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330" r:id="rId3"/>
    <p:sldId id="259" r:id="rId4"/>
    <p:sldId id="271" r:id="rId5"/>
    <p:sldId id="338" r:id="rId6"/>
    <p:sldId id="268" r:id="rId7"/>
    <p:sldId id="273" r:id="rId8"/>
    <p:sldId id="339" r:id="rId9"/>
    <p:sldId id="269" r:id="rId10"/>
    <p:sldId id="307" r:id="rId12"/>
    <p:sldId id="322" r:id="rId13"/>
  </p:sldIdLst>
  <p:sldSz cx="9144000" cy="6858000" type="screen4x3"/>
  <p:notesSz cx="6858000" cy="9144000"/>
  <p:custDataLst>
    <p:tags r:id="rId17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00"/>
    <a:srgbClr val="0000FF"/>
    <a:srgbClr val="000099"/>
    <a:srgbClr val="990099"/>
    <a:srgbClr val="CC3300"/>
    <a:srgbClr val="FFFF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84" d="100"/>
          <a:sy n="84" d="100"/>
        </p:scale>
        <p:origin x="-996" y="-78"/>
      </p:cViewPr>
      <p:guideLst>
        <p:guide orient="horz" pos="2281"/>
        <p:guide pos="29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1999" cy="719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075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hyperlink" Target="&#27682;&#27687;&#21270;&#38048;&#30340;&#21464;&#36136;&#23567;&#27979;.doc" TargetMode="Externa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342ac65c10385343e0d688a29e13b07eca8088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70" y="-5715"/>
            <a:ext cx="9147175" cy="6869430"/>
          </a:xfrm>
          <a:prstGeom prst="rect">
            <a:avLst/>
          </a:prstGeom>
        </p:spPr>
      </p:pic>
      <p:sp>
        <p:nvSpPr>
          <p:cNvPr id="4098" name="Rectangle 2"/>
          <p:cNvSpPr/>
          <p:nvPr>
            <p:ph type="ctrTitle"/>
          </p:nvPr>
        </p:nvSpPr>
        <p:spPr>
          <a:xfrm>
            <a:off x="161925" y="62865"/>
            <a:ext cx="8820150" cy="1068705"/>
          </a:xfrm>
        </p:spPr>
        <p:txBody>
          <a:bodyPr vert="horz" wrap="square" lIns="91440" tIns="45720" rIns="91440" bIns="45720" anchor="ctr"/>
          <a:p>
            <a:pPr eaLnBrk="1" hangingPunct="1"/>
            <a:r>
              <a:rPr lang="zh-CN" altLang="en-US" sz="4000" b="1" dirty="0">
                <a:solidFill>
                  <a:srgbClr val="FF0000"/>
                </a:solidFill>
                <a:ea typeface="华文行楷" panose="02010800040101010101" pitchFamily="2" charset="-122"/>
              </a:rPr>
              <a:t>探究久置的</a:t>
            </a:r>
            <a:r>
              <a:rPr lang="en-US" altLang="zh-CN" sz="4000" b="1" dirty="0">
                <a:solidFill>
                  <a:srgbClr val="FF0000"/>
                </a:solidFill>
                <a:ea typeface="华文行楷" panose="02010800040101010101" pitchFamily="2" charset="-122"/>
              </a:rPr>
              <a:t>NaOH</a:t>
            </a:r>
            <a:r>
              <a:rPr lang="zh-CN" altLang="en-US" sz="4000" b="1" dirty="0">
                <a:solidFill>
                  <a:srgbClr val="FF0000"/>
                </a:solidFill>
                <a:ea typeface="华文行楷" panose="02010800040101010101" pitchFamily="2" charset="-122"/>
              </a:rPr>
              <a:t>溶液是否变质</a:t>
            </a:r>
            <a:endParaRPr lang="zh-CN" altLang="en-US" sz="4000" b="1" dirty="0">
              <a:solidFill>
                <a:srgbClr val="FF0000"/>
              </a:solidFill>
              <a:ea typeface="华文行楷" panose="0201080004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394325" y="2049780"/>
            <a:ext cx="29216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876800" y="1834515"/>
            <a:ext cx="36004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滨江中学  徐军平</a:t>
            </a:r>
            <a:endParaRPr lang="zh-CN" altLang="zh-CN" sz="32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timg (2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1430" y="8890"/>
            <a:ext cx="9180830" cy="68834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6735" y="613410"/>
            <a:ext cx="8790940" cy="1252855"/>
          </a:xfrm>
        </p:spPr>
        <p:txBody>
          <a:bodyPr/>
          <a:p>
            <a:r>
              <a:rPr lang="zh-CN" altLang="en-US" b="1">
                <a:solidFill>
                  <a:srgbClr val="FF0000"/>
                </a:solidFill>
              </a:rPr>
              <a:t>谢谢聆听，请各位老师批评指正！</a:t>
            </a: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微信图片_2019031912480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456565" y="-342900"/>
            <a:ext cx="10057765" cy="7543800"/>
          </a:xfrm>
          <a:prstGeom prst="rect">
            <a:avLst/>
          </a:prstGeom>
        </p:spPr>
      </p:pic>
      <p:sp>
        <p:nvSpPr>
          <p:cNvPr id="7172" name="Rectangle 4"/>
          <p:cNvSpPr/>
          <p:nvPr/>
        </p:nvSpPr>
        <p:spPr>
          <a:xfrm>
            <a:off x="455295" y="2651760"/>
            <a:ext cx="8234045" cy="768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zh-CN" sz="4400" b="1" dirty="0">
                <a:solidFill>
                  <a:srgbClr val="FF0000"/>
                </a:solidFill>
                <a:latin typeface="Arial" panose="020B0604020202020204" pitchFamily="34" charset="0"/>
              </a:rPr>
              <a:t>2NaOH+CO</a:t>
            </a:r>
            <a:r>
              <a:rPr lang="zh-CN" altLang="zh-CN" sz="3200" b="1" dirty="0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  <a:r>
              <a:rPr lang="en-US" altLang="zh-CN" sz="3200" b="1" dirty="0">
                <a:solidFill>
                  <a:srgbClr val="FF0000"/>
                </a:solidFill>
                <a:latin typeface="Arial" panose="020B0604020202020204" pitchFamily="34" charset="0"/>
              </a:rPr>
              <a:t>  ====  </a:t>
            </a:r>
            <a:r>
              <a:rPr lang="zh-CN" altLang="zh-CN" sz="4400" b="1" dirty="0">
                <a:solidFill>
                  <a:srgbClr val="FF0000"/>
                </a:solidFill>
                <a:latin typeface="Arial" panose="020B0604020202020204" pitchFamily="34" charset="0"/>
              </a:rPr>
              <a:t>Na</a:t>
            </a:r>
            <a:r>
              <a:rPr lang="zh-CN" altLang="zh-CN" sz="3200" b="1" dirty="0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  <a:r>
              <a:rPr lang="zh-CN" altLang="zh-CN" sz="4400" b="1" dirty="0">
                <a:solidFill>
                  <a:srgbClr val="FF0000"/>
                </a:solidFill>
                <a:latin typeface="Arial" panose="020B0604020202020204" pitchFamily="34" charset="0"/>
              </a:rPr>
              <a:t>CO</a:t>
            </a:r>
            <a:r>
              <a:rPr lang="zh-CN" altLang="zh-CN" sz="32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zh-CN" altLang="zh-CN" sz="4400" b="1" dirty="0">
                <a:solidFill>
                  <a:srgbClr val="FF0000"/>
                </a:solidFill>
                <a:latin typeface="Arial" panose="020B0604020202020204" pitchFamily="34" charset="0"/>
              </a:rPr>
              <a:t>+H</a:t>
            </a:r>
            <a:r>
              <a:rPr lang="zh-CN" altLang="zh-CN" sz="3200" b="1" dirty="0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  <a:r>
              <a:rPr lang="zh-CN" altLang="zh-CN" sz="4400" b="1" dirty="0">
                <a:solidFill>
                  <a:srgbClr val="FF0000"/>
                </a:solidFill>
                <a:latin typeface="Arial" panose="020B0604020202020204" pitchFamily="34" charset="0"/>
              </a:rPr>
              <a:t>O</a:t>
            </a:r>
            <a:endParaRPr lang="zh-CN" altLang="zh-CN" sz="4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00355" y="1026160"/>
            <a:ext cx="8597265" cy="1517015"/>
            <a:chOff x="473" y="1616"/>
            <a:chExt cx="13539" cy="2389"/>
          </a:xfrm>
        </p:grpSpPr>
        <p:sp>
          <p:nvSpPr>
            <p:cNvPr id="6150" name="Rectangle 6"/>
            <p:cNvSpPr/>
            <p:nvPr/>
          </p:nvSpPr>
          <p:spPr>
            <a:xfrm>
              <a:off x="926" y="2892"/>
              <a:ext cx="13086" cy="111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r>
                <a:rPr lang="zh-CN" altLang="en-US" sz="4000" b="1" dirty="0">
                  <a:latin typeface="Arial" panose="020B0604020202020204" pitchFamily="34" charset="0"/>
                </a:rPr>
                <a:t>久置的</a:t>
              </a:r>
              <a:r>
                <a:rPr lang="zh-CN" altLang="zh-CN" sz="4000" b="1" dirty="0">
                  <a:latin typeface="Arial" panose="020B0604020202020204" pitchFamily="34" charset="0"/>
                </a:rPr>
                <a:t>氢氧化钠</a:t>
              </a:r>
              <a:r>
                <a:rPr lang="zh-CN" altLang="en-US" sz="4000" b="1" dirty="0">
                  <a:latin typeface="Arial" panose="020B0604020202020204" pitchFamily="34" charset="0"/>
                </a:rPr>
                <a:t>溶液为什么会变质？</a:t>
              </a:r>
              <a:endParaRPr lang="zh-CN" altLang="en-US" sz="4000" b="1" dirty="0">
                <a:latin typeface="Arial" panose="020B0604020202020204" pitchFamily="34" charset="0"/>
              </a:endParaRPr>
            </a:p>
          </p:txBody>
        </p:sp>
        <p:sp>
          <p:nvSpPr>
            <p:cNvPr id="7175" name="WordArt 7"/>
            <p:cNvSpPr>
              <a:spLocks noChangeArrowheads="1" noChangeShapeType="1"/>
            </p:cNvSpPr>
            <p:nvPr/>
          </p:nvSpPr>
          <p:spPr bwMode="auto">
            <a:xfrm>
              <a:off x="473" y="1616"/>
              <a:ext cx="4120" cy="958"/>
            </a:xfrm>
            <a:prstGeom prst="rect">
              <a:avLst/>
            </a:prstGeom>
          </p:spPr>
          <p:txBody>
            <a:bodyPr wrap="none" numCol="1" fromWordArt="1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zh-CN" sz="2800" b="1" i="0" u="none" strike="noStrike" kern="10" cap="none" normalizeH="0" baseline="0" noProof="0">
                  <a:solidFill>
                    <a:srgbClr val="FF0000"/>
                  </a:solidFill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cs"/>
                </a:rPr>
                <a:t>相信你会分析</a:t>
              </a:r>
              <a:endParaRPr kumimoji="0" lang="zh-CN" altLang="zh-CN" sz="2800" b="1" i="0" u="none" strike="noStrike" kern="10" cap="none" normalizeH="0" baseline="0" noProof="0">
                <a:solidFill>
                  <a:srgbClr val="FF0000"/>
                </a:solidFill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412750" y="219075"/>
            <a:ext cx="81127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板块一：实验室中久置的</a:t>
            </a:r>
            <a:r>
              <a:rPr lang="en-US" altLang="zh-CN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NaOH</a:t>
            </a:r>
            <a:r>
              <a:rPr lang="zh-CN" altLang="zh-CN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溶液会变质吗？</a:t>
            </a:r>
            <a:endParaRPr lang="zh-CN" altLang="zh-CN" sz="28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221" name="Text Box 29"/>
          <p:cNvSpPr txBox="1"/>
          <p:nvPr/>
        </p:nvSpPr>
        <p:spPr>
          <a:xfrm>
            <a:off x="1201738" y="4539615"/>
            <a:ext cx="6685280" cy="583565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  <p:txBody>
          <a:bodyPr wrap="none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方法：检验溶液中是否存在碳酸钠！</a:t>
            </a:r>
            <a:endParaRPr lang="zh-CN" altLang="en-US" sz="3200" b="1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ldLvl="0"/>
      <p:bldP spid="8221" grpId="0" bldLvl="0" animBg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1910" y="95250"/>
            <a:ext cx="89363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rgbClr val="FF0000"/>
                </a:solidFill>
              </a:rPr>
              <a:t>探究活动</a:t>
            </a:r>
            <a:r>
              <a:rPr lang="en-US" altLang="zh-CN" sz="3200" b="1">
                <a:solidFill>
                  <a:srgbClr val="FF0000"/>
                </a:solidFill>
              </a:rPr>
              <a:t>1    </a:t>
            </a:r>
            <a:r>
              <a:rPr lang="zh-CN" altLang="zh-CN" sz="3200" b="1">
                <a:sym typeface="+mn-ea"/>
              </a:rPr>
              <a:t>探究久置的</a:t>
            </a:r>
            <a:r>
              <a:rPr lang="en-US" altLang="zh-CN" sz="3200" b="1">
                <a:sym typeface="+mn-ea"/>
              </a:rPr>
              <a:t>NaOH</a:t>
            </a:r>
            <a:r>
              <a:rPr lang="zh-CN" altLang="en-US" sz="3200" b="1">
                <a:sym typeface="+mn-ea"/>
              </a:rPr>
              <a:t>溶液是否变质</a:t>
            </a:r>
            <a:endParaRPr lang="en-US" altLang="zh-CN" sz="3200" b="1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9375" y="678815"/>
            <a:ext cx="8898890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lnSpc>
                <a:spcPct val="100000"/>
              </a:lnSpc>
            </a:pPr>
            <a:r>
              <a:rPr lang="zh-CN" altLang="zh-CN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zh-CN" altLang="zh-CN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请</a:t>
            </a:r>
            <a:r>
              <a:rPr lang="zh-CN" altLang="zh-CN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同学们</a:t>
            </a:r>
            <a:r>
              <a:rPr lang="zh-CN" altLang="zh-CN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利用实验盒中提供的试剂设计实验方案，设计完实验方案后，组内交流互评。</a:t>
            </a:r>
            <a:endParaRPr lang="zh-CN" altLang="zh-CN" sz="32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</a:pPr>
            <a:r>
              <a:rPr lang="zh-CN" altLang="zh-CN" sz="3200" b="1"/>
              <a:t>实验盒中试剂：久置的</a:t>
            </a:r>
            <a:r>
              <a:rPr lang="en-US" altLang="zh-CN" sz="3200" b="1"/>
              <a:t>NaOH</a:t>
            </a:r>
            <a:r>
              <a:rPr lang="zh-CN" altLang="en-US" sz="3200" b="1"/>
              <a:t>溶液</a:t>
            </a:r>
            <a:r>
              <a:rPr lang="en-US" altLang="zh-CN" sz="3200" b="1"/>
              <a:t> </a:t>
            </a:r>
            <a:r>
              <a:rPr lang="zh-CN" altLang="en-US" sz="3200" b="1"/>
              <a:t>，</a:t>
            </a:r>
            <a:r>
              <a:rPr lang="zh-CN" altLang="zh-CN" sz="3200" b="1"/>
              <a:t>稀盐酸，</a:t>
            </a:r>
            <a:r>
              <a:rPr lang="en-US" altLang="zh-CN" sz="3200" b="1"/>
              <a:t>BaCl</a:t>
            </a:r>
            <a:r>
              <a:rPr lang="en-US" altLang="zh-CN" sz="3200" b="1" baseline="-25000"/>
              <a:t>2</a:t>
            </a:r>
            <a:r>
              <a:rPr lang="zh-CN" altLang="en-US" sz="3200" b="1"/>
              <a:t>溶液，</a:t>
            </a:r>
            <a:r>
              <a:rPr lang="en-US" altLang="zh-CN" sz="3200" b="1"/>
              <a:t>CaCl</a:t>
            </a:r>
            <a:r>
              <a:rPr lang="en-US" altLang="zh-CN" sz="3200" b="1" baseline="-25000"/>
              <a:t>2</a:t>
            </a:r>
            <a:r>
              <a:rPr lang="zh-CN" altLang="en-US" sz="3200" b="1"/>
              <a:t>溶液，石灰水，酚酞</a:t>
            </a:r>
            <a:endParaRPr lang="zh-CN" altLang="en-US" sz="3200" b="1"/>
          </a:p>
        </p:txBody>
      </p:sp>
      <p:sp>
        <p:nvSpPr>
          <p:cNvPr id="4" name="文本框 3"/>
          <p:cNvSpPr txBox="1"/>
          <p:nvPr/>
        </p:nvSpPr>
        <p:spPr>
          <a:xfrm>
            <a:off x="41910" y="3155315"/>
            <a:ext cx="8898890" cy="1876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lnSpc>
                <a:spcPct val="100000"/>
              </a:lnSpc>
            </a:pPr>
            <a:r>
              <a:rPr lang="zh-CN" altLang="zh-CN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zh-CN" altLang="zh-CN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请每一小组同时完成实验。</a:t>
            </a:r>
            <a:endParaRPr lang="zh-CN" altLang="zh-CN" sz="32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</a:pPr>
            <a:r>
              <a:rPr lang="zh-CN" altLang="en-US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endParaRPr lang="zh-CN" altLang="en-US" sz="28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</a:pPr>
            <a:r>
              <a:rPr lang="zh-CN" altLang="en-US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注意事项：用倾倒法取用久置的</a:t>
            </a:r>
            <a:r>
              <a:rPr lang="en-US" altLang="zh-CN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NaOH</a:t>
            </a:r>
            <a:r>
              <a:rPr lang="zh-CN" altLang="zh-CN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溶液</a:t>
            </a:r>
            <a:r>
              <a:rPr lang="en-US" altLang="zh-CN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1~2mL</a:t>
            </a:r>
            <a:endParaRPr lang="en-US" altLang="zh-CN" sz="28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en-US" altLang="zh-CN" sz="28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9219" name="Group 3"/>
          <p:cNvGraphicFramePr>
            <a:graphicFrameLocks noGrp="1"/>
          </p:cNvGraphicFramePr>
          <p:nvPr/>
        </p:nvGraphicFramePr>
        <p:xfrm>
          <a:off x="171133" y="502920"/>
          <a:ext cx="8801100" cy="4180219"/>
        </p:xfrm>
        <a:graphic>
          <a:graphicData uri="http://schemas.openxmlformats.org/drawingml/2006/table">
            <a:tbl>
              <a:tblPr/>
              <a:tblGrid>
                <a:gridCol w="2100580"/>
                <a:gridCol w="5584287"/>
                <a:gridCol w="1116123"/>
              </a:tblGrid>
              <a:tr h="865505"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实验步骤</a:t>
                      </a:r>
                      <a:endParaRPr kumimoji="0" lang="zh-CN" altLang="en-US" sz="32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现象及化学方程式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结论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6138"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 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12901"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5675"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3" name="组合 2"/>
          <p:cNvGrpSpPr/>
          <p:nvPr/>
        </p:nvGrpSpPr>
        <p:grpSpPr>
          <a:xfrm>
            <a:off x="2549525" y="1727200"/>
            <a:ext cx="5327650" cy="3216910"/>
            <a:chOff x="4015" y="2720"/>
            <a:chExt cx="8390" cy="5066"/>
          </a:xfrm>
        </p:grpSpPr>
        <p:sp>
          <p:nvSpPr>
            <p:cNvPr id="9236" name="Text Box 20"/>
            <p:cNvSpPr txBox="1">
              <a:spLocks noChangeArrowheads="1"/>
            </p:cNvSpPr>
            <p:nvPr/>
          </p:nvSpPr>
          <p:spPr bwMode="auto">
            <a:xfrm>
              <a:off x="4127" y="2720"/>
              <a:ext cx="7850" cy="818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79999"/>
                </a:srgbClr>
              </a:outerShdw>
            </a:effectLst>
          </p:spPr>
          <p:txBody>
            <a:bodyPr wrap="none">
              <a:spAutoFit/>
            </a:bodyPr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en-US" altLang="zh-CN" sz="2400" b="1" kern="1200" cap="none" spc="0" normalizeH="0" baseline="0" noProof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Na</a:t>
              </a:r>
              <a:r>
                <a:rPr kumimoji="0" lang="en-US" altLang="zh-CN" sz="2400" b="1" kern="1200" cap="none" spc="0" normalizeH="0" baseline="-25000" noProof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2</a:t>
              </a:r>
              <a:r>
                <a:rPr kumimoji="0" lang="en-US" altLang="zh-CN" sz="2400" b="1" kern="1200" cap="none" spc="0" normalizeH="0" baseline="0" noProof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CO</a:t>
              </a:r>
              <a:r>
                <a:rPr kumimoji="0" lang="en-US" altLang="zh-CN" sz="2400" b="1" kern="1200" cap="none" spc="0" normalizeH="0" baseline="-25000" noProof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3</a:t>
              </a:r>
              <a:r>
                <a:rPr kumimoji="0" lang="en-US" altLang="zh-CN" sz="2400" b="1" kern="1200" cap="none" spc="0" normalizeH="0" baseline="0" noProof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+2HCl==2NaCl+H</a:t>
              </a:r>
              <a:r>
                <a:rPr kumimoji="0" lang="en-US" altLang="zh-CN" sz="2400" b="1" kern="1200" cap="none" spc="0" normalizeH="0" baseline="-25000" noProof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2</a:t>
              </a:r>
              <a:r>
                <a:rPr kumimoji="0" lang="en-US" altLang="zh-CN" sz="2400" b="1" kern="1200" cap="none" spc="0" normalizeH="0" baseline="0" noProof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O+CO</a:t>
              </a:r>
              <a:r>
                <a:rPr kumimoji="0" lang="en-US" altLang="zh-CN" sz="2400" b="1" kern="1200" cap="none" spc="0" normalizeH="0" baseline="-25000" noProof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2</a:t>
              </a:r>
              <a:r>
                <a:rPr kumimoji="0" lang="en-US" altLang="zh-CN" sz="2400" b="1" kern="1200" cap="none" spc="0" normalizeH="0" baseline="0" noProof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  <a:sym typeface="Arial" panose="020B0604020202020204" pitchFamily="34" charset="0"/>
                </a:rPr>
                <a:t>↑</a:t>
              </a:r>
              <a:endParaRPr kumimoji="0" lang="en-US" altLang="zh-CN" sz="2400" b="1" kern="1200" cap="none" spc="0" normalizeH="0" baseline="0" noProof="0">
                <a:solidFill>
                  <a:srgbClr val="00009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Arial" panose="020B0604020202020204" pitchFamily="34" charset="0"/>
              </a:endParaRPr>
            </a:p>
          </p:txBody>
        </p:sp>
        <p:sp>
          <p:nvSpPr>
            <p:cNvPr id="9237" name="Text Box 21"/>
            <p:cNvSpPr txBox="1">
              <a:spLocks noChangeArrowheads="1"/>
            </p:cNvSpPr>
            <p:nvPr/>
          </p:nvSpPr>
          <p:spPr bwMode="auto">
            <a:xfrm>
              <a:off x="4015" y="4997"/>
              <a:ext cx="8265" cy="815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79999"/>
                </a:srgbClr>
              </a:outerShdw>
            </a:effectLst>
          </p:spPr>
          <p:txBody>
            <a:bodyPr wrap="none">
              <a:spAutoFit/>
            </a:bodyPr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en-US" altLang="zh-CN" sz="2400" b="1" kern="1200" cap="none" spc="0" normalizeH="0" baseline="0" noProof="0" dirty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Na</a:t>
              </a:r>
              <a:r>
                <a:rPr kumimoji="0" lang="en-US" altLang="zh-CN" sz="2400" b="1" kern="1200" cap="none" spc="0" normalizeH="0" baseline="-25000" noProof="0" dirty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2</a:t>
              </a:r>
              <a:r>
                <a:rPr kumimoji="0" lang="en-US" altLang="zh-CN" sz="2400" b="1" kern="1200" cap="none" spc="0" normalizeH="0" baseline="0" noProof="0" dirty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CO</a:t>
              </a:r>
              <a:r>
                <a:rPr kumimoji="0" lang="en-US" altLang="zh-CN" sz="2400" b="1" kern="1200" cap="none" spc="0" normalizeH="0" baseline="-25000" noProof="0" dirty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3</a:t>
              </a:r>
              <a:r>
                <a:rPr kumimoji="0" lang="en-US" altLang="zh-CN" sz="2400" b="1" kern="1200" cap="none" spc="0" normalizeH="0" baseline="0" noProof="0" dirty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+Ca(OH)</a:t>
              </a:r>
              <a:r>
                <a:rPr kumimoji="0" lang="en-US" altLang="zh-CN" sz="2400" b="1" kern="1200" cap="none" spc="0" normalizeH="0" baseline="-25000" noProof="0" dirty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2</a:t>
              </a:r>
              <a:r>
                <a:rPr kumimoji="0" lang="en-US" altLang="zh-CN" sz="2400" b="1" kern="1200" cap="none" spc="0" normalizeH="0" baseline="0" noProof="0" dirty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==2NaOH+CaCO</a:t>
              </a:r>
              <a:r>
                <a:rPr kumimoji="0" lang="en-US" altLang="zh-CN" sz="2400" b="1" kern="1200" cap="none" spc="0" normalizeH="0" baseline="-25000" noProof="0" dirty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3</a:t>
              </a:r>
              <a:r>
                <a:rPr kumimoji="0" lang="en-US" altLang="zh-CN" sz="2400" b="1" kern="1200" cap="none" spc="0" normalizeH="0" baseline="0" noProof="0" dirty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  <a:sym typeface="Arial" panose="020B0604020202020204" pitchFamily="34" charset="0"/>
                </a:rPr>
                <a:t>↓</a:t>
              </a:r>
              <a:endParaRPr kumimoji="0" lang="en-US" altLang="zh-CN" sz="2400" b="1" kern="1200" cap="none" spc="0" normalizeH="0" baseline="0" noProof="0" dirty="0">
                <a:solidFill>
                  <a:srgbClr val="00009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Arial" panose="020B0604020202020204" pitchFamily="34" charset="0"/>
              </a:endParaRPr>
            </a:p>
          </p:txBody>
        </p:sp>
        <p:sp>
          <p:nvSpPr>
            <p:cNvPr id="9238" name="Text Box 22"/>
            <p:cNvSpPr txBox="1">
              <a:spLocks noChangeArrowheads="1"/>
            </p:cNvSpPr>
            <p:nvPr/>
          </p:nvSpPr>
          <p:spPr bwMode="auto">
            <a:xfrm>
              <a:off x="4257" y="4182"/>
              <a:ext cx="7465" cy="815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79999"/>
                </a:srgbClr>
              </a:outerShdw>
            </a:effectLst>
          </p:spPr>
          <p:txBody>
            <a:bodyPr wrap="none">
              <a:spAutoFit/>
            </a:bodyPr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en-US" altLang="zh-CN" sz="2400" b="1" kern="1200" cap="none" spc="0" normalizeH="0" baseline="0" noProof="0" dirty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Na</a:t>
              </a:r>
              <a:r>
                <a:rPr kumimoji="0" lang="en-US" altLang="zh-CN" sz="2400" b="1" kern="1200" cap="none" spc="0" normalizeH="0" baseline="-25000" noProof="0" dirty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2</a:t>
              </a:r>
              <a:r>
                <a:rPr kumimoji="0" lang="en-US" altLang="zh-CN" sz="2400" b="1" kern="1200" cap="none" spc="0" normalizeH="0" baseline="0" noProof="0" dirty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CO</a:t>
              </a:r>
              <a:r>
                <a:rPr kumimoji="0" lang="en-US" altLang="zh-CN" sz="2400" b="1" kern="1200" cap="none" spc="0" normalizeH="0" baseline="-25000" noProof="0" dirty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3</a:t>
              </a:r>
              <a:r>
                <a:rPr kumimoji="0" lang="en-US" altLang="zh-CN" sz="2400" b="1" kern="1200" cap="none" spc="0" normalizeH="0" baseline="0" noProof="0" dirty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+CaCl</a:t>
              </a:r>
              <a:r>
                <a:rPr kumimoji="0" lang="en-US" altLang="zh-CN" sz="2400" b="1" kern="1200" cap="none" spc="0" normalizeH="0" baseline="-25000" noProof="0" dirty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2</a:t>
              </a:r>
              <a:r>
                <a:rPr kumimoji="0" lang="en-US" altLang="zh-CN" sz="2400" b="1" kern="1200" cap="none" spc="0" normalizeH="0" baseline="0" noProof="0" dirty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==2NaCl+CaCO</a:t>
              </a:r>
              <a:r>
                <a:rPr kumimoji="0" lang="en-US" altLang="zh-CN" sz="2400" b="1" kern="1200" cap="none" spc="0" normalizeH="0" baseline="-25000" noProof="0" dirty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3</a:t>
              </a:r>
              <a:r>
                <a:rPr kumimoji="0" lang="en-US" altLang="zh-CN" sz="2400" b="1" kern="1200" cap="none" spc="0" normalizeH="0" baseline="0" noProof="0" dirty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  <a:sym typeface="Arial" panose="020B0604020202020204" pitchFamily="34" charset="0"/>
                </a:rPr>
                <a:t>↓</a:t>
              </a:r>
              <a:endParaRPr kumimoji="0" lang="en-US" altLang="zh-CN" sz="2400" b="1" kern="1200" cap="none" spc="0" normalizeH="0" baseline="0" noProof="0" dirty="0">
                <a:solidFill>
                  <a:srgbClr val="00009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Arial" panose="020B0604020202020204" pitchFamily="34" charset="0"/>
              </a:endParaRPr>
            </a:p>
          </p:txBody>
        </p:sp>
        <p:sp>
          <p:nvSpPr>
            <p:cNvPr id="9245" name="Text Box 29"/>
            <p:cNvSpPr txBox="1">
              <a:spLocks noChangeArrowheads="1"/>
            </p:cNvSpPr>
            <p:nvPr/>
          </p:nvSpPr>
          <p:spPr bwMode="auto">
            <a:xfrm>
              <a:off x="4015" y="6480"/>
              <a:ext cx="8390" cy="1307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79999"/>
                </a:srgbClr>
              </a:outerShdw>
            </a:effectLst>
          </p:spPr>
          <p:txBody>
            <a:bodyPr wrap="square">
              <a:spAutoFit/>
            </a:bodyPr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en-US" altLang="zh-CN" sz="2400" b="1" kern="1200" cap="none" spc="0" normalizeH="0" baseline="0" noProof="0" dirty="0" smtClean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Na</a:t>
              </a:r>
              <a:r>
                <a:rPr kumimoji="0" lang="en-US" altLang="zh-CN" sz="2400" b="1" kern="1200" cap="none" spc="0" normalizeH="0" baseline="-25000" noProof="0" dirty="0" smtClean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2</a:t>
              </a:r>
              <a:r>
                <a:rPr kumimoji="0" lang="en-US" altLang="zh-CN" sz="2400" b="1" kern="1200" cap="none" spc="0" normalizeH="0" baseline="0" noProof="0" dirty="0" smtClean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CO</a:t>
              </a:r>
              <a:r>
                <a:rPr kumimoji="0" lang="en-US" altLang="zh-CN" sz="2400" b="1" kern="1200" cap="none" spc="0" normalizeH="0" baseline="-25000" noProof="0" dirty="0" smtClean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3</a:t>
              </a:r>
              <a:r>
                <a:rPr kumimoji="0" lang="en-US" altLang="zh-CN" sz="2400" b="1" kern="1200" cap="none" spc="0" normalizeH="0" baseline="0" noProof="0" dirty="0" smtClean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+BaCl</a:t>
              </a:r>
              <a:r>
                <a:rPr kumimoji="0" lang="en-US" altLang="zh-CN" sz="2400" b="1" kern="1200" cap="none" spc="0" normalizeH="0" baseline="-25000" noProof="0" dirty="0" smtClean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2</a:t>
              </a:r>
              <a:r>
                <a:rPr kumimoji="0" lang="en-US" altLang="zh-CN" sz="2400" b="1" kern="1200" cap="none" spc="0" normalizeH="0" baseline="0" noProof="0" dirty="0" smtClean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==2NaCl+BaCO</a:t>
              </a:r>
              <a:r>
                <a:rPr kumimoji="0" lang="en-US" altLang="zh-CN" sz="2400" b="1" kern="1200" cap="none" spc="0" normalizeH="0" baseline="-25000" noProof="0" dirty="0" smtClean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3</a:t>
              </a:r>
              <a:r>
                <a:rPr kumimoji="0" lang="en-US" altLang="zh-CN" sz="2400" b="1" kern="1200" cap="none" spc="0" normalizeH="0" baseline="0" noProof="0" dirty="0" smtClean="0">
                  <a:solidFill>
                    <a:srgbClr val="000099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  <a:sym typeface="Arial" panose="020B0604020202020204" pitchFamily="34" charset="0"/>
                </a:rPr>
                <a:t>↓</a:t>
              </a:r>
              <a:endParaRPr kumimoji="0" lang="en-US" altLang="zh-CN" sz="2400" b="1" kern="1200" cap="none" spc="0" normalizeH="0" baseline="0" noProof="0" dirty="0" smtClean="0">
                <a:solidFill>
                  <a:srgbClr val="00009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Arial" panose="020B0604020202020204" pitchFamily="34" charset="0"/>
              </a:endParaRPr>
            </a:p>
            <a:p>
              <a:pPr marR="0" defTabSz="914400">
                <a:buClrTx/>
                <a:buSzTx/>
                <a:buFontTx/>
                <a:buNone/>
                <a:defRPr/>
              </a:pPr>
              <a:endParaRPr kumimoji="0" lang="en-US" altLang="zh-CN" sz="2400" b="1" kern="1200" cap="none" spc="0" normalizeH="0" baseline="0" noProof="0" dirty="0">
                <a:solidFill>
                  <a:srgbClr val="000099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171450" y="1366520"/>
            <a:ext cx="8622030" cy="3111500"/>
            <a:chOff x="270" y="2152"/>
            <a:chExt cx="13578" cy="4900"/>
          </a:xfrm>
        </p:grpSpPr>
        <p:sp>
          <p:nvSpPr>
            <p:cNvPr id="9239" name="Text Box 23"/>
            <p:cNvSpPr txBox="1">
              <a:spLocks noChangeArrowheads="1"/>
            </p:cNvSpPr>
            <p:nvPr/>
          </p:nvSpPr>
          <p:spPr bwMode="auto">
            <a:xfrm>
              <a:off x="657" y="2386"/>
              <a:ext cx="2698" cy="725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79999"/>
                </a:srgbClr>
              </a:outerShdw>
            </a:effectLst>
          </p:spPr>
          <p:txBody>
            <a:bodyPr wrap="none">
              <a:spAutoFit/>
            </a:bodyPr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zh-CN" altLang="en-US" sz="2400" b="1" kern="1200" cap="none" spc="0" normalizeH="0" baseline="0" noProof="0">
                  <a:solidFill>
                    <a:srgbClr val="FF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加入稀盐酸</a:t>
              </a:r>
              <a:endParaRPr kumimoji="0" lang="zh-CN" altLang="en-US" sz="2400" b="1" kern="1200" cap="none" spc="0" normalizeH="0" baseline="0" noProof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9240" name="Text Box 24"/>
            <p:cNvSpPr txBox="1"/>
            <p:nvPr/>
          </p:nvSpPr>
          <p:spPr>
            <a:xfrm>
              <a:off x="414" y="3690"/>
              <a:ext cx="3163" cy="247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r>
                <a:rPr lang="zh-CN" altLang="en-US" sz="24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加入氯化钙溶液或</a:t>
              </a:r>
              <a:r>
                <a:rPr lang="zh-CN" altLang="en-US" sz="2400" b="1" dirty="0">
                  <a:solidFill>
                    <a:srgbClr val="FF0000"/>
                  </a:solidFill>
                  <a:sym typeface="+mn-ea"/>
                </a:rPr>
                <a:t>氢氧化钙溶液</a:t>
              </a:r>
              <a:endPara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  <a:p>
              <a:endPara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41" name="Text Box 25"/>
            <p:cNvSpPr txBox="1">
              <a:spLocks noChangeArrowheads="1"/>
            </p:cNvSpPr>
            <p:nvPr/>
          </p:nvSpPr>
          <p:spPr bwMode="auto">
            <a:xfrm>
              <a:off x="270" y="6095"/>
              <a:ext cx="3630" cy="725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79999"/>
                </a:srgbClr>
              </a:outerShdw>
            </a:effectLst>
          </p:spPr>
          <p:txBody>
            <a:bodyPr>
              <a:spAutoFit/>
            </a:bodyPr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zh-CN" altLang="en-US" sz="2400" b="1" kern="1200" cap="none" spc="0" normalizeH="0" baseline="0" noProof="0" dirty="0">
                  <a:solidFill>
                    <a:srgbClr val="FF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氯化钡</a:t>
              </a:r>
              <a:r>
                <a:rPr kumimoji="0" lang="zh-CN" altLang="en-US" sz="2400" b="1" kern="1200" cap="none" spc="0" normalizeH="0" baseline="0" noProof="0" dirty="0" smtClean="0">
                  <a:solidFill>
                    <a:srgbClr val="FF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溶液</a:t>
              </a:r>
              <a:endParaRPr kumimoji="0" lang="zh-CN" altLang="en-US" sz="2400" b="1" kern="1200" cap="none" spc="0" normalizeH="0" baseline="0" noProof="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9242" name="Text Box 26"/>
            <p:cNvSpPr txBox="1">
              <a:spLocks noChangeArrowheads="1"/>
            </p:cNvSpPr>
            <p:nvPr/>
          </p:nvSpPr>
          <p:spPr bwMode="auto">
            <a:xfrm>
              <a:off x="6055" y="2152"/>
              <a:ext cx="2688" cy="720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79999"/>
                </a:srgbClr>
              </a:outerShdw>
            </a:effectLst>
          </p:spPr>
          <p:txBody>
            <a:bodyPr wrap="none">
              <a:spAutoFit/>
            </a:bodyPr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zh-CN" altLang="en-US" sz="2400" b="1" kern="1200" cap="none" spc="0" normalizeH="0" baseline="0" noProof="0">
                  <a:solidFill>
                    <a:srgbClr val="FF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有气体产生</a:t>
              </a:r>
              <a:endParaRPr kumimoji="0" lang="zh-CN" altLang="en-US" sz="2400" b="1" kern="1200" cap="none" spc="0" normalizeH="0" baseline="0" noProof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9243" name="Text Box 27"/>
            <p:cNvSpPr txBox="1"/>
            <p:nvPr/>
          </p:nvSpPr>
          <p:spPr>
            <a:xfrm>
              <a:off x="5715" y="3515"/>
              <a:ext cx="3647" cy="72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r>
                <a:rPr lang="zh-CN" altLang="en-US" sz="24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有白色沉淀生成</a:t>
              </a:r>
              <a:endPara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44" name="Text Box 28"/>
            <p:cNvSpPr txBox="1"/>
            <p:nvPr/>
          </p:nvSpPr>
          <p:spPr>
            <a:xfrm>
              <a:off x="5607" y="6095"/>
              <a:ext cx="3648" cy="72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r>
                <a:rPr lang="zh-CN" altLang="en-US" sz="24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有白色沉淀生成</a:t>
              </a:r>
              <a:endPara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12436" y="2525"/>
              <a:ext cx="1413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400" b="1">
                  <a:solidFill>
                    <a:srgbClr val="FF0000"/>
                  </a:solidFill>
                </a:rPr>
                <a:t>变质</a:t>
              </a:r>
              <a:endParaRPr lang="zh-CN" altLang="en-US" sz="2400" b="1">
                <a:solidFill>
                  <a:srgbClr val="FF0000"/>
                </a:solidFill>
              </a:endParaRP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12405" y="4272"/>
              <a:ext cx="1413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400" b="1">
                  <a:solidFill>
                    <a:srgbClr val="FF0000"/>
                  </a:solidFill>
                </a:rPr>
                <a:t>变质</a:t>
              </a:r>
              <a:endParaRPr lang="zh-CN" altLang="en-US" sz="2400" b="1">
                <a:solidFill>
                  <a:srgbClr val="FF0000"/>
                </a:solidFill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12405" y="6328"/>
              <a:ext cx="1413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400" b="1">
                  <a:solidFill>
                    <a:srgbClr val="FF0000"/>
                  </a:solidFill>
                </a:rPr>
                <a:t>变质</a:t>
              </a:r>
              <a:endParaRPr lang="zh-CN" altLang="en-US" sz="2400" b="1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406400" y="713740"/>
            <a:ext cx="2339975" cy="5835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zh-CN" altLang="en-US" sz="3200" b="1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你的猜想</a:t>
            </a:r>
            <a:r>
              <a:rPr kumimoji="0" lang="zh-CN" altLang="en-US" sz="3200" kern="120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en-US" sz="3200" b="1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：</a:t>
            </a:r>
            <a:endParaRPr kumimoji="0" lang="zh-CN" altLang="en-US" sz="3200" b="1" kern="1200" cap="none" spc="0" normalizeH="0" baseline="0" noProof="0" dirty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229" name="Rectangle 4"/>
          <p:cNvSpPr/>
          <p:nvPr/>
        </p:nvSpPr>
        <p:spPr>
          <a:xfrm>
            <a:off x="2355215" y="1746885"/>
            <a:ext cx="4258945" cy="577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zh-CN" sz="3200" b="1" dirty="0">
                <a:latin typeface="Arial" panose="020B0604020202020204" pitchFamily="34" charset="0"/>
              </a:rPr>
              <a:t>②NaOH</a:t>
            </a:r>
            <a:r>
              <a:rPr lang="zh-CN" altLang="en-US" sz="3200" b="1" dirty="0">
                <a:latin typeface="Arial" panose="020B0604020202020204" pitchFamily="34" charset="0"/>
              </a:rPr>
              <a:t>溶液部分变质</a:t>
            </a:r>
            <a:endParaRPr lang="zh-CN" altLang="en-US" sz="3200" b="1" dirty="0">
              <a:latin typeface="Arial" panose="020B0604020202020204" pitchFamily="34" charset="0"/>
            </a:endParaRPr>
          </a:p>
        </p:txBody>
      </p:sp>
      <p:sp>
        <p:nvSpPr>
          <p:cNvPr id="9230" name="Rectangle 5"/>
          <p:cNvSpPr/>
          <p:nvPr/>
        </p:nvSpPr>
        <p:spPr>
          <a:xfrm>
            <a:off x="2355215" y="717550"/>
            <a:ext cx="4258945" cy="579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zh-CN" sz="3200" b="1" dirty="0">
                <a:latin typeface="Arial" panose="020B0604020202020204" pitchFamily="34" charset="0"/>
              </a:rPr>
              <a:t>①NaOH</a:t>
            </a:r>
            <a:r>
              <a:rPr lang="zh-CN" altLang="en-US" sz="3200" b="1" dirty="0">
                <a:latin typeface="Arial" panose="020B0604020202020204" pitchFamily="34" charset="0"/>
              </a:rPr>
              <a:t>溶液全部变质</a:t>
            </a:r>
            <a:endParaRPr lang="zh-CN" altLang="en-US" sz="3200" b="1" dirty="0">
              <a:latin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42845" y="1229360"/>
            <a:ext cx="5111750" cy="7632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（全部为</a:t>
            </a:r>
            <a:r>
              <a:rPr lang="en-US" altLang="zh-CN" sz="3200" b="1" dirty="0">
                <a:solidFill>
                  <a:srgbClr val="FF0000"/>
                </a:solidFill>
                <a:latin typeface="Arial" panose="020B0604020202020204" pitchFamily="34" charset="0"/>
              </a:rPr>
              <a:t>Na</a:t>
            </a:r>
            <a:r>
              <a:rPr lang="en-US" altLang="zh-CN" sz="3200" b="1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  <a:r>
              <a:rPr lang="en-US" altLang="zh-CN" sz="3200" b="1" dirty="0">
                <a:solidFill>
                  <a:srgbClr val="FF0000"/>
                </a:solidFill>
                <a:latin typeface="Arial" panose="020B0604020202020204" pitchFamily="34" charset="0"/>
              </a:rPr>
              <a:t>CO</a:t>
            </a:r>
            <a:r>
              <a:rPr lang="en-US" altLang="zh-CN" sz="3200" b="1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）</a:t>
            </a:r>
            <a:br>
              <a:rPr lang="en-US" altLang="zh-CN" sz="1600" b="1" baseline="-25000" dirty="0">
                <a:solidFill>
                  <a:srgbClr val="000099"/>
                </a:solidFill>
                <a:latin typeface="Arial" panose="020B0604020202020204" pitchFamily="34" charset="0"/>
              </a:rPr>
            </a:br>
            <a:r>
              <a:rPr lang="en-US" altLang="zh-CN" b="1" baseline="-25000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23340" y="2237740"/>
            <a:ext cx="7414895" cy="7632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（既含有</a:t>
            </a:r>
            <a:r>
              <a:rPr lang="zh-CN" altLang="zh-CN" sz="3200" b="1" dirty="0">
                <a:solidFill>
                  <a:srgbClr val="FF0000"/>
                </a:solidFill>
                <a:latin typeface="Arial" panose="020B0604020202020204" pitchFamily="34" charset="0"/>
              </a:rPr>
              <a:t>NaOH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又有</a:t>
            </a:r>
            <a:r>
              <a:rPr lang="en-US" altLang="zh-CN" sz="3200" b="1" dirty="0">
                <a:solidFill>
                  <a:srgbClr val="FF0000"/>
                </a:solidFill>
                <a:latin typeface="Arial" panose="020B0604020202020204" pitchFamily="34" charset="0"/>
              </a:rPr>
              <a:t>Na</a:t>
            </a:r>
            <a:r>
              <a:rPr lang="en-US" altLang="zh-CN" sz="3200" b="1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  <a:r>
              <a:rPr lang="en-US" altLang="zh-CN" sz="3200" b="1" dirty="0">
                <a:solidFill>
                  <a:srgbClr val="FF0000"/>
                </a:solidFill>
                <a:latin typeface="Arial" panose="020B0604020202020204" pitchFamily="34" charset="0"/>
              </a:rPr>
              <a:t>CO</a:t>
            </a:r>
            <a:r>
              <a:rPr lang="en-US" altLang="zh-CN" sz="3200" b="1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）</a:t>
            </a:r>
            <a:br>
              <a:rPr lang="en-US" altLang="zh-CN" b="1" baseline="-25000" dirty="0">
                <a:solidFill>
                  <a:srgbClr val="FF0000"/>
                </a:solidFill>
                <a:latin typeface="Arial" panose="020B0604020202020204" pitchFamily="34" charset="0"/>
              </a:rPr>
            </a:br>
            <a:r>
              <a:rPr lang="en-US" altLang="zh-CN" b="1" baseline="-25000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72565" y="105410"/>
            <a:ext cx="62001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板块二 </a:t>
            </a:r>
            <a:r>
              <a:rPr lang="en-US" altLang="zh-CN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NaOH</a:t>
            </a:r>
            <a:r>
              <a:rPr lang="zh-CN" altLang="zh-CN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溶液</a:t>
            </a:r>
            <a:r>
              <a:rPr lang="zh-CN" altLang="en-US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的变质程度如何呢？</a:t>
            </a:r>
            <a:endParaRPr lang="zh-CN" altLang="en-US" sz="28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406400" y="3122295"/>
            <a:ext cx="8188960" cy="1191895"/>
            <a:chOff x="251" y="5213"/>
            <a:chExt cx="12896" cy="1877"/>
          </a:xfrm>
        </p:grpSpPr>
        <p:sp>
          <p:nvSpPr>
            <p:cNvPr id="8" name="Text Box 9"/>
            <p:cNvSpPr txBox="1">
              <a:spLocks noChangeArrowheads="1"/>
            </p:cNvSpPr>
            <p:nvPr/>
          </p:nvSpPr>
          <p:spPr bwMode="auto">
            <a:xfrm>
              <a:off x="1695" y="6171"/>
              <a:ext cx="11452" cy="919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79999"/>
                </a:srgbClr>
              </a:outerShdw>
            </a:effectLst>
          </p:spPr>
          <p:txBody>
            <a:bodyPr>
              <a:spAutoFit/>
            </a:bodyPr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zh-CN" altLang="en-US" sz="3200" b="1" kern="1200" cap="none" spc="0" normalizeH="0" baseline="0" noProof="0" dirty="0"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除尽溶液中的</a:t>
              </a:r>
              <a:r>
                <a:rPr kumimoji="0" lang="en-US" altLang="zh-CN" sz="3200" b="1" kern="1200" cap="none" spc="0" normalizeH="0" baseline="0" noProof="0" dirty="0"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Na</a:t>
              </a:r>
              <a:r>
                <a:rPr kumimoji="0" lang="en-US" altLang="zh-CN" sz="3200" b="1" kern="1200" cap="none" spc="0" normalizeH="0" baseline="-25000" noProof="0" dirty="0"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2</a:t>
              </a:r>
              <a:r>
                <a:rPr kumimoji="0" lang="en-US" altLang="zh-CN" sz="3200" b="1" kern="1200" cap="none" spc="0" normalizeH="0" baseline="0" noProof="0" dirty="0"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CO</a:t>
              </a:r>
              <a:r>
                <a:rPr kumimoji="0" lang="en-US" altLang="zh-CN" sz="3200" b="1" kern="1200" cap="none" spc="0" normalizeH="0" baseline="-25000" noProof="0" dirty="0"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3</a:t>
              </a:r>
              <a:r>
                <a:rPr kumimoji="0" lang="zh-CN" altLang="en-US" sz="3200" b="1" kern="1200" cap="none" spc="0" normalizeH="0" baseline="0" noProof="0" dirty="0"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后再检验</a:t>
              </a:r>
              <a:r>
                <a:rPr kumimoji="0" lang="en-US" altLang="zh-CN" sz="3200" b="1" kern="1200" cap="none" spc="0" normalizeH="0" baseline="0" noProof="0" dirty="0"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NaOH</a:t>
              </a:r>
              <a:endParaRPr kumimoji="0" lang="en-US" altLang="zh-CN" sz="3200" b="1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9" name="WordArt 7"/>
            <p:cNvSpPr>
              <a:spLocks noChangeArrowheads="1" noChangeShapeType="1"/>
            </p:cNvSpPr>
            <p:nvPr/>
          </p:nvSpPr>
          <p:spPr bwMode="auto">
            <a:xfrm>
              <a:off x="251" y="5213"/>
              <a:ext cx="4120" cy="958"/>
            </a:xfrm>
            <a:prstGeom prst="rect">
              <a:avLst/>
            </a:prstGeom>
          </p:spPr>
          <p:txBody>
            <a:bodyPr wrap="none" numCol="1" fromWordArt="1"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zh-CN" sz="2800" b="1" i="0" u="none" strike="noStrike" kern="10" cap="none" normalizeH="0" baseline="0" noProof="0">
                  <a:solidFill>
                    <a:srgbClr val="FF0000"/>
                  </a:solidFill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cs"/>
                </a:rPr>
                <a:t>设计思路</a:t>
              </a:r>
              <a:endParaRPr kumimoji="0" lang="zh-CN" altLang="zh-CN" sz="2800" b="1" i="0" u="none" strike="noStrike" kern="10" cap="none" normalizeH="0" baseline="0" noProof="0">
                <a:solidFill>
                  <a:srgbClr val="FF0000"/>
                </a:solidFill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1015365" y="4651375"/>
            <a:ext cx="788797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讨论与交流  </a:t>
            </a:r>
            <a:endParaRPr lang="zh-CN" altLang="zh-CN" sz="32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zh-CN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如何除尽溶液中的碳酸钠？</a:t>
            </a:r>
            <a:endParaRPr lang="zh-CN" altLang="zh-CN" sz="32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ldLvl="0" animBg="1"/>
      <p:bldP spid="9230" grpId="0"/>
      <p:bldP spid="9229" grpId="0"/>
      <p:bldP spid="10" grpId="0"/>
      <p:bldP spid="11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1910" y="95250"/>
            <a:ext cx="924433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rgbClr val="FF0000"/>
                </a:solidFill>
              </a:rPr>
              <a:t>探究活动</a:t>
            </a:r>
            <a:r>
              <a:rPr lang="en-US" altLang="zh-CN" sz="3200" b="1">
                <a:solidFill>
                  <a:srgbClr val="FF0000"/>
                </a:solidFill>
              </a:rPr>
              <a:t>2 </a:t>
            </a:r>
            <a:r>
              <a:rPr lang="zh-CN" altLang="zh-CN" sz="3200" b="1">
                <a:sym typeface="+mn-ea"/>
              </a:rPr>
              <a:t>探究</a:t>
            </a:r>
            <a:r>
              <a:rPr lang="zh-CN" altLang="zh-CN" sz="3200" b="1">
                <a:sym typeface="+mn-ea"/>
              </a:rPr>
              <a:t>久置的</a:t>
            </a:r>
            <a:r>
              <a:rPr lang="en-US" altLang="zh-CN" sz="3200" b="1">
                <a:sym typeface="+mn-ea"/>
              </a:rPr>
              <a:t>NaOH</a:t>
            </a:r>
            <a:r>
              <a:rPr lang="zh-CN" altLang="en-US" sz="3200" b="1">
                <a:sym typeface="+mn-ea"/>
              </a:rPr>
              <a:t>溶液</a:t>
            </a:r>
            <a:r>
              <a:rPr lang="zh-CN" altLang="zh-CN" sz="3200" b="1">
                <a:sym typeface="+mn-ea"/>
              </a:rPr>
              <a:t>变质的程度</a:t>
            </a:r>
            <a:endParaRPr lang="zh-CN" altLang="zh-CN" sz="3200" b="1"/>
          </a:p>
          <a:p>
            <a:r>
              <a:rPr lang="en-US" altLang="zh-CN" sz="3200" b="1">
                <a:solidFill>
                  <a:srgbClr val="FF0000"/>
                </a:solidFill>
              </a:rPr>
              <a:t> </a:t>
            </a:r>
            <a:endParaRPr lang="en-US" altLang="zh-CN" sz="3200" b="1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22555" y="798195"/>
            <a:ext cx="889889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lnSpc>
                <a:spcPct val="100000"/>
              </a:lnSpc>
            </a:pPr>
            <a:r>
              <a:rPr lang="zh-CN" altLang="zh-CN" sz="36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6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6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）请同学们利用试剂盒中提供的试剂，</a:t>
            </a:r>
            <a:r>
              <a:rPr lang="zh-CN" altLang="zh-CN" sz="36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小组合作设计实验方案。</a:t>
            </a:r>
            <a:endParaRPr lang="zh-CN" altLang="zh-CN" sz="36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</a:pPr>
            <a:endParaRPr lang="zh-CN" altLang="en-US" sz="3600" b="1"/>
          </a:p>
        </p:txBody>
      </p:sp>
      <p:sp>
        <p:nvSpPr>
          <p:cNvPr id="2" name="文本框 1"/>
          <p:cNvSpPr txBox="1"/>
          <p:nvPr/>
        </p:nvSpPr>
        <p:spPr>
          <a:xfrm>
            <a:off x="41910" y="2490470"/>
            <a:ext cx="8898890" cy="1876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lnSpc>
                <a:spcPct val="100000"/>
              </a:lnSpc>
            </a:pPr>
            <a:r>
              <a:rPr lang="zh-CN" altLang="zh-CN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zh-CN" altLang="zh-CN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请小组同学完成实验。</a:t>
            </a:r>
            <a:endParaRPr lang="zh-CN" altLang="zh-CN" sz="32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</a:pPr>
            <a:r>
              <a:rPr lang="zh-CN" altLang="en-US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endParaRPr lang="zh-CN" altLang="en-US" sz="28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</a:pPr>
            <a:r>
              <a:rPr lang="zh-CN" altLang="en-US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注意事项：用倾倒法取用久置的</a:t>
            </a:r>
            <a:r>
              <a:rPr lang="en-US" altLang="zh-CN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NaOH</a:t>
            </a:r>
            <a:r>
              <a:rPr lang="zh-CN" altLang="zh-CN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溶液</a:t>
            </a:r>
            <a:r>
              <a:rPr lang="en-US" altLang="zh-CN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1~2mL</a:t>
            </a:r>
            <a:endParaRPr lang="en-US" altLang="zh-CN" sz="28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en-US" altLang="zh-CN" sz="28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1267" name="Group 3"/>
          <p:cNvGraphicFramePr>
            <a:graphicFrameLocks noGrp="1"/>
          </p:cNvGraphicFramePr>
          <p:nvPr/>
        </p:nvGraphicFramePr>
        <p:xfrm>
          <a:off x="611505" y="743585"/>
          <a:ext cx="7921625" cy="4312920"/>
        </p:xfrm>
        <a:graphic>
          <a:graphicData uri="http://schemas.openxmlformats.org/drawingml/2006/table">
            <a:tbl>
              <a:tblPr/>
              <a:tblGrid>
                <a:gridCol w="2640013"/>
                <a:gridCol w="2640012"/>
                <a:gridCol w="2641600"/>
              </a:tblGrid>
              <a:tr h="487680"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实验步骤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实验现象</a:t>
                      </a: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实验结论</a:t>
                      </a: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90370">
                <a:tc rowSpan="2"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4656">
                <a:tc vMerge="1">
                  <a:tcPr/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667068" y="1510348"/>
            <a:ext cx="2736850" cy="1570038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sy="50000" kx="2115830" algn="bl" rotWithShape="0">
              <a:srgbClr val="C0C0C0">
                <a:alpha val="79999"/>
              </a:srgbClr>
            </a:outerShdw>
          </a:effectLst>
        </p:spPr>
        <p:txBody>
          <a:bodyPr>
            <a:spAutoFit/>
          </a:bodyPr>
          <a:p>
            <a:pPr marR="0" defTabSz="914400">
              <a:buClrTx/>
              <a:buSzTx/>
              <a:buFontTx/>
              <a:buNone/>
              <a:defRPr/>
            </a:pPr>
            <a:r>
              <a:rPr kumimoji="0" lang="zh-CN" altLang="en-US" sz="2400" b="1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①取少量待测液于试管中，向其中滴</a:t>
            </a:r>
            <a:r>
              <a:rPr kumimoji="0" lang="zh-CN" altLang="en-US" sz="2400" b="1" kern="1200" cap="none" spc="0" normalizeH="0" baseline="0" noProof="0" dirty="0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加</a:t>
            </a:r>
            <a:r>
              <a:rPr kumimoji="0" lang="zh-CN" altLang="en-US" sz="2400" b="1" kern="1200" cap="none" spc="0" normalizeH="0" baseline="0" noProof="0" dirty="0" smtClean="0">
                <a:solidFill>
                  <a:srgbClr val="00009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足</a:t>
            </a:r>
            <a:r>
              <a:rPr kumimoji="0" lang="zh-CN" altLang="en-US" sz="2400" b="1" kern="1200" cap="none" spc="0" normalizeH="0" baseline="0" noProof="0" dirty="0">
                <a:solidFill>
                  <a:srgbClr val="000099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量</a:t>
            </a:r>
            <a:r>
              <a:rPr kumimoji="0" lang="zh-CN" altLang="en-US" sz="2400" b="1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的</a:t>
            </a:r>
            <a:r>
              <a:rPr kumimoji="0" lang="en-US" altLang="zh-CN" sz="2400" b="1" kern="1200" cap="none" spc="0" normalizeH="0" baseline="0" noProof="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CaCl</a:t>
            </a:r>
            <a:r>
              <a:rPr kumimoji="0" lang="en-US" altLang="zh-CN" sz="2400" b="1" kern="1200" cap="none" spc="0" normalizeH="0" baseline="-25000" noProof="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</a:t>
            </a:r>
            <a:r>
              <a:rPr kumimoji="0" lang="zh-CN" altLang="en-US" sz="2400" b="1" kern="1200" cap="none" spc="0" normalizeH="0" baseline="0" noProof="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溶液（或</a:t>
            </a:r>
            <a:r>
              <a:rPr kumimoji="0" lang="en-US" altLang="zh-CN" sz="2400" b="1" kern="1200" cap="none" spc="0" normalizeH="0" baseline="0" noProof="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BaCl</a:t>
            </a:r>
            <a:r>
              <a:rPr kumimoji="0" lang="en-US" altLang="zh-CN" sz="2400" b="1" kern="1200" cap="none" spc="0" normalizeH="0" baseline="-25000" noProof="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</a:t>
            </a:r>
            <a:r>
              <a:rPr kumimoji="0" lang="zh-CN" altLang="en-US" sz="2400" b="1" kern="1200" cap="none" spc="0" normalizeH="0" baseline="0" noProof="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溶液）</a:t>
            </a:r>
            <a:endParaRPr kumimoji="0" lang="zh-CN" sz="2400" b="1" kern="1200" cap="none" spc="0" normalizeH="0" baseline="0" noProof="0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667068" y="3132455"/>
            <a:ext cx="2500313" cy="1938338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sy="50000" kx="2115830" algn="bl" rotWithShape="0">
              <a:srgbClr val="C0C0C0">
                <a:alpha val="79999"/>
              </a:srgbClr>
            </a:outerShdw>
          </a:effectLst>
        </p:spPr>
        <p:txBody>
          <a:bodyPr>
            <a:spAutoFit/>
          </a:bodyPr>
          <a:p>
            <a:pPr marR="0" defTabSz="914400">
              <a:buClrTx/>
              <a:buSzTx/>
              <a:buFontTx/>
              <a:buNone/>
              <a:defRPr/>
            </a:pPr>
            <a:r>
              <a:rPr kumimoji="0" lang="zh-CN" altLang="en-US" sz="2400" b="1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②溶液静置后，取上层清夜于另一试管中再向其中滴加</a:t>
            </a:r>
            <a:r>
              <a:rPr kumimoji="0" lang="zh-CN" altLang="en-US" sz="2400" b="1" kern="1200" cap="none" spc="0" normalizeH="0" baseline="0" noProof="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无色酚酞试液</a:t>
            </a:r>
            <a:endParaRPr kumimoji="0" lang="zh-CN" sz="2400" b="1" kern="1200" cap="none" spc="0" normalizeH="0" baseline="0" noProof="0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3475355" y="1654810"/>
            <a:ext cx="2317750" cy="1092835"/>
            <a:chOff x="5385" y="4720"/>
            <a:chExt cx="3650" cy="1721"/>
          </a:xfrm>
        </p:grpSpPr>
        <p:sp>
          <p:nvSpPr>
            <p:cNvPr id="11292" name="Text Box 28"/>
            <p:cNvSpPr txBox="1">
              <a:spLocks noChangeArrowheads="1"/>
            </p:cNvSpPr>
            <p:nvPr/>
          </p:nvSpPr>
          <p:spPr bwMode="auto">
            <a:xfrm>
              <a:off x="5385" y="4720"/>
              <a:ext cx="3650" cy="720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79999"/>
                </a:srgbClr>
              </a:outerShdw>
            </a:effectLst>
          </p:spPr>
          <p:txBody>
            <a:bodyPr wrap="none">
              <a:spAutoFit/>
            </a:bodyPr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zh-CN" altLang="en-US" sz="2400" b="1" kern="1200" cap="none" spc="0" normalizeH="0" baseline="0" noProof="0"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有白色沉淀生成</a:t>
              </a:r>
              <a:endParaRPr kumimoji="0" lang="zh-CN" altLang="en-US" sz="2400" b="1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1294" name="Text Box 30"/>
            <p:cNvSpPr txBox="1">
              <a:spLocks noChangeArrowheads="1"/>
            </p:cNvSpPr>
            <p:nvPr/>
          </p:nvSpPr>
          <p:spPr bwMode="auto">
            <a:xfrm>
              <a:off x="5385" y="5716"/>
              <a:ext cx="2698" cy="725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79999"/>
                </a:srgbClr>
              </a:outerShdw>
            </a:effectLst>
          </p:spPr>
          <p:txBody>
            <a:bodyPr wrap="none">
              <a:spAutoFit/>
            </a:bodyPr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zh-CN" altLang="en-US" sz="2400" b="1" kern="1200" cap="none" spc="0" normalizeH="0" baseline="0" noProof="0"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酚酞不变色</a:t>
              </a:r>
              <a:endParaRPr kumimoji="0" lang="zh-CN" altLang="en-US" sz="2400" b="1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3414395" y="3468370"/>
            <a:ext cx="2316480" cy="1031875"/>
            <a:chOff x="5288" y="8213"/>
            <a:chExt cx="3648" cy="1625"/>
          </a:xfrm>
        </p:grpSpPr>
        <p:sp>
          <p:nvSpPr>
            <p:cNvPr id="11293" name="Text Box 29"/>
            <p:cNvSpPr txBox="1">
              <a:spLocks noChangeArrowheads="1"/>
            </p:cNvSpPr>
            <p:nvPr/>
          </p:nvSpPr>
          <p:spPr bwMode="auto">
            <a:xfrm>
              <a:off x="5288" y="8213"/>
              <a:ext cx="3648" cy="720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79999"/>
                </a:srgbClr>
              </a:outerShdw>
            </a:effectLst>
          </p:spPr>
          <p:txBody>
            <a:bodyPr wrap="none">
              <a:spAutoFit/>
            </a:bodyPr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zh-CN" altLang="en-US" sz="2400" b="1" kern="1200" cap="none" spc="0" normalizeH="0" baseline="0" noProof="0" dirty="0"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有白色沉淀生成</a:t>
              </a:r>
              <a:endParaRPr kumimoji="0" lang="zh-CN" altLang="en-US" sz="2400" b="1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1295" name="Text Box 31"/>
            <p:cNvSpPr txBox="1">
              <a:spLocks noChangeArrowheads="1"/>
            </p:cNvSpPr>
            <p:nvPr/>
          </p:nvSpPr>
          <p:spPr bwMode="auto">
            <a:xfrm>
              <a:off x="5513" y="9113"/>
              <a:ext cx="3180" cy="725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79999"/>
                </a:srgbClr>
              </a:outerShdw>
            </a:effectLst>
          </p:spPr>
          <p:txBody>
            <a:bodyPr wrap="none">
              <a:spAutoFit/>
            </a:bodyPr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zh-CN" altLang="en-US" sz="2400" b="1" kern="1200" cap="none" spc="0" normalizeH="0" baseline="0" noProof="0" dirty="0">
                  <a:latin typeface="Arial" panose="020B0604020202020204" pitchFamily="34" charset="0"/>
                  <a:ea typeface="宋体" panose="02010600030101010101" pitchFamily="2" charset="-122"/>
                  <a:cs typeface="+mn-cs"/>
                </a:rPr>
                <a:t>酚酞变成红色</a:t>
              </a:r>
              <a:endParaRPr kumimoji="0" lang="zh-CN" altLang="en-US" sz="2400" b="1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5" name="文本框 4"/>
          <p:cNvSpPr txBox="1"/>
          <p:nvPr/>
        </p:nvSpPr>
        <p:spPr>
          <a:xfrm>
            <a:off x="6148705" y="1844040"/>
            <a:ext cx="2122170" cy="9036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400" b="1" smtClean="0">
                <a:ln>
                  <a:noFill/>
                </a:ln>
                <a:effectLst/>
                <a:latin typeface="Calibri" panose="020F0502020204030204" pitchFamily="34" charset="0"/>
                <a:sym typeface="+mn-ea"/>
              </a:rPr>
              <a:t>氢氧化钠溶液</a:t>
            </a:r>
            <a:endParaRPr kumimoji="0" lang="zh-CN" alt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400" b="1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sym typeface="+mn-ea"/>
              </a:rPr>
              <a:t>全部</a:t>
            </a:r>
            <a:r>
              <a:rPr lang="zh-CN" altLang="en-US" sz="2400" b="1" smtClean="0">
                <a:ln>
                  <a:noFill/>
                </a:ln>
                <a:effectLst/>
                <a:latin typeface="Calibri" panose="020F0502020204030204" pitchFamily="34" charset="0"/>
                <a:sym typeface="+mn-ea"/>
              </a:rPr>
              <a:t>变质</a:t>
            </a:r>
            <a:endParaRPr lang="zh-CN" altLang="en-US" sz="2400" b="1" smtClean="0">
              <a:ln>
                <a:noFill/>
              </a:ln>
              <a:effectLst/>
              <a:latin typeface="Calibri" panose="020F0502020204030204" pitchFamily="3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148705" y="3468370"/>
            <a:ext cx="2122170" cy="9036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400" b="1" smtClean="0">
                <a:ln>
                  <a:noFill/>
                </a:ln>
                <a:effectLst/>
                <a:latin typeface="Calibri" panose="020F0502020204030204" pitchFamily="34" charset="0"/>
                <a:sym typeface="+mn-ea"/>
              </a:rPr>
              <a:t>氢氧化钠溶液</a:t>
            </a:r>
            <a:endParaRPr kumimoji="0" lang="zh-CN" alt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400" b="1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sym typeface="+mn-ea"/>
              </a:rPr>
              <a:t>部分</a:t>
            </a:r>
            <a:r>
              <a:rPr lang="zh-CN" altLang="en-US" sz="2400" b="1" smtClean="0">
                <a:ln>
                  <a:noFill/>
                </a:ln>
                <a:effectLst/>
                <a:latin typeface="Calibri" panose="020F0502020204030204" pitchFamily="34" charset="0"/>
                <a:sym typeface="+mn-ea"/>
              </a:rPr>
              <a:t>变质</a:t>
            </a:r>
            <a:endParaRPr lang="zh-CN" altLang="en-US" sz="2400" b="1" smtClean="0">
              <a:ln>
                <a:noFill/>
              </a:ln>
              <a:effectLst/>
              <a:latin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0" grpId="0" bldLvl="0" animBg="1"/>
      <p:bldP spid="11291" grpId="0" bldLvl="0" animBg="1"/>
      <p:bldP spid="5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1" name="Text Box 3"/>
          <p:cNvSpPr txBox="1"/>
          <p:nvPr/>
        </p:nvSpPr>
        <p:spPr>
          <a:xfrm>
            <a:off x="997585" y="2573338"/>
            <a:ext cx="6099175" cy="5794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3200" b="1" dirty="0">
                <a:latin typeface="Arial" panose="020B0604020202020204" pitchFamily="34" charset="0"/>
              </a:rPr>
              <a:t>2</a:t>
            </a:r>
            <a:r>
              <a:rPr lang="zh-CN" altLang="en-US" sz="3200" b="1" dirty="0">
                <a:latin typeface="Arial" panose="020B0604020202020204" pitchFamily="34" charset="0"/>
              </a:rPr>
              <a:t>、当氢氧化钠溶液部分变质时：</a:t>
            </a:r>
            <a:endParaRPr lang="zh-CN" altLang="en-US" sz="3200" b="1" dirty="0">
              <a:latin typeface="Arial" panose="020B0604020202020204" pitchFamily="34" charset="0"/>
            </a:endParaRPr>
          </a:p>
        </p:txBody>
      </p:sp>
      <p:sp>
        <p:nvSpPr>
          <p:cNvPr id="12292" name="Text Box 4"/>
          <p:cNvSpPr txBox="1"/>
          <p:nvPr/>
        </p:nvSpPr>
        <p:spPr>
          <a:xfrm>
            <a:off x="997585" y="1473200"/>
            <a:ext cx="6097588" cy="5794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3200" b="1" dirty="0">
                <a:latin typeface="Arial" panose="020B0604020202020204" pitchFamily="34" charset="0"/>
              </a:rPr>
              <a:t>1</a:t>
            </a:r>
            <a:r>
              <a:rPr lang="zh-CN" altLang="en-US" sz="3200" b="1" dirty="0">
                <a:latin typeface="Arial" panose="020B0604020202020204" pitchFamily="34" charset="0"/>
              </a:rPr>
              <a:t>、当氢氧化钠溶液全部变质时：</a:t>
            </a:r>
            <a:endParaRPr lang="zh-CN" altLang="en-US" sz="3200" b="1" dirty="0">
              <a:latin typeface="Arial" panose="020B0604020202020204" pitchFamily="34" charset="0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527175" y="2052955"/>
            <a:ext cx="4803775" cy="5207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sy="50000" kx="2115830" algn="bl" rotWithShape="0">
              <a:srgbClr val="C0C0C0">
                <a:alpha val="79999"/>
              </a:srgbClr>
            </a:outerShdw>
          </a:effectLst>
        </p:spPr>
        <p:txBody>
          <a:bodyPr wrap="none"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zh-CN" altLang="en-US" sz="2800" b="1" kern="1200" cap="none" spc="0" normalizeH="0" baseline="0" noProof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可以直接当碳酸钠溶液使用！</a:t>
            </a:r>
            <a:endParaRPr kumimoji="0" lang="zh-CN" altLang="en-US" sz="2800" b="1" kern="1200" cap="none" spc="0" normalizeH="0" baseline="0" noProof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4342" name="Text Box 6"/>
          <p:cNvSpPr txBox="1"/>
          <p:nvPr/>
        </p:nvSpPr>
        <p:spPr>
          <a:xfrm>
            <a:off x="828675" y="3168015"/>
            <a:ext cx="7832090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只要想办法除去其中的</a:t>
            </a:r>
            <a:r>
              <a:rPr lang="zh-CN" altLang="zh-CN" sz="2800" b="1" dirty="0">
                <a:solidFill>
                  <a:srgbClr val="FF00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Na</a:t>
            </a:r>
            <a:r>
              <a:rPr lang="zh-CN" altLang="zh-CN" sz="2800" b="1" baseline="-25000" dirty="0">
                <a:solidFill>
                  <a:srgbClr val="FF00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2</a:t>
            </a:r>
            <a:r>
              <a:rPr lang="zh-CN" altLang="zh-CN" sz="2800" b="1" dirty="0">
                <a:solidFill>
                  <a:srgbClr val="FF00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CO</a:t>
            </a:r>
            <a:r>
              <a:rPr lang="zh-CN" altLang="zh-CN" sz="2800" b="1" baseline="-25000" dirty="0">
                <a:solidFill>
                  <a:srgbClr val="FF00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3</a:t>
            </a:r>
            <a:r>
              <a:rPr lang="zh-CN" altLang="en-US" sz="2800" b="1" baseline="-25000" dirty="0">
                <a:solidFill>
                  <a:srgbClr val="FF00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，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就能再继续使用！可以向其中加入适量的石灰水后过滤得到氢氧化钠溶液。</a:t>
            </a:r>
            <a:r>
              <a:rPr lang="en-US" altLang="zh-CN" sz="28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Na</a:t>
            </a:r>
            <a:r>
              <a:rPr lang="en-US" altLang="zh-CN" sz="2800" b="1" baseline="-250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en-US" altLang="zh-CN" sz="28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CO</a:t>
            </a:r>
            <a:r>
              <a:rPr lang="en-US" altLang="zh-CN" sz="2800" b="1" baseline="-250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</a:t>
            </a:r>
            <a:r>
              <a:rPr lang="en-US" altLang="zh-CN" sz="28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+Ca(OH)</a:t>
            </a:r>
            <a:r>
              <a:rPr lang="en-US" altLang="zh-CN" sz="2800" b="1" baseline="-250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en-US" altLang="zh-CN" sz="28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=CaCO</a:t>
            </a:r>
            <a:r>
              <a:rPr lang="en-US" altLang="zh-CN" sz="2800" b="1" baseline="-250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</a:t>
            </a:r>
            <a:r>
              <a:rPr lang="en-US" altLang="zh-CN" sz="28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+2NaOH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7650" y="136525"/>
            <a:ext cx="85445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环节三  久置的</a:t>
            </a:r>
            <a:r>
              <a:rPr lang="en-US" altLang="zh-CN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NaOH</a:t>
            </a:r>
            <a:r>
              <a:rPr lang="zh-CN" altLang="en-US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溶液如何处理，能继续使用吗？</a:t>
            </a:r>
            <a:endParaRPr lang="zh-CN" altLang="en-US" sz="28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Text Box 3"/>
          <p:cNvSpPr txBox="1"/>
          <p:nvPr/>
        </p:nvSpPr>
        <p:spPr>
          <a:xfrm>
            <a:off x="2812415" y="828040"/>
            <a:ext cx="351853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36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讨论与交流</a:t>
            </a:r>
            <a:endParaRPr lang="zh-CN" altLang="en-US" sz="3600" b="1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4341" grpId="0" bldLvl="0" animBg="1"/>
      <p:bldP spid="12291" grpId="0"/>
      <p:bldP spid="1434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微信图片_2019031912480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75" y="-19685"/>
            <a:ext cx="9110345" cy="6814820"/>
          </a:xfrm>
          <a:prstGeom prst="rect">
            <a:avLst/>
          </a:prstGeom>
        </p:spPr>
      </p:pic>
      <p:sp>
        <p:nvSpPr>
          <p:cNvPr id="15362" name="矩形 3"/>
          <p:cNvSpPr/>
          <p:nvPr/>
        </p:nvSpPr>
        <p:spPr>
          <a:xfrm>
            <a:off x="612775" y="329565"/>
            <a:ext cx="807529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同学们学完这节课，你收获了什么？请谈谈你的收获。</a:t>
            </a:r>
            <a:endParaRPr lang="zh-CN" altLang="en-US" sz="3600" b="1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363" name="矩形 13">
            <a:hlinkClick r:id="rId2" action="ppaction://hlinkfile"/>
          </p:cNvPr>
          <p:cNvSpPr/>
          <p:nvPr/>
        </p:nvSpPr>
        <p:spPr>
          <a:xfrm>
            <a:off x="612775" y="5084763"/>
            <a:ext cx="7702550" cy="1016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6000" b="1" dirty="0">
                <a:solidFill>
                  <a:srgbClr val="FF0000"/>
                </a:solidFill>
                <a:latin typeface="Arial" panose="020B0604020202020204" pitchFamily="34" charset="0"/>
              </a:rPr>
              <a:t>         </a:t>
            </a:r>
            <a:endParaRPr lang="zh-CN" altLang="en-US" sz="6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DOC_GUID" val="{0df94093-26b6-4e16-b9dd-ff9c0653471b}"/>
</p:tagLst>
</file>

<file path=ppt/theme/theme1.xml><?xml version="1.0" encoding="utf-8"?>
<a:theme xmlns:a="http://schemas.openxmlformats.org/drawingml/2006/main" name="1_默认设计模板">
  <a:themeElements>
    <a:clrScheme name="1_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35921" dir="2700000" sy="50000" kx="2115830" algn="bl" rotWithShape="0">
            <a:schemeClr val="bg2">
              <a:alpha val="79999"/>
            </a:schemeClr>
          </a:outerShdw>
        </a:effectLst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35921" dir="2700000" sy="50000" kx="2115830" algn="bl" rotWithShape="0">
            <a:schemeClr val="bg2">
              <a:alpha val="79999"/>
            </a:schemeClr>
          </a:outerShdw>
        </a:effectLst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1_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983</Words>
  <Application>WPS 演示</Application>
  <PresentationFormat>全屏显示(4:3)</PresentationFormat>
  <Paragraphs>132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</vt:lpstr>
      <vt:lpstr>宋体</vt:lpstr>
      <vt:lpstr>Wingdings</vt:lpstr>
      <vt:lpstr>华文行楷</vt:lpstr>
      <vt:lpstr>微软雅黑</vt:lpstr>
      <vt:lpstr>Calibri</vt:lpstr>
      <vt:lpstr>Arial Unicode MS</vt:lpstr>
      <vt:lpstr>1_默认设计模板</vt:lpstr>
      <vt:lpstr>探究久置的NaOH溶液是否变质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谢谢聆听，请各位老师批评指正！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/>
  <cp:lastModifiedBy>向前</cp:lastModifiedBy>
  <cp:revision>110</cp:revision>
  <dcterms:created xsi:type="dcterms:W3CDTF">2010-03-23T13:29:00Z</dcterms:created>
  <dcterms:modified xsi:type="dcterms:W3CDTF">2019-03-22T03:02:37Z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2052-11.1.0.8525</vt:lpwstr>
  </property>
</Properties>
</file>