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9" r:id="rId3"/>
    <p:sldId id="285" r:id="rId4"/>
    <p:sldId id="340" r:id="rId5"/>
    <p:sldId id="328" r:id="rId6"/>
    <p:sldId id="262" r:id="rId7"/>
    <p:sldId id="322" r:id="rId8"/>
    <p:sldId id="375" r:id="rId9"/>
    <p:sldId id="376" r:id="rId10"/>
    <p:sldId id="378" r:id="rId11"/>
    <p:sldId id="380" r:id="rId12"/>
    <p:sldId id="377" r:id="rId13"/>
    <p:sldId id="381" r:id="rId14"/>
    <p:sldId id="404" r:id="rId15"/>
    <p:sldId id="405" r:id="rId16"/>
    <p:sldId id="332" r:id="rId17"/>
    <p:sldId id="302" r:id="rId18"/>
    <p:sldId id="330" r:id="rId20"/>
    <p:sldId id="339" r:id="rId21"/>
    <p:sldId id="303" r:id="rId22"/>
    <p:sldId id="320" r:id="rId23"/>
    <p:sldId id="306" r:id="rId24"/>
    <p:sldId id="305" r:id="rId25"/>
    <p:sldId id="329" r:id="rId26"/>
    <p:sldId id="341" r:id="rId27"/>
    <p:sldId id="323" r:id="rId28"/>
    <p:sldId id="333" r:id="rId29"/>
    <p:sldId id="338" r:id="rId30"/>
    <p:sldId id="334" r:id="rId31"/>
    <p:sldId id="307" r:id="rId32"/>
    <p:sldId id="325" r:id="rId33"/>
    <p:sldId id="310" r:id="rId34"/>
    <p:sldId id="311" r:id="rId35"/>
    <p:sldId id="336" r:id="rId36"/>
    <p:sldId id="337" r:id="rId37"/>
  </p:sldIdLst>
  <p:sldSz cx="9144000" cy="5143500" type="screen16x9"/>
  <p:notesSz cx="6858000" cy="9144000"/>
  <p:embeddedFontLst>
    <p:embeddedFont>
      <p:font typeface="方正粗倩简体" panose="03000509000000000000" pitchFamily="65" charset="-122"/>
      <p:regular r:id="rId41"/>
    </p:embeddedFont>
    <p:embeddedFont>
      <p:font typeface="方正艺黑简体" panose="03000509000000000000" pitchFamily="65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方正粗宋简体" panose="03000509000000000000" pitchFamily="65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7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49" autoAdjust="0"/>
  </p:normalViewPr>
  <p:slideViewPr>
    <p:cSldViewPr>
      <p:cViewPr varScale="1">
        <p:scale>
          <a:sx n="110" d="100"/>
          <a:sy n="110" d="100"/>
        </p:scale>
        <p:origin x="-402" y="-84"/>
      </p:cViewPr>
      <p:guideLst>
        <p:guide orient="horz" pos="1592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1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1BC75-D54F-4EEF-B9EB-08753180A4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E0236-C5D5-40C9-A572-855EAC8C1E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E0236-C5D5-40C9-A572-855EAC8C1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E0236-C5D5-40C9-A572-855EAC8C1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E0236-C5D5-40C9-A572-855EAC8C1E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92E3F-5F1B-491D-860B-FA45AF5A715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A46EE-9C83-4615-9C55-11BC5F1A53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27.wdp"/><Relationship Id="rId8" Type="http://schemas.openxmlformats.org/officeDocument/2006/relationships/image" Target="../media/image26.png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microsoft.com/office/2007/relationships/hdphoto" Target="../media/image35.wdp"/><Relationship Id="rId16" Type="http://schemas.openxmlformats.org/officeDocument/2006/relationships/image" Target="../media/image34.png"/><Relationship Id="rId15" Type="http://schemas.microsoft.com/office/2007/relationships/hdphoto" Target="../media/image33.wdp"/><Relationship Id="rId14" Type="http://schemas.openxmlformats.org/officeDocument/2006/relationships/image" Target="../media/image32.png"/><Relationship Id="rId13" Type="http://schemas.microsoft.com/office/2007/relationships/hdphoto" Target="../media/image31.wdp"/><Relationship Id="rId12" Type="http://schemas.openxmlformats.org/officeDocument/2006/relationships/image" Target="../media/image30.png"/><Relationship Id="rId11" Type="http://schemas.microsoft.com/office/2007/relationships/hdphoto" Target="../media/image29.wdp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1.xml"/><Relationship Id="rId3" Type="http://schemas.openxmlformats.org/officeDocument/2006/relationships/image" Target="../media/image50.png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imgsa.baidu.com/timg?image&amp;quality=80&amp;size=b9999_10000&amp;sec=1490329573237&amp;di=fb7eabe7593135a4fb9c1c3221b5e1d7&amp;imgtype=0&amp;src=http%3A%2F%2Fpic.58pic.com%2F58pic%2F14%2F15%2F64%2F75F58PICvGA_102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90" r="3125" b="34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491888145149&amp;di=5dda72d09ec7545e6333ff812db2a6b4&amp;imgtype=0&amp;src=http%3A%2F%2Fimg3.redocn.com%2F20120323%2FRedocn_20120323071558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6" b="5767"/>
          <a:stretch>
            <a:fillRect/>
          </a:stretch>
        </p:blipFill>
        <p:spPr bwMode="auto">
          <a:xfrm>
            <a:off x="0" y="3155015"/>
            <a:ext cx="9144000" cy="198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hlinkClick r:id="" action="ppaction://noaction"/>
          </p:cNvPr>
          <p:cNvSpPr/>
          <p:nvPr/>
        </p:nvSpPr>
        <p:spPr>
          <a:xfrm>
            <a:off x="-180527" y="-272566"/>
            <a:ext cx="9433047" cy="31683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南方地区</a:t>
            </a:r>
            <a:endParaRPr lang="en-US" altLang="zh-CN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  <a:p>
            <a:pPr algn="ctr"/>
            <a:endParaRPr lang="en-US" altLang="zh-CN" sz="1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  <a:p>
            <a:pPr algn="ctr"/>
            <a:r>
              <a:rPr lang="zh-CN" altLang="en-US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自然特征与农业</a:t>
            </a:r>
            <a:endParaRPr lang="zh-CN" alt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2360"/>
            <a:ext cx="5544616" cy="479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7"/>
          <p:cNvCxnSpPr/>
          <p:nvPr/>
        </p:nvCxnSpPr>
        <p:spPr>
          <a:xfrm>
            <a:off x="251520" y="3479051"/>
            <a:ext cx="8424936" cy="0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6" y="13303"/>
            <a:ext cx="7806687" cy="513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467" r="993" b="1597"/>
          <a:stretch>
            <a:fillRect/>
          </a:stretch>
        </p:blipFill>
        <p:spPr bwMode="auto">
          <a:xfrm>
            <a:off x="467544" y="0"/>
            <a:ext cx="824546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 rot="20749492">
            <a:off x="4323163" y="882598"/>
            <a:ext cx="396044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长江中下游平原</a:t>
            </a:r>
            <a:endParaRPr lang="zh-CN" altLang="en-US" sz="3600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18" name="矩形 17"/>
          <p:cNvSpPr/>
          <p:nvPr/>
        </p:nvSpPr>
        <p:spPr>
          <a:xfrm rot="20795111">
            <a:off x="4499993" y="2282335"/>
            <a:ext cx="230744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东南丘陵</a:t>
            </a:r>
            <a:endParaRPr lang="zh-CN" altLang="en-US" sz="3600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83769" y="972997"/>
            <a:ext cx="2307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四川</a:t>
            </a:r>
            <a:endParaRPr lang="en-US" altLang="zh-CN" sz="3600" dirty="0" smtClean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盆地</a:t>
            </a:r>
            <a:endParaRPr lang="zh-CN" altLang="en-US" sz="3600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02053" y="2378896"/>
            <a:ext cx="230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云贵高原</a:t>
            </a:r>
            <a:endParaRPr lang="zh-CN" altLang="en-US" sz="3600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107504" y="173884"/>
            <a:ext cx="8928992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合作探究一：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        从地形影响的角度来看，冬季，为何四川盆地比同纬度的长江中下游平原温暖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呢？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pic>
        <p:nvPicPr>
          <p:cNvPr id="6" name="图片 5"/>
          <p:cNvPicPr/>
          <p:nvPr/>
        </p:nvPicPr>
        <p:blipFill rotWithShape="1">
          <a:blip r:embed="rId3"/>
          <a:srcRect l="3095" t="7948" r="51097" b="10345"/>
          <a:stretch>
            <a:fillRect/>
          </a:stretch>
        </p:blipFill>
        <p:spPr>
          <a:xfrm>
            <a:off x="395536" y="2138638"/>
            <a:ext cx="4139952" cy="2895786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347" r="861" b="1642"/>
          <a:stretch>
            <a:fillRect/>
          </a:stretch>
        </p:blipFill>
        <p:spPr bwMode="auto">
          <a:xfrm>
            <a:off x="4644008" y="2152032"/>
            <a:ext cx="4248472" cy="288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347" r="861" b="1642"/>
          <a:stretch>
            <a:fillRect/>
          </a:stretch>
        </p:blipFill>
        <p:spPr bwMode="auto">
          <a:xfrm>
            <a:off x="719572" y="0"/>
            <a:ext cx="77048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下箭头 8"/>
          <p:cNvSpPr/>
          <p:nvPr/>
        </p:nvSpPr>
        <p:spPr>
          <a:xfrm rot="19199926">
            <a:off x="3974876" y="1532702"/>
            <a:ext cx="576064" cy="132607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20243920">
            <a:off x="5319102" y="1648349"/>
            <a:ext cx="576064" cy="132607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304448" y="3075806"/>
            <a:ext cx="84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北魏楷书简体" pitchFamily="65" charset="-122"/>
                <a:ea typeface="方正北魏楷书简体" pitchFamily="65" charset="-122"/>
              </a:rPr>
              <a:t>四川盆地</a:t>
            </a:r>
            <a:endParaRPr lang="zh-CN" altLang="en-US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 rot="20829418">
            <a:off x="5164898" y="3072008"/>
            <a:ext cx="193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北魏楷书简体" pitchFamily="65" charset="-122"/>
                <a:ea typeface="方正北魏楷书简体" pitchFamily="65" charset="-122"/>
              </a:rPr>
              <a:t>长江中下游平原</a:t>
            </a:r>
            <a:endParaRPr lang="zh-CN" altLang="en-US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1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739987" y="1534835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走山访水，认识南方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13403" y="2820710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走进农村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、实地考察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86818" y="4106585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特色宣传，广而告之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979712" y="2205041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979712" y="3123171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923928" y="3490916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3923928" y="4409046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08693" y="195486"/>
            <a:ext cx="712660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“四大名助”</a:t>
            </a:r>
            <a:r>
              <a:rPr lang="zh-CN" altLang="en-US" sz="6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在</a:t>
            </a:r>
            <a:r>
              <a:rPr lang="zh-CN" altLang="en-US" sz="6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行动</a:t>
            </a:r>
            <a:endParaRPr lang="zh-CN" altLang="en-US" sz="6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38324" y="1532877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走山访水，认识南方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08097" y="2813652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走进农村、实地考察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0" t="53629" r="1918" b="1756"/>
          <a:stretch>
            <a:fillRect/>
          </a:stretch>
        </p:blipFill>
        <p:spPr bwMode="auto">
          <a:xfrm>
            <a:off x="0" y="433113"/>
            <a:ext cx="9144000" cy="419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s://timgsa.baidu.com/timg?image&amp;quality=80&amp;size=b9999_10000&amp;sec=1491663492501&amp;di=0a6ed3d27b93d2ee6b4c17b3105241b0&amp;imgtype=jpg&amp;src=http%3A%2F%2Fimg3.imgtn.bdimg.com%2Fit%2Fu%3D4020454366%2C3610195091%26fm%3D214%26gp%3D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5" b="28125" l="9250" r="4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8" r="58794" b="72045"/>
          <a:stretch>
            <a:fillRect/>
          </a:stretch>
        </p:blipFill>
        <p:spPr bwMode="auto">
          <a:xfrm>
            <a:off x="5067540" y="2140089"/>
            <a:ext cx="740629" cy="4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491663492501&amp;di=0a6ed3d27b93d2ee6b4c17b3105241b0&amp;imgtype=jpg&amp;src=http%3A%2F%2Fimg3.imgtn.bdimg.com%2Fit%2Fu%3D4020454366%2C3610195091%26fm%3D214%26gp%3D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50" b="100000" l="5775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14" t="68590" r="7333"/>
          <a:stretch>
            <a:fillRect/>
          </a:stretch>
        </p:blipFill>
        <p:spPr bwMode="auto">
          <a:xfrm>
            <a:off x="5436096" y="616539"/>
            <a:ext cx="864096" cy="5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timgsa.baidu.com/timg?image&amp;quality=80&amp;size=b9999_10000&amp;sec=1492243506765&amp;di=3b91bfb577886126f50a459f6f7900d9&amp;imgtype=0&amp;src=http%3A%2F%2Fpicm.photophoto.cn%2F010%2F061%2F007%2F06100700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14" b="83056" l="7778" r="8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3243" r="11463" b="17917"/>
          <a:stretch>
            <a:fillRect/>
          </a:stretch>
        </p:blipFill>
        <p:spPr bwMode="auto">
          <a:xfrm>
            <a:off x="4805087" y="616540"/>
            <a:ext cx="819561" cy="91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imgsa.baidu.com/timg?image&amp;quality=80&amp;size=b9999_10000&amp;sec=1492243531046&amp;di=b5f0cb7967f00b31bf684eed7d6d2134&amp;imgtype=0&amp;src=http%3A%2F%2Fpic88.huitu.com%2Fres%2F20161019%2F1120422_20161019231124384014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097" l="0" r="99157">
                        <a14:foregroundMark x1="41315" y1="19032" x2="39629" y2="27097"/>
                        <a14:foregroundMark x1="58347" y1="20645" x2="58347" y2="34839"/>
                        <a14:foregroundMark x1="54806" y1="23387" x2="54300" y2="32419"/>
                        <a14:foregroundMark x1="52277" y1="25323" x2="53626" y2="31774"/>
                        <a14:foregroundMark x1="41315" y1="11613" x2="46712" y2="18710"/>
                        <a14:foregroundMark x1="47049" y1="6452" x2="79089" y2="34194"/>
                        <a14:foregroundMark x1="58179" y1="8871" x2="82125" y2="32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>
            <a:fillRect/>
          </a:stretch>
        </p:blipFill>
        <p:spPr bwMode="auto">
          <a:xfrm>
            <a:off x="1547664" y="989423"/>
            <a:ext cx="902612" cy="8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imgsa.baidu.com/timg?image&amp;quality=80&amp;size=b9999_10000&amp;sec=1492243537094&amp;di=d09a52e86d72931c952668240c563a4e&amp;imgtype=0&amp;src=http%3A%2F%2Fthumb103.hellorf.com%2Fpreview%2F25921397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511" l="317" r="97778">
                        <a14:foregroundMark x1="48571" y1="19787" x2="54603" y2="27872"/>
                        <a14:foregroundMark x1="72063" y1="22128" x2="79683" y2="31702"/>
                        <a14:foregroundMark x1="13651" y1="13191" x2="14921" y2="30426"/>
                        <a14:foregroundMark x1="20952" y1="13191" x2="21587" y2="25319"/>
                        <a14:foregroundMark x1="5714" y1="13617" x2="8889" y2="29574"/>
                        <a14:foregroundMark x1="4762" y1="28085" x2="317" y2="19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45" y="1858871"/>
            <a:ext cx="661441" cy="8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imgsa.baidu.com/timg?image&amp;quality=80&amp;size=b9999_10000&amp;sec=1492243994275&amp;di=a247b9604e710af53faeb8c5a1810a16&amp;imgtype=0&amp;src=http%3A%2F%2Fpic29.photophoto.cn%2F20131018%2F0007020169437877_b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899" l="0" r="100000">
                        <a14:foregroundMark x1="49784" y1="88797" x2="70996" y2="88797"/>
                        <a14:foregroundMark x1="70996" y1="82988" x2="70996" y2="95021"/>
                        <a14:foregroundMark x1="67532" y1="84232" x2="78788" y2="82988"/>
                        <a14:foregroundMark x1="48485" y1="88797" x2="48485" y2="97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1"/>
          <a:stretch>
            <a:fillRect/>
          </a:stretch>
        </p:blipFill>
        <p:spPr bwMode="auto">
          <a:xfrm>
            <a:off x="882302" y="2662383"/>
            <a:ext cx="958077" cy="8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imgsa.baidu.com/timg?image&amp;quality=80&amp;size=b9999_10000&amp;sec=1491663492501&amp;di=0a6ed3d27b93d2ee6b4c17b3105241b0&amp;imgtype=jpg&amp;src=http%3A%2F%2Fimg3.imgtn.bdimg.com%2Fit%2Fu%3D4020454366%2C3610195091%26fm%3D214%26gp%3D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" b="28875" l="61500" r="92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-436" r="7630" b="70512"/>
          <a:stretch>
            <a:fillRect/>
          </a:stretch>
        </p:blipFill>
        <p:spPr bwMode="auto">
          <a:xfrm>
            <a:off x="1625691" y="2804850"/>
            <a:ext cx="729444" cy="53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imgsa.baidu.com/timg?image&amp;quality=80&amp;size=b9999_10000&amp;sec=1491663492501&amp;di=0a6ed3d27b93d2ee6b4c17b3105241b0&amp;imgtype=jpg&amp;src=http%3A%2F%2Fimg3.imgtn.bdimg.com%2Fit%2Fu%3D4020454366%2C3610195091%26fm%3D214%26gp%3D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250" b="64625" l="5925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84" t="35867" r="8161" b="35867"/>
          <a:stretch>
            <a:fillRect/>
          </a:stretch>
        </p:blipFill>
        <p:spPr bwMode="auto">
          <a:xfrm>
            <a:off x="2167507" y="1210805"/>
            <a:ext cx="769518" cy="50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32168" y="562727"/>
            <a:ext cx="84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江苏常熟农村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7852" y="2118100"/>
            <a:ext cx="64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福建安溪农村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93284" y="1169051"/>
            <a:ext cx="866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四川泸州农村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5832" y="2728382"/>
            <a:ext cx="64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云南元阳农村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50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405968" y="36537"/>
            <a:ext cx="7118360" cy="5070426"/>
            <a:chOff x="3347864" y="1201316"/>
            <a:chExt cx="5611806" cy="4506341"/>
          </a:xfrm>
        </p:grpSpPr>
        <p:pic>
          <p:nvPicPr>
            <p:cNvPr id="42" name="Picture 14" descr="https://timgsa.baidu.com/timg?image&amp;quality=80&amp;size=b9999_10000&amp;sec=1492244510224&amp;di=5ca2e68767ae8759c12412a32bd47c8e&amp;imgtype=0&amp;src=http%3A%2F%2Fimg.taopic.com%2Fuploads%2Fallimg%2F130611%2F235071-1306111943556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752" b="83256" l="32700" r="81800">
                          <a14:foregroundMark x1="40900" y1="50853" x2="42200" y2="64651"/>
                          <a14:foregroundMark x1="40300" y1="63566" x2="41700" y2="69612"/>
                          <a14:foregroundMark x1="38200" y1="54729" x2="38300" y2="62171"/>
                          <a14:foregroundMark x1="76200" y1="42946" x2="74800" y2="472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5" t="21722" r="17698" b="16691"/>
            <a:stretch>
              <a:fillRect/>
            </a:stretch>
          </p:blipFill>
          <p:spPr bwMode="auto">
            <a:xfrm>
              <a:off x="3347864" y="1201316"/>
              <a:ext cx="5611806" cy="450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5935" y="3415949"/>
              <a:ext cx="361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3642491"/>
              <a:ext cx="361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440" y="3794891"/>
              <a:ext cx="361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342" y="2558867"/>
              <a:ext cx="2986593" cy="1540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1742" y="2711267"/>
              <a:ext cx="2986593" cy="1540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856" y="3642491"/>
              <a:ext cx="298659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2987825" y="1687966"/>
            <a:ext cx="43074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今天我们的</a:t>
            </a:r>
            <a:r>
              <a:rPr lang="zh-CN" altLang="en-US" sz="32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考察要</a:t>
            </a:r>
            <a:r>
              <a:rPr lang="zh-CN" altLang="en-US" sz="3200" dirty="0" smtClean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干</a:t>
            </a:r>
            <a:r>
              <a:rPr lang="zh-CN" altLang="en-US" sz="3200" dirty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农活、品</a:t>
            </a:r>
            <a:r>
              <a:rPr lang="zh-CN" altLang="en-US" sz="3200" dirty="0" smtClean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农味，</a:t>
            </a:r>
            <a:r>
              <a:rPr lang="zh-CN" altLang="en-US" sz="32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行程满满。</a:t>
            </a:r>
            <a:r>
              <a:rPr lang="zh-CN" altLang="en-US" sz="3200" dirty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请</a:t>
            </a:r>
            <a:r>
              <a:rPr lang="zh-CN" altLang="en-US" sz="32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同学们边享受考察边完成</a:t>
            </a:r>
            <a:r>
              <a:rPr lang="zh-CN" altLang="en-US" sz="3200" dirty="0" smtClean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考察报告</a:t>
            </a:r>
            <a:r>
              <a:rPr lang="zh-CN" altLang="en-US" sz="32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。</a:t>
            </a:r>
            <a:endParaRPr lang="zh-CN" altLang="en-US" sz="3200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492363344770&amp;di=64d36b1f927c96fde32b2949a16e9f1c&amp;imgtype=jpg&amp;src=http%3A%2F%2Fimg4.imgtn.bdimg.com%2Fit%2Fu%3D735667985%2C2103666071%26fm%3D214%26gp%3D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8" y="58651"/>
            <a:ext cx="3994095" cy="244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097818"/>
            <a:ext cx="576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干农活</a:t>
            </a:r>
            <a:endParaRPr lang="zh-CN" altLang="en-US" sz="40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pic>
        <p:nvPicPr>
          <p:cNvPr id="6146" name="Picture 2" descr="http://www.szxc.gov.cn/szxc/UploadFile/7fbe5952-7d60-46f5-8703-f02ce5a5d1a1/TP0623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6" y="57150"/>
            <a:ext cx="4095786" cy="24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yn.people.com.cn/NMediaFile/2016/0419/LOCAL2016041916370001110193650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1564" b="12569"/>
          <a:stretch>
            <a:fillRect/>
          </a:stretch>
        </p:blipFill>
        <p:spPr bwMode="auto">
          <a:xfrm>
            <a:off x="950804" y="2568367"/>
            <a:ext cx="4095787" cy="24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://img2.imgtn.bdimg.com/it/u=2845348880,3140678223&amp;fm=214&amp;gp=0.jpg"/>
          <p:cNvSpPr>
            <a:spLocks noChangeAspect="1" noChangeArrowheads="1"/>
          </p:cNvSpPr>
          <p:nvPr/>
        </p:nvSpPr>
        <p:spPr bwMode="auto">
          <a:xfrm>
            <a:off x="155575" y="-130016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9" y="2568367"/>
            <a:ext cx="3994095" cy="247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80790" y="12985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四川合江农村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449871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云南元阳农村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224" y="449871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福建安溪农村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7" name="AutoShape 11" descr="http://img4.imgtn.bdimg.com/it/u=1335136223,2433191999&amp;fm=23&amp;gp=0.jpg"/>
          <p:cNvSpPr>
            <a:spLocks noChangeAspect="1" noChangeArrowheads="1"/>
          </p:cNvSpPr>
          <p:nvPr/>
        </p:nvSpPr>
        <p:spPr bwMode="auto">
          <a:xfrm>
            <a:off x="307975" y="7144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497214" y="126167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江苏常熟农村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50804" y="57150"/>
            <a:ext cx="8138009" cy="5086350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b="1" dirty="0">
              <a:solidFill>
                <a:schemeClr val="accent3">
                  <a:lumMod val="50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pic>
        <p:nvPicPr>
          <p:cNvPr id="1026" name="Picture 2" descr="http://pic31.huitu.com/res/20150524/679370_20150524001112760200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4481" r="23743" b="12174"/>
          <a:stretch>
            <a:fillRect/>
          </a:stretch>
        </p:blipFill>
        <p:spPr bwMode="auto">
          <a:xfrm>
            <a:off x="1187624" y="186829"/>
            <a:ext cx="2525692" cy="47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右箭头 1"/>
          <p:cNvSpPr/>
          <p:nvPr/>
        </p:nvSpPr>
        <p:spPr>
          <a:xfrm rot="19791539">
            <a:off x="3739684" y="1599478"/>
            <a:ext cx="852194" cy="504382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" descr="https://timgsa.baidu.com/timg?image&amp;quality=80&amp;size=b9999_10000&amp;sec=1492701748065&amp;di=68d1a154a6a4df67cba5cba4441ff720&amp;imgtype=0&amp;src=http%3A%2F%2Fpic13.huitu.com%2Fres%2F20131011%2F43562_20131011211304032392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7" t="7788" r="3917" b="23876"/>
          <a:stretch>
            <a:fillRect/>
          </a:stretch>
        </p:blipFill>
        <p:spPr bwMode="auto">
          <a:xfrm>
            <a:off x="4665644" y="80692"/>
            <a:ext cx="3722779" cy="24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imgsa.baidu.com/timg?image&amp;quality=80&amp;size=b9999_10000&amp;sec=1492701888611&amp;di=272b77681d137737499707454f23facb&amp;imgtype=0&amp;src=http%3A%2F%2Fimage.lssp.com%2Fthumbs%2F0004643_612_31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45" y="3192650"/>
            <a:ext cx="3722778" cy="18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右箭头 17"/>
          <p:cNvSpPr/>
          <p:nvPr/>
        </p:nvSpPr>
        <p:spPr>
          <a:xfrm rot="5400000">
            <a:off x="5978533" y="2739943"/>
            <a:ext cx="729529" cy="51826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  <p:bldP spid="15" grpId="0" animBg="1"/>
      <p:bldP spid="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imgsa.baidu.com/timg?image&amp;quality=80&amp;size=b9999_10000&amp;sec=1492363344770&amp;di=64d36b1f927c96fde32b2949a16e9f1c&amp;imgtype=jpg&amp;src=http%3A%2F%2Fimg4.imgtn.bdimg.com%2Fit%2Fu%3D735667985%2C2103666071%26fm%3D214%26gp%3D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8" y="58651"/>
            <a:ext cx="3994095" cy="244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097818"/>
            <a:ext cx="576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干农活</a:t>
            </a:r>
            <a:endParaRPr lang="zh-CN" altLang="en-US" sz="40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pic>
        <p:nvPicPr>
          <p:cNvPr id="6146" name="Picture 2" descr="http://www.szxc.gov.cn/szxc/UploadFile/7fbe5952-7d60-46f5-8703-f02ce5a5d1a1/TP0623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36" y="57150"/>
            <a:ext cx="4095786" cy="24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yn.people.com.cn/NMediaFile/2016/0419/LOCAL2016041916370001110193650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1564" b="12569"/>
          <a:stretch>
            <a:fillRect/>
          </a:stretch>
        </p:blipFill>
        <p:spPr bwMode="auto">
          <a:xfrm>
            <a:off x="950804" y="2568367"/>
            <a:ext cx="4095787" cy="24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http://img2.imgtn.bdimg.com/it/u=2845348880,3140678223&amp;fm=214&amp;gp=0.jpg"/>
          <p:cNvSpPr>
            <a:spLocks noChangeAspect="1" noChangeArrowheads="1"/>
          </p:cNvSpPr>
          <p:nvPr/>
        </p:nvSpPr>
        <p:spPr bwMode="auto">
          <a:xfrm>
            <a:off x="155575" y="-130016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19" y="2568367"/>
            <a:ext cx="3994095" cy="247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80790" y="12985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四川合江农村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449871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云南元阳农村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224" y="4498718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福建安溪农村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7" name="AutoShape 11" descr="http://img4.imgtn.bdimg.com/it/u=1335136223,2433191999&amp;fm=23&amp;gp=0.jpg"/>
          <p:cNvSpPr>
            <a:spLocks noChangeAspect="1" noChangeArrowheads="1"/>
          </p:cNvSpPr>
          <p:nvPr/>
        </p:nvSpPr>
        <p:spPr bwMode="auto">
          <a:xfrm>
            <a:off x="307975" y="7144"/>
            <a:ext cx="304800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497214" y="126167"/>
            <a:ext cx="2971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江苏常熟农村</a:t>
            </a:r>
            <a:endParaRPr lang="zh-CN" altLang="en-US" sz="28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27955" y="2118100"/>
            <a:ext cx="3557591" cy="799821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水田农业</a:t>
            </a:r>
            <a:endParaRPr lang="zh-CN" altLang="en-US" sz="4800" b="1" dirty="0">
              <a:solidFill>
                <a:schemeClr val="accent3">
                  <a:lumMod val="50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imgsa.baidu.com/timg?image&amp;quality=80&amp;size=b9999_10000&amp;sec=1490329573237&amp;di=fb7eabe7593135a4fb9c1c3221b5e1d7&amp;imgtype=0&amp;src=http%3A%2F%2Fpic.58pic.com%2F58pic%2F14%2F15%2F64%2F75F58PICvGA_102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90" r="3125" b="34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491888145149&amp;di=5dda72d09ec7545e6333ff812db2a6b4&amp;imgtype=0&amp;src=http%3A%2F%2Fimg3.redocn.com%2F20120323%2FRedocn_20120323071558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6" b="5767"/>
          <a:stretch>
            <a:fillRect/>
          </a:stretch>
        </p:blipFill>
        <p:spPr bwMode="auto">
          <a:xfrm>
            <a:off x="0" y="3155015"/>
            <a:ext cx="9144000" cy="198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1" b="99648" l="34531" r="65938">
                        <a14:foregroundMark x1="47734" y1="10446" x2="49297" y2="32394"/>
                        <a14:foregroundMark x1="49531" y1="11150" x2="51250" y2="14085"/>
                        <a14:foregroundMark x1="52500" y1="15493" x2="52891" y2="18075"/>
                        <a14:foregroundMark x1="46484" y1="11737" x2="43828" y2="15493"/>
                        <a14:foregroundMark x1="45625" y1="25587" x2="46484" y2="29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5593" r="31758"/>
          <a:stretch>
            <a:fillRect/>
          </a:stretch>
        </p:blipFill>
        <p:spPr bwMode="auto">
          <a:xfrm>
            <a:off x="395536" y="-150152"/>
            <a:ext cx="3312368" cy="555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356473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秦玥飞</a:t>
            </a:r>
            <a:r>
              <a:rPr lang="zh-CN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毕业于</a:t>
            </a:r>
            <a:r>
              <a:rPr lang="zh-CN" altLang="en-US" sz="3600" b="1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耶鲁大学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69014" y="356472"/>
            <a:ext cx="2422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（</a:t>
            </a:r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耶鲁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哥）</a:t>
            </a:r>
            <a:endParaRPr lang="en-US" altLang="zh-CN" sz="36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yy\201704教学新时空\第六稿\图片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" y="0"/>
            <a:ext cx="87160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80312" y="19183"/>
            <a:ext cx="176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P47</a:t>
            </a:r>
            <a:r>
              <a:rPr lang="zh-CN" altLang="en-US" sz="28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图</a:t>
            </a:r>
            <a:r>
              <a:rPr lang="en-US" altLang="zh-CN" sz="28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7.7</a:t>
            </a:r>
            <a:endParaRPr lang="zh-CN" altLang="en-US" sz="2800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420" y="1988485"/>
            <a:ext cx="9111581" cy="799821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南方地区是重要的</a:t>
            </a:r>
            <a:r>
              <a:rPr lang="zh-CN" altLang="en-US" sz="4800" b="1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水田农业区</a:t>
            </a:r>
            <a:endParaRPr lang="zh-CN" altLang="en-US" sz="4800" b="1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yy\201704教学新时空\第六稿\图片2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61" r="100000">
                        <a14:foregroundMark x1="45425" y1="79577" x2="45425" y2="83803"/>
                        <a14:foregroundMark x1="46709" y1="88263" x2="42055" y2="93897"/>
                        <a14:foregroundMark x1="83628" y1="55634" x2="83628" y2="72535"/>
                        <a14:foregroundMark x1="84109" y1="54930" x2="88283" y2="53286"/>
                        <a14:foregroundMark x1="89888" y1="59624" x2="79936" y2="95305"/>
                        <a14:foregroundMark x1="90209" y1="81221" x2="90209" y2="81221"/>
                        <a14:foregroundMark x1="90530" y1="74648" x2="94222" y2="93192"/>
                        <a14:foregroundMark x1="78331" y1="63850" x2="78331" y2="59859"/>
                        <a14:foregroundMark x1="65650" y1="77465" x2="70465" y2="83803"/>
                        <a14:foregroundMark x1="63884" y1="83803" x2="72392" y2="77465"/>
                        <a14:foregroundMark x1="8186" y1="88263" x2="37239" y2="86854"/>
                        <a14:foregroundMark x1="5457" y1="83099" x2="38523" y2="81221"/>
                        <a14:foregroundMark x1="1605" y1="94366" x2="30979" y2="91549"/>
                        <a14:foregroundMark x1="5939" y1="12676" x2="32905" y2="26526"/>
                        <a14:foregroundMark x1="6260" y1="6338" x2="26806" y2="7981"/>
                        <a14:foregroundMark x1="4815" y1="5869" x2="4334" y2="48826"/>
                        <a14:foregroundMark x1="71750" y1="3521" x2="80257" y2="2817"/>
                        <a14:foregroundMark x1="82504" y1="5634" x2="83788" y2="32629"/>
                        <a14:foregroundMark x1="86838" y1="11972" x2="84270" y2="41784"/>
                        <a14:foregroundMark x1="82665" y1="45540" x2="76886" y2="69484"/>
                        <a14:foregroundMark x1="48636" y1="90376" x2="72552" y2="88028"/>
                        <a14:foregroundMark x1="3371" y1="69014" x2="3852" y2="88732"/>
                        <a14:foregroundMark x1="21188" y1="76291" x2="40449" y2="75587"/>
                        <a14:foregroundMark x1="44302" y1="3756" x2="60193" y2="4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" y="1425758"/>
            <a:ext cx="4775494" cy="30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yy\201704教学新时空\第六稿\mtsc_body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425758"/>
            <a:ext cx="4627621" cy="30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hlinkClick r:id="rId4" action="ppaction://hlinksldjump"/>
          </p:cNvPr>
          <p:cNvSpPr/>
          <p:nvPr/>
        </p:nvSpPr>
        <p:spPr>
          <a:xfrm>
            <a:off x="12530" y="109076"/>
            <a:ext cx="9229942" cy="842494"/>
          </a:xfrm>
          <a:prstGeom prst="rect">
            <a:avLst/>
          </a:prstGeom>
          <a:solidFill>
            <a:srgbClr val="FFFFFF">
              <a:alpha val="38824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schemeClr val="tx1"/>
                </a:solidFill>
                <a:latin typeface="方正北魏楷书简体" pitchFamily="65" charset="-122"/>
                <a:ea typeface="方正北魏楷书简体" pitchFamily="65" charset="-122"/>
              </a:rPr>
              <a:t>找一找： 水田都分布在平原吗？</a:t>
            </a:r>
            <a:endParaRPr lang="zh-CN" altLang="en-US" sz="3600" dirty="0">
              <a:solidFill>
                <a:schemeClr val="tx1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timgsa.baidu.com/timg?image&amp;quality=80&amp;size=b9999_10000&amp;sec=1489911467729&amp;di=168e999a150ea64968dd9bfacaada05f&amp;imgtype=0&amp;src=http%3A%2F%2Fepaper.jj831.com%2Fyibinribao%2F20120605%2Fc3605c_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8"/>
            <a:ext cx="9144000" cy="514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249" y="288784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方正北魏楷书简体" pitchFamily="65" charset="-122"/>
                <a:ea typeface="方正北魏楷书简体" pitchFamily="65" charset="-122"/>
              </a:rPr>
              <a:t>梯田</a:t>
            </a:r>
            <a:endParaRPr lang="zh-CN" altLang="en-US" sz="3200" dirty="0">
              <a:solidFill>
                <a:schemeClr val="bg1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107504" y="339502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</a:t>
            </a:r>
            <a:r>
              <a:rPr lang="zh-CN" altLang="en-US" sz="3600" dirty="0">
                <a:latin typeface="方正北魏楷书简体" pitchFamily="65" charset="-122"/>
                <a:ea typeface="方正北魏楷书简体" pitchFamily="65" charset="-122"/>
              </a:rPr>
              <a:t>一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元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阳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梯田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由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四部分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构成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你能说出具体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排列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吗？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2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、当地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把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村落布局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在梯田上方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，你认为合理吗？请说出你的理由。（提示：联系水源、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地势条件等）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3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、为了充分利用自然条件，梯田除了种植水稻，还可以发展哪些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农业生产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活动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？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4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、为了提高当地农民的收入，请你为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元阳梯田的开发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献计献策。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7163"/>
            <a:ext cx="9144000" cy="482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矩形 20"/>
          <p:cNvSpPr/>
          <p:nvPr/>
        </p:nvSpPr>
        <p:spPr>
          <a:xfrm>
            <a:off x="43544" y="1419622"/>
            <a:ext cx="9036496" cy="504056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7504" y="339502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</a:t>
            </a:r>
            <a:r>
              <a:rPr lang="zh-CN" altLang="en-US" sz="3600" dirty="0">
                <a:latin typeface="方正北魏楷书简体" pitchFamily="65" charset="-122"/>
                <a:ea typeface="方正北魏楷书简体" pitchFamily="65" charset="-122"/>
              </a:rPr>
              <a:t>一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元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阳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梯田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由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四部分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构成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你能说出具体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排列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吗？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2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、当地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把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村落布局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在梯田上方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，你认为合理吗？请说出你的理由。（提示：联系水源、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地势条件等）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3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、为了充分利用自然条件，梯田除了种植水稻，还可以发展哪些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农业生产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活动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？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4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、为了提高当地农民的收入，请你为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元阳梯田的开发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献计献策。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矩形 19"/>
          <p:cNvSpPr/>
          <p:nvPr/>
        </p:nvSpPr>
        <p:spPr>
          <a:xfrm>
            <a:off x="107504" y="692342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</a:t>
            </a:r>
            <a:r>
              <a:rPr lang="en-US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元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阳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梯田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由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四部分构成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填写结构示意图。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2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、当地把村寨布局在梯田上方，你认为合理吗？请说出你的理由。（提示：联系水源、地形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条件等）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3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、为了充分利用自然条件，梯田除了种植水稻，还可以发展哪些农业生产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活动？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4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、为了提高当地农民的收入，请你为元阳梯田的开发献计献策。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544" y="1779662"/>
            <a:ext cx="9036496" cy="504056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25017" y="-3905"/>
            <a:ext cx="916901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/>
          <p:cNvPicPr/>
          <p:nvPr/>
        </p:nvPicPr>
        <p:blipFill>
          <a:blip r:embed="rId3"/>
          <a:stretch>
            <a:fillRect/>
          </a:stretch>
        </p:blipFill>
        <p:spPr>
          <a:xfrm>
            <a:off x="7641" y="766260"/>
            <a:ext cx="5605129" cy="369401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732240" y="843558"/>
            <a:ext cx="165618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accent2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村落</a:t>
            </a:r>
            <a:endParaRPr lang="zh-CN" altLang="en-US" sz="3200" dirty="0">
              <a:solidFill>
                <a:schemeClr val="accent2"/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32240" y="2582636"/>
            <a:ext cx="165618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rgbClr val="92D05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梯田</a:t>
            </a:r>
            <a:endParaRPr lang="zh-CN" altLang="en-US" sz="3200" dirty="0">
              <a:solidFill>
                <a:srgbClr val="92D050"/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732240" y="1747004"/>
            <a:ext cx="165618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rgbClr val="00B050"/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森林</a:t>
            </a:r>
            <a:endParaRPr lang="zh-CN" altLang="en-US" sz="3200" dirty="0">
              <a:solidFill>
                <a:srgbClr val="00B050"/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732240" y="3403188"/>
            <a:ext cx="1656184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方正粗宋简体" panose="03000509000000000000" pitchFamily="65" charset="-122"/>
                <a:ea typeface="方正粗宋简体" panose="03000509000000000000" pitchFamily="65" charset="-122"/>
              </a:rPr>
              <a:t>河流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816" y="1131590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</a:t>
            </a:r>
            <a:endParaRPr lang="zh-CN" alt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3244111" y="205040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B</a:t>
            </a:r>
            <a:endParaRPr lang="zh-CN" alt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3851920" y="28661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C</a:t>
            </a:r>
            <a:endParaRPr lang="zh-CN" altLang="en-US" sz="3200" dirty="0"/>
          </a:p>
        </p:txBody>
      </p:sp>
      <p:sp>
        <p:nvSpPr>
          <p:cNvPr id="32" name="TextBox 31"/>
          <p:cNvSpPr txBox="1"/>
          <p:nvPr/>
        </p:nvSpPr>
        <p:spPr>
          <a:xfrm>
            <a:off x="5292080" y="357115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D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2535E-6 L -0.42118 -0.119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-59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0432E-7 L -0.38976 0.2241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7" y="11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5202E-6 L -0.31893 0.0539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034E-6 L -0.16129 0.034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矩形 20"/>
          <p:cNvSpPr/>
          <p:nvPr/>
        </p:nvSpPr>
        <p:spPr>
          <a:xfrm>
            <a:off x="53752" y="1923678"/>
            <a:ext cx="9036496" cy="262516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7504" y="339502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</a:t>
            </a:r>
            <a:r>
              <a:rPr lang="zh-CN" altLang="en-US" sz="3600" dirty="0">
                <a:latin typeface="方正北魏楷书简体" pitchFamily="65" charset="-122"/>
                <a:ea typeface="方正北魏楷书简体" pitchFamily="65" charset="-122"/>
              </a:rPr>
              <a:t>一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元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阳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梯田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由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四部分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构成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你能说出具体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排列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吗？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2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、当地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把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村落布局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在梯田上方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，你认为合理吗？请说出你的理由。（提示：联系水源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、地势条件等）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3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、为了充分利用自然条件，梯田除了种植水稻，还可以发展哪些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农业生产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活动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？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4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、为了提高当地农民的收入，请你为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元阳梯田的开发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献计献策。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43544" y="1851670"/>
            <a:ext cx="9036496" cy="943304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3752" y="2748423"/>
            <a:ext cx="9036496" cy="943304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7504" y="339502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合作探究</a:t>
            </a:r>
            <a:r>
              <a:rPr lang="zh-CN" altLang="en-US" sz="3600" dirty="0">
                <a:latin typeface="方正北魏楷书简体" pitchFamily="65" charset="-122"/>
                <a:ea typeface="方正北魏楷书简体" pitchFamily="65" charset="-122"/>
              </a:rPr>
              <a:t>一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1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元</a:t>
            </a:r>
            <a:r>
              <a:rPr lang="zh-CN" altLang="zh-CN" sz="2800" dirty="0">
                <a:latin typeface="方正北魏楷书简体" pitchFamily="65" charset="-122"/>
                <a:ea typeface="方正北魏楷书简体" pitchFamily="65" charset="-122"/>
              </a:rPr>
              <a:t>阳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梯田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由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四部分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构成</a:t>
            </a:r>
            <a:r>
              <a:rPr lang="zh-CN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你能说出具体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排列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吗？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2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、当地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把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村落布局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在梯田上方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，你认为合理吗？请说出你的理由。（提示：联系水源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、地势条件等）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3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、为了充分利用自然条件，梯田除了种植水稻，还可以发展哪些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农业生产</a:t>
            </a:r>
            <a:r>
              <a:rPr lang="zh-CN" altLang="en-US" sz="28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活动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？</a:t>
            </a:r>
            <a:endParaRPr lang="en-US" altLang="zh-CN" sz="28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r>
              <a:rPr lang="en-US" altLang="zh-CN" sz="2800" dirty="0" smtClean="0">
                <a:latin typeface="方正北魏楷书简体" pitchFamily="65" charset="-122"/>
                <a:ea typeface="方正北魏楷书简体" pitchFamily="65" charset="-122"/>
              </a:rPr>
              <a:t>4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、为了提高当地农民的收入，请你为</a:t>
            </a:r>
            <a:r>
              <a:rPr lang="zh-CN" altLang="en-US" sz="2800" dirty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元阳梯田的开发</a:t>
            </a:r>
            <a:r>
              <a:rPr lang="zh-CN" altLang="en-US" sz="2800" dirty="0">
                <a:latin typeface="方正北魏楷书简体" pitchFamily="65" charset="-122"/>
                <a:ea typeface="方正北魏楷书简体" pitchFamily="65" charset="-122"/>
              </a:rPr>
              <a:t>献计献策。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1751E-6 L 0.00122 0.174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6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1751E-6 L 0.00122 0.1742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6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424846"/>
            <a:ext cx="576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品农味</a:t>
            </a:r>
            <a:endParaRPr lang="zh-CN" altLang="en-US" sz="4000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712" y="-9710"/>
            <a:ext cx="9028299" cy="1107527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小组讨论：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根据书本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47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页图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7.7</a:t>
            </a:r>
            <a:r>
              <a:rPr lang="zh-CN" altLang="en-US" sz="3200" b="1" dirty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及“农味宝典” ，</a:t>
            </a:r>
            <a:r>
              <a:rPr lang="zh-CN" altLang="en-US" sz="3200" b="1" dirty="0" smtClean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找到村里</a:t>
            </a:r>
            <a:r>
              <a:rPr lang="zh-CN" altLang="en-US" sz="3200" b="1" dirty="0">
                <a:solidFill>
                  <a:schemeClr val="accent3">
                    <a:lumMod val="50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的“农味” 。</a:t>
            </a:r>
            <a:endParaRPr lang="zh-CN" altLang="en-US" sz="3200" b="1" dirty="0">
              <a:solidFill>
                <a:schemeClr val="accent3">
                  <a:lumMod val="50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pic>
        <p:nvPicPr>
          <p:cNvPr id="21" name="Picture 2" descr="D:\yy\201704教学新时空\第六稿\图片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76613"/>
            <a:ext cx="6552729" cy="38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492438530600&amp;di=360b0fdad5af7059509bd6ea0af5e8b4&amp;imgtype=0&amp;src=http%3A%2F%2Fpic.58pic.com%2F58pic%2F16%2F05%2F62%2F97k58PICj2Q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763" b="98196" l="53376" r="5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6" t="81959" r="41309"/>
          <a:stretch>
            <a:fillRect/>
          </a:stretch>
        </p:blipFill>
        <p:spPr bwMode="auto">
          <a:xfrm>
            <a:off x="3680251" y="1930206"/>
            <a:ext cx="337457" cy="6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timgsa.baidu.com/timg?image&amp;quality=80&amp;size=b9999_10000&amp;sec=1492438530600&amp;di=360b0fdad5af7059509bd6ea0af5e8b4&amp;imgtype=0&amp;src=http%3A%2F%2Fpic.58pic.com%2F58pic%2F16%2F05%2F62%2F97k58PICj2Q_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251" b="98361" l="35910" r="41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83612" r="58262"/>
          <a:stretch>
            <a:fillRect/>
          </a:stretch>
        </p:blipFill>
        <p:spPr bwMode="auto">
          <a:xfrm>
            <a:off x="3332851" y="3338920"/>
            <a:ext cx="370115" cy="5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timgsa.baidu.com/timg?image&amp;quality=80&amp;size=b9999_10000&amp;sec=1492438530600&amp;di=360b0fdad5af7059509bd6ea0af5e8b4&amp;imgtype=0&amp;src=http%3A%2F%2Fpic.58pic.com%2F58pic%2F16%2F05%2F62%2F97k58PICj2Q_10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545" b="98505" l="30196" r="35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8" t="85050" r="63976"/>
          <a:stretch>
            <a:fillRect/>
          </a:stretch>
        </p:blipFill>
        <p:spPr bwMode="auto">
          <a:xfrm>
            <a:off x="6559658" y="2539381"/>
            <a:ext cx="370114" cy="5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timgsa.baidu.com/timg?image&amp;quality=80&amp;size=b9999_10000&amp;sec=1492438530600&amp;di=360b0fdad5af7059509bd6ea0af5e8b4&amp;imgtype=0&amp;src=http%3A%2F%2Fpic.58pic.com%2F58pic%2F16%2F05%2F62%2F97k58PICj2Q_10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84" b="77212" l="49193" r="598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54231" r="38828" b="20234"/>
          <a:stretch>
            <a:fillRect/>
          </a:stretch>
        </p:blipFill>
        <p:spPr bwMode="auto">
          <a:xfrm>
            <a:off x="6934880" y="1546060"/>
            <a:ext cx="380324" cy="4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44207" y="1338322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江苏常熟农村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2448" y="2346434"/>
            <a:ext cx="1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福建安溪农村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7380" y="1851670"/>
            <a:ext cx="173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四川泸州农村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3138522"/>
            <a:ext cx="200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康体简体" panose="02010601030101010101" pitchFamily="2" charset="-122"/>
                <a:ea typeface="方正康体简体" panose="02010601030101010101" pitchFamily="2" charset="-122"/>
              </a:rPr>
              <a:t>云南元阳农村</a:t>
            </a:r>
            <a:endParaRPr lang="zh-CN" altLang="en-US" dirty="0"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50" y="0"/>
            <a:ext cx="91297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1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827584" y="239156"/>
            <a:ext cx="7920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chemeClr val="accent6">
                    <a:lumMod val="75000"/>
                  </a:schemeClr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“四大名助”在</a:t>
            </a:r>
            <a:r>
              <a:rPr lang="zh-CN" altLang="en-US" sz="6000" dirty="0">
                <a:solidFill>
                  <a:schemeClr val="accent6">
                    <a:lumMod val="75000"/>
                  </a:schemeClr>
                </a:solidFill>
                <a:latin typeface="方正艺黑简体" panose="03000509000000000000" pitchFamily="65" charset="-122"/>
                <a:ea typeface="方正艺黑简体" panose="03000509000000000000" pitchFamily="65" charset="-122"/>
              </a:rPr>
              <a:t>行动</a:t>
            </a:r>
            <a:endParaRPr lang="zh-CN" altLang="en-US" sz="6000" dirty="0">
              <a:solidFill>
                <a:schemeClr val="accent6">
                  <a:lumMod val="75000"/>
                </a:schemeClr>
              </a:solidFill>
              <a:latin typeface="方正艺黑简体" panose="03000509000000000000" pitchFamily="65" charset="-122"/>
              <a:ea typeface="方正艺黑简体" panose="03000509000000000000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9987" y="1534835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走山访水，认识南方</a:t>
            </a:r>
            <a:endParaRPr lang="zh-CN" altLang="en-US" sz="2800" b="1" dirty="0">
              <a:solidFill>
                <a:srgbClr val="FFC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86818" y="4106585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特色宣传，广而告之</a:t>
            </a:r>
            <a:endParaRPr lang="zh-CN" altLang="en-US" sz="2800" b="1" dirty="0">
              <a:solidFill>
                <a:srgbClr val="FFC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979712" y="2205041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979712" y="3123171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923928" y="3490916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3923928" y="4409046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865803" y="2957870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走进农村、实地考察</a:t>
            </a:r>
            <a:endParaRPr lang="zh-CN" altLang="en-US" sz="2800" b="1" dirty="0">
              <a:solidFill>
                <a:srgbClr val="FFC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65077" y="2957870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走进农村</a:t>
            </a:r>
            <a:r>
              <a:rPr lang="zh-CN" altLang="en-US" sz="2800" b="1" dirty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、实地考察</a:t>
            </a:r>
            <a:endParaRPr lang="zh-CN" altLang="en-US" sz="2800" b="1" dirty="0">
              <a:solidFill>
                <a:srgbClr val="FFC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86818" y="4111170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C000"/>
                </a:solidFill>
                <a:latin typeface="方正北魏楷书简体" pitchFamily="65" charset="-122"/>
                <a:ea typeface="方正北魏楷书简体" pitchFamily="65" charset="-122"/>
              </a:rPr>
              <a:t>特色宣传，广而告之</a:t>
            </a:r>
            <a:endParaRPr lang="zh-CN" altLang="en-US" sz="2800" b="1" dirty="0">
              <a:solidFill>
                <a:srgbClr val="FFC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3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07504" y="1039893"/>
            <a:ext cx="89289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小组合作：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 algn="ctr"/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        根据四个村子的考察报告，撰写广告词，宣传村子的一种农产品。</a:t>
            </a:r>
            <a:endParaRPr lang="zh-CN" altLang="zh-CN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timgsa.baidu.com/timg?image&amp;quality=80&amp;size=b9999_10000&amp;sec=1492440261357&amp;di=735934c3e1a873bfb33cc02556c6ea2b&amp;imgtype=0&amp;src=http%3A%2F%2Fimg.taopic.com%2Fuploads%2Fallimg%2F120321%2F58000-120321162P62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34"/>
            <a:ext cx="9144000" cy="50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5591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紫轩葡萄酒</a:t>
            </a:r>
            <a:r>
              <a:rPr lang="zh-CN" altLang="en-US" sz="32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：</a:t>
            </a:r>
            <a:endParaRPr lang="en-US" altLang="zh-CN" sz="3200" dirty="0" smtClean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紫</a:t>
            </a:r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轩佳酿，丰厚</a:t>
            </a:r>
            <a:r>
              <a:rPr lang="zh-CN" altLang="en-US" sz="32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人生！</a:t>
            </a:r>
            <a:endParaRPr lang="en-US" altLang="zh-CN" sz="3200" dirty="0" smtClean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让</a:t>
            </a:r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传奇在</a:t>
            </a:r>
            <a:r>
              <a:rPr lang="en-US" altLang="zh-CN" sz="3200" dirty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39°N</a:t>
            </a:r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沙粒</a:t>
            </a:r>
            <a:r>
              <a:rPr lang="zh-CN" altLang="en-US" sz="3200" dirty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土壤</a:t>
            </a:r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中诞生，万亩</a:t>
            </a:r>
            <a:r>
              <a:rPr lang="zh-CN" altLang="en-US" sz="3200" dirty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阳光</a:t>
            </a:r>
            <a:r>
              <a:rPr lang="zh-CN" altLang="en-US" sz="3200" dirty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葡萄园享受</a:t>
            </a:r>
            <a:r>
              <a:rPr lang="zh-CN" altLang="en-US" sz="3200" dirty="0">
                <a:solidFill>
                  <a:srgbClr val="FF0000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祁连雪水</a:t>
            </a:r>
            <a:r>
              <a:rPr lang="zh-CN" altLang="en-US" sz="3200" dirty="0" smtClean="0">
                <a:solidFill>
                  <a:schemeClr val="bg1"/>
                </a:solidFill>
                <a:latin typeface="方正康体简体" panose="02010601030101010101" pitchFamily="2" charset="-122"/>
                <a:ea typeface="方正康体简体" panose="02010601030101010101" pitchFamily="2" charset="-122"/>
              </a:rPr>
              <a:t>滋养。 </a:t>
            </a:r>
            <a:endParaRPr lang="zh-CN" altLang="en-US" sz="3200" dirty="0">
              <a:solidFill>
                <a:schemeClr val="bg1"/>
              </a:solidFill>
              <a:latin typeface="方正康体简体" panose="02010601030101010101" pitchFamily="2" charset="-122"/>
              <a:ea typeface="方正康体简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imgsa.baidu.com/timg?image&amp;quality=80&amp;size=b9999_10000&amp;sec=1492441183393&amp;di=16501b312eef7f743666c17e5fc24ad7&amp;imgtype=0&amp;src=http%3A%2F%2Fwww.fansimg.com%2Falbum%2Fuploads2012%2F06%2Fuserid211996time20120601132640at3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395209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方正北魏楷书简体" pitchFamily="65" charset="-122"/>
                <a:ea typeface="方正北魏楷书简体" pitchFamily="65" charset="-122"/>
              </a:rPr>
              <a:t>喀斯特</a:t>
            </a:r>
            <a:r>
              <a:rPr lang="zh-CN" altLang="en-US" sz="4000" b="1" dirty="0">
                <a:solidFill>
                  <a:schemeClr val="bg1"/>
                </a:solidFill>
                <a:latin typeface="方正北魏楷书简体" pitchFamily="65" charset="-122"/>
                <a:ea typeface="方正北魏楷书简体" pitchFamily="65" charset="-122"/>
              </a:rPr>
              <a:t>地貌</a:t>
            </a:r>
            <a:endParaRPr lang="zh-CN" altLang="en-US" sz="4000" b="1" dirty="0">
              <a:solidFill>
                <a:schemeClr val="bg1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11510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方正北魏楷书简体" pitchFamily="65" charset="-122"/>
                <a:ea typeface="方正北魏楷书简体" pitchFamily="65" charset="-122"/>
              </a:rPr>
              <a:t>南方地区发展农业的不利</a:t>
            </a:r>
            <a:r>
              <a:rPr lang="zh-CN" altLang="en-US" sz="3200" dirty="0">
                <a:solidFill>
                  <a:schemeClr val="bg1"/>
                </a:solidFill>
                <a:latin typeface="方正北魏楷书简体" pitchFamily="65" charset="-122"/>
                <a:ea typeface="方正北魏楷书简体" pitchFamily="65" charset="-122"/>
              </a:rPr>
              <a:t>因素</a:t>
            </a:r>
            <a:endParaRPr lang="zh-CN" altLang="en-US" sz="3200" dirty="0">
              <a:solidFill>
                <a:schemeClr val="bg1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imgsa.baidu.com/timg?image&amp;quality=80&amp;size=b9999_10000&amp;sec=1492441756913&amp;di=4b656f9d258517b274ccee6d9ac152fc&amp;imgtype=0&amp;src=http%3A%2F%2Fwdsy.wudang360.com%2Fuploads%2Fallimg%2F151019%2F395_151019163352_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/>
          <a:stretch>
            <a:fillRect/>
          </a:stretch>
        </p:blipFill>
        <p:spPr bwMode="auto">
          <a:xfrm>
            <a:off x="62122" y="180729"/>
            <a:ext cx="2899735" cy="24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timgsa.baidu.com/timg?image&amp;quality=80&amp;size=b9999_10000&amp;sec=1492441687299&amp;di=685ee3dcde346009a955bc10802e7406&amp;imgtype=0&amp;src=http%3A%2F%2Fwww.msweekly.com%2Fuploadfile%2F2015%2F1010%2F2015101008310846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5"/>
          <a:stretch>
            <a:fillRect/>
          </a:stretch>
        </p:blipFill>
        <p:spPr bwMode="auto">
          <a:xfrm>
            <a:off x="2918654" y="180729"/>
            <a:ext cx="3144688" cy="24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timgsa.baidu.com/timg?image&amp;quality=80&amp;size=b9999_10000&amp;sec=1493036569&amp;di=15db35b5df7952b3c562de763130766c&amp;imgtype=jpg&amp;er=1&amp;src=http%3A%2F%2Fwww.xinhui.gov.cn%2Fzwgk%2Fzwdt%2Fzjdt%2F201312%2FW0201312065514259319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11555" b="12080"/>
          <a:stretch>
            <a:fillRect/>
          </a:stretch>
        </p:blipFill>
        <p:spPr bwMode="auto">
          <a:xfrm>
            <a:off x="62122" y="2916686"/>
            <a:ext cx="2823873" cy="20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timgsa.baidu.com/timg?image&amp;quality=80&amp;size=b9999_10000&amp;sec=1493036659&amp;di=b368e8f7595d0da6b4dfad426d772fcf&amp;imgtype=jpg&amp;er=1&amp;src=http%3A%2F%2Fwww.ctma.com.cn%2Fuploads%2Fallimg%2Fc090414%2F1239C1501Z-14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94" y="2916685"/>
            <a:ext cx="3177348" cy="20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43" y="2916686"/>
            <a:ext cx="3048000" cy="205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timgsa.baidu.com/timg?image&amp;quality=80&amp;size=b9999_10000&amp;sec=1492573806793&amp;di=c0fc3c831ac8c217d41acc1a3b461cbc&amp;imgtype=jpg&amp;src=http%3A%2F%2Fimg4.imgtn.bdimg.com%2Fit%2Fu%3D1165384745%2C770204136%26fm%3D214%26gp%3D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1" t="4571" b="5769"/>
          <a:stretch>
            <a:fillRect/>
          </a:stretch>
        </p:blipFill>
        <p:spPr bwMode="auto">
          <a:xfrm>
            <a:off x="6063342" y="180729"/>
            <a:ext cx="3023663" cy="246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timgsa.baidu.com/timg?image&amp;quality=80&amp;size=b9999_10000&amp;sec=1490329573237&amp;di=fb7eabe7593135a4fb9c1c3221b5e1d7&amp;imgtype=0&amp;src=http%3A%2F%2Fpic.58pic.com%2F58pic%2F14%2F15%2F64%2F75F58PICvGA_102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90" r="3125" b="34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imgsa.baidu.com/timg?image&amp;quality=80&amp;size=b9999_10000&amp;sec=1491888145149&amp;di=5dda72d09ec7545e6333ff812db2a6b4&amp;imgtype=0&amp;src=http%3A%2F%2Fimg3.redocn.com%2F20120323%2FRedocn_20120323071558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6" b="5767"/>
          <a:stretch>
            <a:fillRect/>
          </a:stretch>
        </p:blipFill>
        <p:spPr bwMode="auto">
          <a:xfrm>
            <a:off x="0" y="3155015"/>
            <a:ext cx="9144000" cy="198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356473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秦玥飞</a:t>
            </a:r>
            <a:r>
              <a:rPr lang="zh-CN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，</a:t>
            </a:r>
            <a:endParaRPr lang="en-US" altLang="zh-CN" sz="3600" dirty="0" smtClean="0">
              <a:latin typeface="方正北魏楷书简体" pitchFamily="65" charset="-122"/>
              <a:ea typeface="方正北魏楷书简体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600" dirty="0" smtClean="0">
                <a:latin typeface="方正北魏楷书简体" pitchFamily="65" charset="-122"/>
                <a:ea typeface="方正北魏楷书简体" pitchFamily="65" charset="-122"/>
              </a:rPr>
              <a:t>毕业于</a:t>
            </a:r>
            <a:r>
              <a:rPr lang="zh-CN" altLang="en-US" sz="3600" b="1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耶鲁大学</a:t>
            </a:r>
            <a:r>
              <a:rPr lang="zh-CN" altLang="en-US" sz="2800" dirty="0" smtClean="0">
                <a:latin typeface="方正北魏楷书简体" pitchFamily="65" charset="-122"/>
                <a:ea typeface="方正北魏楷书简体" pitchFamily="65" charset="-122"/>
              </a:rPr>
              <a:t>。</a:t>
            </a:r>
            <a:endParaRPr lang="zh-CN" altLang="en-US" sz="28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69014" y="356472"/>
            <a:ext cx="2422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（</a:t>
            </a:r>
            <a:r>
              <a:rPr lang="zh-CN" altLang="en-US" sz="3600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耶鲁</a:t>
            </a:r>
            <a:r>
              <a:rPr lang="zh-CN" altLang="en-US" sz="3600" dirty="0" smtClean="0">
                <a:latin typeface="方正北魏楷书简体" pitchFamily="65" charset="-122"/>
                <a:ea typeface="方正北魏楷书简体" pitchFamily="65" charset="-122"/>
              </a:rPr>
              <a:t>哥）</a:t>
            </a:r>
            <a:endParaRPr lang="en-US" altLang="zh-CN" sz="3600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004" y="2314585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solidFill>
                  <a:srgbClr val="FF0000"/>
                </a:solidFill>
                <a:latin typeface="方正北魏楷书简体" pitchFamily="65" charset="-122"/>
                <a:ea typeface="方正北魏楷书简体" pitchFamily="65" charset="-122"/>
              </a:rPr>
              <a:t>村  官</a:t>
            </a:r>
            <a:endParaRPr lang="zh-CN" altLang="en-US" sz="5400" b="1" dirty="0">
              <a:solidFill>
                <a:srgbClr val="FF0000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pic>
        <p:nvPicPr>
          <p:cNvPr id="8" name="Picture 2" descr="https://timgsa.baidu.com/timg?image&amp;quality=80&amp;size=b9999_10000&amp;sec=1492240278813&amp;di=accbba51ccf6fcce2970a72850e54dbf&amp;imgtype=jpg&amp;src=http%3A%2F%2Fimg1.imgtn.bdimg.com%2Fit%2Fu%3D3469314215%2C3709410556%26fm%3D214%26gp%3D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7125" l="50500" r="77750">
                        <a14:foregroundMark x1="55250" y1="78500" x2="72750" y2="79250"/>
                        <a14:foregroundMark x1="55750" y1="76625" x2="71000" y2="75875"/>
                        <a14:foregroundMark x1="72500" y1="76625" x2="75125" y2="79250"/>
                        <a14:foregroundMark x1="55750" y1="76375" x2="52375" y2="79500"/>
                        <a14:foregroundMark x1="52375" y1="83250" x2="71750" y2="84750"/>
                        <a14:foregroundMark x1="74875" y1="80625" x2="73875" y2="89250"/>
                        <a14:foregroundMark x1="75875" y1="79500" x2="76125" y2="88250"/>
                        <a14:foregroundMark x1="51250" y1="82125" x2="51000" y2="89750"/>
                        <a14:foregroundMark x1="53875" y1="87375" x2="64875" y2="87625"/>
                        <a14:foregroundMark x1="54500" y1="94000" x2="71250" y2="92375"/>
                        <a14:backgroundMark x1="57625" y1="94500" x2="69125" y2="95000"/>
                        <a14:backgroundMark x1="54750" y1="93125" x2="58375" y2="93375"/>
                        <a14:backgroundMark x1="51250" y1="92375" x2="52375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82" t="-32" r="18583" b="7107"/>
          <a:stretch>
            <a:fillRect/>
          </a:stretch>
        </p:blipFill>
        <p:spPr bwMode="auto">
          <a:xfrm>
            <a:off x="7308305" y="1027620"/>
            <a:ext cx="1256775" cy="30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2200" y="4149258"/>
            <a:ext cx="2664296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方正北魏楷书简体" pitchFamily="65" charset="-122"/>
                <a:ea typeface="方正北魏楷书简体" pitchFamily="65" charset="-122"/>
              </a:rPr>
              <a:t>感动</a:t>
            </a:r>
            <a:r>
              <a:rPr lang="zh-CN" altLang="en-US" sz="3200" b="1" dirty="0" smtClean="0">
                <a:latin typeface="方正北魏楷书简体" pitchFamily="65" charset="-122"/>
                <a:ea typeface="方正北魏楷书简体" pitchFamily="65" charset="-122"/>
              </a:rPr>
              <a:t>中国人物</a:t>
            </a:r>
            <a:endParaRPr lang="zh-CN" altLang="en-US" sz="3200" b="1" dirty="0">
              <a:latin typeface="方正北魏楷书简体" pitchFamily="65" charset="-122"/>
              <a:ea typeface="方正北魏楷书简体" pitchFamily="65" charset="-122"/>
            </a:endParaRPr>
          </a:p>
        </p:txBody>
      </p:sp>
      <p:pic>
        <p:nvPicPr>
          <p:cNvPr id="10" name="Picture 2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1" b="99648" l="34531" r="65938">
                        <a14:foregroundMark x1="47734" y1="10446" x2="49297" y2="32394"/>
                        <a14:foregroundMark x1="49531" y1="11150" x2="51250" y2="14085"/>
                        <a14:foregroundMark x1="52500" y1="15493" x2="52891" y2="18075"/>
                        <a14:foregroundMark x1="46484" y1="11737" x2="43828" y2="15493"/>
                        <a14:foregroundMark x1="45625" y1="25587" x2="46484" y2="29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2" t="5593" r="31758"/>
          <a:stretch>
            <a:fillRect/>
          </a:stretch>
        </p:blipFill>
        <p:spPr bwMode="auto">
          <a:xfrm>
            <a:off x="395536" y="-150152"/>
            <a:ext cx="3312368" cy="555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715000"/>
          </a:xfrm>
        </p:grpSpPr>
        <p:pic>
          <p:nvPicPr>
            <p:cNvPr id="14" name="Picture 4" descr="https://timgsa.baidu.com/timg?image&amp;quality=80&amp;size=b9999_10000&amp;sec=1490329573237&amp;di=fb7eabe7593135a4fb9c1c3221b5e1d7&amp;imgtype=0&amp;src=http%3A%2F%2Fpic.58pic.com%2F58pic%2F14%2F15%2F64%2F75F58PICvGA_1024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 t="190" r="3125" b="340"/>
            <a:stretch>
              <a:fillRect/>
            </a:stretch>
          </p:blipFill>
          <p:spPr bwMode="auto">
            <a:xfrm>
              <a:off x="0" y="0"/>
              <a:ext cx="91440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timgsa.baidu.com/timg?image&amp;quality=80&amp;size=b9999_10000&amp;sec=1491888145149&amp;di=5dda72d09ec7545e6333ff812db2a6b4&amp;imgtype=0&amp;src=http%3A%2F%2Fimg3.redocn.com%2F20120323%2FRedocn_2012032307155886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16" b="5767"/>
            <a:stretch>
              <a:fillRect/>
            </a:stretch>
          </p:blipFill>
          <p:spPr bwMode="auto">
            <a:xfrm>
              <a:off x="0" y="3505572"/>
              <a:ext cx="9144000" cy="2209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739987" y="1534835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走山访水，认识南方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13403" y="2820710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走进农村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、实地考察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86818" y="4106585"/>
            <a:ext cx="3557591" cy="67020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特色宣传，广而告之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979712" y="2205041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1979712" y="3123171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923928" y="3490916"/>
            <a:ext cx="0" cy="907301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3923928" y="4409046"/>
            <a:ext cx="733690" cy="0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08693" y="195486"/>
            <a:ext cx="712660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“四大名助”</a:t>
            </a:r>
            <a:r>
              <a:rPr lang="zh-CN" altLang="en-US" sz="6000" b="1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在</a:t>
            </a:r>
            <a:r>
              <a:rPr lang="zh-CN" altLang="en-US" sz="6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艺黑简体" panose="03000509000000000000" pitchFamily="65" charset="-122"/>
                <a:ea typeface="方正艺黑简体" panose="03000509000000000000" pitchFamily="65" charset="-122"/>
              </a:rPr>
              <a:t>行动</a:t>
            </a:r>
            <a:endParaRPr lang="zh-CN" altLang="en-US" sz="6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38324" y="1532877"/>
            <a:ext cx="3557591" cy="670207"/>
          </a:xfrm>
          <a:prstGeom prst="rect">
            <a:avLst/>
          </a:prstGeom>
          <a:solidFill>
            <a:schemeClr val="tx2">
              <a:lumMod val="60000"/>
              <a:lumOff val="40000"/>
              <a:alpha val="69804"/>
            </a:schemeClr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方正北魏楷书简体" pitchFamily="65" charset="-122"/>
                <a:ea typeface="方正北魏楷书简体" pitchFamily="65" charset="-122"/>
              </a:rPr>
              <a:t>走山访水，认识南方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004"/>
            <a:ext cx="9144000" cy="5136289"/>
            <a:chOff x="0" y="8012"/>
            <a:chExt cx="9144000" cy="5706988"/>
          </a:xfrm>
        </p:grpSpPr>
        <p:pic>
          <p:nvPicPr>
            <p:cNvPr id="5" name="Picture 2" descr="https://timgsa.baidu.com/timg?image&amp;quality=80&amp;size=b9999_10000&amp;sec=1489403565501&amp;di=dd45254f44b741c7ed886d19ca38a5e8&amp;imgtype=0&amp;src=http%3A%2F%2Fimg.pconline.com.cn%2Fimages%2Fupload%2Fupc%2Ftx%2Fphotoblog%2F1205%2F23%2Fc1%2F11717105_11717105_1337743650179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12"/>
              <a:ext cx="9144000" cy="5706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69958" y="371055"/>
              <a:ext cx="345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 smtClean="0">
                  <a:latin typeface="方正北魏楷书简体" pitchFamily="65" charset="-122"/>
                  <a:ea typeface="方正北魏楷书简体" pitchFamily="65" charset="-122"/>
                </a:rPr>
                <a:t>南方的红土地</a:t>
              </a:r>
              <a:endParaRPr lang="zh-CN" altLang="en-US" sz="3200" dirty="0">
                <a:latin typeface="方正北魏楷书简体" pitchFamily="65" charset="-122"/>
                <a:ea typeface="方正北魏楷书简体" pitchFamily="65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0" y="-1005"/>
            <a:ext cx="9144000" cy="5135285"/>
            <a:chOff x="0" y="-1116"/>
            <a:chExt cx="9144000" cy="5705872"/>
          </a:xfrm>
        </p:grpSpPr>
        <p:pic>
          <p:nvPicPr>
            <p:cNvPr id="8" name="Picture 4" descr="04401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116"/>
              <a:ext cx="9144000" cy="5705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436096" y="374212"/>
              <a:ext cx="345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 smtClean="0">
                  <a:latin typeface="方正北魏楷书简体" pitchFamily="65" charset="-122"/>
                  <a:ea typeface="方正北魏楷书简体" pitchFamily="65" charset="-122"/>
                </a:rPr>
                <a:t>南方的丘陵</a:t>
              </a:r>
              <a:endParaRPr lang="zh-CN" altLang="en-US" sz="3200" dirty="0">
                <a:latin typeface="方正北魏楷书简体" pitchFamily="65" charset="-122"/>
                <a:ea typeface="方正北魏楷书简体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0" y="-1005"/>
            <a:ext cx="9626842" cy="5135285"/>
            <a:chOff x="-18928" y="9128"/>
            <a:chExt cx="9626842" cy="57058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28" y="9128"/>
              <a:ext cx="9158028" cy="570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51530" y="361201"/>
              <a:ext cx="345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 smtClean="0">
                  <a:latin typeface="方正北魏楷书简体" pitchFamily="65" charset="-122"/>
                  <a:ea typeface="方正北魏楷书简体" pitchFamily="65" charset="-122"/>
                </a:rPr>
                <a:t>南方的平原</a:t>
              </a:r>
              <a:endParaRPr lang="zh-CN" altLang="en-US" sz="3200" dirty="0">
                <a:latin typeface="方正北魏楷书简体" pitchFamily="65" charset="-122"/>
                <a:ea typeface="方正北魏楷书简体" pitchFamily="65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806" y="-1005"/>
            <a:ext cx="9156222" cy="5135285"/>
            <a:chOff x="-15479" y="9128"/>
            <a:chExt cx="9156222" cy="570587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0"/>
            <a:stretch>
              <a:fillRect/>
            </a:stretch>
          </p:blipFill>
          <p:spPr bwMode="auto">
            <a:xfrm>
              <a:off x="-15479" y="9128"/>
              <a:ext cx="9141821" cy="570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684359" y="513601"/>
              <a:ext cx="34563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200" dirty="0" smtClean="0">
                  <a:latin typeface="方正北魏楷书简体" pitchFamily="65" charset="-122"/>
                  <a:ea typeface="方正北魏楷书简体" pitchFamily="65" charset="-122"/>
                </a:rPr>
                <a:t>南方的高山峡谷</a:t>
              </a:r>
              <a:endParaRPr lang="zh-CN" altLang="en-US" sz="3200" dirty="0">
                <a:latin typeface="方正北魏楷书简体" pitchFamily="65" charset="-122"/>
                <a:ea typeface="方正北魏楷书简体" pitchFamily="65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347" r="861" b="1642"/>
          <a:stretch>
            <a:fillRect/>
          </a:stretch>
        </p:blipFill>
        <p:spPr bwMode="auto">
          <a:xfrm>
            <a:off x="467545" y="0"/>
            <a:ext cx="8294141" cy="516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491899" y="2632245"/>
            <a:ext cx="115212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tx2"/>
                </a:solidFill>
                <a:latin typeface="方正北魏楷书简体" pitchFamily="65" charset="-122"/>
                <a:ea typeface="方正北魏楷书简体" pitchFamily="65" charset="-122"/>
              </a:rPr>
              <a:t>淮河</a:t>
            </a:r>
            <a:endParaRPr lang="zh-CN" altLang="en-US" sz="3600" dirty="0">
              <a:solidFill>
                <a:schemeClr val="tx2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46240" y="2527537"/>
            <a:ext cx="115212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tx2"/>
                </a:solidFill>
                <a:latin typeface="方正北魏楷书简体" pitchFamily="65" charset="-122"/>
                <a:ea typeface="方正北魏楷书简体" pitchFamily="65" charset="-122"/>
              </a:rPr>
              <a:t>秦岭</a:t>
            </a:r>
            <a:endParaRPr lang="zh-CN" altLang="en-US" sz="3600" dirty="0">
              <a:solidFill>
                <a:schemeClr val="tx2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79760" y="3791494"/>
            <a:ext cx="6972560" cy="605687"/>
          </a:xfrm>
          <a:custGeom>
            <a:avLst/>
            <a:gdLst>
              <a:gd name="connsiteX0" fmla="*/ 0 w 6112042"/>
              <a:gd name="connsiteY0" fmla="*/ 0 h 574508"/>
              <a:gd name="connsiteX1" fmla="*/ 529389 w 6112042"/>
              <a:gd name="connsiteY1" fmla="*/ 192505 h 574508"/>
              <a:gd name="connsiteX2" fmla="*/ 1515979 w 6112042"/>
              <a:gd name="connsiteY2" fmla="*/ 421105 h 574508"/>
              <a:gd name="connsiteX3" fmla="*/ 2490537 w 6112042"/>
              <a:gd name="connsiteY3" fmla="*/ 565484 h 574508"/>
              <a:gd name="connsiteX4" fmla="*/ 3874168 w 6112042"/>
              <a:gd name="connsiteY4" fmla="*/ 553453 h 574508"/>
              <a:gd name="connsiteX5" fmla="*/ 5053263 w 6112042"/>
              <a:gd name="connsiteY5" fmla="*/ 505326 h 574508"/>
              <a:gd name="connsiteX6" fmla="*/ 6112042 w 6112042"/>
              <a:gd name="connsiteY6" fmla="*/ 336884 h 574508"/>
              <a:gd name="connsiteX0-1" fmla="*/ 0 w 6112042"/>
              <a:gd name="connsiteY0-2" fmla="*/ 0 h 604563"/>
              <a:gd name="connsiteX1-3" fmla="*/ 529389 w 6112042"/>
              <a:gd name="connsiteY1-4" fmla="*/ 192505 h 604563"/>
              <a:gd name="connsiteX2-5" fmla="*/ 1515979 w 6112042"/>
              <a:gd name="connsiteY2-6" fmla="*/ 421105 h 604563"/>
              <a:gd name="connsiteX3-7" fmla="*/ 2490537 w 6112042"/>
              <a:gd name="connsiteY3-8" fmla="*/ 565484 h 604563"/>
              <a:gd name="connsiteX4-9" fmla="*/ 3681663 w 6112042"/>
              <a:gd name="connsiteY4-10" fmla="*/ 601580 h 604563"/>
              <a:gd name="connsiteX5-11" fmla="*/ 5053263 w 6112042"/>
              <a:gd name="connsiteY5-12" fmla="*/ 505326 h 604563"/>
              <a:gd name="connsiteX6-13" fmla="*/ 6112042 w 6112042"/>
              <a:gd name="connsiteY6-14" fmla="*/ 336884 h 604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6112042" h="604563">
                <a:moveTo>
                  <a:pt x="0" y="0"/>
                </a:moveTo>
                <a:cubicBezTo>
                  <a:pt x="138363" y="61160"/>
                  <a:pt x="276726" y="122321"/>
                  <a:pt x="529389" y="192505"/>
                </a:cubicBezTo>
                <a:cubicBezTo>
                  <a:pt x="782052" y="262689"/>
                  <a:pt x="1189121" y="358942"/>
                  <a:pt x="1515979" y="421105"/>
                </a:cubicBezTo>
                <a:cubicBezTo>
                  <a:pt x="1842837" y="483268"/>
                  <a:pt x="2129590" y="535405"/>
                  <a:pt x="2490537" y="565484"/>
                </a:cubicBezTo>
                <a:cubicBezTo>
                  <a:pt x="2851484" y="595563"/>
                  <a:pt x="3254542" y="611606"/>
                  <a:pt x="3681663" y="601580"/>
                </a:cubicBezTo>
                <a:cubicBezTo>
                  <a:pt x="4108784" y="591554"/>
                  <a:pt x="4648200" y="549442"/>
                  <a:pt x="5053263" y="505326"/>
                </a:cubicBezTo>
                <a:cubicBezTo>
                  <a:pt x="5458326" y="461210"/>
                  <a:pt x="5769142" y="403057"/>
                  <a:pt x="6112042" y="336884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685474" y="2632244"/>
            <a:ext cx="738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chemeClr val="tx2"/>
                </a:solidFill>
                <a:latin typeface="方正北魏楷书简体" pitchFamily="65" charset="-122"/>
                <a:ea typeface="方正北魏楷书简体" pitchFamily="65" charset="-122"/>
              </a:rPr>
              <a:t>横断山脉</a:t>
            </a:r>
            <a:endParaRPr lang="zh-CN" altLang="en-US" sz="2800" dirty="0">
              <a:solidFill>
                <a:schemeClr val="tx2"/>
              </a:solidFill>
              <a:latin typeface="方正北魏楷书简体" pitchFamily="65" charset="-122"/>
              <a:ea typeface="方正北魏楷书简体" pitchFamily="65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0" y="-2475"/>
            <a:ext cx="7624037" cy="514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355977" y="3608665"/>
            <a:ext cx="2155835" cy="2592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2" y="0"/>
            <a:ext cx="783638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467545" y="3751909"/>
            <a:ext cx="2155835" cy="50482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OC_GUID" val="{cd7c5b5c-920f-4b03-a126-9e0f6450fc0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WPS 演示</Application>
  <PresentationFormat>全屏显示(16:9)</PresentationFormat>
  <Paragraphs>198</Paragraphs>
  <Slides>34</Slides>
  <Notes>11</Notes>
  <HiddenSlides>7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6" baseType="lpstr">
      <vt:lpstr>Arial</vt:lpstr>
      <vt:lpstr>宋体</vt:lpstr>
      <vt:lpstr>Wingdings</vt:lpstr>
      <vt:lpstr>方正粗倩简体</vt:lpstr>
      <vt:lpstr>方正北魏楷书简体</vt:lpstr>
      <vt:lpstr>方正艺黑简体</vt:lpstr>
      <vt:lpstr>微软雅黑</vt:lpstr>
      <vt:lpstr>Arial Unicode MS</vt:lpstr>
      <vt:lpstr>Calibri</vt:lpstr>
      <vt:lpstr>方正康体简体</vt:lpstr>
      <vt:lpstr>方正粗宋简体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Tang</dc:creator>
  <cp:lastModifiedBy>Administrator</cp:lastModifiedBy>
  <cp:revision>174</cp:revision>
  <dcterms:created xsi:type="dcterms:W3CDTF">2017-04-08T12:05:00Z</dcterms:created>
  <dcterms:modified xsi:type="dcterms:W3CDTF">2019-03-13T02:50:14Z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