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59" r:id="rId3"/>
    <p:sldId id="316" r:id="rId4"/>
    <p:sldId id="308" r:id="rId5"/>
    <p:sldId id="294" r:id="rId6"/>
    <p:sldId id="288" r:id="rId7"/>
    <p:sldId id="372" r:id="rId8"/>
    <p:sldId id="327" r:id="rId9"/>
    <p:sldId id="355" r:id="rId10"/>
    <p:sldId id="356" r:id="rId11"/>
    <p:sldId id="406" r:id="rId12"/>
    <p:sldId id="336" r:id="rId13"/>
    <p:sldId id="373" r:id="rId14"/>
    <p:sldId id="340" r:id="rId15"/>
    <p:sldId id="375" r:id="rId16"/>
    <p:sldId id="363" r:id="rId17"/>
    <p:sldId id="413" r:id="rId18"/>
    <p:sldId id="343" r:id="rId19"/>
    <p:sldId id="344" r:id="rId20"/>
    <p:sldId id="345" r:id="rId21"/>
    <p:sldId id="381" r:id="rId22"/>
    <p:sldId id="365" r:id="rId23"/>
    <p:sldId id="364" r:id="rId24"/>
    <p:sldId id="334" r:id="rId25"/>
    <p:sldId id="348" r:id="rId26"/>
    <p:sldId id="349" r:id="rId27"/>
    <p:sldId id="350" r:id="rId28"/>
    <p:sldId id="362" r:id="rId29"/>
    <p:sldId id="405" r:id="rId30"/>
    <p:sldId id="407" r:id="rId31"/>
    <p:sldId id="439" r:id="rId32"/>
    <p:sldId id="440" r:id="rId33"/>
    <p:sldId id="409" r:id="rId34"/>
    <p:sldId id="410" r:id="rId35"/>
    <p:sldId id="411" r:id="rId36"/>
    <p:sldId id="371" r:id="rId37"/>
    <p:sldId id="370" r:id="rId38"/>
    <p:sldId id="354" r:id="rId39"/>
    <p:sldId id="379" r:id="rId40"/>
    <p:sldId id="307" r:id="rId41"/>
    <p:sldId id="389" r:id="rId4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  <a:srgbClr val="FFFF00"/>
    <a:srgbClr val="00FF00"/>
    <a:srgbClr val="FF9966"/>
    <a:srgbClr val="CC0099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510" y="-96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vert="horz" wrap="square" anchor="t"/>
          <a:p>
            <a:pPr lvl="0"/>
            <a:r>
              <a:rPr lang="zh-CN" altLang="en-US"/>
              <a:t>迷你剧场告诉我们，全球在变暖，地球大哥很生气！</a:t>
            </a:r>
            <a:endParaRPr lang="zh-CN" altLang="en-US"/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10.xml"/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21271;&#20140;&#31526;&#21495;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7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0" y="269875"/>
            <a:ext cx="5328920" cy="631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3065" y="2506980"/>
            <a:ext cx="34988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/>
              <a:t>2022年</a:t>
            </a:r>
            <a:endParaRPr lang="zh-CN" altLang="en-US" sz="3600"/>
          </a:p>
          <a:p>
            <a:pPr algn="ctr"/>
            <a:r>
              <a:rPr lang="zh-CN" altLang="en-US" sz="3600"/>
              <a:t>北京冬季奥运会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3775075" y="2452688"/>
            <a:ext cx="2084388" cy="1925638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218" name="文本框 4"/>
          <p:cNvSpPr txBox="1"/>
          <p:nvPr/>
        </p:nvSpPr>
        <p:spPr>
          <a:xfrm>
            <a:off x="4216400" y="2905125"/>
            <a:ext cx="1198563" cy="892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charset="-122"/>
              </a:rPr>
              <a:t>优越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6" name="直接箭头连接符 5"/>
          <p:cNvCxnSpPr>
            <a:stCxn id="4" idx="6"/>
          </p:cNvCxnSpPr>
          <p:nvPr/>
        </p:nvCxnSpPr>
        <p:spPr>
          <a:xfrm flipV="1">
            <a:off x="5859463" y="3416300"/>
            <a:ext cx="62547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" idx="0"/>
          </p:cNvCxnSpPr>
          <p:nvPr/>
        </p:nvCxnSpPr>
        <p:spPr>
          <a:xfrm flipH="1" flipV="1">
            <a:off x="4787900" y="1801813"/>
            <a:ext cx="30163" cy="650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" idx="4"/>
          </p:cNvCxnSpPr>
          <p:nvPr/>
        </p:nvCxnSpPr>
        <p:spPr>
          <a:xfrm flipH="1">
            <a:off x="4813300" y="4378325"/>
            <a:ext cx="4763" cy="692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4" idx="2"/>
          </p:cNvCxnSpPr>
          <p:nvPr/>
        </p:nvCxnSpPr>
        <p:spPr>
          <a:xfrm flipH="1" flipV="1">
            <a:off x="3141663" y="3416300"/>
            <a:ext cx="633413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3" name="文本框 9"/>
          <p:cNvSpPr txBox="1"/>
          <p:nvPr/>
        </p:nvSpPr>
        <p:spPr>
          <a:xfrm>
            <a:off x="4268788" y="1143000"/>
            <a:ext cx="995362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  <a:hlinkClick r:id="rId1" action="ppaction://hlinksldjump"/>
              </a:rPr>
              <a:t>位置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224" name="文本框 10"/>
          <p:cNvSpPr txBox="1"/>
          <p:nvPr/>
        </p:nvSpPr>
        <p:spPr>
          <a:xfrm>
            <a:off x="6484938" y="2986088"/>
            <a:ext cx="995362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  <a:hlinkClick r:id="rId2" action="ppaction://hlinksldjump"/>
              </a:rPr>
              <a:t>气候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225" name="文本框 11"/>
          <p:cNvSpPr txBox="1"/>
          <p:nvPr/>
        </p:nvSpPr>
        <p:spPr>
          <a:xfrm>
            <a:off x="3775075" y="5070475"/>
            <a:ext cx="2216150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  <a:hlinkClick r:id="rId3" action="ppaction://hlinksldjump"/>
              </a:rPr>
              <a:t>地形、地势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226" name="文本框 12"/>
          <p:cNvSpPr txBox="1"/>
          <p:nvPr/>
        </p:nvSpPr>
        <p:spPr>
          <a:xfrm>
            <a:off x="2054225" y="3051175"/>
            <a:ext cx="996950" cy="730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charset="-122"/>
                <a:hlinkClick r:id="rId4" action="ppaction://hlinksldjump"/>
              </a:rPr>
              <a:t>河流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文本框 15361"/>
          <p:cNvSpPr txBox="1"/>
          <p:nvPr/>
        </p:nvSpPr>
        <p:spPr>
          <a:xfrm>
            <a:off x="762000" y="2362200"/>
            <a:ext cx="78486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汉仪丫丫体简" pitchFamily="2" charset="-122"/>
              </a:rPr>
              <a:t>北京成为我国的首都有哪些</a:t>
            </a:r>
            <a:r>
              <a:rPr lang="zh-CN" altLang="en-US" sz="8000" b="1" dirty="0">
                <a:solidFill>
                  <a:srgbClr val="FFFF00"/>
                </a:solidFill>
                <a:latin typeface="Arial" panose="020B0604020202020204" pitchFamily="34" charset="0"/>
                <a:ea typeface="汉仪丫丫体简" pitchFamily="2" charset="-122"/>
              </a:rPr>
              <a:t>城市职能</a:t>
            </a: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汉仪丫丫体简" pitchFamily="2" charset="-122"/>
              </a:rPr>
              <a:t>呢？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汉仪丫丫体简" pitchFamily="2" charset="-122"/>
            </a:endParaRPr>
          </a:p>
        </p:txBody>
      </p:sp>
      <p:sp>
        <p:nvSpPr>
          <p:cNvPr id="15363" name="矩形 15362"/>
          <p:cNvSpPr/>
          <p:nvPr/>
        </p:nvSpPr>
        <p:spPr>
          <a:xfrm>
            <a:off x="533400" y="3810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6600" b="1">
                <a:solidFill>
                  <a:srgbClr val="66FF33"/>
                </a:solidFill>
                <a:ea typeface="黑体" panose="02010609060101010101" pitchFamily="2" charset="-122"/>
              </a:rPr>
              <a:t>思考：</a:t>
            </a:r>
            <a:endParaRPr lang="zh-CN" altLang="en-US" sz="6600" b="1">
              <a:solidFill>
                <a:srgbClr val="FFFF00"/>
              </a:solidFill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9370" y="5060950"/>
            <a:ext cx="67538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ea typeface="汉仪丫丫体简" pitchFamily="2" charset="-122"/>
              </a:rPr>
              <a:t>城市对城市本身以外的区域在经济、政治、文化等方面所起的作用</a:t>
            </a:r>
            <a:endParaRPr lang="zh-CN" altLang="en-US" sz="3200" b="1" dirty="0">
              <a:solidFill>
                <a:schemeClr val="bg1"/>
              </a:solidFill>
              <a:ea typeface="汉仪丫丫体简" pitchFamily="2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3983355" y="437515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838200" y="381000"/>
            <a:ext cx="48006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6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北京职能：</a:t>
            </a:r>
            <a:endParaRPr lang="zh-CN" altLang="en-US" sz="6600">
              <a:solidFill>
                <a:srgbClr val="FFFF00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2133600" y="2133600"/>
            <a:ext cx="4572000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 </a:t>
            </a:r>
            <a:r>
              <a:rPr lang="zh-CN" altLang="en-US" sz="5400" u="sng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       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中心</a:t>
            </a:r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汉仪雁翎体简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 </a:t>
            </a:r>
            <a:r>
              <a:rPr lang="zh-CN" altLang="en-US" sz="5400" u="sng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       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中心</a:t>
            </a:r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汉仪雁翎体简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 </a:t>
            </a:r>
            <a:r>
              <a:rPr lang="zh-CN" altLang="en-US" sz="5400" u="sng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              </a:t>
            </a:r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中心</a:t>
            </a:r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汉仪雁翎体简" pitchFamily="1" charset="-122"/>
            </a:endParaRPr>
          </a:p>
        </p:txBody>
      </p:sp>
      <p:sp>
        <p:nvSpPr>
          <p:cNvPr id="16388" name="矩形 16387"/>
          <p:cNvSpPr/>
          <p:nvPr/>
        </p:nvSpPr>
        <p:spPr>
          <a:xfrm>
            <a:off x="2819400" y="2051050"/>
            <a:ext cx="17462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政 治</a:t>
            </a:r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汉仪雁翎体简" pitchFamily="1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2819400" y="3270250"/>
            <a:ext cx="17462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文 化</a:t>
            </a:r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汉仪雁翎体简" pitchFamily="1" charset="-122"/>
            </a:endParaRPr>
          </a:p>
        </p:txBody>
      </p:sp>
      <p:sp>
        <p:nvSpPr>
          <p:cNvPr id="16390" name="矩形 16389"/>
          <p:cNvSpPr/>
          <p:nvPr/>
        </p:nvSpPr>
        <p:spPr>
          <a:xfrm>
            <a:off x="2286000" y="4495800"/>
            <a:ext cx="29273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>
                <a:solidFill>
                  <a:schemeClr val="bg1"/>
                </a:solidFill>
                <a:latin typeface="Arial" panose="020B0604020202020204" pitchFamily="34" charset="0"/>
                <a:ea typeface="汉仪雁翎体简" pitchFamily="1" charset="-122"/>
              </a:rPr>
              <a:t>国际交往</a:t>
            </a:r>
            <a:endParaRPr lang="zh-CN" altLang="en-US" sz="5400">
              <a:solidFill>
                <a:schemeClr val="bg1"/>
              </a:solidFill>
              <a:latin typeface="Arial" panose="020B0604020202020204" pitchFamily="34" charset="0"/>
              <a:ea typeface="汉仪雁翎体简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914400" y="5105400"/>
            <a:ext cx="7696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两会</a:t>
            </a:r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—— </a:t>
            </a:r>
            <a:r>
              <a:rPr lang="zh-CN" altLang="en-US" sz="4000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全国人民代表大会</a:t>
            </a:r>
            <a:endParaRPr lang="zh-CN" altLang="en-US" sz="4000">
              <a:solidFill>
                <a:schemeClr val="bg1"/>
              </a:solidFill>
              <a:latin typeface="Arial" panose="020B0604020202020204" pitchFamily="34" charset="0"/>
              <a:ea typeface="汉仪海韵体简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            中国人民政治协商会议</a:t>
            </a:r>
            <a:endParaRPr lang="zh-CN" altLang="en-US" sz="4000">
              <a:solidFill>
                <a:schemeClr val="bg1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914400" y="5105400"/>
            <a:ext cx="7696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66FF33"/>
                </a:solidFill>
                <a:latin typeface="Arial" panose="020B0604020202020204" pitchFamily="34" charset="0"/>
                <a:ea typeface="汉仪海韵体简" pitchFamily="2" charset="-122"/>
              </a:rPr>
              <a:t>两会</a:t>
            </a:r>
            <a:r>
              <a:rPr lang="en-US" altLang="zh-CN" sz="4000">
                <a:solidFill>
                  <a:srgbClr val="66FF33"/>
                </a:solidFill>
                <a:latin typeface="Arial" panose="020B0604020202020204" pitchFamily="34" charset="0"/>
                <a:ea typeface="汉仪海韵体简" pitchFamily="2" charset="-122"/>
              </a:rPr>
              <a:t>—— </a:t>
            </a:r>
            <a:r>
              <a:rPr lang="zh-CN" altLang="en-US" sz="40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全国人民代表大会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汉仪海韵体简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            </a:t>
            </a:r>
            <a:r>
              <a:rPr lang="zh-CN" altLang="en-US" sz="4000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中国人民政治协商会议</a:t>
            </a:r>
            <a:endParaRPr lang="zh-CN" altLang="en-US" sz="4000">
              <a:solidFill>
                <a:schemeClr val="bg1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914400" y="5105400"/>
            <a:ext cx="7696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66FF33"/>
                </a:solidFill>
                <a:latin typeface="Arial" panose="020B0604020202020204" pitchFamily="34" charset="0"/>
                <a:ea typeface="汉仪海韵体简" pitchFamily="2" charset="-122"/>
              </a:rPr>
              <a:t>两会</a:t>
            </a:r>
            <a:r>
              <a:rPr lang="en-US" altLang="zh-CN" sz="4000">
                <a:solidFill>
                  <a:srgbClr val="66FF33"/>
                </a:solidFill>
                <a:latin typeface="Arial" panose="020B0604020202020204" pitchFamily="34" charset="0"/>
                <a:ea typeface="汉仪海韵体简" pitchFamily="2" charset="-122"/>
              </a:rPr>
              <a:t>—— </a:t>
            </a:r>
            <a:r>
              <a:rPr lang="zh-CN" altLang="en-US" sz="40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全国人民代表大会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汉仪海韵体简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            中国人民政治协商会议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  <p:pic>
        <p:nvPicPr>
          <p:cNvPr id="20485" name="图片 20484" descr="128775441_14571426678921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133600"/>
            <a:ext cx="4191000" cy="2786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文本框 20485"/>
          <p:cNvSpPr txBox="1"/>
          <p:nvPr/>
        </p:nvSpPr>
        <p:spPr>
          <a:xfrm>
            <a:off x="609600" y="457200"/>
            <a:ext cx="2743200" cy="7016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p>
            <a:pPr algn="ctr"/>
            <a:r>
              <a:rPr lang="zh-CN" altLang="en-US" sz="40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人民大会堂</a:t>
            </a:r>
            <a:endParaRPr lang="zh-CN" altLang="en-US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0487" name="Picture 12" descr="__94"/>
          <p:cNvPicPr>
            <a:picLocks noChangeAspect="1"/>
          </p:cNvPicPr>
          <p:nvPr/>
        </p:nvPicPr>
        <p:blipFill>
          <a:blip r:embed="rId2"/>
          <a:srcRect t="9258" b="21919"/>
          <a:stretch>
            <a:fillRect/>
          </a:stretch>
        </p:blipFill>
        <p:spPr>
          <a:xfrm>
            <a:off x="457200" y="1600200"/>
            <a:ext cx="4114800" cy="3094038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sp>
        <p:nvSpPr>
          <p:cNvPr id="20488" name="云形标注 20487"/>
          <p:cNvSpPr/>
          <p:nvPr/>
        </p:nvSpPr>
        <p:spPr>
          <a:xfrm>
            <a:off x="3962400" y="0"/>
            <a:ext cx="4953000" cy="2268538"/>
          </a:xfrm>
          <a:prstGeom prst="cloudCallout">
            <a:avLst>
              <a:gd name="adj1" fmla="val -37370"/>
              <a:gd name="adj2" fmla="val 50139"/>
            </a:avLst>
          </a:prstGeom>
          <a:solidFill>
            <a:schemeClr val="hlink">
              <a:alpha val="50000"/>
            </a:schemeClr>
          </a:solidFill>
          <a:ln w="31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lIns="18000" tIns="10800" rIns="18000" bIns="10800" anchor="ctr" anchorCtr="1">
            <a:spAutoFit/>
          </a:bodyPr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汉仪丫丫体简" pitchFamily="2" charset="-122"/>
                <a:ea typeface="汉仪丫丫体简" pitchFamily="2" charset="-122"/>
              </a:rPr>
              <a:t>你知道每年的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汉仪丫丫体简" pitchFamily="2" charset="-122"/>
                <a:ea typeface="汉仪丫丫体简" pitchFamily="2" charset="-122"/>
              </a:rPr>
              <a:t>月在这里召开什么会议吗？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汉仪丫丫体简" pitchFamily="2" charset="-122"/>
              <a:ea typeface="汉仪丫丫体简" pitchFamily="2" charset="-122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6" grpId="0"/>
      <p:bldP spid="204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新华门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2133600"/>
            <a:ext cx="5867400" cy="440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矩形 21506"/>
          <p:cNvSpPr/>
          <p:nvPr/>
        </p:nvSpPr>
        <p:spPr>
          <a:xfrm>
            <a:off x="2606675" y="24399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文本框 21507"/>
          <p:cNvSpPr txBox="1"/>
          <p:nvPr/>
        </p:nvSpPr>
        <p:spPr>
          <a:xfrm>
            <a:off x="5410200" y="381000"/>
            <a:ext cx="3886200" cy="125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党中央、国务院办公所在地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汉仪海韵体简" pitchFamily="2" charset="-122"/>
              </a:rPr>
              <a:t>──</a:t>
            </a:r>
            <a:r>
              <a:rPr lang="zh-CN" altLang="en-US" sz="4800">
                <a:solidFill>
                  <a:srgbClr val="FF3399"/>
                </a:solidFill>
                <a:latin typeface="Arial" panose="020B0604020202020204" pitchFamily="34" charset="0"/>
                <a:ea typeface="汉仪海韵体简" pitchFamily="2" charset="-122"/>
              </a:rPr>
              <a:t>中南海</a:t>
            </a:r>
            <a:endParaRPr lang="zh-CN" altLang="en-US" sz="4800">
              <a:solidFill>
                <a:srgbClr val="FF3399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  <p:pic>
        <p:nvPicPr>
          <p:cNvPr id="21509" name="图片 21508" descr="新华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52578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30000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524000"/>
            <a:ext cx="67056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标题 1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algn="l"/>
            <a:r>
              <a:rPr lang="zh-CN" altLang="en-US" b="1">
                <a:solidFill>
                  <a:schemeClr val="bg1"/>
                </a:solidFill>
              </a:rPr>
              <a:t>           最高人民法院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北京职能</a:t>
            </a:r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全国的政治中心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19459" name="Text Box 9">
            <a:hlinkClick r:id="rId1" action="ppaction://hlinksldjump"/>
          </p:cNvPr>
          <p:cNvSpPr txBox="1"/>
          <p:nvPr/>
        </p:nvSpPr>
        <p:spPr>
          <a:xfrm>
            <a:off x="1643063" y="2286000"/>
            <a:ext cx="615950" cy="33639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</a:rPr>
              <a:t>我国最高政权机关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0" name="AutoShape 10"/>
          <p:cNvSpPr/>
          <p:nvPr/>
        </p:nvSpPr>
        <p:spPr>
          <a:xfrm>
            <a:off x="2552700" y="1852613"/>
            <a:ext cx="649288" cy="4249737"/>
          </a:xfrm>
          <a:prstGeom prst="leftBrace">
            <a:avLst>
              <a:gd name="adj1" fmla="val 54543"/>
              <a:gd name="adj2" fmla="val 50000"/>
            </a:avLst>
          </a:prstGeom>
          <a:noFill/>
          <a:ln w="635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>
              <a:latin typeface="宋体" panose="02010600030101010101" pitchFamily="2" charset="-122"/>
            </a:endParaRPr>
          </a:p>
        </p:txBody>
      </p:sp>
      <p:sp>
        <p:nvSpPr>
          <p:cNvPr id="19461" name="Text Box 11"/>
          <p:cNvSpPr txBox="1"/>
          <p:nvPr/>
        </p:nvSpPr>
        <p:spPr>
          <a:xfrm>
            <a:off x="3490913" y="1565275"/>
            <a:ext cx="4681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全国人民代表大会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2" name="Text Box 12"/>
          <p:cNvSpPr txBox="1"/>
          <p:nvPr/>
        </p:nvSpPr>
        <p:spPr>
          <a:xfrm>
            <a:off x="3500438" y="3344863"/>
            <a:ext cx="1809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国务院  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3" name="Text Box 13"/>
          <p:cNvSpPr txBox="1"/>
          <p:nvPr/>
        </p:nvSpPr>
        <p:spPr>
          <a:xfrm>
            <a:off x="3490913" y="4857750"/>
            <a:ext cx="25304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最高人民法院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4" name="Text Box 14"/>
          <p:cNvSpPr txBox="1"/>
          <p:nvPr/>
        </p:nvSpPr>
        <p:spPr>
          <a:xfrm>
            <a:off x="3490913" y="5595938"/>
            <a:ext cx="289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最高人民检察院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5" name="Text Box 15"/>
          <p:cNvSpPr txBox="1"/>
          <p:nvPr/>
        </p:nvSpPr>
        <p:spPr>
          <a:xfrm>
            <a:off x="3490913" y="4137025"/>
            <a:ext cx="289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中央军事委员会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9466" name="Rectangle 16"/>
          <p:cNvSpPr/>
          <p:nvPr/>
        </p:nvSpPr>
        <p:spPr>
          <a:xfrm>
            <a:off x="3490913" y="2459038"/>
            <a:ext cx="3887787" cy="523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国家主席</a:t>
            </a:r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ldLvl="0" animBg="1"/>
      <p:bldP spid="19461" grpId="0"/>
      <p:bldP spid="19462" grpId="0"/>
      <p:bldP spid="19463" grpId="0"/>
      <p:bldP spid="19464" grpId="0"/>
      <p:bldP spid="19465" grpId="0"/>
      <p:bldP spid="19466" grpId="0"/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>
            <a:hlinkClick r:id="rId1" action="ppaction://hlinksldjump"/>
          </p:cNvPr>
          <p:cNvSpPr txBox="1"/>
          <p:nvPr/>
        </p:nvSpPr>
        <p:spPr>
          <a:xfrm>
            <a:off x="4800600" y="5562600"/>
            <a:ext cx="3429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chemeClr val="bg1"/>
                </a:solidFill>
                <a:latin typeface="Times New Roman" panose="02020603050405020304" pitchFamily="18" charset="0"/>
                <a:ea typeface="汉仪雁翎体简" pitchFamily="1" charset="-122"/>
              </a:rPr>
              <a:t>北京大学</a:t>
            </a:r>
            <a:endParaRPr lang="zh-CN" altLang="en-US" sz="6000" b="1">
              <a:solidFill>
                <a:schemeClr val="bg1"/>
              </a:solidFill>
              <a:latin typeface="Times New Roman" panose="02020603050405020304" pitchFamily="18" charset="0"/>
              <a:ea typeface="汉仪雁翎体简" pitchFamily="1" charset="-122"/>
            </a:endParaRPr>
          </a:p>
        </p:txBody>
      </p:sp>
      <p:pic>
        <p:nvPicPr>
          <p:cNvPr id="24579" name="图片 24578" descr="北京大学西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7543800" cy="526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文本框 24579"/>
          <p:cNvSpPr txBox="1"/>
          <p:nvPr/>
        </p:nvSpPr>
        <p:spPr>
          <a:xfrm>
            <a:off x="4800600" y="5562600"/>
            <a:ext cx="3429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6600"/>
                </a:solidFill>
                <a:latin typeface="Times New Roman" panose="02020603050405020304" pitchFamily="18" charset="0"/>
                <a:ea typeface="汉仪雁翎体简" pitchFamily="1" charset="-122"/>
              </a:rPr>
              <a:t>北京大学</a:t>
            </a:r>
            <a:endParaRPr lang="zh-CN" altLang="en-US" sz="6000" b="1">
              <a:solidFill>
                <a:srgbClr val="FF6600"/>
              </a:solidFill>
              <a:latin typeface="Times New Roman" panose="02020603050405020304" pitchFamily="18" charset="0"/>
              <a:ea typeface="汉仪雁翎体简" pitchFamily="1" charset="-122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>
            <a:hlinkClick r:id="rId1" action="ppaction://hlinksldjump"/>
          </p:cNvPr>
          <p:cNvSpPr txBox="1"/>
          <p:nvPr/>
        </p:nvSpPr>
        <p:spPr>
          <a:xfrm>
            <a:off x="609600" y="152400"/>
            <a:ext cx="5029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chemeClr val="bg1"/>
                </a:solidFill>
                <a:latin typeface="Times New Roman" panose="02020603050405020304" pitchFamily="18" charset="0"/>
                <a:ea typeface="汉仪雁翎体简" pitchFamily="1" charset="-122"/>
              </a:rPr>
              <a:t>清华大学</a:t>
            </a:r>
            <a:endParaRPr lang="zh-CN" altLang="en-US" sz="6000" b="1">
              <a:solidFill>
                <a:schemeClr val="bg1"/>
              </a:solidFill>
              <a:latin typeface="Times New Roman" panose="02020603050405020304" pitchFamily="18" charset="0"/>
              <a:ea typeface="汉仪雁翎体简" pitchFamily="1" charset="-122"/>
            </a:endParaRPr>
          </a:p>
        </p:txBody>
      </p:sp>
      <p:pic>
        <p:nvPicPr>
          <p:cNvPr id="25603" name="图片 25602" descr="清华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391400" cy="531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5603"/>
          <p:cNvSpPr txBox="1"/>
          <p:nvPr/>
        </p:nvSpPr>
        <p:spPr>
          <a:xfrm>
            <a:off x="609600" y="152400"/>
            <a:ext cx="4343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FF"/>
                </a:solidFill>
                <a:latin typeface="Times New Roman" panose="02020603050405020304" pitchFamily="18" charset="0"/>
                <a:ea typeface="汉仪雁翎体简" pitchFamily="1" charset="-122"/>
              </a:rPr>
              <a:t>清华大学</a:t>
            </a:r>
            <a:endParaRPr lang="zh-CN" altLang="en-US" sz="6000" b="1">
              <a:solidFill>
                <a:srgbClr val="FF00FF"/>
              </a:solidFill>
              <a:latin typeface="Times New Roman" panose="02020603050405020304" pitchFamily="18" charset="0"/>
              <a:ea typeface="汉仪雁翎体简" pitchFamily="1" charset="-122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xfrm>
            <a:off x="762000" y="76200"/>
            <a:ext cx="7315200" cy="977900"/>
          </a:xfrm>
        </p:spPr>
        <p:txBody>
          <a:bodyPr anchor="ctr"/>
          <a:p>
            <a:r>
              <a:rPr lang="zh-CN" altLang="en-US"/>
              <a:t>中国国家图书馆</a:t>
            </a:r>
            <a:endParaRPr lang="zh-CN" altLang="en-US"/>
          </a:p>
        </p:txBody>
      </p:sp>
      <p:sp>
        <p:nvSpPr>
          <p:cNvPr id="26627" name="矩形 26626"/>
          <p:cNvSpPr/>
          <p:nvPr/>
        </p:nvSpPr>
        <p:spPr>
          <a:xfrm>
            <a:off x="914400" y="4267200"/>
            <a:ext cx="7391400" cy="2286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zh-CN" altLang="en-US" sz="3600" b="1">
                <a:solidFill>
                  <a:schemeClr val="bg1"/>
                </a:solidFill>
                <a:latin typeface="汉仪丫丫体简" pitchFamily="2" charset="-122"/>
                <a:ea typeface="汉仪丫丫体简" pitchFamily="2" charset="-122"/>
              </a:rPr>
              <a:t>我国</a:t>
            </a:r>
            <a:r>
              <a:rPr lang="zh-CN" altLang="en-US" sz="3600" b="1">
                <a:solidFill>
                  <a:srgbClr val="00FF00"/>
                </a:solidFill>
                <a:latin typeface="汉仪丫丫体简" pitchFamily="2" charset="-122"/>
                <a:ea typeface="汉仪丫丫体简" pitchFamily="2" charset="-122"/>
              </a:rPr>
              <a:t>规模最大、</a:t>
            </a:r>
            <a:r>
              <a:rPr lang="zh-CN" altLang="en-US" sz="3600" b="1">
                <a:solidFill>
                  <a:srgbClr val="FF3399"/>
                </a:solidFill>
                <a:latin typeface="汉仪丫丫体简" pitchFamily="2" charset="-122"/>
                <a:ea typeface="汉仪丫丫体简" pitchFamily="2" charset="-122"/>
              </a:rPr>
              <a:t>藏书最多</a:t>
            </a:r>
            <a:r>
              <a:rPr lang="zh-CN" altLang="en-US" sz="3600" b="1">
                <a:solidFill>
                  <a:schemeClr val="bg1"/>
                </a:solidFill>
                <a:latin typeface="汉仪丫丫体简" pitchFamily="2" charset="-122"/>
                <a:ea typeface="汉仪丫丫体简" pitchFamily="2" charset="-122"/>
              </a:rPr>
              <a:t>的综合性</a:t>
            </a:r>
            <a:r>
              <a:rPr lang="zh-CN" altLang="en-US" sz="6600">
                <a:solidFill>
                  <a:schemeClr val="bg1"/>
                </a:solidFill>
                <a:latin typeface="汉仪雁翎体简" pitchFamily="1" charset="-122"/>
                <a:ea typeface="汉仪雁翎体简" pitchFamily="1" charset="-122"/>
              </a:rPr>
              <a:t>国家图书馆</a:t>
            </a:r>
            <a:endParaRPr lang="zh-CN" altLang="en-US" sz="3600">
              <a:solidFill>
                <a:schemeClr val="bg1"/>
              </a:solidFill>
              <a:latin typeface="汉仪丫丫体简" pitchFamily="2" charset="-122"/>
              <a:ea typeface="汉仪丫丫体简" pitchFamily="2" charset="-122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zh-CN" altLang="en-US" sz="4000" b="1">
                <a:solidFill>
                  <a:schemeClr val="bg1"/>
                </a:solidFill>
                <a:latin typeface="汉仪丫丫体简" pitchFamily="2" charset="-122"/>
                <a:ea typeface="汉仪丫丫体简" pitchFamily="2" charset="-122"/>
              </a:rPr>
              <a:t>设施先进，藏书达</a:t>
            </a:r>
            <a:r>
              <a:rPr lang="en-US" altLang="zh-CN" sz="4000" b="1">
                <a:solidFill>
                  <a:srgbClr val="FFFF00"/>
                </a:solidFill>
                <a:latin typeface="汉仪丫丫体简" pitchFamily="2" charset="-122"/>
                <a:ea typeface="汉仪丫丫体简" pitchFamily="2" charset="-122"/>
              </a:rPr>
              <a:t>3119</a:t>
            </a:r>
            <a:r>
              <a:rPr lang="zh-CN" altLang="en-US" sz="4000" b="1">
                <a:solidFill>
                  <a:srgbClr val="FFFF00"/>
                </a:solidFill>
                <a:latin typeface="汉仪丫丫体简" pitchFamily="2" charset="-122"/>
                <a:ea typeface="汉仪丫丫体简" pitchFamily="2" charset="-122"/>
              </a:rPr>
              <a:t>万</a:t>
            </a:r>
            <a:r>
              <a:rPr lang="zh-CN" altLang="en-US" sz="4000" b="1">
                <a:solidFill>
                  <a:schemeClr val="bg1"/>
                </a:solidFill>
                <a:latin typeface="汉仪丫丫体简" pitchFamily="2" charset="-122"/>
                <a:ea typeface="汉仪丫丫体简" pitchFamily="2" charset="-122"/>
              </a:rPr>
              <a:t>册</a:t>
            </a:r>
            <a:endParaRPr lang="zh-CN" altLang="en-US" sz="4000" b="1">
              <a:solidFill>
                <a:schemeClr val="bg1"/>
              </a:solidFill>
              <a:latin typeface="汉仪丫丫体简" pitchFamily="2" charset="-122"/>
              <a:ea typeface="汉仪丫丫体简" pitchFamily="2" charset="-122"/>
            </a:endParaRPr>
          </a:p>
        </p:txBody>
      </p:sp>
      <p:pic>
        <p:nvPicPr>
          <p:cNvPr id="26628" name="图片 26627" descr="LOCAL2014092619280004762185178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28600"/>
            <a:ext cx="6248400" cy="3998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29600" cy="1143000"/>
          </a:xfrm>
        </p:spPr>
        <p:txBody>
          <a:bodyPr anchor="ctr"/>
          <a:p>
            <a:r>
              <a:rPr lang="zh-CN" altLang="en-US" sz="66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第六章  第四节</a:t>
            </a:r>
            <a:r>
              <a:rPr lang="zh-CN" altLang="en-US"/>
              <a:t>  </a:t>
            </a:r>
            <a:endParaRPr lang="zh-CN" altLang="en-US"/>
          </a:p>
        </p:txBody>
      </p:sp>
      <p:sp>
        <p:nvSpPr>
          <p:cNvPr id="5123" name="矩形 5122">
            <a:hlinkClick r:id="rId1" action="ppaction://hlinkpres?slideindex=1&amp;slidetitle="/>
          </p:cNvPr>
          <p:cNvSpPr/>
          <p:nvPr/>
        </p:nvSpPr>
        <p:spPr>
          <a:xfrm>
            <a:off x="457200" y="3276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6600" b="1">
                <a:solidFill>
                  <a:schemeClr val="bg1"/>
                </a:solidFill>
                <a:ea typeface="楷体_GB2312" pitchFamily="49" charset="-122"/>
              </a:rPr>
              <a:t>祖国的首都</a:t>
            </a:r>
            <a:r>
              <a:rPr lang="en-US" altLang="zh-CN" sz="6600" b="1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7200" b="1">
                <a:solidFill>
                  <a:srgbClr val="FFFF00"/>
                </a:solidFill>
                <a:ea typeface="楷体_GB2312" pitchFamily="49" charset="-122"/>
              </a:rPr>
              <a:t>北京</a:t>
            </a:r>
            <a:endParaRPr lang="zh-CN" altLang="en-US" sz="7200" b="1">
              <a:solidFill>
                <a:srgbClr val="FFFF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977900"/>
          </a:xfrm>
        </p:spPr>
        <p:txBody>
          <a:bodyPr anchor="ctr"/>
          <a:p>
            <a:r>
              <a:rPr lang="zh-CN" altLang="en-US" sz="4000"/>
              <a:t>中国科学院</a:t>
            </a:r>
            <a:endParaRPr lang="zh-CN" altLang="en-US" sz="4000"/>
          </a:p>
        </p:txBody>
      </p:sp>
      <p:sp>
        <p:nvSpPr>
          <p:cNvPr id="27651" name="矩形 27650"/>
          <p:cNvSpPr/>
          <p:nvPr/>
        </p:nvSpPr>
        <p:spPr>
          <a:xfrm>
            <a:off x="304800" y="3962400"/>
            <a:ext cx="8305800" cy="2667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经过</a:t>
            </a:r>
            <a:r>
              <a:rPr lang="en-US" altLang="zh-CN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60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年的努力，</a:t>
            </a:r>
            <a:r>
              <a:rPr lang="zh-CN" altLang="en-US" sz="480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中国科学院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已发展成为国家在科学技术方面的</a:t>
            </a:r>
            <a:r>
              <a:rPr lang="zh-CN" altLang="en-US" sz="3200" b="1">
                <a:solidFill>
                  <a:srgbClr val="00FF00"/>
                </a:solidFill>
                <a:latin typeface="华文楷体" pitchFamily="2" charset="-122"/>
                <a:ea typeface="华文楷体" pitchFamily="2" charset="-122"/>
              </a:rPr>
              <a:t>最高学术机构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和全国</a:t>
            </a:r>
            <a:r>
              <a:rPr lang="zh-CN" altLang="en-US" sz="3200" b="1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自然科学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与</a:t>
            </a:r>
            <a:r>
              <a:rPr lang="zh-CN" altLang="en-US" sz="3200" b="1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高新技术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的综合研究与发展中心。取得了诸如“</a:t>
            </a:r>
            <a:r>
              <a:rPr lang="zh-CN" altLang="en-US" sz="3200" b="1">
                <a:solidFill>
                  <a:srgbClr val="00FF00"/>
                </a:solidFill>
                <a:latin typeface="华文楷体" pitchFamily="2" charset="-122"/>
                <a:ea typeface="华文楷体" pitchFamily="2" charset="-122"/>
              </a:rPr>
              <a:t>两弹一星</a:t>
            </a:r>
            <a:r>
              <a:rPr lang="zh-CN" altLang="en-US" sz="32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”等一系列重大科研成果。</a:t>
            </a:r>
            <a:endParaRPr lang="zh-CN" altLang="en-US" sz="3200" b="1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7652" name="图片 27651" descr="中科院研究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04800"/>
            <a:ext cx="41910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27652" descr="中科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962400" cy="3544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 anchor="ctr"/>
          <a:p>
            <a:r>
              <a:rPr lang="en-US" altLang="zh-CN" sz="2400" b="1">
                <a:solidFill>
                  <a:schemeClr val="bg1"/>
                </a:solidFill>
              </a:rPr>
              <a:t>2015</a:t>
            </a:r>
            <a:r>
              <a:rPr lang="zh-CN" altLang="en-US" sz="2400" b="1">
                <a:solidFill>
                  <a:schemeClr val="bg1"/>
                </a:solidFill>
              </a:rPr>
              <a:t>年</a:t>
            </a:r>
            <a:r>
              <a:rPr lang="en-US" altLang="zh-CN" sz="2400" b="1">
                <a:solidFill>
                  <a:schemeClr val="bg1"/>
                </a:solidFill>
              </a:rPr>
              <a:t>10</a:t>
            </a:r>
            <a:r>
              <a:rPr lang="zh-CN" altLang="en-US" sz="2400" b="1">
                <a:solidFill>
                  <a:schemeClr val="bg1"/>
                </a:solidFill>
              </a:rPr>
              <a:t>月</a:t>
            </a:r>
            <a:r>
              <a:rPr lang="en-US" altLang="zh-CN" sz="2400" b="1">
                <a:solidFill>
                  <a:schemeClr val="bg1"/>
                </a:solidFill>
              </a:rPr>
              <a:t>5</a:t>
            </a:r>
            <a:r>
              <a:rPr lang="zh-CN" altLang="en-US" sz="2400" b="1">
                <a:solidFill>
                  <a:schemeClr val="bg1"/>
                </a:solidFill>
              </a:rPr>
              <a:t>日，中国著名药学家</a:t>
            </a:r>
            <a:r>
              <a:rPr lang="zh-CN" altLang="en-US" sz="2400" b="1">
                <a:solidFill>
                  <a:srgbClr val="FFFF00"/>
                </a:solidFill>
              </a:rPr>
              <a:t>屠呦呦</a:t>
            </a:r>
            <a:r>
              <a:rPr lang="zh-CN" altLang="en-US" sz="2400" b="1">
                <a:solidFill>
                  <a:schemeClr val="bg1"/>
                </a:solidFill>
              </a:rPr>
              <a:t>女士获得</a:t>
            </a:r>
            <a:r>
              <a:rPr lang="en-US" altLang="zh-CN" sz="2400" b="1">
                <a:solidFill>
                  <a:schemeClr val="bg1"/>
                </a:solidFill>
              </a:rPr>
              <a:t>2015</a:t>
            </a:r>
            <a:r>
              <a:rPr lang="zh-CN" altLang="en-US" sz="2400" b="1">
                <a:solidFill>
                  <a:schemeClr val="bg1"/>
                </a:solidFill>
              </a:rPr>
              <a:t>年</a:t>
            </a:r>
            <a:br>
              <a:rPr lang="zh-CN" altLang="en-US" sz="2400" b="1">
                <a:solidFill>
                  <a:schemeClr val="bg1"/>
                </a:solidFill>
              </a:rPr>
            </a:br>
            <a:r>
              <a:rPr lang="zh-CN" altLang="en-US" sz="2400" b="1">
                <a:solidFill>
                  <a:srgbClr val="FFFF00"/>
                </a:solidFill>
              </a:rPr>
              <a:t>诺贝尔</a:t>
            </a:r>
            <a:r>
              <a:rPr lang="zh-CN" altLang="en-US" sz="2400" b="1">
                <a:solidFill>
                  <a:schemeClr val="bg1"/>
                </a:solidFill>
              </a:rPr>
              <a:t>生理学或医学奖。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28675" name="图片 28674" descr="20300000633919135859654562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44450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28675" descr="2015100610371628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19200"/>
            <a:ext cx="4191000" cy="392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</a:rPr>
              <a:t>北京文化机构和设施的分布</a:t>
            </a:r>
            <a:endParaRPr lang="zh-CN" altLang="en-US" sz="40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1"/>
          <a:srcRect l="17448" t="18965" r="34811" b="9209"/>
          <a:stretch>
            <a:fillRect/>
          </a:stretch>
        </p:blipFill>
        <p:spPr>
          <a:xfrm>
            <a:off x="1285875" y="1182688"/>
            <a:ext cx="6202363" cy="5246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TextBox 2"/>
          <p:cNvSpPr txBox="1"/>
          <p:nvPr/>
        </p:nvSpPr>
        <p:spPr>
          <a:xfrm>
            <a:off x="-1050925" y="2347913"/>
            <a:ext cx="738188" cy="36385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endParaRPr sz="3600">
              <a:solidFill>
                <a:srgbClr val="000000"/>
              </a:solidFill>
              <a:latin typeface="汉仪粗宋简" pitchFamily="1" charset="-122"/>
              <a:ea typeface="汉仪粗宋简" pitchFamily="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北京职能</a:t>
            </a:r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我国的文化中心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0723" name="AutoShape 19"/>
          <p:cNvSpPr/>
          <p:nvPr/>
        </p:nvSpPr>
        <p:spPr>
          <a:xfrm>
            <a:off x="1071563" y="2071688"/>
            <a:ext cx="649287" cy="3240087"/>
          </a:xfrm>
          <a:prstGeom prst="leftBrace">
            <a:avLst>
              <a:gd name="adj1" fmla="val 41585"/>
              <a:gd name="adj2" fmla="val 50000"/>
            </a:avLst>
          </a:prstGeom>
          <a:noFill/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>
              <a:latin typeface="宋体" panose="02010600030101010101" pitchFamily="2" charset="-122"/>
            </a:endParaRPr>
          </a:p>
        </p:txBody>
      </p:sp>
      <p:sp>
        <p:nvSpPr>
          <p:cNvPr id="30724" name="Text Box 20"/>
          <p:cNvSpPr txBox="1"/>
          <p:nvPr/>
        </p:nvSpPr>
        <p:spPr>
          <a:xfrm>
            <a:off x="1693863" y="2636838"/>
            <a:ext cx="52879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高等院校</a:t>
            </a:r>
            <a:r>
              <a:rPr lang="en-US" altLang="zh-CN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120</a:t>
            </a:r>
            <a:r>
              <a:rPr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多所</a:t>
            </a:r>
            <a:r>
              <a:rPr lang="en-US" altLang="zh-CN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全国最多 </a:t>
            </a:r>
            <a:endParaRPr lang="zh-CN" altLang="en-US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25" name="Text Box 21"/>
          <p:cNvSpPr txBox="1"/>
          <p:nvPr/>
        </p:nvSpPr>
        <p:spPr>
          <a:xfrm>
            <a:off x="1752600" y="5137150"/>
            <a:ext cx="289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体育馆全国最多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0726" name="Text Box 22"/>
          <p:cNvSpPr txBox="1"/>
          <p:nvPr/>
        </p:nvSpPr>
        <p:spPr>
          <a:xfrm>
            <a:off x="1692275" y="4286250"/>
            <a:ext cx="6229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截止目前各类博物馆</a:t>
            </a:r>
            <a:r>
              <a:rPr lang="en-US" altLang="zh-CN">
                <a:latin typeface="宋体" panose="02010600030101010101" pitchFamily="2" charset="-122"/>
              </a:rPr>
              <a:t>172</a:t>
            </a:r>
            <a:r>
              <a:rPr lang="zh-CN" altLang="en-US">
                <a:latin typeface="宋体" panose="02010600030101010101" pitchFamily="2" charset="-122"/>
              </a:rPr>
              <a:t>个，全国最多 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0727" name="Text Box 23"/>
          <p:cNvSpPr txBox="1"/>
          <p:nvPr/>
        </p:nvSpPr>
        <p:spPr>
          <a:xfrm>
            <a:off x="1693863" y="1909763"/>
            <a:ext cx="7488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影剧院、音乐厅、戏楼等文化机构最多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0728" name="Text Box 24"/>
          <p:cNvSpPr txBox="1"/>
          <p:nvPr/>
        </p:nvSpPr>
        <p:spPr>
          <a:xfrm>
            <a:off x="1693863" y="3494088"/>
            <a:ext cx="7342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>
                <a:latin typeface="Arial" panose="020B0604020202020204" pitchFamily="34" charset="0"/>
              </a:rPr>
              <a:t>共有科学研究院</a:t>
            </a:r>
            <a:r>
              <a:rPr lang="en-US" altLang="zh-CN" sz="2400">
                <a:latin typeface="Arial" panose="020B0604020202020204" pitchFamily="34" charset="0"/>
              </a:rPr>
              <a:t>170</a:t>
            </a:r>
            <a:r>
              <a:rPr lang="zh-CN" altLang="en-US" sz="2400">
                <a:latin typeface="Arial" panose="020B0604020202020204" pitchFamily="34" charset="0"/>
              </a:rPr>
              <a:t>多所，全国最多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30729" name="Text Box 25"/>
          <p:cNvSpPr txBox="1"/>
          <p:nvPr/>
        </p:nvSpPr>
        <p:spPr>
          <a:xfrm>
            <a:off x="312738" y="2274888"/>
            <a:ext cx="615950" cy="26543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</a:rPr>
              <a:t>全国文化中心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30730" name="Rectangle 26">
            <a:hlinkClick r:id="rId1" action="ppaction://hlinksldjump"/>
          </p:cNvPr>
          <p:cNvSpPr/>
          <p:nvPr/>
        </p:nvSpPr>
        <p:spPr>
          <a:xfrm>
            <a:off x="1909763" y="2565400"/>
            <a:ext cx="4824412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endParaRPr sz="1800">
              <a:latin typeface="Arial" panose="020B0604020202020204" pitchFamily="34" charset="0"/>
            </a:endParaRPr>
          </a:p>
        </p:txBody>
      </p:sp>
      <p:sp>
        <p:nvSpPr>
          <p:cNvPr id="30731" name="TextBox 13"/>
          <p:cNvSpPr txBox="1"/>
          <p:nvPr/>
        </p:nvSpPr>
        <p:spPr>
          <a:xfrm>
            <a:off x="1711325" y="2695575"/>
            <a:ext cx="65547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>
                <a:latin typeface="Arial" panose="020B0604020202020204" pitchFamily="34" charset="0"/>
              </a:rPr>
              <a:t>截至</a:t>
            </a:r>
            <a:r>
              <a:rPr lang="en-US" altLang="zh-CN" sz="2400">
                <a:latin typeface="Arial" panose="020B0604020202020204" pitchFamily="34" charset="0"/>
              </a:rPr>
              <a:t>2015</a:t>
            </a:r>
            <a:r>
              <a:rPr lang="zh-CN" altLang="en-US" sz="2400">
                <a:latin typeface="Arial" panose="020B0604020202020204" pitchFamily="34" charset="0"/>
              </a:rPr>
              <a:t>年</a:t>
            </a:r>
            <a:r>
              <a:rPr lang="en-US" altLang="zh-CN" sz="2400">
                <a:latin typeface="Arial" panose="020B0604020202020204" pitchFamily="34" charset="0"/>
              </a:rPr>
              <a:t>5</a:t>
            </a:r>
            <a:r>
              <a:rPr lang="zh-CN" altLang="en-US" sz="2400">
                <a:latin typeface="Arial" panose="020B0604020202020204" pitchFamily="34" charset="0"/>
              </a:rPr>
              <a:t>月，北京市共有普通高等院校</a:t>
            </a:r>
            <a:r>
              <a:rPr lang="en-US" altLang="zh-CN" sz="2400">
                <a:latin typeface="Arial" panose="020B0604020202020204" pitchFamily="34" charset="0"/>
              </a:rPr>
              <a:t>91</a:t>
            </a:r>
            <a:r>
              <a:rPr lang="zh-CN" altLang="en-US" sz="2400">
                <a:latin typeface="Arial" panose="020B0604020202020204" pitchFamily="34" charset="0"/>
              </a:rPr>
              <a:t>所</a:t>
            </a:r>
            <a:endParaRPr lang="zh-CN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/>
      <p:bldP spid="30725" grpId="0"/>
      <p:bldP spid="30726" grpId="0"/>
      <p:bldP spid="30727" grpId="0"/>
      <p:bldP spid="30728" grpId="0"/>
      <p:bldP spid="30729" grpId="0"/>
      <p:bldP spid="30731" grpId="0"/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769">
            <a:hlinkClick r:id="rId1" action="ppaction://hlinksldjump"/>
          </p:cNvPr>
          <p:cNvSpPr txBox="1"/>
          <p:nvPr/>
        </p:nvSpPr>
        <p:spPr>
          <a:xfrm>
            <a:off x="1524000" y="5622925"/>
            <a:ext cx="6096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ea typeface="汉仪海韵体简" pitchFamily="2" charset="-122"/>
              </a:rPr>
              <a:t>北京国际</a:t>
            </a:r>
            <a:r>
              <a:rPr lang="zh-CN" altLang="en-US" sz="6000">
                <a:solidFill>
                  <a:schemeClr val="bg1"/>
                </a:solidFill>
                <a:latin typeface="Times New Roman" panose="02020603050405020304" pitchFamily="18" charset="0"/>
                <a:ea typeface="汉仪海韵体简" pitchFamily="2" charset="-122"/>
              </a:rPr>
              <a:t>会展</a:t>
            </a: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ea typeface="汉仪海韵体简" pitchFamily="2" charset="-122"/>
              </a:rPr>
              <a:t>中心</a:t>
            </a:r>
            <a:endParaRPr lang="zh-CN" altLang="en-US" sz="4800">
              <a:solidFill>
                <a:schemeClr val="bg1"/>
              </a:solidFill>
              <a:latin typeface="Times New Roman" panose="02020603050405020304" pitchFamily="18" charset="0"/>
              <a:ea typeface="汉仪海韵体简" pitchFamily="2" charset="-122"/>
            </a:endParaRPr>
          </a:p>
        </p:txBody>
      </p:sp>
      <p:sp>
        <p:nvSpPr>
          <p:cNvPr id="32771" name="文本框 32770">
            <a:hlinkClick r:id="rId1" action="ppaction://hlinksldjump"/>
          </p:cNvPr>
          <p:cNvSpPr txBox="1"/>
          <p:nvPr/>
        </p:nvSpPr>
        <p:spPr>
          <a:xfrm>
            <a:off x="1524000" y="5622925"/>
            <a:ext cx="6096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ea typeface="汉仪海韵体简" pitchFamily="2" charset="-122"/>
              </a:rPr>
              <a:t>北京</a:t>
            </a:r>
            <a:r>
              <a:rPr lang="zh-CN" altLang="en-US" sz="4800">
                <a:solidFill>
                  <a:srgbClr val="FFFF00"/>
                </a:solidFill>
                <a:latin typeface="Times New Roman" panose="02020603050405020304" pitchFamily="18" charset="0"/>
                <a:ea typeface="汉仪海韵体简" pitchFamily="2" charset="-122"/>
              </a:rPr>
              <a:t>国际</a:t>
            </a:r>
            <a:r>
              <a:rPr lang="zh-CN" altLang="en-US" sz="6000">
                <a:solidFill>
                  <a:srgbClr val="00FF00"/>
                </a:solidFill>
                <a:latin typeface="Times New Roman" panose="02020603050405020304" pitchFamily="18" charset="0"/>
                <a:ea typeface="汉仪海韵体简" pitchFamily="2" charset="-122"/>
              </a:rPr>
              <a:t>会展</a:t>
            </a: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ea typeface="汉仪海韵体简" pitchFamily="2" charset="-122"/>
              </a:rPr>
              <a:t>中心</a:t>
            </a:r>
            <a:endParaRPr lang="zh-CN" altLang="en-US" sz="4800">
              <a:solidFill>
                <a:schemeClr val="bg1"/>
              </a:solidFill>
              <a:latin typeface="Times New Roman" panose="02020603050405020304" pitchFamily="18" charset="0"/>
              <a:ea typeface="汉仪海韵体简" pitchFamily="2" charset="-122"/>
            </a:endParaRPr>
          </a:p>
        </p:txBody>
      </p:sp>
      <p:pic>
        <p:nvPicPr>
          <p:cNvPr id="32772" name="图片 32771" descr="12454499_111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781800" cy="4516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框 33793">
            <a:hlinkClick r:id="rId1" action="ppaction://hlinksldjump"/>
          </p:cNvPr>
          <p:cNvSpPr txBox="1"/>
          <p:nvPr/>
        </p:nvSpPr>
        <p:spPr>
          <a:xfrm>
            <a:off x="1752600" y="152400"/>
            <a:ext cx="5943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ea typeface="汉仪雁翎体简" pitchFamily="1" charset="-122"/>
              </a:rPr>
              <a:t>英国</a:t>
            </a:r>
            <a:r>
              <a:rPr lang="zh-CN" altLang="en-US" sz="4800">
                <a:solidFill>
                  <a:srgbClr val="FFFF00"/>
                </a:solidFill>
                <a:latin typeface="Times New Roman" panose="02020603050405020304" pitchFamily="18" charset="0"/>
                <a:ea typeface="汉仪雁翎体简" pitchFamily="1" charset="-122"/>
              </a:rPr>
              <a:t>驻</a:t>
            </a: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  <a:ea typeface="汉仪雁翎体简" pitchFamily="1" charset="-122"/>
              </a:rPr>
              <a:t>中国</a:t>
            </a:r>
            <a:r>
              <a:rPr lang="zh-CN" altLang="en-US" sz="4800">
                <a:solidFill>
                  <a:srgbClr val="00FF00"/>
                </a:solidFill>
                <a:latin typeface="Times New Roman" panose="02020603050405020304" pitchFamily="18" charset="0"/>
                <a:ea typeface="汉仪雁翎体简" pitchFamily="1" charset="-122"/>
              </a:rPr>
              <a:t>大使馆</a:t>
            </a:r>
            <a:endParaRPr lang="zh-CN" altLang="en-US" sz="4800">
              <a:solidFill>
                <a:srgbClr val="00FF00"/>
              </a:solidFill>
              <a:latin typeface="Times New Roman" panose="02020603050405020304" pitchFamily="18" charset="0"/>
              <a:ea typeface="汉仪雁翎体简" pitchFamily="1" charset="-122"/>
            </a:endParaRPr>
          </a:p>
        </p:txBody>
      </p:sp>
      <p:pic>
        <p:nvPicPr>
          <p:cNvPr id="33795" name="图片 33794" descr="t014dade7b0340fad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239000" cy="4811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34817" descr="NewsMedia_2080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477838"/>
            <a:ext cx="7488238" cy="589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文本框 34818"/>
          <p:cNvSpPr txBox="1"/>
          <p:nvPr/>
        </p:nvSpPr>
        <p:spPr>
          <a:xfrm>
            <a:off x="384175" y="1524000"/>
            <a:ext cx="854075" cy="41560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400">
                <a:solidFill>
                  <a:srgbClr val="FF00FF"/>
                </a:solidFill>
                <a:latin typeface="Arial" panose="020B0604020202020204" pitchFamily="34" charset="0"/>
                <a:ea typeface="汉仪海韵体简" pitchFamily="2" charset="-122"/>
              </a:rPr>
              <a:t>国际贸易中心</a:t>
            </a:r>
            <a:endParaRPr lang="zh-CN" altLang="en-US" sz="4400">
              <a:solidFill>
                <a:srgbClr val="FF00FF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381000" y="1524000"/>
            <a:ext cx="854075" cy="41560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4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国际</a:t>
            </a:r>
            <a:r>
              <a:rPr lang="zh-CN" altLang="en-US" sz="4400">
                <a:solidFill>
                  <a:srgbClr val="00FF00"/>
                </a:solidFill>
                <a:latin typeface="Arial" panose="020B0604020202020204" pitchFamily="34" charset="0"/>
                <a:ea typeface="汉仪海韵体简" pitchFamily="2" charset="-122"/>
              </a:rPr>
              <a:t>贸易</a:t>
            </a:r>
            <a:r>
              <a:rPr lang="zh-CN" altLang="en-US" sz="4400">
                <a:solidFill>
                  <a:srgbClr val="FFFF00"/>
                </a:solidFill>
                <a:latin typeface="Arial" panose="020B0604020202020204" pitchFamily="34" charset="0"/>
                <a:ea typeface="汉仪海韵体简" pitchFamily="2" charset="-122"/>
              </a:rPr>
              <a:t>中心</a:t>
            </a:r>
            <a:endParaRPr lang="zh-CN" altLang="en-US" sz="4400">
              <a:solidFill>
                <a:srgbClr val="FFFF00"/>
              </a:solidFill>
              <a:latin typeface="Arial" panose="020B0604020202020204" pitchFamily="34" charset="0"/>
              <a:ea typeface="汉仪海韵体简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北京职能</a:t>
            </a:r>
            <a:r>
              <a:rPr lang="en-US" altLang="zh-CN" sz="4000" b="1">
                <a:solidFill>
                  <a:schemeClr val="tx1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我国的国际交往中心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5843" name="Text Box 19"/>
          <p:cNvSpPr txBox="1"/>
          <p:nvPr/>
        </p:nvSpPr>
        <p:spPr>
          <a:xfrm>
            <a:off x="1870075" y="2362200"/>
            <a:ext cx="4386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外国驻华大使馆</a:t>
            </a:r>
            <a:r>
              <a:rPr lang="en-US" altLang="zh-CN" b="1">
                <a:latin typeface="宋体" panose="02010600030101010101" pitchFamily="2" charset="-122"/>
              </a:rPr>
              <a:t>138</a:t>
            </a:r>
            <a:r>
              <a:rPr lang="zh-CN" altLang="en-US" b="1">
                <a:latin typeface="宋体" panose="02010600030101010101" pitchFamily="2" charset="-122"/>
              </a:rPr>
              <a:t>个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44" name="Text Box 20"/>
          <p:cNvSpPr txBox="1"/>
          <p:nvPr/>
        </p:nvSpPr>
        <p:spPr>
          <a:xfrm>
            <a:off x="1830388" y="3009900"/>
            <a:ext cx="56165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国际组织和地区代表机构</a:t>
            </a:r>
            <a:r>
              <a:rPr lang="en-US" altLang="zh-CN" b="1">
                <a:latin typeface="宋体" panose="02010600030101010101" pitchFamily="2" charset="-122"/>
              </a:rPr>
              <a:t>17</a:t>
            </a:r>
            <a:r>
              <a:rPr lang="zh-CN" altLang="en-US" b="1">
                <a:latin typeface="宋体" panose="02010600030101010101" pitchFamily="2" charset="-122"/>
              </a:rPr>
              <a:t>个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45" name="Text Box 21"/>
          <p:cNvSpPr txBox="1"/>
          <p:nvPr/>
        </p:nvSpPr>
        <p:spPr>
          <a:xfrm>
            <a:off x="1830388" y="4306888"/>
            <a:ext cx="5905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国外驻京代表机构已超过</a:t>
            </a:r>
            <a:r>
              <a:rPr lang="en-US" altLang="zh-CN" b="1">
                <a:latin typeface="宋体" panose="02010600030101010101" pitchFamily="2" charset="-122"/>
              </a:rPr>
              <a:t>7000</a:t>
            </a:r>
            <a:r>
              <a:rPr lang="zh-CN" altLang="en-US" b="1">
                <a:latin typeface="宋体" panose="02010600030101010101" pitchFamily="2" charset="-122"/>
              </a:rPr>
              <a:t>家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46" name="Text Box 22"/>
          <p:cNvSpPr txBox="1"/>
          <p:nvPr/>
        </p:nvSpPr>
        <p:spPr>
          <a:xfrm>
            <a:off x="1852613" y="3659188"/>
            <a:ext cx="3744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外国新闻机构</a:t>
            </a:r>
            <a:r>
              <a:rPr lang="en-US" altLang="zh-CN" b="1">
                <a:latin typeface="宋体" panose="02010600030101010101" pitchFamily="2" charset="-122"/>
              </a:rPr>
              <a:t>190</a:t>
            </a:r>
            <a:r>
              <a:rPr lang="zh-CN" altLang="en-US" b="1">
                <a:latin typeface="宋体" panose="02010600030101010101" pitchFamily="2" charset="-122"/>
              </a:rPr>
              <a:t>个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47" name="Text Box 23"/>
          <p:cNvSpPr txBox="1"/>
          <p:nvPr/>
        </p:nvSpPr>
        <p:spPr>
          <a:xfrm>
            <a:off x="444500" y="2505075"/>
            <a:ext cx="671513" cy="25796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b="1">
                <a:latin typeface="宋体" panose="02010600030101010101" pitchFamily="2" charset="-122"/>
              </a:rPr>
              <a:t>国际交往中心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48" name="AutoShape 24"/>
          <p:cNvSpPr/>
          <p:nvPr/>
        </p:nvSpPr>
        <p:spPr>
          <a:xfrm>
            <a:off x="1066800" y="1600200"/>
            <a:ext cx="576263" cy="4325938"/>
          </a:xfrm>
          <a:prstGeom prst="leftBrace">
            <a:avLst>
              <a:gd name="adj1" fmla="val 40627"/>
              <a:gd name="adj2" fmla="val 50000"/>
            </a:avLst>
          </a:prstGeom>
          <a:noFill/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sz="1400">
              <a:latin typeface="Arial" panose="020B0604020202020204" pitchFamily="34" charset="0"/>
            </a:endParaRPr>
          </a:p>
        </p:txBody>
      </p:sp>
      <p:sp>
        <p:nvSpPr>
          <p:cNvPr id="35849" name="Text Box 21"/>
          <p:cNvSpPr txBox="1"/>
          <p:nvPr/>
        </p:nvSpPr>
        <p:spPr>
          <a:xfrm>
            <a:off x="1830388" y="4849813"/>
            <a:ext cx="56165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全球</a:t>
            </a:r>
            <a:r>
              <a:rPr lang="en-US" altLang="zh-CN" b="1">
                <a:latin typeface="宋体" panose="02010600030101010101" pitchFamily="2" charset="-122"/>
              </a:rPr>
              <a:t>500</a:t>
            </a:r>
            <a:r>
              <a:rPr lang="zh-CN" altLang="en-US" b="1">
                <a:latin typeface="宋体" panose="02010600030101010101" pitchFamily="2" charset="-122"/>
              </a:rPr>
              <a:t>强，有</a:t>
            </a:r>
            <a:r>
              <a:rPr lang="en-US" altLang="zh-CN" b="1">
                <a:latin typeface="宋体" panose="02010600030101010101" pitchFamily="2" charset="-122"/>
              </a:rPr>
              <a:t>293</a:t>
            </a:r>
            <a:r>
              <a:rPr lang="zh-CN" altLang="en-US" b="1">
                <a:latin typeface="宋体" panose="02010600030101010101" pitchFamily="2" charset="-122"/>
              </a:rPr>
              <a:t>家来京投资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50" name="Text Box 19"/>
          <p:cNvSpPr txBox="1"/>
          <p:nvPr/>
        </p:nvSpPr>
        <p:spPr>
          <a:xfrm>
            <a:off x="1870075" y="1355725"/>
            <a:ext cx="70580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北京与</a:t>
            </a:r>
            <a:r>
              <a:rPr lang="en-US" altLang="zh-CN" b="1">
                <a:latin typeface="宋体" panose="02010600030101010101" pitchFamily="2" charset="-122"/>
              </a:rPr>
              <a:t>72</a:t>
            </a:r>
            <a:r>
              <a:rPr lang="zh-CN" altLang="en-US" b="1">
                <a:latin typeface="宋体" panose="02010600030101010101" pitchFamily="2" charset="-122"/>
              </a:rPr>
              <a:t>个国家的</a:t>
            </a:r>
            <a:r>
              <a:rPr lang="en-US" altLang="zh-CN" b="1">
                <a:latin typeface="宋体" panose="02010600030101010101" pitchFamily="2" charset="-122"/>
              </a:rPr>
              <a:t>124</a:t>
            </a:r>
            <a:r>
              <a:rPr lang="zh-CN" altLang="en-US" b="1">
                <a:latin typeface="宋体" panose="02010600030101010101" pitchFamily="2" charset="-122"/>
              </a:rPr>
              <a:t>个首都和大城市有友好往来关系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35851" name="Text Box 19"/>
          <p:cNvSpPr txBox="1"/>
          <p:nvPr/>
        </p:nvSpPr>
        <p:spPr>
          <a:xfrm>
            <a:off x="1830388" y="5426075"/>
            <a:ext cx="50403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latin typeface="宋体" panose="02010600030101010101" pitchFamily="2" charset="-122"/>
              </a:rPr>
              <a:t>在读的外国留学生</a:t>
            </a:r>
            <a:r>
              <a:rPr lang="en-US" altLang="zh-CN" b="1">
                <a:latin typeface="宋体" panose="02010600030101010101" pitchFamily="2" charset="-122"/>
              </a:rPr>
              <a:t>29452</a:t>
            </a:r>
            <a:r>
              <a:rPr lang="zh-CN" altLang="en-US" b="1">
                <a:latin typeface="宋体" panose="02010600030101010101" pitchFamily="2" charset="-122"/>
              </a:rPr>
              <a:t>人</a:t>
            </a:r>
            <a:endParaRPr lang="zh-CN" altLang="en-US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35847" grpId="0"/>
      <p:bldP spid="35848" grpId="0" bldLvl="0" animBg="1"/>
      <p:bldP spid="35849" grpId="0"/>
      <p:bldP spid="35850" grpId="0"/>
      <p:bldP spid="35851" grpId="0"/>
      <p:bldP spid="358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228600" y="0"/>
            <a:ext cx="18288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连连看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1" name="图片 17410" descr="128775441_14571426678921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838200"/>
            <a:ext cx="2514600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7411" descr="3000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86000"/>
            <a:ext cx="25908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 descr="北京大学西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4800"/>
            <a:ext cx="2819400" cy="196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7413" descr="LOCAL2014092619280004762185178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495800"/>
            <a:ext cx="2819400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7414" descr="12454499_111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724400"/>
            <a:ext cx="274320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图片 17415" descr="t014dade7b0340fada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667000"/>
            <a:ext cx="2590800" cy="172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文本框 17416"/>
          <p:cNvSpPr txBox="1"/>
          <p:nvPr/>
        </p:nvSpPr>
        <p:spPr>
          <a:xfrm>
            <a:off x="2209800" y="2133600"/>
            <a:ext cx="15240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人民大会堂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4876800" y="3886200"/>
            <a:ext cx="19050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最高人民法院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文本框 17418"/>
          <p:cNvSpPr txBox="1"/>
          <p:nvPr/>
        </p:nvSpPr>
        <p:spPr>
          <a:xfrm>
            <a:off x="7543800" y="1905000"/>
            <a:ext cx="12192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北京大学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文本框 17419"/>
          <p:cNvSpPr txBox="1"/>
          <p:nvPr/>
        </p:nvSpPr>
        <p:spPr>
          <a:xfrm>
            <a:off x="1371600" y="4038600"/>
            <a:ext cx="16002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英国大使馆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4191000" y="5943600"/>
            <a:ext cx="16764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国家图书馆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文本框 17421"/>
          <p:cNvSpPr txBox="1"/>
          <p:nvPr/>
        </p:nvSpPr>
        <p:spPr>
          <a:xfrm>
            <a:off x="7391400" y="6172200"/>
            <a:ext cx="17526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国际会展中心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17423" name="肘形连接符 17422"/>
          <p:cNvCxnSpPr>
            <a:stCxn id="17411" idx="3"/>
            <a:endCxn id="17412" idx="0"/>
          </p:cNvCxnSpPr>
          <p:nvPr/>
        </p:nvCxnSpPr>
        <p:spPr>
          <a:xfrm>
            <a:off x="3657600" y="1674813"/>
            <a:ext cx="1752600" cy="611187"/>
          </a:xfrm>
          <a:prstGeom prst="bentConnector2">
            <a:avLst/>
          </a:prstGeom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24" name="肘形连接符 17423"/>
          <p:cNvCxnSpPr>
            <a:stCxn id="17416" idx="2"/>
            <a:endCxn id="17415" idx="2"/>
          </p:cNvCxnSpPr>
          <p:nvPr/>
        </p:nvCxnSpPr>
        <p:spPr>
          <a:xfrm rot="-5400000" flipH="1">
            <a:off x="3605213" y="2384425"/>
            <a:ext cx="2162175" cy="6172200"/>
          </a:xfrm>
          <a:prstGeom prst="bentConnector3">
            <a:avLst>
              <a:gd name="adj1" fmla="val 110500"/>
            </a:avLst>
          </a:prstGeom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25" name="肘形连接符 17424"/>
          <p:cNvCxnSpPr>
            <a:stCxn id="17413" idx="2"/>
            <a:endCxn id="17414" idx="3"/>
          </p:cNvCxnSpPr>
          <p:nvPr/>
        </p:nvCxnSpPr>
        <p:spPr>
          <a:xfrm rot="5400000">
            <a:off x="5046663" y="3014663"/>
            <a:ext cx="3125787" cy="1638300"/>
          </a:xfrm>
          <a:prstGeom prst="bentConnector2">
            <a:avLst/>
          </a:prstGeom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三、历史悠久的古城</a:t>
            </a:r>
            <a:endParaRPr lang="zh-CN" altLang="en-US"/>
          </a:p>
        </p:txBody>
      </p:sp>
      <p:pic>
        <p:nvPicPr>
          <p:cNvPr id="17410" name="图片 9" descr="故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1550988"/>
            <a:ext cx="2952750" cy="234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1" descr="长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0" y="1550988"/>
            <a:ext cx="2587625" cy="233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2" descr="周口店北京猿人遗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38" y="1550988"/>
            <a:ext cx="2447925" cy="234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3" descr="颐和园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4060825"/>
            <a:ext cx="3121025" cy="2490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14" descr="天坛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725" y="4060825"/>
            <a:ext cx="2698750" cy="2490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15" descr="明十三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738" y="4170363"/>
            <a:ext cx="2447925" cy="227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533400" y="5334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6600" b="1">
                <a:solidFill>
                  <a:srgbClr val="66FF33"/>
                </a:solidFill>
                <a:ea typeface="黑体" panose="02010609060101010101" pitchFamily="2" charset="-122"/>
              </a:rPr>
              <a:t>答疑解惑：</a:t>
            </a:r>
            <a:endParaRPr lang="zh-CN" altLang="en-US" sz="6600" b="1">
              <a:solidFill>
                <a:srgbClr val="FFFF00"/>
              </a:solidFill>
              <a:ea typeface="黑体" panose="02010609060101010101" pitchFamily="2" charset="-122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762000" y="2362200"/>
            <a:ext cx="78486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chemeClr val="bg1"/>
                </a:solidFill>
                <a:latin typeface="Arial" panose="020B0604020202020204" pitchFamily="34" charset="0"/>
                <a:ea typeface="汉仪丫丫体简" pitchFamily="2" charset="-122"/>
              </a:rPr>
              <a:t>      </a:t>
            </a:r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汉仪丫丫体简" pitchFamily="2" charset="-122"/>
              </a:rPr>
              <a:t>为什么把首都定在</a:t>
            </a:r>
            <a:r>
              <a:rPr lang="zh-CN" altLang="en-US" sz="8000" b="1">
                <a:solidFill>
                  <a:srgbClr val="FFFF00"/>
                </a:solidFill>
                <a:latin typeface="Arial" panose="020B0604020202020204" pitchFamily="34" charset="0"/>
                <a:ea typeface="汉仪丫丫体简" pitchFamily="2" charset="-122"/>
              </a:rPr>
              <a:t>北京</a:t>
            </a:r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汉仪丫丫体简" pitchFamily="2" charset="-122"/>
              </a:rPr>
              <a:t>呢？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汉仪丫丫体简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1066800" y="1447800"/>
            <a:ext cx="7548563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>
                <a:solidFill>
                  <a:schemeClr val="bg1"/>
                </a:solidFill>
                <a:latin typeface="汉仪雁翎体简" pitchFamily="1" charset="-122"/>
                <a:ea typeface="汉仪雁翎体简" pitchFamily="1" charset="-122"/>
              </a:rPr>
              <a:t>周口店北京猿人</a:t>
            </a:r>
            <a:r>
              <a:rPr lang="zh-CN" altLang="en-US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（约</a:t>
            </a:r>
            <a:r>
              <a:rPr lang="en-US" altLang="zh-CN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70</a:t>
            </a:r>
            <a:r>
              <a:rPr lang="zh-CN" altLang="en-US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万年前）</a:t>
            </a:r>
            <a:r>
              <a:rPr lang="zh-CN" altLang="en-US" sz="3600">
                <a:solidFill>
                  <a:schemeClr val="bg1"/>
                </a:solidFill>
                <a:latin typeface="汉仪雁翎体简" pitchFamily="1" charset="-122"/>
                <a:ea typeface="汉仪雁翎体简" pitchFamily="1" charset="-122"/>
              </a:rPr>
              <a:t> </a:t>
            </a:r>
            <a:endParaRPr lang="zh-CN" altLang="en-US" sz="3600">
              <a:solidFill>
                <a:schemeClr val="bg1"/>
              </a:solidFill>
              <a:latin typeface="汉仪雁翎体简" pitchFamily="1" charset="-122"/>
              <a:ea typeface="汉仪雁翎体简" pitchFamily="1" charset="-122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1066800" y="2743200"/>
            <a:ext cx="704215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>
                <a:solidFill>
                  <a:schemeClr val="bg1"/>
                </a:solidFill>
                <a:latin typeface="汉仪雁翎体简" pitchFamily="1" charset="-122"/>
                <a:ea typeface="汉仪雁翎体简" pitchFamily="1" charset="-122"/>
              </a:rPr>
              <a:t>周王朝  蓟城</a:t>
            </a:r>
            <a:r>
              <a:rPr lang="zh-CN" altLang="en-US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（</a:t>
            </a:r>
            <a:r>
              <a:rPr lang="en-US" altLang="zh-CN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3000</a:t>
            </a:r>
            <a:r>
              <a:rPr lang="zh-CN" altLang="en-US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多年前）</a:t>
            </a:r>
            <a:r>
              <a:rPr lang="zh-CN" altLang="en-US" sz="4400">
                <a:solidFill>
                  <a:schemeClr val="bg1"/>
                </a:solidFill>
                <a:latin typeface="汉仪雁翎体简" pitchFamily="1" charset="-122"/>
                <a:ea typeface="汉仪雁翎体简" pitchFamily="1" charset="-122"/>
              </a:rPr>
              <a:t> </a:t>
            </a:r>
            <a:endParaRPr lang="zh-CN" altLang="en-US" sz="4400">
              <a:solidFill>
                <a:schemeClr val="bg1"/>
              </a:solidFill>
              <a:latin typeface="汉仪雁翎体简" pitchFamily="1" charset="-122"/>
              <a:ea typeface="汉仪雁翎体简" pitchFamily="1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3505200" y="2209800"/>
            <a:ext cx="5794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j</a:t>
            </a:r>
            <a:r>
              <a:rPr lang="en-US" altLang="zh-CN" sz="4000" err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ì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76200" y="76200"/>
            <a:ext cx="32766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>
                <a:solidFill>
                  <a:srgbClr val="66FF33"/>
                </a:solidFill>
                <a:ea typeface="汉仪雁翎体简" pitchFamily="1" charset="-122"/>
              </a:rPr>
              <a:t>历史</a:t>
            </a:r>
            <a:r>
              <a:rPr lang="en-US" altLang="zh-CN" sz="5400">
                <a:solidFill>
                  <a:srgbClr val="FF6600"/>
                </a:solidFill>
                <a:latin typeface="Arial" panose="020B0604020202020204" pitchFamily="34" charset="0"/>
                <a:ea typeface="汉仪雁翎体简" pitchFamily="1" charset="-122"/>
              </a:rPr>
              <a:t>·</a:t>
            </a:r>
            <a:r>
              <a:rPr lang="zh-CN" altLang="en-US">
                <a:solidFill>
                  <a:srgbClr val="FFFF00"/>
                </a:solidFill>
                <a:ea typeface="汉仪雁翎体简" pitchFamily="1" charset="-122"/>
              </a:rPr>
              <a:t>回眸</a:t>
            </a:r>
            <a:endParaRPr lang="zh-CN" altLang="en-US">
              <a:solidFill>
                <a:srgbClr val="FFFF00"/>
              </a:solidFill>
              <a:ea typeface="汉仪雁翎体简" pitchFamily="1" charset="-122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1143000" y="3886200"/>
            <a:ext cx="703103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>
                <a:solidFill>
                  <a:schemeClr val="bg1"/>
                </a:solidFill>
                <a:latin typeface="汉仪雁翎体简" pitchFamily="1" charset="-122"/>
                <a:ea typeface="汉仪雁翎体简" pitchFamily="1" charset="-122"/>
              </a:rPr>
              <a:t>金朝    中都 </a:t>
            </a:r>
            <a:r>
              <a:rPr lang="zh-CN" altLang="en-US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（</a:t>
            </a:r>
            <a:r>
              <a:rPr lang="en-US" altLang="zh-CN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800</a:t>
            </a:r>
            <a:r>
              <a:rPr lang="zh-CN" altLang="en-US" sz="3600" b="1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多年前） </a:t>
            </a:r>
            <a:endParaRPr lang="zh-CN" altLang="en-US" sz="3600" b="1">
              <a:solidFill>
                <a:srgbClr val="FFFF00"/>
              </a:solidFill>
              <a:latin typeface="汉仪雁翎体简" pitchFamily="1" charset="-122"/>
              <a:ea typeface="汉仪雁翎体简" pitchFamily="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2133600" y="1219200"/>
            <a:ext cx="5897563" cy="10064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3300"/>
            </a:outerShdw>
          </a:effectLst>
        </p:spPr>
        <p:txBody>
          <a:bodyPr wrap="none" anchor="t">
            <a:spAutoFit/>
          </a:bodyPr>
          <a:p>
            <a:r>
              <a:rPr lang="en-US" altLang="zh-CN" sz="6000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70</a:t>
            </a:r>
            <a:r>
              <a:rPr lang="zh-CN" altLang="en-US" sz="6000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万年</a:t>
            </a:r>
            <a:r>
              <a:rPr lang="zh-CN" altLang="en-US" sz="6000">
                <a:solidFill>
                  <a:srgbClr val="FFFF00"/>
                </a:solidFill>
                <a:latin typeface="汉仪海韵体简" pitchFamily="2" charset="-122"/>
                <a:ea typeface="汉仪海韵体简" pitchFamily="2" charset="-122"/>
              </a:rPr>
              <a:t>   </a:t>
            </a:r>
            <a:r>
              <a:rPr lang="zh-CN" altLang="en-US" sz="6000">
                <a:solidFill>
                  <a:srgbClr val="FFFFFF"/>
                </a:solidFill>
                <a:latin typeface="汉仪海韵体简" pitchFamily="2" charset="-122"/>
                <a:ea typeface="汉仪海韵体简" pitchFamily="2" charset="-122"/>
              </a:rPr>
              <a:t>人类史</a:t>
            </a:r>
            <a:endParaRPr lang="zh-CN" altLang="en-US" sz="6000">
              <a:solidFill>
                <a:srgbClr val="FFFFFF"/>
              </a:solidFill>
              <a:latin typeface="汉仪海韵体简" pitchFamily="2" charset="-122"/>
              <a:ea typeface="汉仪海韵体简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1524000" y="2667000"/>
            <a:ext cx="6661150" cy="10064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3300"/>
            </a:outerShdw>
          </a:effectLst>
        </p:spPr>
        <p:txBody>
          <a:bodyPr wrap="none" anchor="t">
            <a:spAutoFit/>
          </a:bodyPr>
          <a:p>
            <a:r>
              <a:rPr lang="en-US" altLang="zh-CN" sz="6000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3000</a:t>
            </a:r>
            <a:r>
              <a:rPr lang="zh-CN" altLang="en-US" sz="6000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多年</a:t>
            </a:r>
            <a:r>
              <a:rPr lang="zh-CN" altLang="en-US" sz="6000">
                <a:solidFill>
                  <a:srgbClr val="FFFF00"/>
                </a:solidFill>
                <a:latin typeface="汉仪海韵体简" pitchFamily="2" charset="-122"/>
                <a:ea typeface="汉仪海韵体简" pitchFamily="2" charset="-122"/>
              </a:rPr>
              <a:t>   </a:t>
            </a:r>
            <a:r>
              <a:rPr lang="zh-CN" altLang="en-US" sz="6000">
                <a:solidFill>
                  <a:srgbClr val="FFFFFF"/>
                </a:solidFill>
                <a:latin typeface="汉仪海韵体简" pitchFamily="2" charset="-122"/>
                <a:ea typeface="汉仪海韵体简" pitchFamily="2" charset="-122"/>
              </a:rPr>
              <a:t>建城史</a:t>
            </a:r>
            <a:endParaRPr lang="zh-CN" altLang="en-US" sz="6000">
              <a:solidFill>
                <a:srgbClr val="FFFFFF"/>
              </a:solidFill>
              <a:latin typeface="汉仪海韵体简" pitchFamily="2" charset="-122"/>
              <a:ea typeface="汉仪海韵体简" pitchFamily="2" charset="-122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1873250" y="4092575"/>
            <a:ext cx="6280150" cy="10064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3300"/>
            </a:outerShdw>
          </a:effectLst>
        </p:spPr>
        <p:txBody>
          <a:bodyPr wrap="none" anchor="t">
            <a:spAutoFit/>
          </a:bodyPr>
          <a:p>
            <a:r>
              <a:rPr lang="en-US" altLang="zh-CN" sz="6000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800</a:t>
            </a:r>
            <a:r>
              <a:rPr lang="zh-CN" altLang="en-US" sz="6000">
                <a:solidFill>
                  <a:srgbClr val="FFFF00"/>
                </a:solidFill>
                <a:latin typeface="汉仪雁翎体简" pitchFamily="1" charset="-122"/>
                <a:ea typeface="汉仪雁翎体简" pitchFamily="1" charset="-122"/>
              </a:rPr>
              <a:t>多年</a:t>
            </a:r>
            <a:r>
              <a:rPr lang="zh-CN" altLang="en-US" sz="6000">
                <a:solidFill>
                  <a:srgbClr val="FFFF00"/>
                </a:solidFill>
                <a:latin typeface="汉仪海韵体简" pitchFamily="2" charset="-122"/>
                <a:ea typeface="汉仪海韵体简" pitchFamily="2" charset="-122"/>
              </a:rPr>
              <a:t>   </a:t>
            </a:r>
            <a:r>
              <a:rPr lang="zh-CN" altLang="en-US" sz="6000">
                <a:solidFill>
                  <a:srgbClr val="FFFFFF"/>
                </a:solidFill>
                <a:latin typeface="汉仪海韵体简" pitchFamily="2" charset="-122"/>
                <a:ea typeface="汉仪海韵体简" pitchFamily="2" charset="-122"/>
              </a:rPr>
              <a:t>建都史</a:t>
            </a:r>
            <a:endParaRPr lang="zh-CN" altLang="en-US" sz="6000">
              <a:solidFill>
                <a:srgbClr val="FFFFFF"/>
              </a:solidFill>
              <a:latin typeface="汉仪海韵体简" pitchFamily="2" charset="-122"/>
              <a:ea typeface="汉仪海韵体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/>
      <p:bldP spid="8195" grpId="0" bldLvl="0" animBg="1"/>
      <p:bldP spid="819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7" name="标题 2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四、现代化的大都市</a:t>
            </a:r>
            <a:r>
              <a:rPr lang="en-US" altLang="zh-CN"/>
              <a:t>——</a:t>
            </a:r>
            <a:r>
              <a:rPr lang="zh-CN" altLang="en-US"/>
              <a:t>卫星城</a:t>
            </a:r>
            <a:endParaRPr lang="zh-CN" altLang="en-US"/>
          </a:p>
        </p:txBody>
      </p:sp>
      <p:pic>
        <p:nvPicPr>
          <p:cNvPr id="1945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25" y="1550988"/>
            <a:ext cx="3543300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1550988"/>
            <a:ext cx="3571875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4089400"/>
            <a:ext cx="3543300" cy="2447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1" name="组合 8"/>
          <p:cNvGrpSpPr/>
          <p:nvPr/>
        </p:nvGrpSpPr>
        <p:grpSpPr>
          <a:xfrm>
            <a:off x="4695825" y="4089400"/>
            <a:ext cx="3571875" cy="2411413"/>
            <a:chOff x="7396" y="6441"/>
            <a:chExt cx="5624" cy="3796"/>
          </a:xfrm>
        </p:grpSpPr>
        <p:pic>
          <p:nvPicPr>
            <p:cNvPr id="19462" name="图片 6" descr="王府井商业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6" y="6441"/>
              <a:ext cx="5624" cy="37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3" name="文本框 7"/>
            <p:cNvSpPr txBox="1"/>
            <p:nvPr/>
          </p:nvSpPr>
          <p:spPr>
            <a:xfrm>
              <a:off x="8021" y="6715"/>
              <a:ext cx="1968" cy="5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charset="-122"/>
                </a:rPr>
                <a:t>王府井商业街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zh-CN"/>
              <a:t>现代化的大都市</a:t>
            </a:r>
            <a:r>
              <a:rPr lang="en-US" altLang="zh-CN"/>
              <a:t>——</a:t>
            </a:r>
            <a:r>
              <a:rPr lang="zh-CN" altLang="en-US"/>
              <a:t>立体交通网络</a:t>
            </a:r>
            <a:endParaRPr lang="zh-CN" altLang="en-US"/>
          </a:p>
        </p:txBody>
      </p:sp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1466850"/>
            <a:ext cx="4343400" cy="448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466850"/>
            <a:ext cx="4071938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763963"/>
            <a:ext cx="4073525" cy="232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/>
              <a:t>现代化的大都市</a:t>
            </a:r>
            <a:r>
              <a:rPr lang="en-US" altLang="zh-CN"/>
              <a:t>——</a:t>
            </a:r>
            <a:r>
              <a:rPr lang="zh-CN" altLang="en-US"/>
              <a:t>环境保护</a:t>
            </a:r>
            <a:endParaRPr lang="zh-CN" altLang="en-US"/>
          </a:p>
        </p:txBody>
      </p:sp>
      <p:pic>
        <p:nvPicPr>
          <p:cNvPr id="21506" name="图片 3" descr="04101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1652588"/>
            <a:ext cx="4225925" cy="286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4" descr="04101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652588"/>
            <a:ext cx="4170363" cy="286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5"/>
          <p:cNvSpPr txBox="1"/>
          <p:nvPr/>
        </p:nvSpPr>
        <p:spPr>
          <a:xfrm>
            <a:off x="560388" y="1876425"/>
            <a:ext cx="1452562" cy="492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首钢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旧址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509" name="文本框 6"/>
          <p:cNvSpPr txBox="1"/>
          <p:nvPr/>
        </p:nvSpPr>
        <p:spPr>
          <a:xfrm>
            <a:off x="6430963" y="1652588"/>
            <a:ext cx="1782762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</a:rPr>
              <a:t>皇城根遗址公园</a:t>
            </a:r>
            <a:endParaRPr lang="zh-CN" altLang="en-US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52450" y="5375275"/>
            <a:ext cx="1136650" cy="4857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1511" name="文本框 8"/>
          <p:cNvSpPr txBox="1"/>
          <p:nvPr/>
        </p:nvSpPr>
        <p:spPr>
          <a:xfrm>
            <a:off x="1730375" y="5227638"/>
            <a:ext cx="6278563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国家首都、世界城市、文化名城、宜居城市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6866" name="组合 36865"/>
          <p:cNvGrpSpPr/>
          <p:nvPr/>
        </p:nvGrpSpPr>
        <p:grpSpPr>
          <a:xfrm>
            <a:off x="-4037012" y="0"/>
            <a:ext cx="4984750" cy="990600"/>
            <a:chOff x="0" y="0"/>
            <a:chExt cx="3141" cy="624"/>
          </a:xfrm>
        </p:grpSpPr>
        <p:pic>
          <p:nvPicPr>
            <p:cNvPr id="36867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2352" y="0"/>
              <a:ext cx="789" cy="5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68" name="矩形 36867"/>
            <p:cNvSpPr/>
            <p:nvPr/>
          </p:nvSpPr>
          <p:spPr>
            <a:xfrm>
              <a:off x="0" y="0"/>
              <a:ext cx="230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段子来了</a:t>
              </a:r>
              <a:endPara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" name="内容占位符 2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383030" y="1889760"/>
            <a:ext cx="6719570" cy="4632960"/>
          </a:xfrm>
          <a:prstGeom prst="rect">
            <a:avLst/>
          </a:prstGeom>
        </p:spPr>
      </p:pic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1283335" y="990600"/>
            <a:ext cx="8229600" cy="1143000"/>
          </a:xfrm>
        </p:spPr>
        <p:txBody>
          <a:bodyPr anchor="ctr"/>
          <a:p>
            <a:r>
              <a:rPr lang="zh-CN" altLang="en-US" sz="4800" b="1">
                <a:solidFill>
                  <a:schemeClr val="tx1"/>
                </a:solidFill>
              </a:rPr>
              <a:t>世界人民是如何追公交车的？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35" y="1889760"/>
            <a:ext cx="6986270" cy="4751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35" y="1889760"/>
            <a:ext cx="6906260" cy="4926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55" y="1797050"/>
            <a:ext cx="7428865" cy="493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4132 0.0419 0.08264 0.08403 0.12587 0.08704 C 0.16944 0.09005 0.21719 0.01921 0.26076 0.01736 C 0.30416 0.01551 0.34427 0.07685 0.3868 0.07546 C 0.42969 0.07407 0.47899 0.00926 0.51719 0.0088 C 0.55573 0.00833 0.58576 0.07014 0.61719 0.07245 C 0.64878 0.07477 0.69166 0.03148 0.70642 0.0231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endParaRPr sz="4000" b="1">
              <a:solidFill>
                <a:schemeClr val="bg1"/>
              </a:solidFill>
            </a:endParaRP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1"/>
          <a:srcRect l="10484" t="12704" r="28799" b="11066"/>
          <a:stretch>
            <a:fillRect/>
          </a:stretch>
        </p:blipFill>
        <p:spPr>
          <a:xfrm>
            <a:off x="914400" y="1143000"/>
            <a:ext cx="7539038" cy="532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Freeform 14"/>
          <p:cNvSpPr/>
          <p:nvPr/>
        </p:nvSpPr>
        <p:spPr>
          <a:xfrm>
            <a:off x="1143000" y="1143000"/>
            <a:ext cx="6804025" cy="5295900"/>
          </a:xfrm>
          <a:custGeom>
            <a:avLst/>
            <a:gdLst>
              <a:gd name="txL" fmla="*/ 0 w 4491"/>
              <a:gd name="txT" fmla="*/ 0 h 3447"/>
              <a:gd name="txR" fmla="*/ 4491 w 4491"/>
              <a:gd name="txB" fmla="*/ 3447 h 344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4491" h="3447">
                <a:moveTo>
                  <a:pt x="1905" y="45"/>
                </a:moveTo>
                <a:lnTo>
                  <a:pt x="1905" y="181"/>
                </a:lnTo>
                <a:lnTo>
                  <a:pt x="1815" y="227"/>
                </a:lnTo>
                <a:lnTo>
                  <a:pt x="1815" y="408"/>
                </a:lnTo>
                <a:lnTo>
                  <a:pt x="1633" y="272"/>
                </a:lnTo>
                <a:lnTo>
                  <a:pt x="1497" y="454"/>
                </a:lnTo>
                <a:lnTo>
                  <a:pt x="1497" y="590"/>
                </a:lnTo>
                <a:lnTo>
                  <a:pt x="1361" y="590"/>
                </a:lnTo>
                <a:lnTo>
                  <a:pt x="1316" y="680"/>
                </a:lnTo>
                <a:lnTo>
                  <a:pt x="1361" y="1179"/>
                </a:lnTo>
                <a:lnTo>
                  <a:pt x="1270" y="1179"/>
                </a:lnTo>
                <a:lnTo>
                  <a:pt x="1225" y="1361"/>
                </a:lnTo>
                <a:lnTo>
                  <a:pt x="1361" y="1451"/>
                </a:lnTo>
                <a:lnTo>
                  <a:pt x="1270" y="1542"/>
                </a:lnTo>
                <a:lnTo>
                  <a:pt x="1044" y="1497"/>
                </a:lnTo>
                <a:lnTo>
                  <a:pt x="1044" y="1270"/>
                </a:lnTo>
                <a:lnTo>
                  <a:pt x="908" y="1270"/>
                </a:lnTo>
                <a:lnTo>
                  <a:pt x="908" y="1406"/>
                </a:lnTo>
                <a:lnTo>
                  <a:pt x="817" y="1451"/>
                </a:lnTo>
                <a:lnTo>
                  <a:pt x="817" y="1542"/>
                </a:lnTo>
                <a:lnTo>
                  <a:pt x="590" y="1542"/>
                </a:lnTo>
                <a:lnTo>
                  <a:pt x="545" y="1497"/>
                </a:lnTo>
                <a:lnTo>
                  <a:pt x="499" y="1542"/>
                </a:lnTo>
                <a:lnTo>
                  <a:pt x="499" y="1633"/>
                </a:lnTo>
                <a:lnTo>
                  <a:pt x="499" y="1724"/>
                </a:lnTo>
                <a:lnTo>
                  <a:pt x="409" y="1724"/>
                </a:lnTo>
                <a:lnTo>
                  <a:pt x="454" y="1860"/>
                </a:lnTo>
                <a:lnTo>
                  <a:pt x="227" y="1905"/>
                </a:lnTo>
                <a:lnTo>
                  <a:pt x="227" y="1588"/>
                </a:lnTo>
                <a:lnTo>
                  <a:pt x="0" y="1588"/>
                </a:lnTo>
                <a:lnTo>
                  <a:pt x="0" y="2177"/>
                </a:lnTo>
                <a:lnTo>
                  <a:pt x="91" y="2223"/>
                </a:lnTo>
                <a:lnTo>
                  <a:pt x="91" y="2132"/>
                </a:lnTo>
                <a:lnTo>
                  <a:pt x="227" y="2132"/>
                </a:lnTo>
                <a:lnTo>
                  <a:pt x="136" y="2268"/>
                </a:lnTo>
                <a:lnTo>
                  <a:pt x="136" y="2359"/>
                </a:lnTo>
                <a:lnTo>
                  <a:pt x="273" y="2359"/>
                </a:lnTo>
                <a:lnTo>
                  <a:pt x="273" y="2223"/>
                </a:lnTo>
                <a:lnTo>
                  <a:pt x="499" y="2268"/>
                </a:lnTo>
                <a:lnTo>
                  <a:pt x="454" y="2313"/>
                </a:lnTo>
                <a:lnTo>
                  <a:pt x="363" y="2313"/>
                </a:lnTo>
                <a:lnTo>
                  <a:pt x="409" y="2495"/>
                </a:lnTo>
                <a:lnTo>
                  <a:pt x="499" y="2495"/>
                </a:lnTo>
                <a:lnTo>
                  <a:pt x="772" y="2268"/>
                </a:lnTo>
                <a:lnTo>
                  <a:pt x="862" y="2223"/>
                </a:lnTo>
                <a:lnTo>
                  <a:pt x="817" y="2313"/>
                </a:lnTo>
                <a:lnTo>
                  <a:pt x="499" y="2676"/>
                </a:lnTo>
                <a:lnTo>
                  <a:pt x="273" y="2722"/>
                </a:lnTo>
                <a:lnTo>
                  <a:pt x="499" y="3130"/>
                </a:lnTo>
                <a:lnTo>
                  <a:pt x="590" y="3084"/>
                </a:lnTo>
                <a:lnTo>
                  <a:pt x="499" y="2812"/>
                </a:lnTo>
                <a:lnTo>
                  <a:pt x="1089" y="2948"/>
                </a:lnTo>
                <a:lnTo>
                  <a:pt x="1497" y="2812"/>
                </a:lnTo>
                <a:lnTo>
                  <a:pt x="1633" y="2812"/>
                </a:lnTo>
                <a:lnTo>
                  <a:pt x="1996" y="2812"/>
                </a:lnTo>
                <a:lnTo>
                  <a:pt x="2132" y="2812"/>
                </a:lnTo>
                <a:lnTo>
                  <a:pt x="2268" y="2948"/>
                </a:lnTo>
                <a:lnTo>
                  <a:pt x="2132" y="3039"/>
                </a:lnTo>
                <a:lnTo>
                  <a:pt x="2223" y="3130"/>
                </a:lnTo>
                <a:lnTo>
                  <a:pt x="2314" y="3221"/>
                </a:lnTo>
                <a:lnTo>
                  <a:pt x="2495" y="3175"/>
                </a:lnTo>
                <a:lnTo>
                  <a:pt x="2450" y="3266"/>
                </a:lnTo>
                <a:lnTo>
                  <a:pt x="2586" y="3311"/>
                </a:lnTo>
                <a:lnTo>
                  <a:pt x="2586" y="3175"/>
                </a:lnTo>
                <a:lnTo>
                  <a:pt x="2767" y="3221"/>
                </a:lnTo>
                <a:lnTo>
                  <a:pt x="2767" y="3130"/>
                </a:lnTo>
                <a:lnTo>
                  <a:pt x="2994" y="3175"/>
                </a:lnTo>
                <a:lnTo>
                  <a:pt x="3448" y="3447"/>
                </a:lnTo>
                <a:lnTo>
                  <a:pt x="3538" y="3402"/>
                </a:lnTo>
                <a:lnTo>
                  <a:pt x="3402" y="3266"/>
                </a:lnTo>
                <a:lnTo>
                  <a:pt x="3538" y="3266"/>
                </a:lnTo>
                <a:lnTo>
                  <a:pt x="3538" y="3130"/>
                </a:lnTo>
                <a:lnTo>
                  <a:pt x="3357" y="3175"/>
                </a:lnTo>
                <a:lnTo>
                  <a:pt x="3448" y="3084"/>
                </a:lnTo>
                <a:lnTo>
                  <a:pt x="3357" y="3039"/>
                </a:lnTo>
                <a:lnTo>
                  <a:pt x="3357" y="2812"/>
                </a:lnTo>
                <a:lnTo>
                  <a:pt x="3584" y="2722"/>
                </a:lnTo>
                <a:lnTo>
                  <a:pt x="3584" y="2631"/>
                </a:lnTo>
                <a:lnTo>
                  <a:pt x="3765" y="2540"/>
                </a:lnTo>
                <a:lnTo>
                  <a:pt x="3901" y="2540"/>
                </a:lnTo>
                <a:lnTo>
                  <a:pt x="3901" y="2676"/>
                </a:lnTo>
                <a:lnTo>
                  <a:pt x="4173" y="2812"/>
                </a:lnTo>
                <a:lnTo>
                  <a:pt x="4037" y="2903"/>
                </a:lnTo>
                <a:lnTo>
                  <a:pt x="4083" y="3039"/>
                </a:lnTo>
                <a:lnTo>
                  <a:pt x="4310" y="3084"/>
                </a:lnTo>
                <a:lnTo>
                  <a:pt x="4219" y="2903"/>
                </a:lnTo>
                <a:lnTo>
                  <a:pt x="4264" y="2858"/>
                </a:lnTo>
                <a:lnTo>
                  <a:pt x="4400" y="2948"/>
                </a:lnTo>
                <a:lnTo>
                  <a:pt x="4491" y="2858"/>
                </a:lnTo>
                <a:lnTo>
                  <a:pt x="4219" y="2722"/>
                </a:lnTo>
                <a:lnTo>
                  <a:pt x="4264" y="2631"/>
                </a:lnTo>
                <a:lnTo>
                  <a:pt x="4128" y="2631"/>
                </a:lnTo>
                <a:lnTo>
                  <a:pt x="4264" y="2540"/>
                </a:lnTo>
                <a:lnTo>
                  <a:pt x="4264" y="2449"/>
                </a:lnTo>
                <a:lnTo>
                  <a:pt x="4037" y="2495"/>
                </a:lnTo>
                <a:lnTo>
                  <a:pt x="3947" y="2449"/>
                </a:lnTo>
                <a:lnTo>
                  <a:pt x="3992" y="2313"/>
                </a:lnTo>
                <a:lnTo>
                  <a:pt x="4083" y="2313"/>
                </a:lnTo>
                <a:lnTo>
                  <a:pt x="3992" y="1996"/>
                </a:lnTo>
                <a:lnTo>
                  <a:pt x="3765" y="1996"/>
                </a:lnTo>
                <a:lnTo>
                  <a:pt x="4400" y="1905"/>
                </a:lnTo>
                <a:lnTo>
                  <a:pt x="4400" y="1724"/>
                </a:lnTo>
                <a:lnTo>
                  <a:pt x="4264" y="1724"/>
                </a:lnTo>
                <a:lnTo>
                  <a:pt x="4219" y="1542"/>
                </a:lnTo>
                <a:lnTo>
                  <a:pt x="4083" y="1542"/>
                </a:lnTo>
                <a:lnTo>
                  <a:pt x="4400" y="1497"/>
                </a:lnTo>
                <a:lnTo>
                  <a:pt x="4400" y="1406"/>
                </a:lnTo>
                <a:lnTo>
                  <a:pt x="4083" y="1361"/>
                </a:lnTo>
                <a:lnTo>
                  <a:pt x="4037" y="1315"/>
                </a:lnTo>
                <a:lnTo>
                  <a:pt x="4037" y="771"/>
                </a:lnTo>
                <a:lnTo>
                  <a:pt x="3856" y="771"/>
                </a:lnTo>
                <a:lnTo>
                  <a:pt x="4037" y="635"/>
                </a:lnTo>
                <a:lnTo>
                  <a:pt x="3901" y="590"/>
                </a:lnTo>
                <a:lnTo>
                  <a:pt x="3901" y="499"/>
                </a:lnTo>
                <a:lnTo>
                  <a:pt x="3992" y="408"/>
                </a:lnTo>
                <a:lnTo>
                  <a:pt x="3901" y="363"/>
                </a:lnTo>
                <a:lnTo>
                  <a:pt x="3811" y="454"/>
                </a:lnTo>
                <a:lnTo>
                  <a:pt x="3629" y="454"/>
                </a:lnTo>
                <a:lnTo>
                  <a:pt x="3584" y="499"/>
                </a:lnTo>
                <a:lnTo>
                  <a:pt x="3629" y="680"/>
                </a:lnTo>
                <a:lnTo>
                  <a:pt x="3584" y="726"/>
                </a:lnTo>
                <a:lnTo>
                  <a:pt x="3312" y="454"/>
                </a:lnTo>
                <a:lnTo>
                  <a:pt x="3357" y="363"/>
                </a:lnTo>
                <a:lnTo>
                  <a:pt x="3221" y="454"/>
                </a:lnTo>
                <a:lnTo>
                  <a:pt x="3176" y="635"/>
                </a:lnTo>
                <a:lnTo>
                  <a:pt x="3357" y="680"/>
                </a:lnTo>
                <a:lnTo>
                  <a:pt x="3402" y="590"/>
                </a:lnTo>
                <a:lnTo>
                  <a:pt x="3357" y="726"/>
                </a:lnTo>
                <a:lnTo>
                  <a:pt x="3402" y="771"/>
                </a:lnTo>
                <a:lnTo>
                  <a:pt x="3312" y="771"/>
                </a:lnTo>
                <a:lnTo>
                  <a:pt x="3221" y="680"/>
                </a:lnTo>
                <a:lnTo>
                  <a:pt x="3176" y="726"/>
                </a:lnTo>
                <a:lnTo>
                  <a:pt x="3221" y="771"/>
                </a:lnTo>
                <a:lnTo>
                  <a:pt x="3085" y="771"/>
                </a:lnTo>
                <a:lnTo>
                  <a:pt x="3039" y="408"/>
                </a:lnTo>
                <a:lnTo>
                  <a:pt x="2722" y="318"/>
                </a:lnTo>
                <a:lnTo>
                  <a:pt x="2677" y="454"/>
                </a:lnTo>
                <a:lnTo>
                  <a:pt x="2586" y="408"/>
                </a:lnTo>
                <a:lnTo>
                  <a:pt x="2495" y="318"/>
                </a:lnTo>
                <a:lnTo>
                  <a:pt x="2495" y="181"/>
                </a:lnTo>
                <a:lnTo>
                  <a:pt x="2359" y="181"/>
                </a:lnTo>
                <a:lnTo>
                  <a:pt x="2314" y="227"/>
                </a:lnTo>
                <a:lnTo>
                  <a:pt x="2450" y="318"/>
                </a:lnTo>
                <a:lnTo>
                  <a:pt x="2450" y="408"/>
                </a:lnTo>
                <a:lnTo>
                  <a:pt x="2223" y="227"/>
                </a:lnTo>
                <a:lnTo>
                  <a:pt x="2314" y="136"/>
                </a:lnTo>
                <a:lnTo>
                  <a:pt x="2314" y="0"/>
                </a:lnTo>
                <a:lnTo>
                  <a:pt x="1905" y="45"/>
                </a:lnTo>
                <a:close/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3" name="Text Box 15"/>
          <p:cNvSpPr txBox="1"/>
          <p:nvPr/>
        </p:nvSpPr>
        <p:spPr>
          <a:xfrm>
            <a:off x="8229600" y="2667000"/>
            <a:ext cx="611188" cy="23780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vert="eaVert">
            <a:spAutoFit/>
          </a:bodyPr>
          <a:p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</a:rPr>
              <a:t>现代北京城</a:t>
            </a:r>
            <a:endParaRPr lang="zh-CN" alt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37894" name="组合 37893"/>
          <p:cNvGrpSpPr/>
          <p:nvPr/>
        </p:nvGrpSpPr>
        <p:grpSpPr>
          <a:xfrm>
            <a:off x="4038600" y="2895600"/>
            <a:ext cx="1855788" cy="1963738"/>
            <a:chOff x="0" y="0"/>
            <a:chExt cx="1225" cy="1315"/>
          </a:xfrm>
        </p:grpSpPr>
        <p:sp>
          <p:nvSpPr>
            <p:cNvPr id="37895" name="Freeform 17"/>
            <p:cNvSpPr/>
            <p:nvPr/>
          </p:nvSpPr>
          <p:spPr>
            <a:xfrm>
              <a:off x="0" y="0"/>
              <a:ext cx="1225" cy="1315"/>
            </a:xfrm>
            <a:custGeom>
              <a:avLst/>
              <a:gdLst>
                <a:gd name="txL" fmla="*/ 0 w 1225"/>
                <a:gd name="txT" fmla="*/ 0 h 1315"/>
                <a:gd name="txR" fmla="*/ 1225 w 1225"/>
                <a:gd name="txB" fmla="*/ 1315 h 1315"/>
              </a:gdLst>
              <a:ahLst/>
              <a:cxnLst>
                <a:cxn ang="0">
                  <a:pos x="273" y="0"/>
                </a:cxn>
                <a:cxn ang="0">
                  <a:pos x="91" y="91"/>
                </a:cxn>
                <a:cxn ang="0">
                  <a:pos x="91" y="771"/>
                </a:cxn>
                <a:cxn ang="0">
                  <a:pos x="0" y="771"/>
                </a:cxn>
                <a:cxn ang="0">
                  <a:pos x="0" y="1315"/>
                </a:cxn>
                <a:cxn ang="0">
                  <a:pos x="862" y="1270"/>
                </a:cxn>
                <a:cxn ang="0">
                  <a:pos x="1180" y="1270"/>
                </a:cxn>
                <a:cxn ang="0">
                  <a:pos x="1225" y="1179"/>
                </a:cxn>
                <a:cxn ang="0">
                  <a:pos x="1225" y="771"/>
                </a:cxn>
                <a:cxn ang="0">
                  <a:pos x="1089" y="771"/>
                </a:cxn>
                <a:cxn ang="0">
                  <a:pos x="1089" y="0"/>
                </a:cxn>
                <a:cxn ang="0">
                  <a:pos x="273" y="0"/>
                </a:cxn>
              </a:cxnLst>
              <a:rect l="txL" t="txT" r="txR" b="txB"/>
              <a:pathLst>
                <a:path w="1225" h="1315">
                  <a:moveTo>
                    <a:pt x="273" y="0"/>
                  </a:moveTo>
                  <a:lnTo>
                    <a:pt x="91" y="91"/>
                  </a:lnTo>
                  <a:lnTo>
                    <a:pt x="91" y="771"/>
                  </a:lnTo>
                  <a:lnTo>
                    <a:pt x="0" y="771"/>
                  </a:lnTo>
                  <a:lnTo>
                    <a:pt x="0" y="1315"/>
                  </a:lnTo>
                  <a:lnTo>
                    <a:pt x="862" y="1270"/>
                  </a:lnTo>
                  <a:lnTo>
                    <a:pt x="1180" y="1270"/>
                  </a:lnTo>
                  <a:lnTo>
                    <a:pt x="1225" y="1179"/>
                  </a:lnTo>
                  <a:lnTo>
                    <a:pt x="1225" y="771"/>
                  </a:lnTo>
                  <a:lnTo>
                    <a:pt x="1089" y="771"/>
                  </a:lnTo>
                  <a:lnTo>
                    <a:pt x="1089" y="0"/>
                  </a:lnTo>
                  <a:lnTo>
                    <a:pt x="273" y="0"/>
                  </a:lnTo>
                  <a:close/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6" name="Line 18"/>
            <p:cNvSpPr/>
            <p:nvPr/>
          </p:nvSpPr>
          <p:spPr>
            <a:xfrm>
              <a:off x="91" y="798"/>
              <a:ext cx="1043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897" name="矩形 37896"/>
          <p:cNvSpPr/>
          <p:nvPr/>
        </p:nvSpPr>
        <p:spPr>
          <a:xfrm>
            <a:off x="457200" y="5257800"/>
            <a:ext cx="8382000" cy="13716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2800">
                <a:solidFill>
                  <a:schemeClr val="bg1"/>
                </a:solidFill>
              </a:rPr>
              <a:t>        </a:t>
            </a:r>
            <a:r>
              <a:rPr lang="zh-CN" altLang="en-US" sz="2800">
                <a:solidFill>
                  <a:schemeClr val="bg1"/>
                </a:solidFill>
                <a:ea typeface="黑体" panose="02010609060101010101" pitchFamily="2" charset="-122"/>
              </a:rPr>
              <a:t>连习近平总书记都说，北京这个城市太胖，其他城市太瘦了。随着北京大规模的膨胀，“肥胖”城市病</a:t>
            </a: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800">
                <a:solidFill>
                  <a:srgbClr val="FFFF00"/>
                </a:solidFill>
                <a:ea typeface="黑体" panose="02010609060101010101" pitchFamily="2" charset="-122"/>
              </a:rPr>
              <a:t>人口增长、交通不便、资源紧张</a:t>
            </a:r>
            <a:r>
              <a:rPr lang="zh-CN" altLang="en-US" sz="2800">
                <a:solidFill>
                  <a:schemeClr val="bg1"/>
                </a:solidFill>
                <a:ea typeface="黑体" panose="02010609060101010101" pitchFamily="2" charset="-122"/>
              </a:rPr>
              <a:t>等等日益突出。</a:t>
            </a:r>
            <a:endParaRPr lang="zh-CN" altLang="en-US" sz="2800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anchor="ctr"/>
          <a:p>
            <a:r>
              <a:rPr lang="zh-CN" altLang="en-US" sz="4800" b="1">
                <a:solidFill>
                  <a:schemeClr val="tx1"/>
                </a:solidFill>
              </a:rPr>
              <a:t>北京的那些 </a:t>
            </a:r>
            <a:r>
              <a:rPr lang="zh-CN" altLang="en-US" sz="6000" b="1">
                <a:solidFill>
                  <a:schemeClr val="tx1"/>
                </a:solidFill>
              </a:rPr>
              <a:t>烦心 </a:t>
            </a:r>
            <a:r>
              <a:rPr lang="zh-CN" altLang="en-US" sz="4800" b="1">
                <a:solidFill>
                  <a:schemeClr val="tx1"/>
                </a:solidFill>
              </a:rPr>
              <a:t>事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pic>
        <p:nvPicPr>
          <p:cNvPr id="38915" name="图片 38914" descr="Redocn_20130424141725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1828800"/>
            <a:ext cx="29337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椭圆形标注 38915"/>
          <p:cNvSpPr/>
          <p:nvPr/>
        </p:nvSpPr>
        <p:spPr>
          <a:xfrm>
            <a:off x="6477000" y="2286000"/>
            <a:ext cx="1905000" cy="990600"/>
          </a:xfrm>
          <a:prstGeom prst="wedgeEllipseCallout">
            <a:avLst>
              <a:gd name="adj1" fmla="val -65583"/>
              <a:gd name="adj2" fmla="val 5256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b="1">
                <a:latin typeface="Arial" panose="020B0604020202020204" pitchFamily="34" charset="0"/>
              </a:rPr>
              <a:t>雾霾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8917" name="椭圆形标注 38916"/>
          <p:cNvSpPr/>
          <p:nvPr/>
        </p:nvSpPr>
        <p:spPr>
          <a:xfrm>
            <a:off x="457200" y="1905000"/>
            <a:ext cx="1905000" cy="990600"/>
          </a:xfrm>
          <a:prstGeom prst="wedgeEllipseCallout">
            <a:avLst>
              <a:gd name="adj1" fmla="val 76583"/>
              <a:gd name="adj2" fmla="val 8846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b="1">
                <a:latin typeface="Arial" panose="020B0604020202020204" pitchFamily="34" charset="0"/>
              </a:rPr>
              <a:t>堵车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8918" name="椭圆形标注 38917"/>
          <p:cNvSpPr/>
          <p:nvPr/>
        </p:nvSpPr>
        <p:spPr>
          <a:xfrm>
            <a:off x="6553200" y="3810000"/>
            <a:ext cx="2286000" cy="838200"/>
          </a:xfrm>
          <a:prstGeom prst="wedgeEllipseCallout">
            <a:avLst>
              <a:gd name="adj1" fmla="val -77083"/>
              <a:gd name="adj2" fmla="val -3295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b="1">
                <a:latin typeface="Arial" panose="020B0604020202020204" pitchFamily="34" charset="0"/>
              </a:rPr>
              <a:t>上学难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8919" name="椭圆形标注 38918"/>
          <p:cNvSpPr/>
          <p:nvPr/>
        </p:nvSpPr>
        <p:spPr>
          <a:xfrm>
            <a:off x="0" y="3581400"/>
            <a:ext cx="2667000" cy="1066800"/>
          </a:xfrm>
          <a:prstGeom prst="wedgeEllipseCallout">
            <a:avLst>
              <a:gd name="adj1" fmla="val 67917"/>
              <a:gd name="adj2" fmla="val -3958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200" b="1">
                <a:latin typeface="Arial" panose="020B0604020202020204" pitchFamily="34" charset="0"/>
              </a:rPr>
              <a:t>人口膨胀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  <p:sp>
        <p:nvSpPr>
          <p:cNvPr id="38920" name="椭圆形标注 38919"/>
          <p:cNvSpPr/>
          <p:nvPr/>
        </p:nvSpPr>
        <p:spPr>
          <a:xfrm>
            <a:off x="6400800" y="5105400"/>
            <a:ext cx="1905000" cy="990600"/>
          </a:xfrm>
          <a:prstGeom prst="wedgeEllipseCallout">
            <a:avLst>
              <a:gd name="adj1" fmla="val -82250"/>
              <a:gd name="adj2" fmla="val -11730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b="1">
                <a:latin typeface="Arial" panose="020B0604020202020204" pitchFamily="34" charset="0"/>
              </a:rPr>
              <a:t>风沙</a:t>
            </a:r>
            <a:endParaRPr lang="zh-CN" altLang="en-US" sz="3600" b="1">
              <a:latin typeface="Arial" panose="020B0604020202020204" pitchFamily="34" charset="0"/>
            </a:endParaRPr>
          </a:p>
        </p:txBody>
      </p:sp>
      <p:sp>
        <p:nvSpPr>
          <p:cNvPr id="38921" name="椭圆形标注 38920"/>
          <p:cNvSpPr/>
          <p:nvPr/>
        </p:nvSpPr>
        <p:spPr>
          <a:xfrm>
            <a:off x="0" y="5181600"/>
            <a:ext cx="3276600" cy="1066800"/>
          </a:xfrm>
          <a:prstGeom prst="wedgeEllipseCallout">
            <a:avLst>
              <a:gd name="adj1" fmla="val 45833"/>
              <a:gd name="adj2" fmla="val -6815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200" b="1">
                <a:latin typeface="Arial" panose="020B0604020202020204" pitchFamily="34" charset="0"/>
              </a:rPr>
              <a:t>水资源匮乏</a:t>
            </a:r>
            <a:endParaRPr lang="zh-CN" altLang="en-US" sz="32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39937" descr="0019b91eca4c0e815b8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810000"/>
            <a:ext cx="350520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图片 39938" descr="59f40ad162d9f2d35f1fec4da9ec8a136327cc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3657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39939" descr="2016012610562554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3657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W0201512015781659423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3165475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椭圆形标注 39941"/>
          <p:cNvSpPr/>
          <p:nvPr/>
        </p:nvSpPr>
        <p:spPr>
          <a:xfrm>
            <a:off x="1600200" y="533400"/>
            <a:ext cx="1905000" cy="609600"/>
          </a:xfrm>
          <a:prstGeom prst="wedgeEllipseCallout">
            <a:avLst>
              <a:gd name="adj1" fmla="val -29000"/>
              <a:gd name="adj2" fmla="val 21770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>
                <a:latin typeface="Arial" panose="020B0604020202020204" pitchFamily="34" charset="0"/>
              </a:rPr>
              <a:t>其实我在这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9943" name="文本框 39942"/>
          <p:cNvSpPr txBox="1"/>
          <p:nvPr/>
        </p:nvSpPr>
        <p:spPr>
          <a:xfrm>
            <a:off x="2819400" y="3200400"/>
            <a:ext cx="7620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雾霾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文本框 39943"/>
          <p:cNvSpPr txBox="1"/>
          <p:nvPr/>
        </p:nvSpPr>
        <p:spPr>
          <a:xfrm>
            <a:off x="7010400" y="2362200"/>
            <a:ext cx="12192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水污染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文本框 39944"/>
          <p:cNvSpPr txBox="1"/>
          <p:nvPr/>
        </p:nvSpPr>
        <p:spPr>
          <a:xfrm>
            <a:off x="3200400" y="6096000"/>
            <a:ext cx="12192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人口膨胀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文本框 39945"/>
          <p:cNvSpPr txBox="1"/>
          <p:nvPr/>
        </p:nvSpPr>
        <p:spPr>
          <a:xfrm>
            <a:off x="7467600" y="5257800"/>
            <a:ext cx="1219200" cy="3968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FF00"/>
                </a:solidFill>
                <a:latin typeface="Arial" panose="020B0604020202020204" pitchFamily="34" charset="0"/>
              </a:rPr>
              <a:t>交通拥挤</a:t>
            </a:r>
            <a:endParaRPr lang="zh-CN" altLang="en-US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7" name="椭圆 39946"/>
          <p:cNvSpPr/>
          <p:nvPr/>
        </p:nvSpPr>
        <p:spPr>
          <a:xfrm>
            <a:off x="4876800" y="2971800"/>
            <a:ext cx="1371600" cy="533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>
                <a:latin typeface="Arial" panose="020B0604020202020204" pitchFamily="34" charset="0"/>
              </a:rPr>
              <a:t>首“堵”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8" name="文本框 39947"/>
          <p:cNvSpPr txBox="1"/>
          <p:nvPr/>
        </p:nvSpPr>
        <p:spPr>
          <a:xfrm>
            <a:off x="5105400" y="59436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</a:rPr>
              <a:t>等等。。。。。。</a:t>
            </a:r>
            <a:endParaRPr lang="zh-CN" alt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框 40961"/>
          <p:cNvSpPr txBox="1"/>
          <p:nvPr/>
        </p:nvSpPr>
        <p:spPr>
          <a:xfrm>
            <a:off x="762000" y="2286000"/>
            <a:ext cx="76200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chemeClr val="bg1"/>
                </a:solidFill>
                <a:latin typeface="Arial" panose="020B0604020202020204" pitchFamily="34" charset="0"/>
                <a:ea typeface="汉仪凌波体繁" pitchFamily="1" charset="-122"/>
              </a:rPr>
              <a:t>    </a:t>
            </a:r>
            <a:r>
              <a:rPr lang="zh-CN" altLang="en-US" sz="8000">
                <a:solidFill>
                  <a:schemeClr val="bg1"/>
                </a:solidFill>
                <a:latin typeface="Arial" panose="020B0604020202020204" pitchFamily="34" charset="0"/>
                <a:ea typeface="汉仪凌波体繁" pitchFamily="1" charset="-122"/>
              </a:rPr>
              <a:t>我心目中未来的</a:t>
            </a:r>
            <a:r>
              <a:rPr lang="zh-CN" altLang="en-US" sz="8000" b="1">
                <a:solidFill>
                  <a:srgbClr val="00FF00"/>
                </a:solidFill>
                <a:latin typeface="Arial" panose="020B0604020202020204" pitchFamily="34" charset="0"/>
                <a:ea typeface="汉仪凌波体繁" pitchFamily="1" charset="-122"/>
              </a:rPr>
              <a:t>北京</a:t>
            </a:r>
            <a:r>
              <a:rPr lang="en-US" altLang="zh-CN" sz="8000">
                <a:solidFill>
                  <a:schemeClr val="bg1"/>
                </a:solidFill>
                <a:latin typeface="Arial" panose="020B0604020202020204" pitchFamily="34" charset="0"/>
                <a:ea typeface="汉仪凌波体繁" pitchFamily="1" charset="-122"/>
              </a:rPr>
              <a:t>……</a:t>
            </a:r>
            <a:endParaRPr lang="en-US" altLang="zh-CN" sz="8000">
              <a:solidFill>
                <a:schemeClr val="bg1"/>
              </a:solidFill>
              <a:latin typeface="Arial" panose="020B0604020202020204" pitchFamily="34" charset="0"/>
              <a:ea typeface="汉仪凌波体繁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xfrm>
            <a:off x="304800" y="76200"/>
            <a:ext cx="3276600" cy="914400"/>
          </a:xfrm>
        </p:spPr>
        <p:txBody>
          <a:bodyPr anchor="ctr"/>
          <a:p>
            <a:r>
              <a:rPr lang="zh-CN" altLang="en-US" b="1">
                <a:solidFill>
                  <a:srgbClr val="66FF33"/>
                </a:solidFill>
                <a:ea typeface="黑体" panose="02010609060101010101" pitchFamily="2" charset="-122"/>
              </a:rPr>
              <a:t>回忆录：</a:t>
            </a:r>
            <a:endParaRPr lang="zh-CN" altLang="en-US" b="1">
              <a:solidFill>
                <a:srgbClr val="FFFF00"/>
              </a:solidFill>
              <a:ea typeface="黑体" panose="02010609060101010101" pitchFamily="2" charset="-122"/>
            </a:endParaRPr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991600" cy="5334000"/>
          </a:xfrm>
        </p:spPr>
        <p:txBody>
          <a:bodyPr/>
          <a:p>
            <a:r>
              <a:rPr lang="zh-CN" altLang="en-US" sz="2800" b="1">
                <a:solidFill>
                  <a:schemeClr val="bg1"/>
                </a:solidFill>
                <a:ea typeface="华文楷体" pitchFamily="2" charset="-122"/>
              </a:rPr>
              <a:t>据一些回忆录披露，当初政府选择北京作为新中国的首都，有以下几点考虑：</a:t>
            </a:r>
            <a:r>
              <a:rPr lang="zh-CN" altLang="en-US" sz="2800" b="1">
                <a:solidFill>
                  <a:srgbClr val="00FF00"/>
                </a:solidFill>
                <a:ea typeface="华文楷体" pitchFamily="2" charset="-122"/>
              </a:rPr>
              <a:t>南京</a:t>
            </a:r>
            <a:r>
              <a:rPr lang="zh-CN" altLang="en-US" sz="2800" b="1">
                <a:solidFill>
                  <a:schemeClr val="bg1"/>
                </a:solidFill>
                <a:ea typeface="华文楷体" pitchFamily="2" charset="-122"/>
              </a:rPr>
              <a:t>离东南沿海太近，从当时的国际形势看，这是它的很大缺陷；</a:t>
            </a:r>
            <a:r>
              <a:rPr lang="zh-CN" altLang="en-US" sz="2800" b="1">
                <a:solidFill>
                  <a:srgbClr val="00FF00"/>
                </a:solidFill>
                <a:ea typeface="华文楷体" pitchFamily="2" charset="-122"/>
              </a:rPr>
              <a:t>西安</a:t>
            </a:r>
            <a:r>
              <a:rPr lang="zh-CN" altLang="en-US" sz="2800" b="1">
                <a:solidFill>
                  <a:schemeClr val="bg1"/>
                </a:solidFill>
                <a:ea typeface="华文楷体" pitchFamily="2" charset="-122"/>
              </a:rPr>
              <a:t>地理位置太偏西，不具有中心的特点；黄河沿岸的</a:t>
            </a:r>
            <a:r>
              <a:rPr lang="zh-CN" altLang="en-US" sz="2800" b="1">
                <a:solidFill>
                  <a:srgbClr val="00FF00"/>
                </a:solidFill>
                <a:ea typeface="华文楷体" pitchFamily="2" charset="-122"/>
              </a:rPr>
              <a:t>开封、洛阳</a:t>
            </a:r>
            <a:r>
              <a:rPr lang="zh-CN" altLang="en-US" sz="2800" b="1">
                <a:solidFill>
                  <a:schemeClr val="bg1"/>
                </a:solidFill>
                <a:ea typeface="华文楷体" pitchFamily="2" charset="-122"/>
              </a:rPr>
              <a:t>等古都，因交通欠发达以及黄河水患等问题，也失去了作为首都的资格；</a:t>
            </a:r>
            <a:r>
              <a:rPr lang="zh-CN" altLang="en-US" sz="2800" b="1" u="sng">
                <a:solidFill>
                  <a:srgbClr val="FFFF00"/>
                </a:solidFill>
                <a:ea typeface="华文楷体" pitchFamily="2" charset="-122"/>
              </a:rPr>
              <a:t>北京</a:t>
            </a:r>
            <a:r>
              <a:rPr lang="zh-CN" altLang="en-US" sz="2800" b="1">
                <a:solidFill>
                  <a:schemeClr val="bg1"/>
                </a:solidFill>
                <a:ea typeface="华文楷体" pitchFamily="2" charset="-122"/>
              </a:rPr>
              <a:t>位于近海地区，扼守着连接东北与关内的咽喉地带，战略地位十分重要，可谓今日中国命脉之所在。虽然离海近，但渤海是中国内海，由辽宁和山东两个半岛拱卫，战略上十分安全。温度适中，水分充足，适合人们生活居住。此外，北京是明清两代五百年帝都，从人民群众的心理上也容易接受。</a:t>
            </a:r>
            <a:endParaRPr lang="zh-CN" altLang="en-US" sz="2800" b="1">
              <a:solidFill>
                <a:schemeClr val="bg1"/>
              </a:solidFill>
              <a:ea typeface="华文楷体" pitchFamily="2" charset="-122"/>
            </a:endParaRPr>
          </a:p>
        </p:txBody>
      </p:sp>
      <p:sp>
        <p:nvSpPr>
          <p:cNvPr id="9220" name="直接连接符 9219"/>
          <p:cNvSpPr/>
          <p:nvPr/>
        </p:nvSpPr>
        <p:spPr>
          <a:xfrm>
            <a:off x="2819400" y="4114800"/>
            <a:ext cx="13716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1" name="直接连接符 9220"/>
          <p:cNvSpPr/>
          <p:nvPr/>
        </p:nvSpPr>
        <p:spPr>
          <a:xfrm>
            <a:off x="4495800" y="4114800"/>
            <a:ext cx="13716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直接连接符 9221"/>
          <p:cNvSpPr/>
          <p:nvPr/>
        </p:nvSpPr>
        <p:spPr>
          <a:xfrm>
            <a:off x="5181600" y="3657600"/>
            <a:ext cx="13716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3" name="直接连接符 9222"/>
          <p:cNvSpPr/>
          <p:nvPr/>
        </p:nvSpPr>
        <p:spPr>
          <a:xfrm>
            <a:off x="609600" y="5410200"/>
            <a:ext cx="3352800" cy="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图片 1" descr="无标题.bmp"/>
          <p:cNvPicPr>
            <a:picLocks noChangeAspect="1"/>
          </p:cNvPicPr>
          <p:nvPr/>
        </p:nvPicPr>
        <p:blipFill>
          <a:blip r:embed="rId1"/>
          <a:srcRect l="2774" t="11290" r="2907" b="15009"/>
          <a:stretch>
            <a:fillRect/>
          </a:stretch>
        </p:blipFill>
        <p:spPr>
          <a:xfrm>
            <a:off x="-531812" y="0"/>
            <a:ext cx="10139362" cy="706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49154" descr="I0E4)PRZ%8[}4$}Y{}OB}5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76400"/>
            <a:ext cx="3124200" cy="2119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中国政区图（修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雄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590800"/>
            <a:ext cx="1981200" cy="1500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4" name="组合 10243"/>
          <p:cNvGrpSpPr/>
          <p:nvPr/>
        </p:nvGrpSpPr>
        <p:grpSpPr>
          <a:xfrm>
            <a:off x="0" y="0"/>
            <a:ext cx="6096000" cy="6858000"/>
            <a:chOff x="0" y="0"/>
            <a:chExt cx="3840" cy="4320"/>
          </a:xfrm>
        </p:grpSpPr>
        <p:pic>
          <p:nvPicPr>
            <p:cNvPr id="10245" name="图片 10244" descr="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812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6" name="直接连接符 10245"/>
            <p:cNvSpPr/>
            <p:nvPr/>
          </p:nvSpPr>
          <p:spPr>
            <a:xfrm flipH="1">
              <a:off x="2976" y="1632"/>
              <a:ext cx="864" cy="240"/>
            </a:xfrm>
            <a:prstGeom prst="line">
              <a:avLst/>
            </a:prstGeom>
            <a:ln w="508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0247" name="组合 10246"/>
          <p:cNvGrpSpPr/>
          <p:nvPr/>
        </p:nvGrpSpPr>
        <p:grpSpPr>
          <a:xfrm>
            <a:off x="0" y="117475"/>
            <a:ext cx="5562600" cy="6359525"/>
            <a:chOff x="0" y="0"/>
            <a:chExt cx="3504" cy="4006"/>
          </a:xfrm>
        </p:grpSpPr>
        <p:sp>
          <p:nvSpPr>
            <p:cNvPr id="10248" name="直接连接符 10247"/>
            <p:cNvSpPr/>
            <p:nvPr/>
          </p:nvSpPr>
          <p:spPr>
            <a:xfrm>
              <a:off x="960" y="214"/>
              <a:ext cx="0" cy="3792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49" name="直接连接符 10248"/>
            <p:cNvSpPr/>
            <p:nvPr/>
          </p:nvSpPr>
          <p:spPr>
            <a:xfrm flipH="1">
              <a:off x="240" y="2278"/>
              <a:ext cx="3264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0" name="文本框 10249"/>
            <p:cNvSpPr txBox="1"/>
            <p:nvPr/>
          </p:nvSpPr>
          <p:spPr>
            <a:xfrm>
              <a:off x="998" y="0"/>
              <a:ext cx="5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116</a:t>
              </a:r>
              <a:r>
                <a:rPr lang="en-US" altLang="zh-CN" sz="1200" b="1" baseline="1000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1" name="文本框 10250"/>
            <p:cNvSpPr txBox="1"/>
            <p:nvPr/>
          </p:nvSpPr>
          <p:spPr>
            <a:xfrm>
              <a:off x="0" y="1942"/>
              <a:ext cx="49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  <a:r>
                <a:rPr lang="en-US" altLang="zh-CN" sz="1200" b="1" baseline="1000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52" name="文本框 10251"/>
          <p:cNvSpPr txBox="1"/>
          <p:nvPr/>
        </p:nvSpPr>
        <p:spPr>
          <a:xfrm>
            <a:off x="2895600" y="304800"/>
            <a:ext cx="3048000" cy="95567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</a:rPr>
              <a:t>经纬度位置：（</a:t>
            </a:r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</a:rPr>
              <a:t>40°N,116°E</a:t>
            </a:r>
            <a:r>
              <a:rPr lang="en-US" altLang="zh-CN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endParaRPr lang="en-US" altLang="zh-CN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19140" y="5704205"/>
            <a:ext cx="3048000" cy="52197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</a:rPr>
              <a:t>绝对位置</a:t>
            </a:r>
            <a:endParaRPr lang="zh-CN" alt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bg1"/>
                </a:solidFill>
              </a:rPr>
              <a:t>战略（相对）位置：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11267" name="Picture 12" descr="位置1"/>
          <p:cNvPicPr>
            <a:picLocks noChangeAspect="1"/>
          </p:cNvPicPr>
          <p:nvPr/>
        </p:nvPicPr>
        <p:blipFill>
          <a:blip r:embed="rId1">
            <a:lum contrast="30000"/>
          </a:blip>
          <a:srcRect l="44611" t="7820" r="2261" b="4167"/>
          <a:stretch>
            <a:fillRect/>
          </a:stretch>
        </p:blipFill>
        <p:spPr>
          <a:xfrm>
            <a:off x="762000" y="1143000"/>
            <a:ext cx="7162800" cy="426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组合 11267"/>
          <p:cNvGrpSpPr/>
          <p:nvPr/>
        </p:nvGrpSpPr>
        <p:grpSpPr>
          <a:xfrm>
            <a:off x="5638800" y="2590800"/>
            <a:ext cx="620713" cy="1111250"/>
            <a:chOff x="0" y="0"/>
            <a:chExt cx="465" cy="777"/>
          </a:xfrm>
        </p:grpSpPr>
        <p:sp>
          <p:nvSpPr>
            <p:cNvPr id="11269" name="Text Box 19"/>
            <p:cNvSpPr txBox="1"/>
            <p:nvPr/>
          </p:nvSpPr>
          <p:spPr>
            <a:xfrm>
              <a:off x="135" y="0"/>
              <a:ext cx="330" cy="2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>
                  <a:solidFill>
                    <a:srgbClr val="0000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渤</a:t>
              </a:r>
              <a:endParaRPr lang="zh-CN" altLang="en-US" sz="20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1270" name="Text Box 20"/>
            <p:cNvSpPr txBox="1"/>
            <p:nvPr/>
          </p:nvSpPr>
          <p:spPr>
            <a:xfrm>
              <a:off x="0" y="499"/>
              <a:ext cx="329" cy="2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>
                  <a:solidFill>
                    <a:srgbClr val="0000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海</a:t>
              </a:r>
              <a:endParaRPr lang="zh-CN" altLang="en-US" sz="20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1271" name="组合 11270"/>
          <p:cNvGrpSpPr/>
          <p:nvPr/>
        </p:nvGrpSpPr>
        <p:grpSpPr>
          <a:xfrm>
            <a:off x="3857625" y="3124200"/>
            <a:ext cx="439738" cy="1931988"/>
            <a:chOff x="0" y="0"/>
            <a:chExt cx="291" cy="2298"/>
          </a:xfrm>
        </p:grpSpPr>
        <p:sp>
          <p:nvSpPr>
            <p:cNvPr id="11272" name="Text Box 21"/>
            <p:cNvSpPr txBox="1"/>
            <p:nvPr/>
          </p:nvSpPr>
          <p:spPr>
            <a:xfrm>
              <a:off x="0" y="0"/>
              <a:ext cx="291" cy="4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>
                  <a:latin typeface="Arial" panose="020B0604020202020204" pitchFamily="34" charset="0"/>
                  <a:ea typeface="黑体" panose="02010609060101010101" pitchFamily="2" charset="-122"/>
                </a:rPr>
                <a:t>华</a:t>
              </a:r>
              <a:endParaRPr lang="zh-CN" altLang="en-US" sz="2000" b="1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1273" name="Text Box 22"/>
            <p:cNvSpPr txBox="1"/>
            <p:nvPr/>
          </p:nvSpPr>
          <p:spPr>
            <a:xfrm>
              <a:off x="0" y="602"/>
              <a:ext cx="291" cy="4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>
                  <a:latin typeface="Arial" panose="020B0604020202020204" pitchFamily="34" charset="0"/>
                  <a:ea typeface="黑体" panose="02010609060101010101" pitchFamily="2" charset="-122"/>
                </a:rPr>
                <a:t>北</a:t>
              </a:r>
              <a:endParaRPr lang="zh-CN" altLang="en-US" sz="2000" b="1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1274" name="Text Box 23"/>
            <p:cNvSpPr txBox="1"/>
            <p:nvPr/>
          </p:nvSpPr>
          <p:spPr>
            <a:xfrm>
              <a:off x="0" y="1144"/>
              <a:ext cx="291" cy="4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>
                  <a:latin typeface="Arial" panose="020B0604020202020204" pitchFamily="34" charset="0"/>
                  <a:ea typeface="黑体" panose="02010609060101010101" pitchFamily="2" charset="-122"/>
                </a:rPr>
                <a:t>平</a:t>
              </a:r>
              <a:endParaRPr lang="zh-CN" altLang="en-US" sz="2000" b="1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1275" name="Text Box 24"/>
            <p:cNvSpPr txBox="1"/>
            <p:nvPr/>
          </p:nvSpPr>
          <p:spPr>
            <a:xfrm>
              <a:off x="0" y="1826"/>
              <a:ext cx="291" cy="47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b="1">
                  <a:latin typeface="Arial" panose="020B0604020202020204" pitchFamily="34" charset="0"/>
                  <a:ea typeface="黑体" panose="02010609060101010101" pitchFamily="2" charset="-122"/>
                </a:rPr>
                <a:t>原</a:t>
              </a:r>
              <a:endParaRPr lang="zh-CN" altLang="en-US" sz="2000" b="1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1276" name="AutoShape 25"/>
          <p:cNvSpPr/>
          <p:nvPr/>
        </p:nvSpPr>
        <p:spPr>
          <a:xfrm rot="1914079">
            <a:off x="3886200" y="2743200"/>
            <a:ext cx="847725" cy="185738"/>
          </a:xfrm>
          <a:prstGeom prst="leftRightArrow">
            <a:avLst>
              <a:gd name="adj1" fmla="val 50000"/>
              <a:gd name="adj2" fmla="val 149706"/>
            </a:avLst>
          </a:prstGeom>
          <a:solidFill>
            <a:srgbClr val="0000CC"/>
          </a:solidFill>
          <a:ln w="63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500">
              <a:latin typeface="Arial" panose="020B0604020202020204" pitchFamily="34" charset="0"/>
            </a:endParaRPr>
          </a:p>
        </p:txBody>
      </p:sp>
      <p:sp>
        <p:nvSpPr>
          <p:cNvPr id="11277" name="AutoShape 26"/>
          <p:cNvSpPr/>
          <p:nvPr/>
        </p:nvSpPr>
        <p:spPr>
          <a:xfrm>
            <a:off x="4343400" y="2286000"/>
            <a:ext cx="1219200" cy="304800"/>
          </a:xfrm>
          <a:prstGeom prst="wedgeRectCallout">
            <a:avLst>
              <a:gd name="adj1" fmla="val -52606"/>
              <a:gd name="adj2" fmla="val 101042"/>
            </a:avLst>
          </a:prstGeom>
          <a:solidFill>
            <a:schemeClr val="bg1"/>
          </a:solidFill>
          <a:ln w="9525">
            <a:noFill/>
          </a:ln>
        </p:spPr>
        <p:txBody>
          <a:bodyPr/>
          <a:p>
            <a:pPr algn="ctr"/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150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千米</a:t>
            </a:r>
            <a:endParaRPr lang="zh-CN" altLang="en-US" sz="1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8" name="AutoShape 28"/>
          <p:cNvSpPr/>
          <p:nvPr/>
        </p:nvSpPr>
        <p:spPr>
          <a:xfrm>
            <a:off x="3822700" y="2486025"/>
            <a:ext cx="241300" cy="228600"/>
          </a:xfrm>
          <a:custGeom>
            <a:avLst/>
            <a:gdLst>
              <a:gd name="txL" fmla="*/ 74567 w 241300"/>
              <a:gd name="txT" fmla="*/ 87318 h 228600"/>
              <a:gd name="txR" fmla="*/ 166733 w 241300"/>
              <a:gd name="txB" fmla="*/ 174634 h 228600"/>
            </a:gdLst>
            <a:ahLst/>
            <a:cxnLst>
              <a:cxn ang="17694720">
                <a:pos x="120650" y="0"/>
              </a:cxn>
              <a:cxn ang="11796480">
                <a:pos x="0" y="87317"/>
              </a:cxn>
              <a:cxn ang="5898240">
                <a:pos x="46084" y="228599"/>
              </a:cxn>
              <a:cxn ang="5898240">
                <a:pos x="195216" y="228599"/>
              </a:cxn>
              <a:cxn ang="0">
                <a:pos x="241300" y="87317"/>
              </a:cxn>
            </a:cxnLst>
            <a:rect l="txL" t="txT" r="txR" b="txB"/>
            <a:pathLst>
              <a:path w="241300" h="228600">
                <a:moveTo>
                  <a:pt x="0" y="87317"/>
                </a:moveTo>
                <a:lnTo>
                  <a:pt x="92169" y="87318"/>
                </a:lnTo>
                <a:lnTo>
                  <a:pt x="120650" y="0"/>
                </a:lnTo>
                <a:lnTo>
                  <a:pt x="149131" y="87318"/>
                </a:lnTo>
                <a:lnTo>
                  <a:pt x="241300" y="87317"/>
                </a:lnTo>
                <a:lnTo>
                  <a:pt x="166733" y="141282"/>
                </a:lnTo>
                <a:lnTo>
                  <a:pt x="195216" y="228599"/>
                </a:lnTo>
                <a:lnTo>
                  <a:pt x="120650" y="174634"/>
                </a:lnTo>
                <a:lnTo>
                  <a:pt x="46084" y="228599"/>
                </a:lnTo>
                <a:lnTo>
                  <a:pt x="74567" y="141282"/>
                </a:lnTo>
                <a:close/>
              </a:path>
            </a:pathLst>
          </a:custGeom>
          <a:solidFill>
            <a:srgbClr val="FF33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9" name="TextBox 1"/>
          <p:cNvSpPr txBox="1"/>
          <p:nvPr/>
        </p:nvSpPr>
        <p:spPr>
          <a:xfrm rot="20381979">
            <a:off x="5638800" y="4038600"/>
            <a:ext cx="1363663" cy="39687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山东半岛</a:t>
            </a:r>
            <a:endParaRPr lang="zh-CN" altLang="en-US" sz="2000" b="1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80" name="TextBox 37"/>
          <p:cNvSpPr txBox="1"/>
          <p:nvPr/>
        </p:nvSpPr>
        <p:spPr>
          <a:xfrm rot="19077037">
            <a:off x="6553200" y="1981200"/>
            <a:ext cx="1363663" cy="39687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000" b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辽东半岛</a:t>
            </a:r>
            <a:endParaRPr lang="zh-CN" altLang="en-US" sz="2000" b="1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838200" y="5791200"/>
            <a:ext cx="723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北京位于</a:t>
            </a:r>
            <a:r>
              <a:rPr lang="zh-CN" altLang="en-US" sz="2000" b="1" u="sng">
                <a:solidFill>
                  <a:schemeClr val="bg1"/>
                </a:solidFill>
                <a:latin typeface="Arial" panose="020B0604020202020204" pitchFamily="34" charset="0"/>
              </a:rPr>
              <a:t>           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平原西北角。居于内陆，虽距</a:t>
            </a:r>
            <a:r>
              <a:rPr lang="zh-CN" altLang="en-US" sz="20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较近，但有</a:t>
            </a:r>
            <a:r>
              <a:rPr lang="zh-CN" altLang="en-US" sz="2000" b="1" u="sng">
                <a:solidFill>
                  <a:schemeClr val="bg1"/>
                </a:solidFill>
                <a:latin typeface="Arial" panose="020B0604020202020204" pitchFamily="34" charset="0"/>
              </a:rPr>
              <a:t>                  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000" b="1" u="sng">
                <a:solidFill>
                  <a:schemeClr val="bg1"/>
                </a:solidFill>
                <a:latin typeface="Arial" panose="020B0604020202020204" pitchFamily="34" charset="0"/>
              </a:rPr>
              <a:t>                 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保卫，战略位置十分优越。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2" name="文本框 11281"/>
          <p:cNvSpPr txBox="1"/>
          <p:nvPr/>
        </p:nvSpPr>
        <p:spPr>
          <a:xfrm>
            <a:off x="1981200" y="5715000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华北</a:t>
            </a:r>
            <a:endParaRPr lang="zh-CN" altLang="en-US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83" name="文本框 11282"/>
          <p:cNvSpPr txBox="1"/>
          <p:nvPr/>
        </p:nvSpPr>
        <p:spPr>
          <a:xfrm>
            <a:off x="6019800" y="5715000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渤海</a:t>
            </a:r>
            <a:endParaRPr lang="zh-CN" altLang="en-US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84" name="文本框 11283"/>
          <p:cNvSpPr txBox="1"/>
          <p:nvPr/>
        </p:nvSpPr>
        <p:spPr>
          <a:xfrm>
            <a:off x="1143000" y="60960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山东半岛</a:t>
            </a:r>
            <a:endParaRPr lang="zh-CN" altLang="en-US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85" name="文本框 11284"/>
          <p:cNvSpPr txBox="1"/>
          <p:nvPr/>
        </p:nvSpPr>
        <p:spPr>
          <a:xfrm>
            <a:off x="2667000" y="60960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辽东半岛</a:t>
            </a:r>
            <a:endParaRPr lang="zh-CN" altLang="en-US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交通位置：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12291" name="Text Box 9"/>
          <p:cNvSpPr txBox="1"/>
          <p:nvPr/>
        </p:nvSpPr>
        <p:spPr>
          <a:xfrm>
            <a:off x="430213" y="1752600"/>
            <a:ext cx="8713787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>
                <a:latin typeface="华文新魏" pitchFamily="2" charset="-122"/>
                <a:ea typeface="华文新魏" pitchFamily="2" charset="-122"/>
              </a:rPr>
              <a:t>　　</a:t>
            </a:r>
            <a:r>
              <a:rPr lang="zh-CN" altLang="en-US" b="1">
                <a:latin typeface="宋体" panose="02010600030101010101" pitchFamily="2" charset="-122"/>
              </a:rPr>
              <a:t>北京位于几条古代交通大道的</a:t>
            </a:r>
            <a:r>
              <a:rPr lang="zh-CN" altLang="en-US" b="1" u="sng">
                <a:latin typeface="宋体" panose="02010600030101010101" pitchFamily="2" charset="-122"/>
              </a:rPr>
              <a:t>            </a:t>
            </a:r>
            <a:r>
              <a:rPr lang="zh-CN" altLang="en-US" b="1">
                <a:latin typeface="宋体" panose="02010600030101010101" pitchFamily="2" charset="-122"/>
              </a:rPr>
              <a:t>，又是</a:t>
            </a:r>
            <a:r>
              <a:rPr lang="zh-CN" altLang="en-US" b="1" u="sng">
                <a:latin typeface="宋体" panose="02010600030101010101" pitchFamily="2" charset="-122"/>
              </a:rPr>
              <a:t>            </a:t>
            </a:r>
            <a:r>
              <a:rPr lang="zh-CN" altLang="en-US" b="1">
                <a:latin typeface="宋体" panose="02010600030101010101" pitchFamily="2" charset="-122"/>
              </a:rPr>
              <a:t>的起点，对外联系</a:t>
            </a:r>
            <a:r>
              <a:rPr lang="zh-CN" altLang="en-US" b="1" u="sng">
                <a:latin typeface="宋体" panose="02010600030101010101" pitchFamily="2" charset="-122"/>
              </a:rPr>
              <a:t>             </a:t>
            </a:r>
            <a:r>
              <a:rPr lang="zh-CN" altLang="en-US" b="1">
                <a:latin typeface="宋体" panose="02010600030101010101" pitchFamily="2" charset="-122"/>
              </a:rPr>
              <a:t>。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2292" name="TextBox 13"/>
          <p:cNvSpPr txBox="1"/>
          <p:nvPr/>
        </p:nvSpPr>
        <p:spPr>
          <a:xfrm>
            <a:off x="142875" y="6000750"/>
            <a:ext cx="46736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提示：查询地理书</a:t>
            </a:r>
            <a:r>
              <a:rPr lang="en-US" altLang="zh-CN">
                <a:latin typeface="宋体" panose="02010600030101010101" pitchFamily="2" charset="-122"/>
              </a:rPr>
              <a:t>P35</a:t>
            </a:r>
            <a:r>
              <a:rPr lang="zh-CN" altLang="en-US">
                <a:latin typeface="宋体" panose="02010600030101010101" pitchFamily="2" charset="-122"/>
              </a:rPr>
              <a:t>图</a:t>
            </a:r>
            <a:r>
              <a:rPr lang="en-US" altLang="zh-CN">
                <a:latin typeface="宋体" panose="02010600030101010101" pitchFamily="2" charset="-122"/>
              </a:rPr>
              <a:t>6.44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2293" name="Text Box 9"/>
          <p:cNvSpPr txBox="1"/>
          <p:nvPr/>
        </p:nvSpPr>
        <p:spPr>
          <a:xfrm>
            <a:off x="6477000" y="1905000"/>
            <a:ext cx="1714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交叉点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4" name="Text Box 9"/>
          <p:cNvSpPr txBox="1"/>
          <p:nvPr/>
        </p:nvSpPr>
        <p:spPr>
          <a:xfrm>
            <a:off x="1447800" y="2362200"/>
            <a:ext cx="1665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京杭运河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5" name="Text Box 9"/>
          <p:cNvSpPr txBox="1"/>
          <p:nvPr/>
        </p:nvSpPr>
        <p:spPr>
          <a:xfrm>
            <a:off x="6553200" y="2362200"/>
            <a:ext cx="1562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方便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6" name="Text Box 9"/>
          <p:cNvSpPr txBox="1"/>
          <p:nvPr/>
        </p:nvSpPr>
        <p:spPr>
          <a:xfrm>
            <a:off x="0" y="3200400"/>
            <a:ext cx="900112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>
                <a:latin typeface="华文新魏" pitchFamily="2" charset="-122"/>
                <a:ea typeface="华文新魏" pitchFamily="2" charset="-122"/>
              </a:rPr>
              <a:t>　　</a:t>
            </a:r>
            <a:r>
              <a:rPr lang="zh-CN" altLang="en-US" b="1">
                <a:latin typeface="宋体" panose="02010600030101010101" pitchFamily="2" charset="-122"/>
              </a:rPr>
              <a:t>北京向东出</a:t>
            </a:r>
            <a:r>
              <a:rPr lang="zh-CN" altLang="en-US" b="1" u="sng">
                <a:latin typeface="宋体" panose="02010600030101010101" pitchFamily="2" charset="-122"/>
              </a:rPr>
              <a:t>          </a:t>
            </a:r>
            <a:r>
              <a:rPr lang="zh-CN" altLang="en-US" b="1">
                <a:latin typeface="宋体" panose="02010600030101010101" pitchFamily="2" charset="-122"/>
              </a:rPr>
              <a:t>可进入</a:t>
            </a:r>
            <a:r>
              <a:rPr lang="zh-CN" altLang="en-US" b="1" u="sng">
                <a:latin typeface="宋体" panose="02010600030101010101" pitchFamily="2" charset="-122"/>
              </a:rPr>
              <a:t>          </a:t>
            </a:r>
            <a:r>
              <a:rPr lang="en-US" altLang="zh-CN" b="1">
                <a:latin typeface="宋体" panose="02010600030101010101" pitchFamily="2" charset="-122"/>
              </a:rPr>
              <a:t>;</a:t>
            </a:r>
            <a:r>
              <a:rPr lang="zh-CN" altLang="en-US" b="1">
                <a:latin typeface="宋体" panose="02010600030101010101" pitchFamily="2" charset="-122"/>
              </a:rPr>
              <a:t>从西北出</a:t>
            </a:r>
            <a:r>
              <a:rPr lang="zh-CN" altLang="en-US" b="1" u="sng">
                <a:latin typeface="宋体" panose="02010600030101010101" pitchFamily="2" charset="-122"/>
              </a:rPr>
              <a:t>              </a:t>
            </a:r>
            <a:r>
              <a:rPr lang="zh-CN" altLang="en-US" b="1">
                <a:latin typeface="宋体" panose="02010600030101010101" pitchFamily="2" charset="-122"/>
              </a:rPr>
              <a:t>可进入</a:t>
            </a:r>
            <a:r>
              <a:rPr lang="zh-CN" altLang="en-US" b="1" u="sng">
                <a:latin typeface="宋体" panose="02010600030101010101" pitchFamily="2" charset="-122"/>
              </a:rPr>
              <a:t>              </a:t>
            </a:r>
            <a:r>
              <a:rPr lang="en-US" altLang="zh-CN" b="1">
                <a:latin typeface="宋体" panose="02010600030101010101" pitchFamily="2" charset="-122"/>
              </a:rPr>
              <a:t>;</a:t>
            </a:r>
            <a:r>
              <a:rPr lang="zh-CN" altLang="en-US" b="1">
                <a:latin typeface="宋体" panose="02010600030101010101" pitchFamily="2" charset="-122"/>
              </a:rPr>
              <a:t>向西可联系</a:t>
            </a:r>
            <a:r>
              <a:rPr lang="zh-CN" altLang="en-US" b="1" u="sng">
                <a:latin typeface="宋体" panose="02010600030101010101" pitchFamily="2" charset="-122"/>
              </a:rPr>
              <a:t>              </a:t>
            </a:r>
            <a:r>
              <a:rPr lang="en-US" altLang="zh-CN" b="1">
                <a:latin typeface="宋体" panose="02010600030101010101" pitchFamily="2" charset="-122"/>
              </a:rPr>
              <a:t>;</a:t>
            </a:r>
            <a:r>
              <a:rPr lang="zh-CN" altLang="en-US" b="1">
                <a:latin typeface="宋体" panose="02010600030101010101" pitchFamily="2" charset="-122"/>
              </a:rPr>
              <a:t>向南可进入</a:t>
            </a:r>
            <a:r>
              <a:rPr lang="zh-CN" altLang="en-US" b="1" u="sng">
                <a:latin typeface="宋体" panose="02010600030101010101" pitchFamily="2" charset="-122"/>
              </a:rPr>
              <a:t>             </a:t>
            </a:r>
            <a:r>
              <a:rPr lang="zh-CN" altLang="en-US" b="1">
                <a:latin typeface="宋体" panose="02010600030101010101" pitchFamily="2" charset="-122"/>
              </a:rPr>
              <a:t>。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3124200" y="3276600"/>
            <a:ext cx="1571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山海关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8" name="Text Box 9"/>
          <p:cNvSpPr txBox="1"/>
          <p:nvPr/>
        </p:nvSpPr>
        <p:spPr>
          <a:xfrm>
            <a:off x="5943600" y="3352800"/>
            <a:ext cx="19462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东北地区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9" name="Text Box 9"/>
          <p:cNvSpPr txBox="1"/>
          <p:nvPr/>
        </p:nvSpPr>
        <p:spPr>
          <a:xfrm>
            <a:off x="838200" y="3810000"/>
            <a:ext cx="1428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居庸关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300" name="Text Box 9"/>
          <p:cNvSpPr txBox="1"/>
          <p:nvPr/>
        </p:nvSpPr>
        <p:spPr>
          <a:xfrm>
            <a:off x="4114800" y="3810000"/>
            <a:ext cx="23050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内蒙古高原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301" name="Text Box 9"/>
          <p:cNvSpPr txBox="1"/>
          <p:nvPr/>
        </p:nvSpPr>
        <p:spPr>
          <a:xfrm>
            <a:off x="838200" y="4267200"/>
            <a:ext cx="1770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黄土高原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302" name="Text Box 9"/>
          <p:cNvSpPr txBox="1"/>
          <p:nvPr/>
        </p:nvSpPr>
        <p:spPr>
          <a:xfrm>
            <a:off x="5105400" y="4267200"/>
            <a:ext cx="1893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华北平原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宋体" panose="02010600030101010101" pitchFamily="2" charset="-122"/>
              </a:rPr>
              <a:t>北京的地形、河流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1"/>
          <a:srcRect l="19994" t="14404" r="33238" b="7504"/>
          <a:stretch>
            <a:fillRect/>
          </a:stretch>
        </p:blipFill>
        <p:spPr>
          <a:xfrm>
            <a:off x="228600" y="1295400"/>
            <a:ext cx="49530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1">
            <a:hlinkClick r:id="rId2" action="ppaction://hlinksldjump"/>
          </p:cNvPr>
          <p:cNvSpPr txBox="1"/>
          <p:nvPr/>
        </p:nvSpPr>
        <p:spPr>
          <a:xfrm>
            <a:off x="5486400" y="1295400"/>
            <a:ext cx="28638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>
                <a:latin typeface="宋体" panose="02010600030101010101" pitchFamily="2" charset="-122"/>
              </a:rPr>
              <a:t>A</a:t>
            </a:r>
            <a:r>
              <a:rPr lang="zh-CN" altLang="en-US" b="1">
                <a:latin typeface="宋体" panose="02010600030101010101" pitchFamily="2" charset="-122"/>
              </a:rPr>
              <a:t>．地势西高东低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3317" name="Text Box 11">
            <a:hlinkClick r:id="rId2" action="ppaction://hlinksldjump"/>
          </p:cNvPr>
          <p:cNvSpPr txBox="1"/>
          <p:nvPr/>
        </p:nvSpPr>
        <p:spPr>
          <a:xfrm>
            <a:off x="5486400" y="1905000"/>
            <a:ext cx="2138363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宋体" panose="02010600030101010101" pitchFamily="2" charset="-122"/>
              </a:rPr>
              <a:t>B．地势平坦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3318" name="Text Box 11">
            <a:hlinkClick r:id="rId2" action="ppaction://hlinksldjump"/>
          </p:cNvPr>
          <p:cNvSpPr txBox="1"/>
          <p:nvPr/>
        </p:nvSpPr>
        <p:spPr>
          <a:xfrm>
            <a:off x="5334000" y="3124200"/>
            <a:ext cx="37560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>
                <a:latin typeface="宋体" panose="02010600030101010101" pitchFamily="2" charset="-122"/>
              </a:rPr>
              <a:t> </a:t>
            </a:r>
            <a:r>
              <a:rPr lang="en-US" altLang="zh-CN" b="1">
                <a:latin typeface="宋体" panose="02010600030101010101" pitchFamily="2" charset="-122"/>
              </a:rPr>
              <a:t>D</a:t>
            </a:r>
            <a:r>
              <a:rPr lang="zh-CN" altLang="en-US" b="1">
                <a:latin typeface="宋体" panose="02010600030101010101" pitchFamily="2" charset="-122"/>
              </a:rPr>
              <a:t>．河流少，水源不足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3319" name="Text Box 11">
            <a:hlinkClick r:id="rId2" action="ppaction://hlinksldjump"/>
          </p:cNvPr>
          <p:cNvSpPr txBox="1"/>
          <p:nvPr/>
        </p:nvSpPr>
        <p:spPr>
          <a:xfrm>
            <a:off x="5486400" y="2514600"/>
            <a:ext cx="21494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>
                <a:latin typeface="宋体" panose="02010600030101010101" pitchFamily="2" charset="-122"/>
              </a:rPr>
              <a:t>C</a:t>
            </a:r>
            <a:r>
              <a:rPr lang="zh-CN" altLang="en-US" b="1">
                <a:latin typeface="宋体" panose="02010600030101010101" pitchFamily="2" charset="-122"/>
              </a:rPr>
              <a:t>．四面环山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3320" name="Text Box 11">
            <a:hlinkClick r:id="rId2" action="ppaction://hlinksldjump"/>
          </p:cNvPr>
          <p:cNvSpPr txBox="1"/>
          <p:nvPr/>
        </p:nvSpPr>
        <p:spPr>
          <a:xfrm>
            <a:off x="5562600" y="3962400"/>
            <a:ext cx="32210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>
                <a:latin typeface="宋体" panose="02010600030101010101" pitchFamily="2" charset="-122"/>
              </a:rPr>
              <a:t>E</a:t>
            </a:r>
            <a:r>
              <a:rPr lang="zh-CN" altLang="en-US" b="1">
                <a:latin typeface="宋体" panose="02010600030101010101" pitchFamily="2" charset="-122"/>
              </a:rPr>
              <a:t>．河流向东南流出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3321" name="半闭框 6"/>
          <p:cNvSpPr/>
          <p:nvPr/>
        </p:nvSpPr>
        <p:spPr>
          <a:xfrm rot="12441376">
            <a:off x="7620000" y="1828800"/>
            <a:ext cx="341313" cy="568325"/>
          </a:xfrm>
          <a:custGeom>
            <a:avLst/>
            <a:gdLst/>
            <a:ahLst/>
            <a:cxnLst>
              <a:cxn ang="0">
                <a:pos x="455186" y="83343"/>
              </a:cxn>
              <a:cxn ang="5898240">
                <a:pos x="83343" y="773908"/>
              </a:cxn>
              <a:cxn ang="11796480">
                <a:pos x="0" y="464344"/>
              </a:cxn>
              <a:cxn ang="17694720">
                <a:pos x="250032" y="0"/>
              </a:cxn>
            </a:cxnLst>
            <a:pathLst>
              <a:path w="500063" h="928688">
                <a:moveTo>
                  <a:pt x="0" y="0"/>
                </a:moveTo>
                <a:lnTo>
                  <a:pt x="500063" y="0"/>
                </a:lnTo>
                <a:lnTo>
                  <a:pt x="410309" y="166686"/>
                </a:lnTo>
                <a:lnTo>
                  <a:pt x="166686" y="166686"/>
                </a:lnTo>
                <a:lnTo>
                  <a:pt x="166686" y="619128"/>
                </a:lnTo>
                <a:lnTo>
                  <a:pt x="0" y="928688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2" name="半闭框 6"/>
          <p:cNvSpPr/>
          <p:nvPr/>
        </p:nvSpPr>
        <p:spPr>
          <a:xfrm rot="12441376">
            <a:off x="8534400" y="4038600"/>
            <a:ext cx="341313" cy="568325"/>
          </a:xfrm>
          <a:custGeom>
            <a:avLst/>
            <a:gdLst/>
            <a:ahLst/>
            <a:cxnLst>
              <a:cxn ang="0">
                <a:pos x="455186" y="83343"/>
              </a:cxn>
              <a:cxn ang="5898240">
                <a:pos x="83343" y="773908"/>
              </a:cxn>
              <a:cxn ang="11796480">
                <a:pos x="0" y="464344"/>
              </a:cxn>
              <a:cxn ang="17694720">
                <a:pos x="250032" y="0"/>
              </a:cxn>
            </a:cxnLst>
            <a:pathLst>
              <a:path w="500063" h="928688">
                <a:moveTo>
                  <a:pt x="0" y="0"/>
                </a:moveTo>
                <a:lnTo>
                  <a:pt x="500063" y="0"/>
                </a:lnTo>
                <a:lnTo>
                  <a:pt x="410309" y="166686"/>
                </a:lnTo>
                <a:lnTo>
                  <a:pt x="166686" y="166686"/>
                </a:lnTo>
                <a:lnTo>
                  <a:pt x="166686" y="619128"/>
                </a:lnTo>
                <a:lnTo>
                  <a:pt x="0" y="928688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3323" name="图片 4" descr="1_170729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4876800"/>
            <a:ext cx="1336675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椭圆形标注 13323"/>
          <p:cNvSpPr/>
          <p:nvPr/>
        </p:nvSpPr>
        <p:spPr>
          <a:xfrm>
            <a:off x="6858000" y="4800600"/>
            <a:ext cx="2286000" cy="1295400"/>
          </a:xfrm>
          <a:prstGeom prst="wedgeEllipseCallout">
            <a:avLst>
              <a:gd name="adj1" fmla="val -83194"/>
              <a:gd name="adj2" fmla="val 19241"/>
            </a:avLst>
          </a:prstGeom>
          <a:solidFill>
            <a:srgbClr val="FF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 dirty="0">
                <a:latin typeface="Arial" panose="020B0604020202020204" pitchFamily="34" charset="0"/>
                <a:ea typeface="黑体" panose="02010609060101010101" pitchFamily="2" charset="-122"/>
              </a:rPr>
              <a:t>是真是假</a:t>
            </a:r>
            <a:endParaRPr lang="zh-CN" altLang="en-US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705725" cy="777875"/>
          </a:xfrm>
        </p:spPr>
        <p:txBody>
          <a:bodyPr vert="horz" wrap="square" anchor="ctr"/>
          <a:p>
            <a:pPr algn="l"/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</a:rPr>
              <a:t>北京的气候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14339" name="Picture 13"/>
          <p:cNvPicPr>
            <a:picLocks noChangeAspect="1"/>
          </p:cNvPicPr>
          <p:nvPr/>
        </p:nvPicPr>
        <p:blipFill>
          <a:blip r:embed="rId1">
            <a:lum bright="-17999" contrast="40000"/>
          </a:blip>
          <a:srcRect l="26781" t="36842" r="26767" b="25099"/>
          <a:stretch>
            <a:fillRect/>
          </a:stretch>
        </p:blipFill>
        <p:spPr>
          <a:xfrm>
            <a:off x="381000" y="1752600"/>
            <a:ext cx="4933950" cy="3921125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  <p:pic>
        <p:nvPicPr>
          <p:cNvPr id="14340" name="Picture 15" descr="2"/>
          <p:cNvPicPr>
            <a:picLocks noChangeAspect="1"/>
          </p:cNvPicPr>
          <p:nvPr/>
        </p:nvPicPr>
        <p:blipFill>
          <a:blip r:embed="rId2">
            <a:lum bright="-10001" contrast="40000"/>
          </a:blip>
          <a:srcRect r="67618"/>
          <a:stretch>
            <a:fillRect/>
          </a:stretch>
        </p:blipFill>
        <p:spPr>
          <a:xfrm>
            <a:off x="5334000" y="1752600"/>
            <a:ext cx="3508375" cy="3929063"/>
          </a:xfrm>
          <a:prstGeom prst="rect">
            <a:avLst/>
          </a:prstGeom>
          <a:noFill/>
          <a:ln w="9525">
            <a:noFill/>
          </a:ln>
          <a:effectLst>
            <a:outerShdw dist="139700" dir="2699999" algn="ctr" rotWithShape="0">
              <a:srgbClr val="333333">
                <a:alpha val="6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1980</Words>
  <Application>WPS 演示</Application>
  <PresentationFormat>在屏幕上显示</PresentationFormat>
  <Paragraphs>305</Paragraphs>
  <Slides>40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8" baseType="lpstr">
      <vt:lpstr>Arial</vt:lpstr>
      <vt:lpstr>宋体</vt:lpstr>
      <vt:lpstr>Wingdings</vt:lpstr>
      <vt:lpstr>楷体_GB2312</vt:lpstr>
      <vt:lpstr>新宋体</vt:lpstr>
      <vt:lpstr>黑体</vt:lpstr>
      <vt:lpstr>汉仪丫丫体简</vt:lpstr>
      <vt:lpstr>汉仪雁翎体简</vt:lpstr>
      <vt:lpstr>汉仪海韵体简</vt:lpstr>
      <vt:lpstr>华文楷体</vt:lpstr>
      <vt:lpstr>Times New Roman</vt:lpstr>
      <vt:lpstr>华文新魏</vt:lpstr>
      <vt:lpstr>微软雅黑</vt:lpstr>
      <vt:lpstr>Arial Unicode MS</vt:lpstr>
      <vt:lpstr>Symbol</vt:lpstr>
      <vt:lpstr>汉仪粗宋简</vt:lpstr>
      <vt:lpstr>汉仪凌波体繁</vt:lpstr>
      <vt:lpstr>默认设计模板</vt:lpstr>
      <vt:lpstr>PowerPoint 演示文稿</vt:lpstr>
      <vt:lpstr>第六章  第四节  </vt:lpstr>
      <vt:lpstr>PowerPoint 演示文稿</vt:lpstr>
      <vt:lpstr>回忆录：</vt:lpstr>
      <vt:lpstr>PowerPoint 演示文稿</vt:lpstr>
      <vt:lpstr>战略（相对）位置：</vt:lpstr>
      <vt:lpstr>交通位置：</vt:lpstr>
      <vt:lpstr>北京的地形、河流</vt:lpstr>
      <vt:lpstr>北京的气候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最高人民法院</vt:lpstr>
      <vt:lpstr>北京职能:全国的政治中心</vt:lpstr>
      <vt:lpstr>PowerPoint 演示文稿</vt:lpstr>
      <vt:lpstr>PowerPoint 演示文稿</vt:lpstr>
      <vt:lpstr>中国国家图书馆</vt:lpstr>
      <vt:lpstr>中国科学院</vt:lpstr>
      <vt:lpstr>2015年10月5日，中国著名药学家屠呦呦女士获得2015年 诺贝尔生理学或医学奖。</vt:lpstr>
      <vt:lpstr>北京文化机构和设施的分布</vt:lpstr>
      <vt:lpstr>北京职能:我国的文化中心</vt:lpstr>
      <vt:lpstr>PowerPoint 演示文稿</vt:lpstr>
      <vt:lpstr>PowerPoint 演示文稿</vt:lpstr>
      <vt:lpstr>PowerPoint 演示文稿</vt:lpstr>
      <vt:lpstr>北京职能:我国的国际交往中心</vt:lpstr>
      <vt:lpstr>PowerPoint 演示文稿</vt:lpstr>
      <vt:lpstr>三、历史悠久的古城</vt:lpstr>
      <vt:lpstr>PowerPoint 演示文稿</vt:lpstr>
      <vt:lpstr>PowerPoint 演示文稿</vt:lpstr>
      <vt:lpstr>四、现代化的大都市——卫星城</vt:lpstr>
      <vt:lpstr>现代化的大都市——立体交通网络</vt:lpstr>
      <vt:lpstr>现代化的大都市——环境保护</vt:lpstr>
      <vt:lpstr>世界人民是如何追公交车的？</vt:lpstr>
      <vt:lpstr>PowerPoint 演示文稿</vt:lpstr>
      <vt:lpstr>北京的那些 烦心 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421</cp:revision>
  <dcterms:created xsi:type="dcterms:W3CDTF">2016-04-18T00:39:00Z</dcterms:created>
  <dcterms:modified xsi:type="dcterms:W3CDTF">2019-03-11T07:40:33Z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2052-11.1.0.8500</vt:lpwstr>
  </property>
</Properties>
</file>