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png" ContentType="image/png"/>
  <Default Extension="gif" ContentType="image/gif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681" r:id="rId4"/>
    <p:sldId id="273" r:id="rId5"/>
    <p:sldId id="490" r:id="rId7"/>
    <p:sldId id="381" r:id="rId8"/>
    <p:sldId id="382" r:id="rId9"/>
    <p:sldId id="576" r:id="rId10"/>
    <p:sldId id="655" r:id="rId11"/>
    <p:sldId id="278" r:id="rId12"/>
    <p:sldId id="686" r:id="rId13"/>
    <p:sldId id="687" r:id="rId14"/>
    <p:sldId id="767" r:id="rId15"/>
    <p:sldId id="658" r:id="rId16"/>
    <p:sldId id="725" r:id="rId17"/>
    <p:sldId id="384" r:id="rId18"/>
    <p:sldId id="571" r:id="rId19"/>
    <p:sldId id="290" r:id="rId20"/>
    <p:sldId id="416" r:id="rId21"/>
    <p:sldId id="351" r:id="rId22"/>
    <p:sldId id="378" r:id="rId23"/>
    <p:sldId id="809" r:id="rId24"/>
    <p:sldId id="877" r:id="rId25"/>
    <p:sldId id="749" r:id="rId26"/>
    <p:sldId id="652" r:id="rId27"/>
    <p:sldId id="352" r:id="rId28"/>
    <p:sldId id="651" r:id="rId29"/>
    <p:sldId id="716" r:id="rId30"/>
    <p:sldId id="632" r:id="rId31"/>
    <p:sldId id="726" r:id="rId32"/>
    <p:sldId id="820" r:id="rId33"/>
    <p:sldId id="656" r:id="rId34"/>
    <p:sldId id="811" r:id="rId35"/>
    <p:sldId id="812" r:id="rId36"/>
    <p:sldId id="813" r:id="rId37"/>
    <p:sldId id="814" r:id="rId38"/>
    <p:sldId id="815" r:id="rId39"/>
    <p:sldId id="816" r:id="rId40"/>
    <p:sldId id="817" r:id="rId41"/>
    <p:sldId id="728" r:id="rId42"/>
    <p:sldId id="876" r:id="rId43"/>
  </p:sldIdLst>
  <p:sldSz cx="9144000" cy="6858000" type="screen4x3"/>
  <p:notesSz cx="6858000" cy="9144000"/>
  <p:custDataLst>
    <p:tags r:id="rId47"/>
  </p:custDataLst>
  <p:defaultTextStyle>
    <a:defPPr>
      <a:defRPr lang="zh-CN"/>
    </a:defPPr>
    <a:lvl1pPr marL="0" lvl="0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lvl="1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lvl="2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lvl="3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lvl="4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lvl="5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lvl="6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lvl="7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lvl="8" indent="0" algn="l" defTabSz="914400" eaLnBrk="1" fontAlgn="base" latinLnBrk="0" hangingPunct="1">
      <a:lnSpc>
        <a:spcPct val="80000"/>
      </a:lnSpc>
      <a:spcBef>
        <a:spcPct val="20000"/>
      </a:spcBef>
      <a:spcAft>
        <a:spcPct val="0"/>
      </a:spcAft>
      <a:buFont typeface="Arial" panose="020B0604020202020204" pitchFamily="34" charset="0"/>
      <a:buNone/>
      <a:defRPr sz="2400" b="1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70"/>
    <a:srgbClr val="00537A"/>
    <a:srgbClr val="006699"/>
    <a:srgbClr val="003399"/>
    <a:srgbClr val="336699"/>
    <a:srgbClr val="000099"/>
    <a:srgbClr val="0000CC"/>
    <a:srgbClr val="FF0000"/>
    <a:srgbClr val="FE65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34"/>
    <p:restoredTop sz="94619"/>
  </p:normalViewPr>
  <p:slideViewPr>
    <p:cSldViewPr showGuides="1">
      <p:cViewPr varScale="1">
        <p:scale>
          <a:sx n="114" d="100"/>
          <a:sy n="114" d="100"/>
        </p:scale>
        <p:origin x="-1554" y="-96"/>
      </p:cViewPr>
      <p:guideLst>
        <p:guide orient="horz" pos="2293"/>
        <p:guide pos="3078"/>
      </p:guideLst>
    </p:cSldViewPr>
  </p:slideViewPr>
  <p:outlineViewPr>
    <p:cViewPr>
      <p:scale>
        <a:sx n="33" d="100"/>
        <a:sy n="33" d="100"/>
      </p:scale>
      <p:origin x="0" y="3414"/>
    </p:cViewPr>
  </p:outlineViewPr>
  <p:notesTextViewPr>
    <p:cViewPr>
      <p:scale>
        <a:sx n="100" d="100"/>
        <a:sy n="100" d="100"/>
      </p:scale>
      <p:origin x="0" y="0"/>
    </p:cViewPr>
  </p:notesTextViewPr>
  <p:gridSpacing cx="76196" cy="7619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ea typeface="宋体" panose="02010600030101010101" pitchFamily="2" charset="-122"/>
              </a:defRPr>
            </a:lvl1pPr>
          </a:lstStyle>
          <a:p>
            <a:pPr fontAlgn="base">
              <a:defRPr/>
            </a:pPr>
            <a:endParaRPr lang="en-US" altLang="en-US" strike="noStrike" noProof="1"/>
          </a:p>
        </p:txBody>
      </p:sp>
      <p:sp>
        <p:nvSpPr>
          <p:cNvPr id="1843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fontAlgn="base">
              <a:defRPr/>
            </a:pP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fontAlgn="base">
              <a:defRPr/>
            </a:pPr>
            <a:fld id="{6FC617B9-0756-4610-9059-3E8F18647193}" type="slidenum">
              <a:rPr lang="zh-CN" altLang="en-US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2253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1202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2B1058F7-C34B-4E4B-87E0-BE9E358030DE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546BE757-2049-47EC-9AEC-58D7C9BD48FD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61B1C42B-F9D4-4233-A874-4350AB22234E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 fontAlgn="base"/>
            <a:endParaRPr lang="zh-CN" altLang="en-US" strike="noStrike" noProof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C3CCBF1A-C275-412F-AADC-3FEBD33DEDAB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defRPr/>
            </a:pPr>
            <a:endParaRPr lang="en-US" altLang="zh-CN" sz="1800" b="0" strike="noStrike" noProof="1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defRPr/>
            </a:pPr>
            <a:endParaRPr lang="en-US" altLang="zh-CN" sz="1800" b="0" strike="noStrike" noProof="1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14340" name="直接连接符 5"/>
          <p:cNvSpPr/>
          <p:nvPr/>
        </p:nvSpPr>
        <p:spPr>
          <a:xfrm rot="-5400000">
            <a:off x="-762000" y="3429000"/>
            <a:ext cx="6858000" cy="0"/>
          </a:xfrm>
          <a:prstGeom prst="line">
            <a:avLst/>
          </a:prstGeom>
          <a:ln w="11430" cap="flat" cmpd="sng">
            <a:solidFill>
              <a:srgbClr val="F9F9F9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lvl="0" indent="0">
              <a:lnSpc>
                <a:spcPct val="100000"/>
              </a:lnSpc>
              <a:spcBef>
                <a:spcPct val="0"/>
              </a:spcBef>
            </a:pPr>
            <a:endParaRPr lang="en-US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25" name="副标题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7" name="日期占位符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3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zh-CN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8" name="页脚占位符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zh-CN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fld id="{9A0DB2DC-4C9A-4742-B13C-FB6460FD3503}" type="slidenum"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ea typeface="华文新魏" charset="-122"/>
              </a:rPr>
            </a:fld>
            <a:endParaRPr lang="en-US" altLang="zh-CN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defRPr/>
            </a:pPr>
            <a:endParaRPr lang="en-US" altLang="zh-CN" sz="1800" b="0" strike="noStrike" noProof="1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fld id="{9A0DB2DC-4C9A-4742-B13C-FB6460FD3503}" type="slidenum">
              <a:rPr lang="en-US" altLang="zh-CN">
                <a:latin typeface="Arial" panose="020B0604020202020204" pitchFamily="34" charset="0"/>
                <a:ea typeface="华文新魏" charset="-122"/>
              </a:rPr>
            </a:fld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defRPr/>
            </a:pPr>
            <a:endParaRPr lang="en-US" altLang="zh-CN" sz="1800" b="0" strike="noStrike" noProof="1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6" name="矩形 5"/>
          <p:cNvSpPr/>
          <p:nvPr/>
        </p:nvSpPr>
        <p:spPr>
          <a:xfrm rot="21240000">
            <a:off x="598488" y="1004888"/>
            <a:ext cx="4319588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indent="0" algn="ctr">
              <a:lnSpc>
                <a:spcPct val="100000"/>
              </a:lnSpc>
              <a:spcBef>
                <a:spcPct val="0"/>
              </a:spcBef>
            </a:pPr>
            <a:endParaRPr lang="en-US" altLang="zh-CN" sz="1800" b="0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7" name="矩形 6"/>
          <p:cNvSpPr/>
          <p:nvPr/>
        </p:nvSpPr>
        <p:spPr>
          <a:xfrm rot="21420000">
            <a:off x="596900" y="998538"/>
            <a:ext cx="4319588" cy="4313238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lvl="1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 indent="0" algn="ctr">
              <a:lnSpc>
                <a:spcPct val="100000"/>
              </a:lnSpc>
              <a:spcBef>
                <a:spcPct val="0"/>
              </a:spcBef>
            </a:pPr>
            <a:endParaRPr lang="en-US" altLang="zh-CN" sz="1800" b="0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 fontAlgn="base"/>
            <a:r>
              <a:rPr lang="zh-CN" altLang="en-US" strike="noStrike" noProof="0" smtClean="0"/>
              <a:t>单击图标添加图片</a:t>
            </a:r>
            <a:endParaRPr lang="en-US" strike="noStrike" noProof="0" dirty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>
          <a:xfrm>
            <a:off x="4246563" y="6557963"/>
            <a:ext cx="2001838" cy="227013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fld id="{9A0DB2DC-4C9A-4742-B13C-FB6460FD3503}" type="slidenum">
              <a:rPr lang="en-US" altLang="zh-CN">
                <a:latin typeface="Arial" panose="020B0604020202020204" pitchFamily="34" charset="0"/>
                <a:ea typeface="华文新魏" charset="-122"/>
              </a:rPr>
            </a:fld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00000"/>
              </a:lnSpc>
              <a:spcBef>
                <a:spcPct val="0"/>
              </a:spcBef>
              <a:defRPr/>
            </a:pPr>
            <a:endParaRPr lang="en-US" altLang="zh-CN" sz="1800" b="0" strike="noStrike" noProof="1">
              <a:solidFill>
                <a:srgbClr val="FFFFFF"/>
              </a:solidFill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8" cy="227013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>
              <a:lnSpc>
                <a:spcPct val="100000"/>
              </a:lnSpc>
              <a:spcBef>
                <a:spcPct val="0"/>
              </a:spcBef>
            </a:pPr>
            <a:fld id="{9A0DB2DC-4C9A-4742-B13C-FB6460FD3503}" type="slidenum">
              <a:rPr lang="en-US" altLang="zh-CN">
                <a:latin typeface="Arial" panose="020B0604020202020204" pitchFamily="34" charset="0"/>
                <a:ea typeface="华文新魏" charset="-122"/>
              </a:rPr>
            </a:fld>
            <a:endParaRPr lang="en-US" altLang="zh-CN">
              <a:latin typeface="Arial" panose="020B0604020202020204" pitchFamily="34" charset="0"/>
              <a:ea typeface="华文新魏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DF55086D-E64B-479F-BD0B-12064D99DDAF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B047EA69-D8B1-4FC3-91BA-033355600B54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DC8DD7E5-182D-4CB6-A496-AE09D92DBEEA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FB2D62A6-DD01-4633-B769-E114849024FA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4D185B43-8889-42BF-89EC-15550EEAF3F5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>
              <a:defRPr/>
            </a:pPr>
            <a:fld id="{0A6C33B0-DED9-45C1-9C00-9816B22FFE7C}" type="datetimeFigureOut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>
              <a:defRPr/>
            </a:pPr>
            <a:fld id="{5578B6AA-0845-4AB9-A8C0-5229200A2F21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A62FA890-4816-4CE0-9084-47509076E72F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 fontAlgn="base"/>
            <a:endParaRPr lang="zh-CN" altLang="en-US" strike="noStrike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defRPr/>
            </a:pPr>
            <a:fld id="{0DAAA1EC-6165-4002-B84C-AD1453F261E5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defRPr/>
            </a:pPr>
            <a:fld id="{0A6C33B0-DED9-45C1-9C00-9816B22FFE7C}" type="datetimeFigureOut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defRPr/>
            </a:pPr>
            <a:endParaRPr lang="en-US" altLang="zh-CN" strike="noStrike" noProof="1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defRPr/>
            </a:pPr>
            <a:fld id="{5578B6AA-0845-4AB9-A8C0-5229200A2F21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标题占位符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2051" name="文本占位符 30"/>
          <p:cNvSpPr>
            <a:spLocks noGrp="1"/>
          </p:cNvSpPr>
          <p:nvPr>
            <p:ph type="body"/>
          </p:nvPr>
        </p:nvSpPr>
        <p:spPr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p>
            <a:pPr lvl="0" indent="-27305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4243388" y="6557963"/>
            <a:ext cx="2001838" cy="227013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lstStyle>
            <a:lvl1pPr indent="0">
              <a:defRPr sz="1000" b="0">
                <a:solidFill>
                  <a:schemeClr val="tx2"/>
                </a:solidFill>
                <a:latin typeface="Arial" panose="020B0604020202020204" pitchFamily="34" charset="0"/>
                <a:ea typeface="华文新魏" charset="-122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endParaRPr lang="en-US" altLang="zh-CN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7200" y="6556375"/>
            <a:ext cx="3657600" cy="228600"/>
          </a:xfrm>
          <a:prstGeom prst="rect">
            <a:avLst/>
          </a:prstGeom>
        </p:spPr>
        <p:txBody>
          <a:bodyPr vert="horz" wrap="square" lIns="91440" tIns="0" rIns="91440" bIns="0" numCol="1" anchor="b" anchorCtr="0" compatLnSpc="1"/>
          <a:lstStyle>
            <a:lvl1pPr indent="0" algn="r">
              <a:defRPr sz="1000" b="0">
                <a:solidFill>
                  <a:schemeClr val="tx2"/>
                </a:solidFill>
                <a:latin typeface="Arial" panose="020B0604020202020204" pitchFamily="34" charset="0"/>
                <a:ea typeface="华文新魏" charset="-122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endParaRPr lang="en-US" altLang="zh-CN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254750" y="6553200"/>
            <a:ext cx="587375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indent="0" algn="r">
              <a:defRPr sz="1100" b="0">
                <a:solidFill>
                  <a:schemeClr val="tx2"/>
                </a:solidFill>
                <a:latin typeface="Arial" panose="020B0604020202020204" pitchFamily="34" charset="0"/>
                <a:ea typeface="华文新魏" charset="-122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fld id="{9A0DB2DC-4C9A-4742-B13C-FB6460FD350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anose="020B0603020202020204" pitchFamily="34" charset="0"/>
          <a:ea typeface="黑体" panose="02010609060101010101" pitchFamily="49" charset="-122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Arial" panose="020B0604020202020204" pitchFamily="34" charset="0"/>
          <a:ea typeface="华文新魏" charset="-122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Arial" panose="020B0604020202020204" pitchFamily="34" charset="0"/>
          <a:ea typeface="华文新魏" charset="-122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Arial" panose="020B0604020202020204" pitchFamily="34" charset="0"/>
          <a:ea typeface="华文新魏" charset="-122"/>
          <a:cs typeface="+mn-cs"/>
        </a:defRPr>
      </a:lvl3pPr>
      <a:lvl4pPr marL="1005205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Arial" panose="020B0604020202020204" pitchFamily="34" charset="0"/>
          <a:ea typeface="华文新魏" charset="-122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sz="2000" kern="1200">
          <a:solidFill>
            <a:schemeClr val="tx1"/>
          </a:solidFill>
          <a:latin typeface="Arial" panose="020B0604020202020204" pitchFamily="34" charset="0"/>
          <a:ea typeface="华文新魏" charset="-122"/>
          <a:cs typeface="+mn-cs"/>
        </a:defRPr>
      </a:lvl5pPr>
      <a:lvl6pPr marL="1471930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Arial" panose="020B0604020202020204" pitchFamily="34" charset="0"/>
          <a:ea typeface="华文新魏" charset="-122"/>
          <a:cs typeface="+mn-cs"/>
        </a:defRPr>
      </a:lvl6pPr>
      <a:lvl7pPr marL="1673225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Arial" panose="020B0604020202020204" pitchFamily="34" charset="0"/>
          <a:ea typeface="华文新魏" charset="-122"/>
          <a:cs typeface="+mn-cs"/>
        </a:defRPr>
      </a:lvl7pPr>
      <a:lvl8pPr marL="1847215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Arial" panose="020B0604020202020204" pitchFamily="34" charset="0"/>
          <a:ea typeface="华文新魏" charset="-122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panose="05000000000000000000"/>
        <a:buChar char="§"/>
        <a:defRPr kumimoji="0" sz="1400" kern="1200" baseline="0">
          <a:solidFill>
            <a:schemeClr val="tx1"/>
          </a:solidFill>
          <a:latin typeface="Arial" panose="020B0604020202020204" pitchFamily="34" charset="0"/>
          <a:ea typeface="华文新魏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13.GIF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.wmf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13.GIF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6" Type="http://schemas.microsoft.com/office/2007/relationships/media" Target="file:///G:\2017&#24180;%20&#19971;&#19979;&#22320;&#29702;\&#19996;&#26041;&#26126;&#29664;%20%20&#39321;&#28207;&#21644;&#28595;&#38376;\&#19996;&#26041;&#26126;&#29664;%20&#28207;&#28595;%20%202017\&#40858;&#29605;%20-%20&#36234;&#26469;&#36234;&#22909;_clip(1).mp3" TargetMode="External"/><Relationship Id="rId5" Type="http://schemas.openxmlformats.org/officeDocument/2006/relationships/audio" Target="file:///G:\2017&#24180;%20&#19971;&#19979;&#22320;&#29702;\&#19996;&#26041;&#26126;&#29664;%20%20&#39321;&#28207;&#21644;&#28595;&#38376;\&#19996;&#26041;&#26126;&#29664;%20&#28207;&#28595;%20%202017\&#40858;&#29605;%20-%20&#36234;&#26469;&#36234;&#22909;_clip(1).mp3" TargetMode="External"/><Relationship Id="rId4" Type="http://schemas.openxmlformats.org/officeDocument/2006/relationships/image" Target="../media/image76.png"/><Relationship Id="rId3" Type="http://schemas.openxmlformats.org/officeDocument/2006/relationships/image" Target="../media/image10.png"/><Relationship Id="rId2" Type="http://schemas.openxmlformats.org/officeDocument/2006/relationships/image" Target="NULL" TargetMode="Externa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" Target="slide38.xml"/><Relationship Id="rId8" Type="http://schemas.openxmlformats.org/officeDocument/2006/relationships/image" Target="../media/image79.GIF"/><Relationship Id="rId7" Type="http://schemas.openxmlformats.org/officeDocument/2006/relationships/slide" Target="slide33.xml"/><Relationship Id="rId6" Type="http://schemas.openxmlformats.org/officeDocument/2006/relationships/slide" Target="slide34.xml"/><Relationship Id="rId5" Type="http://schemas.openxmlformats.org/officeDocument/2006/relationships/slide" Target="slide35.xml"/><Relationship Id="rId4" Type="http://schemas.openxmlformats.org/officeDocument/2006/relationships/slide" Target="slide36.xml"/><Relationship Id="rId3" Type="http://schemas.openxmlformats.org/officeDocument/2006/relationships/slide" Target="slide37.xml"/><Relationship Id="rId2" Type="http://schemas.openxmlformats.org/officeDocument/2006/relationships/slide" Target="slide3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1.jpeg"/><Relationship Id="rId3" Type="http://schemas.openxmlformats.org/officeDocument/2006/relationships/image" Target="../media/image79.GIF"/><Relationship Id="rId2" Type="http://schemas.openxmlformats.org/officeDocument/2006/relationships/slide" Target="slide31.xml"/><Relationship Id="rId1" Type="http://schemas.openxmlformats.org/officeDocument/2006/relationships/image" Target="../media/image80.GIF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2.emf"/><Relationship Id="rId3" Type="http://schemas.openxmlformats.org/officeDocument/2006/relationships/image" Target="../media/image79.GIF"/><Relationship Id="rId2" Type="http://schemas.openxmlformats.org/officeDocument/2006/relationships/slide" Target="slide31.xml"/><Relationship Id="rId1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31.xml"/><Relationship Id="rId3" Type="http://schemas.openxmlformats.org/officeDocument/2006/relationships/image" Target="../media/image79.GIF"/><Relationship Id="rId2" Type="http://schemas.openxmlformats.org/officeDocument/2006/relationships/image" Target="../media/image80.GIF"/><Relationship Id="rId1" Type="http://schemas.openxmlformats.org/officeDocument/2006/relationships/image" Target="../media/image82.emf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31.xml"/><Relationship Id="rId3" Type="http://schemas.openxmlformats.org/officeDocument/2006/relationships/image" Target="../media/image79.GIF"/><Relationship Id="rId2" Type="http://schemas.openxmlformats.org/officeDocument/2006/relationships/image" Target="../media/image80.GIF"/><Relationship Id="rId1" Type="http://schemas.openxmlformats.org/officeDocument/2006/relationships/image" Target="../media/image82.emf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31.xml"/><Relationship Id="rId3" Type="http://schemas.openxmlformats.org/officeDocument/2006/relationships/image" Target="../media/image79.GIF"/><Relationship Id="rId2" Type="http://schemas.openxmlformats.org/officeDocument/2006/relationships/image" Target="../media/image80.GIF"/><Relationship Id="rId1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31.xml"/><Relationship Id="rId3" Type="http://schemas.openxmlformats.org/officeDocument/2006/relationships/image" Target="../media/image79.GIF"/><Relationship Id="rId2" Type="http://schemas.openxmlformats.org/officeDocument/2006/relationships/image" Target="../media/image80.GIF"/><Relationship Id="rId1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NULL" TargetMode="Externa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.wmf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82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7" name="矩形 50180"/>
          <p:cNvSpPr>
            <a:spLocks noTextEdit="1"/>
          </p:cNvSpPr>
          <p:nvPr/>
        </p:nvSpPr>
        <p:spPr>
          <a:xfrm>
            <a:off x="3048000" y="228600"/>
            <a:ext cx="307340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000">
                <a:ln w="12700" cap="flat" cmpd="sng">
                  <a:solidFill>
                    <a:srgbClr val="EAEAEA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港澳游</a:t>
            </a:r>
            <a:endParaRPr lang="zh-CN" altLang="en-US" sz="3000">
              <a:ln w="12700" cap="flat" cmpd="sng">
                <a:solidFill>
                  <a:srgbClr val="EAEAEA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Text Box 14"/>
          <p:cNvSpPr txBox="1"/>
          <p:nvPr/>
        </p:nvSpPr>
        <p:spPr>
          <a:xfrm>
            <a:off x="3298825" y="82550"/>
            <a:ext cx="2878138" cy="746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40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4000" dirty="0">
                <a:latin typeface="Arial" panose="020B0604020202020204" pitchFamily="34" charset="0"/>
                <a:ea typeface="微软雅黑" panose="020B0503020204020204" pitchFamily="34" charset="-122"/>
              </a:rPr>
              <a:t>港澳的气候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2770" name="图片 25604"/>
          <p:cNvPicPr>
            <a:picLocks noChangeAspect="1"/>
          </p:cNvPicPr>
          <p:nvPr/>
        </p:nvPicPr>
        <p:blipFill>
          <a:blip r:embed="rId1">
            <a:lum bright="-6000" contrast="6000"/>
          </a:blip>
          <a:stretch>
            <a:fillRect/>
          </a:stretch>
        </p:blipFill>
        <p:spPr>
          <a:xfrm>
            <a:off x="188913" y="828675"/>
            <a:ext cx="5440362" cy="4256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547813" y="5264150"/>
            <a:ext cx="6181725" cy="1347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zh-CN" sz="3200" noProof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</a:t>
            </a:r>
            <a:r>
              <a:rPr lang="zh-CN" altLang="en-US" sz="3200" noProof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亚热带季风气候</a:t>
            </a:r>
            <a:endParaRPr lang="zh-CN" altLang="en-US" sz="3200" noProof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sz="32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夏季高温多雨，冬季温和少雨</a:t>
            </a:r>
            <a:endParaRPr lang="zh-CN" altLang="en-US" sz="320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2" name="Picture 5" descr="变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63" y="4484688"/>
            <a:ext cx="188912" cy="18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Picture 5" descr="变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4405313"/>
            <a:ext cx="187325" cy="1889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774" name="组合 12"/>
          <p:cNvGrpSpPr/>
          <p:nvPr/>
        </p:nvGrpSpPr>
        <p:grpSpPr>
          <a:xfrm>
            <a:off x="5721350" y="1298575"/>
            <a:ext cx="3448050" cy="3698875"/>
            <a:chOff x="9009" y="2046"/>
            <a:chExt cx="5430" cy="5824"/>
          </a:xfrm>
        </p:grpSpPr>
        <p:pic>
          <p:nvPicPr>
            <p:cNvPr id="32775" name="图片 4"/>
            <p:cNvPicPr>
              <a:picLocks noChangeAspect="1"/>
            </p:cNvPicPr>
            <p:nvPr/>
          </p:nvPicPr>
          <p:blipFill>
            <a:blip r:embed="rId3"/>
            <a:srcRect l="12398" r="13544" b="10921"/>
            <a:stretch>
              <a:fillRect/>
            </a:stretch>
          </p:blipFill>
          <p:spPr>
            <a:xfrm>
              <a:off x="9009" y="2046"/>
              <a:ext cx="5199" cy="58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6" name="文本框 5"/>
            <p:cNvSpPr txBox="1"/>
            <p:nvPr/>
          </p:nvSpPr>
          <p:spPr>
            <a:xfrm>
              <a:off x="13661" y="6404"/>
              <a:ext cx="778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12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endPara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77" name="文本框 6"/>
            <p:cNvSpPr txBox="1"/>
            <p:nvPr/>
          </p:nvSpPr>
          <p:spPr>
            <a:xfrm>
              <a:off x="13661" y="5528"/>
              <a:ext cx="778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12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endPara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78" name="文本框 7"/>
            <p:cNvSpPr txBox="1"/>
            <p:nvPr/>
          </p:nvSpPr>
          <p:spPr>
            <a:xfrm>
              <a:off x="13661" y="4651"/>
              <a:ext cx="778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12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endPara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79" name="文本框 8"/>
            <p:cNvSpPr txBox="1"/>
            <p:nvPr/>
          </p:nvSpPr>
          <p:spPr>
            <a:xfrm>
              <a:off x="13661" y="3814"/>
              <a:ext cx="778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12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endPara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80" name="文本框 9"/>
            <p:cNvSpPr txBox="1"/>
            <p:nvPr/>
          </p:nvSpPr>
          <p:spPr>
            <a:xfrm>
              <a:off x="13661" y="3010"/>
              <a:ext cx="778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12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endPara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781" name="文本框 10"/>
            <p:cNvSpPr txBox="1"/>
            <p:nvPr/>
          </p:nvSpPr>
          <p:spPr>
            <a:xfrm>
              <a:off x="13661" y="2206"/>
              <a:ext cx="778" cy="4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1200" b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600</a:t>
              </a:r>
              <a:endParaRPr lang="en-US" altLang="zh-CN" sz="1200" b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charRg st="16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Text Box 14"/>
          <p:cNvSpPr txBox="1"/>
          <p:nvPr/>
        </p:nvSpPr>
        <p:spPr>
          <a:xfrm>
            <a:off x="146050" y="176213"/>
            <a:ext cx="4457700" cy="6810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60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、选择合适的行李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3794" name="图片 3" descr="TB2YYJclVXXXXbzXpXXXXXXXXXX_!!490265072.jpg_220x1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1081088"/>
            <a:ext cx="209550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4" descr="t01eeb2f9dd10ad5e6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1087438"/>
            <a:ext cx="2038350" cy="2144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6" descr="ec06120400226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13" y="1087438"/>
            <a:ext cx="2097087" cy="2144712"/>
          </a:xfrm>
          <a:prstGeom prst="rect">
            <a:avLst/>
          </a:prstGeom>
          <a:noFill/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797" name="图片 7" descr="TB1HJa5HVXXXXXqaXXXXXXXXXXX_!!0-item_pic.jpg_220x1000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4065588"/>
            <a:ext cx="2036763" cy="203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8" descr="TB1bDnjGVXXXXabXXXXXXXXXXXX_!!0-item_pic[1]"/>
          <p:cNvPicPr>
            <a:picLocks noChangeAspect="1"/>
          </p:cNvPicPr>
          <p:nvPr/>
        </p:nvPicPr>
        <p:blipFill>
          <a:blip r:embed="rId5"/>
          <a:srcRect l="2528" r="12949" b="17825"/>
          <a:stretch>
            <a:fillRect/>
          </a:stretch>
        </p:blipFill>
        <p:spPr>
          <a:xfrm>
            <a:off x="2451100" y="4065588"/>
            <a:ext cx="2093913" cy="203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10" descr="3510283_091848514193_2[1]"/>
          <p:cNvPicPr>
            <a:picLocks noChangeAspect="1"/>
          </p:cNvPicPr>
          <p:nvPr/>
        </p:nvPicPr>
        <p:blipFill>
          <a:blip r:embed="rId6"/>
          <a:srcRect l="3970" r="13101" b="9245"/>
          <a:stretch>
            <a:fillRect/>
          </a:stretch>
        </p:blipFill>
        <p:spPr>
          <a:xfrm>
            <a:off x="4740275" y="1087438"/>
            <a:ext cx="2082800" cy="2089150"/>
          </a:xfrm>
          <a:prstGeom prst="rect">
            <a:avLst/>
          </a:prstGeom>
          <a:noFill/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800" name="图片 11" descr="T1dhd_XClXXXXXXXXX_!!0-item_pic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913" y="4065588"/>
            <a:ext cx="204152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12" descr="93f6631e654bb40a922d7bbe25c7_999_999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2613" y="4065588"/>
            <a:ext cx="2138362" cy="2041525"/>
          </a:xfrm>
          <a:prstGeom prst="rect">
            <a:avLst/>
          </a:prstGeom>
          <a:noFill/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文本框 13"/>
          <p:cNvSpPr txBox="1"/>
          <p:nvPr/>
        </p:nvSpPr>
        <p:spPr>
          <a:xfrm>
            <a:off x="738188" y="3176588"/>
            <a:ext cx="852487" cy="1027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√</a:t>
            </a:r>
            <a:endParaRPr lang="zh-CN" altLang="en-US" sz="6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3803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9" imgW="2743200" imgH="5181600" progId="Equations">
                  <p:embed/>
                </p:oleObj>
              </mc:Choice>
              <mc:Fallback>
                <p:oleObj name="" r:id="rId9" imgW="2743200" imgH="5181600" progId="Equations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2954338" y="3232150"/>
            <a:ext cx="1031875" cy="11128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7200" b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×</a:t>
            </a:r>
            <a:endParaRPr lang="zh-CN" altLang="en-US" sz="7200" b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56225" y="3176588"/>
            <a:ext cx="850900" cy="1027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√</a:t>
            </a:r>
            <a:endParaRPr lang="zh-CN" altLang="en-US" sz="6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1650" y="6051550"/>
            <a:ext cx="852488" cy="1027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√</a:t>
            </a:r>
            <a:endParaRPr lang="zh-CN" altLang="en-US" sz="6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56225" y="6100763"/>
            <a:ext cx="852488" cy="1028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6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√</a:t>
            </a:r>
            <a:endParaRPr lang="zh-CN" altLang="en-US" sz="6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93013" y="3176588"/>
            <a:ext cx="1030287" cy="11128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7200" b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×</a:t>
            </a:r>
            <a:endParaRPr lang="zh-CN" altLang="en-US" sz="7200" b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82925" y="6107113"/>
            <a:ext cx="1031875" cy="11128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7200" b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×</a:t>
            </a:r>
            <a:endParaRPr lang="zh-CN" altLang="en-US" sz="7200" b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93013" y="6107113"/>
            <a:ext cx="1030287" cy="11128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7200" b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rPr>
              <a:t>×</a:t>
            </a:r>
            <a:endParaRPr lang="zh-CN" altLang="en-US" sz="7200" b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图片 3" descr="34fae6cd7b899e519ce6432d44a7d933c8950d9a[1]"/>
          <p:cNvPicPr>
            <a:picLocks noChangeAspect="1"/>
          </p:cNvPicPr>
          <p:nvPr/>
        </p:nvPicPr>
        <p:blipFill>
          <a:blip r:embed="rId1"/>
          <a:srcRect t="12854"/>
          <a:stretch>
            <a:fillRect/>
          </a:stretch>
        </p:blipFill>
        <p:spPr>
          <a:xfrm>
            <a:off x="417513" y="717550"/>
            <a:ext cx="8223250" cy="575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38" y="1712913"/>
            <a:ext cx="1303337" cy="63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6348413" y="5441950"/>
            <a:ext cx="1404938" cy="460375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</a:ln>
          <a:effectLst/>
        </p:spPr>
        <p:txBody>
          <a:bodyPr wrap="none" lIns="90170" tIns="46990" rIns="90170" bIns="4699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香港九龙</a:t>
            </a:r>
            <a:endParaRPr lang="zh-CN" altLang="en-US" noProof="1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2051050" y="2425700"/>
            <a:ext cx="1404938" cy="460375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</a:ln>
          <a:effectLst/>
        </p:spPr>
        <p:txBody>
          <a:bodyPr wrap="none" lIns="90170" tIns="46990" rIns="90170" bIns="4699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乌鲁木齐</a:t>
            </a:r>
            <a:endParaRPr lang="zh-CN" altLang="en-US" noProof="1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  <p:pic>
        <p:nvPicPr>
          <p:cNvPr id="34821" name="Picture 5" descr="变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013" y="5399088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Picture 5" descr="变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3" y="2273300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f603918fa0ec08fa094bfe6659ee3d6d54fbdaac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28663"/>
            <a:ext cx="8593138" cy="593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4" name="Text Box 14"/>
          <p:cNvSpPr txBox="1"/>
          <p:nvPr/>
        </p:nvSpPr>
        <p:spPr>
          <a:xfrm>
            <a:off x="0" y="53975"/>
            <a:ext cx="3952875" cy="6810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600">
                <a:latin typeface="Arial" panose="020B0604020202020204" pitchFamily="34" charset="0"/>
                <a:ea typeface="微软雅黑" panose="020B0503020204020204" pitchFamily="34" charset="-122"/>
              </a:rPr>
              <a:t>4</a:t>
            </a:r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、选择交通方式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92175" y="2222500"/>
            <a:ext cx="2841625" cy="1282700"/>
          </a:xfrm>
          <a:custGeom>
            <a:avLst/>
            <a:gdLst>
              <a:gd name="connisteX0" fmla="*/ 0 w 2759710"/>
              <a:gd name="connsiteY0" fmla="*/ 23713 h 1152743"/>
              <a:gd name="connisteX1" fmla="*/ 69850 w 2759710"/>
              <a:gd name="connsiteY1" fmla="*/ 218 h 1152743"/>
              <a:gd name="connisteX2" fmla="*/ 151130 w 2759710"/>
              <a:gd name="connsiteY2" fmla="*/ 35143 h 1152743"/>
              <a:gd name="connisteX3" fmla="*/ 244475 w 2759710"/>
              <a:gd name="connsiteY3" fmla="*/ 35143 h 1152743"/>
              <a:gd name="connisteX4" fmla="*/ 337820 w 2759710"/>
              <a:gd name="connsiteY4" fmla="*/ 46573 h 1152743"/>
              <a:gd name="connisteX5" fmla="*/ 407670 w 2759710"/>
              <a:gd name="connsiteY5" fmla="*/ 81498 h 1152743"/>
              <a:gd name="connisteX6" fmla="*/ 488950 w 2759710"/>
              <a:gd name="connsiteY6" fmla="*/ 81498 h 1152743"/>
              <a:gd name="connisteX7" fmla="*/ 570865 w 2759710"/>
              <a:gd name="connsiteY7" fmla="*/ 104993 h 1152743"/>
              <a:gd name="connisteX8" fmla="*/ 640715 w 2759710"/>
              <a:gd name="connsiteY8" fmla="*/ 128488 h 1152743"/>
              <a:gd name="connisteX9" fmla="*/ 710565 w 2759710"/>
              <a:gd name="connsiteY9" fmla="*/ 139918 h 1152743"/>
              <a:gd name="connisteX10" fmla="*/ 780415 w 2759710"/>
              <a:gd name="connsiteY10" fmla="*/ 174843 h 1152743"/>
              <a:gd name="connisteX11" fmla="*/ 850265 w 2759710"/>
              <a:gd name="connsiteY11" fmla="*/ 233263 h 1152743"/>
              <a:gd name="connisteX12" fmla="*/ 920115 w 2759710"/>
              <a:gd name="connsiteY12" fmla="*/ 256123 h 1152743"/>
              <a:gd name="connisteX13" fmla="*/ 989965 w 2759710"/>
              <a:gd name="connsiteY13" fmla="*/ 279618 h 1152743"/>
              <a:gd name="connisteX14" fmla="*/ 1059815 w 2759710"/>
              <a:gd name="connsiteY14" fmla="*/ 314543 h 1152743"/>
              <a:gd name="connisteX15" fmla="*/ 1129665 w 2759710"/>
              <a:gd name="connsiteY15" fmla="*/ 338038 h 1152743"/>
              <a:gd name="connisteX16" fmla="*/ 1210945 w 2759710"/>
              <a:gd name="connsiteY16" fmla="*/ 396458 h 1152743"/>
              <a:gd name="connisteX17" fmla="*/ 1280795 w 2759710"/>
              <a:gd name="connsiteY17" fmla="*/ 419318 h 1152743"/>
              <a:gd name="connisteX18" fmla="*/ 1350645 w 2759710"/>
              <a:gd name="connsiteY18" fmla="*/ 477738 h 1152743"/>
              <a:gd name="connisteX19" fmla="*/ 1420495 w 2759710"/>
              <a:gd name="connsiteY19" fmla="*/ 536158 h 1152743"/>
              <a:gd name="connisteX20" fmla="*/ 1490345 w 2759710"/>
              <a:gd name="connsiteY20" fmla="*/ 582513 h 1152743"/>
              <a:gd name="connisteX21" fmla="*/ 1560195 w 2759710"/>
              <a:gd name="connsiteY21" fmla="*/ 640933 h 1152743"/>
              <a:gd name="connisteX22" fmla="*/ 1630045 w 2759710"/>
              <a:gd name="connsiteY22" fmla="*/ 640933 h 1152743"/>
              <a:gd name="connisteX23" fmla="*/ 1699895 w 2759710"/>
              <a:gd name="connsiteY23" fmla="*/ 663793 h 1152743"/>
              <a:gd name="connisteX24" fmla="*/ 1769745 w 2759710"/>
              <a:gd name="connsiteY24" fmla="*/ 687288 h 1152743"/>
              <a:gd name="connisteX25" fmla="*/ 1839595 w 2759710"/>
              <a:gd name="connsiteY25" fmla="*/ 698718 h 1152743"/>
              <a:gd name="connisteX26" fmla="*/ 1909445 w 2759710"/>
              <a:gd name="connsiteY26" fmla="*/ 733643 h 1152743"/>
              <a:gd name="connisteX27" fmla="*/ 1979295 w 2759710"/>
              <a:gd name="connsiteY27" fmla="*/ 757138 h 1152743"/>
              <a:gd name="connisteX28" fmla="*/ 2061210 w 2759710"/>
              <a:gd name="connsiteY28" fmla="*/ 803493 h 1152743"/>
              <a:gd name="connisteX29" fmla="*/ 2131060 w 2759710"/>
              <a:gd name="connsiteY29" fmla="*/ 838418 h 1152743"/>
              <a:gd name="connisteX30" fmla="*/ 2200910 w 2759710"/>
              <a:gd name="connsiteY30" fmla="*/ 873343 h 1152743"/>
              <a:gd name="connisteX31" fmla="*/ 2270760 w 2759710"/>
              <a:gd name="connsiteY31" fmla="*/ 920333 h 1152743"/>
              <a:gd name="connisteX32" fmla="*/ 2340610 w 2759710"/>
              <a:gd name="connsiteY32" fmla="*/ 931763 h 1152743"/>
              <a:gd name="connisteX33" fmla="*/ 2410460 w 2759710"/>
              <a:gd name="connsiteY33" fmla="*/ 955258 h 1152743"/>
              <a:gd name="connisteX34" fmla="*/ 2480310 w 2759710"/>
              <a:gd name="connsiteY34" fmla="*/ 978118 h 1152743"/>
              <a:gd name="connisteX35" fmla="*/ 2550160 w 2759710"/>
              <a:gd name="connsiteY35" fmla="*/ 1036538 h 1152743"/>
              <a:gd name="connisteX36" fmla="*/ 2620010 w 2759710"/>
              <a:gd name="connsiteY36" fmla="*/ 1060033 h 1152743"/>
              <a:gd name="connisteX37" fmla="*/ 2689860 w 2759710"/>
              <a:gd name="connsiteY37" fmla="*/ 1106388 h 1152743"/>
              <a:gd name="connisteX38" fmla="*/ 2759710 w 2759710"/>
              <a:gd name="connsiteY38" fmla="*/ 1152743 h 11527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</a:cxnLst>
            <a:rect l="l" t="t" r="r" b="b"/>
            <a:pathLst>
              <a:path w="2759710" h="1152744">
                <a:moveTo>
                  <a:pt x="0" y="23714"/>
                </a:moveTo>
                <a:cubicBezTo>
                  <a:pt x="12065" y="17999"/>
                  <a:pt x="39370" y="-2321"/>
                  <a:pt x="69850" y="219"/>
                </a:cubicBezTo>
                <a:cubicBezTo>
                  <a:pt x="100330" y="2759"/>
                  <a:pt x="116205" y="28159"/>
                  <a:pt x="151130" y="35144"/>
                </a:cubicBezTo>
                <a:cubicBezTo>
                  <a:pt x="186055" y="42129"/>
                  <a:pt x="207010" y="32604"/>
                  <a:pt x="244475" y="35144"/>
                </a:cubicBezTo>
                <a:cubicBezTo>
                  <a:pt x="281940" y="37684"/>
                  <a:pt x="305435" y="37049"/>
                  <a:pt x="337820" y="46574"/>
                </a:cubicBezTo>
                <a:cubicBezTo>
                  <a:pt x="370205" y="56099"/>
                  <a:pt x="377190" y="74514"/>
                  <a:pt x="407670" y="81499"/>
                </a:cubicBezTo>
                <a:cubicBezTo>
                  <a:pt x="438150" y="88484"/>
                  <a:pt x="456565" y="77054"/>
                  <a:pt x="488950" y="81499"/>
                </a:cubicBezTo>
                <a:cubicBezTo>
                  <a:pt x="521335" y="85944"/>
                  <a:pt x="540385" y="95469"/>
                  <a:pt x="570865" y="104994"/>
                </a:cubicBezTo>
                <a:cubicBezTo>
                  <a:pt x="601345" y="114519"/>
                  <a:pt x="612775" y="121504"/>
                  <a:pt x="640715" y="128489"/>
                </a:cubicBezTo>
                <a:cubicBezTo>
                  <a:pt x="668655" y="135474"/>
                  <a:pt x="682625" y="130394"/>
                  <a:pt x="710565" y="139919"/>
                </a:cubicBezTo>
                <a:cubicBezTo>
                  <a:pt x="738505" y="149444"/>
                  <a:pt x="752475" y="156429"/>
                  <a:pt x="780415" y="174844"/>
                </a:cubicBezTo>
                <a:cubicBezTo>
                  <a:pt x="808355" y="193259"/>
                  <a:pt x="822325" y="216754"/>
                  <a:pt x="850265" y="233264"/>
                </a:cubicBezTo>
                <a:cubicBezTo>
                  <a:pt x="878205" y="249774"/>
                  <a:pt x="892175" y="246599"/>
                  <a:pt x="920115" y="256124"/>
                </a:cubicBezTo>
                <a:cubicBezTo>
                  <a:pt x="948055" y="265649"/>
                  <a:pt x="962025" y="268189"/>
                  <a:pt x="989965" y="279619"/>
                </a:cubicBezTo>
                <a:cubicBezTo>
                  <a:pt x="1017905" y="291049"/>
                  <a:pt x="1031875" y="303114"/>
                  <a:pt x="1059815" y="314544"/>
                </a:cubicBezTo>
                <a:cubicBezTo>
                  <a:pt x="1087755" y="325974"/>
                  <a:pt x="1099185" y="321529"/>
                  <a:pt x="1129665" y="338039"/>
                </a:cubicBezTo>
                <a:cubicBezTo>
                  <a:pt x="1160145" y="354549"/>
                  <a:pt x="1180465" y="379949"/>
                  <a:pt x="1210945" y="396459"/>
                </a:cubicBezTo>
                <a:cubicBezTo>
                  <a:pt x="1241425" y="412969"/>
                  <a:pt x="1252855" y="402809"/>
                  <a:pt x="1280795" y="419319"/>
                </a:cubicBezTo>
                <a:cubicBezTo>
                  <a:pt x="1308735" y="435829"/>
                  <a:pt x="1322705" y="454244"/>
                  <a:pt x="1350645" y="477739"/>
                </a:cubicBezTo>
                <a:cubicBezTo>
                  <a:pt x="1378585" y="501234"/>
                  <a:pt x="1392555" y="515204"/>
                  <a:pt x="1420495" y="536159"/>
                </a:cubicBezTo>
                <a:cubicBezTo>
                  <a:pt x="1448435" y="557114"/>
                  <a:pt x="1462405" y="561559"/>
                  <a:pt x="1490345" y="582514"/>
                </a:cubicBezTo>
                <a:cubicBezTo>
                  <a:pt x="1518285" y="603469"/>
                  <a:pt x="1532255" y="629504"/>
                  <a:pt x="1560195" y="640934"/>
                </a:cubicBezTo>
                <a:cubicBezTo>
                  <a:pt x="1588135" y="652364"/>
                  <a:pt x="1602105" y="636489"/>
                  <a:pt x="1630045" y="640934"/>
                </a:cubicBezTo>
                <a:cubicBezTo>
                  <a:pt x="1657985" y="645379"/>
                  <a:pt x="1671955" y="654269"/>
                  <a:pt x="1699895" y="663794"/>
                </a:cubicBezTo>
                <a:cubicBezTo>
                  <a:pt x="1727835" y="673319"/>
                  <a:pt x="1741805" y="680304"/>
                  <a:pt x="1769745" y="687289"/>
                </a:cubicBezTo>
                <a:cubicBezTo>
                  <a:pt x="1797685" y="694274"/>
                  <a:pt x="1811655" y="689194"/>
                  <a:pt x="1839595" y="698719"/>
                </a:cubicBezTo>
                <a:cubicBezTo>
                  <a:pt x="1867535" y="708244"/>
                  <a:pt x="1881505" y="722214"/>
                  <a:pt x="1909445" y="733644"/>
                </a:cubicBezTo>
                <a:cubicBezTo>
                  <a:pt x="1937385" y="745074"/>
                  <a:pt x="1948815" y="743169"/>
                  <a:pt x="1979295" y="757139"/>
                </a:cubicBezTo>
                <a:cubicBezTo>
                  <a:pt x="2009775" y="771109"/>
                  <a:pt x="2030730" y="786984"/>
                  <a:pt x="2061210" y="803494"/>
                </a:cubicBezTo>
                <a:cubicBezTo>
                  <a:pt x="2091690" y="820004"/>
                  <a:pt x="2103120" y="824449"/>
                  <a:pt x="2131060" y="838419"/>
                </a:cubicBezTo>
                <a:cubicBezTo>
                  <a:pt x="2159000" y="852389"/>
                  <a:pt x="2172970" y="856834"/>
                  <a:pt x="2200910" y="873344"/>
                </a:cubicBezTo>
                <a:cubicBezTo>
                  <a:pt x="2228850" y="889854"/>
                  <a:pt x="2242820" y="908904"/>
                  <a:pt x="2270760" y="920334"/>
                </a:cubicBezTo>
                <a:cubicBezTo>
                  <a:pt x="2298700" y="931764"/>
                  <a:pt x="2312670" y="924779"/>
                  <a:pt x="2340610" y="931764"/>
                </a:cubicBezTo>
                <a:cubicBezTo>
                  <a:pt x="2368550" y="938749"/>
                  <a:pt x="2382520" y="945734"/>
                  <a:pt x="2410460" y="955259"/>
                </a:cubicBezTo>
                <a:cubicBezTo>
                  <a:pt x="2438400" y="964784"/>
                  <a:pt x="2452370" y="961609"/>
                  <a:pt x="2480310" y="978119"/>
                </a:cubicBezTo>
                <a:cubicBezTo>
                  <a:pt x="2508250" y="994629"/>
                  <a:pt x="2522220" y="1020029"/>
                  <a:pt x="2550160" y="1036539"/>
                </a:cubicBezTo>
                <a:cubicBezTo>
                  <a:pt x="2578100" y="1053049"/>
                  <a:pt x="2592070" y="1046064"/>
                  <a:pt x="2620010" y="1060034"/>
                </a:cubicBezTo>
                <a:cubicBezTo>
                  <a:pt x="2647950" y="1074004"/>
                  <a:pt x="2661920" y="1087974"/>
                  <a:pt x="2689860" y="1106389"/>
                </a:cubicBezTo>
                <a:cubicBezTo>
                  <a:pt x="2717800" y="1124804"/>
                  <a:pt x="2747010" y="1144489"/>
                  <a:pt x="2759710" y="1152744"/>
                </a:cubicBezTo>
              </a:path>
            </a:pathLst>
          </a:cu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6" name="任意多边形 5"/>
          <p:cNvSpPr/>
          <p:nvPr/>
        </p:nvSpPr>
        <p:spPr>
          <a:xfrm>
            <a:off x="3675063" y="3492500"/>
            <a:ext cx="2328863" cy="152400"/>
          </a:xfrm>
          <a:custGeom>
            <a:avLst/>
            <a:gdLst>
              <a:gd name="connisteX0" fmla="*/ 0 w 2329180"/>
              <a:gd name="connsiteY0" fmla="*/ 0 h 153105"/>
              <a:gd name="connisteX1" fmla="*/ 69850 w 2329180"/>
              <a:gd name="connsiteY1" fmla="*/ 22860 h 153105"/>
              <a:gd name="connisteX2" fmla="*/ 139700 w 2329180"/>
              <a:gd name="connsiteY2" fmla="*/ 57785 h 153105"/>
              <a:gd name="connisteX3" fmla="*/ 210185 w 2329180"/>
              <a:gd name="connsiteY3" fmla="*/ 92710 h 153105"/>
              <a:gd name="connisteX4" fmla="*/ 280035 w 2329180"/>
              <a:gd name="connsiteY4" fmla="*/ 127635 h 153105"/>
              <a:gd name="connisteX5" fmla="*/ 349885 w 2329180"/>
              <a:gd name="connsiteY5" fmla="*/ 151130 h 153105"/>
              <a:gd name="connisteX6" fmla="*/ 431165 w 2329180"/>
              <a:gd name="connsiteY6" fmla="*/ 151130 h 153105"/>
              <a:gd name="connisteX7" fmla="*/ 501015 w 2329180"/>
              <a:gd name="connsiteY7" fmla="*/ 151130 h 153105"/>
              <a:gd name="connisteX8" fmla="*/ 582295 w 2329180"/>
              <a:gd name="connsiteY8" fmla="*/ 151130 h 153105"/>
              <a:gd name="connisteX9" fmla="*/ 652145 w 2329180"/>
              <a:gd name="connsiteY9" fmla="*/ 151130 h 153105"/>
              <a:gd name="connisteX10" fmla="*/ 734060 w 2329180"/>
              <a:gd name="connsiteY10" fmla="*/ 151130 h 153105"/>
              <a:gd name="connisteX11" fmla="*/ 803910 w 2329180"/>
              <a:gd name="connsiteY11" fmla="*/ 151130 h 153105"/>
              <a:gd name="connisteX12" fmla="*/ 873760 w 2329180"/>
              <a:gd name="connsiteY12" fmla="*/ 151130 h 153105"/>
              <a:gd name="connisteX13" fmla="*/ 943610 w 2329180"/>
              <a:gd name="connsiteY13" fmla="*/ 151130 h 153105"/>
              <a:gd name="connisteX14" fmla="*/ 1024890 w 2329180"/>
              <a:gd name="connsiteY14" fmla="*/ 151130 h 153105"/>
              <a:gd name="connisteX15" fmla="*/ 1094740 w 2329180"/>
              <a:gd name="connsiteY15" fmla="*/ 151130 h 153105"/>
              <a:gd name="connisteX16" fmla="*/ 1176020 w 2329180"/>
              <a:gd name="connsiteY16" fmla="*/ 151130 h 153105"/>
              <a:gd name="connisteX17" fmla="*/ 1245870 w 2329180"/>
              <a:gd name="connsiteY17" fmla="*/ 151130 h 153105"/>
              <a:gd name="connisteX18" fmla="*/ 1327785 w 2329180"/>
              <a:gd name="connsiteY18" fmla="*/ 139700 h 153105"/>
              <a:gd name="connisteX19" fmla="*/ 1397635 w 2329180"/>
              <a:gd name="connsiteY19" fmla="*/ 139700 h 153105"/>
              <a:gd name="connisteX20" fmla="*/ 1478915 w 2329180"/>
              <a:gd name="connsiteY20" fmla="*/ 139700 h 153105"/>
              <a:gd name="connisteX21" fmla="*/ 1548765 w 2329180"/>
              <a:gd name="connsiteY21" fmla="*/ 116205 h 153105"/>
              <a:gd name="connisteX22" fmla="*/ 1618615 w 2329180"/>
              <a:gd name="connsiteY22" fmla="*/ 92710 h 153105"/>
              <a:gd name="connisteX23" fmla="*/ 1688465 w 2329180"/>
              <a:gd name="connsiteY23" fmla="*/ 92710 h 153105"/>
              <a:gd name="connisteX24" fmla="*/ 1758315 w 2329180"/>
              <a:gd name="connsiteY24" fmla="*/ 92710 h 153105"/>
              <a:gd name="connisteX25" fmla="*/ 1828165 w 2329180"/>
              <a:gd name="connsiteY25" fmla="*/ 92710 h 153105"/>
              <a:gd name="connisteX26" fmla="*/ 1910080 w 2329180"/>
              <a:gd name="connsiteY26" fmla="*/ 92710 h 153105"/>
              <a:gd name="connisteX27" fmla="*/ 1979930 w 2329180"/>
              <a:gd name="connsiteY27" fmla="*/ 92710 h 153105"/>
              <a:gd name="connisteX28" fmla="*/ 2049780 w 2329180"/>
              <a:gd name="connsiteY28" fmla="*/ 92710 h 153105"/>
              <a:gd name="connisteX29" fmla="*/ 2119630 w 2329180"/>
              <a:gd name="connsiteY29" fmla="*/ 81280 h 153105"/>
              <a:gd name="connisteX30" fmla="*/ 2189480 w 2329180"/>
              <a:gd name="connsiteY30" fmla="*/ 69850 h 153105"/>
              <a:gd name="connisteX31" fmla="*/ 2259330 w 2329180"/>
              <a:gd name="connsiteY31" fmla="*/ 69850 h 153105"/>
              <a:gd name="connisteX32" fmla="*/ 2329180 w 2329180"/>
              <a:gd name="connsiteY32" fmla="*/ 69850 h 1531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</a:cxnLst>
            <a:rect l="l" t="t" r="r" b="b"/>
            <a:pathLst>
              <a:path w="2329180" h="153106">
                <a:moveTo>
                  <a:pt x="0" y="0"/>
                </a:moveTo>
                <a:cubicBezTo>
                  <a:pt x="12700" y="3810"/>
                  <a:pt x="41910" y="11430"/>
                  <a:pt x="69850" y="22860"/>
                </a:cubicBezTo>
                <a:cubicBezTo>
                  <a:pt x="97790" y="34290"/>
                  <a:pt x="111760" y="43815"/>
                  <a:pt x="139700" y="57785"/>
                </a:cubicBezTo>
                <a:cubicBezTo>
                  <a:pt x="167640" y="71755"/>
                  <a:pt x="182245" y="78740"/>
                  <a:pt x="210185" y="92710"/>
                </a:cubicBezTo>
                <a:cubicBezTo>
                  <a:pt x="238125" y="106680"/>
                  <a:pt x="252095" y="116205"/>
                  <a:pt x="280035" y="127635"/>
                </a:cubicBezTo>
                <a:cubicBezTo>
                  <a:pt x="307975" y="139065"/>
                  <a:pt x="319405" y="146685"/>
                  <a:pt x="349885" y="151130"/>
                </a:cubicBezTo>
                <a:cubicBezTo>
                  <a:pt x="380365" y="155575"/>
                  <a:pt x="400685" y="151130"/>
                  <a:pt x="431165" y="151130"/>
                </a:cubicBezTo>
                <a:cubicBezTo>
                  <a:pt x="461645" y="151130"/>
                  <a:pt x="470535" y="151130"/>
                  <a:pt x="501015" y="151130"/>
                </a:cubicBezTo>
                <a:cubicBezTo>
                  <a:pt x="531495" y="151130"/>
                  <a:pt x="551815" y="151130"/>
                  <a:pt x="582295" y="151130"/>
                </a:cubicBezTo>
                <a:cubicBezTo>
                  <a:pt x="612775" y="151130"/>
                  <a:pt x="621665" y="151130"/>
                  <a:pt x="652145" y="151130"/>
                </a:cubicBezTo>
                <a:cubicBezTo>
                  <a:pt x="682625" y="151130"/>
                  <a:pt x="703580" y="151130"/>
                  <a:pt x="734060" y="151130"/>
                </a:cubicBezTo>
                <a:cubicBezTo>
                  <a:pt x="764540" y="151130"/>
                  <a:pt x="775970" y="151130"/>
                  <a:pt x="803910" y="151130"/>
                </a:cubicBezTo>
                <a:cubicBezTo>
                  <a:pt x="831850" y="151130"/>
                  <a:pt x="845820" y="151130"/>
                  <a:pt x="873760" y="151130"/>
                </a:cubicBezTo>
                <a:cubicBezTo>
                  <a:pt x="901700" y="151130"/>
                  <a:pt x="913130" y="151130"/>
                  <a:pt x="943610" y="151130"/>
                </a:cubicBezTo>
                <a:cubicBezTo>
                  <a:pt x="974090" y="151130"/>
                  <a:pt x="994410" y="151130"/>
                  <a:pt x="1024890" y="151130"/>
                </a:cubicBezTo>
                <a:cubicBezTo>
                  <a:pt x="1055370" y="151130"/>
                  <a:pt x="1064260" y="151130"/>
                  <a:pt x="1094740" y="151130"/>
                </a:cubicBezTo>
                <a:cubicBezTo>
                  <a:pt x="1125220" y="151130"/>
                  <a:pt x="1145540" y="151130"/>
                  <a:pt x="1176020" y="151130"/>
                </a:cubicBezTo>
                <a:cubicBezTo>
                  <a:pt x="1206500" y="151130"/>
                  <a:pt x="1215390" y="153670"/>
                  <a:pt x="1245870" y="151130"/>
                </a:cubicBezTo>
                <a:cubicBezTo>
                  <a:pt x="1276350" y="148590"/>
                  <a:pt x="1297305" y="142240"/>
                  <a:pt x="1327785" y="139700"/>
                </a:cubicBezTo>
                <a:cubicBezTo>
                  <a:pt x="1358265" y="137160"/>
                  <a:pt x="1367155" y="139700"/>
                  <a:pt x="1397635" y="139700"/>
                </a:cubicBezTo>
                <a:cubicBezTo>
                  <a:pt x="1428115" y="139700"/>
                  <a:pt x="1448435" y="144145"/>
                  <a:pt x="1478915" y="139700"/>
                </a:cubicBezTo>
                <a:cubicBezTo>
                  <a:pt x="1509395" y="135255"/>
                  <a:pt x="1520825" y="125730"/>
                  <a:pt x="1548765" y="116205"/>
                </a:cubicBezTo>
                <a:cubicBezTo>
                  <a:pt x="1576705" y="106680"/>
                  <a:pt x="1590675" y="97155"/>
                  <a:pt x="1618615" y="92710"/>
                </a:cubicBezTo>
                <a:cubicBezTo>
                  <a:pt x="1646555" y="88265"/>
                  <a:pt x="1660525" y="92710"/>
                  <a:pt x="1688465" y="92710"/>
                </a:cubicBezTo>
                <a:cubicBezTo>
                  <a:pt x="1716405" y="92710"/>
                  <a:pt x="1730375" y="92710"/>
                  <a:pt x="1758315" y="92710"/>
                </a:cubicBezTo>
                <a:cubicBezTo>
                  <a:pt x="1786255" y="92710"/>
                  <a:pt x="1797685" y="92710"/>
                  <a:pt x="1828165" y="92710"/>
                </a:cubicBezTo>
                <a:cubicBezTo>
                  <a:pt x="1858645" y="92710"/>
                  <a:pt x="1879600" y="92710"/>
                  <a:pt x="1910080" y="92710"/>
                </a:cubicBezTo>
                <a:cubicBezTo>
                  <a:pt x="1940560" y="92710"/>
                  <a:pt x="1951990" y="92710"/>
                  <a:pt x="1979930" y="92710"/>
                </a:cubicBezTo>
                <a:cubicBezTo>
                  <a:pt x="2007870" y="92710"/>
                  <a:pt x="2021840" y="95250"/>
                  <a:pt x="2049780" y="92710"/>
                </a:cubicBezTo>
                <a:cubicBezTo>
                  <a:pt x="2077720" y="90170"/>
                  <a:pt x="2091690" y="85725"/>
                  <a:pt x="2119630" y="81280"/>
                </a:cubicBezTo>
                <a:cubicBezTo>
                  <a:pt x="2147570" y="76835"/>
                  <a:pt x="2161540" y="72390"/>
                  <a:pt x="2189480" y="69850"/>
                </a:cubicBezTo>
                <a:cubicBezTo>
                  <a:pt x="2217420" y="67310"/>
                  <a:pt x="2231390" y="69850"/>
                  <a:pt x="2259330" y="69850"/>
                </a:cubicBezTo>
                <a:cubicBezTo>
                  <a:pt x="2287270" y="69850"/>
                  <a:pt x="2316480" y="69850"/>
                  <a:pt x="2329180" y="69850"/>
                </a:cubicBezTo>
              </a:path>
            </a:pathLst>
          </a:cu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8" name="文本框 7"/>
          <p:cNvSpPr txBox="1"/>
          <p:nvPr/>
        </p:nvSpPr>
        <p:spPr>
          <a:xfrm>
            <a:off x="1893888" y="3021013"/>
            <a:ext cx="1252537" cy="4699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兰新线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35425" y="3092450"/>
            <a:ext cx="1250950" cy="469900"/>
          </a:xfrm>
          <a:prstGeom prst="rect">
            <a:avLst/>
          </a:prstGeom>
          <a:solidFill>
            <a:schemeClr val="bg1">
              <a:alpha val="74117"/>
            </a:schemeClr>
          </a:solidFill>
          <a:ln w="9525">
            <a:noFill/>
          </a:ln>
        </p:spPr>
        <p:txBody>
          <a:bodyPr anchor="t">
            <a:spAutoFit/>
          </a:bodyPr>
          <a:p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陇海线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1988" y="4318000"/>
            <a:ext cx="530225" cy="1200150"/>
          </a:xfrm>
          <a:prstGeom prst="rect">
            <a:avLst/>
          </a:prstGeom>
          <a:solidFill>
            <a:schemeClr val="bg1">
              <a:alpha val="74117"/>
            </a:schemeClr>
          </a:solidFill>
          <a:ln w="9525">
            <a:noFill/>
          </a:ln>
        </p:spPr>
        <p:txBody>
          <a:bodyPr anchor="t">
            <a:spAutoFit/>
          </a:bodyPr>
          <a:p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京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九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线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705" name="Picture 5" descr="变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2119313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5" descr="变幻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5673725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/>
        </p:nvSpPr>
        <p:spPr>
          <a:xfrm>
            <a:off x="5813425" y="3549650"/>
            <a:ext cx="549275" cy="2190750"/>
          </a:xfrm>
          <a:custGeom>
            <a:avLst/>
            <a:gdLst>
              <a:gd name="connisteX0" fmla="*/ 155685 w 549409"/>
              <a:gd name="connsiteY0" fmla="*/ 0 h 2189480"/>
              <a:gd name="connisteX1" fmla="*/ 202040 w 549409"/>
              <a:gd name="connsiteY1" fmla="*/ 69850 h 2189480"/>
              <a:gd name="connisteX2" fmla="*/ 236965 w 549409"/>
              <a:gd name="connsiteY2" fmla="*/ 151765 h 2189480"/>
              <a:gd name="connisteX3" fmla="*/ 295385 w 549409"/>
              <a:gd name="connsiteY3" fmla="*/ 221615 h 2189480"/>
              <a:gd name="connisteX4" fmla="*/ 236965 w 549409"/>
              <a:gd name="connsiteY4" fmla="*/ 291465 h 2189480"/>
              <a:gd name="connisteX5" fmla="*/ 167115 w 549409"/>
              <a:gd name="connsiteY5" fmla="*/ 314325 h 2189480"/>
              <a:gd name="connisteX6" fmla="*/ 108695 w 549409"/>
              <a:gd name="connsiteY6" fmla="*/ 384810 h 2189480"/>
              <a:gd name="connisteX7" fmla="*/ 38845 w 549409"/>
              <a:gd name="connsiteY7" fmla="*/ 454660 h 2189480"/>
              <a:gd name="connisteX8" fmla="*/ 15985 w 549409"/>
              <a:gd name="connsiteY8" fmla="*/ 524510 h 2189480"/>
              <a:gd name="connisteX9" fmla="*/ 3920 w 549409"/>
              <a:gd name="connsiteY9" fmla="*/ 594360 h 2189480"/>
              <a:gd name="connisteX10" fmla="*/ 73770 w 549409"/>
              <a:gd name="connsiteY10" fmla="*/ 652145 h 2189480"/>
              <a:gd name="connisteX11" fmla="*/ 143620 w 549409"/>
              <a:gd name="connsiteY11" fmla="*/ 640715 h 2189480"/>
              <a:gd name="connisteX12" fmla="*/ 213470 w 549409"/>
              <a:gd name="connsiteY12" fmla="*/ 664210 h 2189480"/>
              <a:gd name="connisteX13" fmla="*/ 283320 w 549409"/>
              <a:gd name="connsiteY13" fmla="*/ 734060 h 2189480"/>
              <a:gd name="connisteX14" fmla="*/ 330310 w 549409"/>
              <a:gd name="connsiteY14" fmla="*/ 803910 h 2189480"/>
              <a:gd name="connisteX15" fmla="*/ 341740 w 549409"/>
              <a:gd name="connsiteY15" fmla="*/ 873760 h 2189480"/>
              <a:gd name="connisteX16" fmla="*/ 365235 w 549409"/>
              <a:gd name="connsiteY16" fmla="*/ 943610 h 2189480"/>
              <a:gd name="connisteX17" fmla="*/ 400160 w 549409"/>
              <a:gd name="connsiteY17" fmla="*/ 1013460 h 2189480"/>
              <a:gd name="connisteX18" fmla="*/ 411590 w 549409"/>
              <a:gd name="connsiteY18" fmla="*/ 1083310 h 2189480"/>
              <a:gd name="connisteX19" fmla="*/ 435085 w 549409"/>
              <a:gd name="connsiteY19" fmla="*/ 1153160 h 2189480"/>
              <a:gd name="connisteX20" fmla="*/ 446515 w 549409"/>
              <a:gd name="connsiteY20" fmla="*/ 1223010 h 2189480"/>
              <a:gd name="connisteX21" fmla="*/ 446515 w 549409"/>
              <a:gd name="connsiteY21" fmla="*/ 1292860 h 2189480"/>
              <a:gd name="connisteX22" fmla="*/ 446515 w 549409"/>
              <a:gd name="connsiteY22" fmla="*/ 1362710 h 2189480"/>
              <a:gd name="connisteX23" fmla="*/ 470010 w 549409"/>
              <a:gd name="connsiteY23" fmla="*/ 1432560 h 2189480"/>
              <a:gd name="connisteX24" fmla="*/ 470010 w 549409"/>
              <a:gd name="connsiteY24" fmla="*/ 1513840 h 2189480"/>
              <a:gd name="connisteX25" fmla="*/ 470010 w 549409"/>
              <a:gd name="connsiteY25" fmla="*/ 1583690 h 2189480"/>
              <a:gd name="connisteX26" fmla="*/ 457945 w 549409"/>
              <a:gd name="connsiteY26" fmla="*/ 1653540 h 2189480"/>
              <a:gd name="connisteX27" fmla="*/ 481440 w 549409"/>
              <a:gd name="connsiteY27" fmla="*/ 1723390 h 2189480"/>
              <a:gd name="connisteX28" fmla="*/ 539860 w 549409"/>
              <a:gd name="connsiteY28" fmla="*/ 1793240 h 2189480"/>
              <a:gd name="connisteX29" fmla="*/ 539860 w 549409"/>
              <a:gd name="connsiteY29" fmla="*/ 1863090 h 2189480"/>
              <a:gd name="connisteX30" fmla="*/ 470010 w 549409"/>
              <a:gd name="connsiteY30" fmla="*/ 1921510 h 2189480"/>
              <a:gd name="connisteX31" fmla="*/ 435085 w 549409"/>
              <a:gd name="connsiteY31" fmla="*/ 1991360 h 2189480"/>
              <a:gd name="connisteX32" fmla="*/ 388095 w 549409"/>
              <a:gd name="connsiteY32" fmla="*/ 2061210 h 2189480"/>
              <a:gd name="connisteX33" fmla="*/ 318245 w 549409"/>
              <a:gd name="connsiteY33" fmla="*/ 2119630 h 2189480"/>
              <a:gd name="connisteX34" fmla="*/ 271890 w 549409"/>
              <a:gd name="connsiteY34" fmla="*/ 2189480 h 2189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rect l="l" t="t" r="r" b="b"/>
            <a:pathLst>
              <a:path w="549409" h="2189480">
                <a:moveTo>
                  <a:pt x="155686" y="0"/>
                </a:moveTo>
                <a:cubicBezTo>
                  <a:pt x="163941" y="12065"/>
                  <a:pt x="185531" y="39370"/>
                  <a:pt x="202041" y="69850"/>
                </a:cubicBezTo>
                <a:cubicBezTo>
                  <a:pt x="218551" y="100330"/>
                  <a:pt x="218551" y="121285"/>
                  <a:pt x="236966" y="151765"/>
                </a:cubicBezTo>
                <a:cubicBezTo>
                  <a:pt x="255381" y="182245"/>
                  <a:pt x="295386" y="193675"/>
                  <a:pt x="295386" y="221615"/>
                </a:cubicBezTo>
                <a:cubicBezTo>
                  <a:pt x="295386" y="249555"/>
                  <a:pt x="262366" y="273050"/>
                  <a:pt x="236966" y="291465"/>
                </a:cubicBezTo>
                <a:cubicBezTo>
                  <a:pt x="211566" y="309880"/>
                  <a:pt x="192516" y="295910"/>
                  <a:pt x="167116" y="314325"/>
                </a:cubicBezTo>
                <a:cubicBezTo>
                  <a:pt x="141716" y="332740"/>
                  <a:pt x="134096" y="356870"/>
                  <a:pt x="108696" y="384810"/>
                </a:cubicBezTo>
                <a:cubicBezTo>
                  <a:pt x="83296" y="412750"/>
                  <a:pt x="57261" y="426720"/>
                  <a:pt x="38846" y="454660"/>
                </a:cubicBezTo>
                <a:cubicBezTo>
                  <a:pt x="20431" y="482600"/>
                  <a:pt x="22971" y="496570"/>
                  <a:pt x="15986" y="524510"/>
                </a:cubicBezTo>
                <a:cubicBezTo>
                  <a:pt x="9001" y="552450"/>
                  <a:pt x="-7509" y="568960"/>
                  <a:pt x="3921" y="594360"/>
                </a:cubicBezTo>
                <a:cubicBezTo>
                  <a:pt x="15351" y="619760"/>
                  <a:pt x="45831" y="642620"/>
                  <a:pt x="73771" y="652145"/>
                </a:cubicBezTo>
                <a:cubicBezTo>
                  <a:pt x="101711" y="661670"/>
                  <a:pt x="115681" y="638175"/>
                  <a:pt x="143621" y="640715"/>
                </a:cubicBezTo>
                <a:cubicBezTo>
                  <a:pt x="171561" y="643255"/>
                  <a:pt x="185531" y="645795"/>
                  <a:pt x="213471" y="664210"/>
                </a:cubicBezTo>
                <a:cubicBezTo>
                  <a:pt x="241411" y="682625"/>
                  <a:pt x="259826" y="706120"/>
                  <a:pt x="283321" y="734060"/>
                </a:cubicBezTo>
                <a:cubicBezTo>
                  <a:pt x="306816" y="762000"/>
                  <a:pt x="318881" y="775970"/>
                  <a:pt x="330311" y="803910"/>
                </a:cubicBezTo>
                <a:cubicBezTo>
                  <a:pt x="341741" y="831850"/>
                  <a:pt x="334756" y="845820"/>
                  <a:pt x="341741" y="873760"/>
                </a:cubicBezTo>
                <a:cubicBezTo>
                  <a:pt x="348726" y="901700"/>
                  <a:pt x="353806" y="915670"/>
                  <a:pt x="365236" y="943610"/>
                </a:cubicBezTo>
                <a:cubicBezTo>
                  <a:pt x="376666" y="971550"/>
                  <a:pt x="390636" y="985520"/>
                  <a:pt x="400161" y="1013460"/>
                </a:cubicBezTo>
                <a:cubicBezTo>
                  <a:pt x="409686" y="1041400"/>
                  <a:pt x="404606" y="1055370"/>
                  <a:pt x="411591" y="1083310"/>
                </a:cubicBezTo>
                <a:cubicBezTo>
                  <a:pt x="418576" y="1111250"/>
                  <a:pt x="428101" y="1125220"/>
                  <a:pt x="435086" y="1153160"/>
                </a:cubicBezTo>
                <a:cubicBezTo>
                  <a:pt x="442071" y="1181100"/>
                  <a:pt x="443976" y="1195070"/>
                  <a:pt x="446516" y="1223010"/>
                </a:cubicBezTo>
                <a:cubicBezTo>
                  <a:pt x="449056" y="1250950"/>
                  <a:pt x="446516" y="1264920"/>
                  <a:pt x="446516" y="1292860"/>
                </a:cubicBezTo>
                <a:cubicBezTo>
                  <a:pt x="446516" y="1320800"/>
                  <a:pt x="442071" y="1334770"/>
                  <a:pt x="446516" y="1362710"/>
                </a:cubicBezTo>
                <a:cubicBezTo>
                  <a:pt x="450961" y="1390650"/>
                  <a:pt x="465566" y="1402080"/>
                  <a:pt x="470011" y="1432560"/>
                </a:cubicBezTo>
                <a:cubicBezTo>
                  <a:pt x="474456" y="1463040"/>
                  <a:pt x="470011" y="1483360"/>
                  <a:pt x="470011" y="1513840"/>
                </a:cubicBezTo>
                <a:cubicBezTo>
                  <a:pt x="470011" y="1544320"/>
                  <a:pt x="472551" y="1555750"/>
                  <a:pt x="470011" y="1583690"/>
                </a:cubicBezTo>
                <a:cubicBezTo>
                  <a:pt x="467471" y="1611630"/>
                  <a:pt x="455406" y="1625600"/>
                  <a:pt x="457946" y="1653540"/>
                </a:cubicBezTo>
                <a:cubicBezTo>
                  <a:pt x="460486" y="1681480"/>
                  <a:pt x="464931" y="1695450"/>
                  <a:pt x="481441" y="1723390"/>
                </a:cubicBezTo>
                <a:cubicBezTo>
                  <a:pt x="497951" y="1751330"/>
                  <a:pt x="528431" y="1765300"/>
                  <a:pt x="539861" y="1793240"/>
                </a:cubicBezTo>
                <a:cubicBezTo>
                  <a:pt x="551291" y="1821180"/>
                  <a:pt x="553831" y="1837690"/>
                  <a:pt x="539861" y="1863090"/>
                </a:cubicBezTo>
                <a:cubicBezTo>
                  <a:pt x="525891" y="1888490"/>
                  <a:pt x="490966" y="1896110"/>
                  <a:pt x="470011" y="1921510"/>
                </a:cubicBezTo>
                <a:cubicBezTo>
                  <a:pt x="449056" y="1946910"/>
                  <a:pt x="451596" y="1963420"/>
                  <a:pt x="435086" y="1991360"/>
                </a:cubicBezTo>
                <a:cubicBezTo>
                  <a:pt x="418576" y="2019300"/>
                  <a:pt x="411591" y="2035810"/>
                  <a:pt x="388096" y="2061210"/>
                </a:cubicBezTo>
                <a:cubicBezTo>
                  <a:pt x="364601" y="2086610"/>
                  <a:pt x="341741" y="2094230"/>
                  <a:pt x="318246" y="2119630"/>
                </a:cubicBezTo>
                <a:cubicBezTo>
                  <a:pt x="294751" y="2145030"/>
                  <a:pt x="279511" y="2176780"/>
                  <a:pt x="271891" y="2189480"/>
                </a:cubicBezTo>
              </a:path>
            </a:pathLst>
          </a:cu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30723" name="Text Box 14"/>
          <p:cNvSpPr txBox="1"/>
          <p:nvPr/>
        </p:nvSpPr>
        <p:spPr>
          <a:xfrm>
            <a:off x="4651375" y="36513"/>
            <a:ext cx="4173538" cy="6810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航空、公路、铁路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35675" y="3527425"/>
            <a:ext cx="550863" cy="311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商丘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50 0.031389 L 0.397292 0.492685 " pathEditMode="relative" rAng="0" ptsTypes="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bldLvl="0" animBg="1"/>
      <p:bldP spid="9" grpId="1" animBg="1"/>
      <p:bldP spid="10" grpId="0" bldLvl="0" animBg="1"/>
      <p:bldP spid="10" grpId="1" bldLvl="0" animBg="1"/>
      <p:bldP spid="30723" grpId="0" bldLvl="0" animBg="1"/>
      <p:bldP spid="4" grpId="0"/>
      <p:bldP spid="4" grpId="1"/>
      <p:bldP spid="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内容占位符 2"/>
          <p:cNvSpPr>
            <a:spLocks noGrp="1"/>
          </p:cNvSpPr>
          <p:nvPr>
            <p:ph idx="1"/>
          </p:nvPr>
        </p:nvSpPr>
        <p:spPr/>
        <p:txBody>
          <a:bodyPr wrap="square" lIns="91440" tIns="45720" rIns="91440" bIns="45720" anchor="t"/>
          <a:p>
            <a:endParaRPr lang="zh-CN" altLang="en-US"/>
          </a:p>
        </p:txBody>
      </p:sp>
      <p:pic>
        <p:nvPicPr>
          <p:cNvPr id="4" name="图片 3" descr="2013122703203135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814388"/>
            <a:ext cx="9140825" cy="6097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 Box 14"/>
          <p:cNvSpPr txBox="1"/>
          <p:nvPr/>
        </p:nvSpPr>
        <p:spPr>
          <a:xfrm>
            <a:off x="1588" y="61913"/>
            <a:ext cx="2592387" cy="6810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【香港站】 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844" name="文本框 4"/>
          <p:cNvSpPr txBox="1"/>
          <p:nvPr/>
        </p:nvSpPr>
        <p:spPr>
          <a:xfrm>
            <a:off x="5516563" y="147638"/>
            <a:ext cx="3346450" cy="5953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标间    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469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zh-CN" altLang="en-US" sz="3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Rectangle 2"/>
          <p:cNvSpPr>
            <a:spLocks noGrp="1"/>
          </p:cNvSpPr>
          <p:nvPr>
            <p:ph idx="1"/>
          </p:nvPr>
        </p:nvSpPr>
        <p:spPr>
          <a:xfrm>
            <a:off x="284163" y="1235075"/>
            <a:ext cx="8575675" cy="5546725"/>
          </a:xfrm>
          <a:solidFill>
            <a:schemeClr val="bg1"/>
          </a:solidFill>
        </p:spPr>
        <p:txBody>
          <a:bodyPr wrap="square" lIns="91440" tIns="45720" rIns="91440" bIns="45720" anchor="t"/>
          <a:p>
            <a:pPr eaLnBrk="1" hangingPunct="1">
              <a:buNone/>
            </a:pP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探究一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玲玲和父母到了香港酒店后，发现房间真是又贵又小，妈妈说香港是</a:t>
            </a:r>
            <a:r>
              <a:rPr lang="en-US" altLang="zh-CN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寸土寸金</a:t>
            </a:r>
            <a:r>
              <a:rPr lang="en-US" altLang="zh-CN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之地。  </a:t>
            </a:r>
            <a:endParaRPr lang="zh-CN" altLang="en-US" sz="2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(1)计算港澳的人口密度（人口密度=人口/面积）填在表格内，并用四个字概括港澳的城市人口特征：</a:t>
            </a:r>
            <a:r>
              <a:rPr lang="zh-CN" altLang="en-US" sz="2000" b="1" u="sng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2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(2)港澳是如何扩展城市用地的？</a:t>
            </a:r>
            <a:endParaRPr lang="zh-CN" altLang="en-US" sz="2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 sz="18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(3)玲玲不解：“既然香港“寸土寸金”，为什么还保留大片绿地呢？”</a:t>
            </a:r>
            <a:endParaRPr lang="zh-CN" altLang="en-US" sz="1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endParaRPr lang="zh-CN" altLang="en-US" sz="1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endParaRPr lang="zh-CN" altLang="en-US" sz="18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endParaRPr lang="zh-CN" altLang="en-US" sz="2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866" name="Text Box 3"/>
          <p:cNvSpPr txBox="1"/>
          <p:nvPr/>
        </p:nvSpPr>
        <p:spPr>
          <a:xfrm>
            <a:off x="1447800" y="127000"/>
            <a:ext cx="6350000" cy="8096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4400">
                <a:latin typeface="Arial" panose="020B0604020202020204" pitchFamily="34" charset="0"/>
                <a:ea typeface="微软雅黑" panose="020B0503020204020204" pitchFamily="34" charset="-122"/>
              </a:rPr>
              <a:t>合作探究</a:t>
            </a: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4400">
                <a:latin typeface="Arial" panose="020B0604020202020204" pitchFamily="34" charset="0"/>
                <a:ea typeface="微软雅黑" panose="020B0503020204020204" pitchFamily="34" charset="-122"/>
              </a:rPr>
              <a:t>香港站</a:t>
            </a: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en-US" altLang="zh-CN" sz="4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标题 1"/>
          <p:cNvSpPr>
            <a:spLocks noGrp="1"/>
          </p:cNvSpPr>
          <p:nvPr/>
        </p:nvSpPr>
        <p:spPr>
          <a:xfrm>
            <a:off x="260350" y="5405438"/>
            <a:ext cx="3086100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0" hangingPunct="0">
              <a:spcBef>
                <a:spcPct val="0"/>
              </a:spcBef>
            </a:pPr>
            <a:r>
              <a:rPr lang="zh-CN" altLang="en-US" sz="32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港澳区域特征：</a:t>
            </a:r>
            <a:endParaRPr lang="zh-CN" altLang="en-US" sz="32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14" name="Text Box 31"/>
          <p:cNvSpPr txBox="1"/>
          <p:nvPr/>
        </p:nvSpPr>
        <p:spPr>
          <a:xfrm>
            <a:off x="144463" y="917575"/>
            <a:ext cx="4592637" cy="612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2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en-US" sz="2800">
                <a:solidFill>
                  <a:srgbClr val="0000CC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计算港澳的人口密度.</a:t>
            </a:r>
            <a:endParaRPr lang="zh-CN" altLang="en-US" sz="2800">
              <a:solidFill>
                <a:srgbClr val="0000C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Text Box 27"/>
          <p:cNvSpPr txBox="1"/>
          <p:nvPr/>
        </p:nvSpPr>
        <p:spPr>
          <a:xfrm>
            <a:off x="3346450" y="5405438"/>
            <a:ext cx="2536825" cy="679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地峡人稠</a:t>
            </a:r>
            <a:endParaRPr lang="en-US" altLang="zh-CN" sz="3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Text Box 27"/>
          <p:cNvSpPr txBox="1"/>
          <p:nvPr/>
        </p:nvSpPr>
        <p:spPr>
          <a:xfrm>
            <a:off x="2971800" y="193675"/>
            <a:ext cx="6146800" cy="549275"/>
          </a:xfrm>
          <a:prstGeom prst="rect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澳门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世界上</a:t>
            </a: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人口密度最大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的城市</a:t>
            </a: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260350" y="1755775"/>
          <a:ext cx="8624888" cy="336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968"/>
                <a:gridCol w="1752030"/>
                <a:gridCol w="1388796"/>
                <a:gridCol w="1604069"/>
                <a:gridCol w="1625025"/>
              </a:tblGrid>
              <a:tr h="653303"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城 市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乌鲁木齐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上 海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香 港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澳 门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89170"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人口(人)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335</a:t>
                      </a: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万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2419万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710 万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55万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30153"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面积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(平方千米)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14216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6340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1104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29.7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96049"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人口密度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（人/平方千米）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236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zh-CN" altLang="en-US" sz="2800" b="1" dirty="0">
                          <a:solidFill>
                            <a:schemeClr val="tx1"/>
                          </a:solidFill>
                          <a:latin typeface="楷体_GB2312" pitchFamily="49" charset="-122"/>
                          <a:ea typeface="楷体_GB2312" pitchFamily="49" charset="-122"/>
                        </a:rPr>
                        <a:t>3815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28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fontAlgn="base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楷体_GB2312" pitchFamily="49" charset="-122"/>
                        <a:ea typeface="楷体_GB2312" pitchFamily="49" charset="-122"/>
                      </a:endParaRPr>
                    </a:p>
                  </a:txBody>
                  <a:tcPr marL="91443" marR="91443" marT="45712" marB="45712" anchor="ctr">
                    <a:lnL w="28575">
                      <a:solidFill>
                        <a:schemeClr val="tx1"/>
                      </a:solidFill>
                      <a:prstDash val="solid"/>
                    </a:lnL>
                    <a:lnR w="28575">
                      <a:solidFill>
                        <a:schemeClr val="tx1"/>
                      </a:solidFill>
                      <a:prstDash val="solid"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Text Box 27"/>
          <p:cNvSpPr txBox="1"/>
          <p:nvPr/>
        </p:nvSpPr>
        <p:spPr>
          <a:xfrm>
            <a:off x="7531100" y="4362450"/>
            <a:ext cx="1282700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80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17012</a:t>
            </a:r>
            <a:endParaRPr lang="en-US" altLang="zh-CN" sz="280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27"/>
          <p:cNvSpPr txBox="1"/>
          <p:nvPr/>
        </p:nvSpPr>
        <p:spPr>
          <a:xfrm>
            <a:off x="5981700" y="4400550"/>
            <a:ext cx="1111250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80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6458</a:t>
            </a:r>
            <a:endParaRPr lang="en-US" altLang="zh-CN" sz="280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51" name="Rectangle 4"/>
          <p:cNvSpPr>
            <a:spLocks noGrp="1"/>
          </p:cNvSpPr>
          <p:nvPr/>
        </p:nvSpPr>
        <p:spPr>
          <a:xfrm>
            <a:off x="-198437" y="-6350"/>
            <a:ext cx="2576512" cy="946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>
              <a:spcBef>
                <a:spcPct val="0"/>
              </a:spcBef>
            </a:pPr>
            <a:r>
              <a:rPr lang="en-US" altLang="zh-CN" sz="360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小结一</a:t>
            </a:r>
            <a:r>
              <a:rPr lang="en-US" altLang="zh-CN" sz="360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en-US" altLang="zh-CN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1325" y="1346200"/>
            <a:ext cx="8261350" cy="51673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71600"/>
            <a:ext cx="8216900" cy="5172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4" name="Text Box 8"/>
          <p:cNvSpPr txBox="1"/>
          <p:nvPr/>
        </p:nvSpPr>
        <p:spPr>
          <a:xfrm>
            <a:off x="1900238" y="657225"/>
            <a:ext cx="5438775" cy="6143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上天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建设高层建筑</a:t>
            </a:r>
            <a:endParaRPr lang="zh-CN" altLang="en-US" sz="3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940" name="Text Box 8"/>
          <p:cNvSpPr txBox="1"/>
          <p:nvPr/>
        </p:nvSpPr>
        <p:spPr>
          <a:xfrm>
            <a:off x="4763" y="200025"/>
            <a:ext cx="6172200" cy="4365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>
              <a:spcBef>
                <a:spcPct val="50000"/>
              </a:spcBef>
            </a:pP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）港澳是如何扩展城市建设用地</a:t>
            </a:r>
            <a:endParaRPr lang="zh-CN" altLang="en-US" sz="28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1325" y="6089650"/>
            <a:ext cx="8512175" cy="6413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居民楼比山还高，白天都没太阳照。</a:t>
            </a:r>
            <a:endParaRPr lang="zh-CN" altLang="en-US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842" name="Picture 7" descr="太平山"/>
          <p:cNvPicPr>
            <a:picLocks noChangeAspect="1"/>
          </p:cNvPicPr>
          <p:nvPr/>
        </p:nvPicPr>
        <p:blipFill>
          <a:blip r:embed="rId3">
            <a:lum bright="9998" contrast="40000"/>
          </a:blip>
          <a:stretch>
            <a:fillRect/>
          </a:stretch>
        </p:blipFill>
        <p:spPr>
          <a:xfrm>
            <a:off x="441325" y="1346200"/>
            <a:ext cx="4362450" cy="474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4" descr="阳光"/>
          <p:cNvPicPr>
            <a:picLocks noChangeAspect="1"/>
          </p:cNvPicPr>
          <p:nvPr/>
        </p:nvPicPr>
        <p:blipFill>
          <a:blip r:embed="rId4">
            <a:lum bright="9998" contrast="20000"/>
          </a:blip>
          <a:stretch>
            <a:fillRect/>
          </a:stretch>
        </p:blipFill>
        <p:spPr>
          <a:xfrm>
            <a:off x="4803775" y="1346200"/>
            <a:ext cx="4148138" cy="4743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Picture 5" descr="GP$2}V2VHI1B`U@ZV}N{IL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6788" y="1495425"/>
            <a:ext cx="4360862" cy="41370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0962" name="Picture 2" descr="香港围海造陆示意图"/>
          <p:cNvPicPr>
            <a:picLocks noChangeAspect="1"/>
          </p:cNvPicPr>
          <p:nvPr/>
        </p:nvPicPr>
        <p:blipFill>
          <a:blip r:embed="rId2">
            <a:lum bright="-17999" contrast="40000"/>
          </a:blip>
          <a:srcRect r="-629"/>
          <a:stretch>
            <a:fillRect/>
          </a:stretch>
        </p:blipFill>
        <p:spPr>
          <a:xfrm>
            <a:off x="-14287" y="1495425"/>
            <a:ext cx="4791075" cy="4138613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椭圆 4"/>
          <p:cNvSpPr/>
          <p:nvPr/>
        </p:nvSpPr>
        <p:spPr>
          <a:xfrm>
            <a:off x="1138238" y="3532188"/>
            <a:ext cx="14478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pic>
        <p:nvPicPr>
          <p:cNvPr id="38926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" y="1458913"/>
            <a:ext cx="4791075" cy="4211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5" name="Text Box 14"/>
          <p:cNvSpPr txBox="1"/>
          <p:nvPr/>
        </p:nvSpPr>
        <p:spPr>
          <a:xfrm>
            <a:off x="2293938" y="361950"/>
            <a:ext cx="4903787" cy="679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“下海”——填海造陆</a:t>
            </a:r>
            <a:endParaRPr lang="zh-CN" altLang="en-US" sz="36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" y="5811838"/>
            <a:ext cx="9128125" cy="9588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地皮租金</a:t>
            </a:r>
            <a:r>
              <a:rPr lang="en-US" altLang="zh-CN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8000</a:t>
            </a:r>
            <a:r>
              <a:rPr lang="zh-CN" altLang="en-US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平方米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</a:t>
            </a:r>
            <a:r>
              <a:rPr lang="en-US" altLang="zh-CN" sz="28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52万人民币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平方米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 rot="4140000">
            <a:off x="8056563" y="3810000"/>
            <a:ext cx="1325563" cy="595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grpSp>
        <p:nvGrpSpPr>
          <p:cNvPr id="4" name="组合 3"/>
          <p:cNvGrpSpPr/>
          <p:nvPr/>
        </p:nvGrpSpPr>
        <p:grpSpPr>
          <a:xfrm>
            <a:off x="4776788" y="1458913"/>
            <a:ext cx="4360862" cy="4211637"/>
            <a:chOff x="7310" y="2355"/>
            <a:chExt cx="7079" cy="6633"/>
          </a:xfrm>
        </p:grpSpPr>
        <p:pic>
          <p:nvPicPr>
            <p:cNvPr id="40969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0" y="2355"/>
              <a:ext cx="7079" cy="66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70" name="Text Box 8"/>
            <p:cNvSpPr txBox="1"/>
            <p:nvPr/>
          </p:nvSpPr>
          <p:spPr>
            <a:xfrm>
              <a:off x="8833" y="2578"/>
              <a:ext cx="4117" cy="84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marL="342900" indent="-342900">
                <a:spcBef>
                  <a:spcPct val="50000"/>
                </a:spcBef>
              </a:pP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澳门国际机场</a:t>
              </a:r>
              <a:endParaRPr lang="zh-CN" altLang="en-US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ext Box 27"/>
          <p:cNvSpPr txBox="1"/>
          <p:nvPr/>
        </p:nvSpPr>
        <p:spPr>
          <a:xfrm>
            <a:off x="1371600" y="5715000"/>
            <a:ext cx="6288088" cy="923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</a:t>
            </a:r>
            <a:r>
              <a:rPr lang="zh-CN" altLang="en-US" sz="5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“寸 土 寸 金”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923" name="标题 1"/>
          <p:cNvSpPr>
            <a:spLocks noGrp="1"/>
          </p:cNvSpPr>
          <p:nvPr/>
        </p:nvSpPr>
        <p:spPr>
          <a:xfrm>
            <a:off x="838200" y="1447800"/>
            <a:ext cx="3124200" cy="698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0" hangingPunct="0">
              <a:spcBef>
                <a:spcPct val="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香港国际机场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bldLvl="0" animBg="1"/>
      <p:bldP spid="7" grpId="0" animBg="1"/>
      <p:bldP spid="2" grpId="0" bldLvl="0" animBg="1"/>
      <p:bldP spid="389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Picture 2" descr="c:\users\administrator\appdata\roaming\360se6\User Data\temp\W02014051957562475147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746125"/>
            <a:ext cx="7308850" cy="431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Rectangle 7"/>
          <p:cNvSpPr/>
          <p:nvPr/>
        </p:nvSpPr>
        <p:spPr>
          <a:xfrm>
            <a:off x="234950" y="5057775"/>
            <a:ext cx="8891588" cy="1571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香港多山地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，植树造林可以保持水土，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泥石流、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滑坡等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地质灾害；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美化环境，净化空气</a:t>
            </a:r>
            <a:endParaRPr lang="zh-CN" altLang="en-US" sz="28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87" name="Text Box 8"/>
          <p:cNvSpPr txBox="1"/>
          <p:nvPr/>
        </p:nvSpPr>
        <p:spPr>
          <a:xfrm>
            <a:off x="100013" y="236538"/>
            <a:ext cx="6172200" cy="485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>
              <a:spcBef>
                <a:spcPct val="50000"/>
              </a:spcBef>
            </a:pPr>
            <a:r>
              <a:rPr lang="zh-CN" altLang="en-US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）香港保有大片绿地的原因：</a:t>
            </a:r>
            <a:endParaRPr lang="zh-CN" altLang="en-US" sz="32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charRg st="27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charRg st="4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0" y="3378200"/>
            <a:ext cx="4556125" cy="3524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6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6350"/>
            <a:ext cx="4613275" cy="3371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0" descr="5324954_1285502774706_1024x1024i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3376613"/>
            <a:ext cx="4613275" cy="347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0" descr="5324991_1285503075174_1024x1024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0" y="6350"/>
            <a:ext cx="4556125" cy="3371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41338" y="3130550"/>
            <a:ext cx="8310562" cy="5969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p>
            <a:pPr marL="342900" indent="-342900" eaLnBrk="0" hangingPunct="0"/>
            <a:r>
              <a:rPr lang="zh-CN" altLang="en-US" sz="3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香港走出一条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人地协调</a:t>
            </a:r>
            <a:r>
              <a:rPr lang="zh-CN" altLang="en-US" sz="3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的可持续发展的道路。</a:t>
            </a:r>
            <a:endParaRPr lang="en-US" altLang="en-US" sz="32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 Box 3"/>
          <p:cNvSpPr txBox="1"/>
          <p:nvPr/>
        </p:nvSpPr>
        <p:spPr>
          <a:xfrm>
            <a:off x="-17462" y="949325"/>
            <a:ext cx="8734425" cy="1036638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1800" b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1600" b="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4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“东方明珠”</a:t>
            </a:r>
            <a:r>
              <a:rPr lang="en-US" altLang="zh-CN" sz="4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香港和澳门</a:t>
            </a:r>
            <a:endParaRPr lang="zh-CN" altLang="en-US" sz="4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6" name="Text Box 3"/>
          <p:cNvSpPr txBox="1"/>
          <p:nvPr/>
        </p:nvSpPr>
        <p:spPr>
          <a:xfrm>
            <a:off x="-312737" y="269875"/>
            <a:ext cx="6858000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人教版八年级地理下册第七章第三节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8" name="图片 3" descr="east-ep-a31-7409694[1]"/>
          <p:cNvPicPr>
            <a:picLocks noChangeAspect="1"/>
          </p:cNvPicPr>
          <p:nvPr/>
        </p:nvPicPr>
        <p:blipFill>
          <a:blip r:embed="rId1"/>
          <a:srcRect l="1909" r="7991"/>
          <a:stretch>
            <a:fillRect/>
          </a:stretch>
        </p:blipFill>
        <p:spPr>
          <a:xfrm>
            <a:off x="4700588" y="2312988"/>
            <a:ext cx="4186237" cy="3325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1" descr="235008-1405050F04346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2312988"/>
            <a:ext cx="4216400" cy="33258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TextBox 6"/>
          <p:cNvSpPr txBox="1"/>
          <p:nvPr/>
        </p:nvSpPr>
        <p:spPr>
          <a:xfrm>
            <a:off x="242888" y="3640138"/>
            <a:ext cx="4087812" cy="4699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充满童趣的</a:t>
            </a:r>
            <a:r>
              <a:rPr lang="zh-CN" altLang="en-US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香港迪士尼乐园</a:t>
            </a:r>
            <a:endParaRPr lang="zh-CN" altLang="en-US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034" name="图片 1" descr="香港迪士尼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4164013"/>
            <a:ext cx="4073525" cy="2490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图片 4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" y="906463"/>
            <a:ext cx="4125912" cy="261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矩形 5"/>
          <p:cNvPicPr/>
          <p:nvPr/>
        </p:nvPicPr>
        <p:blipFill>
          <a:blip r:embed="rId3"/>
          <a:stretch>
            <a:fillRect/>
          </a:stretch>
        </p:blipFill>
        <p:spPr>
          <a:xfrm rot="-1680000">
            <a:off x="3609975" y="3243263"/>
            <a:ext cx="1724025" cy="102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矩形 8"/>
          <p:cNvPicPr/>
          <p:nvPr/>
        </p:nvPicPr>
        <p:blipFill>
          <a:blip r:embed="rId4"/>
          <a:stretch>
            <a:fillRect/>
          </a:stretch>
        </p:blipFill>
        <p:spPr>
          <a:xfrm>
            <a:off x="39688" y="60325"/>
            <a:ext cx="2060575" cy="1379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6"/>
          <p:cNvSpPr txBox="1"/>
          <p:nvPr/>
        </p:nvSpPr>
        <p:spPr>
          <a:xfrm>
            <a:off x="5149850" y="3640138"/>
            <a:ext cx="3678238" cy="4699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绚丽多彩的</a:t>
            </a:r>
            <a:r>
              <a:rPr lang="zh-CN" altLang="en-US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香港海洋公园</a:t>
            </a:r>
            <a:endParaRPr lang="zh-CN" altLang="en-US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039" name="图片 2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325" y="4164013"/>
            <a:ext cx="3998913" cy="248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0" name="图片 3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563" y="906463"/>
            <a:ext cx="4130675" cy="261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6405" y="1399540"/>
            <a:ext cx="7946390" cy="2008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None/>
            </a:pPr>
            <a:r>
              <a:rPr lang="en-US" altLang="zh-CN">
                <a:solidFill>
                  <a:srgbClr val="FF0000"/>
                </a:solidFill>
                <a:sym typeface="+mn-ea"/>
              </a:rPr>
              <a:t>【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探究二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】</a:t>
            </a:r>
            <a:r>
              <a:rPr lang="zh-CN" altLang="en-US">
                <a:solidFill>
                  <a:srgbClr val="000099"/>
                </a:solidFill>
                <a:sym typeface="+mn-ea"/>
              </a:rPr>
              <a:t>香港素有“购物天堂”的美称。妈妈带玲玲来到了香港最大的购物中心——铜锣湾时代广场，购买国内外的各种商品。</a:t>
            </a:r>
            <a:endParaRPr lang="zh-CN" altLang="en-US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>
                <a:solidFill>
                  <a:srgbClr val="000099"/>
                </a:solidFill>
                <a:sym typeface="+mn-ea"/>
              </a:rPr>
              <a:t>(1)妈妈买的包包比大陆便宜许多，这是为什么呢？</a:t>
            </a:r>
            <a:endParaRPr lang="zh-CN" altLang="en-US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lang="zh-CN" altLang="en-US">
                <a:solidFill>
                  <a:srgbClr val="000099"/>
                </a:solidFill>
                <a:sym typeface="+mn-ea"/>
              </a:rPr>
              <a:t>(2)香港与珠江三角洲实行了“前店后厂”的合作，它们各提供了哪些优势条件，对双方各有什么好处呢？</a:t>
            </a:r>
            <a:endParaRPr lang="zh-CN" altLang="en-US"/>
          </a:p>
        </p:txBody>
      </p:sp>
      <p:sp>
        <p:nvSpPr>
          <p:cNvPr id="36866" name="Text Box 3"/>
          <p:cNvSpPr txBox="1"/>
          <p:nvPr/>
        </p:nvSpPr>
        <p:spPr>
          <a:xfrm>
            <a:off x="1244600" y="407670"/>
            <a:ext cx="6350000" cy="8096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4400">
                <a:latin typeface="Arial" panose="020B0604020202020204" pitchFamily="34" charset="0"/>
                <a:ea typeface="微软雅黑" panose="020B0503020204020204" pitchFamily="34" charset="-122"/>
              </a:rPr>
              <a:t>合作探究</a:t>
            </a: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4400">
                <a:latin typeface="Arial" panose="020B0604020202020204" pitchFamily="34" charset="0"/>
                <a:ea typeface="微软雅黑" panose="020B0503020204020204" pitchFamily="34" charset="-122"/>
              </a:rPr>
              <a:t>香港站</a:t>
            </a: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en-US" altLang="zh-CN" sz="4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3900" y="3290888"/>
            <a:ext cx="2114550" cy="132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3032125"/>
            <a:ext cx="2454275" cy="1839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Rectangle 3"/>
          <p:cNvSpPr txBox="1"/>
          <p:nvPr/>
        </p:nvSpPr>
        <p:spPr>
          <a:xfrm>
            <a:off x="2014538" y="141288"/>
            <a:ext cx="3984625" cy="5461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marL="742950" lvl="1" indent="-285750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购物者天堂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6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1398588"/>
            <a:ext cx="4776788" cy="339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1" name="矩形 8"/>
          <p:cNvPicPr/>
          <p:nvPr/>
        </p:nvPicPr>
        <p:blipFill>
          <a:blip r:embed="rId4"/>
          <a:stretch>
            <a:fillRect/>
          </a:stretch>
        </p:blipFill>
        <p:spPr>
          <a:xfrm>
            <a:off x="161925" y="84138"/>
            <a:ext cx="2060575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r="10593"/>
          <a:stretch>
            <a:fillRect/>
          </a:stretch>
        </p:blipFill>
        <p:spPr>
          <a:xfrm>
            <a:off x="82550" y="1463675"/>
            <a:ext cx="1931988" cy="143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b="10555"/>
          <a:stretch>
            <a:fillRect/>
          </a:stretch>
        </p:blipFill>
        <p:spPr>
          <a:xfrm>
            <a:off x="7188200" y="1398588"/>
            <a:ext cx="1966913" cy="1665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50" y="5183188"/>
            <a:ext cx="1819275" cy="1389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950" y="5056188"/>
            <a:ext cx="2071688" cy="1643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7313" y="5183188"/>
            <a:ext cx="2084387" cy="1389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8850" y="4946650"/>
            <a:ext cx="1725613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8" name="文本框 11"/>
          <p:cNvSpPr txBox="1"/>
          <p:nvPr/>
        </p:nvSpPr>
        <p:spPr>
          <a:xfrm>
            <a:off x="1905000" y="993775"/>
            <a:ext cx="5899150" cy="4699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香港最大的购物中心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铜锣湾时代广场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Rectangle 4"/>
          <p:cNvSpPr>
            <a:spLocks noGrp="1"/>
          </p:cNvSpPr>
          <p:nvPr/>
        </p:nvSpPr>
        <p:spPr>
          <a:xfrm>
            <a:off x="-184150" y="-44450"/>
            <a:ext cx="2971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>
              <a:spcBef>
                <a:spcPct val="0"/>
              </a:spcBef>
            </a:pP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4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小结二</a:t>
            </a: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en-US" altLang="zh-CN" sz="4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082" name="文本框 1"/>
          <p:cNvSpPr txBox="1"/>
          <p:nvPr/>
        </p:nvSpPr>
        <p:spPr>
          <a:xfrm>
            <a:off x="179388" y="869950"/>
            <a:ext cx="8718550" cy="9588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(1)妈妈买的名牌包包和香水比大陆便宜许多，这是为</a:t>
            </a:r>
            <a:endParaRPr lang="zh-CN" altLang="en-US" sz="280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什么呢？</a:t>
            </a:r>
            <a:endParaRPr lang="zh-CN" altLang="en-US" sz="280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363" y="2346325"/>
            <a:ext cx="8423275" cy="22860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香港政府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采取低税率政策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在香港出售的大部分商品都不征税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，世界各地的商家争相来此地供货，所以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货品价钱相应较低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TextBox 4"/>
          <p:cNvSpPr txBox="1"/>
          <p:nvPr/>
        </p:nvSpPr>
        <p:spPr>
          <a:xfrm>
            <a:off x="381000" y="2439988"/>
            <a:ext cx="2133600" cy="7429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40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   港</a:t>
            </a:r>
            <a:endParaRPr lang="zh-CN" altLang="en-US" sz="400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6" name="TextBox 5"/>
          <p:cNvSpPr txBox="1"/>
          <p:nvPr/>
        </p:nvSpPr>
        <p:spPr>
          <a:xfrm>
            <a:off x="6248400" y="2438400"/>
            <a:ext cx="2819400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40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珠江三角洲</a:t>
            </a:r>
            <a:endParaRPr lang="zh-CN" altLang="en-US" sz="40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2665413" y="2586038"/>
            <a:ext cx="34290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2665413" y="3043238"/>
            <a:ext cx="33528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17800" y="1849438"/>
            <a:ext cx="3663950" cy="612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资金、技术和管理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0863" y="3182938"/>
            <a:ext cx="64008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土地、资源、劳动力、生活资料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89" name="WordArt 5"/>
          <p:cNvSpPr>
            <a:spLocks noTextEdit="1"/>
          </p:cNvSpPr>
          <p:nvPr/>
        </p:nvSpPr>
        <p:spPr>
          <a:xfrm>
            <a:off x="1371600" y="4572000"/>
            <a:ext cx="6172200" cy="109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6600"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优势互补，互惠互利</a:t>
            </a:r>
            <a:endParaRPr lang="zh-CN" altLang="en-US" sz="6600"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112" name="文本框 1"/>
          <p:cNvSpPr txBox="1"/>
          <p:nvPr/>
        </p:nvSpPr>
        <p:spPr>
          <a:xfrm>
            <a:off x="184150" y="39688"/>
            <a:ext cx="8775700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zh-CN" altLang="en-US">
                <a:solidFill>
                  <a:srgbClr val="000099"/>
                </a:solidFill>
                <a:sym typeface="+mn-ea"/>
              </a:rPr>
              <a:t>香港与珠江三角洲实行了“前店后厂”的合作，它们各提供了哪些优势条件，对双方各有什么好处呢？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8600" y="2438400"/>
            <a:ext cx="2241550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6302375" y="2468563"/>
            <a:ext cx="2646363" cy="685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pic>
        <p:nvPicPr>
          <p:cNvPr id="115715" name="Picture 5"/>
          <p:cNvPicPr>
            <a:picLocks noChangeAspect="1"/>
          </p:cNvPicPr>
          <p:nvPr/>
        </p:nvPicPr>
        <p:blipFill>
          <a:blip r:embed="rId1">
            <a:lum bright="1999" contrast="23999"/>
          </a:blip>
          <a:stretch>
            <a:fillRect/>
          </a:stretch>
        </p:blipFill>
        <p:spPr>
          <a:xfrm>
            <a:off x="76200" y="1219200"/>
            <a:ext cx="8893175" cy="458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29" name="图片 4" descr="QQ图片20170514211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95" y="-26670"/>
            <a:ext cx="9293225" cy="6911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608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Picture 12" descr="63289preview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7" descr="c:\users\administrator\appdata\roaming\360se6\User Data\temp\20071218229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657600"/>
            <a:ext cx="4495800" cy="303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Picture 9" descr="c:\users\administrator\appdata\roaming\360se6\User Data\temp\11_8133215_200806171531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4419600" cy="303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2" name="TextBox 15"/>
          <p:cNvSpPr txBox="1"/>
          <p:nvPr/>
        </p:nvSpPr>
        <p:spPr>
          <a:xfrm>
            <a:off x="0" y="0"/>
            <a:ext cx="4419600" cy="34337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marL="742950" lvl="1" indent="-285750">
              <a:lnSpc>
                <a:spcPct val="100000"/>
              </a:lnSpc>
              <a:buNone/>
            </a:pP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香  港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世界著名的自由贸易港     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国际金融中心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国际贸易中心   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国际信息服务中心     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742950" lvl="1" indent="-285750">
              <a:lnSpc>
                <a:spcPct val="100000"/>
              </a:lnSpc>
              <a:buNone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国际航运中心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矩形 9"/>
          <p:cNvPicPr/>
          <p:nvPr/>
        </p:nvPicPr>
        <p:blipFill>
          <a:blip r:embed="rId1"/>
          <a:stretch>
            <a:fillRect/>
          </a:stretch>
        </p:blipFill>
        <p:spPr>
          <a:xfrm>
            <a:off x="155575" y="100013"/>
            <a:ext cx="1892300" cy="1639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TextBox 10"/>
          <p:cNvSpPr txBox="1"/>
          <p:nvPr/>
        </p:nvSpPr>
        <p:spPr>
          <a:xfrm>
            <a:off x="4843463" y="3424238"/>
            <a:ext cx="4143375" cy="5334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富有现代气息的澳门街区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179" name="文本框 1"/>
          <p:cNvSpPr txBox="1"/>
          <p:nvPr/>
        </p:nvSpPr>
        <p:spPr>
          <a:xfrm>
            <a:off x="1711325" y="350838"/>
            <a:ext cx="3895725" cy="7858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“海上花园”</a:t>
            </a:r>
            <a:endParaRPr lang="zh-CN" altLang="en-US" sz="4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94" name="文本框 16493"/>
          <p:cNvSpPr txBox="1"/>
          <p:nvPr/>
        </p:nvSpPr>
        <p:spPr>
          <a:xfrm>
            <a:off x="395288" y="1504950"/>
            <a:ext cx="3444875" cy="625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古朴的澳门历史城区</a:t>
            </a:r>
            <a:endParaRPr lang="zh-CN" altLang="en-US" sz="280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181" name="矩形 12"/>
          <p:cNvPicPr/>
          <p:nvPr/>
        </p:nvPicPr>
        <p:blipFill>
          <a:blip r:embed="rId2"/>
          <a:stretch>
            <a:fillRect/>
          </a:stretch>
        </p:blipFill>
        <p:spPr>
          <a:xfrm rot="-660000">
            <a:off x="3536950" y="1196975"/>
            <a:ext cx="1779588" cy="1512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2" name="图片 3" descr="timg[4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0" y="2238375"/>
            <a:ext cx="4699000" cy="3524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3" name="图片 4" descr="timgCAOICQQ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138" y="3894138"/>
            <a:ext cx="4178300" cy="295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7" name="文本框 5"/>
          <p:cNvSpPr txBox="1"/>
          <p:nvPr/>
        </p:nvSpPr>
        <p:spPr>
          <a:xfrm>
            <a:off x="1330325" y="5216525"/>
            <a:ext cx="1778000" cy="4699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r>
              <a:rPr lang="zh-CN" altLang="en-US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大三巴牌坊</a:t>
            </a:r>
            <a:endParaRPr lang="zh-CN" altLang="en-US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185" name="Picture 12" descr="http://top.gaoloumi.com/indexpic/20101009/201010091212503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-76200"/>
            <a:ext cx="4572000" cy="348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494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59" grpId="1" build="p"/>
      <p:bldP spid="16494" grpId="0" build="p"/>
      <p:bldP spid="481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9" name="Rectangle 3"/>
          <p:cNvSpPr>
            <a:spLocks noGrp="1"/>
          </p:cNvSpPr>
          <p:nvPr>
            <p:ph type="body"/>
          </p:nvPr>
        </p:nvSpPr>
        <p:spPr>
          <a:xfrm>
            <a:off x="123825" y="5138738"/>
            <a:ext cx="4706938" cy="1477962"/>
          </a:xfrm>
          <a:solidFill>
            <a:schemeClr val="bg1"/>
          </a:solidFill>
        </p:spPr>
        <p:txBody>
          <a:bodyPr wrap="square" lIns="91440" tIns="45720" rIns="91440" bIns="45720" anchor="t"/>
          <a:p>
            <a:pPr eaLnBrk="1" hangingPunct="1"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ea typeface="微软雅黑" panose="020B0503020204020204" pitchFamily="34" charset="-122"/>
              </a:rPr>
              <a:t>     </a:t>
            </a:r>
            <a:r>
              <a:rPr lang="zh-CN" altLang="en-US" b="1">
                <a:solidFill>
                  <a:srgbClr val="FF0000"/>
                </a:solidFill>
                <a:ea typeface="微软雅黑" panose="020B0503020204020204" pitchFamily="34" charset="-122"/>
              </a:rPr>
              <a:t>博彩旅游业</a:t>
            </a:r>
            <a:r>
              <a:rPr lang="zh-CN" altLang="en-US" sz="4000" b="1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endParaRPr lang="zh-CN" altLang="en-US" sz="4000" b="1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ea typeface="微软雅黑" panose="020B0503020204020204" pitchFamily="34" charset="-122"/>
              </a:rPr>
              <a:t> </a:t>
            </a:r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世界旅游休闲中心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endParaRPr lang="zh-CN" altLang="en-US" sz="700" b="1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52226" name="矩形 9"/>
          <p:cNvPicPr/>
          <p:nvPr/>
        </p:nvPicPr>
        <p:blipFill>
          <a:blip r:embed="rId1"/>
          <a:stretch>
            <a:fillRect/>
          </a:stretch>
        </p:blipFill>
        <p:spPr>
          <a:xfrm>
            <a:off x="123825" y="125413"/>
            <a:ext cx="2119313" cy="1420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7" name="图片 1" descr="澳门赌场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75" y="1652588"/>
            <a:ext cx="4508500" cy="3217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-28575"/>
            <a:ext cx="4429125" cy="3325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65125" y="1055688"/>
            <a:ext cx="3878263" cy="485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“东方第一大赌城”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23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1652588"/>
            <a:ext cx="4325938" cy="3217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275" y="3297238"/>
            <a:ext cx="4625975" cy="3532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charRg st="12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Text Box 2"/>
          <p:cNvSpPr txBox="1"/>
          <p:nvPr/>
        </p:nvSpPr>
        <p:spPr>
          <a:xfrm>
            <a:off x="857250" y="334963"/>
            <a:ext cx="7912100" cy="5969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>
              <a:spcBef>
                <a:spcPct val="50000"/>
              </a:spcBef>
            </a:pPr>
            <a:r>
              <a:rPr lang="zh-CN" altLang="en-US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内地与港澳建立更紧密经贸关系（</a:t>
            </a:r>
            <a:r>
              <a:rPr lang="en-US" altLang="zh-CN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CEPA</a:t>
            </a:r>
            <a:r>
              <a:rPr lang="zh-CN" altLang="en-US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32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901" name="Text Box 5"/>
          <p:cNvSpPr txBox="1"/>
          <p:nvPr/>
        </p:nvSpPr>
        <p:spPr>
          <a:xfrm>
            <a:off x="-100012" y="5410200"/>
            <a:ext cx="9244012" cy="873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r>
              <a:rPr lang="zh-CN" altLang="en-US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日起，港澳地区生产的产品进入内地，实施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“零关税”</a:t>
            </a:r>
            <a:r>
              <a:rPr lang="zh-CN" altLang="en-US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251" name="Picture 6" descr="http://www.pprd.org.cn/guangdong/dzsj/201308/W02013083036461430383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4725" y="1138238"/>
            <a:ext cx="4267200" cy="3967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Picture 8" descr="http://pic.dbw.cn/0/03/02/17/3021729_782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219200"/>
            <a:ext cx="4686300" cy="396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char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Picture 6" descr="http://imgtech.gmw.cn/attachement/jpg/site2/20160928/448a5ba8fa9819555f6c0b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33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8" name="TextBox 6"/>
          <p:cNvSpPr txBox="1"/>
          <p:nvPr/>
        </p:nvSpPr>
        <p:spPr>
          <a:xfrm>
            <a:off x="152400" y="5334000"/>
            <a:ext cx="89916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港珠澳大桥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年年底通车，通车后，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香港至珠海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的陆路通行时间将由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变成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半小时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3" descr="11141061356135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0" y="1522413"/>
            <a:ext cx="2830513" cy="393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14"/>
          <p:cNvSpPr txBox="1"/>
          <p:nvPr/>
        </p:nvSpPr>
        <p:spPr>
          <a:xfrm>
            <a:off x="-1587" y="5746750"/>
            <a:ext cx="9132887" cy="5857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港澳是我国领土，为什么去旅行还需要通行证呢？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03" name="Text Box 14"/>
          <p:cNvSpPr txBox="1"/>
          <p:nvPr/>
        </p:nvSpPr>
        <p:spPr>
          <a:xfrm>
            <a:off x="-1587" y="860425"/>
            <a:ext cx="3732212" cy="6492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</a:rPr>
              <a:t>、办理旅行证件</a:t>
            </a:r>
            <a:endParaRPr lang="zh-CN" altLang="en-US" sz="3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04" name="Text Box 4"/>
          <p:cNvSpPr txBox="1"/>
          <p:nvPr/>
        </p:nvSpPr>
        <p:spPr>
          <a:xfrm>
            <a:off x="2600325" y="50800"/>
            <a:ext cx="3941763" cy="809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【</a:t>
            </a:r>
            <a:r>
              <a:rPr lang="zh-CN" altLang="en-US" sz="4400">
                <a:latin typeface="Arial" panose="020B0604020202020204" pitchFamily="34" charset="0"/>
                <a:ea typeface="微软雅黑" panose="020B0503020204020204" pitchFamily="34" charset="-122"/>
              </a:rPr>
              <a:t>旅行攻略</a:t>
            </a:r>
            <a:r>
              <a:rPr lang="en-US" altLang="zh-CN" sz="4400">
                <a:latin typeface="Arial" panose="020B0604020202020204" pitchFamily="34" charset="0"/>
                <a:ea typeface="微软雅黑" panose="020B0503020204020204" pitchFamily="34" charset="-122"/>
              </a:rPr>
              <a:t>】</a:t>
            </a:r>
            <a:endParaRPr lang="en-US" altLang="zh-CN" sz="44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5605" name="图片 4" descr="bee0dbc8a786c917c3c5acbcc93d70cf3ac7571f[1]"/>
          <p:cNvPicPr>
            <a:picLocks noChangeAspect="1"/>
          </p:cNvPicPr>
          <p:nvPr/>
        </p:nvPicPr>
        <p:blipFill>
          <a:blip r:embed="rId2"/>
          <a:srcRect b="36688"/>
          <a:stretch>
            <a:fillRect/>
          </a:stretch>
        </p:blipFill>
        <p:spPr>
          <a:xfrm>
            <a:off x="138113" y="1520825"/>
            <a:ext cx="5519737" cy="4024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9" name="内容占位符 2"/>
          <p:cNvSpPr>
            <a:spLocks noGrp="1"/>
          </p:cNvSpPr>
          <p:nvPr>
            <p:ph idx="1"/>
          </p:nvPr>
        </p:nvSpPr>
        <p:spPr>
          <a:xfrm>
            <a:off x="762000" y="5354638"/>
            <a:ext cx="7315200" cy="1503362"/>
          </a:xfrm>
          <a:solidFill>
            <a:schemeClr val="bg1">
              <a:alpha val="87056"/>
            </a:schemeClr>
          </a:solidFill>
        </p:spPr>
        <p:txBody>
          <a:bodyPr wrap="square" lIns="91440" tIns="45720" rIns="91440" bIns="45720" anchor="t"/>
          <a:p>
            <a:pPr marL="0" indent="0" algn="ctr">
              <a:buNone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相信在祖国强大的支持下，</a:t>
            </a:r>
            <a:endParaRPr lang="en-US" altLang="zh-CN" sz="36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港澳一定会越来越好 </a:t>
            </a:r>
            <a:r>
              <a:rPr lang="en-US" altLang="zh-CN" sz="36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zh-CN" altLang="en-US" sz="36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走向辉煌 !</a:t>
            </a:r>
            <a:endParaRPr lang="zh-CN" altLang="en-US" sz="36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322" name="Picture 12" descr="c:\users\administrator\appdata\roaming\360se6\User Data\temp\xianggang.pn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609600" y="3124200"/>
            <a:ext cx="3298825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13" descr="c:\users\administrator\appdata\roaming\360se6\User Data\temp\1-140614103353.png"/>
          <p:cNvPicPr>
            <a:picLocks noChangeAspect="1"/>
          </p:cNvPicPr>
          <p:nvPr/>
        </p:nvPicPr>
        <p:blipFill>
          <a:blip r:embed="rId3" r:link="rId2"/>
          <a:stretch>
            <a:fillRect/>
          </a:stretch>
        </p:blipFill>
        <p:spPr>
          <a:xfrm>
            <a:off x="5181600" y="3124200"/>
            <a:ext cx="3429000" cy="203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4" name="Picture 16" descr="http://www.bz55.com/uploads/allimg/140615/1-1406151503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0"/>
            <a:ext cx="4876800" cy="300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龚玥 - 越来越好_clip(1)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57912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charRg st="1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017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Picture 12" descr="C:\Users\Administrator.WIN-20170401ETM\Desktop\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4038600"/>
            <a:ext cx="2036763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6" name="Picture 13" descr="C:\Users\Administrator.WIN-20170401ETM\Desktop\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0" y="4038600"/>
            <a:ext cx="2036763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14" descr="C:\Users\Administrator.WIN-20170401ETM\Desktop\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0" y="3962400"/>
            <a:ext cx="2036763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Picture 12" descr="C:\Users\Administrator.WIN-20170401ETM\Desktop\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295400"/>
            <a:ext cx="2036763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9" name="Picture 13" descr="C:\Users\Administrator.WIN-20170401ETM\Desktop\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0" y="1295400"/>
            <a:ext cx="2036763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0" name="Picture 14" descr="C:\Users\Administrator.WIN-20170401ETM\Desktop\图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0" y="1219200"/>
            <a:ext cx="2036763" cy="2487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51" name="文本框 4099">
            <a:hlinkClick r:id="rId2" action="ppaction://hlinksldjump"/>
          </p:cNvPr>
          <p:cNvSpPr txBox="1"/>
          <p:nvPr/>
        </p:nvSpPr>
        <p:spPr>
          <a:xfrm>
            <a:off x="1371600" y="2266950"/>
            <a:ext cx="1066800" cy="7572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2" name="文本框 4101">
            <a:hlinkClick r:id="rId3" action="ppaction://hlinksldjump"/>
          </p:cNvPr>
          <p:cNvSpPr txBox="1"/>
          <p:nvPr/>
        </p:nvSpPr>
        <p:spPr>
          <a:xfrm>
            <a:off x="6781800" y="4953000"/>
            <a:ext cx="1066800" cy="7572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3" name="文本框 4103">
            <a:hlinkClick r:id="rId4" action="ppaction://hlinksldjump"/>
          </p:cNvPr>
          <p:cNvSpPr txBox="1"/>
          <p:nvPr/>
        </p:nvSpPr>
        <p:spPr>
          <a:xfrm>
            <a:off x="4038600" y="4964113"/>
            <a:ext cx="1295400" cy="7572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4" name="文本框 4105">
            <a:hlinkClick r:id="rId5" action="ppaction://hlinksldjump"/>
          </p:cNvPr>
          <p:cNvSpPr txBox="1"/>
          <p:nvPr/>
        </p:nvSpPr>
        <p:spPr>
          <a:xfrm>
            <a:off x="1295400" y="4953000"/>
            <a:ext cx="1295400" cy="7572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5" name="文本框 4107">
            <a:hlinkClick r:id="rId6" action="ppaction://hlinksldjump"/>
          </p:cNvPr>
          <p:cNvSpPr txBox="1"/>
          <p:nvPr/>
        </p:nvSpPr>
        <p:spPr>
          <a:xfrm>
            <a:off x="6858000" y="2209800"/>
            <a:ext cx="1295400" cy="7572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6" name="文本框 4109">
            <a:hlinkClick r:id="rId7" action="ppaction://hlinksldjump"/>
          </p:cNvPr>
          <p:cNvSpPr txBox="1"/>
          <p:nvPr/>
        </p:nvSpPr>
        <p:spPr>
          <a:xfrm>
            <a:off x="4038600" y="2190750"/>
            <a:ext cx="1295400" cy="7572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5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357" name="图片 1" descr="4013c049d0984fe384dc6aa7d619c827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58" name="矩形 5125">
            <a:hlinkClick r:id="rId9" action="ppaction://hlinksldjump"/>
          </p:cNvPr>
          <p:cNvSpPr/>
          <p:nvPr/>
        </p:nvSpPr>
        <p:spPr>
          <a:xfrm>
            <a:off x="7696200" y="6248400"/>
            <a:ext cx="1447800" cy="4572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4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跳转</a:t>
            </a:r>
            <a:endParaRPr lang="zh-CN" altLang="en-US" sz="44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59" name="标题 1"/>
          <p:cNvSpPr/>
          <p:nvPr/>
        </p:nvSpPr>
        <p:spPr>
          <a:xfrm>
            <a:off x="2971800" y="228600"/>
            <a:ext cx="3741738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eaLnBrk="0" hangingPunct="0">
              <a:spcBef>
                <a:spcPct val="0"/>
              </a:spcBef>
            </a:pPr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砸金蛋游戏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标题 5121"/>
          <p:cNvSpPr>
            <a:spLocks noGrp="1"/>
          </p:cNvSpPr>
          <p:nvPr>
            <p:ph type="title"/>
          </p:nvPr>
        </p:nvSpPr>
        <p:spPr>
          <a:xfrm>
            <a:off x="533400" y="457200"/>
            <a:ext cx="5257800" cy="1563688"/>
          </a:xfrm>
          <a:solidFill>
            <a:srgbClr val="FFFFFF"/>
          </a:solidFill>
        </p:spPr>
        <p:txBody>
          <a:bodyPr wrap="square" lIns="91440" tIns="45720" rIns="91440" bIns="45720" anchor="t"/>
          <a:p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号蛋：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370" name="文本占位符 5122"/>
          <p:cNvSpPr>
            <a:spLocks noGrp="1"/>
          </p:cNvSpPr>
          <p:nvPr>
            <p:ph idx="1"/>
          </p:nvPr>
        </p:nvSpPr>
        <p:spPr>
          <a:xfrm flipV="1">
            <a:off x="533400" y="1412875"/>
            <a:ext cx="150813" cy="111125"/>
          </a:xfrm>
        </p:spPr>
        <p:txBody>
          <a:bodyPr wrap="square" lIns="91440" tIns="45720" rIns="91440" bIns="45720" anchor="t"/>
          <a:p>
            <a:pPr>
              <a:buFont typeface="Wingdings" panose="05000000000000000000" pitchFamily="2" charset="2"/>
              <a:buNone/>
            </a:pPr>
            <a:endParaRPr lang="zh-CN" altLang="en-US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pic>
        <p:nvPicPr>
          <p:cNvPr id="58371" name="图片 5124" descr="pa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00" y="4149725"/>
            <a:ext cx="311150" cy="31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2" name="矩形 5125">
            <a:hlinkClick r:id="rId2" action="ppaction://hlinksldjump"/>
          </p:cNvPr>
          <p:cNvSpPr/>
          <p:nvPr/>
        </p:nvSpPr>
        <p:spPr>
          <a:xfrm>
            <a:off x="7467600" y="5911850"/>
            <a:ext cx="1676400" cy="946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</a:t>
            </a:r>
            <a:endParaRPr lang="zh-CN" altLang="en-US" sz="48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373" name="文本框 2"/>
          <p:cNvSpPr txBox="1"/>
          <p:nvPr/>
        </p:nvSpPr>
        <p:spPr>
          <a:xfrm>
            <a:off x="990600" y="2286000"/>
            <a:ext cx="728186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恭喜你！不用答题，直接加</a:t>
            </a:r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分！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374" name="图片 3" descr="4013c049d0984fe384dc6aa7d619c82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5" name="Picture 2" descr="http://pic.35pic.com/normal/00/00/00/2060437_165131009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124200"/>
            <a:ext cx="2933700" cy="2824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标题 614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7275513" cy="946150"/>
          </a:xfrm>
          <a:solidFill>
            <a:srgbClr val="FFFFFF"/>
          </a:solidFill>
        </p:spPr>
        <p:txBody>
          <a:bodyPr wrap="square" lIns="91440" tIns="45720" rIns="91440" bIns="45720" anchor="t"/>
          <a:p>
            <a:pPr algn="l"/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2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号蛋：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答对加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394" name="文本占位符 6146"/>
          <p:cNvSpPr>
            <a:spLocks noGrp="1"/>
          </p:cNvSpPr>
          <p:nvPr>
            <p:ph idx="1"/>
          </p:nvPr>
        </p:nvSpPr>
        <p:spPr>
          <a:xfrm flipV="1">
            <a:off x="-1042987" y="1917700"/>
            <a:ext cx="76200" cy="76200"/>
          </a:xfrm>
        </p:spPr>
        <p:txBody>
          <a:bodyPr wrap="square" lIns="91440" tIns="45720" rIns="91440" bIns="45720" anchor="t"/>
          <a:p>
            <a:r>
              <a:rPr lang="zh-CN" altLang="en-US" b="1">
                <a:solidFill>
                  <a:schemeClr val="tx2"/>
                </a:solidFill>
                <a:latin typeface="宋体" panose="02010600030101010101" pitchFamily="2" charset="-122"/>
              </a:rPr>
              <a:t>用代数式表示</a:t>
            </a:r>
            <a:r>
              <a:rPr lang="en-US" altLang="zh-CN" b="1">
                <a:solidFill>
                  <a:schemeClr val="tx2"/>
                </a:solidFill>
                <a:latin typeface="宋体" panose="02010600030101010101" pitchFamily="2" charset="-122"/>
              </a:rPr>
              <a:t>:</a:t>
            </a:r>
            <a:endParaRPr lang="en-US" altLang="zh-CN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59395" name="文本框 6147"/>
          <p:cNvSpPr txBox="1"/>
          <p:nvPr/>
        </p:nvSpPr>
        <p:spPr>
          <a:xfrm>
            <a:off x="0" y="2362200"/>
            <a:ext cx="9144000" cy="179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342900" indent="-342900">
              <a:lnSpc>
                <a:spcPct val="130000"/>
              </a:lnSpc>
            </a:pPr>
            <a:endParaRPr lang="zh-CN" altLang="en-US" sz="360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50000"/>
              </a:spcBef>
            </a:pPr>
            <a:endParaRPr lang="zh-CN" altLang="en-US" sz="360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9396" name="图片 6149" descr="pa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74787" y="2636838"/>
            <a:ext cx="311150" cy="31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矩形 6150">
            <a:hlinkClick r:id="rId2" action="ppaction://hlinksldjump"/>
          </p:cNvPr>
          <p:cNvSpPr/>
          <p:nvPr/>
        </p:nvSpPr>
        <p:spPr>
          <a:xfrm>
            <a:off x="7126288" y="5911850"/>
            <a:ext cx="2017712" cy="946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</a:t>
            </a:r>
            <a:endParaRPr lang="zh-CN" altLang="en-US" sz="48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9398" name="图片 1" descr="4013c049d0984fe384dc6aa7d619c82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24000"/>
            <a:ext cx="8153400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0" name="Text Box 10"/>
          <p:cNvSpPr txBox="1"/>
          <p:nvPr/>
        </p:nvSpPr>
        <p:spPr>
          <a:xfrm>
            <a:off x="533400" y="1752600"/>
            <a:ext cx="8147050" cy="34226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1】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关于香港和澳门的叙述，正确的是（　　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香港位于珠江口西侧，北邻深圳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澳门位于珠江口东侧，北邻珠海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香港是世界著名的自由贸易港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港澳地区和祖国内地都实行社会主义制度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1828800"/>
            <a:ext cx="83820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752600"/>
            <a:ext cx="8153400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8" name="标题 7169"/>
          <p:cNvSpPr>
            <a:spLocks noGrp="1"/>
          </p:cNvSpPr>
          <p:nvPr>
            <p:ph type="title"/>
          </p:nvPr>
        </p:nvSpPr>
        <p:spPr>
          <a:xfrm>
            <a:off x="982663" y="338138"/>
            <a:ext cx="7275512" cy="946150"/>
          </a:xfrm>
          <a:solidFill>
            <a:srgbClr val="FFFFFF"/>
          </a:solidFill>
        </p:spPr>
        <p:txBody>
          <a:bodyPr wrap="square" lIns="91440" tIns="45720" rIns="91440" bIns="45720" anchor="t"/>
          <a:p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号蛋：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答对加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419" name="文本占位符 7170"/>
          <p:cNvSpPr>
            <a:spLocks noGrp="1"/>
          </p:cNvSpPr>
          <p:nvPr>
            <p:ph idx="1"/>
          </p:nvPr>
        </p:nvSpPr>
        <p:spPr>
          <a:xfrm flipH="1" flipV="1">
            <a:off x="-1401762" y="1270000"/>
            <a:ext cx="431800" cy="254000"/>
          </a:xfrm>
        </p:spPr>
        <p:txBody>
          <a:bodyPr wrap="square" lIns="91440" tIns="45720" rIns="91440" bIns="45720" anchor="t"/>
          <a:p>
            <a:endParaRPr lang="zh-CN" altLang="en-US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60420" name="文本框 7171"/>
          <p:cNvSpPr txBox="1"/>
          <p:nvPr/>
        </p:nvSpPr>
        <p:spPr>
          <a:xfrm>
            <a:off x="0" y="2667000"/>
            <a:ext cx="9144000" cy="8048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360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360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0421" name="图片 7173" descr="pa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1050" y="1844675"/>
            <a:ext cx="311150" cy="31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2" name="图片 1" descr="4013c049d0984fe384dc6aa7d619c82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3" name="Text Box 10"/>
          <p:cNvSpPr txBox="1"/>
          <p:nvPr/>
        </p:nvSpPr>
        <p:spPr>
          <a:xfrm>
            <a:off x="533400" y="1981200"/>
            <a:ext cx="8147050" cy="25050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1】</a:t>
            </a:r>
            <a:endParaRPr lang="en-US" altLang="zh-CN" sz="2800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香港位于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东侧，紧邻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经济特区，由 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组成；与大陆的制度不同，它实行的是</a:t>
            </a:r>
            <a:r>
              <a:rPr lang="zh-CN" altLang="en-US" sz="2800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制度。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0424" name="矩形 6150">
            <a:hlinkClick r:id="rId4" action="ppaction://hlinksldjump"/>
          </p:cNvPr>
          <p:cNvSpPr/>
          <p:nvPr/>
        </p:nvSpPr>
        <p:spPr>
          <a:xfrm>
            <a:off x="7126288" y="5911850"/>
            <a:ext cx="2017712" cy="946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</a:t>
            </a:r>
            <a:endParaRPr lang="zh-CN" altLang="en-US" sz="48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8"/>
          <p:cNvSpPr txBox="1"/>
          <p:nvPr/>
        </p:nvSpPr>
        <p:spPr>
          <a:xfrm>
            <a:off x="2286000" y="2667000"/>
            <a:ext cx="12954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珠江口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 Box 8"/>
          <p:cNvSpPr txBox="1"/>
          <p:nvPr/>
        </p:nvSpPr>
        <p:spPr>
          <a:xfrm>
            <a:off x="5638800" y="2667000"/>
            <a:ext cx="9906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深圳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 Box 8"/>
          <p:cNvSpPr txBox="1"/>
          <p:nvPr/>
        </p:nvSpPr>
        <p:spPr>
          <a:xfrm>
            <a:off x="4648200" y="3200400"/>
            <a:ext cx="12954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香港岛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 Box 8"/>
          <p:cNvSpPr txBox="1"/>
          <p:nvPr/>
        </p:nvSpPr>
        <p:spPr>
          <a:xfrm>
            <a:off x="1371600" y="3200400"/>
            <a:ext cx="9906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新界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 Box 8"/>
          <p:cNvSpPr txBox="1"/>
          <p:nvPr/>
        </p:nvSpPr>
        <p:spPr>
          <a:xfrm>
            <a:off x="2895600" y="3200400"/>
            <a:ext cx="12954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九龙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Text Box 8"/>
          <p:cNvSpPr txBox="1"/>
          <p:nvPr/>
        </p:nvSpPr>
        <p:spPr>
          <a:xfrm>
            <a:off x="4419600" y="3733800"/>
            <a:ext cx="1676400" cy="523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资本主义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752600"/>
            <a:ext cx="8153400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2" name="标题 8193"/>
          <p:cNvSpPr>
            <a:spLocks noGrp="1"/>
          </p:cNvSpPr>
          <p:nvPr>
            <p:ph type="title"/>
          </p:nvPr>
        </p:nvSpPr>
        <p:spPr>
          <a:xfrm>
            <a:off x="1676400" y="381000"/>
            <a:ext cx="6934200" cy="946150"/>
          </a:xfrm>
          <a:solidFill>
            <a:srgbClr val="FFFFFF"/>
          </a:solidFill>
        </p:spPr>
        <p:txBody>
          <a:bodyPr wrap="square" lIns="91440" tIns="45720" rIns="91440" bIns="45720" anchor="t"/>
          <a:p>
            <a:pPr algn="l"/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号蛋：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答对加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分，答错扣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b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43" name="文本占位符 8194"/>
          <p:cNvSpPr>
            <a:spLocks noGrp="1"/>
          </p:cNvSpPr>
          <p:nvPr>
            <p:ph idx="1"/>
          </p:nvPr>
        </p:nvSpPr>
        <p:spPr>
          <a:xfrm flipH="1" flipV="1">
            <a:off x="-1258887" y="2060575"/>
            <a:ext cx="76200" cy="431800"/>
          </a:xfrm>
        </p:spPr>
        <p:txBody>
          <a:bodyPr wrap="square" lIns="91440" tIns="45720" rIns="91440" bIns="45720" anchor="t"/>
          <a:p>
            <a:pPr>
              <a:buFont typeface="Wingdings" panose="05000000000000000000" pitchFamily="2" charset="2"/>
              <a:buNone/>
            </a:pPr>
            <a:endParaRPr lang="zh-CN" altLang="en-US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pic>
        <p:nvPicPr>
          <p:cNvPr id="61444" name="图片 8196" descr="pa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6450" y="2420938"/>
            <a:ext cx="311150" cy="31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5" name="图片 1" descr="4013c049d0984fe384dc6aa7d619c82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6" name="矩形 6"/>
          <p:cNvSpPr/>
          <p:nvPr/>
        </p:nvSpPr>
        <p:spPr>
          <a:xfrm>
            <a:off x="685800" y="2057400"/>
            <a:ext cx="8001000" cy="19446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2】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澳门经济发展的重要支柱产业是（　　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金融、服装		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博彩旅游业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农业、矿业		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对外贸易、房地产业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8600" y="2159000"/>
            <a:ext cx="83820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48" name="矩形 6150">
            <a:hlinkClick r:id="rId4" action="ppaction://hlinksldjump"/>
          </p:cNvPr>
          <p:cNvSpPr/>
          <p:nvPr/>
        </p:nvSpPr>
        <p:spPr>
          <a:xfrm>
            <a:off x="7126288" y="5911850"/>
            <a:ext cx="2017712" cy="946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</a:t>
            </a:r>
            <a:endParaRPr lang="zh-CN" altLang="en-US" sz="48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5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752600"/>
            <a:ext cx="8153400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6" name="标题 9217"/>
          <p:cNvSpPr>
            <a:spLocks noGrp="1"/>
          </p:cNvSpPr>
          <p:nvPr>
            <p:ph type="title"/>
          </p:nvPr>
        </p:nvSpPr>
        <p:spPr>
          <a:xfrm>
            <a:off x="838200" y="381000"/>
            <a:ext cx="7275513" cy="946150"/>
          </a:xfrm>
          <a:solidFill>
            <a:srgbClr val="FFFFFF"/>
          </a:solidFill>
        </p:spPr>
        <p:txBody>
          <a:bodyPr wrap="square" lIns="91440" tIns="45720" rIns="91440" bIns="45720" anchor="t"/>
          <a:p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号蛋：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答对加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467" name="文本框 9219"/>
          <p:cNvSpPr txBox="1"/>
          <p:nvPr/>
        </p:nvSpPr>
        <p:spPr>
          <a:xfrm>
            <a:off x="0" y="2667000"/>
            <a:ext cx="9144000" cy="179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endParaRPr lang="zh-CN" altLang="en-US" sz="360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endParaRPr lang="zh-CN" altLang="en-US" sz="360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2468" name="图片 9221" descr="pa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987" y="2565400"/>
            <a:ext cx="311150" cy="31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9" name="图片 1" descr="4013c049d0984fe384dc6aa7d619c82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70" name="矩形 7"/>
          <p:cNvSpPr/>
          <p:nvPr/>
        </p:nvSpPr>
        <p:spPr>
          <a:xfrm>
            <a:off x="533400" y="1828800"/>
            <a:ext cx="8001000" cy="3422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2】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与祖国内地的经济合作中，香港具有的优势是 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　　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低廉的地价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资金、技术、管理经验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有大量廉价的劳动力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有丰富的自然资源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2514600"/>
            <a:ext cx="83820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472" name="矩形 6150">
            <a:hlinkClick r:id="rId4" action="ppaction://hlinksldjump"/>
          </p:cNvPr>
          <p:cNvSpPr/>
          <p:nvPr/>
        </p:nvSpPr>
        <p:spPr>
          <a:xfrm>
            <a:off x="7126288" y="5911850"/>
            <a:ext cx="2017712" cy="946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</a:t>
            </a:r>
            <a:endParaRPr lang="zh-CN" altLang="en-US" sz="48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89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752600"/>
            <a:ext cx="815340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标题 1024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275513" cy="946150"/>
          </a:xfrm>
          <a:solidFill>
            <a:srgbClr val="FFFFFF"/>
          </a:solidFill>
        </p:spPr>
        <p:txBody>
          <a:bodyPr wrap="square" lIns="91440" tIns="45720" rIns="91440" bIns="45720" anchor="t"/>
          <a:p>
            <a:r>
              <a:rPr lang="en-US" altLang="zh-CN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号蛋：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答对加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491" name="图片 10244" descr="pa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843212" y="1628775"/>
            <a:ext cx="1584325" cy="60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2" name="图片 1" descr="4013c049d0984fe384dc6aa7d619c827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175"/>
            <a:ext cx="1479550" cy="1377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3" name="矩形 50"/>
          <p:cNvSpPr/>
          <p:nvPr/>
        </p:nvSpPr>
        <p:spPr>
          <a:xfrm>
            <a:off x="685800" y="2057400"/>
            <a:ext cx="7848600" cy="2678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8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3】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香港有大面积的绿地，原因是 （    ）               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A.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香港用地不紧张   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B.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香港山地多，且人口少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C.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香港注重环境保护，实施可持续发展战略  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D.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香港需要大量木材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32600" y="2125663"/>
            <a:ext cx="83820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495" name="矩形 6150">
            <a:hlinkClick r:id="rId4" action="ppaction://hlinksldjump"/>
          </p:cNvPr>
          <p:cNvSpPr/>
          <p:nvPr/>
        </p:nvSpPr>
        <p:spPr>
          <a:xfrm>
            <a:off x="7126288" y="5911850"/>
            <a:ext cx="2017712" cy="94615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anchor="t"/>
          <a:p>
            <a:r>
              <a:rPr lang="zh-CN" altLang="en-US" sz="48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</a:t>
            </a:r>
            <a:endParaRPr lang="zh-CN" altLang="en-US" sz="48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3" name="内容占位符 2"/>
          <p:cNvSpPr>
            <a:spLocks noGrp="1"/>
          </p:cNvSpPr>
          <p:nvPr>
            <p:ph idx="1"/>
          </p:nvPr>
        </p:nvSpPr>
        <p:spPr>
          <a:xfrm>
            <a:off x="-304800" y="990600"/>
            <a:ext cx="7616825" cy="657225"/>
          </a:xfrm>
        </p:spPr>
        <p:txBody>
          <a:bodyPr wrap="square" lIns="91440" tIns="45720" rIns="91440" bIns="45720" anchor="t"/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这次的旅行中，你有哪些收获？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13" name="Picture 13" descr="C:\Users\Administrator.WIN-20170401ETM\AppData\Roaming\Tencent\Users\641762460\QQ\WinTemp\RichOle\E4FJDXBZEO5@]`~}0S1MML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8" y="833438"/>
            <a:ext cx="8867775" cy="566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5" name="标题 1"/>
          <p:cNvSpPr/>
          <p:nvPr/>
        </p:nvSpPr>
        <p:spPr>
          <a:xfrm>
            <a:off x="2700338" y="146050"/>
            <a:ext cx="3741737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eaLnBrk="0" hangingPunct="0">
              <a:spcBef>
                <a:spcPct val="0"/>
              </a:spcBef>
            </a:pPr>
            <a:r>
              <a:rPr lang="zh-CN" altLang="zh-CN" sz="40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【旅行收获】</a:t>
            </a:r>
            <a:endParaRPr lang="zh-CN" altLang="zh-CN" sz="40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544" name="Text Box 8"/>
          <p:cNvSpPr txBox="1"/>
          <p:nvPr/>
        </p:nvSpPr>
        <p:spPr>
          <a:xfrm>
            <a:off x="3810000" y="990600"/>
            <a:ext cx="1412875" cy="4175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一国两制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Text Box 8"/>
          <p:cNvSpPr txBox="1"/>
          <p:nvPr/>
        </p:nvSpPr>
        <p:spPr>
          <a:xfrm>
            <a:off x="5029200" y="1371600"/>
            <a:ext cx="762000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广东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 Box 8"/>
          <p:cNvSpPr txBox="1"/>
          <p:nvPr/>
        </p:nvSpPr>
        <p:spPr>
          <a:xfrm>
            <a:off x="7086600" y="1371600"/>
            <a:ext cx="762000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深圳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2667000" y="2489200"/>
            <a:ext cx="1577975" cy="4191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亚热带季风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2819400" y="3276600"/>
            <a:ext cx="401638" cy="4191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狭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 Box 8"/>
          <p:cNvSpPr txBox="1"/>
          <p:nvPr/>
        </p:nvSpPr>
        <p:spPr>
          <a:xfrm>
            <a:off x="3657600" y="3276600"/>
            <a:ext cx="401638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稠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7305675" y="4376738"/>
            <a:ext cx="685800" cy="3698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航运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324600" y="4016375"/>
            <a:ext cx="6858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金融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 Box 8"/>
          <p:cNvSpPr txBox="1"/>
          <p:nvPr/>
        </p:nvSpPr>
        <p:spPr>
          <a:xfrm>
            <a:off x="8001000" y="1371600"/>
            <a:ext cx="762000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珠海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 Box 8"/>
          <p:cNvSpPr txBox="1"/>
          <p:nvPr/>
        </p:nvSpPr>
        <p:spPr>
          <a:xfrm>
            <a:off x="3733800" y="1752600"/>
            <a:ext cx="28194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新界、九龙、香港半岛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 Box 8"/>
          <p:cNvSpPr txBox="1"/>
          <p:nvPr/>
        </p:nvSpPr>
        <p:spPr>
          <a:xfrm>
            <a:off x="3733800" y="2133600"/>
            <a:ext cx="29718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澳门半岛、氹仔岛、路环岛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 Box 8"/>
          <p:cNvSpPr txBox="1"/>
          <p:nvPr/>
        </p:nvSpPr>
        <p:spPr>
          <a:xfrm>
            <a:off x="7010400" y="2819400"/>
            <a:ext cx="1577975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建高层建筑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Text Box 8"/>
          <p:cNvSpPr txBox="1"/>
          <p:nvPr/>
        </p:nvSpPr>
        <p:spPr>
          <a:xfrm>
            <a:off x="7010400" y="3581400"/>
            <a:ext cx="1577975" cy="400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填海造陆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 Box 8"/>
          <p:cNvSpPr txBox="1"/>
          <p:nvPr/>
        </p:nvSpPr>
        <p:spPr>
          <a:xfrm>
            <a:off x="3200400" y="4397375"/>
            <a:ext cx="6858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贸易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Text Box 8"/>
          <p:cNvSpPr txBox="1"/>
          <p:nvPr/>
        </p:nvSpPr>
        <p:spPr>
          <a:xfrm>
            <a:off x="5029200" y="4371975"/>
            <a:ext cx="12192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信息服务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Text Box 8"/>
          <p:cNvSpPr txBox="1"/>
          <p:nvPr/>
        </p:nvSpPr>
        <p:spPr>
          <a:xfrm>
            <a:off x="3048000" y="4775200"/>
            <a:ext cx="13716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博彩旅游业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Text Box 8"/>
          <p:cNvSpPr txBox="1"/>
          <p:nvPr/>
        </p:nvSpPr>
        <p:spPr>
          <a:xfrm>
            <a:off x="6781800" y="4724400"/>
            <a:ext cx="16002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世界旅游休闲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 Box 8"/>
          <p:cNvSpPr txBox="1"/>
          <p:nvPr/>
        </p:nvSpPr>
        <p:spPr>
          <a:xfrm>
            <a:off x="6705600" y="5486400"/>
            <a:ext cx="22860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优势互补、互惠互利</a:t>
            </a:r>
            <a:endParaRPr lang="zh-CN" altLang="en-US" sz="18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0" y="5867400"/>
            <a:ext cx="2057400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资金、技术和管理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5105400"/>
            <a:ext cx="3411538" cy="3698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土地、资源、劳动力等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7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endParaRPr lang="zh-CN" altLang="en-US"/>
          </a:p>
        </p:txBody>
      </p:sp>
      <p:pic>
        <p:nvPicPr>
          <p:cNvPr id="65538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l="4005" r="6790"/>
          <a:stretch>
            <a:fillRect/>
          </a:stretch>
        </p:blipFill>
        <p:spPr>
          <a:xfrm>
            <a:off x="-52387" y="-41275"/>
            <a:ext cx="9205912" cy="57880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extBox 11"/>
          <p:cNvSpPr txBox="1"/>
          <p:nvPr/>
        </p:nvSpPr>
        <p:spPr>
          <a:xfrm>
            <a:off x="381000" y="5473700"/>
            <a:ext cx="8915400" cy="9540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28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日，香港回归祖国。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1999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日，澳门回归祖国。</a:t>
            </a:r>
            <a:endParaRPr lang="en-US" altLang="zh-CN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626" name="Picture 6" descr="W0200909035558092349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293813"/>
            <a:ext cx="4267200" cy="329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2" descr="c:\users\administrator\appdata\roaming\360se6\User Data\temp\026265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295400"/>
            <a:ext cx="4267200" cy="327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Text Box 14"/>
          <p:cNvSpPr txBox="1"/>
          <p:nvPr/>
        </p:nvSpPr>
        <p:spPr>
          <a:xfrm>
            <a:off x="3463925" y="173038"/>
            <a:ext cx="2217738" cy="746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4000">
                <a:latin typeface="Arial" panose="020B0604020202020204" pitchFamily="34" charset="0"/>
                <a:ea typeface="微软雅黑" panose="020B0503020204020204" pitchFamily="34" charset="-122"/>
              </a:rPr>
              <a:t>回顾历史</a:t>
            </a:r>
            <a:endParaRPr lang="zh-CN" altLang="en-US" sz="4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724400"/>
            <a:ext cx="2819400" cy="387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香港曾被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英国</a:t>
            </a:r>
            <a:r>
              <a:rPr lang="zh-CN" altLang="en-US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侵占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4724400"/>
            <a:ext cx="3048000" cy="387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澳门曾被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葡萄牙</a:t>
            </a:r>
            <a:r>
              <a:rPr lang="zh-CN" altLang="en-US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侵占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698500"/>
          </a:xfrm>
        </p:spPr>
        <p:txBody>
          <a:bodyPr wrap="square" lIns="91440" tIns="45720" rIns="91440" bIns="45720" anchor="ctr"/>
          <a:p>
            <a:pPr eaLnBrk="1" hangingPunct="1"/>
            <a:r>
              <a:rPr lang="zh-CN" altLang="en-US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香港特别行政区          澳门特别行政区</a:t>
            </a:r>
            <a:endParaRPr lang="zh-CN" altLang="en-US" sz="3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501" name="Text Box 13"/>
          <p:cNvSpPr txBox="1"/>
          <p:nvPr/>
        </p:nvSpPr>
        <p:spPr>
          <a:xfrm>
            <a:off x="1066800" y="3581400"/>
            <a:ext cx="2438400" cy="612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紫 荆 花</a:t>
            </a:r>
            <a:endParaRPr lang="zh-CN" altLang="en-US" sz="320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502" name="Text Box 14"/>
          <p:cNvSpPr txBox="1"/>
          <p:nvPr/>
        </p:nvSpPr>
        <p:spPr>
          <a:xfrm>
            <a:off x="5943600" y="3505200"/>
            <a:ext cx="1828800" cy="612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320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莲   花</a:t>
            </a:r>
            <a:endParaRPr lang="zh-CN" altLang="en-US" sz="320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7652" name="Picture 12" descr="c:\users\administrator\appdata\roaming\360se6\User Data\temp\xianggang.pn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123825" y="1079500"/>
            <a:ext cx="4324350" cy="257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13" descr="c:\users\administrator\appdata\roaming\360se6\User Data\temp\1-140614103353.png"/>
          <p:cNvPicPr>
            <a:picLocks noChangeAspect="1"/>
          </p:cNvPicPr>
          <p:nvPr/>
        </p:nvPicPr>
        <p:blipFill>
          <a:blip r:embed="rId3" r:link="rId2"/>
          <a:stretch>
            <a:fillRect/>
          </a:stretch>
        </p:blipFill>
        <p:spPr>
          <a:xfrm>
            <a:off x="4573588" y="1098550"/>
            <a:ext cx="4267200" cy="2532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10000" y="4575175"/>
            <a:ext cx="4978400" cy="15541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800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lang="zh-CN" altLang="en-US" sz="3200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大陆-----社会主义制度</a:t>
            </a:r>
            <a:endParaRPr lang="zh-CN" altLang="en-US" sz="3200" strike="noStrike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defRPr/>
            </a:pPr>
            <a:endParaRPr lang="zh-CN" altLang="en-US" sz="3200" strike="noStrike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3200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港澳-----资本主义制度</a:t>
            </a:r>
            <a:endParaRPr lang="zh-CN" altLang="en-US" sz="3200" strike="noStrike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" name="Picture 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75" y="5197475"/>
            <a:ext cx="1203325" cy="41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5"/>
          <p:cNvSpPr txBox="1"/>
          <p:nvPr/>
        </p:nvSpPr>
        <p:spPr>
          <a:xfrm>
            <a:off x="228600" y="4879975"/>
            <a:ext cx="2743200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480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一国两制</a:t>
            </a:r>
            <a:endParaRPr lang="zh-CN" altLang="en-US" sz="480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17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1" grpId="0"/>
      <p:bldP spid="6350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1" descr="20120718_204608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5950"/>
            <a:ext cx="9028113" cy="5884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768725" y="2803525"/>
            <a:ext cx="1152525" cy="417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sz="2000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香港</a:t>
            </a:r>
            <a:endParaRPr lang="zh-CN" altLang="en-US" sz="2000" noProof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452813" y="3108325"/>
            <a:ext cx="1295400" cy="4175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sz="20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澳门</a:t>
            </a:r>
            <a:endParaRPr lang="zh-CN" altLang="en-US" sz="200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1514" name="Text Box 9"/>
          <p:cNvSpPr txBox="1"/>
          <p:nvPr/>
        </p:nvSpPr>
        <p:spPr>
          <a:xfrm>
            <a:off x="0" y="6019800"/>
            <a:ext cx="9144000" cy="5873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港澳地处我国大陆的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东南端</a:t>
            </a:r>
            <a:r>
              <a:rPr lang="zh-CN" altLang="en-US" sz="32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32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与</a:t>
            </a:r>
            <a:r>
              <a:rPr lang="zh-CN" altLang="en-US" sz="32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广东省</a:t>
            </a:r>
            <a:r>
              <a:rPr lang="zh-CN" altLang="en-US" sz="3200" dirty="0">
                <a:solidFill>
                  <a:srgbClr val="000099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相邻。</a:t>
            </a:r>
            <a:endParaRPr lang="zh-CN" altLang="en-US" sz="3200" dirty="0">
              <a:solidFill>
                <a:srgbClr val="0000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8677" name="Picture 5" descr="变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3001963"/>
            <a:ext cx="169863" cy="16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5" descr="变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013" y="2941638"/>
            <a:ext cx="169862" cy="169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9" name="Text Box 14"/>
          <p:cNvSpPr txBox="1"/>
          <p:nvPr/>
        </p:nvSpPr>
        <p:spPr>
          <a:xfrm>
            <a:off x="0" y="23813"/>
            <a:ext cx="6043613" cy="6810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60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、查地图，港澳位置和组成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燕尾形箭头 6"/>
          <p:cNvSpPr/>
          <p:nvPr/>
        </p:nvSpPr>
        <p:spPr>
          <a:xfrm rot="4980000">
            <a:off x="3463131" y="3909219"/>
            <a:ext cx="1050925" cy="312738"/>
          </a:xfrm>
          <a:prstGeom prst="notched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9" name="燕尾形箭头 8"/>
          <p:cNvSpPr/>
          <p:nvPr/>
        </p:nvSpPr>
        <p:spPr>
          <a:xfrm rot="20100000">
            <a:off x="4316413" y="2416175"/>
            <a:ext cx="2406650" cy="260350"/>
          </a:xfrm>
          <a:prstGeom prst="notched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10" name="燕尾形箭头 9"/>
          <p:cNvSpPr/>
          <p:nvPr/>
        </p:nvSpPr>
        <p:spPr>
          <a:xfrm rot="13740000">
            <a:off x="2174081" y="2212181"/>
            <a:ext cx="1511300" cy="265113"/>
          </a:xfrm>
          <a:prstGeom prst="notched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bldLvl="0" animBg="1"/>
      <p:bldP spid="7" grpId="0" bldLvl="0" animBg="1"/>
      <p:bldP spid="9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Text Box 5"/>
          <p:cNvSpPr txBox="1"/>
          <p:nvPr/>
        </p:nvSpPr>
        <p:spPr>
          <a:xfrm>
            <a:off x="1444625" y="41275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9698" name="图片 14361" descr="201605270523012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784225"/>
            <a:ext cx="8299450" cy="572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50" name="Text Box 8"/>
          <p:cNvSpPr txBox="1"/>
          <p:nvPr/>
        </p:nvSpPr>
        <p:spPr>
          <a:xfrm rot="21416037">
            <a:off x="2228850" y="2406650"/>
            <a:ext cx="738188" cy="271780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sz="3600" strike="noStrike" noProof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珠    江     口</a:t>
            </a:r>
            <a:endParaRPr lang="zh-CN" altLang="en-US" sz="3600" strike="noStrike" noProof="1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130675" y="3444875"/>
            <a:ext cx="1946275" cy="8747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sz="480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香   港</a:t>
            </a:r>
            <a:endParaRPr lang="zh-CN" altLang="en-US" sz="480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1273175" y="3535363"/>
            <a:ext cx="793750" cy="460375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</a:ln>
          <a:effectLst/>
        </p:spPr>
        <p:txBody>
          <a:bodyPr wrap="none" lIns="90170" tIns="46990" rIns="90170" bIns="4699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ea"/>
              </a:rPr>
              <a:t>珠海</a:t>
            </a:r>
            <a:endParaRPr lang="zh-CN" altLang="en-US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514850" y="2138363"/>
            <a:ext cx="793750" cy="460375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</a:ln>
          <a:effectLst/>
        </p:spPr>
        <p:txBody>
          <a:bodyPr wrap="none" lIns="90170" tIns="46990" rIns="90170" bIns="4699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noProof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ea"/>
              </a:rPr>
              <a:t>深圳</a:t>
            </a:r>
            <a:endParaRPr lang="zh-CN" altLang="en-US" noProof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29703" name="Picture 5" descr="变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4040188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Picture 5" descr="变幻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25" y="2459038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5" name="Text Box 14"/>
          <p:cNvSpPr txBox="1"/>
          <p:nvPr/>
        </p:nvSpPr>
        <p:spPr>
          <a:xfrm>
            <a:off x="2822575" y="41275"/>
            <a:ext cx="2852738" cy="746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4000">
                <a:latin typeface="Arial" panose="020B0604020202020204" pitchFamily="34" charset="0"/>
                <a:ea typeface="微软雅黑" panose="020B0503020204020204" pitchFamily="34" charset="-122"/>
              </a:rPr>
              <a:t>港澳的位置</a:t>
            </a:r>
            <a:endParaRPr lang="zh-CN" altLang="en-US" sz="4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1273175" y="4419600"/>
            <a:ext cx="527050" cy="847725"/>
          </a:xfrm>
          <a:custGeom>
            <a:avLst/>
            <a:gdLst>
              <a:gd name="connisteX0" fmla="*/ 0 w 527050"/>
              <a:gd name="connsiteY0" fmla="*/ 0 h 848360"/>
              <a:gd name="connisteX1" fmla="*/ 66040 w 527050"/>
              <a:gd name="connsiteY1" fmla="*/ 0 h 848360"/>
              <a:gd name="connisteX2" fmla="*/ 132080 w 527050"/>
              <a:gd name="connsiteY2" fmla="*/ 0 h 848360"/>
              <a:gd name="connisteX3" fmla="*/ 198120 w 527050"/>
              <a:gd name="connsiteY3" fmla="*/ 16510 h 848360"/>
              <a:gd name="connisteX4" fmla="*/ 263525 w 527050"/>
              <a:gd name="connsiteY4" fmla="*/ 156210 h 848360"/>
              <a:gd name="connisteX5" fmla="*/ 263525 w 527050"/>
              <a:gd name="connsiteY5" fmla="*/ 346075 h 848360"/>
              <a:gd name="connisteX6" fmla="*/ 469265 w 527050"/>
              <a:gd name="connsiteY6" fmla="*/ 461010 h 848360"/>
              <a:gd name="connisteX7" fmla="*/ 527050 w 527050"/>
              <a:gd name="connsiteY7" fmla="*/ 617855 h 848360"/>
              <a:gd name="connisteX8" fmla="*/ 461645 w 527050"/>
              <a:gd name="connsiteY8" fmla="*/ 757555 h 848360"/>
              <a:gd name="connisteX9" fmla="*/ 263525 w 527050"/>
              <a:gd name="connsiteY9" fmla="*/ 848360 h 848360"/>
              <a:gd name="connisteX10" fmla="*/ 107315 w 527050"/>
              <a:gd name="connsiteY10" fmla="*/ 840105 h 848360"/>
              <a:gd name="connisteX11" fmla="*/ 148590 w 527050"/>
              <a:gd name="connsiteY11" fmla="*/ 625475 h 848360"/>
              <a:gd name="connisteX12" fmla="*/ 99060 w 527050"/>
              <a:gd name="connsiteY12" fmla="*/ 452755 h 848360"/>
              <a:gd name="connisteX13" fmla="*/ 66040 w 527050"/>
              <a:gd name="connsiteY13" fmla="*/ 346075 h 848360"/>
              <a:gd name="connisteX14" fmla="*/ 82550 w 527050"/>
              <a:gd name="connsiteY14" fmla="*/ 156210 h 848360"/>
              <a:gd name="connisteX15" fmla="*/ 0 w 527050"/>
              <a:gd name="connsiteY15" fmla="*/ 0 h 8483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527050" h="848360">
                <a:moveTo>
                  <a:pt x="0" y="0"/>
                </a:moveTo>
                <a:lnTo>
                  <a:pt x="66040" y="0"/>
                </a:lnTo>
                <a:lnTo>
                  <a:pt x="132080" y="0"/>
                </a:lnTo>
                <a:lnTo>
                  <a:pt x="198120" y="16510"/>
                </a:lnTo>
                <a:lnTo>
                  <a:pt x="263525" y="156210"/>
                </a:lnTo>
                <a:lnTo>
                  <a:pt x="263525" y="346075"/>
                </a:lnTo>
                <a:lnTo>
                  <a:pt x="469265" y="461010"/>
                </a:lnTo>
                <a:lnTo>
                  <a:pt x="527050" y="617855"/>
                </a:lnTo>
                <a:lnTo>
                  <a:pt x="461645" y="757555"/>
                </a:lnTo>
                <a:lnTo>
                  <a:pt x="263525" y="848360"/>
                </a:lnTo>
                <a:lnTo>
                  <a:pt x="107315" y="840105"/>
                </a:lnTo>
                <a:lnTo>
                  <a:pt x="148590" y="625475"/>
                </a:lnTo>
                <a:lnTo>
                  <a:pt x="99060" y="452755"/>
                </a:lnTo>
                <a:lnTo>
                  <a:pt x="66040" y="346075"/>
                </a:lnTo>
                <a:lnTo>
                  <a:pt x="82550" y="156210"/>
                </a:lnTo>
                <a:lnTo>
                  <a:pt x="0" y="0"/>
                </a:lnTo>
                <a:close/>
              </a:path>
            </a:pathLst>
          </a:custGeom>
          <a:noFill/>
          <a:ln w="38100" cmpd="sng">
            <a:solidFill>
              <a:srgbClr val="FE65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/>
          </a:p>
        </p:txBody>
      </p:sp>
      <p:sp>
        <p:nvSpPr>
          <p:cNvPr id="14353" name="Text Box 11"/>
          <p:cNvSpPr txBox="1"/>
          <p:nvPr/>
        </p:nvSpPr>
        <p:spPr>
          <a:xfrm>
            <a:off x="1171575" y="4419600"/>
            <a:ext cx="615950" cy="111442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sz="2800" strike="noStrike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澳 门</a:t>
            </a:r>
            <a:endParaRPr lang="zh-CN" altLang="en-US" sz="2800" strike="noStrike" noProof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5580063"/>
            <a:ext cx="9144000" cy="550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altLang="zh-CN" sz="2800" noProof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</a:t>
            </a:r>
            <a:endParaRPr lang="zh-CN" altLang="en-US" sz="280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2" name="Text Box 9"/>
          <p:cNvSpPr txBox="1"/>
          <p:nvPr/>
        </p:nvSpPr>
        <p:spPr>
          <a:xfrm>
            <a:off x="3581400" y="4724400"/>
            <a:ext cx="838200" cy="3667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3" name="Text Box 14"/>
          <p:cNvSpPr txBox="1"/>
          <p:nvPr/>
        </p:nvSpPr>
        <p:spPr>
          <a:xfrm>
            <a:off x="3108325" y="55563"/>
            <a:ext cx="2927350" cy="746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4000">
                <a:latin typeface="Arial" panose="020B0604020202020204" pitchFamily="34" charset="0"/>
                <a:ea typeface="微软雅黑" panose="020B0503020204020204" pitchFamily="34" charset="-122"/>
              </a:rPr>
              <a:t>港澳的组成</a:t>
            </a:r>
            <a:endParaRPr lang="zh-CN" altLang="en-US" sz="40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0724" name="Picture 3"/>
          <p:cNvPicPr>
            <a:picLocks noGrp="1" noRot="1" noChangeAspect="1"/>
          </p:cNvPicPr>
          <p:nvPr>
            <p:ph idx="1"/>
          </p:nvPr>
        </p:nvPicPr>
        <p:blipFill>
          <a:blip r:embed="rId1"/>
          <a:srcRect l="24654" t="1201" r="25780"/>
          <a:stretch>
            <a:fillRect/>
          </a:stretch>
        </p:blipFill>
        <p:spPr>
          <a:xfrm>
            <a:off x="5046663" y="801688"/>
            <a:ext cx="3779837" cy="4802187"/>
          </a:xfrm>
        </p:spPr>
      </p:pic>
      <p:sp>
        <p:nvSpPr>
          <p:cNvPr id="30725" name="Text Box 8"/>
          <p:cNvSpPr txBox="1"/>
          <p:nvPr/>
        </p:nvSpPr>
        <p:spPr>
          <a:xfrm>
            <a:off x="6237288" y="1566863"/>
            <a:ext cx="838200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半岛</a:t>
            </a:r>
            <a:endParaRPr lang="zh-CN" altLang="en-US" sz="1600">
              <a:solidFill>
                <a:srgbClr val="40404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6" name="Text Box 8"/>
          <p:cNvSpPr txBox="1"/>
          <p:nvPr/>
        </p:nvSpPr>
        <p:spPr>
          <a:xfrm>
            <a:off x="7127875" y="4703763"/>
            <a:ext cx="838200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岛</a:t>
            </a:r>
            <a:endParaRPr lang="zh-CN" altLang="en-US" sz="1600">
              <a:solidFill>
                <a:srgbClr val="40404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7" name="Text Box 8"/>
          <p:cNvSpPr txBox="1"/>
          <p:nvPr/>
        </p:nvSpPr>
        <p:spPr>
          <a:xfrm>
            <a:off x="6804025" y="3224213"/>
            <a:ext cx="838200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1600">
                <a:solidFill>
                  <a:srgbClr val="40404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岛</a:t>
            </a:r>
            <a:endParaRPr lang="zh-CN" altLang="en-US" sz="1600">
              <a:solidFill>
                <a:srgbClr val="40404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6675" y="6196013"/>
            <a:ext cx="9144000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lIns="90170" tIns="46990" rIns="90170" bIns="4699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defRPr/>
            </a:pPr>
            <a:r>
              <a:rPr lang="zh-CN" altLang="en-US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    </a:t>
            </a:r>
            <a:endParaRPr lang="zh-CN" altLang="en-US" sz="280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29" name="图片 14361" descr="20160527052301211"/>
          <p:cNvPicPr>
            <a:picLocks noChangeAspect="1"/>
          </p:cNvPicPr>
          <p:nvPr/>
        </p:nvPicPr>
        <p:blipFill>
          <a:blip r:embed="rId2"/>
          <a:srcRect l="31227" r="9796" b="14951"/>
          <a:stretch>
            <a:fillRect/>
          </a:stretch>
        </p:blipFill>
        <p:spPr>
          <a:xfrm>
            <a:off x="249238" y="801688"/>
            <a:ext cx="4435475" cy="480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91" name="Text Box 15"/>
          <p:cNvSpPr txBox="1"/>
          <p:nvPr/>
        </p:nvSpPr>
        <p:spPr>
          <a:xfrm>
            <a:off x="0" y="4300538"/>
            <a:ext cx="8991600" cy="2684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zh-CN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+mn-cs"/>
              </a:rPr>
              <a:t> </a:t>
            </a:r>
            <a:r>
              <a:rPr lang="zh-CN" altLang="en-US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位置：香港位于</a:t>
            </a:r>
            <a:r>
              <a:rPr lang="zh-CN" altLang="en-US" sz="2800" strike="noStrike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珠江口东侧</a:t>
            </a:r>
            <a:r>
              <a:rPr lang="zh-CN" altLang="en-US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，紧邻</a:t>
            </a:r>
            <a:r>
              <a:rPr lang="zh-CN" altLang="en-US" sz="2800" strike="noStrike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深圳</a:t>
            </a:r>
            <a:r>
              <a:rPr lang="zh-CN" altLang="en-US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经济特区</a:t>
            </a:r>
            <a:endParaRPr lang="en-US" altLang="zh-CN" sz="2800" strike="noStrike" noProof="1" smtClean="0">
              <a:solidFill>
                <a:srgbClr val="000099"/>
              </a:solidFill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zh-CN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</a:t>
            </a:r>
            <a:r>
              <a:rPr lang="zh-CN" altLang="en-US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澳门位于</a:t>
            </a:r>
            <a:r>
              <a:rPr lang="zh-CN" altLang="en-US" sz="2800" strike="noStrike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珠江口西侧</a:t>
            </a:r>
            <a:r>
              <a:rPr lang="zh-CN" altLang="en-US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，紧邻</a:t>
            </a:r>
            <a:r>
              <a:rPr lang="zh-CN" altLang="en-US" sz="2800" strike="noStrike" noProof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珠海</a:t>
            </a:r>
            <a:r>
              <a:rPr lang="zh-CN" altLang="en-US" sz="2800" strike="noStrike" noProof="1" smtClean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经济特区</a:t>
            </a:r>
            <a:endParaRPr lang="zh-CN" altLang="en-US" sz="2800" strike="noStrike" noProof="1" smtClean="0">
              <a:solidFill>
                <a:srgbClr val="000099"/>
              </a:solidFill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defRPr/>
            </a:pPr>
            <a:endParaRPr lang="zh-CN" altLang="en-US" sz="2800" strike="noStrike" noProof="1" smtClean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800" strike="noStrike" noProof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组成：香港由</a:t>
            </a:r>
            <a:r>
              <a:rPr lang="zh-CN" altLang="en-US" sz="2800" strike="noStrike" noProof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新界、九龙、香港岛</a:t>
            </a:r>
            <a:r>
              <a:rPr lang="zh-CN" altLang="en-US" sz="2800" strike="noStrike" noProof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组成</a:t>
            </a:r>
            <a:r>
              <a:rPr lang="zh-CN" altLang="en-US" sz="2800" strike="noStrike" noProof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</a:t>
            </a:r>
            <a:endParaRPr lang="zh-CN" altLang="en-US" sz="2800" strike="noStrike" noProof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+mn-ea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zh-CN" altLang="en-US" sz="2800" strike="noStrike" noProof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      </a:t>
            </a:r>
            <a:r>
              <a:rPr lang="zh-CN" altLang="en-US" sz="2800" strike="noStrike" noProof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澳门由</a:t>
            </a:r>
            <a:r>
              <a:rPr lang="zh-CN" altLang="en-US" sz="2800" strike="noStrike" noProof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澳门半岛、氹仔岛、路环岛</a:t>
            </a:r>
            <a:r>
              <a:rPr lang="zh-CN" altLang="en-US" sz="2800" strike="noStrike" noProof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组成</a:t>
            </a:r>
            <a:endParaRPr lang="zh-CN" altLang="en-US" sz="2800" strike="noStrike" noProof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defRPr/>
            </a:pPr>
            <a:endParaRPr lang="zh-CN" altLang="en-US" sz="2800" strike="noStrike" noProof="1" smtClean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ldLvl="0" animBg="1"/>
      <p:bldP spid="52228" grpId="0" bldLvl="0" animBg="1"/>
      <p:bldP spid="5019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Text Box 14"/>
          <p:cNvSpPr txBox="1"/>
          <p:nvPr/>
        </p:nvSpPr>
        <p:spPr>
          <a:xfrm>
            <a:off x="146050" y="176213"/>
            <a:ext cx="4457700" cy="6810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CN" sz="360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3600">
                <a:latin typeface="Arial" panose="020B0604020202020204" pitchFamily="34" charset="0"/>
                <a:ea typeface="微软雅黑" panose="020B0503020204020204" pitchFamily="34" charset="-122"/>
              </a:rPr>
              <a:t>、选择合适的行李</a:t>
            </a:r>
            <a:endParaRPr lang="zh-CN" altLang="en-US" sz="3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1746" name="图片 3" descr="TB2YYJclVXXXXbzXpXXXXXXXXXX_!!490265072.jpg_220x10000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75" y="1081088"/>
            <a:ext cx="2095500" cy="209550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47" name="图片 4" descr="t01eeb2f9dd10ad5e6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1087438"/>
            <a:ext cx="2038350" cy="21447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48" name="图片 6" descr="ec06120400226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13" y="1087438"/>
            <a:ext cx="2097087" cy="2144712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49" name="图片 7" descr="TB1HJa5HVXXXXXqaXXXXXXXXXXX_!!0-item_pic.jpg_220x10000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4065588"/>
            <a:ext cx="2036763" cy="20351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50" name="图片 8" descr="TB1bDnjGVXXXXabXXXXXXXXXXXX_!!0-item_pic[1]"/>
          <p:cNvPicPr>
            <a:picLocks noChangeAspect="1"/>
          </p:cNvPicPr>
          <p:nvPr/>
        </p:nvPicPr>
        <p:blipFill>
          <a:blip r:embed="rId5"/>
          <a:srcRect l="2528" r="12949" b="17825"/>
          <a:stretch>
            <a:fillRect/>
          </a:stretch>
        </p:blipFill>
        <p:spPr>
          <a:xfrm>
            <a:off x="2451100" y="4065588"/>
            <a:ext cx="2093913" cy="20351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51" name="图片 10" descr="3510283_091848514193_2[1]"/>
          <p:cNvPicPr>
            <a:picLocks noChangeAspect="1"/>
          </p:cNvPicPr>
          <p:nvPr/>
        </p:nvPicPr>
        <p:blipFill>
          <a:blip r:embed="rId6"/>
          <a:srcRect l="3970" r="13101" b="9245"/>
          <a:stretch>
            <a:fillRect/>
          </a:stretch>
        </p:blipFill>
        <p:spPr>
          <a:xfrm>
            <a:off x="4740275" y="1087438"/>
            <a:ext cx="2082800" cy="2089150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52" name="图片 11" descr="T1dhd_XClXXXXXXXXX_!!0-item_pic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0913" y="4065588"/>
            <a:ext cx="2041525" cy="204152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753" name="图片 12" descr="93f6631e654bb40a922d7bbe25c7_999_999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2613" y="4065588"/>
            <a:ext cx="2138362" cy="204152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31754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9" imgW="2743200" imgH="5181600" progId="Equations">
                  <p:embed/>
                </p:oleObj>
              </mc:Choice>
              <mc:Fallback>
                <p:oleObj name="" r:id="rId9" imgW="2743200" imgH="5181600" progId="Equations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/>
</p:sld>
</file>

<file path=ppt/tags/tag1.xml><?xml version="1.0" encoding="utf-8"?>
<p:tagLst xmlns:p="http://schemas.openxmlformats.org/presentationml/2006/main">
  <p:tag name="KSO_WM_DOC_GUID" val="{af367f19-efe7-4150-8086-c5dc8c76f170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华丽">
  <a:themeElements>
    <a:clrScheme name="华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5_华丽">
      <a:majorFont>
        <a:latin typeface=""/>
        <a:ea typeface=""/>
        <a:cs typeface=""/>
      </a:majorFont>
      <a:minorFont>
        <a:latin typeface=""/>
        <a:ea typeface=""/>
        <a:cs typeface="华文新魏"/>
      </a:minorFont>
    </a:fontScheme>
    <a:fmtScheme name="华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2458</Words>
  <Application>WPS 演示</Application>
  <PresentationFormat>全屏显示(4:3)</PresentationFormat>
  <Paragraphs>422</Paragraphs>
  <Slides>39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华文新魏</vt:lpstr>
      <vt:lpstr>黑体</vt:lpstr>
      <vt:lpstr>Trebuchet MS</vt:lpstr>
      <vt:lpstr>Wingdings 2</vt:lpstr>
      <vt:lpstr>Wingdings 2</vt:lpstr>
      <vt:lpstr>Wingdings</vt:lpstr>
      <vt:lpstr>Times New Roman</vt:lpstr>
      <vt:lpstr>Arial Unicode MS</vt:lpstr>
      <vt:lpstr>Calibri</vt:lpstr>
      <vt:lpstr>楷体_GB2312</vt:lpstr>
      <vt:lpstr>新宋体</vt:lpstr>
      <vt:lpstr>Wingdings</vt:lpstr>
      <vt:lpstr>默认设计模板</vt:lpstr>
      <vt:lpstr>5_华丽</vt:lpstr>
      <vt:lpstr>Equations</vt:lpstr>
      <vt:lpstr>Equations</vt:lpstr>
      <vt:lpstr>PowerPoint 演示文稿</vt:lpstr>
      <vt:lpstr>PowerPoint 演示文稿</vt:lpstr>
      <vt:lpstr>PowerPoint 演示文稿</vt:lpstr>
      <vt:lpstr>PowerPoint 演示文稿</vt:lpstr>
      <vt:lpstr>香港特别行政区          澳门特别行政区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1号蛋：</vt:lpstr>
      <vt:lpstr>  2号蛋：答对加3分</vt:lpstr>
      <vt:lpstr>3号蛋：答对加6分</vt:lpstr>
      <vt:lpstr>4号蛋：答对加2分，答错扣2分              </vt:lpstr>
      <vt:lpstr>5号蛋：答对加3分</vt:lpstr>
      <vt:lpstr>6号蛋：答对加3分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232</cp:revision>
  <dcterms:created xsi:type="dcterms:W3CDTF">2017-05-14T12:58:00Z</dcterms:created>
  <dcterms:modified xsi:type="dcterms:W3CDTF">2019-03-25T04:53:20Z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2052-11.1.0.8527</vt:lpwstr>
  </property>
</Properties>
</file>