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</p:sldMasterIdLst>
  <p:notesMasterIdLst>
    <p:notesMasterId r:id="rId13"/>
  </p:notesMasterIdLst>
  <p:sldIdLst>
    <p:sldId id="256" r:id="rId7"/>
    <p:sldId id="290" r:id="rId8"/>
    <p:sldId id="301" r:id="rId9"/>
    <p:sldId id="263" r:id="rId10"/>
    <p:sldId id="300" r:id="rId11"/>
    <p:sldId id="337" r:id="rId12"/>
    <p:sldId id="314" r:id="rId14"/>
    <p:sldId id="335" r:id="rId15"/>
    <p:sldId id="336" r:id="rId16"/>
    <p:sldId id="325" r:id="rId17"/>
    <p:sldId id="315" r:id="rId18"/>
    <p:sldId id="299" r:id="rId19"/>
    <p:sldId id="327" r:id="rId20"/>
    <p:sldId id="329" r:id="rId21"/>
    <p:sldId id="328" r:id="rId22"/>
    <p:sldId id="273" r:id="rId23"/>
    <p:sldId id="313" r:id="rId24"/>
    <p:sldId id="316" r:id="rId25"/>
    <p:sldId id="357" r:id="rId26"/>
    <p:sldId id="320" r:id="rId27"/>
    <p:sldId id="266" r:id="rId28"/>
    <p:sldId id="332" r:id="rId29"/>
    <p:sldId id="333" r:id="rId30"/>
    <p:sldId id="373" r:id="rId31"/>
    <p:sldId id="376" r:id="rId32"/>
    <p:sldId id="362" r:id="rId33"/>
    <p:sldId id="374" r:id="rId34"/>
    <p:sldId id="377" r:id="rId35"/>
    <p:sldId id="375" r:id="rId36"/>
    <p:sldId id="370" r:id="rId37"/>
    <p:sldId id="372" r:id="rId3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3366FF"/>
    <a:srgbClr val="33CCFF"/>
    <a:srgbClr val="0000FF"/>
    <a:srgbClr val="00CC00"/>
    <a:srgbClr val="FF9900"/>
    <a:srgbClr val="00FF00"/>
    <a:srgbClr val="CCECFF"/>
    <a:srgbClr val="6DE8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1" d="100"/>
          <a:sy n="61" d="100"/>
        </p:scale>
        <p:origin x="-1614" y="-84"/>
      </p:cViewPr>
      <p:guideLst>
        <p:guide orient="horz" pos="2163"/>
        <p:guide pos="28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2" Type="http://schemas.openxmlformats.org/officeDocument/2006/relationships/commentAuthors" Target="commentAuthors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39" Type="http://schemas.openxmlformats.org/officeDocument/2006/relationships/presProps" Target="presProps.xml"/><Relationship Id="rId38" Type="http://schemas.openxmlformats.org/officeDocument/2006/relationships/slide" Target="slides/slide31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4034" name="页眉占位符 4403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zh-CN" altLang="en-US" sz="1200" strike="noStrike" noProof="1" dirty="0">
              <a:ea typeface="宋体" panose="02010600030101010101" pitchFamily="2" charset="-122"/>
            </a:endParaRPr>
          </a:p>
        </p:txBody>
      </p:sp>
      <p:sp>
        <p:nvSpPr>
          <p:cNvPr id="44035" name="日期占位符 44034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fontAlgn="base"/>
            <a:endParaRPr lang="zh-CN" altLang="en-US" sz="1200" strike="noStrike" noProof="1" dirty="0">
              <a:ea typeface="宋体" panose="02010600030101010101" pitchFamily="2" charset="-122"/>
            </a:endParaRPr>
          </a:p>
        </p:txBody>
      </p:sp>
      <p:sp>
        <p:nvSpPr>
          <p:cNvPr id="6148" name="幻灯片图像占位符 44035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149" name="文本占位符 44036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4038" name="页脚占位符 4403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fontAlgn="base"/>
            <a:endParaRPr lang="zh-CN" altLang="en-US" sz="1200" strike="noStrike" noProof="1" dirty="0">
              <a:ea typeface="宋体" panose="02010600030101010101" pitchFamily="2" charset="-122"/>
            </a:endParaRPr>
          </a:p>
        </p:txBody>
      </p:sp>
      <p:sp>
        <p:nvSpPr>
          <p:cNvPr id="44039" name="灯片编号占位符 4403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1pPr>
    <a:lvl2pPr marL="0" lvl="1" indent="0" algn="l" defTabSz="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2pPr>
    <a:lvl3pPr marL="0" lvl="2" indent="0" algn="l" defTabSz="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3pPr>
    <a:lvl4pPr marL="0" lvl="3" indent="0" algn="l" defTabSz="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4pPr>
    <a:lvl5pPr marL="0" lvl="4" indent="0" algn="l" defTabSz="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6pPr>
    <a:lvl7pPr marL="2743200" lvl="6" indent="0" algn="l" defTabSz="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7pPr>
    <a:lvl8pPr marL="3200400" lvl="7" indent="0" algn="l" defTabSz="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8pPr>
    <a:lvl9pPr marL="3657600" lvl="8" indent="0" algn="l" defTabSz="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314" name="矩形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5" name="矩形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3316" name="矩形 3"/>
          <p:cNvSpPr>
            <a:spLocks noGrp="1"/>
          </p:cNvSpPr>
          <p:nvPr>
            <p:ph type="body"/>
          </p:nvPr>
        </p:nvSpPr>
        <p:spPr/>
        <p:txBody>
          <a:bodyPr vert="horz" wrap="square" anchor="t"/>
          <a:p>
            <a:pPr lvl="0" indent="0" defTabSz="914400"/>
            <a:r>
              <a:rPr lang="zh-CN" altLang="en-US">
                <a:ea typeface="宋体" panose="02010600030101010101" pitchFamily="2" charset="-122"/>
              </a:rPr>
              <a:t>    有些朋友一直苦于自己</a:t>
            </a:r>
            <a:r>
              <a:rPr lang="en-US" altLang="zh-CN">
                <a:ea typeface="宋体" panose="02010600030101010101" pitchFamily="2" charset="-122"/>
              </a:rPr>
              <a:t>PPT</a:t>
            </a:r>
            <a:r>
              <a:rPr lang="zh-CN" altLang="en-US">
                <a:ea typeface="宋体" panose="02010600030101010101" pitchFamily="2" charset="-122"/>
              </a:rPr>
              <a:t>的平庸，但又找不到症结所在。希望下面几句话能对你有帮助。（主要针对学术类</a:t>
            </a:r>
            <a:r>
              <a:rPr lang="en-US" altLang="zh-CN">
                <a:ea typeface="宋体" panose="02010600030101010101" pitchFamily="2" charset="-122"/>
              </a:rPr>
              <a:t>PPT</a:t>
            </a:r>
            <a:r>
              <a:rPr lang="zh-CN" altLang="en-US">
                <a:ea typeface="宋体" panose="02010600030101010101" pitchFamily="2" charset="-122"/>
              </a:rPr>
              <a:t>）</a:t>
            </a:r>
            <a:br>
              <a:rPr lang="zh-CN" altLang="en-US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(1)</a:t>
            </a:r>
            <a:r>
              <a:rPr lang="zh-CN" altLang="en-US">
                <a:ea typeface="宋体" panose="02010600030101010101" pitchFamily="2" charset="-122"/>
              </a:rPr>
              <a:t>内容不在多，贵在精当</a:t>
            </a:r>
            <a:br>
              <a:rPr lang="zh-CN" altLang="en-US">
                <a:ea typeface="宋体" panose="02010600030101010101" pitchFamily="2" charset="-122"/>
              </a:rPr>
            </a:br>
            <a:r>
              <a:rPr lang="zh-CN" altLang="en-US">
                <a:ea typeface="宋体" panose="02010600030101010101" pitchFamily="2" charset="-122"/>
              </a:rPr>
              <a:t>    不要把什么内容都写上去，只要重点，因为一张</a:t>
            </a:r>
            <a:r>
              <a:rPr lang="en-US" altLang="zh-CN">
                <a:ea typeface="宋体" panose="02010600030101010101" pitchFamily="2" charset="-122"/>
              </a:rPr>
              <a:t>PPT</a:t>
            </a:r>
            <a:r>
              <a:rPr lang="zh-CN" altLang="en-US">
                <a:ea typeface="宋体" panose="02010600030101010101" pitchFamily="2" charset="-122"/>
              </a:rPr>
              <a:t>的空间有限，不但要有文字和图片区，适当的留白也是十分必要的，这样人的视线才不会疲劳。“精”就是你要精挑细选，“当”就是页面上面的东西要恰当，能反应你的中心思想或观点。</a:t>
            </a:r>
            <a:br>
              <a:rPr lang="zh-CN" altLang="en-US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(2)</a:t>
            </a:r>
            <a:r>
              <a:rPr lang="zh-CN" altLang="en-US">
                <a:ea typeface="宋体" panose="02010600030101010101" pitchFamily="2" charset="-122"/>
              </a:rPr>
              <a:t>色彩不在多，贵在和谐</a:t>
            </a:r>
            <a:br>
              <a:rPr lang="zh-CN" altLang="en-US">
                <a:ea typeface="宋体" panose="02010600030101010101" pitchFamily="2" charset="-122"/>
              </a:rPr>
            </a:br>
            <a:r>
              <a:rPr lang="zh-CN" altLang="en-US">
                <a:ea typeface="宋体" panose="02010600030101010101" pitchFamily="2" charset="-122"/>
              </a:rPr>
              <a:t>    初学者往往会犯的通病：一就是乱用颜色，结果就是给人一种页面杂乱无章的感觉；二就是不用颜色，一张黑脸到底。这都是错误的。颜色可以多，但要和谐。怎么做到和谐？就是确定主色调，一般的规则就是，浅色底板，主色调为浅色，文字为深色；深色底板，主色调为透明或浅色，文字为浅色。根据经验，浅色底板比深色底板更容易组合搭配颜色。主色调确定好以后，再添加较深颜色的文字，这样就可以更加突出文字。切忌背景喧宾夺主。</a:t>
            </a:r>
            <a:br>
              <a:rPr lang="zh-CN" altLang="en-US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(3)</a:t>
            </a:r>
            <a:r>
              <a:rPr lang="zh-CN" altLang="en-US">
                <a:ea typeface="宋体" panose="02010600030101010101" pitchFamily="2" charset="-122"/>
              </a:rPr>
              <a:t>动画不在多，贵在需要</a:t>
            </a:r>
            <a:br>
              <a:rPr lang="zh-CN" altLang="en-US">
                <a:ea typeface="宋体" panose="02010600030101010101" pitchFamily="2" charset="-122"/>
              </a:rPr>
            </a:br>
            <a:r>
              <a:rPr lang="zh-CN" altLang="en-US">
                <a:ea typeface="宋体" panose="02010600030101010101" pitchFamily="2" charset="-122"/>
              </a:rPr>
              <a:t>    动画到底需不需要？这个问题我想不用我来回答，动画效果的添加就是胶片幻灯片和多媒体</a:t>
            </a:r>
            <a:r>
              <a:rPr lang="en-US" altLang="zh-CN">
                <a:ea typeface="宋体" panose="02010600030101010101" pitchFamily="2" charset="-122"/>
              </a:rPr>
              <a:t>PPT</a:t>
            </a:r>
            <a:r>
              <a:rPr lang="zh-CN" altLang="en-US">
                <a:ea typeface="宋体" panose="02010600030101010101" pitchFamily="2" charset="-122"/>
              </a:rPr>
              <a:t>的区别，适当而又精美的动画无疑是夺人眼球的利器。但可想而知，不恰当或过多的动画，也会同样令人反感。需要记住的一点是，不是列表里每个动画效果都适合</a:t>
            </a:r>
            <a:r>
              <a:rPr lang="en-US" altLang="zh-CN">
                <a:ea typeface="宋体" panose="02010600030101010101" pitchFamily="2" charset="-122"/>
              </a:rPr>
              <a:t>PPT</a:t>
            </a:r>
            <a:r>
              <a:rPr lang="zh-CN" altLang="en-US">
                <a:ea typeface="宋体" panose="02010600030101010101" pitchFamily="2" charset="-122"/>
              </a:rPr>
              <a:t>的，我常用的动画在</a:t>
            </a:r>
            <a:r>
              <a:rPr lang="en-US" altLang="zh-CN">
                <a:ea typeface="宋体" panose="02010600030101010101" pitchFamily="2" charset="-122"/>
              </a:rPr>
              <a:t>10</a:t>
            </a:r>
            <a:r>
              <a:rPr lang="zh-CN" altLang="en-US">
                <a:ea typeface="宋体" panose="02010600030101010101" pitchFamily="2" charset="-122"/>
              </a:rPr>
              <a:t>个之内，但巧用动画的组合会使这些动画演变出无穷种的效果。</a:t>
            </a:r>
            <a:br>
              <a:rPr lang="zh-CN" altLang="en-US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(4)</a:t>
            </a:r>
            <a:r>
              <a:rPr lang="zh-CN" altLang="en-US">
                <a:ea typeface="宋体" panose="02010600030101010101" pitchFamily="2" charset="-122"/>
              </a:rPr>
              <a:t>三要：文字要少，公式要少，字体要大</a:t>
            </a:r>
            <a:br>
              <a:rPr lang="zh-CN" altLang="en-US">
                <a:ea typeface="宋体" panose="02010600030101010101" pitchFamily="2" charset="-122"/>
              </a:rPr>
            </a:br>
            <a:r>
              <a:rPr lang="zh-CN" altLang="en-US">
                <a:ea typeface="宋体" panose="02010600030101010101" pitchFamily="2" charset="-122"/>
              </a:rPr>
              <a:t>    有多少人可以看着满屏的文字不睡觉，请举手</a:t>
            </a:r>
            <a:r>
              <a:rPr lang="en-US" altLang="zh-CN">
                <a:ea typeface="宋体" panose="02010600030101010101" pitchFamily="2" charset="-122"/>
              </a:rPr>
              <a:t>;</a:t>
            </a:r>
            <a:r>
              <a:rPr lang="zh-CN" altLang="en-US">
                <a:ea typeface="宋体" panose="02010600030101010101" pitchFamily="2" charset="-122"/>
              </a:rPr>
              <a:t>有多少人可以看到满屏的公式不头痛，请举手；有多少人可以看着满屏蚂蚁样的字不头晕，请举手。</a:t>
            </a:r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0" fontAlgn="base" hangingPunct="0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0" fontAlgn="base" hangingPunct="0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0" fontAlgn="base" hangingPunct="0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0" fontAlgn="base" hangingPunct="0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11138"/>
            <a:ext cx="2057400" cy="59150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11138"/>
            <a:ext cx="6052930" cy="59150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0" fontAlgn="base" hangingPunct="0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0" fontAlgn="base" hangingPunct="0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0" fontAlgn="base" hangingPunct="0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0" fontAlgn="base" hangingPunct="0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0" fontAlgn="base" hangingPunct="0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0" fontAlgn="base" hangingPunct="0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0" fontAlgn="base" hangingPunct="0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0" fontAlgn="base" hangingPunct="0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0" fontAlgn="base" hangingPunct="0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0" fontAlgn="base" hangingPunct="0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0" fontAlgn="base" hangingPunct="0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0" fontAlgn="base" hangingPunct="0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0" fontAlgn="base" hangingPunct="0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0" fontAlgn="base" hangingPunct="0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0" fontAlgn="base" hangingPunct="0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0" fontAlgn="base" hangingPunct="0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0" fontAlgn="base" hangingPunct="0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0" fontAlgn="base" hangingPunct="0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0" fontAlgn="base" hangingPunct="0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0" fontAlgn="base" hangingPunct="0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0" fontAlgn="base" hangingPunct="0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0" fontAlgn="base" hangingPunct="0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0" fontAlgn="base" hangingPunct="0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0" fontAlgn="base" hangingPunct="0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11138"/>
            <a:ext cx="2057400" cy="59150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11138"/>
            <a:ext cx="6052930" cy="59150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0" fontAlgn="base" hangingPunct="0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0" fontAlgn="base" hangingPunct="0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0" fontAlgn="base" hangingPunct="0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0" fontAlgn="base" hangingPunct="0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0" fontAlgn="base" hangingPunct="0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0" fontAlgn="base" hangingPunct="0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0" fontAlgn="base" hangingPunct="0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0" fontAlgn="base" hangingPunct="0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0" fontAlgn="base" hangingPunct="0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0" fontAlgn="base" hangingPunct="0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0" fontAlgn="base" hangingPunct="0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0" fontAlgn="base" hangingPunct="0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0" fontAlgn="base" hangingPunct="0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0" fontAlgn="base" hangingPunct="0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0" fontAlgn="base" hangingPunct="0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0" fontAlgn="base" hangingPunct="0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0" fontAlgn="base" hangingPunct="0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0" fontAlgn="base" hangingPunct="0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0" fontAlgn="base" hangingPunct="0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0" fontAlgn="base" hangingPunct="0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0" fontAlgn="base" hangingPunct="0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0" fontAlgn="base" hangingPunct="0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0" fontAlgn="base" hangingPunct="0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0" fontAlgn="base" hangingPunct="0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11138"/>
            <a:ext cx="2057400" cy="59150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11138"/>
            <a:ext cx="6052930" cy="59150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0" fontAlgn="base" hangingPunct="0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0" fontAlgn="base" hangingPunct="0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0" fontAlgn="base" hangingPunct="0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0" fontAlgn="base" hangingPunct="0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0" fontAlgn="base" hangingPunct="0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0" fontAlgn="base" hangingPunct="0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0" fontAlgn="base" hangingPunct="0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0" fontAlgn="base" hangingPunct="0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0" fontAlgn="base" hangingPunct="0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0" fontAlgn="base" hangingPunct="0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0" fontAlgn="base" hangingPunct="0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0" fontAlgn="base" hangingPunct="0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0" fontAlgn="base" hangingPunct="0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0" fontAlgn="base" hangingPunct="0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0" fontAlgn="base" hangingPunct="0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0" fontAlgn="base" hangingPunct="0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0" fontAlgn="base" hangingPunct="0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0" fontAlgn="base" hangingPunct="0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0" fontAlgn="base" hangingPunct="0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0" fontAlgn="base" hangingPunct="0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0" fontAlgn="base" hangingPunct="0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0" fontAlgn="base" hangingPunct="0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0" fontAlgn="base" hangingPunct="0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0" fontAlgn="base" hangingPunct="0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11138"/>
            <a:ext cx="2057400" cy="59150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11138"/>
            <a:ext cx="6052930" cy="59150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0" fontAlgn="base" hangingPunct="0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0" fontAlgn="base" hangingPunct="0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3238" y="530225"/>
            <a:ext cx="4009945" cy="41878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6855" y="530225"/>
            <a:ext cx="4009945" cy="41878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0" fontAlgn="base" hangingPunct="0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0" fontAlgn="base" hangingPunct="0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40910" y="530225"/>
            <a:ext cx="2045890" cy="5507038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3238" y="530225"/>
            <a:ext cx="6019069" cy="55070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algn="r" eaLnBrk="1" fontAlgn="base" hangingPunct="1">
              <a:buChar char="•"/>
            </a:pPr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0" fontAlgn="base" hangingPunct="0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0" fontAlgn="base" hangingPunct="0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0" fontAlgn="base" hangingPunct="0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0" fontAlgn="base" hangingPunct="0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0" fontAlgn="base" hangingPunct="0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0" fontAlgn="base" hangingPunct="0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0" fontAlgn="base" hangingPunct="0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0" fontAlgn="base" hangingPunct="0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image" Target="../media/image2.png"/><Relationship Id="rId13" Type="http://schemas.openxmlformats.org/officeDocument/2006/relationships/image" Target="../media/image1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4" Type="http://schemas.openxmlformats.org/officeDocument/2006/relationships/theme" Target="../theme/theme3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5" Type="http://schemas.openxmlformats.org/officeDocument/2006/relationships/theme" Target="../theme/theme4.xml"/><Relationship Id="rId14" Type="http://schemas.openxmlformats.org/officeDocument/2006/relationships/image" Target="../media/image2.png"/><Relationship Id="rId13" Type="http://schemas.openxmlformats.org/officeDocument/2006/relationships/image" Target="../media/image1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/>
          <p:nvPr/>
        </p:nvSpPr>
        <p:spPr>
          <a:xfrm>
            <a:off x="0" y="-20637"/>
            <a:ext cx="9144000" cy="1438275"/>
          </a:xfrm>
          <a:prstGeom prst="rect">
            <a:avLst/>
          </a:prstGeom>
          <a:solidFill>
            <a:srgbClr val="243AA8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indent="0"/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027" name="Text Box 3"/>
          <p:cNvSpPr/>
          <p:nvPr/>
        </p:nvSpPr>
        <p:spPr>
          <a:xfrm>
            <a:off x="15875" y="6742113"/>
            <a:ext cx="9128125" cy="115887"/>
          </a:xfrm>
          <a:prstGeom prst="rect">
            <a:avLst/>
          </a:prstGeom>
          <a:solidFill>
            <a:srgbClr val="C1C1C1"/>
          </a:solidFill>
          <a:ln w="9525">
            <a:noFill/>
          </a:ln>
        </p:spPr>
        <p:txBody>
          <a:bodyPr lIns="36000" tIns="7200" rIns="36000" bIns="18000" anchor="ctr"/>
          <a:p>
            <a:pPr lvl="0" indent="0" eaLnBrk="0" hangingPunct="0"/>
            <a:endParaRPr lang="zh-CN" altLang="en-US" sz="1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028" name="Text Box 4"/>
          <p:cNvSpPr/>
          <p:nvPr/>
        </p:nvSpPr>
        <p:spPr>
          <a:xfrm>
            <a:off x="15875" y="-9525"/>
            <a:ext cx="9144000" cy="111125"/>
          </a:xfrm>
          <a:prstGeom prst="rect">
            <a:avLst/>
          </a:prstGeom>
          <a:solidFill>
            <a:srgbClr val="C1C1C1"/>
          </a:solidFill>
          <a:ln w="9525">
            <a:noFill/>
          </a:ln>
        </p:spPr>
        <p:txBody>
          <a:bodyPr lIns="36000" tIns="7200" rIns="36000" bIns="18000" anchor="ctr"/>
          <a:p>
            <a:pPr lvl="0" indent="0" eaLnBrk="0" hangingPunct="0"/>
            <a:endParaRPr lang="zh-CN" altLang="en-US" sz="1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/>
          </p:cNvSpPr>
          <p:nvPr>
            <p:ph type="title"/>
          </p:nvPr>
        </p:nvSpPr>
        <p:spPr>
          <a:xfrm>
            <a:off x="457200" y="2111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30" name="Rectangle 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31" name="Rectangle 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eaLnBrk="0" fontAlgn="base" hangingPunct="0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1032" name="Rectangle 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ea typeface="宋体" panose="02010600030101010101" pitchFamily="2" charset="-122"/>
              </a:defRPr>
            </a:lvl1pPr>
          </a:lstStyle>
          <a:p>
            <a:pPr lvl="0" eaLnBrk="0" fontAlgn="base" hangingPunct="0"/>
            <a:endParaRPr lang="zh-CN" altLang="en-US" strike="noStrike" noProof="1" dirty="0"/>
          </a:p>
        </p:txBody>
      </p:sp>
      <p:sp>
        <p:nvSpPr>
          <p:cNvPr id="1033" name="Rectangle 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0" fontAlgn="base" hangingPunct="0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1" i="0" u="none" kern="1200" baseline="0">
          <a:solidFill>
            <a:schemeClr val="tx2"/>
          </a:solidFill>
          <a:latin typeface="+mj-lt"/>
          <a:ea typeface="+mj-ea"/>
          <a:cs typeface="+mj-cs"/>
          <a:sym typeface="Arial" panose="020B0604020202020204" pitchFamily="34" charset="0"/>
        </a:defRPr>
      </a:lvl1pPr>
    </p:titleStyle>
    <p:bodyStyle>
      <a:lvl1pPr marL="342900" lvl="0" indent="-342900" algn="l" defTabSz="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Blip>
          <a:blip r:embed="rId12"/>
        </a:buBlip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42950" lvl="1" indent="-285750" algn="l" defTabSz="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Blip>
          <a:blip r:embed="rId13"/>
        </a:buBlip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43000" lvl="2" indent="-228600" algn="l" defTabSz="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Blip>
          <a:blip r:embed="rId12"/>
        </a:buBlip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600200" lvl="3" indent="-228600" algn="l" defTabSz="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Blip>
          <a:blip r:embed="rId13"/>
        </a:buBlip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57400" lvl="4" indent="-228600" algn="l" defTabSz="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Blip>
          <a:blip r:embed="rId12"/>
        </a:buBlip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lvl="5" indent="-228600" algn="l" defTabSz="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Blip>
          <a:blip r:embed="rId12"/>
        </a:buBlip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6pPr>
      <a:lvl7pPr marL="2971800" lvl="6" indent="-228600" algn="l" defTabSz="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Blip>
          <a:blip r:embed="rId12"/>
        </a:buBlip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7pPr>
      <a:lvl8pPr marL="3429000" lvl="7" indent="-228600" algn="l" defTabSz="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Blip>
          <a:blip r:embed="rId12"/>
        </a:buBlip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8pPr>
      <a:lvl9pPr marL="3886200" lvl="8" indent="-228600" algn="l" defTabSz="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Blip>
          <a:blip r:embed="rId12"/>
        </a:buBlip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5"/>
          <p:cNvSpPr>
            <a:spLocks noGrp="1"/>
          </p:cNvSpPr>
          <p:nvPr>
            <p:ph type="title"/>
          </p:nvPr>
        </p:nvSpPr>
        <p:spPr>
          <a:xfrm>
            <a:off x="457200" y="2111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Rectangle 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52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eaLnBrk="0" fontAlgn="base" hangingPunct="0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2053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ea typeface="宋体" panose="02010600030101010101" pitchFamily="2" charset="-122"/>
              </a:defRPr>
            </a:lvl1pPr>
          </a:lstStyle>
          <a:p>
            <a:pPr lvl="0" eaLnBrk="0" fontAlgn="base" hangingPunct="0"/>
            <a:endParaRPr lang="zh-CN" altLang="en-US" strike="noStrike" noProof="1" dirty="0"/>
          </a:p>
        </p:txBody>
      </p:sp>
      <p:sp>
        <p:nvSpPr>
          <p:cNvPr id="2054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0" fontAlgn="base" hangingPunct="0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1" i="0" u="none" kern="1200" baseline="0">
          <a:solidFill>
            <a:schemeClr val="tx2"/>
          </a:solidFill>
          <a:latin typeface="+mj-lt"/>
          <a:ea typeface="+mj-ea"/>
          <a:cs typeface="+mj-cs"/>
          <a:sym typeface="Arial" panose="020B0604020202020204" pitchFamily="34" charset="0"/>
        </a:defRPr>
      </a:lvl1pPr>
    </p:titleStyle>
    <p:bodyStyle>
      <a:lvl1pPr marL="342900" lvl="0" indent="-342900" algn="l" defTabSz="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Blip>
          <a:blip r:embed="rId13"/>
        </a:buBlip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42950" lvl="1" indent="-285750" algn="l" defTabSz="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Blip>
          <a:blip r:embed="rId14"/>
        </a:buBlip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43000" lvl="2" indent="-228600" algn="l" defTabSz="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Blip>
          <a:blip r:embed="rId13"/>
        </a:buBlip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600200" lvl="3" indent="-228600" algn="l" defTabSz="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Blip>
          <a:blip r:embed="rId14"/>
        </a:buBlip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57400" lvl="4" indent="-228600" algn="l" defTabSz="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Blip>
          <a:blip r:embed="rId13"/>
        </a:buBlip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lvl="5" indent="-228600" algn="l" defTabSz="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Blip>
          <a:blip r:embed="rId13"/>
        </a:buBlip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6pPr>
      <a:lvl7pPr marL="2971800" lvl="6" indent="-228600" algn="l" defTabSz="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Blip>
          <a:blip r:embed="rId13"/>
        </a:buBlip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7pPr>
      <a:lvl8pPr marL="3429000" lvl="7" indent="-228600" algn="l" defTabSz="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Blip>
          <a:blip r:embed="rId13"/>
        </a:buBlip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8pPr>
      <a:lvl9pPr marL="3886200" lvl="8" indent="-228600" algn="l" defTabSz="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Blip>
          <a:blip r:embed="rId13"/>
        </a:buBlip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/>
          <p:nvPr/>
        </p:nvSpPr>
        <p:spPr>
          <a:xfrm>
            <a:off x="0" y="-20637"/>
            <a:ext cx="9144000" cy="1438275"/>
          </a:xfrm>
          <a:prstGeom prst="rect">
            <a:avLst/>
          </a:prstGeom>
          <a:solidFill>
            <a:srgbClr val="243AA8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indent="0"/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075" name="Text Box 3"/>
          <p:cNvSpPr/>
          <p:nvPr/>
        </p:nvSpPr>
        <p:spPr>
          <a:xfrm>
            <a:off x="15875" y="6742113"/>
            <a:ext cx="9128125" cy="115887"/>
          </a:xfrm>
          <a:prstGeom prst="rect">
            <a:avLst/>
          </a:prstGeom>
          <a:solidFill>
            <a:srgbClr val="C1C1C1"/>
          </a:solidFill>
          <a:ln w="9525">
            <a:noFill/>
          </a:ln>
        </p:spPr>
        <p:txBody>
          <a:bodyPr lIns="36000" tIns="7200" rIns="36000" bIns="18000" anchor="ctr"/>
          <a:p>
            <a:pPr lvl="0" indent="0" eaLnBrk="0" hangingPunct="0"/>
            <a:endParaRPr lang="zh-CN" altLang="en-US" sz="1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076" name="Text Box 4"/>
          <p:cNvSpPr/>
          <p:nvPr/>
        </p:nvSpPr>
        <p:spPr>
          <a:xfrm>
            <a:off x="15875" y="-9525"/>
            <a:ext cx="9144000" cy="111125"/>
          </a:xfrm>
          <a:prstGeom prst="rect">
            <a:avLst/>
          </a:prstGeom>
          <a:solidFill>
            <a:srgbClr val="C1C1C1"/>
          </a:solidFill>
          <a:ln w="9525">
            <a:noFill/>
          </a:ln>
        </p:spPr>
        <p:txBody>
          <a:bodyPr lIns="36000" tIns="7200" rIns="36000" bIns="18000" anchor="ctr"/>
          <a:p>
            <a:pPr lvl="0" indent="0" eaLnBrk="0" hangingPunct="0"/>
            <a:endParaRPr lang="zh-CN" altLang="en-US" sz="1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077" name="Rectangle 5"/>
          <p:cNvSpPr>
            <a:spLocks noGrp="1"/>
          </p:cNvSpPr>
          <p:nvPr>
            <p:ph type="title"/>
          </p:nvPr>
        </p:nvSpPr>
        <p:spPr>
          <a:xfrm>
            <a:off x="457200" y="2111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8" name="Rectangle 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079" name="Rectangle 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eaLnBrk="0" fontAlgn="base" hangingPunct="0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3080" name="Rectangle 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ea typeface="宋体" panose="02010600030101010101" pitchFamily="2" charset="-122"/>
              </a:defRPr>
            </a:lvl1pPr>
          </a:lstStyle>
          <a:p>
            <a:pPr lvl="0" eaLnBrk="0" fontAlgn="base" hangingPunct="0"/>
            <a:endParaRPr lang="zh-CN" altLang="en-US" strike="noStrike" noProof="1" dirty="0"/>
          </a:p>
        </p:txBody>
      </p:sp>
      <p:sp>
        <p:nvSpPr>
          <p:cNvPr id="3081" name="Rectangle 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0" fontAlgn="base" hangingPunct="0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1" i="0" u="none" kern="1200" baseline="0">
          <a:solidFill>
            <a:schemeClr val="tx2"/>
          </a:solidFill>
          <a:latin typeface="+mj-lt"/>
          <a:ea typeface="+mj-ea"/>
          <a:cs typeface="+mj-cs"/>
          <a:sym typeface="Arial" panose="020B0604020202020204" pitchFamily="34" charset="0"/>
        </a:defRPr>
      </a:lvl1pPr>
    </p:titleStyle>
    <p:bodyStyle>
      <a:lvl1pPr marL="342900" lvl="0" indent="-342900" algn="l" defTabSz="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Blip>
          <a:blip r:embed="rId12"/>
        </a:buBlip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42950" lvl="1" indent="-285750" algn="l" defTabSz="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Blip>
          <a:blip r:embed="rId13"/>
        </a:buBlip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43000" lvl="2" indent="-228600" algn="l" defTabSz="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Blip>
          <a:blip r:embed="rId12"/>
        </a:buBlip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600200" lvl="3" indent="-228600" algn="l" defTabSz="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Blip>
          <a:blip r:embed="rId13"/>
        </a:buBlip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57400" lvl="4" indent="-228600" algn="l" defTabSz="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Blip>
          <a:blip r:embed="rId12"/>
        </a:buBlip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lvl="5" indent="-228600" algn="l" defTabSz="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Blip>
          <a:blip r:embed="rId12"/>
        </a:buBlip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6pPr>
      <a:lvl7pPr marL="2971800" lvl="6" indent="-228600" algn="l" defTabSz="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Blip>
          <a:blip r:embed="rId12"/>
        </a:buBlip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7pPr>
      <a:lvl8pPr marL="3429000" lvl="7" indent="-228600" algn="l" defTabSz="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Blip>
          <a:blip r:embed="rId12"/>
        </a:buBlip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8pPr>
      <a:lvl9pPr marL="3886200" lvl="8" indent="-228600" algn="l" defTabSz="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Blip>
          <a:blip r:embed="rId12"/>
        </a:buBlip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5"/>
          <p:cNvSpPr>
            <a:spLocks noGrp="1"/>
          </p:cNvSpPr>
          <p:nvPr>
            <p:ph type="title"/>
          </p:nvPr>
        </p:nvSpPr>
        <p:spPr>
          <a:xfrm>
            <a:off x="457200" y="2111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099" name="Rectangle 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100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eaLnBrk="0" fontAlgn="base" hangingPunct="0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4101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ea typeface="宋体" panose="02010600030101010101" pitchFamily="2" charset="-122"/>
              </a:defRPr>
            </a:lvl1pPr>
          </a:lstStyle>
          <a:p>
            <a:pPr lvl="0" eaLnBrk="0" fontAlgn="base" hangingPunct="0"/>
            <a:endParaRPr lang="zh-CN" altLang="en-US" strike="noStrike" noProof="1" dirty="0"/>
          </a:p>
        </p:txBody>
      </p:sp>
      <p:sp>
        <p:nvSpPr>
          <p:cNvPr id="4102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0" fontAlgn="base" hangingPunct="0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1" i="0" u="none" kern="1200" baseline="0">
          <a:solidFill>
            <a:schemeClr val="tx2"/>
          </a:solidFill>
          <a:latin typeface="+mj-lt"/>
          <a:ea typeface="+mj-ea"/>
          <a:cs typeface="+mj-cs"/>
          <a:sym typeface="Arial" panose="020B0604020202020204" pitchFamily="34" charset="0"/>
        </a:defRPr>
      </a:lvl1pPr>
    </p:titleStyle>
    <p:bodyStyle>
      <a:lvl1pPr marL="342900" lvl="0" indent="-342900" algn="l" defTabSz="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Blip>
          <a:blip r:embed="rId13"/>
        </a:buBlip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42950" lvl="1" indent="-285750" algn="l" defTabSz="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Blip>
          <a:blip r:embed="rId14"/>
        </a:buBlip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43000" lvl="2" indent="-228600" algn="l" defTabSz="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Blip>
          <a:blip r:embed="rId13"/>
        </a:buBlip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600200" lvl="3" indent="-228600" algn="l" defTabSz="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Blip>
          <a:blip r:embed="rId14"/>
        </a:buBlip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57400" lvl="4" indent="-228600" algn="l" defTabSz="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Blip>
          <a:blip r:embed="rId13"/>
        </a:buBlip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lvl="5" indent="-228600" algn="l" defTabSz="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Blip>
          <a:blip r:embed="rId13"/>
        </a:buBlip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6pPr>
      <a:lvl7pPr marL="2971800" lvl="6" indent="-228600" algn="l" defTabSz="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Blip>
          <a:blip r:embed="rId13"/>
        </a:buBlip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7pPr>
      <a:lvl8pPr marL="3429000" lvl="7" indent="-228600" algn="l" defTabSz="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Blip>
          <a:blip r:embed="rId13"/>
        </a:buBlip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8pPr>
      <a:lvl9pPr marL="3886200" lvl="8" indent="-228600" algn="l" defTabSz="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Blip>
          <a:blip r:embed="rId13"/>
        </a:buBlip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圆角矩形 6"/>
          <p:cNvSpPr/>
          <p:nvPr/>
        </p:nvSpPr>
        <p:spPr>
          <a:xfrm>
            <a:off x="304800" y="328613"/>
            <a:ext cx="8531225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>
                  <a:alpha val="100000"/>
                </a:srgbClr>
              </a:gs>
              <a:gs pos="98000">
                <a:srgbClr val="FFFFFF">
                  <a:alpha val="100000"/>
                </a:srgbClr>
              </a:gs>
              <a:gs pos="99054">
                <a:srgbClr val="F6F6F6">
                  <a:alpha val="100000"/>
                </a:srgbClr>
              </a:gs>
              <a:gs pos="100000">
                <a:srgbClr val="D9D9D9">
                  <a:alpha val="100000"/>
                </a:srgbClr>
              </a:gs>
            </a:gsLst>
            <a:lin ang="5400000" scaled="1"/>
            <a:tileRect/>
          </a:gradFill>
          <a:ln w="2000" cap="rnd" cmpd="sng">
            <a:solidFill>
              <a:srgbClr val="A2A2A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lvl="0" indent="0" algn="ctr"/>
            <a:endParaRPr lang="zh-CN" altLang="en-US" dirty="0">
              <a:solidFill>
                <a:srgbClr val="FFFFFF"/>
              </a:solidFill>
              <a:latin typeface="Verdana" panose="020B0604030504040204" pitchFamily="34" charset="0"/>
              <a:ea typeface="宋体" panose="02010600030101010101" pitchFamily="2" charset="-122"/>
              <a:sym typeface="Verdana" panose="020B0604030504040204" pitchFamily="34" charset="0"/>
            </a:endParaRPr>
          </a:p>
        </p:txBody>
      </p:sp>
      <p:sp>
        <p:nvSpPr>
          <p:cNvPr id="5123" name="圆角矩形 8"/>
          <p:cNvSpPr/>
          <p:nvPr/>
        </p:nvSpPr>
        <p:spPr>
          <a:xfrm>
            <a:off x="419100" y="434975"/>
            <a:ext cx="8305800" cy="5486400"/>
          </a:xfrm>
          <a:prstGeom prst="roundRect">
            <a:avLst>
              <a:gd name="adj" fmla="val 2125"/>
            </a:avLst>
          </a:prstGeom>
          <a:gradFill rotWithShape="1">
            <a:gsLst>
              <a:gs pos="0">
                <a:srgbClr val="FFFFFF">
                  <a:alpha val="100000"/>
                </a:srgbClr>
              </a:gs>
              <a:gs pos="54999">
                <a:srgbClr val="E0E0E0">
                  <a:alpha val="100000"/>
                </a:srgbClr>
              </a:gs>
              <a:gs pos="100000">
                <a:srgbClr val="9E9E9E">
                  <a:alpha val="100000"/>
                </a:srgbClr>
              </a:gs>
            </a:gsLst>
            <a:path path="rect">
              <a:fillToRect l="50000" t="-75000" r="50000" b="175000"/>
            </a:path>
            <a:tileRect/>
          </a:gradFill>
          <a:ln w="9525">
            <a:noFill/>
          </a:ln>
        </p:spPr>
        <p:txBody>
          <a:bodyPr anchor="ctr"/>
          <a:p>
            <a:pPr lvl="0" indent="0" algn="ctr"/>
            <a:endParaRPr lang="zh-CN" altLang="en-US" dirty="0">
              <a:solidFill>
                <a:srgbClr val="FFFFFF"/>
              </a:solidFill>
              <a:latin typeface="Verdana" panose="020B0604030504040204" pitchFamily="34" charset="0"/>
              <a:ea typeface="宋体" panose="02010600030101010101" pitchFamily="2" charset="-122"/>
              <a:sym typeface="Verdana" panose="020B0604030504040204" pitchFamily="34" charset="0"/>
            </a:endParaRPr>
          </a:p>
        </p:txBody>
      </p:sp>
      <p:sp>
        <p:nvSpPr>
          <p:cNvPr id="5124" name="标题占位符 12"/>
          <p:cNvSpPr>
            <a:spLocks noGrp="1"/>
          </p:cNvSpPr>
          <p:nvPr>
            <p:ph type="title"/>
          </p:nvPr>
        </p:nvSpPr>
        <p:spPr>
          <a:xfrm>
            <a:off x="503238" y="4984750"/>
            <a:ext cx="8183562" cy="105251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5125" name="文本占位符 3"/>
          <p:cNvSpPr>
            <a:spLocks noGrp="1"/>
          </p:cNvSpPr>
          <p:nvPr>
            <p:ph type="body"/>
          </p:nvPr>
        </p:nvSpPr>
        <p:spPr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</a:ln>
        </p:spPr>
        <p:txBody>
          <a:bodyPr lIns="182880" tIns="91440" anchor="t"/>
          <a:p>
            <a:pPr lvl="0" indent="-26543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01295"/>
            <a:r>
              <a:rPr lang="zh-CN" altLang="en-US"/>
              <a:t>第二级</a:t>
            </a:r>
            <a:endParaRPr lang="zh-CN" altLang="en-US"/>
          </a:p>
          <a:p>
            <a:pPr lvl="2" indent="-182880"/>
            <a:r>
              <a:rPr lang="zh-CN" altLang="en-US"/>
              <a:t>第三级</a:t>
            </a:r>
            <a:endParaRPr lang="zh-CN" altLang="en-US"/>
          </a:p>
          <a:p>
            <a:pPr lvl="3" indent="-182880"/>
            <a:r>
              <a:rPr lang="zh-CN" altLang="en-US"/>
              <a:t>第四级</a:t>
            </a:r>
            <a:endParaRPr lang="zh-CN" altLang="en-US"/>
          </a:p>
          <a:p>
            <a:pPr lvl="4" indent="-180975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126" name="日期占位符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>
              <a:defRPr sz="1000">
                <a:solidFill>
                  <a:srgbClr val="A6A298"/>
                </a:solidFill>
              </a:defRPr>
            </a:lvl1pPr>
          </a:lstStyle>
          <a:p>
            <a:pPr lvl="0" fontAlgn="base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  <p:sp>
        <p:nvSpPr>
          <p:cNvPr id="5127" name="页脚占位符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000">
                <a:solidFill>
                  <a:srgbClr val="A6A298"/>
                </a:solidFill>
                <a:ea typeface="宋体" panose="02010600030101010101" pitchFamily="2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5128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>
              <a:defRPr sz="1000">
                <a:solidFill>
                  <a:srgbClr val="A6A298"/>
                </a:solidFill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/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rgbClr val="FF9255"/>
          </a:solidFill>
          <a:latin typeface="+mj-lt"/>
          <a:ea typeface="+mj-ea"/>
          <a:cs typeface="+mj-cs"/>
          <a:sym typeface="Verdana" panose="020B0604030504040204" pitchFamily="34" charset="0"/>
        </a:defRPr>
      </a:lvl1pPr>
    </p:titleStyle>
    <p:bodyStyle>
      <a:lvl1pPr marL="265430" lvl="0" indent="-265430" algn="l" defTabSz="0" rtl="0" eaLnBrk="1" fontAlgn="base" latinLnBrk="0" hangingPunct="1">
        <a:lnSpc>
          <a:spcPct val="100000"/>
        </a:lnSpc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  <a:sym typeface="Verdana" panose="020B0604030504040204" pitchFamily="34" charset="0"/>
        </a:defRPr>
      </a:lvl1pPr>
      <a:lvl2pPr marL="549275" lvl="1" indent="-201295" algn="l" defTabSz="0" rtl="0" eaLnBrk="1" fontAlgn="base" latinLnBrk="0" hangingPunct="1">
        <a:lnSpc>
          <a:spcPct val="100000"/>
        </a:lnSpc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◦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  <a:sym typeface="Verdana" panose="020B0604030504040204" pitchFamily="34" charset="0"/>
        </a:defRPr>
      </a:lvl2pPr>
      <a:lvl3pPr marL="786130" lvl="2" indent="-182880" algn="l" defTabSz="0" rtl="0" eaLnBrk="1" fontAlgn="base" latinLnBrk="0" hangingPunct="1">
        <a:lnSpc>
          <a:spcPct val="100000"/>
        </a:lnSpc>
        <a:spcBef>
          <a:spcPts val="250"/>
        </a:spcBef>
        <a:spcAft>
          <a:spcPct val="0"/>
        </a:spcAft>
        <a:buClr>
          <a:srgbClr val="EE3440"/>
        </a:buClr>
        <a:buSzPct val="100000"/>
        <a:buFont typeface="Wingdings 2" pitchFamily="18" charset="2"/>
        <a:buChar char=""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  <a:sym typeface="Verdana" panose="020B0604030504040204" pitchFamily="34" charset="0"/>
        </a:defRPr>
      </a:lvl3pPr>
      <a:lvl4pPr marL="1024255" lvl="3" indent="-182880" algn="l" defTabSz="0" rtl="0" eaLnBrk="1" fontAlgn="base" latinLnBrk="0" hangingPunct="1">
        <a:lnSpc>
          <a:spcPct val="100000"/>
        </a:lnSpc>
        <a:spcBef>
          <a:spcPts val="225"/>
        </a:spcBef>
        <a:spcAft>
          <a:spcPct val="0"/>
        </a:spcAft>
        <a:buClr>
          <a:srgbClr val="EE3440"/>
        </a:buClr>
        <a:buSzPct val="112000"/>
        <a:buFont typeface="Wingdings 2" pitchFamily="18" charset="2"/>
        <a:buChar char="◦"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  <a:sym typeface="Verdana" panose="020B0604030504040204" pitchFamily="34" charset="0"/>
        </a:defRPr>
      </a:lvl4pPr>
      <a:lvl5pPr marL="1279525" lvl="4" indent="-180975" algn="l" defTabSz="0" rtl="0" eaLnBrk="1" fontAlgn="base" latinLnBrk="0" hangingPunct="1">
        <a:lnSpc>
          <a:spcPct val="100000"/>
        </a:lnSpc>
        <a:spcBef>
          <a:spcPts val="250"/>
        </a:spcBef>
        <a:spcAft>
          <a:spcPct val="0"/>
        </a:spcAft>
        <a:buClr>
          <a:srgbClr val="4884BE"/>
        </a:buClr>
        <a:buSzPct val="100000"/>
        <a:buFont typeface="Wingdings 2" pitchFamily="18" charset="2"/>
        <a:buChar char="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  <a:sym typeface="Verdana" panose="020B0604030504040204" pitchFamily="34" charset="0"/>
        </a:defRPr>
      </a:lvl5pPr>
      <a:lvl6pPr marL="2514600" lvl="5" indent="-228600" algn="l" defTabSz="0" rtl="0" eaLnBrk="1" fontAlgn="base" latinLnBrk="0" hangingPunct="1">
        <a:lnSpc>
          <a:spcPct val="100000"/>
        </a:lnSpc>
        <a:spcBef>
          <a:spcPts val="250"/>
        </a:spcBef>
        <a:spcAft>
          <a:spcPct val="0"/>
        </a:spcAft>
        <a:buClr>
          <a:srgbClr val="4884BE"/>
        </a:buClr>
        <a:buSzPct val="100000"/>
        <a:buFont typeface="Wingdings 2" pitchFamily="18" charset="2"/>
        <a:buChar char="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  <a:sym typeface="Verdana" panose="020B0604030504040204" pitchFamily="34" charset="0"/>
        </a:defRPr>
      </a:lvl6pPr>
      <a:lvl7pPr marL="2971800" lvl="6" indent="-228600" algn="l" defTabSz="0" rtl="0" eaLnBrk="1" fontAlgn="base" latinLnBrk="0" hangingPunct="1">
        <a:lnSpc>
          <a:spcPct val="100000"/>
        </a:lnSpc>
        <a:spcBef>
          <a:spcPts val="250"/>
        </a:spcBef>
        <a:spcAft>
          <a:spcPct val="0"/>
        </a:spcAft>
        <a:buClr>
          <a:srgbClr val="4884BE"/>
        </a:buClr>
        <a:buSzPct val="100000"/>
        <a:buFont typeface="Wingdings 2" pitchFamily="18" charset="2"/>
        <a:buChar char="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  <a:sym typeface="Verdana" panose="020B0604030504040204" pitchFamily="34" charset="0"/>
        </a:defRPr>
      </a:lvl7pPr>
      <a:lvl8pPr marL="3429000" lvl="7" indent="-228600" algn="l" defTabSz="0" rtl="0" eaLnBrk="1" fontAlgn="base" latinLnBrk="0" hangingPunct="1">
        <a:lnSpc>
          <a:spcPct val="100000"/>
        </a:lnSpc>
        <a:spcBef>
          <a:spcPts val="250"/>
        </a:spcBef>
        <a:spcAft>
          <a:spcPct val="0"/>
        </a:spcAft>
        <a:buClr>
          <a:srgbClr val="4884BE"/>
        </a:buClr>
        <a:buSzPct val="100000"/>
        <a:buFont typeface="Wingdings 2" pitchFamily="18" charset="2"/>
        <a:buChar char="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  <a:sym typeface="Verdana" panose="020B0604030504040204" pitchFamily="34" charset="0"/>
        </a:defRPr>
      </a:lvl8pPr>
      <a:lvl9pPr marL="3886200" lvl="8" indent="-228600" algn="l" defTabSz="0" rtl="0" eaLnBrk="1" fontAlgn="base" latinLnBrk="0" hangingPunct="1">
        <a:lnSpc>
          <a:spcPct val="100000"/>
        </a:lnSpc>
        <a:spcBef>
          <a:spcPts val="250"/>
        </a:spcBef>
        <a:spcAft>
          <a:spcPct val="0"/>
        </a:spcAft>
        <a:buClr>
          <a:srgbClr val="4884BE"/>
        </a:buClr>
        <a:buSzPct val="100000"/>
        <a:buFont typeface="Wingdings 2" pitchFamily="18" charset="2"/>
        <a:buChar char="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  <a:sym typeface="Verdana" panose="020B0604030504040204" pitchFamily="34" charset="0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tags" Target="../tags/tag1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5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image" Target="../media/image17.jpeg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image" Target="../media/image23.png"/><Relationship Id="rId1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5.xml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image" Target="../media/image23.png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5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5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.xml"/><Relationship Id="rId1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5.xml"/><Relationship Id="rId1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5.xml"/><Relationship Id="rId1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5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.xml"/><Relationship Id="rId1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5.xml"/><Relationship Id="rId4" Type="http://schemas.openxmlformats.org/officeDocument/2006/relationships/image" Target="../media/image13.jpeg"/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1.xml"/><Relationship Id="rId1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image" Target="../media/image15.jpeg"/><Relationship Id="rId1" Type="http://schemas.openxmlformats.org/officeDocument/2006/relationships/hyperlink" Target="http://www.bkzyk.com/flash/list.asp?classid=34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image" Target="../media/image15.jpeg"/><Relationship Id="rId1" Type="http://schemas.openxmlformats.org/officeDocument/2006/relationships/hyperlink" Target="http://www.bkzyk.com/flash/list.asp?classid=34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image" Target="../media/image15.jpeg"/><Relationship Id="rId1" Type="http://schemas.openxmlformats.org/officeDocument/2006/relationships/hyperlink" Target="http://www.bkzyk.com/flash/list.asp?classid=34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169" name="圆角矩形 14"/>
          <p:cNvSpPr/>
          <p:nvPr/>
        </p:nvSpPr>
        <p:spPr>
          <a:xfrm>
            <a:off x="323850" y="333375"/>
            <a:ext cx="8531225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>
                  <a:alpha val="100000"/>
                </a:srgbClr>
              </a:gs>
              <a:gs pos="98000">
                <a:srgbClr val="FFFFFF">
                  <a:alpha val="100000"/>
                </a:srgbClr>
              </a:gs>
              <a:gs pos="99054">
                <a:srgbClr val="F6F6F6">
                  <a:alpha val="100000"/>
                </a:srgbClr>
              </a:gs>
              <a:gs pos="100000">
                <a:srgbClr val="D9D9D9">
                  <a:alpha val="100000"/>
                </a:srgbClr>
              </a:gs>
            </a:gsLst>
            <a:lin ang="5400000" scaled="1"/>
            <a:tileRect/>
          </a:gradFill>
          <a:ln w="2000" cap="rnd" cmpd="sng">
            <a:solidFill>
              <a:srgbClr val="A2A2A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Verdana" panose="020B0604030504040204" pitchFamily="34" charset="0"/>
              <a:ea typeface="宋体" panose="02010600030101010101" pitchFamily="2" charset="-122"/>
              <a:sym typeface="Verdana" panose="020B0604030504040204" pitchFamily="34" charset="0"/>
            </a:endParaRPr>
          </a:p>
        </p:txBody>
      </p:sp>
      <p:pic>
        <p:nvPicPr>
          <p:cNvPr id="7170" name="图片 7176" descr="北方地区1"/>
          <p:cNvPicPr>
            <a:picLocks noChangeAspect="1"/>
          </p:cNvPicPr>
          <p:nvPr/>
        </p:nvPicPr>
        <p:blipFill>
          <a:blip r:embed="rId1">
            <a:clrChange>
              <a:clrFrom>
                <a:srgbClr val="E1C8B4"/>
              </a:clrFrom>
              <a:clrTo>
                <a:srgbClr val="E1C8B4">
                  <a:alpha val="0"/>
                </a:srgbClr>
              </a:clrTo>
            </a:clrChange>
            <a:lum bright="17999"/>
          </a:blip>
          <a:stretch>
            <a:fillRect/>
          </a:stretch>
        </p:blipFill>
        <p:spPr>
          <a:xfrm>
            <a:off x="395288" y="549275"/>
            <a:ext cx="8423275" cy="5832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标题 1"/>
          <p:cNvSpPr>
            <a:spLocks noGrp="1"/>
          </p:cNvSpPr>
          <p:nvPr>
            <p:ph type="ctrTitle"/>
          </p:nvPr>
        </p:nvSpPr>
        <p:spPr>
          <a:xfrm>
            <a:off x="395288" y="1268413"/>
            <a:ext cx="8208962" cy="1008062"/>
          </a:xfrm>
          <a:solidFill>
            <a:schemeClr val="bg1">
              <a:alpha val="30000"/>
            </a:schemeClr>
          </a:solidFill>
        </p:spPr>
        <p:txBody>
          <a:bodyPr lIns="45720" rIns="45720" anchor="b"/>
          <a:p>
            <a:pPr algn="l" defTabSz="914400">
              <a:buNone/>
            </a:pPr>
            <a:r>
              <a:rPr lang="en-US" altLang="zh-CN" kern="1200" baseline="0">
                <a:solidFill>
                  <a:srgbClr val="000000"/>
                </a:solidFill>
                <a:latin typeface="+mj-lt"/>
                <a:ea typeface="+mj-ea"/>
                <a:cs typeface="+mj-cs"/>
                <a:sym typeface="Verdana" panose="020B0604030504040204" pitchFamily="34" charset="0"/>
              </a:rPr>
              <a:t>6.1</a:t>
            </a:r>
            <a:r>
              <a:rPr lang="zh-CN" altLang="en-US" kern="1200" baseline="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Verdana" panose="020B0604030504040204" pitchFamily="34" charset="0"/>
              </a:rPr>
              <a:t>北方地区的自然特征</a:t>
            </a:r>
            <a:br>
              <a:rPr lang="zh-CN" altLang="en-US" kern="1200" baseline="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Verdana" panose="020B0604030504040204" pitchFamily="34" charset="0"/>
              </a:rPr>
            </a:br>
            <a:endParaRPr lang="zh-CN" altLang="en-US" sz="2000" kern="1200" baseline="0" dirty="0">
              <a:solidFill>
                <a:schemeClr val="tx1"/>
              </a:solidFill>
              <a:latin typeface="+mj-lt"/>
              <a:ea typeface="+mj-ea"/>
              <a:cs typeface="+mj-cs"/>
              <a:sym typeface="Verdana" panose="020B0604030504040204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 spd="slow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圆角矩形 6"/>
          <p:cNvSpPr/>
          <p:nvPr/>
        </p:nvSpPr>
        <p:spPr>
          <a:xfrm>
            <a:off x="252413" y="333375"/>
            <a:ext cx="8639175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>
                  <a:alpha val="100000"/>
                </a:srgbClr>
              </a:gs>
              <a:gs pos="98000">
                <a:srgbClr val="FFFFFF">
                  <a:alpha val="100000"/>
                </a:srgbClr>
              </a:gs>
              <a:gs pos="99054">
                <a:srgbClr val="F6F6F6">
                  <a:alpha val="100000"/>
                </a:srgbClr>
              </a:gs>
              <a:gs pos="100000">
                <a:srgbClr val="D9D9D9">
                  <a:alpha val="100000"/>
                </a:srgbClr>
              </a:gs>
            </a:gsLst>
            <a:lin ang="5400000" scaled="1"/>
            <a:tileRect/>
          </a:gradFill>
          <a:ln w="2000" cap="rnd" cmpd="sng">
            <a:solidFill>
              <a:srgbClr val="A2A2A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Verdana" panose="020B0604030504040204" pitchFamily="34" charset="0"/>
              <a:ea typeface="宋体" panose="02010600030101010101" pitchFamily="2" charset="-122"/>
              <a:sym typeface="Verdana" panose="020B0604030504040204" pitchFamily="34" charset="0"/>
            </a:endParaRPr>
          </a:p>
        </p:txBody>
      </p:sp>
      <p:sp>
        <p:nvSpPr>
          <p:cNvPr id="17410" name="文本框 16386"/>
          <p:cNvSpPr txBox="1"/>
          <p:nvPr/>
        </p:nvSpPr>
        <p:spPr>
          <a:xfrm>
            <a:off x="611188" y="1628775"/>
            <a:ext cx="7777162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1" name="文本框 16388"/>
          <p:cNvSpPr txBox="1"/>
          <p:nvPr/>
        </p:nvSpPr>
        <p:spPr>
          <a:xfrm>
            <a:off x="611188" y="1628775"/>
            <a:ext cx="7777162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rPr>
              <a:t>     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7412" name="图片 16392" descr="中国省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366713"/>
            <a:ext cx="7273925" cy="608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3" name="矩形 2"/>
          <p:cNvSpPr/>
          <p:nvPr/>
        </p:nvSpPr>
        <p:spPr>
          <a:xfrm>
            <a:off x="468313" y="620713"/>
            <a:ext cx="7561262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b="1">
                <a:latin typeface="宋体" panose="02010600030101010101" pitchFamily="2" charset="-122"/>
                <a:ea typeface="楷体_GB2312" pitchFamily="1" charset="-122"/>
                <a:sym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宋体" panose="02010600030101010101" pitchFamily="2" charset="-122"/>
                <a:ea typeface="楷体_GB2312" pitchFamily="1" charset="-122"/>
                <a:sym typeface="宋体" panose="02010600030101010101" pitchFamily="2" charset="-122"/>
              </a:rPr>
              <a:t>、范围：包括的省份有？</a:t>
            </a:r>
            <a:endParaRPr lang="zh-CN" altLang="en-US" sz="2800" b="1" dirty="0">
              <a:latin typeface="宋体" panose="02010600030101010101" pitchFamily="2" charset="-122"/>
              <a:ea typeface="楷体_GB2312" pitchFamily="1" charset="-122"/>
              <a:sym typeface="宋体" panose="02010600030101010101" pitchFamily="2" charset="-122"/>
            </a:endParaRPr>
          </a:p>
        </p:txBody>
      </p:sp>
      <p:sp>
        <p:nvSpPr>
          <p:cNvPr id="17414" name="曲线 247"/>
          <p:cNvSpPr/>
          <p:nvPr/>
        </p:nvSpPr>
        <p:spPr>
          <a:xfrm rot="-124083">
            <a:off x="4067175" y="404813"/>
            <a:ext cx="3816350" cy="3529012"/>
          </a:xfrm>
          <a:custGeom>
            <a:avLst/>
            <a:gdLst/>
            <a:ahLst/>
            <a:cxnLst>
              <a:cxn ang="0">
                <a:pos x="2147483647" y="847141193"/>
              </a:cxn>
              <a:cxn ang="0">
                <a:pos x="2147483647" y="1221221243"/>
              </a:cxn>
              <a:cxn ang="0">
                <a:pos x="2147483647" y="1156084729"/>
              </a:cxn>
              <a:cxn ang="0">
                <a:pos x="2147483647" y="1513427106"/>
              </a:cxn>
              <a:cxn ang="0">
                <a:pos x="2147483647" y="2082008474"/>
              </a:cxn>
              <a:cxn ang="0">
                <a:pos x="1611574380" y="2147483647"/>
              </a:cxn>
              <a:cxn ang="0">
                <a:pos x="642700732" y="2147483647"/>
              </a:cxn>
              <a:cxn ang="0">
                <a:pos x="190027877" y="2147483647"/>
              </a:cxn>
              <a:cxn ang="0">
                <a:pos x="18198715" y="2147483647"/>
              </a:cxn>
              <a:cxn ang="0">
                <a:pos x="158802956" y="2147483647"/>
              </a:cxn>
              <a:cxn ang="0">
                <a:pos x="361853892" y="2147483647"/>
              </a:cxn>
              <a:cxn ang="0">
                <a:pos x="830589137" y="2147483647"/>
              </a:cxn>
              <a:cxn ang="0">
                <a:pos x="1455091836" y="2147483647"/>
              </a:cxn>
              <a:cxn ang="0">
                <a:pos x="2001797112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27054848" y="2147483647"/>
              </a:cxn>
              <a:cxn ang="0">
                <a:pos x="2001797112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098017891"/>
              </a:cxn>
              <a:cxn ang="0">
                <a:pos x="2147483647" y="1886779806"/>
              </a:cxn>
              <a:cxn ang="0">
                <a:pos x="2147483647" y="1854939579"/>
              </a:cxn>
              <a:cxn ang="0">
                <a:pos x="2147483647" y="1513427106"/>
              </a:cxn>
              <a:cxn ang="0">
                <a:pos x="2147483647" y="1367324175"/>
              </a:cxn>
              <a:cxn ang="0">
                <a:pos x="2147483647" y="879709450"/>
              </a:cxn>
              <a:cxn ang="0">
                <a:pos x="2147483647" y="717776616"/>
              </a:cxn>
              <a:cxn ang="0">
                <a:pos x="2147483647" y="798743033"/>
              </a:cxn>
              <a:cxn ang="0">
                <a:pos x="2147483647" y="620071845"/>
              </a:cxn>
              <a:cxn ang="0">
                <a:pos x="2147483647" y="311127515"/>
              </a:cxn>
              <a:cxn ang="0">
                <a:pos x="2147483647" y="68228689"/>
              </a:cxn>
              <a:cxn ang="0">
                <a:pos x="2147483647" y="84058478"/>
              </a:cxn>
              <a:cxn ang="0">
                <a:pos x="2147483647" y="295297838"/>
              </a:cxn>
              <a:cxn ang="0">
                <a:pos x="2001797112" y="635901747"/>
              </a:cxn>
            </a:cxnLst>
            <a:pathLst>
              <a:path w="21600" h="21600">
                <a:moveTo>
                  <a:pt x="11219" y="3495"/>
                </a:moveTo>
                <a:cubicBezTo>
                  <a:pt x="11394" y="3705"/>
                  <a:pt x="11916" y="4211"/>
                  <a:pt x="12092" y="4656"/>
                </a:cubicBezTo>
                <a:cubicBezTo>
                  <a:pt x="12267" y="5102"/>
                  <a:pt x="12023" y="5320"/>
                  <a:pt x="12092" y="5730"/>
                </a:cubicBezTo>
                <a:cubicBezTo>
                  <a:pt x="12160" y="6140"/>
                  <a:pt x="12182" y="6568"/>
                  <a:pt x="12443" y="6712"/>
                </a:cubicBezTo>
                <a:cubicBezTo>
                  <a:pt x="12704" y="6856"/>
                  <a:pt x="13054" y="6511"/>
                  <a:pt x="13405" y="6442"/>
                </a:cubicBezTo>
                <a:cubicBezTo>
                  <a:pt x="13756" y="6372"/>
                  <a:pt x="14124" y="6175"/>
                  <a:pt x="14193" y="6354"/>
                </a:cubicBezTo>
                <a:cubicBezTo>
                  <a:pt x="14261" y="6533"/>
                  <a:pt x="13859" y="6943"/>
                  <a:pt x="13756" y="7336"/>
                </a:cubicBezTo>
                <a:cubicBezTo>
                  <a:pt x="13654" y="7729"/>
                  <a:pt x="13636" y="7838"/>
                  <a:pt x="13671" y="8318"/>
                </a:cubicBezTo>
                <a:cubicBezTo>
                  <a:pt x="13705" y="8798"/>
                  <a:pt x="14090" y="9121"/>
                  <a:pt x="13932" y="9745"/>
                </a:cubicBezTo>
                <a:cubicBezTo>
                  <a:pt x="13773" y="10370"/>
                  <a:pt x="13478" y="10981"/>
                  <a:pt x="12883" y="11443"/>
                </a:cubicBezTo>
                <a:cubicBezTo>
                  <a:pt x="12289" y="11906"/>
                  <a:pt x="11728" y="11801"/>
                  <a:pt x="10958" y="12067"/>
                </a:cubicBezTo>
                <a:cubicBezTo>
                  <a:pt x="10188" y="12334"/>
                  <a:pt x="9892" y="12321"/>
                  <a:pt x="9032" y="12783"/>
                </a:cubicBezTo>
                <a:cubicBezTo>
                  <a:pt x="8172" y="13246"/>
                  <a:pt x="7753" y="13748"/>
                  <a:pt x="6666" y="14389"/>
                </a:cubicBezTo>
                <a:cubicBezTo>
                  <a:pt x="5579" y="15031"/>
                  <a:pt x="4441" y="15655"/>
                  <a:pt x="3602" y="15995"/>
                </a:cubicBezTo>
                <a:cubicBezTo>
                  <a:pt x="2764" y="16336"/>
                  <a:pt x="2973" y="16035"/>
                  <a:pt x="2464" y="16087"/>
                </a:cubicBezTo>
                <a:cubicBezTo>
                  <a:pt x="1955" y="16139"/>
                  <a:pt x="1519" y="16100"/>
                  <a:pt x="1065" y="16262"/>
                </a:cubicBezTo>
                <a:cubicBezTo>
                  <a:pt x="611" y="16423"/>
                  <a:pt x="385" y="16781"/>
                  <a:pt x="192" y="16890"/>
                </a:cubicBezTo>
                <a:cubicBezTo>
                  <a:pt x="0" y="16999"/>
                  <a:pt x="34" y="16567"/>
                  <a:pt x="102" y="16799"/>
                </a:cubicBezTo>
                <a:cubicBezTo>
                  <a:pt x="171" y="17030"/>
                  <a:pt x="380" y="17479"/>
                  <a:pt x="539" y="18051"/>
                </a:cubicBezTo>
                <a:cubicBezTo>
                  <a:pt x="697" y="18623"/>
                  <a:pt x="800" y="19177"/>
                  <a:pt x="890" y="19657"/>
                </a:cubicBezTo>
                <a:cubicBezTo>
                  <a:pt x="979" y="20137"/>
                  <a:pt x="753" y="20281"/>
                  <a:pt x="979" y="20460"/>
                </a:cubicBezTo>
                <a:cubicBezTo>
                  <a:pt x="1206" y="20639"/>
                  <a:pt x="1519" y="20421"/>
                  <a:pt x="2028" y="20548"/>
                </a:cubicBezTo>
                <a:cubicBezTo>
                  <a:pt x="2537" y="20674"/>
                  <a:pt x="2990" y="20958"/>
                  <a:pt x="3517" y="21084"/>
                </a:cubicBezTo>
                <a:cubicBezTo>
                  <a:pt x="4043" y="21211"/>
                  <a:pt x="3902" y="21137"/>
                  <a:pt x="4655" y="21172"/>
                </a:cubicBezTo>
                <a:cubicBezTo>
                  <a:pt x="5408" y="21207"/>
                  <a:pt x="6576" y="21211"/>
                  <a:pt x="7278" y="21263"/>
                </a:cubicBezTo>
                <a:cubicBezTo>
                  <a:pt x="7980" y="21316"/>
                  <a:pt x="7753" y="21390"/>
                  <a:pt x="8155" y="21442"/>
                </a:cubicBezTo>
                <a:cubicBezTo>
                  <a:pt x="8557" y="21495"/>
                  <a:pt x="8681" y="21600"/>
                  <a:pt x="9293" y="21530"/>
                </a:cubicBezTo>
                <a:cubicBezTo>
                  <a:pt x="9905" y="21460"/>
                  <a:pt x="10710" y="21263"/>
                  <a:pt x="11219" y="21084"/>
                </a:cubicBezTo>
                <a:cubicBezTo>
                  <a:pt x="11728" y="20906"/>
                  <a:pt x="11446" y="20945"/>
                  <a:pt x="11831" y="20639"/>
                </a:cubicBezTo>
                <a:cubicBezTo>
                  <a:pt x="12216" y="20334"/>
                  <a:pt x="12969" y="19889"/>
                  <a:pt x="13144" y="19566"/>
                </a:cubicBezTo>
                <a:cubicBezTo>
                  <a:pt x="13320" y="19243"/>
                  <a:pt x="12776" y="19299"/>
                  <a:pt x="12708" y="19033"/>
                </a:cubicBezTo>
                <a:cubicBezTo>
                  <a:pt x="12639" y="18767"/>
                  <a:pt x="12691" y="18475"/>
                  <a:pt x="12793" y="18226"/>
                </a:cubicBezTo>
                <a:cubicBezTo>
                  <a:pt x="12896" y="17977"/>
                  <a:pt x="13020" y="18012"/>
                  <a:pt x="13230" y="17781"/>
                </a:cubicBezTo>
                <a:cubicBezTo>
                  <a:pt x="13440" y="17549"/>
                  <a:pt x="13529" y="17283"/>
                  <a:pt x="13846" y="17069"/>
                </a:cubicBezTo>
                <a:cubicBezTo>
                  <a:pt x="14163" y="16855"/>
                  <a:pt x="14565" y="16838"/>
                  <a:pt x="14809" y="16711"/>
                </a:cubicBezTo>
                <a:cubicBezTo>
                  <a:pt x="15053" y="16585"/>
                  <a:pt x="15160" y="16532"/>
                  <a:pt x="15070" y="16441"/>
                </a:cubicBezTo>
                <a:cubicBezTo>
                  <a:pt x="14980" y="16349"/>
                  <a:pt x="14646" y="16349"/>
                  <a:pt x="14368" y="16262"/>
                </a:cubicBezTo>
                <a:cubicBezTo>
                  <a:pt x="14090" y="16174"/>
                  <a:pt x="13949" y="15943"/>
                  <a:pt x="13671" y="15995"/>
                </a:cubicBezTo>
                <a:cubicBezTo>
                  <a:pt x="13393" y="16048"/>
                  <a:pt x="13196" y="16406"/>
                  <a:pt x="12969" y="16532"/>
                </a:cubicBezTo>
                <a:cubicBezTo>
                  <a:pt x="12742" y="16659"/>
                  <a:pt x="12708" y="16655"/>
                  <a:pt x="12532" y="16620"/>
                </a:cubicBezTo>
                <a:cubicBezTo>
                  <a:pt x="12357" y="16585"/>
                  <a:pt x="12216" y="16497"/>
                  <a:pt x="12092" y="16353"/>
                </a:cubicBezTo>
                <a:cubicBezTo>
                  <a:pt x="11968" y="16209"/>
                  <a:pt x="12062" y="16052"/>
                  <a:pt x="11921" y="15908"/>
                </a:cubicBezTo>
                <a:cubicBezTo>
                  <a:pt x="11779" y="15764"/>
                  <a:pt x="11535" y="15834"/>
                  <a:pt x="11394" y="15638"/>
                </a:cubicBezTo>
                <a:cubicBezTo>
                  <a:pt x="11253" y="15441"/>
                  <a:pt x="11112" y="15088"/>
                  <a:pt x="11219" y="14926"/>
                </a:cubicBezTo>
                <a:cubicBezTo>
                  <a:pt x="11326" y="14765"/>
                  <a:pt x="11728" y="14904"/>
                  <a:pt x="11921" y="14834"/>
                </a:cubicBezTo>
                <a:cubicBezTo>
                  <a:pt x="12113" y="14765"/>
                  <a:pt x="12079" y="14765"/>
                  <a:pt x="12182" y="14568"/>
                </a:cubicBezTo>
                <a:cubicBezTo>
                  <a:pt x="12284" y="14372"/>
                  <a:pt x="12267" y="13997"/>
                  <a:pt x="12443" y="13852"/>
                </a:cubicBezTo>
                <a:cubicBezTo>
                  <a:pt x="12618" y="13708"/>
                  <a:pt x="12913" y="14031"/>
                  <a:pt x="13054" y="13852"/>
                </a:cubicBezTo>
                <a:cubicBezTo>
                  <a:pt x="13196" y="13674"/>
                  <a:pt x="12952" y="13176"/>
                  <a:pt x="13144" y="12962"/>
                </a:cubicBezTo>
                <a:cubicBezTo>
                  <a:pt x="13337" y="12748"/>
                  <a:pt x="13859" y="12604"/>
                  <a:pt x="14017" y="12783"/>
                </a:cubicBezTo>
                <a:cubicBezTo>
                  <a:pt x="14176" y="12962"/>
                  <a:pt x="13932" y="13621"/>
                  <a:pt x="13932" y="13852"/>
                </a:cubicBezTo>
                <a:cubicBezTo>
                  <a:pt x="13932" y="14084"/>
                  <a:pt x="13983" y="13874"/>
                  <a:pt x="14017" y="13944"/>
                </a:cubicBezTo>
                <a:cubicBezTo>
                  <a:pt x="14051" y="14014"/>
                  <a:pt x="14158" y="14049"/>
                  <a:pt x="14107" y="14210"/>
                </a:cubicBezTo>
                <a:cubicBezTo>
                  <a:pt x="14056" y="14372"/>
                  <a:pt x="13808" y="14621"/>
                  <a:pt x="13756" y="14747"/>
                </a:cubicBezTo>
                <a:cubicBezTo>
                  <a:pt x="13705" y="14874"/>
                  <a:pt x="13688" y="14944"/>
                  <a:pt x="13846" y="14834"/>
                </a:cubicBezTo>
                <a:cubicBezTo>
                  <a:pt x="14004" y="14725"/>
                  <a:pt x="14158" y="14494"/>
                  <a:pt x="14544" y="14210"/>
                </a:cubicBezTo>
                <a:cubicBezTo>
                  <a:pt x="14929" y="13927"/>
                  <a:pt x="15335" y="13765"/>
                  <a:pt x="15772" y="13407"/>
                </a:cubicBezTo>
                <a:cubicBezTo>
                  <a:pt x="16208" y="13049"/>
                  <a:pt x="16401" y="12783"/>
                  <a:pt x="16734" y="12425"/>
                </a:cubicBezTo>
                <a:cubicBezTo>
                  <a:pt x="17068" y="12067"/>
                  <a:pt x="17115" y="11801"/>
                  <a:pt x="17432" y="11622"/>
                </a:cubicBezTo>
                <a:cubicBezTo>
                  <a:pt x="17748" y="11443"/>
                  <a:pt x="18134" y="11675"/>
                  <a:pt x="18309" y="11531"/>
                </a:cubicBezTo>
                <a:cubicBezTo>
                  <a:pt x="18484" y="11387"/>
                  <a:pt x="18116" y="11138"/>
                  <a:pt x="18309" y="10906"/>
                </a:cubicBezTo>
                <a:cubicBezTo>
                  <a:pt x="18502" y="10675"/>
                  <a:pt x="19079" y="10583"/>
                  <a:pt x="19272" y="10370"/>
                </a:cubicBezTo>
                <a:cubicBezTo>
                  <a:pt x="19464" y="10156"/>
                  <a:pt x="19131" y="9872"/>
                  <a:pt x="19272" y="9837"/>
                </a:cubicBezTo>
                <a:cubicBezTo>
                  <a:pt x="19413" y="9802"/>
                  <a:pt x="19828" y="10374"/>
                  <a:pt x="19969" y="10195"/>
                </a:cubicBezTo>
                <a:cubicBezTo>
                  <a:pt x="20110" y="10016"/>
                  <a:pt x="20021" y="9318"/>
                  <a:pt x="19969" y="8942"/>
                </a:cubicBezTo>
                <a:cubicBezTo>
                  <a:pt x="19918" y="8567"/>
                  <a:pt x="19657" y="8602"/>
                  <a:pt x="19708" y="8318"/>
                </a:cubicBezTo>
                <a:cubicBezTo>
                  <a:pt x="19760" y="8035"/>
                  <a:pt x="19991" y="7677"/>
                  <a:pt x="20235" y="7515"/>
                </a:cubicBezTo>
                <a:cubicBezTo>
                  <a:pt x="20478" y="7354"/>
                  <a:pt x="20739" y="7891"/>
                  <a:pt x="20932" y="7515"/>
                </a:cubicBezTo>
                <a:cubicBezTo>
                  <a:pt x="21125" y="7140"/>
                  <a:pt x="21163" y="6175"/>
                  <a:pt x="21197" y="5638"/>
                </a:cubicBezTo>
                <a:cubicBezTo>
                  <a:pt x="21232" y="5102"/>
                  <a:pt x="21056" y="5315"/>
                  <a:pt x="21107" y="4835"/>
                </a:cubicBezTo>
                <a:cubicBezTo>
                  <a:pt x="21159" y="4355"/>
                  <a:pt x="21600" y="3408"/>
                  <a:pt x="21458" y="3229"/>
                </a:cubicBezTo>
                <a:cubicBezTo>
                  <a:pt x="21317" y="3050"/>
                  <a:pt x="20795" y="3622"/>
                  <a:pt x="20410" y="3945"/>
                </a:cubicBezTo>
                <a:cubicBezTo>
                  <a:pt x="20025" y="4268"/>
                  <a:pt x="19867" y="4748"/>
                  <a:pt x="19533" y="4835"/>
                </a:cubicBezTo>
                <a:cubicBezTo>
                  <a:pt x="19199" y="4923"/>
                  <a:pt x="19006" y="4656"/>
                  <a:pt x="18745" y="4390"/>
                </a:cubicBezTo>
                <a:cubicBezTo>
                  <a:pt x="18484" y="4124"/>
                  <a:pt x="18553" y="3692"/>
                  <a:pt x="18219" y="3495"/>
                </a:cubicBezTo>
                <a:cubicBezTo>
                  <a:pt x="17885" y="3299"/>
                  <a:pt x="17432" y="3535"/>
                  <a:pt x="17081" y="3408"/>
                </a:cubicBezTo>
                <a:cubicBezTo>
                  <a:pt x="16730" y="3282"/>
                  <a:pt x="16747" y="3212"/>
                  <a:pt x="16469" y="2871"/>
                </a:cubicBezTo>
                <a:cubicBezTo>
                  <a:pt x="16191" y="2531"/>
                  <a:pt x="15960" y="2208"/>
                  <a:pt x="15682" y="1710"/>
                </a:cubicBezTo>
                <a:cubicBezTo>
                  <a:pt x="15404" y="1213"/>
                  <a:pt x="15348" y="641"/>
                  <a:pt x="15070" y="375"/>
                </a:cubicBezTo>
                <a:cubicBezTo>
                  <a:pt x="14792" y="109"/>
                  <a:pt x="14526" y="445"/>
                  <a:pt x="14283" y="375"/>
                </a:cubicBezTo>
                <a:cubicBezTo>
                  <a:pt x="14039" y="305"/>
                  <a:pt x="14231" y="0"/>
                  <a:pt x="13846" y="17"/>
                </a:cubicBezTo>
                <a:cubicBezTo>
                  <a:pt x="13461" y="34"/>
                  <a:pt x="12759" y="266"/>
                  <a:pt x="12357" y="462"/>
                </a:cubicBezTo>
                <a:cubicBezTo>
                  <a:pt x="11955" y="659"/>
                  <a:pt x="11865" y="768"/>
                  <a:pt x="11831" y="999"/>
                </a:cubicBezTo>
                <a:cubicBezTo>
                  <a:pt x="11796" y="1230"/>
                  <a:pt x="12199" y="1300"/>
                  <a:pt x="12182" y="1623"/>
                </a:cubicBezTo>
                <a:cubicBezTo>
                  <a:pt x="12164" y="1946"/>
                  <a:pt x="11938" y="2230"/>
                  <a:pt x="11745" y="2605"/>
                </a:cubicBezTo>
                <a:cubicBezTo>
                  <a:pt x="11553" y="2980"/>
                  <a:pt x="11317" y="3338"/>
                  <a:pt x="11219" y="3495"/>
                </a:cubicBezTo>
                <a:close/>
              </a:path>
            </a:pathLst>
          </a:custGeom>
          <a:noFill/>
          <a:ln w="412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圆角矩形 6"/>
          <p:cNvSpPr/>
          <p:nvPr/>
        </p:nvSpPr>
        <p:spPr>
          <a:xfrm>
            <a:off x="323850" y="333375"/>
            <a:ext cx="8531225" cy="6196013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>
                  <a:alpha val="100000"/>
                </a:srgbClr>
              </a:gs>
              <a:gs pos="98000">
                <a:srgbClr val="FFFFFF">
                  <a:alpha val="100000"/>
                </a:srgbClr>
              </a:gs>
              <a:gs pos="99054">
                <a:srgbClr val="F6F6F6">
                  <a:alpha val="100000"/>
                </a:srgbClr>
              </a:gs>
              <a:gs pos="100000">
                <a:srgbClr val="D9D9D9">
                  <a:alpha val="100000"/>
                </a:srgbClr>
              </a:gs>
            </a:gsLst>
            <a:lin ang="5400000" scaled="1"/>
            <a:tileRect/>
          </a:gradFill>
          <a:ln w="2000" cap="rnd" cmpd="sng">
            <a:solidFill>
              <a:srgbClr val="A2A2A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Verdana" panose="020B0604030504040204" pitchFamily="34" charset="0"/>
              <a:ea typeface="宋体" panose="02010600030101010101" pitchFamily="2" charset="-122"/>
              <a:sym typeface="Verdana" panose="020B0604030504040204" pitchFamily="34" charset="0"/>
            </a:endParaRPr>
          </a:p>
        </p:txBody>
      </p:sp>
      <p:sp>
        <p:nvSpPr>
          <p:cNvPr id="18434" name="TextBox 1"/>
          <p:cNvSpPr/>
          <p:nvPr/>
        </p:nvSpPr>
        <p:spPr>
          <a:xfrm>
            <a:off x="395288" y="404813"/>
            <a:ext cx="6264275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Wingdings" panose="05000000000000000000" pitchFamily="2" charset="2"/>
              <a:buNone/>
            </a:pPr>
            <a:r>
              <a:rPr lang="zh-CN" altLang="en-US" sz="4400" b="1" dirty="0">
                <a:solidFill>
                  <a:srgbClr val="33CCFF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（二）山高原低识地形</a:t>
            </a:r>
            <a:endParaRPr lang="zh-CN" altLang="en-US" sz="4400" b="1" dirty="0">
              <a:solidFill>
                <a:srgbClr val="33CCFF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35" name="TextBox 4"/>
          <p:cNvSpPr/>
          <p:nvPr/>
        </p:nvSpPr>
        <p:spPr>
          <a:xfrm>
            <a:off x="684213" y="3068638"/>
            <a:ext cx="7920037" cy="4367212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zh-CN" altLang="en-US" sz="3200" dirty="0">
                <a:solidFill>
                  <a:srgbClr val="000000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面：</a:t>
            </a:r>
            <a:r>
              <a:rPr lang="zh-CN" altLang="en-US" sz="2800" dirty="0">
                <a:solidFill>
                  <a:srgbClr val="00CC00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东北平原，华北平原</a:t>
            </a:r>
            <a:r>
              <a:rPr lang="zh-CN" altLang="en-US" sz="2800" dirty="0">
                <a:solidFill>
                  <a:srgbClr val="000000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，</a:t>
            </a:r>
            <a:r>
              <a:rPr lang="zh-CN" altLang="en-US" sz="2800" dirty="0">
                <a:solidFill>
                  <a:srgbClr val="FF9900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黄土高原</a:t>
            </a:r>
            <a:endParaRPr lang="zh-CN" altLang="en-US" sz="2800" dirty="0">
              <a:solidFill>
                <a:srgbClr val="FF9900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None/>
            </a:pPr>
            <a:endParaRPr lang="zh-CN" altLang="en-US" sz="2400" dirty="0">
              <a:solidFill>
                <a:srgbClr val="000000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zh-CN" altLang="en-US" sz="3200" dirty="0">
                <a:solidFill>
                  <a:srgbClr val="000000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线：</a:t>
            </a:r>
            <a:r>
              <a:rPr lang="zh-CN" altLang="en-US" sz="2800" dirty="0">
                <a:solidFill>
                  <a:srgbClr val="000000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（山脉）</a:t>
            </a:r>
            <a:r>
              <a:rPr lang="zh-CN" altLang="en-US" sz="2800" dirty="0">
                <a:solidFill>
                  <a:schemeClr val="accent2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大兴安岭、小兴安岭、长白山、</a:t>
            </a:r>
            <a:endParaRPr lang="zh-CN" altLang="en-US" sz="2800" dirty="0">
              <a:solidFill>
                <a:schemeClr val="accent2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sz="2800" dirty="0">
                <a:solidFill>
                  <a:schemeClr val="accent2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     太行山、秦岭</a:t>
            </a:r>
            <a:endParaRPr lang="zh-CN" altLang="en-US" sz="2800" dirty="0">
              <a:solidFill>
                <a:schemeClr val="accent2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sz="2800" dirty="0">
                <a:solidFill>
                  <a:srgbClr val="000000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         （河流）</a:t>
            </a:r>
            <a:r>
              <a:rPr lang="zh-CN" altLang="en-US" sz="2800" dirty="0">
                <a:solidFill>
                  <a:srgbClr val="0000FF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黑龙江、乌苏里江、淮河</a:t>
            </a:r>
            <a:endParaRPr lang="zh-CN" altLang="en-US" sz="2800" dirty="0">
              <a:solidFill>
                <a:srgbClr val="0000FF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buClr>
                <a:schemeClr val="accent1"/>
              </a:buClr>
              <a:buChar char="•"/>
            </a:pPr>
            <a:endParaRPr lang="zh-CN" altLang="en-US" sz="2400" dirty="0">
              <a:solidFill>
                <a:srgbClr val="000000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zh-CN" altLang="en-US" sz="3200" dirty="0">
                <a:solidFill>
                  <a:srgbClr val="000000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点：</a:t>
            </a:r>
            <a:r>
              <a:rPr lang="zh-CN" altLang="en-US" sz="2800" dirty="0">
                <a:solidFill>
                  <a:srgbClr val="000000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（城市）</a:t>
            </a:r>
            <a:r>
              <a:rPr lang="zh-CN" altLang="en-US" sz="280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北京</a:t>
            </a:r>
            <a:r>
              <a:rPr lang="zh-CN" altLang="en-US" sz="2800" dirty="0">
                <a:solidFill>
                  <a:srgbClr val="000000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zh-CN" altLang="en-US" sz="2800" dirty="0">
                <a:solidFill>
                  <a:srgbClr val="FF9900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齐齐哈尔、石家庄、延安</a:t>
            </a:r>
            <a:endParaRPr lang="zh-CN" altLang="en-US" sz="2800" dirty="0">
              <a:solidFill>
                <a:srgbClr val="FF9900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zh-CN" altLang="en-US" sz="2800" dirty="0">
              <a:solidFill>
                <a:srgbClr val="FF9900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zh-CN" altLang="en-US" sz="2800" dirty="0">
              <a:solidFill>
                <a:srgbClr val="000000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None/>
            </a:pPr>
            <a:endParaRPr lang="zh-CN" altLang="en-US" sz="2400" dirty="0">
              <a:solidFill>
                <a:srgbClr val="000000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36" name="文本框 17412"/>
          <p:cNvSpPr txBox="1"/>
          <p:nvPr/>
        </p:nvSpPr>
        <p:spPr>
          <a:xfrm>
            <a:off x="592773" y="1279208"/>
            <a:ext cx="7993062" cy="1676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000" b="1" dirty="0">
                <a:solidFill>
                  <a:srgbClr val="C00000"/>
                </a:solidFill>
                <a:latin typeface="宋体" panose="02010600030101010101" pitchFamily="2" charset="-122"/>
                <a:ea typeface="楷体_GB2312" pitchFamily="1" charset="-122"/>
              </a:rPr>
              <a:t>圈一圈，看谁圈得快！</a:t>
            </a:r>
            <a:endParaRPr lang="zh-CN" altLang="en-US" sz="4000" b="1" dirty="0">
              <a:solidFill>
                <a:srgbClr val="C00000"/>
              </a:solidFill>
              <a:latin typeface="宋体" panose="02010600030101010101" pitchFamily="2" charset="-122"/>
              <a:ea typeface="楷体_GB2312" pitchFamily="1" charset="-122"/>
            </a:endParaRPr>
          </a:p>
          <a:p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       看课本P9页图6.3中找出以下各要素，用笔圈起来。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9457" name="圆角矩形 6"/>
          <p:cNvSpPr/>
          <p:nvPr/>
        </p:nvSpPr>
        <p:spPr>
          <a:xfrm>
            <a:off x="252413" y="333375"/>
            <a:ext cx="8567737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>
                  <a:alpha val="100000"/>
                </a:srgbClr>
              </a:gs>
              <a:gs pos="98000">
                <a:srgbClr val="FFFFFF">
                  <a:alpha val="100000"/>
                </a:srgbClr>
              </a:gs>
              <a:gs pos="99054">
                <a:srgbClr val="F6F6F6">
                  <a:alpha val="100000"/>
                </a:srgbClr>
              </a:gs>
              <a:gs pos="100000">
                <a:srgbClr val="D9D9D9">
                  <a:alpha val="100000"/>
                </a:srgbClr>
              </a:gs>
            </a:gsLst>
            <a:lin ang="5400000" scaled="1"/>
            <a:tileRect/>
          </a:gradFill>
          <a:ln w="2000" cap="rnd" cmpd="sng">
            <a:solidFill>
              <a:srgbClr val="A2A2A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Verdana" panose="020B0604030504040204" pitchFamily="34" charset="0"/>
              <a:ea typeface="宋体" panose="02010600030101010101" pitchFamily="2" charset="-122"/>
              <a:sym typeface="Verdana" panose="020B0604030504040204" pitchFamily="34" charset="0"/>
            </a:endParaRPr>
          </a:p>
        </p:txBody>
      </p:sp>
      <p:sp>
        <p:nvSpPr>
          <p:cNvPr id="19458" name="矩形 2"/>
          <p:cNvSpPr/>
          <p:nvPr/>
        </p:nvSpPr>
        <p:spPr>
          <a:xfrm>
            <a:off x="395923" y="1166813"/>
            <a:ext cx="8496300" cy="11906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b="1" dirty="0">
                <a:solidFill>
                  <a:srgbClr val="C00000"/>
                </a:solidFill>
                <a:latin typeface="宋体" panose="02010600030101010101" pitchFamily="2" charset="-122"/>
                <a:ea typeface="楷体_GB2312" pitchFamily="1" charset="-122"/>
                <a:sym typeface="宋体" panose="02010600030101010101" pitchFamily="2" charset="-122"/>
              </a:rPr>
              <a:t>   帮帮忙，这些小家伙找不到自己的位置了！</a:t>
            </a:r>
            <a:endParaRPr lang="zh-CN" altLang="en-US" sz="3600" b="1" dirty="0">
              <a:solidFill>
                <a:srgbClr val="C00000"/>
              </a:solidFill>
              <a:latin typeface="宋体" panose="02010600030101010101" pitchFamily="2" charset="-122"/>
              <a:ea typeface="楷体_GB2312" pitchFamily="1" charset="-122"/>
              <a:sym typeface="宋体" panose="02010600030101010101" pitchFamily="2" charset="-122"/>
            </a:endParaRPr>
          </a:p>
        </p:txBody>
      </p:sp>
      <p:sp>
        <p:nvSpPr>
          <p:cNvPr id="19459" name="文本框 18435"/>
          <p:cNvSpPr txBox="1"/>
          <p:nvPr/>
        </p:nvSpPr>
        <p:spPr>
          <a:xfrm>
            <a:off x="683260" y="2249805"/>
            <a:ext cx="7777163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rPr>
              <a:t>     </a:t>
            </a:r>
            <a:endParaRPr lang="en-US" altLang="zh-CN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0" name="TextBox 4"/>
          <p:cNvSpPr/>
          <p:nvPr/>
        </p:nvSpPr>
        <p:spPr>
          <a:xfrm>
            <a:off x="395605" y="2573655"/>
            <a:ext cx="8208963" cy="4491038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zh-CN" altLang="en-US" sz="3200" dirty="0">
                <a:solidFill>
                  <a:srgbClr val="000000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面：（ 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rPr>
              <a:t>①</a:t>
            </a:r>
            <a:r>
              <a:rPr lang="zh-CN" altLang="en-US" sz="3200" dirty="0">
                <a:solidFill>
                  <a:srgbClr val="000000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 ）</a:t>
            </a:r>
            <a:r>
              <a:rPr lang="zh-CN" altLang="en-US" sz="2800" dirty="0">
                <a:solidFill>
                  <a:srgbClr val="00CC00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东北平原，华北平原</a:t>
            </a:r>
            <a:r>
              <a:rPr lang="zh-CN" altLang="en-US" sz="2800" dirty="0">
                <a:solidFill>
                  <a:srgbClr val="000000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，</a:t>
            </a:r>
            <a:r>
              <a:rPr lang="zh-CN" altLang="en-US" sz="2800" dirty="0">
                <a:solidFill>
                  <a:srgbClr val="FF9900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黄土高原</a:t>
            </a:r>
            <a:endParaRPr lang="zh-CN" altLang="en-US" sz="2800" dirty="0">
              <a:solidFill>
                <a:srgbClr val="FF9900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zh-CN" altLang="en-US" sz="2800" dirty="0">
              <a:solidFill>
                <a:srgbClr val="FF9900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zh-CN" altLang="en-US" sz="3200" dirty="0">
                <a:solidFill>
                  <a:srgbClr val="000000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线：</a:t>
            </a:r>
            <a:r>
              <a:rPr lang="zh-CN" altLang="en-US" sz="2800" dirty="0">
                <a:solidFill>
                  <a:srgbClr val="000000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rPr>
              <a:t>②</a:t>
            </a:r>
            <a:r>
              <a:rPr lang="zh-CN" altLang="en-US" sz="2800" dirty="0">
                <a:solidFill>
                  <a:srgbClr val="000000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山脉）</a:t>
            </a:r>
            <a:r>
              <a:rPr lang="zh-CN" altLang="en-US" sz="2800" dirty="0">
                <a:solidFill>
                  <a:schemeClr val="accent2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大兴安岭、小兴安岭、长白山、</a:t>
            </a:r>
            <a:endParaRPr lang="zh-CN" altLang="en-US" sz="2800" dirty="0">
              <a:solidFill>
                <a:schemeClr val="accent2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sz="2800" dirty="0">
                <a:solidFill>
                  <a:schemeClr val="accent2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       太行山、秦岭</a:t>
            </a:r>
            <a:endParaRPr lang="zh-CN" altLang="en-US" sz="2800" dirty="0">
              <a:solidFill>
                <a:schemeClr val="accent2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sz="2800" dirty="0">
                <a:solidFill>
                  <a:srgbClr val="000000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         （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rPr>
              <a:t>③</a:t>
            </a:r>
            <a:r>
              <a:rPr lang="zh-CN" altLang="en-US" sz="2800" dirty="0">
                <a:solidFill>
                  <a:srgbClr val="000000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河流）</a:t>
            </a:r>
            <a:r>
              <a:rPr lang="zh-CN" altLang="en-US" sz="2800" dirty="0">
                <a:solidFill>
                  <a:srgbClr val="0000FF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黑龙江、乌苏里江、淮河</a:t>
            </a:r>
            <a:endParaRPr lang="zh-CN" altLang="en-US" sz="2800" dirty="0">
              <a:solidFill>
                <a:srgbClr val="0000FF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None/>
            </a:pPr>
            <a:endParaRPr lang="zh-CN" altLang="en-US" sz="2800" dirty="0">
              <a:solidFill>
                <a:srgbClr val="0000FF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zh-CN" altLang="en-US" sz="3200" dirty="0">
                <a:solidFill>
                  <a:srgbClr val="000000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点：</a:t>
            </a:r>
            <a:r>
              <a:rPr lang="zh-CN" altLang="en-US" sz="2800" dirty="0">
                <a:solidFill>
                  <a:srgbClr val="000000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rPr>
              <a:t>④</a:t>
            </a:r>
            <a:r>
              <a:rPr lang="zh-CN" altLang="en-US" sz="2800" dirty="0">
                <a:solidFill>
                  <a:srgbClr val="000000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城市）</a:t>
            </a:r>
            <a:r>
              <a:rPr lang="zh-CN" altLang="en-US" sz="280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北京</a:t>
            </a:r>
            <a:r>
              <a:rPr lang="zh-CN" altLang="en-US" sz="2800" dirty="0">
                <a:solidFill>
                  <a:srgbClr val="000000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zh-CN" altLang="en-US" sz="2800" dirty="0">
                <a:solidFill>
                  <a:srgbClr val="FF9900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齐齐哈尔、石家庄、延安</a:t>
            </a:r>
            <a:endParaRPr lang="zh-CN" altLang="en-US" sz="2800" dirty="0">
              <a:solidFill>
                <a:srgbClr val="FF9900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zh-CN" altLang="en-US" sz="2800" dirty="0">
              <a:solidFill>
                <a:srgbClr val="FF9900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zh-CN" altLang="en-US" sz="2800" dirty="0">
              <a:solidFill>
                <a:srgbClr val="000000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None/>
            </a:pPr>
            <a:endParaRPr lang="zh-CN" altLang="en-US" sz="2400" dirty="0">
              <a:solidFill>
                <a:srgbClr val="000000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34" name="TextBox 1"/>
          <p:cNvSpPr/>
          <p:nvPr/>
        </p:nvSpPr>
        <p:spPr>
          <a:xfrm>
            <a:off x="395288" y="404813"/>
            <a:ext cx="6264275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Wingdings" panose="05000000000000000000" pitchFamily="2" charset="2"/>
              <a:buNone/>
            </a:pPr>
            <a:r>
              <a:rPr lang="zh-CN" altLang="en-US" sz="4400" b="1" dirty="0">
                <a:solidFill>
                  <a:srgbClr val="33CCFF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（二）山高原低识地形</a:t>
            </a:r>
            <a:endParaRPr lang="zh-CN" altLang="en-US" sz="4400" b="1" dirty="0">
              <a:solidFill>
                <a:srgbClr val="33CCFF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圆角矩形 6"/>
          <p:cNvSpPr/>
          <p:nvPr/>
        </p:nvSpPr>
        <p:spPr>
          <a:xfrm>
            <a:off x="252413" y="333375"/>
            <a:ext cx="8531225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>
                  <a:alpha val="100000"/>
                </a:srgbClr>
              </a:gs>
              <a:gs pos="98000">
                <a:srgbClr val="FFFFFF">
                  <a:alpha val="100000"/>
                </a:srgbClr>
              </a:gs>
              <a:gs pos="99054">
                <a:srgbClr val="F6F6F6">
                  <a:alpha val="100000"/>
                </a:srgbClr>
              </a:gs>
              <a:gs pos="100000">
                <a:srgbClr val="D9D9D9">
                  <a:alpha val="100000"/>
                </a:srgbClr>
              </a:gs>
            </a:gsLst>
            <a:lin ang="5400000" scaled="1"/>
            <a:tileRect/>
          </a:gradFill>
          <a:ln w="2000" cap="rnd" cmpd="sng">
            <a:solidFill>
              <a:srgbClr val="A2A2A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Verdana" panose="020B0604030504040204" pitchFamily="34" charset="0"/>
              <a:ea typeface="宋体" panose="02010600030101010101" pitchFamily="2" charset="-122"/>
              <a:sym typeface="Verdana" panose="020B0604030504040204" pitchFamily="34" charset="0"/>
            </a:endParaRPr>
          </a:p>
        </p:txBody>
      </p:sp>
      <p:sp>
        <p:nvSpPr>
          <p:cNvPr id="20482" name="文本框 20482"/>
          <p:cNvSpPr txBox="1"/>
          <p:nvPr/>
        </p:nvSpPr>
        <p:spPr>
          <a:xfrm>
            <a:off x="682625" y="1563688"/>
            <a:ext cx="7777163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rPr>
              <a:t>     </a:t>
            </a:r>
            <a:endParaRPr lang="en-US" altLang="zh-CN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484" name="图片 20483" descr="东北平原黑土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333375"/>
            <a:ext cx="8424863" cy="6100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图片 20484" descr="东北黑土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3" y="333375"/>
            <a:ext cx="8423275" cy="5954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6" name="矩形 20485"/>
          <p:cNvSpPr/>
          <p:nvPr/>
        </p:nvSpPr>
        <p:spPr>
          <a:xfrm>
            <a:off x="1908175" y="4221163"/>
            <a:ext cx="6119813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/>
            <a:r>
              <a:rPr lang="zh-CN" altLang="en-US" sz="5400" b="1" strike="noStrike" noProof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东北平原（黑土地）</a:t>
            </a:r>
            <a:endParaRPr lang="zh-CN" altLang="en-US" sz="5400" b="1" strike="noStrike" noProof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圆角矩形 6"/>
          <p:cNvSpPr/>
          <p:nvPr/>
        </p:nvSpPr>
        <p:spPr>
          <a:xfrm>
            <a:off x="252413" y="333375"/>
            <a:ext cx="8531225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>
                  <a:alpha val="100000"/>
                </a:srgbClr>
              </a:gs>
              <a:gs pos="98000">
                <a:srgbClr val="FFFFFF">
                  <a:alpha val="100000"/>
                </a:srgbClr>
              </a:gs>
              <a:gs pos="99054">
                <a:srgbClr val="F6F6F6">
                  <a:alpha val="100000"/>
                </a:srgbClr>
              </a:gs>
              <a:gs pos="100000">
                <a:srgbClr val="D9D9D9">
                  <a:alpha val="100000"/>
                </a:srgbClr>
              </a:gs>
            </a:gsLst>
            <a:lin ang="5400000" scaled="1"/>
            <a:tileRect/>
          </a:gradFill>
          <a:ln w="2000" cap="rnd" cmpd="sng">
            <a:solidFill>
              <a:srgbClr val="A2A2A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Verdana" panose="020B0604030504040204" pitchFamily="34" charset="0"/>
              <a:ea typeface="宋体" panose="02010600030101010101" pitchFamily="2" charset="-122"/>
              <a:sym typeface="Verdana" panose="020B0604030504040204" pitchFamily="34" charset="0"/>
            </a:endParaRPr>
          </a:p>
        </p:txBody>
      </p:sp>
      <p:sp>
        <p:nvSpPr>
          <p:cNvPr id="21506" name="文本框 21506"/>
          <p:cNvSpPr txBox="1"/>
          <p:nvPr/>
        </p:nvSpPr>
        <p:spPr>
          <a:xfrm>
            <a:off x="682625" y="1563688"/>
            <a:ext cx="7777163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rPr>
              <a:t>     </a:t>
            </a:r>
            <a:endParaRPr lang="en-US" altLang="zh-CN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1508" name="图片 21507" descr="黄土高原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21508" descr="黄土高原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5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0" name="Text Box 7"/>
          <p:cNvSpPr txBox="1"/>
          <p:nvPr/>
        </p:nvSpPr>
        <p:spPr>
          <a:xfrm>
            <a:off x="1908175" y="4581525"/>
            <a:ext cx="5903913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54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黄土高原（黄土地）</a:t>
            </a:r>
            <a:endParaRPr lang="zh-CN" altLang="en-US" sz="54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圆角矩形 6"/>
          <p:cNvSpPr/>
          <p:nvPr/>
        </p:nvSpPr>
        <p:spPr>
          <a:xfrm>
            <a:off x="252413" y="333375"/>
            <a:ext cx="8531225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>
                  <a:alpha val="100000"/>
                </a:srgbClr>
              </a:gs>
              <a:gs pos="98000">
                <a:srgbClr val="FFFFFF">
                  <a:alpha val="100000"/>
                </a:srgbClr>
              </a:gs>
              <a:gs pos="99054">
                <a:srgbClr val="F6F6F6">
                  <a:alpha val="100000"/>
                </a:srgbClr>
              </a:gs>
              <a:gs pos="100000">
                <a:srgbClr val="D9D9D9">
                  <a:alpha val="100000"/>
                </a:srgbClr>
              </a:gs>
            </a:gsLst>
            <a:lin ang="5400000" scaled="1"/>
            <a:tileRect/>
          </a:gradFill>
          <a:ln w="2000" cap="rnd" cmpd="sng">
            <a:solidFill>
              <a:srgbClr val="A2A2A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Verdana" panose="020B0604030504040204" pitchFamily="34" charset="0"/>
              <a:ea typeface="宋体" panose="02010600030101010101" pitchFamily="2" charset="-122"/>
              <a:sym typeface="Verdana" panose="020B0604030504040204" pitchFamily="34" charset="0"/>
            </a:endParaRPr>
          </a:p>
        </p:txBody>
      </p:sp>
      <p:sp>
        <p:nvSpPr>
          <p:cNvPr id="22530" name="文本框 22530"/>
          <p:cNvSpPr txBox="1"/>
          <p:nvPr/>
        </p:nvSpPr>
        <p:spPr>
          <a:xfrm>
            <a:off x="682625" y="1563688"/>
            <a:ext cx="7777163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rPr>
              <a:t>     </a:t>
            </a:r>
            <a:endParaRPr lang="en-US" altLang="zh-CN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2532" name="图片 22531" descr="华北平原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404813"/>
            <a:ext cx="8496300" cy="6119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图片 22532" descr="华北平原 黄土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333375"/>
            <a:ext cx="8496300" cy="619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4" name="Text Box 7"/>
          <p:cNvSpPr txBox="1"/>
          <p:nvPr/>
        </p:nvSpPr>
        <p:spPr>
          <a:xfrm>
            <a:off x="1908175" y="4581525"/>
            <a:ext cx="5903913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54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华北平原（黄土地）</a:t>
            </a:r>
            <a:endParaRPr lang="zh-CN" altLang="en-US" sz="54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3553" name="圆角矩形 6"/>
          <p:cNvSpPr/>
          <p:nvPr/>
        </p:nvSpPr>
        <p:spPr>
          <a:xfrm>
            <a:off x="304800" y="328613"/>
            <a:ext cx="8531225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>
                  <a:alpha val="100000"/>
                </a:srgbClr>
              </a:gs>
              <a:gs pos="98000">
                <a:srgbClr val="FFFFFF">
                  <a:alpha val="100000"/>
                </a:srgbClr>
              </a:gs>
              <a:gs pos="99054">
                <a:srgbClr val="F6F6F6">
                  <a:alpha val="100000"/>
                </a:srgbClr>
              </a:gs>
              <a:gs pos="100000">
                <a:srgbClr val="D9D9D9">
                  <a:alpha val="100000"/>
                </a:srgbClr>
              </a:gs>
            </a:gsLst>
            <a:lin ang="5400000" scaled="1"/>
            <a:tileRect/>
          </a:gradFill>
          <a:ln w="2000" cap="rnd" cmpd="sng">
            <a:solidFill>
              <a:srgbClr val="A2A2A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Verdana" panose="020B0604030504040204" pitchFamily="34" charset="0"/>
              <a:ea typeface="宋体" panose="02010600030101010101" pitchFamily="2" charset="-122"/>
              <a:sym typeface="Verdana" panose="020B0604030504040204" pitchFamily="34" charset="0"/>
            </a:endParaRPr>
          </a:p>
        </p:txBody>
      </p:sp>
      <p:sp>
        <p:nvSpPr>
          <p:cNvPr id="23554" name="TextBox 4"/>
          <p:cNvSpPr/>
          <p:nvPr/>
        </p:nvSpPr>
        <p:spPr>
          <a:xfrm>
            <a:off x="1403350" y="2133600"/>
            <a:ext cx="6121400" cy="58737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zh-CN" altLang="en-US" sz="3200" dirty="0">
              <a:solidFill>
                <a:srgbClr val="000000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3555" name="组合 23555"/>
          <p:cNvGrpSpPr/>
          <p:nvPr/>
        </p:nvGrpSpPr>
        <p:grpSpPr>
          <a:xfrm>
            <a:off x="323850" y="260350"/>
            <a:ext cx="8424863" cy="6264275"/>
            <a:chOff x="0" y="0"/>
            <a:chExt cx="5307" cy="3538"/>
          </a:xfrm>
        </p:grpSpPr>
        <p:pic>
          <p:nvPicPr>
            <p:cNvPr id="23556" name="图片 23556" descr="1f178a82b9014a902a2e5536ab773912b31bee2d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5307" cy="3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557" name="曲线 247"/>
            <p:cNvSpPr/>
            <p:nvPr/>
          </p:nvSpPr>
          <p:spPr>
            <a:xfrm rot="-120000">
              <a:off x="2574" y="92"/>
              <a:ext cx="2496" cy="1996"/>
            </a:xfrm>
            <a:custGeom>
              <a:avLst/>
              <a:gdLst/>
              <a:ahLst/>
              <a:cxnLst>
                <a:cxn ang="0">
                  <a:pos x="2147483647" y="847141193"/>
                </a:cxn>
                <a:cxn ang="0">
                  <a:pos x="2147483647" y="1221221243"/>
                </a:cxn>
                <a:cxn ang="0">
                  <a:pos x="2147483647" y="1156084729"/>
                </a:cxn>
                <a:cxn ang="0">
                  <a:pos x="2147483647" y="1513427106"/>
                </a:cxn>
                <a:cxn ang="0">
                  <a:pos x="2147483647" y="2082008474"/>
                </a:cxn>
                <a:cxn ang="0">
                  <a:pos x="1611574380" y="2147483647"/>
                </a:cxn>
                <a:cxn ang="0">
                  <a:pos x="642700732" y="2147483647"/>
                </a:cxn>
                <a:cxn ang="0">
                  <a:pos x="190027877" y="2147483647"/>
                </a:cxn>
                <a:cxn ang="0">
                  <a:pos x="18198715" y="2147483647"/>
                </a:cxn>
                <a:cxn ang="0">
                  <a:pos x="158802956" y="2147483647"/>
                </a:cxn>
                <a:cxn ang="0">
                  <a:pos x="361853892" y="2147483647"/>
                </a:cxn>
                <a:cxn ang="0">
                  <a:pos x="830589137" y="2147483647"/>
                </a:cxn>
                <a:cxn ang="0">
                  <a:pos x="1455091836" y="2147483647"/>
                </a:cxn>
                <a:cxn ang="0">
                  <a:pos x="2001797112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27054848" y="2147483647"/>
                </a:cxn>
                <a:cxn ang="0">
                  <a:pos x="2001797112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098017891"/>
                </a:cxn>
                <a:cxn ang="0">
                  <a:pos x="2147483647" y="1886779806"/>
                </a:cxn>
                <a:cxn ang="0">
                  <a:pos x="2147483647" y="1854939579"/>
                </a:cxn>
                <a:cxn ang="0">
                  <a:pos x="2147483647" y="1513427106"/>
                </a:cxn>
                <a:cxn ang="0">
                  <a:pos x="2147483647" y="1367324175"/>
                </a:cxn>
                <a:cxn ang="0">
                  <a:pos x="2147483647" y="879709450"/>
                </a:cxn>
                <a:cxn ang="0">
                  <a:pos x="2147483647" y="717776616"/>
                </a:cxn>
                <a:cxn ang="0">
                  <a:pos x="2147483647" y="798743033"/>
                </a:cxn>
                <a:cxn ang="0">
                  <a:pos x="2147483647" y="620071845"/>
                </a:cxn>
                <a:cxn ang="0">
                  <a:pos x="2147483647" y="311127515"/>
                </a:cxn>
                <a:cxn ang="0">
                  <a:pos x="2147483647" y="68228689"/>
                </a:cxn>
                <a:cxn ang="0">
                  <a:pos x="2147483647" y="84058478"/>
                </a:cxn>
                <a:cxn ang="0">
                  <a:pos x="2147483647" y="295297838"/>
                </a:cxn>
                <a:cxn ang="0">
                  <a:pos x="2001797112" y="635901747"/>
                </a:cxn>
              </a:cxnLst>
              <a:pathLst>
                <a:path w="21600" h="21600">
                  <a:moveTo>
                    <a:pt x="11219" y="3495"/>
                  </a:moveTo>
                  <a:cubicBezTo>
                    <a:pt x="11394" y="3705"/>
                    <a:pt x="11916" y="4211"/>
                    <a:pt x="12092" y="4656"/>
                  </a:cubicBezTo>
                  <a:cubicBezTo>
                    <a:pt x="12267" y="5102"/>
                    <a:pt x="12023" y="5320"/>
                    <a:pt x="12092" y="5730"/>
                  </a:cubicBezTo>
                  <a:cubicBezTo>
                    <a:pt x="12160" y="6140"/>
                    <a:pt x="12182" y="6568"/>
                    <a:pt x="12443" y="6712"/>
                  </a:cubicBezTo>
                  <a:cubicBezTo>
                    <a:pt x="12704" y="6856"/>
                    <a:pt x="13054" y="6511"/>
                    <a:pt x="13405" y="6442"/>
                  </a:cubicBezTo>
                  <a:cubicBezTo>
                    <a:pt x="13756" y="6372"/>
                    <a:pt x="14124" y="6175"/>
                    <a:pt x="14193" y="6354"/>
                  </a:cubicBezTo>
                  <a:cubicBezTo>
                    <a:pt x="14261" y="6533"/>
                    <a:pt x="13859" y="6943"/>
                    <a:pt x="13756" y="7336"/>
                  </a:cubicBezTo>
                  <a:cubicBezTo>
                    <a:pt x="13654" y="7729"/>
                    <a:pt x="13636" y="7838"/>
                    <a:pt x="13671" y="8318"/>
                  </a:cubicBezTo>
                  <a:cubicBezTo>
                    <a:pt x="13705" y="8798"/>
                    <a:pt x="14090" y="9121"/>
                    <a:pt x="13932" y="9745"/>
                  </a:cubicBezTo>
                  <a:cubicBezTo>
                    <a:pt x="13773" y="10370"/>
                    <a:pt x="13478" y="10981"/>
                    <a:pt x="12883" y="11443"/>
                  </a:cubicBezTo>
                  <a:cubicBezTo>
                    <a:pt x="12289" y="11906"/>
                    <a:pt x="11728" y="11801"/>
                    <a:pt x="10958" y="12067"/>
                  </a:cubicBezTo>
                  <a:cubicBezTo>
                    <a:pt x="10188" y="12334"/>
                    <a:pt x="9892" y="12321"/>
                    <a:pt x="9032" y="12783"/>
                  </a:cubicBezTo>
                  <a:cubicBezTo>
                    <a:pt x="8172" y="13246"/>
                    <a:pt x="7753" y="13748"/>
                    <a:pt x="6666" y="14389"/>
                  </a:cubicBezTo>
                  <a:cubicBezTo>
                    <a:pt x="5579" y="15031"/>
                    <a:pt x="4441" y="15655"/>
                    <a:pt x="3602" y="15995"/>
                  </a:cubicBezTo>
                  <a:cubicBezTo>
                    <a:pt x="2764" y="16336"/>
                    <a:pt x="2973" y="16035"/>
                    <a:pt x="2464" y="16087"/>
                  </a:cubicBezTo>
                  <a:cubicBezTo>
                    <a:pt x="1955" y="16139"/>
                    <a:pt x="1519" y="16100"/>
                    <a:pt x="1065" y="16262"/>
                  </a:cubicBezTo>
                  <a:cubicBezTo>
                    <a:pt x="611" y="16423"/>
                    <a:pt x="385" y="16781"/>
                    <a:pt x="192" y="16890"/>
                  </a:cubicBezTo>
                  <a:cubicBezTo>
                    <a:pt x="0" y="16999"/>
                    <a:pt x="34" y="16567"/>
                    <a:pt x="102" y="16799"/>
                  </a:cubicBezTo>
                  <a:cubicBezTo>
                    <a:pt x="171" y="17030"/>
                    <a:pt x="380" y="17479"/>
                    <a:pt x="539" y="18051"/>
                  </a:cubicBezTo>
                  <a:cubicBezTo>
                    <a:pt x="697" y="18623"/>
                    <a:pt x="800" y="19177"/>
                    <a:pt x="890" y="19657"/>
                  </a:cubicBezTo>
                  <a:cubicBezTo>
                    <a:pt x="979" y="20137"/>
                    <a:pt x="753" y="20281"/>
                    <a:pt x="979" y="20460"/>
                  </a:cubicBezTo>
                  <a:cubicBezTo>
                    <a:pt x="1206" y="20639"/>
                    <a:pt x="1519" y="20421"/>
                    <a:pt x="2028" y="20548"/>
                  </a:cubicBezTo>
                  <a:cubicBezTo>
                    <a:pt x="2537" y="20674"/>
                    <a:pt x="2990" y="20958"/>
                    <a:pt x="3517" y="21084"/>
                  </a:cubicBezTo>
                  <a:cubicBezTo>
                    <a:pt x="4043" y="21211"/>
                    <a:pt x="3902" y="21137"/>
                    <a:pt x="4655" y="21172"/>
                  </a:cubicBezTo>
                  <a:cubicBezTo>
                    <a:pt x="5408" y="21207"/>
                    <a:pt x="6576" y="21211"/>
                    <a:pt x="7278" y="21263"/>
                  </a:cubicBezTo>
                  <a:cubicBezTo>
                    <a:pt x="7980" y="21316"/>
                    <a:pt x="7753" y="21390"/>
                    <a:pt x="8155" y="21442"/>
                  </a:cubicBezTo>
                  <a:cubicBezTo>
                    <a:pt x="8557" y="21495"/>
                    <a:pt x="8681" y="21600"/>
                    <a:pt x="9293" y="21530"/>
                  </a:cubicBezTo>
                  <a:cubicBezTo>
                    <a:pt x="9905" y="21460"/>
                    <a:pt x="10710" y="21263"/>
                    <a:pt x="11219" y="21084"/>
                  </a:cubicBezTo>
                  <a:cubicBezTo>
                    <a:pt x="11728" y="20906"/>
                    <a:pt x="11446" y="20945"/>
                    <a:pt x="11831" y="20639"/>
                  </a:cubicBezTo>
                  <a:cubicBezTo>
                    <a:pt x="12216" y="20334"/>
                    <a:pt x="12969" y="19889"/>
                    <a:pt x="13144" y="19566"/>
                  </a:cubicBezTo>
                  <a:cubicBezTo>
                    <a:pt x="13320" y="19243"/>
                    <a:pt x="12776" y="19299"/>
                    <a:pt x="12708" y="19033"/>
                  </a:cubicBezTo>
                  <a:cubicBezTo>
                    <a:pt x="12639" y="18767"/>
                    <a:pt x="12691" y="18475"/>
                    <a:pt x="12793" y="18226"/>
                  </a:cubicBezTo>
                  <a:cubicBezTo>
                    <a:pt x="12896" y="17977"/>
                    <a:pt x="13020" y="18012"/>
                    <a:pt x="13230" y="17781"/>
                  </a:cubicBezTo>
                  <a:cubicBezTo>
                    <a:pt x="13440" y="17549"/>
                    <a:pt x="13529" y="17283"/>
                    <a:pt x="13846" y="17069"/>
                  </a:cubicBezTo>
                  <a:cubicBezTo>
                    <a:pt x="14163" y="16855"/>
                    <a:pt x="14565" y="16838"/>
                    <a:pt x="14809" y="16711"/>
                  </a:cubicBezTo>
                  <a:cubicBezTo>
                    <a:pt x="15053" y="16585"/>
                    <a:pt x="15160" y="16532"/>
                    <a:pt x="15070" y="16441"/>
                  </a:cubicBezTo>
                  <a:cubicBezTo>
                    <a:pt x="14980" y="16349"/>
                    <a:pt x="14646" y="16349"/>
                    <a:pt x="14368" y="16262"/>
                  </a:cubicBezTo>
                  <a:cubicBezTo>
                    <a:pt x="14090" y="16174"/>
                    <a:pt x="13949" y="15943"/>
                    <a:pt x="13671" y="15995"/>
                  </a:cubicBezTo>
                  <a:cubicBezTo>
                    <a:pt x="13393" y="16048"/>
                    <a:pt x="13196" y="16406"/>
                    <a:pt x="12969" y="16532"/>
                  </a:cubicBezTo>
                  <a:cubicBezTo>
                    <a:pt x="12742" y="16659"/>
                    <a:pt x="12708" y="16655"/>
                    <a:pt x="12532" y="16620"/>
                  </a:cubicBezTo>
                  <a:cubicBezTo>
                    <a:pt x="12357" y="16585"/>
                    <a:pt x="12216" y="16497"/>
                    <a:pt x="12092" y="16353"/>
                  </a:cubicBezTo>
                  <a:cubicBezTo>
                    <a:pt x="11968" y="16209"/>
                    <a:pt x="12062" y="16052"/>
                    <a:pt x="11921" y="15908"/>
                  </a:cubicBezTo>
                  <a:cubicBezTo>
                    <a:pt x="11779" y="15764"/>
                    <a:pt x="11535" y="15834"/>
                    <a:pt x="11394" y="15638"/>
                  </a:cubicBezTo>
                  <a:cubicBezTo>
                    <a:pt x="11253" y="15441"/>
                    <a:pt x="11112" y="15088"/>
                    <a:pt x="11219" y="14926"/>
                  </a:cubicBezTo>
                  <a:cubicBezTo>
                    <a:pt x="11326" y="14765"/>
                    <a:pt x="11728" y="14904"/>
                    <a:pt x="11921" y="14834"/>
                  </a:cubicBezTo>
                  <a:cubicBezTo>
                    <a:pt x="12113" y="14765"/>
                    <a:pt x="12079" y="14765"/>
                    <a:pt x="12182" y="14568"/>
                  </a:cubicBezTo>
                  <a:cubicBezTo>
                    <a:pt x="12284" y="14372"/>
                    <a:pt x="12267" y="13997"/>
                    <a:pt x="12443" y="13852"/>
                  </a:cubicBezTo>
                  <a:cubicBezTo>
                    <a:pt x="12618" y="13708"/>
                    <a:pt x="12913" y="14031"/>
                    <a:pt x="13054" y="13852"/>
                  </a:cubicBezTo>
                  <a:cubicBezTo>
                    <a:pt x="13196" y="13674"/>
                    <a:pt x="12952" y="13176"/>
                    <a:pt x="13144" y="12962"/>
                  </a:cubicBezTo>
                  <a:cubicBezTo>
                    <a:pt x="13337" y="12748"/>
                    <a:pt x="13859" y="12604"/>
                    <a:pt x="14017" y="12783"/>
                  </a:cubicBezTo>
                  <a:cubicBezTo>
                    <a:pt x="14176" y="12962"/>
                    <a:pt x="13932" y="13621"/>
                    <a:pt x="13932" y="13852"/>
                  </a:cubicBezTo>
                  <a:cubicBezTo>
                    <a:pt x="13932" y="14084"/>
                    <a:pt x="13983" y="13874"/>
                    <a:pt x="14017" y="13944"/>
                  </a:cubicBezTo>
                  <a:cubicBezTo>
                    <a:pt x="14051" y="14014"/>
                    <a:pt x="14158" y="14049"/>
                    <a:pt x="14107" y="14210"/>
                  </a:cubicBezTo>
                  <a:cubicBezTo>
                    <a:pt x="14056" y="14372"/>
                    <a:pt x="13808" y="14621"/>
                    <a:pt x="13756" y="14747"/>
                  </a:cubicBezTo>
                  <a:cubicBezTo>
                    <a:pt x="13705" y="14874"/>
                    <a:pt x="13688" y="14944"/>
                    <a:pt x="13846" y="14834"/>
                  </a:cubicBezTo>
                  <a:cubicBezTo>
                    <a:pt x="14004" y="14725"/>
                    <a:pt x="14158" y="14494"/>
                    <a:pt x="14544" y="14210"/>
                  </a:cubicBezTo>
                  <a:cubicBezTo>
                    <a:pt x="14929" y="13927"/>
                    <a:pt x="15335" y="13765"/>
                    <a:pt x="15772" y="13407"/>
                  </a:cubicBezTo>
                  <a:cubicBezTo>
                    <a:pt x="16208" y="13049"/>
                    <a:pt x="16401" y="12783"/>
                    <a:pt x="16734" y="12425"/>
                  </a:cubicBezTo>
                  <a:cubicBezTo>
                    <a:pt x="17068" y="12067"/>
                    <a:pt x="17115" y="11801"/>
                    <a:pt x="17432" y="11622"/>
                  </a:cubicBezTo>
                  <a:cubicBezTo>
                    <a:pt x="17748" y="11443"/>
                    <a:pt x="18134" y="11675"/>
                    <a:pt x="18309" y="11531"/>
                  </a:cubicBezTo>
                  <a:cubicBezTo>
                    <a:pt x="18484" y="11387"/>
                    <a:pt x="18116" y="11138"/>
                    <a:pt x="18309" y="10906"/>
                  </a:cubicBezTo>
                  <a:cubicBezTo>
                    <a:pt x="18502" y="10675"/>
                    <a:pt x="19079" y="10583"/>
                    <a:pt x="19272" y="10370"/>
                  </a:cubicBezTo>
                  <a:cubicBezTo>
                    <a:pt x="19464" y="10156"/>
                    <a:pt x="19131" y="9872"/>
                    <a:pt x="19272" y="9837"/>
                  </a:cubicBezTo>
                  <a:cubicBezTo>
                    <a:pt x="19413" y="9802"/>
                    <a:pt x="19828" y="10374"/>
                    <a:pt x="19969" y="10195"/>
                  </a:cubicBezTo>
                  <a:cubicBezTo>
                    <a:pt x="20110" y="10016"/>
                    <a:pt x="20021" y="9318"/>
                    <a:pt x="19969" y="8942"/>
                  </a:cubicBezTo>
                  <a:cubicBezTo>
                    <a:pt x="19918" y="8567"/>
                    <a:pt x="19657" y="8602"/>
                    <a:pt x="19708" y="8318"/>
                  </a:cubicBezTo>
                  <a:cubicBezTo>
                    <a:pt x="19760" y="8035"/>
                    <a:pt x="19991" y="7677"/>
                    <a:pt x="20235" y="7515"/>
                  </a:cubicBezTo>
                  <a:cubicBezTo>
                    <a:pt x="20478" y="7354"/>
                    <a:pt x="20739" y="7891"/>
                    <a:pt x="20932" y="7515"/>
                  </a:cubicBezTo>
                  <a:cubicBezTo>
                    <a:pt x="21125" y="7140"/>
                    <a:pt x="21163" y="6175"/>
                    <a:pt x="21197" y="5638"/>
                  </a:cubicBezTo>
                  <a:cubicBezTo>
                    <a:pt x="21232" y="5102"/>
                    <a:pt x="21056" y="5315"/>
                    <a:pt x="21107" y="4835"/>
                  </a:cubicBezTo>
                  <a:cubicBezTo>
                    <a:pt x="21159" y="4355"/>
                    <a:pt x="21600" y="3408"/>
                    <a:pt x="21458" y="3229"/>
                  </a:cubicBezTo>
                  <a:cubicBezTo>
                    <a:pt x="21317" y="3050"/>
                    <a:pt x="20795" y="3622"/>
                    <a:pt x="20410" y="3945"/>
                  </a:cubicBezTo>
                  <a:cubicBezTo>
                    <a:pt x="20025" y="4268"/>
                    <a:pt x="19867" y="4748"/>
                    <a:pt x="19533" y="4835"/>
                  </a:cubicBezTo>
                  <a:cubicBezTo>
                    <a:pt x="19199" y="4923"/>
                    <a:pt x="19006" y="4656"/>
                    <a:pt x="18745" y="4390"/>
                  </a:cubicBezTo>
                  <a:cubicBezTo>
                    <a:pt x="18484" y="4124"/>
                    <a:pt x="18553" y="3692"/>
                    <a:pt x="18219" y="3495"/>
                  </a:cubicBezTo>
                  <a:cubicBezTo>
                    <a:pt x="17885" y="3299"/>
                    <a:pt x="17432" y="3535"/>
                    <a:pt x="17081" y="3408"/>
                  </a:cubicBezTo>
                  <a:cubicBezTo>
                    <a:pt x="16730" y="3282"/>
                    <a:pt x="16747" y="3212"/>
                    <a:pt x="16469" y="2871"/>
                  </a:cubicBezTo>
                  <a:cubicBezTo>
                    <a:pt x="16191" y="2531"/>
                    <a:pt x="15960" y="2208"/>
                    <a:pt x="15682" y="1710"/>
                  </a:cubicBezTo>
                  <a:cubicBezTo>
                    <a:pt x="15404" y="1213"/>
                    <a:pt x="15348" y="641"/>
                    <a:pt x="15070" y="375"/>
                  </a:cubicBezTo>
                  <a:cubicBezTo>
                    <a:pt x="14792" y="109"/>
                    <a:pt x="14526" y="445"/>
                    <a:pt x="14283" y="375"/>
                  </a:cubicBezTo>
                  <a:cubicBezTo>
                    <a:pt x="14039" y="305"/>
                    <a:pt x="14231" y="0"/>
                    <a:pt x="13846" y="17"/>
                  </a:cubicBezTo>
                  <a:cubicBezTo>
                    <a:pt x="13461" y="34"/>
                    <a:pt x="12759" y="266"/>
                    <a:pt x="12357" y="462"/>
                  </a:cubicBezTo>
                  <a:cubicBezTo>
                    <a:pt x="11955" y="659"/>
                    <a:pt x="11865" y="768"/>
                    <a:pt x="11831" y="999"/>
                  </a:cubicBezTo>
                  <a:cubicBezTo>
                    <a:pt x="11796" y="1230"/>
                    <a:pt x="12199" y="1300"/>
                    <a:pt x="12182" y="1623"/>
                  </a:cubicBezTo>
                  <a:cubicBezTo>
                    <a:pt x="12164" y="1946"/>
                    <a:pt x="11938" y="2230"/>
                    <a:pt x="11745" y="2605"/>
                  </a:cubicBezTo>
                  <a:cubicBezTo>
                    <a:pt x="11553" y="2980"/>
                    <a:pt x="11317" y="3338"/>
                    <a:pt x="11219" y="3495"/>
                  </a:cubicBezTo>
                  <a:close/>
                </a:path>
              </a:pathLst>
            </a:custGeom>
            <a:noFill/>
            <a:ln w="412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23558" name="组合 23558"/>
            <p:cNvGrpSpPr/>
            <p:nvPr/>
          </p:nvGrpSpPr>
          <p:grpSpPr>
            <a:xfrm>
              <a:off x="2678" y="136"/>
              <a:ext cx="2312" cy="1997"/>
              <a:chOff x="0" y="0"/>
              <a:chExt cx="1811" cy="1709"/>
            </a:xfrm>
          </p:grpSpPr>
          <p:sp>
            <p:nvSpPr>
              <p:cNvPr id="23559" name="直接连接符 23559"/>
              <p:cNvSpPr/>
              <p:nvPr/>
            </p:nvSpPr>
            <p:spPr>
              <a:xfrm flipV="1">
                <a:off x="975" y="0"/>
                <a:ext cx="192" cy="192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560" name="直接连接符 23560"/>
              <p:cNvSpPr/>
              <p:nvPr/>
            </p:nvSpPr>
            <p:spPr>
              <a:xfrm flipV="1">
                <a:off x="995" y="29"/>
                <a:ext cx="288" cy="288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561" name="直接连接符 23561"/>
              <p:cNvSpPr/>
              <p:nvPr/>
            </p:nvSpPr>
            <p:spPr>
              <a:xfrm flipV="1">
                <a:off x="995" y="125"/>
                <a:ext cx="336" cy="336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562" name="直接连接符 23562"/>
              <p:cNvSpPr/>
              <p:nvPr/>
            </p:nvSpPr>
            <p:spPr>
              <a:xfrm flipV="1">
                <a:off x="1091" y="221"/>
                <a:ext cx="288" cy="288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563" name="直接连接符 23563"/>
              <p:cNvSpPr/>
              <p:nvPr/>
            </p:nvSpPr>
            <p:spPr>
              <a:xfrm flipV="1">
                <a:off x="1139" y="269"/>
                <a:ext cx="384" cy="384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564" name="直接连接符 23564"/>
              <p:cNvSpPr/>
              <p:nvPr/>
            </p:nvSpPr>
            <p:spPr>
              <a:xfrm flipV="1">
                <a:off x="1139" y="365"/>
                <a:ext cx="480" cy="48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565" name="直接连接符 23565"/>
              <p:cNvSpPr/>
              <p:nvPr/>
            </p:nvSpPr>
            <p:spPr>
              <a:xfrm flipV="1">
                <a:off x="323" y="365"/>
                <a:ext cx="1488" cy="1344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566" name="直接连接符 23566"/>
              <p:cNvSpPr/>
              <p:nvPr/>
            </p:nvSpPr>
            <p:spPr>
              <a:xfrm flipV="1">
                <a:off x="1187" y="653"/>
                <a:ext cx="480" cy="48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567" name="直接连接符 23567"/>
              <p:cNvSpPr/>
              <p:nvPr/>
            </p:nvSpPr>
            <p:spPr>
              <a:xfrm flipV="1">
                <a:off x="227" y="893"/>
                <a:ext cx="836" cy="768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568" name="直接连接符 23568"/>
              <p:cNvSpPr/>
              <p:nvPr/>
            </p:nvSpPr>
            <p:spPr>
              <a:xfrm flipV="1">
                <a:off x="102" y="989"/>
                <a:ext cx="653" cy="637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569" name="直接连接符 23569"/>
              <p:cNvSpPr/>
              <p:nvPr/>
            </p:nvSpPr>
            <p:spPr>
              <a:xfrm flipV="1">
                <a:off x="35" y="1229"/>
                <a:ext cx="336" cy="288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570" name="直接连接符 23570"/>
              <p:cNvSpPr/>
              <p:nvPr/>
            </p:nvSpPr>
            <p:spPr>
              <a:xfrm flipV="1">
                <a:off x="611" y="1277"/>
                <a:ext cx="384" cy="384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571" name="直接连接符 23571"/>
              <p:cNvSpPr/>
              <p:nvPr/>
            </p:nvSpPr>
            <p:spPr>
              <a:xfrm flipV="1">
                <a:off x="755" y="1277"/>
                <a:ext cx="432" cy="432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572" name="直接连接符 23572"/>
              <p:cNvSpPr/>
              <p:nvPr/>
            </p:nvSpPr>
            <p:spPr>
              <a:xfrm flipV="1">
                <a:off x="0" y="1277"/>
                <a:ext cx="131" cy="116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23573" name="文本框 23573"/>
          <p:cNvSpPr txBox="1"/>
          <p:nvPr/>
        </p:nvSpPr>
        <p:spPr>
          <a:xfrm>
            <a:off x="611188" y="333375"/>
            <a:ext cx="4575175" cy="57943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北方地区所处温度带：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74" name="椭圆 23574"/>
          <p:cNvSpPr/>
          <p:nvPr/>
        </p:nvSpPr>
        <p:spPr>
          <a:xfrm>
            <a:off x="7380288" y="1412875"/>
            <a:ext cx="144462" cy="144463"/>
          </a:xfrm>
          <a:prstGeom prst="ellipse">
            <a:avLst/>
          </a:prstGeom>
          <a:solidFill>
            <a:srgbClr val="0000FF"/>
          </a:solidFill>
          <a:ln w="317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75" name="椭圆 23575"/>
          <p:cNvSpPr/>
          <p:nvPr/>
        </p:nvSpPr>
        <p:spPr>
          <a:xfrm>
            <a:off x="5219700" y="3357563"/>
            <a:ext cx="144463" cy="144462"/>
          </a:xfrm>
          <a:prstGeom prst="ellipse">
            <a:avLst/>
          </a:prstGeom>
          <a:solidFill>
            <a:srgbClr val="0000FF"/>
          </a:solidFill>
          <a:ln w="317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76" name="椭圆 23576"/>
          <p:cNvSpPr/>
          <p:nvPr/>
        </p:nvSpPr>
        <p:spPr>
          <a:xfrm>
            <a:off x="6011863" y="2997200"/>
            <a:ext cx="144462" cy="144463"/>
          </a:xfrm>
          <a:prstGeom prst="ellipse">
            <a:avLst/>
          </a:prstGeom>
          <a:solidFill>
            <a:srgbClr val="0000FF"/>
          </a:solidFill>
          <a:ln w="317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3578" name="组合 23577"/>
          <p:cNvGrpSpPr/>
          <p:nvPr/>
        </p:nvGrpSpPr>
        <p:grpSpPr>
          <a:xfrm>
            <a:off x="539750" y="1052513"/>
            <a:ext cx="7993063" cy="5616575"/>
            <a:chOff x="0" y="0"/>
            <a:chExt cx="5035" cy="3538"/>
          </a:xfrm>
        </p:grpSpPr>
        <p:sp>
          <p:nvSpPr>
            <p:cNvPr id="2" name="Text Box 17"/>
            <p:cNvSpPr txBox="1"/>
            <p:nvPr/>
          </p:nvSpPr>
          <p:spPr>
            <a:xfrm>
              <a:off x="3594" y="0"/>
              <a:ext cx="771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b="1" dirty="0">
                  <a:latin typeface="Arial" panose="020B0604020202020204" pitchFamily="34" charset="0"/>
                  <a:ea typeface="黑体" panose="02010609060101010101" pitchFamily="49" charset="-122"/>
                </a:rPr>
                <a:t>齐齐哈尔</a:t>
              </a:r>
              <a:endParaRPr lang="zh-CN" altLang="en-US" b="1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3579" name="Text Box 17"/>
            <p:cNvSpPr txBox="1"/>
            <p:nvPr/>
          </p:nvSpPr>
          <p:spPr>
            <a:xfrm>
              <a:off x="2997" y="947"/>
              <a:ext cx="589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b="1" dirty="0">
                  <a:latin typeface="Arial" panose="020B0604020202020204" pitchFamily="34" charset="0"/>
                  <a:ea typeface="黑体" panose="02010609060101010101" pitchFamily="49" charset="-122"/>
                </a:rPr>
                <a:t>石家庄</a:t>
              </a:r>
              <a:endParaRPr lang="zh-CN" altLang="en-US" b="1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3580" name="Text Box 17"/>
            <p:cNvSpPr txBox="1"/>
            <p:nvPr/>
          </p:nvSpPr>
          <p:spPr>
            <a:xfrm>
              <a:off x="2699" y="1088"/>
              <a:ext cx="454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b="1" dirty="0">
                  <a:latin typeface="Arial" panose="020B0604020202020204" pitchFamily="34" charset="0"/>
                  <a:ea typeface="黑体" panose="02010609060101010101" pitchFamily="49" charset="-122"/>
                </a:rPr>
                <a:t>延安</a:t>
              </a:r>
              <a:endParaRPr lang="zh-CN" altLang="en-US" b="1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grpSp>
          <p:nvGrpSpPr>
            <p:cNvPr id="23581" name="组合 23581"/>
            <p:cNvGrpSpPr>
              <a:grpSpLocks noChangeAspect="1"/>
            </p:cNvGrpSpPr>
            <p:nvPr/>
          </p:nvGrpSpPr>
          <p:grpSpPr>
            <a:xfrm>
              <a:off x="0" y="1786"/>
              <a:ext cx="5035" cy="1752"/>
              <a:chOff x="0" y="0"/>
              <a:chExt cx="5035" cy="1752"/>
            </a:xfrm>
          </p:grpSpPr>
          <p:pic>
            <p:nvPicPr>
              <p:cNvPr id="23582" name="Picture 2"/>
              <p:cNvPicPr>
                <a:picLocks noChangeAspect="1"/>
              </p:cNvPicPr>
              <p:nvPr/>
            </p:nvPicPr>
            <p:blipFill>
              <a:blip r:embed="rId2">
                <a:lum bright="-6000" contrast="12000"/>
              </a:blip>
              <a:srcRect l="894" b="43329"/>
              <a:stretch>
                <a:fillRect/>
              </a:stretch>
            </p:blipFill>
            <p:spPr>
              <a:xfrm>
                <a:off x="45" y="0"/>
                <a:ext cx="4990" cy="127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83" name="Picture 2"/>
              <p:cNvPicPr>
                <a:picLocks noChangeAspect="1"/>
              </p:cNvPicPr>
              <p:nvPr/>
            </p:nvPicPr>
            <p:blipFill>
              <a:blip r:embed="rId2">
                <a:lum bright="-6000" contrast="12000"/>
              </a:blip>
              <a:srcRect t="77420"/>
              <a:stretch>
                <a:fillRect/>
              </a:stretch>
            </p:blipFill>
            <p:spPr>
              <a:xfrm>
                <a:off x="0" y="1246"/>
                <a:ext cx="5035" cy="50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4577" name="圆角矩形 6"/>
          <p:cNvSpPr/>
          <p:nvPr/>
        </p:nvSpPr>
        <p:spPr>
          <a:xfrm>
            <a:off x="323850" y="333375"/>
            <a:ext cx="8567738" cy="6480175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>
                  <a:alpha val="100000"/>
                </a:srgbClr>
              </a:gs>
              <a:gs pos="98000">
                <a:srgbClr val="FFFFFF">
                  <a:alpha val="100000"/>
                </a:srgbClr>
              </a:gs>
              <a:gs pos="99054">
                <a:srgbClr val="F6F6F6">
                  <a:alpha val="100000"/>
                </a:srgbClr>
              </a:gs>
              <a:gs pos="100000">
                <a:srgbClr val="D9D9D9">
                  <a:alpha val="100000"/>
                </a:srgbClr>
              </a:gs>
            </a:gsLst>
            <a:lin ang="5400000" scaled="1"/>
            <a:tileRect/>
          </a:gradFill>
          <a:ln w="2000" cap="rnd" cmpd="sng">
            <a:solidFill>
              <a:srgbClr val="A2A2A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Verdana" panose="020B0604030504040204" pitchFamily="34" charset="0"/>
              <a:ea typeface="宋体" panose="02010600030101010101" pitchFamily="2" charset="-122"/>
              <a:sym typeface="Verdana" panose="020B0604030504040204" pitchFamily="34" charset="0"/>
            </a:endParaRPr>
          </a:p>
        </p:txBody>
      </p:sp>
      <p:sp>
        <p:nvSpPr>
          <p:cNvPr id="24578" name="TextBox 4"/>
          <p:cNvSpPr/>
          <p:nvPr/>
        </p:nvSpPr>
        <p:spPr>
          <a:xfrm>
            <a:off x="1403350" y="2133600"/>
            <a:ext cx="6121400" cy="58737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zh-CN" altLang="en-US" sz="3200" dirty="0">
              <a:solidFill>
                <a:srgbClr val="000000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579" name="曲线 247"/>
          <p:cNvSpPr/>
          <p:nvPr/>
        </p:nvSpPr>
        <p:spPr>
          <a:xfrm rot="-120000">
            <a:off x="4276725" y="1050925"/>
            <a:ext cx="3597275" cy="3384550"/>
          </a:xfrm>
          <a:custGeom>
            <a:avLst/>
            <a:gdLst/>
            <a:ahLst/>
            <a:cxnLst>
              <a:cxn ang="0">
                <a:pos x="2147483647" y="847141193"/>
              </a:cxn>
              <a:cxn ang="0">
                <a:pos x="2147483647" y="1221221243"/>
              </a:cxn>
              <a:cxn ang="0">
                <a:pos x="2147483647" y="1156084729"/>
              </a:cxn>
              <a:cxn ang="0">
                <a:pos x="2147483647" y="1513427106"/>
              </a:cxn>
              <a:cxn ang="0">
                <a:pos x="2147483647" y="2082008474"/>
              </a:cxn>
              <a:cxn ang="0">
                <a:pos x="1611574380" y="2147483647"/>
              </a:cxn>
              <a:cxn ang="0">
                <a:pos x="642700732" y="2147483647"/>
              </a:cxn>
              <a:cxn ang="0">
                <a:pos x="190027877" y="2147483647"/>
              </a:cxn>
              <a:cxn ang="0">
                <a:pos x="18198715" y="2147483647"/>
              </a:cxn>
              <a:cxn ang="0">
                <a:pos x="158802956" y="2147483647"/>
              </a:cxn>
              <a:cxn ang="0">
                <a:pos x="361853892" y="2147483647"/>
              </a:cxn>
              <a:cxn ang="0">
                <a:pos x="830589137" y="2147483647"/>
              </a:cxn>
              <a:cxn ang="0">
                <a:pos x="1455091836" y="2147483647"/>
              </a:cxn>
              <a:cxn ang="0">
                <a:pos x="2001797112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27054848" y="2147483647"/>
              </a:cxn>
              <a:cxn ang="0">
                <a:pos x="2001797112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098017891"/>
              </a:cxn>
              <a:cxn ang="0">
                <a:pos x="2147483647" y="1886779806"/>
              </a:cxn>
              <a:cxn ang="0">
                <a:pos x="2147483647" y="1854939579"/>
              </a:cxn>
              <a:cxn ang="0">
                <a:pos x="2147483647" y="1513427106"/>
              </a:cxn>
              <a:cxn ang="0">
                <a:pos x="2147483647" y="1367324175"/>
              </a:cxn>
              <a:cxn ang="0">
                <a:pos x="2147483647" y="879709450"/>
              </a:cxn>
              <a:cxn ang="0">
                <a:pos x="2147483647" y="717776616"/>
              </a:cxn>
              <a:cxn ang="0">
                <a:pos x="2147483647" y="798743033"/>
              </a:cxn>
              <a:cxn ang="0">
                <a:pos x="2147483647" y="620071845"/>
              </a:cxn>
              <a:cxn ang="0">
                <a:pos x="2147483647" y="311127515"/>
              </a:cxn>
              <a:cxn ang="0">
                <a:pos x="2147483647" y="68228689"/>
              </a:cxn>
              <a:cxn ang="0">
                <a:pos x="2147483647" y="84058478"/>
              </a:cxn>
              <a:cxn ang="0">
                <a:pos x="2147483647" y="295297838"/>
              </a:cxn>
              <a:cxn ang="0">
                <a:pos x="2001797112" y="635901747"/>
              </a:cxn>
            </a:cxnLst>
            <a:pathLst>
              <a:path w="21600" h="21600">
                <a:moveTo>
                  <a:pt x="11219" y="3495"/>
                </a:moveTo>
                <a:cubicBezTo>
                  <a:pt x="11394" y="3705"/>
                  <a:pt x="11916" y="4211"/>
                  <a:pt x="12092" y="4656"/>
                </a:cubicBezTo>
                <a:cubicBezTo>
                  <a:pt x="12267" y="5102"/>
                  <a:pt x="12023" y="5320"/>
                  <a:pt x="12092" y="5730"/>
                </a:cubicBezTo>
                <a:cubicBezTo>
                  <a:pt x="12160" y="6140"/>
                  <a:pt x="12182" y="6568"/>
                  <a:pt x="12443" y="6712"/>
                </a:cubicBezTo>
                <a:cubicBezTo>
                  <a:pt x="12704" y="6856"/>
                  <a:pt x="13054" y="6511"/>
                  <a:pt x="13405" y="6442"/>
                </a:cubicBezTo>
                <a:cubicBezTo>
                  <a:pt x="13756" y="6372"/>
                  <a:pt x="14124" y="6175"/>
                  <a:pt x="14193" y="6354"/>
                </a:cubicBezTo>
                <a:cubicBezTo>
                  <a:pt x="14261" y="6533"/>
                  <a:pt x="13859" y="6943"/>
                  <a:pt x="13756" y="7336"/>
                </a:cubicBezTo>
                <a:cubicBezTo>
                  <a:pt x="13654" y="7729"/>
                  <a:pt x="13636" y="7838"/>
                  <a:pt x="13671" y="8318"/>
                </a:cubicBezTo>
                <a:cubicBezTo>
                  <a:pt x="13705" y="8798"/>
                  <a:pt x="14090" y="9121"/>
                  <a:pt x="13932" y="9745"/>
                </a:cubicBezTo>
                <a:cubicBezTo>
                  <a:pt x="13773" y="10370"/>
                  <a:pt x="13478" y="10981"/>
                  <a:pt x="12883" y="11443"/>
                </a:cubicBezTo>
                <a:cubicBezTo>
                  <a:pt x="12289" y="11906"/>
                  <a:pt x="11728" y="11801"/>
                  <a:pt x="10958" y="12067"/>
                </a:cubicBezTo>
                <a:cubicBezTo>
                  <a:pt x="10188" y="12334"/>
                  <a:pt x="9892" y="12321"/>
                  <a:pt x="9032" y="12783"/>
                </a:cubicBezTo>
                <a:cubicBezTo>
                  <a:pt x="8172" y="13246"/>
                  <a:pt x="7753" y="13748"/>
                  <a:pt x="6666" y="14389"/>
                </a:cubicBezTo>
                <a:cubicBezTo>
                  <a:pt x="5579" y="15031"/>
                  <a:pt x="4441" y="15655"/>
                  <a:pt x="3602" y="15995"/>
                </a:cubicBezTo>
                <a:cubicBezTo>
                  <a:pt x="2764" y="16336"/>
                  <a:pt x="2973" y="16035"/>
                  <a:pt x="2464" y="16087"/>
                </a:cubicBezTo>
                <a:cubicBezTo>
                  <a:pt x="1955" y="16139"/>
                  <a:pt x="1519" y="16100"/>
                  <a:pt x="1065" y="16262"/>
                </a:cubicBezTo>
                <a:cubicBezTo>
                  <a:pt x="611" y="16423"/>
                  <a:pt x="385" y="16781"/>
                  <a:pt x="192" y="16890"/>
                </a:cubicBezTo>
                <a:cubicBezTo>
                  <a:pt x="0" y="16999"/>
                  <a:pt x="34" y="16567"/>
                  <a:pt x="102" y="16799"/>
                </a:cubicBezTo>
                <a:cubicBezTo>
                  <a:pt x="171" y="17030"/>
                  <a:pt x="380" y="17479"/>
                  <a:pt x="539" y="18051"/>
                </a:cubicBezTo>
                <a:cubicBezTo>
                  <a:pt x="697" y="18623"/>
                  <a:pt x="800" y="19177"/>
                  <a:pt x="890" y="19657"/>
                </a:cubicBezTo>
                <a:cubicBezTo>
                  <a:pt x="979" y="20137"/>
                  <a:pt x="753" y="20281"/>
                  <a:pt x="979" y="20460"/>
                </a:cubicBezTo>
                <a:cubicBezTo>
                  <a:pt x="1206" y="20639"/>
                  <a:pt x="1519" y="20421"/>
                  <a:pt x="2028" y="20548"/>
                </a:cubicBezTo>
                <a:cubicBezTo>
                  <a:pt x="2537" y="20674"/>
                  <a:pt x="2990" y="20958"/>
                  <a:pt x="3517" y="21084"/>
                </a:cubicBezTo>
                <a:cubicBezTo>
                  <a:pt x="4043" y="21211"/>
                  <a:pt x="3902" y="21137"/>
                  <a:pt x="4655" y="21172"/>
                </a:cubicBezTo>
                <a:cubicBezTo>
                  <a:pt x="5408" y="21207"/>
                  <a:pt x="6576" y="21211"/>
                  <a:pt x="7278" y="21263"/>
                </a:cubicBezTo>
                <a:cubicBezTo>
                  <a:pt x="7980" y="21316"/>
                  <a:pt x="7753" y="21390"/>
                  <a:pt x="8155" y="21442"/>
                </a:cubicBezTo>
                <a:cubicBezTo>
                  <a:pt x="8557" y="21495"/>
                  <a:pt x="8681" y="21600"/>
                  <a:pt x="9293" y="21530"/>
                </a:cubicBezTo>
                <a:cubicBezTo>
                  <a:pt x="9905" y="21460"/>
                  <a:pt x="10710" y="21263"/>
                  <a:pt x="11219" y="21084"/>
                </a:cubicBezTo>
                <a:cubicBezTo>
                  <a:pt x="11728" y="20906"/>
                  <a:pt x="11446" y="20945"/>
                  <a:pt x="11831" y="20639"/>
                </a:cubicBezTo>
                <a:cubicBezTo>
                  <a:pt x="12216" y="20334"/>
                  <a:pt x="12969" y="19889"/>
                  <a:pt x="13144" y="19566"/>
                </a:cubicBezTo>
                <a:cubicBezTo>
                  <a:pt x="13320" y="19243"/>
                  <a:pt x="12776" y="19299"/>
                  <a:pt x="12708" y="19033"/>
                </a:cubicBezTo>
                <a:cubicBezTo>
                  <a:pt x="12639" y="18767"/>
                  <a:pt x="12691" y="18475"/>
                  <a:pt x="12793" y="18226"/>
                </a:cubicBezTo>
                <a:cubicBezTo>
                  <a:pt x="12896" y="17977"/>
                  <a:pt x="13020" y="18012"/>
                  <a:pt x="13230" y="17781"/>
                </a:cubicBezTo>
                <a:cubicBezTo>
                  <a:pt x="13440" y="17549"/>
                  <a:pt x="13529" y="17283"/>
                  <a:pt x="13846" y="17069"/>
                </a:cubicBezTo>
                <a:cubicBezTo>
                  <a:pt x="14163" y="16855"/>
                  <a:pt x="14565" y="16838"/>
                  <a:pt x="14809" y="16711"/>
                </a:cubicBezTo>
                <a:cubicBezTo>
                  <a:pt x="15053" y="16585"/>
                  <a:pt x="15160" y="16532"/>
                  <a:pt x="15070" y="16441"/>
                </a:cubicBezTo>
                <a:cubicBezTo>
                  <a:pt x="14980" y="16349"/>
                  <a:pt x="14646" y="16349"/>
                  <a:pt x="14368" y="16262"/>
                </a:cubicBezTo>
                <a:cubicBezTo>
                  <a:pt x="14090" y="16174"/>
                  <a:pt x="13949" y="15943"/>
                  <a:pt x="13671" y="15995"/>
                </a:cubicBezTo>
                <a:cubicBezTo>
                  <a:pt x="13393" y="16048"/>
                  <a:pt x="13196" y="16406"/>
                  <a:pt x="12969" y="16532"/>
                </a:cubicBezTo>
                <a:cubicBezTo>
                  <a:pt x="12742" y="16659"/>
                  <a:pt x="12708" y="16655"/>
                  <a:pt x="12532" y="16620"/>
                </a:cubicBezTo>
                <a:cubicBezTo>
                  <a:pt x="12357" y="16585"/>
                  <a:pt x="12216" y="16497"/>
                  <a:pt x="12092" y="16353"/>
                </a:cubicBezTo>
                <a:cubicBezTo>
                  <a:pt x="11968" y="16209"/>
                  <a:pt x="12062" y="16052"/>
                  <a:pt x="11921" y="15908"/>
                </a:cubicBezTo>
                <a:cubicBezTo>
                  <a:pt x="11779" y="15764"/>
                  <a:pt x="11535" y="15834"/>
                  <a:pt x="11394" y="15638"/>
                </a:cubicBezTo>
                <a:cubicBezTo>
                  <a:pt x="11253" y="15441"/>
                  <a:pt x="11112" y="15088"/>
                  <a:pt x="11219" y="14926"/>
                </a:cubicBezTo>
                <a:cubicBezTo>
                  <a:pt x="11326" y="14765"/>
                  <a:pt x="11728" y="14904"/>
                  <a:pt x="11921" y="14834"/>
                </a:cubicBezTo>
                <a:cubicBezTo>
                  <a:pt x="12113" y="14765"/>
                  <a:pt x="12079" y="14765"/>
                  <a:pt x="12182" y="14568"/>
                </a:cubicBezTo>
                <a:cubicBezTo>
                  <a:pt x="12284" y="14372"/>
                  <a:pt x="12267" y="13997"/>
                  <a:pt x="12443" y="13852"/>
                </a:cubicBezTo>
                <a:cubicBezTo>
                  <a:pt x="12618" y="13708"/>
                  <a:pt x="12913" y="14031"/>
                  <a:pt x="13054" y="13852"/>
                </a:cubicBezTo>
                <a:cubicBezTo>
                  <a:pt x="13196" y="13674"/>
                  <a:pt x="12952" y="13176"/>
                  <a:pt x="13144" y="12962"/>
                </a:cubicBezTo>
                <a:cubicBezTo>
                  <a:pt x="13337" y="12748"/>
                  <a:pt x="13859" y="12604"/>
                  <a:pt x="14017" y="12783"/>
                </a:cubicBezTo>
                <a:cubicBezTo>
                  <a:pt x="14176" y="12962"/>
                  <a:pt x="13932" y="13621"/>
                  <a:pt x="13932" y="13852"/>
                </a:cubicBezTo>
                <a:cubicBezTo>
                  <a:pt x="13932" y="14084"/>
                  <a:pt x="13983" y="13874"/>
                  <a:pt x="14017" y="13944"/>
                </a:cubicBezTo>
                <a:cubicBezTo>
                  <a:pt x="14051" y="14014"/>
                  <a:pt x="14158" y="14049"/>
                  <a:pt x="14107" y="14210"/>
                </a:cubicBezTo>
                <a:cubicBezTo>
                  <a:pt x="14056" y="14372"/>
                  <a:pt x="13808" y="14621"/>
                  <a:pt x="13756" y="14747"/>
                </a:cubicBezTo>
                <a:cubicBezTo>
                  <a:pt x="13705" y="14874"/>
                  <a:pt x="13688" y="14944"/>
                  <a:pt x="13846" y="14834"/>
                </a:cubicBezTo>
                <a:cubicBezTo>
                  <a:pt x="14004" y="14725"/>
                  <a:pt x="14158" y="14494"/>
                  <a:pt x="14544" y="14210"/>
                </a:cubicBezTo>
                <a:cubicBezTo>
                  <a:pt x="14929" y="13927"/>
                  <a:pt x="15335" y="13765"/>
                  <a:pt x="15772" y="13407"/>
                </a:cubicBezTo>
                <a:cubicBezTo>
                  <a:pt x="16208" y="13049"/>
                  <a:pt x="16401" y="12783"/>
                  <a:pt x="16734" y="12425"/>
                </a:cubicBezTo>
                <a:cubicBezTo>
                  <a:pt x="17068" y="12067"/>
                  <a:pt x="17115" y="11801"/>
                  <a:pt x="17432" y="11622"/>
                </a:cubicBezTo>
                <a:cubicBezTo>
                  <a:pt x="17748" y="11443"/>
                  <a:pt x="18134" y="11675"/>
                  <a:pt x="18309" y="11531"/>
                </a:cubicBezTo>
                <a:cubicBezTo>
                  <a:pt x="18484" y="11387"/>
                  <a:pt x="18116" y="11138"/>
                  <a:pt x="18309" y="10906"/>
                </a:cubicBezTo>
                <a:cubicBezTo>
                  <a:pt x="18502" y="10675"/>
                  <a:pt x="19079" y="10583"/>
                  <a:pt x="19272" y="10370"/>
                </a:cubicBezTo>
                <a:cubicBezTo>
                  <a:pt x="19464" y="10156"/>
                  <a:pt x="19131" y="9872"/>
                  <a:pt x="19272" y="9837"/>
                </a:cubicBezTo>
                <a:cubicBezTo>
                  <a:pt x="19413" y="9802"/>
                  <a:pt x="19828" y="10374"/>
                  <a:pt x="19969" y="10195"/>
                </a:cubicBezTo>
                <a:cubicBezTo>
                  <a:pt x="20110" y="10016"/>
                  <a:pt x="20021" y="9318"/>
                  <a:pt x="19969" y="8942"/>
                </a:cubicBezTo>
                <a:cubicBezTo>
                  <a:pt x="19918" y="8567"/>
                  <a:pt x="19657" y="8602"/>
                  <a:pt x="19708" y="8318"/>
                </a:cubicBezTo>
                <a:cubicBezTo>
                  <a:pt x="19760" y="8035"/>
                  <a:pt x="19991" y="7677"/>
                  <a:pt x="20235" y="7515"/>
                </a:cubicBezTo>
                <a:cubicBezTo>
                  <a:pt x="20478" y="7354"/>
                  <a:pt x="20739" y="7891"/>
                  <a:pt x="20932" y="7515"/>
                </a:cubicBezTo>
                <a:cubicBezTo>
                  <a:pt x="21125" y="7140"/>
                  <a:pt x="21163" y="6175"/>
                  <a:pt x="21197" y="5638"/>
                </a:cubicBezTo>
                <a:cubicBezTo>
                  <a:pt x="21232" y="5102"/>
                  <a:pt x="21056" y="5315"/>
                  <a:pt x="21107" y="4835"/>
                </a:cubicBezTo>
                <a:cubicBezTo>
                  <a:pt x="21159" y="4355"/>
                  <a:pt x="21600" y="3408"/>
                  <a:pt x="21458" y="3229"/>
                </a:cubicBezTo>
                <a:cubicBezTo>
                  <a:pt x="21317" y="3050"/>
                  <a:pt x="20795" y="3622"/>
                  <a:pt x="20410" y="3945"/>
                </a:cubicBezTo>
                <a:cubicBezTo>
                  <a:pt x="20025" y="4268"/>
                  <a:pt x="19867" y="4748"/>
                  <a:pt x="19533" y="4835"/>
                </a:cubicBezTo>
                <a:cubicBezTo>
                  <a:pt x="19199" y="4923"/>
                  <a:pt x="19006" y="4656"/>
                  <a:pt x="18745" y="4390"/>
                </a:cubicBezTo>
                <a:cubicBezTo>
                  <a:pt x="18484" y="4124"/>
                  <a:pt x="18553" y="3692"/>
                  <a:pt x="18219" y="3495"/>
                </a:cubicBezTo>
                <a:cubicBezTo>
                  <a:pt x="17885" y="3299"/>
                  <a:pt x="17432" y="3535"/>
                  <a:pt x="17081" y="3408"/>
                </a:cubicBezTo>
                <a:cubicBezTo>
                  <a:pt x="16730" y="3282"/>
                  <a:pt x="16747" y="3212"/>
                  <a:pt x="16469" y="2871"/>
                </a:cubicBezTo>
                <a:cubicBezTo>
                  <a:pt x="16191" y="2531"/>
                  <a:pt x="15960" y="2208"/>
                  <a:pt x="15682" y="1710"/>
                </a:cubicBezTo>
                <a:cubicBezTo>
                  <a:pt x="15404" y="1213"/>
                  <a:pt x="15348" y="641"/>
                  <a:pt x="15070" y="375"/>
                </a:cubicBezTo>
                <a:cubicBezTo>
                  <a:pt x="14792" y="109"/>
                  <a:pt x="14526" y="445"/>
                  <a:pt x="14283" y="375"/>
                </a:cubicBezTo>
                <a:cubicBezTo>
                  <a:pt x="14039" y="305"/>
                  <a:pt x="14231" y="0"/>
                  <a:pt x="13846" y="17"/>
                </a:cubicBezTo>
                <a:cubicBezTo>
                  <a:pt x="13461" y="34"/>
                  <a:pt x="12759" y="266"/>
                  <a:pt x="12357" y="462"/>
                </a:cubicBezTo>
                <a:cubicBezTo>
                  <a:pt x="11955" y="659"/>
                  <a:pt x="11865" y="768"/>
                  <a:pt x="11831" y="999"/>
                </a:cubicBezTo>
                <a:cubicBezTo>
                  <a:pt x="11796" y="1230"/>
                  <a:pt x="12199" y="1300"/>
                  <a:pt x="12182" y="1623"/>
                </a:cubicBezTo>
                <a:cubicBezTo>
                  <a:pt x="12164" y="1946"/>
                  <a:pt x="11938" y="2230"/>
                  <a:pt x="11745" y="2605"/>
                </a:cubicBezTo>
                <a:cubicBezTo>
                  <a:pt x="11553" y="2980"/>
                  <a:pt x="11317" y="3338"/>
                  <a:pt x="11219" y="3495"/>
                </a:cubicBezTo>
                <a:close/>
              </a:path>
            </a:pathLst>
          </a:cu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24580" name="组合 24580"/>
          <p:cNvGrpSpPr/>
          <p:nvPr/>
        </p:nvGrpSpPr>
        <p:grpSpPr>
          <a:xfrm>
            <a:off x="395288" y="404813"/>
            <a:ext cx="8424862" cy="6265862"/>
            <a:chOff x="0" y="0"/>
            <a:chExt cx="5171" cy="3992"/>
          </a:xfrm>
        </p:grpSpPr>
        <p:pic>
          <p:nvPicPr>
            <p:cNvPr id="24581" name="图片 24581" descr="3801213fb80e7bec124600d62c2eb9389b506b6c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5171" cy="399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582" name="曲线 247"/>
            <p:cNvSpPr/>
            <p:nvPr/>
          </p:nvSpPr>
          <p:spPr>
            <a:xfrm rot="-60000">
              <a:off x="2312" y="44"/>
              <a:ext cx="2450" cy="2134"/>
            </a:xfrm>
            <a:custGeom>
              <a:avLst/>
              <a:gdLst/>
              <a:ahLst/>
              <a:cxnLst>
                <a:cxn ang="0">
                  <a:pos x="2147483647" y="847141193"/>
                </a:cxn>
                <a:cxn ang="0">
                  <a:pos x="2147483647" y="1221221243"/>
                </a:cxn>
                <a:cxn ang="0">
                  <a:pos x="2147483647" y="1156084729"/>
                </a:cxn>
                <a:cxn ang="0">
                  <a:pos x="2147483647" y="1513427106"/>
                </a:cxn>
                <a:cxn ang="0">
                  <a:pos x="2147483647" y="2082008474"/>
                </a:cxn>
                <a:cxn ang="0">
                  <a:pos x="1611574380" y="2147483647"/>
                </a:cxn>
                <a:cxn ang="0">
                  <a:pos x="642700732" y="2147483647"/>
                </a:cxn>
                <a:cxn ang="0">
                  <a:pos x="190027877" y="2147483647"/>
                </a:cxn>
                <a:cxn ang="0">
                  <a:pos x="18198715" y="2147483647"/>
                </a:cxn>
                <a:cxn ang="0">
                  <a:pos x="158802956" y="2147483647"/>
                </a:cxn>
                <a:cxn ang="0">
                  <a:pos x="361853892" y="2147483647"/>
                </a:cxn>
                <a:cxn ang="0">
                  <a:pos x="830589137" y="2147483647"/>
                </a:cxn>
                <a:cxn ang="0">
                  <a:pos x="1455091836" y="2147483647"/>
                </a:cxn>
                <a:cxn ang="0">
                  <a:pos x="2001797112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27054848" y="2147483647"/>
                </a:cxn>
                <a:cxn ang="0">
                  <a:pos x="2001797112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098017891"/>
                </a:cxn>
                <a:cxn ang="0">
                  <a:pos x="2147483647" y="1886779806"/>
                </a:cxn>
                <a:cxn ang="0">
                  <a:pos x="2147483647" y="1854939579"/>
                </a:cxn>
                <a:cxn ang="0">
                  <a:pos x="2147483647" y="1513427106"/>
                </a:cxn>
                <a:cxn ang="0">
                  <a:pos x="2147483647" y="1367324175"/>
                </a:cxn>
                <a:cxn ang="0">
                  <a:pos x="2147483647" y="879709450"/>
                </a:cxn>
                <a:cxn ang="0">
                  <a:pos x="2147483647" y="717776616"/>
                </a:cxn>
                <a:cxn ang="0">
                  <a:pos x="2147483647" y="798743033"/>
                </a:cxn>
                <a:cxn ang="0">
                  <a:pos x="2147483647" y="620071845"/>
                </a:cxn>
                <a:cxn ang="0">
                  <a:pos x="2147483647" y="311127515"/>
                </a:cxn>
                <a:cxn ang="0">
                  <a:pos x="2147483647" y="68228689"/>
                </a:cxn>
                <a:cxn ang="0">
                  <a:pos x="2147483647" y="84058478"/>
                </a:cxn>
                <a:cxn ang="0">
                  <a:pos x="2147483647" y="295297838"/>
                </a:cxn>
                <a:cxn ang="0">
                  <a:pos x="2001797112" y="635901747"/>
                </a:cxn>
              </a:cxnLst>
              <a:pathLst>
                <a:path w="21600" h="21600">
                  <a:moveTo>
                    <a:pt x="11219" y="3495"/>
                  </a:moveTo>
                  <a:cubicBezTo>
                    <a:pt x="11394" y="3705"/>
                    <a:pt x="11916" y="4211"/>
                    <a:pt x="12092" y="4656"/>
                  </a:cubicBezTo>
                  <a:cubicBezTo>
                    <a:pt x="12267" y="5102"/>
                    <a:pt x="12023" y="5320"/>
                    <a:pt x="12092" y="5730"/>
                  </a:cubicBezTo>
                  <a:cubicBezTo>
                    <a:pt x="12160" y="6140"/>
                    <a:pt x="12182" y="6568"/>
                    <a:pt x="12443" y="6712"/>
                  </a:cubicBezTo>
                  <a:cubicBezTo>
                    <a:pt x="12704" y="6856"/>
                    <a:pt x="13054" y="6511"/>
                    <a:pt x="13405" y="6442"/>
                  </a:cubicBezTo>
                  <a:cubicBezTo>
                    <a:pt x="13756" y="6372"/>
                    <a:pt x="14124" y="6175"/>
                    <a:pt x="14193" y="6354"/>
                  </a:cubicBezTo>
                  <a:cubicBezTo>
                    <a:pt x="14261" y="6533"/>
                    <a:pt x="13859" y="6943"/>
                    <a:pt x="13756" y="7336"/>
                  </a:cubicBezTo>
                  <a:cubicBezTo>
                    <a:pt x="13654" y="7729"/>
                    <a:pt x="13636" y="7838"/>
                    <a:pt x="13671" y="8318"/>
                  </a:cubicBezTo>
                  <a:cubicBezTo>
                    <a:pt x="13705" y="8798"/>
                    <a:pt x="14090" y="9121"/>
                    <a:pt x="13932" y="9745"/>
                  </a:cubicBezTo>
                  <a:cubicBezTo>
                    <a:pt x="13773" y="10370"/>
                    <a:pt x="13478" y="10981"/>
                    <a:pt x="12883" y="11443"/>
                  </a:cubicBezTo>
                  <a:cubicBezTo>
                    <a:pt x="12289" y="11906"/>
                    <a:pt x="11728" y="11801"/>
                    <a:pt x="10958" y="12067"/>
                  </a:cubicBezTo>
                  <a:cubicBezTo>
                    <a:pt x="10188" y="12334"/>
                    <a:pt x="9892" y="12321"/>
                    <a:pt x="9032" y="12783"/>
                  </a:cubicBezTo>
                  <a:cubicBezTo>
                    <a:pt x="8172" y="13246"/>
                    <a:pt x="7753" y="13748"/>
                    <a:pt x="6666" y="14389"/>
                  </a:cubicBezTo>
                  <a:cubicBezTo>
                    <a:pt x="5579" y="15031"/>
                    <a:pt x="4441" y="15655"/>
                    <a:pt x="3602" y="15995"/>
                  </a:cubicBezTo>
                  <a:cubicBezTo>
                    <a:pt x="2764" y="16336"/>
                    <a:pt x="2973" y="16035"/>
                    <a:pt x="2464" y="16087"/>
                  </a:cubicBezTo>
                  <a:cubicBezTo>
                    <a:pt x="1955" y="16139"/>
                    <a:pt x="1519" y="16100"/>
                    <a:pt x="1065" y="16262"/>
                  </a:cubicBezTo>
                  <a:cubicBezTo>
                    <a:pt x="611" y="16423"/>
                    <a:pt x="385" y="16781"/>
                    <a:pt x="192" y="16890"/>
                  </a:cubicBezTo>
                  <a:cubicBezTo>
                    <a:pt x="0" y="16999"/>
                    <a:pt x="34" y="16567"/>
                    <a:pt x="102" y="16799"/>
                  </a:cubicBezTo>
                  <a:cubicBezTo>
                    <a:pt x="171" y="17030"/>
                    <a:pt x="380" y="17479"/>
                    <a:pt x="539" y="18051"/>
                  </a:cubicBezTo>
                  <a:cubicBezTo>
                    <a:pt x="697" y="18623"/>
                    <a:pt x="800" y="19177"/>
                    <a:pt x="890" y="19657"/>
                  </a:cubicBezTo>
                  <a:cubicBezTo>
                    <a:pt x="979" y="20137"/>
                    <a:pt x="753" y="20281"/>
                    <a:pt x="979" y="20460"/>
                  </a:cubicBezTo>
                  <a:cubicBezTo>
                    <a:pt x="1206" y="20639"/>
                    <a:pt x="1519" y="20421"/>
                    <a:pt x="2028" y="20548"/>
                  </a:cubicBezTo>
                  <a:cubicBezTo>
                    <a:pt x="2537" y="20674"/>
                    <a:pt x="2990" y="20958"/>
                    <a:pt x="3517" y="21084"/>
                  </a:cubicBezTo>
                  <a:cubicBezTo>
                    <a:pt x="4043" y="21211"/>
                    <a:pt x="3902" y="21137"/>
                    <a:pt x="4655" y="21172"/>
                  </a:cubicBezTo>
                  <a:cubicBezTo>
                    <a:pt x="5408" y="21207"/>
                    <a:pt x="6576" y="21211"/>
                    <a:pt x="7278" y="21263"/>
                  </a:cubicBezTo>
                  <a:cubicBezTo>
                    <a:pt x="7980" y="21316"/>
                    <a:pt x="7753" y="21390"/>
                    <a:pt x="8155" y="21442"/>
                  </a:cubicBezTo>
                  <a:cubicBezTo>
                    <a:pt x="8557" y="21495"/>
                    <a:pt x="8681" y="21600"/>
                    <a:pt x="9293" y="21530"/>
                  </a:cubicBezTo>
                  <a:cubicBezTo>
                    <a:pt x="9905" y="21460"/>
                    <a:pt x="10710" y="21263"/>
                    <a:pt x="11219" y="21084"/>
                  </a:cubicBezTo>
                  <a:cubicBezTo>
                    <a:pt x="11728" y="20906"/>
                    <a:pt x="11446" y="20945"/>
                    <a:pt x="11831" y="20639"/>
                  </a:cubicBezTo>
                  <a:cubicBezTo>
                    <a:pt x="12216" y="20334"/>
                    <a:pt x="12969" y="19889"/>
                    <a:pt x="13144" y="19566"/>
                  </a:cubicBezTo>
                  <a:cubicBezTo>
                    <a:pt x="13320" y="19243"/>
                    <a:pt x="12776" y="19299"/>
                    <a:pt x="12708" y="19033"/>
                  </a:cubicBezTo>
                  <a:cubicBezTo>
                    <a:pt x="12639" y="18767"/>
                    <a:pt x="12691" y="18475"/>
                    <a:pt x="12793" y="18226"/>
                  </a:cubicBezTo>
                  <a:cubicBezTo>
                    <a:pt x="12896" y="17977"/>
                    <a:pt x="13020" y="18012"/>
                    <a:pt x="13230" y="17781"/>
                  </a:cubicBezTo>
                  <a:cubicBezTo>
                    <a:pt x="13440" y="17549"/>
                    <a:pt x="13529" y="17283"/>
                    <a:pt x="13846" y="17069"/>
                  </a:cubicBezTo>
                  <a:cubicBezTo>
                    <a:pt x="14163" y="16855"/>
                    <a:pt x="14565" y="16838"/>
                    <a:pt x="14809" y="16711"/>
                  </a:cubicBezTo>
                  <a:cubicBezTo>
                    <a:pt x="15053" y="16585"/>
                    <a:pt x="15160" y="16532"/>
                    <a:pt x="15070" y="16441"/>
                  </a:cubicBezTo>
                  <a:cubicBezTo>
                    <a:pt x="14980" y="16349"/>
                    <a:pt x="14646" y="16349"/>
                    <a:pt x="14368" y="16262"/>
                  </a:cubicBezTo>
                  <a:cubicBezTo>
                    <a:pt x="14090" y="16174"/>
                    <a:pt x="13949" y="15943"/>
                    <a:pt x="13671" y="15995"/>
                  </a:cubicBezTo>
                  <a:cubicBezTo>
                    <a:pt x="13393" y="16048"/>
                    <a:pt x="13196" y="16406"/>
                    <a:pt x="12969" y="16532"/>
                  </a:cubicBezTo>
                  <a:cubicBezTo>
                    <a:pt x="12742" y="16659"/>
                    <a:pt x="12708" y="16655"/>
                    <a:pt x="12532" y="16620"/>
                  </a:cubicBezTo>
                  <a:cubicBezTo>
                    <a:pt x="12357" y="16585"/>
                    <a:pt x="12216" y="16497"/>
                    <a:pt x="12092" y="16353"/>
                  </a:cubicBezTo>
                  <a:cubicBezTo>
                    <a:pt x="11968" y="16209"/>
                    <a:pt x="12062" y="16052"/>
                    <a:pt x="11921" y="15908"/>
                  </a:cubicBezTo>
                  <a:cubicBezTo>
                    <a:pt x="11779" y="15764"/>
                    <a:pt x="11535" y="15834"/>
                    <a:pt x="11394" y="15638"/>
                  </a:cubicBezTo>
                  <a:cubicBezTo>
                    <a:pt x="11253" y="15441"/>
                    <a:pt x="11112" y="15088"/>
                    <a:pt x="11219" y="14926"/>
                  </a:cubicBezTo>
                  <a:cubicBezTo>
                    <a:pt x="11326" y="14765"/>
                    <a:pt x="11728" y="14904"/>
                    <a:pt x="11921" y="14834"/>
                  </a:cubicBezTo>
                  <a:cubicBezTo>
                    <a:pt x="12113" y="14765"/>
                    <a:pt x="12079" y="14765"/>
                    <a:pt x="12182" y="14568"/>
                  </a:cubicBezTo>
                  <a:cubicBezTo>
                    <a:pt x="12284" y="14372"/>
                    <a:pt x="12267" y="13997"/>
                    <a:pt x="12443" y="13852"/>
                  </a:cubicBezTo>
                  <a:cubicBezTo>
                    <a:pt x="12618" y="13708"/>
                    <a:pt x="12913" y="14031"/>
                    <a:pt x="13054" y="13852"/>
                  </a:cubicBezTo>
                  <a:cubicBezTo>
                    <a:pt x="13196" y="13674"/>
                    <a:pt x="12952" y="13176"/>
                    <a:pt x="13144" y="12962"/>
                  </a:cubicBezTo>
                  <a:cubicBezTo>
                    <a:pt x="13337" y="12748"/>
                    <a:pt x="13859" y="12604"/>
                    <a:pt x="14017" y="12783"/>
                  </a:cubicBezTo>
                  <a:cubicBezTo>
                    <a:pt x="14176" y="12962"/>
                    <a:pt x="13932" y="13621"/>
                    <a:pt x="13932" y="13852"/>
                  </a:cubicBezTo>
                  <a:cubicBezTo>
                    <a:pt x="13932" y="14084"/>
                    <a:pt x="13983" y="13874"/>
                    <a:pt x="14017" y="13944"/>
                  </a:cubicBezTo>
                  <a:cubicBezTo>
                    <a:pt x="14051" y="14014"/>
                    <a:pt x="14158" y="14049"/>
                    <a:pt x="14107" y="14210"/>
                  </a:cubicBezTo>
                  <a:cubicBezTo>
                    <a:pt x="14056" y="14372"/>
                    <a:pt x="13808" y="14621"/>
                    <a:pt x="13756" y="14747"/>
                  </a:cubicBezTo>
                  <a:cubicBezTo>
                    <a:pt x="13705" y="14874"/>
                    <a:pt x="13688" y="14944"/>
                    <a:pt x="13846" y="14834"/>
                  </a:cubicBezTo>
                  <a:cubicBezTo>
                    <a:pt x="14004" y="14725"/>
                    <a:pt x="14158" y="14494"/>
                    <a:pt x="14544" y="14210"/>
                  </a:cubicBezTo>
                  <a:cubicBezTo>
                    <a:pt x="14929" y="13927"/>
                    <a:pt x="15335" y="13765"/>
                    <a:pt x="15772" y="13407"/>
                  </a:cubicBezTo>
                  <a:cubicBezTo>
                    <a:pt x="16208" y="13049"/>
                    <a:pt x="16401" y="12783"/>
                    <a:pt x="16734" y="12425"/>
                  </a:cubicBezTo>
                  <a:cubicBezTo>
                    <a:pt x="17068" y="12067"/>
                    <a:pt x="17115" y="11801"/>
                    <a:pt x="17432" y="11622"/>
                  </a:cubicBezTo>
                  <a:cubicBezTo>
                    <a:pt x="17748" y="11443"/>
                    <a:pt x="18134" y="11675"/>
                    <a:pt x="18309" y="11531"/>
                  </a:cubicBezTo>
                  <a:cubicBezTo>
                    <a:pt x="18484" y="11387"/>
                    <a:pt x="18116" y="11138"/>
                    <a:pt x="18309" y="10906"/>
                  </a:cubicBezTo>
                  <a:cubicBezTo>
                    <a:pt x="18502" y="10675"/>
                    <a:pt x="19079" y="10583"/>
                    <a:pt x="19272" y="10370"/>
                  </a:cubicBezTo>
                  <a:cubicBezTo>
                    <a:pt x="19464" y="10156"/>
                    <a:pt x="19131" y="9872"/>
                    <a:pt x="19272" y="9837"/>
                  </a:cubicBezTo>
                  <a:cubicBezTo>
                    <a:pt x="19413" y="9802"/>
                    <a:pt x="19828" y="10374"/>
                    <a:pt x="19969" y="10195"/>
                  </a:cubicBezTo>
                  <a:cubicBezTo>
                    <a:pt x="20110" y="10016"/>
                    <a:pt x="20021" y="9318"/>
                    <a:pt x="19969" y="8942"/>
                  </a:cubicBezTo>
                  <a:cubicBezTo>
                    <a:pt x="19918" y="8567"/>
                    <a:pt x="19657" y="8602"/>
                    <a:pt x="19708" y="8318"/>
                  </a:cubicBezTo>
                  <a:cubicBezTo>
                    <a:pt x="19760" y="8035"/>
                    <a:pt x="19991" y="7677"/>
                    <a:pt x="20235" y="7515"/>
                  </a:cubicBezTo>
                  <a:cubicBezTo>
                    <a:pt x="20478" y="7354"/>
                    <a:pt x="20739" y="7891"/>
                    <a:pt x="20932" y="7515"/>
                  </a:cubicBezTo>
                  <a:cubicBezTo>
                    <a:pt x="21125" y="7140"/>
                    <a:pt x="21163" y="6175"/>
                    <a:pt x="21197" y="5638"/>
                  </a:cubicBezTo>
                  <a:cubicBezTo>
                    <a:pt x="21232" y="5102"/>
                    <a:pt x="21056" y="5315"/>
                    <a:pt x="21107" y="4835"/>
                  </a:cubicBezTo>
                  <a:cubicBezTo>
                    <a:pt x="21159" y="4355"/>
                    <a:pt x="21600" y="3408"/>
                    <a:pt x="21458" y="3229"/>
                  </a:cubicBezTo>
                  <a:cubicBezTo>
                    <a:pt x="21317" y="3050"/>
                    <a:pt x="20795" y="3622"/>
                    <a:pt x="20410" y="3945"/>
                  </a:cubicBezTo>
                  <a:cubicBezTo>
                    <a:pt x="20025" y="4268"/>
                    <a:pt x="19867" y="4748"/>
                    <a:pt x="19533" y="4835"/>
                  </a:cubicBezTo>
                  <a:cubicBezTo>
                    <a:pt x="19199" y="4923"/>
                    <a:pt x="19006" y="4656"/>
                    <a:pt x="18745" y="4390"/>
                  </a:cubicBezTo>
                  <a:cubicBezTo>
                    <a:pt x="18484" y="4124"/>
                    <a:pt x="18553" y="3692"/>
                    <a:pt x="18219" y="3495"/>
                  </a:cubicBezTo>
                  <a:cubicBezTo>
                    <a:pt x="17885" y="3299"/>
                    <a:pt x="17432" y="3535"/>
                    <a:pt x="17081" y="3408"/>
                  </a:cubicBezTo>
                  <a:cubicBezTo>
                    <a:pt x="16730" y="3282"/>
                    <a:pt x="16747" y="3212"/>
                    <a:pt x="16469" y="2871"/>
                  </a:cubicBezTo>
                  <a:cubicBezTo>
                    <a:pt x="16191" y="2531"/>
                    <a:pt x="15960" y="2208"/>
                    <a:pt x="15682" y="1710"/>
                  </a:cubicBezTo>
                  <a:cubicBezTo>
                    <a:pt x="15404" y="1213"/>
                    <a:pt x="15348" y="641"/>
                    <a:pt x="15070" y="375"/>
                  </a:cubicBezTo>
                  <a:cubicBezTo>
                    <a:pt x="14792" y="109"/>
                    <a:pt x="14526" y="445"/>
                    <a:pt x="14283" y="375"/>
                  </a:cubicBezTo>
                  <a:cubicBezTo>
                    <a:pt x="14039" y="305"/>
                    <a:pt x="14231" y="0"/>
                    <a:pt x="13846" y="17"/>
                  </a:cubicBezTo>
                  <a:cubicBezTo>
                    <a:pt x="13461" y="34"/>
                    <a:pt x="12759" y="266"/>
                    <a:pt x="12357" y="462"/>
                  </a:cubicBezTo>
                  <a:cubicBezTo>
                    <a:pt x="11955" y="659"/>
                    <a:pt x="11865" y="768"/>
                    <a:pt x="11831" y="999"/>
                  </a:cubicBezTo>
                  <a:cubicBezTo>
                    <a:pt x="11796" y="1230"/>
                    <a:pt x="12199" y="1300"/>
                    <a:pt x="12182" y="1623"/>
                  </a:cubicBezTo>
                  <a:cubicBezTo>
                    <a:pt x="12164" y="1946"/>
                    <a:pt x="11938" y="2230"/>
                    <a:pt x="11745" y="2605"/>
                  </a:cubicBezTo>
                  <a:cubicBezTo>
                    <a:pt x="11553" y="2980"/>
                    <a:pt x="11317" y="3338"/>
                    <a:pt x="11219" y="3495"/>
                  </a:cubicBezTo>
                  <a:close/>
                </a:path>
              </a:pathLst>
            </a:custGeom>
            <a:noFill/>
            <a:ln w="412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24583" name="组合 24583"/>
            <p:cNvGrpSpPr/>
            <p:nvPr/>
          </p:nvGrpSpPr>
          <p:grpSpPr>
            <a:xfrm>
              <a:off x="2405" y="0"/>
              <a:ext cx="2267" cy="2178"/>
              <a:chOff x="0" y="0"/>
              <a:chExt cx="1811" cy="1709"/>
            </a:xfrm>
          </p:grpSpPr>
          <p:sp>
            <p:nvSpPr>
              <p:cNvPr id="24584" name="直接连接符 24584"/>
              <p:cNvSpPr/>
              <p:nvPr/>
            </p:nvSpPr>
            <p:spPr>
              <a:xfrm flipV="1">
                <a:off x="975" y="0"/>
                <a:ext cx="192" cy="192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4585" name="直接连接符 24585"/>
              <p:cNvSpPr/>
              <p:nvPr/>
            </p:nvSpPr>
            <p:spPr>
              <a:xfrm flipV="1">
                <a:off x="995" y="29"/>
                <a:ext cx="288" cy="288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4586" name="直接连接符 24586"/>
              <p:cNvSpPr/>
              <p:nvPr/>
            </p:nvSpPr>
            <p:spPr>
              <a:xfrm flipV="1">
                <a:off x="995" y="125"/>
                <a:ext cx="336" cy="336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4587" name="直接连接符 24587"/>
              <p:cNvSpPr/>
              <p:nvPr/>
            </p:nvSpPr>
            <p:spPr>
              <a:xfrm flipV="1">
                <a:off x="1091" y="221"/>
                <a:ext cx="288" cy="288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4588" name="直接连接符 24588"/>
              <p:cNvSpPr/>
              <p:nvPr/>
            </p:nvSpPr>
            <p:spPr>
              <a:xfrm flipV="1">
                <a:off x="1139" y="269"/>
                <a:ext cx="384" cy="384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4589" name="直接连接符 24589"/>
              <p:cNvSpPr/>
              <p:nvPr/>
            </p:nvSpPr>
            <p:spPr>
              <a:xfrm flipV="1">
                <a:off x="1139" y="365"/>
                <a:ext cx="480" cy="48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4590" name="直接连接符 24590"/>
              <p:cNvSpPr/>
              <p:nvPr/>
            </p:nvSpPr>
            <p:spPr>
              <a:xfrm flipV="1">
                <a:off x="323" y="365"/>
                <a:ext cx="1488" cy="1344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4591" name="直接连接符 24591"/>
              <p:cNvSpPr/>
              <p:nvPr/>
            </p:nvSpPr>
            <p:spPr>
              <a:xfrm flipV="1">
                <a:off x="1187" y="653"/>
                <a:ext cx="480" cy="48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4592" name="直接连接符 24592"/>
              <p:cNvSpPr/>
              <p:nvPr/>
            </p:nvSpPr>
            <p:spPr>
              <a:xfrm flipV="1">
                <a:off x="227" y="893"/>
                <a:ext cx="836" cy="768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4593" name="直接连接符 24593"/>
              <p:cNvSpPr/>
              <p:nvPr/>
            </p:nvSpPr>
            <p:spPr>
              <a:xfrm flipV="1">
                <a:off x="102" y="989"/>
                <a:ext cx="653" cy="637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4594" name="直接连接符 24594"/>
              <p:cNvSpPr/>
              <p:nvPr/>
            </p:nvSpPr>
            <p:spPr>
              <a:xfrm flipV="1">
                <a:off x="35" y="1229"/>
                <a:ext cx="336" cy="288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4595" name="直接连接符 24595"/>
              <p:cNvSpPr/>
              <p:nvPr/>
            </p:nvSpPr>
            <p:spPr>
              <a:xfrm flipV="1">
                <a:off x="611" y="1277"/>
                <a:ext cx="384" cy="384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4596" name="直接连接符 24596"/>
              <p:cNvSpPr/>
              <p:nvPr/>
            </p:nvSpPr>
            <p:spPr>
              <a:xfrm flipV="1">
                <a:off x="755" y="1277"/>
                <a:ext cx="432" cy="432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4597" name="直接连接符 24597"/>
              <p:cNvSpPr/>
              <p:nvPr/>
            </p:nvSpPr>
            <p:spPr>
              <a:xfrm flipV="1">
                <a:off x="0" y="1277"/>
                <a:ext cx="131" cy="116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24598" name="文本框 24598"/>
          <p:cNvSpPr txBox="1"/>
          <p:nvPr/>
        </p:nvSpPr>
        <p:spPr>
          <a:xfrm>
            <a:off x="395288" y="404813"/>
            <a:ext cx="4824412" cy="57943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北方地区所处干湿带：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4600" name="组合 24599"/>
          <p:cNvGrpSpPr/>
          <p:nvPr/>
        </p:nvGrpSpPr>
        <p:grpSpPr>
          <a:xfrm>
            <a:off x="6516688" y="1052513"/>
            <a:ext cx="1223962" cy="576262"/>
            <a:chOff x="0" y="0"/>
            <a:chExt cx="771" cy="363"/>
          </a:xfrm>
        </p:grpSpPr>
        <p:sp>
          <p:nvSpPr>
            <p:cNvPr id="2" name="椭圆 24600"/>
            <p:cNvSpPr/>
            <p:nvPr/>
          </p:nvSpPr>
          <p:spPr>
            <a:xfrm>
              <a:off x="408" y="272"/>
              <a:ext cx="91" cy="91"/>
            </a:xfrm>
            <a:prstGeom prst="ellipse">
              <a:avLst/>
            </a:prstGeom>
            <a:solidFill>
              <a:srgbClr val="0000FF"/>
            </a:solidFill>
            <a:ln w="317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601" name="Text Box 17"/>
            <p:cNvSpPr txBox="1"/>
            <p:nvPr/>
          </p:nvSpPr>
          <p:spPr>
            <a:xfrm>
              <a:off x="0" y="0"/>
              <a:ext cx="771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b="1" dirty="0">
                  <a:latin typeface="Arial" panose="020B0604020202020204" pitchFamily="34" charset="0"/>
                  <a:ea typeface="黑体" panose="02010609060101010101" pitchFamily="49" charset="-122"/>
                </a:rPr>
                <a:t>齐齐哈尔</a:t>
              </a:r>
              <a:endParaRPr lang="zh-CN" altLang="en-US" b="1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4603" name="组合 24602"/>
          <p:cNvGrpSpPr/>
          <p:nvPr/>
        </p:nvGrpSpPr>
        <p:grpSpPr>
          <a:xfrm>
            <a:off x="4716463" y="2781300"/>
            <a:ext cx="720725" cy="647700"/>
            <a:chOff x="0" y="0"/>
            <a:chExt cx="454" cy="408"/>
          </a:xfrm>
        </p:grpSpPr>
        <p:sp>
          <p:nvSpPr>
            <p:cNvPr id="3" name="椭圆 24603"/>
            <p:cNvSpPr/>
            <p:nvPr/>
          </p:nvSpPr>
          <p:spPr>
            <a:xfrm>
              <a:off x="227" y="317"/>
              <a:ext cx="91" cy="91"/>
            </a:xfrm>
            <a:prstGeom prst="ellipse">
              <a:avLst/>
            </a:prstGeom>
            <a:solidFill>
              <a:srgbClr val="0000FF"/>
            </a:solidFill>
            <a:ln w="317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604" name="Text Box 17"/>
            <p:cNvSpPr txBox="1"/>
            <p:nvPr/>
          </p:nvSpPr>
          <p:spPr>
            <a:xfrm>
              <a:off x="0" y="0"/>
              <a:ext cx="454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b="1" dirty="0">
                  <a:latin typeface="Arial" panose="020B0604020202020204" pitchFamily="34" charset="0"/>
                  <a:ea typeface="黑体" panose="02010609060101010101" pitchFamily="49" charset="-122"/>
                </a:rPr>
                <a:t>延安</a:t>
              </a:r>
              <a:endParaRPr lang="zh-CN" altLang="en-US" b="1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4606" name="组合 24605"/>
          <p:cNvGrpSpPr/>
          <p:nvPr/>
        </p:nvGrpSpPr>
        <p:grpSpPr>
          <a:xfrm>
            <a:off x="5364163" y="2565400"/>
            <a:ext cx="935037" cy="584200"/>
            <a:chOff x="0" y="0"/>
            <a:chExt cx="589" cy="368"/>
          </a:xfrm>
        </p:grpSpPr>
        <p:sp>
          <p:nvSpPr>
            <p:cNvPr id="4" name="椭圆 24606"/>
            <p:cNvSpPr/>
            <p:nvPr/>
          </p:nvSpPr>
          <p:spPr>
            <a:xfrm>
              <a:off x="272" y="277"/>
              <a:ext cx="91" cy="91"/>
            </a:xfrm>
            <a:prstGeom prst="ellipse">
              <a:avLst/>
            </a:prstGeom>
            <a:solidFill>
              <a:srgbClr val="0000FF"/>
            </a:solidFill>
            <a:ln w="317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607" name="Text Box 17"/>
            <p:cNvSpPr txBox="1"/>
            <p:nvPr/>
          </p:nvSpPr>
          <p:spPr>
            <a:xfrm>
              <a:off x="0" y="0"/>
              <a:ext cx="589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b="1" dirty="0">
                  <a:latin typeface="Arial" panose="020B0604020202020204" pitchFamily="34" charset="0"/>
                  <a:ea typeface="黑体" panose="02010609060101010101" pitchFamily="49" charset="-122"/>
                </a:rPr>
                <a:t>石家庄</a:t>
              </a:r>
              <a:endParaRPr lang="zh-CN" altLang="en-US" b="1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4609" name="组合 24608"/>
          <p:cNvGrpSpPr>
            <a:grpSpLocks noChangeAspect="1"/>
          </p:cNvGrpSpPr>
          <p:nvPr/>
        </p:nvGrpSpPr>
        <p:grpSpPr>
          <a:xfrm>
            <a:off x="252413" y="4076700"/>
            <a:ext cx="8891587" cy="2781300"/>
            <a:chOff x="0" y="0"/>
            <a:chExt cx="5171" cy="1288"/>
          </a:xfrm>
        </p:grpSpPr>
        <p:pic>
          <p:nvPicPr>
            <p:cNvPr id="5" name="Picture 2"/>
            <p:cNvPicPr>
              <a:picLocks noChangeAspect="1"/>
            </p:cNvPicPr>
            <p:nvPr/>
          </p:nvPicPr>
          <p:blipFill>
            <a:blip r:embed="rId2">
              <a:lum bright="-6000" contrast="12000"/>
            </a:blip>
            <a:srcRect r="-2701" b="89380"/>
            <a:stretch>
              <a:fillRect/>
            </a:stretch>
          </p:blipFill>
          <p:spPr>
            <a:xfrm>
              <a:off x="0" y="0"/>
              <a:ext cx="5171" cy="23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4610" name="Picture 2"/>
            <p:cNvPicPr>
              <a:picLocks noChangeAspect="1"/>
            </p:cNvPicPr>
            <p:nvPr/>
          </p:nvPicPr>
          <p:blipFill>
            <a:blip r:embed="rId2">
              <a:lum bright="-6000" contrast="12000"/>
            </a:blip>
            <a:srcRect l="3595" t="53146"/>
            <a:stretch>
              <a:fillRect/>
            </a:stretch>
          </p:blipFill>
          <p:spPr>
            <a:xfrm>
              <a:off x="181" y="238"/>
              <a:ext cx="4854" cy="105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圆角矩形 6"/>
          <p:cNvSpPr/>
          <p:nvPr/>
        </p:nvSpPr>
        <p:spPr>
          <a:xfrm>
            <a:off x="323850" y="333375"/>
            <a:ext cx="8602663" cy="6196013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>
                  <a:alpha val="100000"/>
                </a:srgbClr>
              </a:gs>
              <a:gs pos="98000">
                <a:srgbClr val="FFFFFF">
                  <a:alpha val="100000"/>
                </a:srgbClr>
              </a:gs>
              <a:gs pos="99054">
                <a:srgbClr val="F6F6F6">
                  <a:alpha val="100000"/>
                </a:srgbClr>
              </a:gs>
              <a:gs pos="100000">
                <a:srgbClr val="D9D9D9">
                  <a:alpha val="100000"/>
                </a:srgbClr>
              </a:gs>
            </a:gsLst>
            <a:lin ang="5400000" scaled="1"/>
            <a:tileRect/>
          </a:gradFill>
          <a:ln w="2000" cap="rnd" cmpd="sng">
            <a:solidFill>
              <a:srgbClr val="A2A2A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Verdana" panose="020B0604030504040204" pitchFamily="34" charset="0"/>
              <a:ea typeface="宋体" panose="02010600030101010101" pitchFamily="2" charset="-122"/>
              <a:sym typeface="Verdana" panose="020B0604030504040204" pitchFamily="34" charset="0"/>
            </a:endParaRPr>
          </a:p>
        </p:txBody>
      </p:sp>
      <p:sp>
        <p:nvSpPr>
          <p:cNvPr id="25602" name="TextBox 1"/>
          <p:cNvSpPr/>
          <p:nvPr/>
        </p:nvSpPr>
        <p:spPr>
          <a:xfrm>
            <a:off x="468313" y="476250"/>
            <a:ext cx="6264275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Wingdings" panose="05000000000000000000" pitchFamily="2" charset="2"/>
              <a:buNone/>
            </a:pPr>
            <a:r>
              <a:rPr lang="zh-CN" altLang="en-US" sz="4400" b="1" dirty="0">
                <a:solidFill>
                  <a:srgbClr val="33CCFF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（三）寒来暑往论气候</a:t>
            </a:r>
            <a:endParaRPr lang="zh-CN" altLang="en-US" sz="4400" b="1" dirty="0">
              <a:solidFill>
                <a:srgbClr val="33CCFF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5603" name="Picture 2"/>
          <p:cNvPicPr>
            <a:picLocks noChangeAspect="1"/>
          </p:cNvPicPr>
          <p:nvPr/>
        </p:nvPicPr>
        <p:blipFill>
          <a:blip r:embed="rId1">
            <a:lum bright="-6000" contrast="12000"/>
          </a:blip>
          <a:stretch>
            <a:fillRect/>
          </a:stretch>
        </p:blipFill>
        <p:spPr>
          <a:xfrm>
            <a:off x="755650" y="2060575"/>
            <a:ext cx="7993063" cy="3557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4" name="Text Box 3"/>
          <p:cNvSpPr txBox="1"/>
          <p:nvPr/>
        </p:nvSpPr>
        <p:spPr>
          <a:xfrm>
            <a:off x="468313" y="1484313"/>
            <a:ext cx="8135937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概括下列北方地区三大城市的气候特征：（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P10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页）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606" name="Text Box 5"/>
          <p:cNvSpPr txBox="1"/>
          <p:nvPr/>
        </p:nvSpPr>
        <p:spPr>
          <a:xfrm>
            <a:off x="611188" y="5732463"/>
            <a:ext cx="7705725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特征：夏季炎热多雨，冬季寒冷干燥，雨热同期。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5608" name="Text Box 7"/>
          <p:cNvSpPr txBox="1"/>
          <p:nvPr/>
        </p:nvSpPr>
        <p:spPr>
          <a:xfrm>
            <a:off x="539750" y="1412875"/>
            <a:ext cx="6481763" cy="7683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r>
              <a:rPr lang="zh-CN" altLang="en-US" sz="4400" b="1" dirty="0">
                <a:solidFill>
                  <a:srgbClr val="F305B5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三个城市气候相同吗？</a:t>
            </a:r>
            <a:endParaRPr lang="zh-CN" altLang="en-US" sz="4400" b="1" dirty="0">
              <a:solidFill>
                <a:srgbClr val="F305B5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5607" name="Text Box 7"/>
          <p:cNvSpPr txBox="1"/>
          <p:nvPr/>
        </p:nvSpPr>
        <p:spPr>
          <a:xfrm>
            <a:off x="2916238" y="2708275"/>
            <a:ext cx="3816350" cy="762000"/>
          </a:xfrm>
          <a:prstGeom prst="rect">
            <a:avLst/>
          </a:prstGeom>
          <a:solidFill>
            <a:schemeClr val="bg1">
              <a:alpha val="26999"/>
            </a:schemeClr>
          </a:solidFill>
          <a:ln w="9525">
            <a:noFill/>
          </a:ln>
        </p:spPr>
        <p:txBody>
          <a:bodyPr anchor="t">
            <a:spAutoFit/>
          </a:bodyPr>
          <a:p>
            <a:r>
              <a:rPr lang="zh-CN" altLang="en-US" sz="4400" b="1" dirty="0">
                <a:solidFill>
                  <a:srgbClr val="F305B5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温带季风气候</a:t>
            </a:r>
            <a:endParaRPr lang="zh-CN" altLang="en-US" sz="4400" b="1" dirty="0">
              <a:solidFill>
                <a:srgbClr val="F305B5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5607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25607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bldLvl="0"/>
      <p:bldP spid="25608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圆角矩形 6"/>
          <p:cNvSpPr/>
          <p:nvPr/>
        </p:nvSpPr>
        <p:spPr>
          <a:xfrm>
            <a:off x="323850" y="333375"/>
            <a:ext cx="8602663" cy="6196013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>
                  <a:alpha val="100000"/>
                </a:srgbClr>
              </a:gs>
              <a:gs pos="98000">
                <a:srgbClr val="FFFFFF">
                  <a:alpha val="100000"/>
                </a:srgbClr>
              </a:gs>
              <a:gs pos="99054">
                <a:srgbClr val="F6F6F6">
                  <a:alpha val="100000"/>
                </a:srgbClr>
              </a:gs>
              <a:gs pos="100000">
                <a:srgbClr val="D9D9D9">
                  <a:alpha val="100000"/>
                </a:srgbClr>
              </a:gs>
            </a:gsLst>
            <a:lin ang="5400000" scaled="1"/>
            <a:tileRect/>
          </a:gradFill>
          <a:ln w="2000" cap="rnd" cmpd="sng">
            <a:solidFill>
              <a:srgbClr val="A2A2A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Verdana" panose="020B0604030504040204" pitchFamily="34" charset="0"/>
              <a:ea typeface="宋体" panose="02010600030101010101" pitchFamily="2" charset="-122"/>
              <a:sym typeface="Verdana" panose="020B0604030504040204" pitchFamily="34" charset="0"/>
            </a:endParaRPr>
          </a:p>
        </p:txBody>
      </p:sp>
      <p:grpSp>
        <p:nvGrpSpPr>
          <p:cNvPr id="26626" name="组合 26626"/>
          <p:cNvGrpSpPr/>
          <p:nvPr/>
        </p:nvGrpSpPr>
        <p:grpSpPr>
          <a:xfrm>
            <a:off x="4138613" y="-26987"/>
            <a:ext cx="4897437" cy="6884987"/>
            <a:chOff x="0" y="0"/>
            <a:chExt cx="3085" cy="3855"/>
          </a:xfrm>
        </p:grpSpPr>
        <p:pic>
          <p:nvPicPr>
            <p:cNvPr id="26627" name="Picture 3"/>
            <p:cNvPicPr>
              <a:picLocks noChangeAspect="1"/>
            </p:cNvPicPr>
            <p:nvPr/>
          </p:nvPicPr>
          <p:blipFill>
            <a:blip r:embed="rId1">
              <a:lum bright="6000"/>
            </a:blip>
            <a:stretch>
              <a:fillRect/>
            </a:stretch>
          </p:blipFill>
          <p:spPr>
            <a:xfrm>
              <a:off x="0" y="0"/>
              <a:ext cx="3085" cy="3855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6628" name="组合 26628"/>
            <p:cNvGrpSpPr/>
            <p:nvPr/>
          </p:nvGrpSpPr>
          <p:grpSpPr>
            <a:xfrm>
              <a:off x="1679" y="998"/>
              <a:ext cx="771" cy="363"/>
              <a:chOff x="0" y="0"/>
              <a:chExt cx="771" cy="363"/>
            </a:xfrm>
          </p:grpSpPr>
          <p:sp>
            <p:nvSpPr>
              <p:cNvPr id="26629" name="椭圆 26629"/>
              <p:cNvSpPr/>
              <p:nvPr/>
            </p:nvSpPr>
            <p:spPr>
              <a:xfrm>
                <a:off x="408" y="272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317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630" name="Text Box 17"/>
              <p:cNvSpPr txBox="1"/>
              <p:nvPr/>
            </p:nvSpPr>
            <p:spPr>
              <a:xfrm>
                <a:off x="0" y="0"/>
                <a:ext cx="771" cy="20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anchor="t">
                <a:spAutoFit/>
              </a:bodyPr>
              <a:p>
                <a:r>
                  <a:rPr lang="zh-CN" altLang="en-US" b="1" dirty="0">
                    <a:latin typeface="Arial" panose="020B0604020202020204" pitchFamily="34" charset="0"/>
                    <a:ea typeface="黑体" panose="02010609060101010101" pitchFamily="49" charset="-122"/>
                  </a:rPr>
                  <a:t>齐齐哈尔</a:t>
                </a:r>
                <a:endParaRPr lang="zh-CN" altLang="en-US" b="1" dirty="0"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26631" name="组合 26631"/>
            <p:cNvGrpSpPr/>
            <p:nvPr/>
          </p:nvGrpSpPr>
          <p:grpSpPr>
            <a:xfrm>
              <a:off x="409" y="2631"/>
              <a:ext cx="454" cy="408"/>
              <a:chOff x="0" y="0"/>
              <a:chExt cx="454" cy="408"/>
            </a:xfrm>
          </p:grpSpPr>
          <p:sp>
            <p:nvSpPr>
              <p:cNvPr id="26632" name="椭圆 26632"/>
              <p:cNvSpPr/>
              <p:nvPr/>
            </p:nvSpPr>
            <p:spPr>
              <a:xfrm>
                <a:off x="227" y="317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317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633" name="Text Box 17"/>
              <p:cNvSpPr txBox="1"/>
              <p:nvPr/>
            </p:nvSpPr>
            <p:spPr>
              <a:xfrm>
                <a:off x="0" y="0"/>
                <a:ext cx="454" cy="20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anchor="t">
                <a:spAutoFit/>
              </a:bodyPr>
              <a:p>
                <a:r>
                  <a:rPr lang="zh-CN" altLang="en-US" b="1" dirty="0">
                    <a:latin typeface="Arial" panose="020B0604020202020204" pitchFamily="34" charset="0"/>
                    <a:ea typeface="黑体" panose="02010609060101010101" pitchFamily="49" charset="-122"/>
                  </a:rPr>
                  <a:t>延安</a:t>
                </a:r>
                <a:endParaRPr lang="zh-CN" altLang="en-US" b="1" dirty="0"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26634" name="组合 26634"/>
            <p:cNvGrpSpPr/>
            <p:nvPr/>
          </p:nvGrpSpPr>
          <p:grpSpPr>
            <a:xfrm>
              <a:off x="999" y="2490"/>
              <a:ext cx="589" cy="368"/>
              <a:chOff x="0" y="0"/>
              <a:chExt cx="589" cy="368"/>
            </a:xfrm>
          </p:grpSpPr>
          <p:sp>
            <p:nvSpPr>
              <p:cNvPr id="26635" name="椭圆 26635"/>
              <p:cNvSpPr/>
              <p:nvPr/>
            </p:nvSpPr>
            <p:spPr>
              <a:xfrm>
                <a:off x="272" y="277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317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636" name="Text Box 17"/>
              <p:cNvSpPr txBox="1"/>
              <p:nvPr/>
            </p:nvSpPr>
            <p:spPr>
              <a:xfrm>
                <a:off x="0" y="0"/>
                <a:ext cx="589" cy="20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anchor="t">
                <a:spAutoFit/>
              </a:bodyPr>
              <a:p>
                <a:r>
                  <a:rPr lang="zh-CN" altLang="en-US" b="1" dirty="0">
                    <a:latin typeface="Arial" panose="020B0604020202020204" pitchFamily="34" charset="0"/>
                    <a:ea typeface="黑体" panose="02010609060101010101" pitchFamily="49" charset="-122"/>
                  </a:rPr>
                  <a:t>石家庄</a:t>
                </a:r>
                <a:endParaRPr lang="zh-CN" altLang="en-US" b="1" dirty="0"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</p:grpSp>
      </p:grpSp>
      <p:pic>
        <p:nvPicPr>
          <p:cNvPr id="26637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12000"/>
          </a:blip>
          <a:srcRect l="69391" t="2063" r="922"/>
          <a:stretch>
            <a:fillRect/>
          </a:stretch>
        </p:blipFill>
        <p:spPr>
          <a:xfrm>
            <a:off x="2555875" y="3933825"/>
            <a:ext cx="2303463" cy="2924175"/>
          </a:xfrm>
          <a:prstGeom prst="rect">
            <a:avLst/>
          </a:prstGeom>
          <a:solidFill>
            <a:schemeClr val="bg1">
              <a:alpha val="89999"/>
            </a:schemeClr>
          </a:solidFill>
          <a:ln w="9525">
            <a:noFill/>
          </a:ln>
        </p:spPr>
      </p:pic>
      <p:pic>
        <p:nvPicPr>
          <p:cNvPr id="26638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12000"/>
          </a:blip>
          <a:srcRect r="71097"/>
          <a:stretch>
            <a:fillRect/>
          </a:stretch>
        </p:blipFill>
        <p:spPr>
          <a:xfrm>
            <a:off x="3994150" y="0"/>
            <a:ext cx="2233613" cy="2708275"/>
          </a:xfrm>
          <a:prstGeom prst="rect">
            <a:avLst/>
          </a:prstGeom>
          <a:solidFill>
            <a:schemeClr val="bg1">
              <a:alpha val="89999"/>
            </a:schemeClr>
          </a:solidFill>
          <a:ln w="9525">
            <a:noFill/>
          </a:ln>
        </p:spPr>
      </p:pic>
      <p:pic>
        <p:nvPicPr>
          <p:cNvPr id="26639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12000"/>
          </a:blip>
          <a:srcRect l="34695" t="3658" r="36060"/>
          <a:stretch>
            <a:fillRect/>
          </a:stretch>
        </p:blipFill>
        <p:spPr>
          <a:xfrm>
            <a:off x="7134225" y="4078288"/>
            <a:ext cx="2009775" cy="2779712"/>
          </a:xfrm>
          <a:prstGeom prst="rect">
            <a:avLst/>
          </a:prstGeom>
          <a:solidFill>
            <a:schemeClr val="bg1">
              <a:alpha val="87999"/>
            </a:schemeClr>
          </a:solidFill>
          <a:ln w="9525">
            <a:noFill/>
          </a:ln>
        </p:spPr>
      </p:pic>
      <p:sp>
        <p:nvSpPr>
          <p:cNvPr id="26641" name="Text Box 6"/>
          <p:cNvSpPr txBox="1"/>
          <p:nvPr/>
        </p:nvSpPr>
        <p:spPr>
          <a:xfrm>
            <a:off x="395288" y="260350"/>
            <a:ext cx="3168650" cy="36861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400" b="1" dirty="0">
                <a:solidFill>
                  <a:srgbClr val="0000FF"/>
                </a:solidFill>
                <a:latin typeface="Arial" panose="020B0604020202020204" pitchFamily="34" charset="0"/>
                <a:ea typeface="仿宋" panose="02010609060101010101" pitchFamily="49" charset="-122"/>
              </a:rPr>
              <a:t>想一想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    同样位于北方地区，同样是季风气候，齐齐哈尔、石家庄和延安的气候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一模一样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吗？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1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圆角矩形 6"/>
          <p:cNvSpPr/>
          <p:nvPr/>
        </p:nvSpPr>
        <p:spPr>
          <a:xfrm>
            <a:off x="323850" y="333375"/>
            <a:ext cx="8531225" cy="6196013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>
                  <a:alpha val="100000"/>
                </a:srgbClr>
              </a:gs>
              <a:gs pos="98000">
                <a:srgbClr val="FFFFFF">
                  <a:alpha val="100000"/>
                </a:srgbClr>
              </a:gs>
              <a:gs pos="99054">
                <a:srgbClr val="F6F6F6">
                  <a:alpha val="100000"/>
                </a:srgbClr>
              </a:gs>
              <a:gs pos="100000">
                <a:srgbClr val="D9D9D9">
                  <a:alpha val="100000"/>
                </a:srgbClr>
              </a:gs>
            </a:gsLst>
            <a:lin ang="5400000" scaled="1"/>
            <a:tileRect/>
          </a:gradFill>
          <a:ln w="2000" cap="rnd" cmpd="sng">
            <a:solidFill>
              <a:srgbClr val="A2A2A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Verdana" panose="020B0604030504040204" pitchFamily="34" charset="0"/>
              <a:ea typeface="宋体" panose="02010600030101010101" pitchFamily="2" charset="-122"/>
              <a:sym typeface="Verdana" panose="020B0604030504040204" pitchFamily="34" charset="0"/>
            </a:endParaRPr>
          </a:p>
        </p:txBody>
      </p:sp>
      <p:pic>
        <p:nvPicPr>
          <p:cNvPr id="8195" name="图片 8194" descr="9753958_221612261164_2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413" y="333375"/>
            <a:ext cx="8448675" cy="6169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图片 8195" descr="11494681_111611757185_2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3" y="333375"/>
            <a:ext cx="8639175" cy="63547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7650" name="圆角矩形 6"/>
          <p:cNvSpPr/>
          <p:nvPr/>
        </p:nvSpPr>
        <p:spPr>
          <a:xfrm>
            <a:off x="-36512" y="44450"/>
            <a:ext cx="9361487" cy="6913563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>
                  <a:alpha val="100000"/>
                </a:srgbClr>
              </a:gs>
              <a:gs pos="98000">
                <a:srgbClr val="FFFFFF">
                  <a:alpha val="100000"/>
                </a:srgbClr>
              </a:gs>
              <a:gs pos="99054">
                <a:srgbClr val="F6F6F6">
                  <a:alpha val="100000"/>
                </a:srgbClr>
              </a:gs>
              <a:gs pos="100000">
                <a:srgbClr val="D9D9D9">
                  <a:alpha val="100000"/>
                </a:srgbClr>
              </a:gs>
            </a:gsLst>
            <a:lin ang="5400000" scaled="1"/>
            <a:tileRect/>
          </a:gradFill>
          <a:ln w="2000" cap="rnd" cmpd="sng">
            <a:solidFill>
              <a:srgbClr val="A2A2A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sz="2000" dirty="0">
              <a:solidFill>
                <a:srgbClr val="FFFFFF"/>
              </a:solidFill>
              <a:latin typeface="Verdana" panose="020B0604030504040204" pitchFamily="34" charset="0"/>
              <a:ea typeface="宋体" panose="02010600030101010101" pitchFamily="2" charset="-122"/>
              <a:sym typeface="Verdana" panose="020B0604030504040204" pitchFamily="34" charset="0"/>
            </a:endParaRPr>
          </a:p>
        </p:txBody>
      </p:sp>
      <p:pic>
        <p:nvPicPr>
          <p:cNvPr id="27651" name="Picture 3"/>
          <p:cNvPicPr>
            <a:picLocks noChangeAspect="1"/>
          </p:cNvPicPr>
          <p:nvPr/>
        </p:nvPicPr>
        <p:blipFill>
          <a:blip r:embed="rId1">
            <a:lum bright="12000"/>
          </a:blip>
          <a:stretch>
            <a:fillRect/>
          </a:stretch>
        </p:blipFill>
        <p:spPr>
          <a:xfrm>
            <a:off x="4500563" y="404813"/>
            <a:ext cx="4248150" cy="6237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2" name="Oval 4"/>
          <p:cNvSpPr/>
          <p:nvPr/>
        </p:nvSpPr>
        <p:spPr>
          <a:xfrm>
            <a:off x="7519988" y="2492375"/>
            <a:ext cx="147637" cy="22383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3" name="Oval 5"/>
          <p:cNvSpPr/>
          <p:nvPr/>
        </p:nvSpPr>
        <p:spPr>
          <a:xfrm>
            <a:off x="6300788" y="4725988"/>
            <a:ext cx="147637" cy="223837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7654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150" y="981075"/>
            <a:ext cx="2795588" cy="2884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5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688" y="3862388"/>
            <a:ext cx="2754312" cy="3095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6" name="曲线 162"/>
          <p:cNvSpPr/>
          <p:nvPr/>
        </p:nvSpPr>
        <p:spPr>
          <a:xfrm>
            <a:off x="4859338" y="2420938"/>
            <a:ext cx="3746500" cy="347662"/>
          </a:xfrm>
          <a:custGeom>
            <a:avLst/>
            <a:gdLst/>
            <a:ahLst/>
            <a:cxnLst>
              <a:cxn ang="0">
                <a:pos x="0" y="5682040"/>
              </a:cxn>
              <a:cxn ang="0">
                <a:pos x="2147483647" y="22786060"/>
              </a:cxn>
              <a:cxn ang="0">
                <a:pos x="2147483647" y="25070545"/>
              </a:cxn>
              <a:cxn ang="0">
                <a:pos x="2147483647" y="15932825"/>
              </a:cxn>
              <a:cxn ang="0">
                <a:pos x="2147483647" y="4511983"/>
              </a:cxn>
              <a:cxn ang="0">
                <a:pos x="2147483647" y="0"/>
              </a:cxn>
            </a:cxnLst>
            <a:pathLst>
              <a:path w="21600" h="21600">
                <a:moveTo>
                  <a:pt x="0" y="4599"/>
                </a:moveTo>
                <a:cubicBezTo>
                  <a:pt x="848" y="7350"/>
                  <a:pt x="2640" y="15286"/>
                  <a:pt x="4867" y="18443"/>
                </a:cubicBezTo>
                <a:cubicBezTo>
                  <a:pt x="7094" y="21600"/>
                  <a:pt x="8850" y="21419"/>
                  <a:pt x="11135" y="20292"/>
                </a:cubicBezTo>
                <a:cubicBezTo>
                  <a:pt x="13419" y="19164"/>
                  <a:pt x="14505" y="16233"/>
                  <a:pt x="16284" y="12896"/>
                </a:cubicBezTo>
                <a:cubicBezTo>
                  <a:pt x="18062" y="9559"/>
                  <a:pt x="18968" y="6222"/>
                  <a:pt x="20032" y="3652"/>
                </a:cubicBezTo>
                <a:cubicBezTo>
                  <a:pt x="21096" y="1082"/>
                  <a:pt x="21361" y="541"/>
                  <a:pt x="21600" y="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7657" name="曲线 162"/>
          <p:cNvSpPr/>
          <p:nvPr/>
        </p:nvSpPr>
        <p:spPr>
          <a:xfrm>
            <a:off x="4859338" y="4508500"/>
            <a:ext cx="3744912" cy="347663"/>
          </a:xfrm>
          <a:custGeom>
            <a:avLst/>
            <a:gdLst/>
            <a:ahLst/>
            <a:cxnLst>
              <a:cxn ang="0">
                <a:pos x="0" y="5682040"/>
              </a:cxn>
              <a:cxn ang="0">
                <a:pos x="2147483647" y="22786060"/>
              </a:cxn>
              <a:cxn ang="0">
                <a:pos x="2147483647" y="25070545"/>
              </a:cxn>
              <a:cxn ang="0">
                <a:pos x="2147483647" y="15932825"/>
              </a:cxn>
              <a:cxn ang="0">
                <a:pos x="2147483647" y="4511983"/>
              </a:cxn>
              <a:cxn ang="0">
                <a:pos x="2147483647" y="0"/>
              </a:cxn>
            </a:cxnLst>
            <a:pathLst>
              <a:path w="21600" h="21600">
                <a:moveTo>
                  <a:pt x="0" y="4599"/>
                </a:moveTo>
                <a:cubicBezTo>
                  <a:pt x="848" y="7350"/>
                  <a:pt x="2640" y="15286"/>
                  <a:pt x="4867" y="18443"/>
                </a:cubicBezTo>
                <a:cubicBezTo>
                  <a:pt x="7094" y="21600"/>
                  <a:pt x="8850" y="21419"/>
                  <a:pt x="11135" y="20292"/>
                </a:cubicBezTo>
                <a:cubicBezTo>
                  <a:pt x="13419" y="19164"/>
                  <a:pt x="14505" y="16233"/>
                  <a:pt x="16284" y="12896"/>
                </a:cubicBezTo>
                <a:cubicBezTo>
                  <a:pt x="18062" y="9559"/>
                  <a:pt x="18968" y="6222"/>
                  <a:pt x="20032" y="3652"/>
                </a:cubicBezTo>
                <a:cubicBezTo>
                  <a:pt x="21096" y="1082"/>
                  <a:pt x="21361" y="541"/>
                  <a:pt x="21600" y="0"/>
                </a:cubicBezTo>
              </a:path>
            </a:pathLst>
          </a:custGeom>
          <a:noFill/>
          <a:ln w="571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7658" name="Text Box 12"/>
          <p:cNvSpPr txBox="1"/>
          <p:nvPr/>
        </p:nvSpPr>
        <p:spPr>
          <a:xfrm>
            <a:off x="8013700" y="2493963"/>
            <a:ext cx="1130300" cy="457200"/>
          </a:xfrm>
          <a:prstGeom prst="rect">
            <a:avLst/>
          </a:prstGeom>
          <a:solidFill>
            <a:srgbClr val="FF0000">
              <a:alpha val="89000"/>
            </a:srgbClr>
          </a:solidFill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47°N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659" name="Text Box 13"/>
          <p:cNvSpPr txBox="1"/>
          <p:nvPr/>
        </p:nvSpPr>
        <p:spPr>
          <a:xfrm>
            <a:off x="7956550" y="4294188"/>
            <a:ext cx="1130300" cy="457200"/>
          </a:xfrm>
          <a:prstGeom prst="rect">
            <a:avLst/>
          </a:prstGeom>
          <a:solidFill>
            <a:srgbClr val="FF00FF"/>
          </a:solidFill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38°N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660" name="Text Box 16"/>
          <p:cNvSpPr txBox="1"/>
          <p:nvPr/>
        </p:nvSpPr>
        <p:spPr>
          <a:xfrm>
            <a:off x="684213" y="2565400"/>
            <a:ext cx="790575" cy="2727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3366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纬度位置  </a:t>
            </a:r>
            <a:endParaRPr lang="zh-CN" altLang="en-US" sz="3600" b="1" dirty="0">
              <a:solidFill>
                <a:srgbClr val="3366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7661" name="Text Box 17"/>
          <p:cNvSpPr txBox="1"/>
          <p:nvPr/>
        </p:nvSpPr>
        <p:spPr>
          <a:xfrm>
            <a:off x="6588125" y="2062163"/>
            <a:ext cx="1441450" cy="457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</a:rPr>
              <a:t>齐齐哈尔</a:t>
            </a:r>
            <a:endParaRPr lang="zh-CN" altLang="en-US" sz="24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7662" name="Text Box 18"/>
          <p:cNvSpPr txBox="1"/>
          <p:nvPr/>
        </p:nvSpPr>
        <p:spPr>
          <a:xfrm>
            <a:off x="5651500" y="4305300"/>
            <a:ext cx="1223963" cy="457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</a:rPr>
              <a:t>石家庄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63" name="矩形 23"/>
          <p:cNvSpPr/>
          <p:nvPr/>
        </p:nvSpPr>
        <p:spPr>
          <a:xfrm>
            <a:off x="34925" y="44450"/>
            <a:ext cx="9001125" cy="9461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、比较石家庄和齐齐哈尔的气温差异，结合下图说明导致两地气候差异的主要原因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664" name="箭头 169"/>
          <p:cNvSpPr/>
          <p:nvPr/>
        </p:nvSpPr>
        <p:spPr>
          <a:xfrm flipH="1" flipV="1">
            <a:off x="4284663" y="2276475"/>
            <a:ext cx="3240087" cy="360363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7665" name="箭头 169"/>
          <p:cNvSpPr/>
          <p:nvPr/>
        </p:nvSpPr>
        <p:spPr>
          <a:xfrm flipH="1">
            <a:off x="4427538" y="4846638"/>
            <a:ext cx="1873250" cy="52705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7666" name="任意多边形 27665"/>
          <p:cNvSpPr/>
          <p:nvPr/>
        </p:nvSpPr>
        <p:spPr>
          <a:xfrm>
            <a:off x="2411413" y="4760913"/>
            <a:ext cx="1728787" cy="541337"/>
          </a:xfrm>
          <a:custGeom>
            <a:avLst/>
            <a:gdLst/>
            <a:ahLst/>
            <a:cxnLst/>
            <a:pathLst>
              <a:path w="1089" h="341">
                <a:moveTo>
                  <a:pt x="0" y="341"/>
                </a:moveTo>
                <a:cubicBezTo>
                  <a:pt x="98" y="277"/>
                  <a:pt x="197" y="213"/>
                  <a:pt x="272" y="160"/>
                </a:cubicBezTo>
                <a:cubicBezTo>
                  <a:pt x="347" y="107"/>
                  <a:pt x="386" y="46"/>
                  <a:pt x="454" y="23"/>
                </a:cubicBezTo>
                <a:cubicBezTo>
                  <a:pt x="522" y="0"/>
                  <a:pt x="613" y="0"/>
                  <a:pt x="681" y="23"/>
                </a:cubicBezTo>
                <a:cubicBezTo>
                  <a:pt x="749" y="46"/>
                  <a:pt x="794" y="115"/>
                  <a:pt x="862" y="160"/>
                </a:cubicBezTo>
                <a:cubicBezTo>
                  <a:pt x="930" y="205"/>
                  <a:pt x="1051" y="273"/>
                  <a:pt x="1089" y="296"/>
                </a:cubicBezTo>
              </a:path>
            </a:pathLst>
          </a:custGeom>
          <a:noFill/>
          <a:ln w="508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7667" name="任意多边形 27666"/>
          <p:cNvSpPr/>
          <p:nvPr/>
        </p:nvSpPr>
        <p:spPr>
          <a:xfrm>
            <a:off x="2339975" y="1797050"/>
            <a:ext cx="1800225" cy="768350"/>
          </a:xfrm>
          <a:custGeom>
            <a:avLst/>
            <a:gdLst/>
            <a:ahLst/>
            <a:cxnLst/>
            <a:pathLst>
              <a:path w="1134" h="484">
                <a:moveTo>
                  <a:pt x="0" y="484"/>
                </a:moveTo>
                <a:cubicBezTo>
                  <a:pt x="41" y="461"/>
                  <a:pt x="83" y="438"/>
                  <a:pt x="136" y="393"/>
                </a:cubicBezTo>
                <a:cubicBezTo>
                  <a:pt x="189" y="348"/>
                  <a:pt x="272" y="257"/>
                  <a:pt x="317" y="212"/>
                </a:cubicBezTo>
                <a:cubicBezTo>
                  <a:pt x="362" y="167"/>
                  <a:pt x="378" y="144"/>
                  <a:pt x="408" y="121"/>
                </a:cubicBezTo>
                <a:cubicBezTo>
                  <a:pt x="438" y="98"/>
                  <a:pt x="469" y="91"/>
                  <a:pt x="499" y="76"/>
                </a:cubicBezTo>
                <a:cubicBezTo>
                  <a:pt x="529" y="61"/>
                  <a:pt x="552" y="38"/>
                  <a:pt x="590" y="30"/>
                </a:cubicBezTo>
                <a:cubicBezTo>
                  <a:pt x="628" y="22"/>
                  <a:pt x="673" y="0"/>
                  <a:pt x="726" y="30"/>
                </a:cubicBezTo>
                <a:cubicBezTo>
                  <a:pt x="779" y="60"/>
                  <a:pt x="839" y="144"/>
                  <a:pt x="907" y="212"/>
                </a:cubicBezTo>
                <a:cubicBezTo>
                  <a:pt x="975" y="280"/>
                  <a:pt x="1096" y="400"/>
                  <a:pt x="1134" y="438"/>
                </a:cubicBez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76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276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76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76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4699 L 0.00017 -0.4328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animBg="1"/>
      <p:bldP spid="27657" grpId="0" animBg="1"/>
      <p:bldP spid="27658" grpId="0" bldLvl="0" animBg="1"/>
      <p:bldP spid="27659" grpId="0" bldLvl="0" animBg="1"/>
      <p:bldP spid="27660" grpId="0" bldLvl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8674" name="Text Box 5"/>
          <p:cNvSpPr/>
          <p:nvPr/>
        </p:nvSpPr>
        <p:spPr>
          <a:xfrm>
            <a:off x="7831138" y="3600450"/>
            <a:ext cx="415925" cy="4270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200" b="1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  <a:sym typeface="Verdana" panose="020B0604030504040204" pitchFamily="34" charset="0"/>
              </a:rPr>
              <a:t>D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5" name="Text Box 6"/>
          <p:cNvSpPr/>
          <p:nvPr/>
        </p:nvSpPr>
        <p:spPr>
          <a:xfrm>
            <a:off x="7845425" y="5118100"/>
            <a:ext cx="385763" cy="4270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200" b="1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  <a:sym typeface="Verdana" panose="020B0604030504040204" pitchFamily="34" charset="0"/>
              </a:rPr>
              <a:t>C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>
          <a:blip r:embed="rId1">
            <a:lum bright="6000"/>
          </a:blip>
          <a:stretch>
            <a:fillRect/>
          </a:stretch>
        </p:blipFill>
        <p:spPr>
          <a:xfrm>
            <a:off x="4716463" y="333375"/>
            <a:ext cx="4165600" cy="6092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7" name="Oval 4"/>
          <p:cNvSpPr/>
          <p:nvPr/>
        </p:nvSpPr>
        <p:spPr>
          <a:xfrm>
            <a:off x="6300788" y="4678363"/>
            <a:ext cx="147637" cy="198437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8" name="Oval 6"/>
          <p:cNvSpPr/>
          <p:nvPr/>
        </p:nvSpPr>
        <p:spPr>
          <a:xfrm>
            <a:off x="5580063" y="4868863"/>
            <a:ext cx="147637" cy="198437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9" name="Text Box 7"/>
          <p:cNvSpPr txBox="1"/>
          <p:nvPr/>
        </p:nvSpPr>
        <p:spPr>
          <a:xfrm>
            <a:off x="5148263" y="5157788"/>
            <a:ext cx="866775" cy="457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</a:rPr>
              <a:t>延安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80" name="Text Box 8"/>
          <p:cNvSpPr txBox="1"/>
          <p:nvPr/>
        </p:nvSpPr>
        <p:spPr>
          <a:xfrm>
            <a:off x="900113" y="3933825"/>
            <a:ext cx="755650" cy="2727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海陆因素</a:t>
            </a:r>
            <a:endParaRPr lang="zh-CN" altLang="en-US" sz="36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2868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50" y="3500438"/>
            <a:ext cx="2736850" cy="3384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2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908050"/>
            <a:ext cx="2736850" cy="3024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3" name="箭头 169"/>
          <p:cNvSpPr/>
          <p:nvPr/>
        </p:nvSpPr>
        <p:spPr>
          <a:xfrm flipH="1" flipV="1">
            <a:off x="5003800" y="4941888"/>
            <a:ext cx="576263" cy="23812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8684" name="箭头 169"/>
          <p:cNvSpPr/>
          <p:nvPr/>
        </p:nvSpPr>
        <p:spPr>
          <a:xfrm flipH="1" flipV="1">
            <a:off x="3419475" y="2205038"/>
            <a:ext cx="2881313" cy="24733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8685" name="Text Box 13"/>
          <p:cNvSpPr txBox="1"/>
          <p:nvPr/>
        </p:nvSpPr>
        <p:spPr>
          <a:xfrm>
            <a:off x="6300788" y="4005263"/>
            <a:ext cx="1152525" cy="457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石家庄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86" name="矩形 23"/>
          <p:cNvSpPr/>
          <p:nvPr/>
        </p:nvSpPr>
        <p:spPr>
          <a:xfrm>
            <a:off x="34925" y="44450"/>
            <a:ext cx="8785225" cy="9461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、比较石家庄和延安的降水差异，结合下图说明导致两地气候差异的主要原因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687" name="直接连接符 28686"/>
          <p:cNvSpPr/>
          <p:nvPr/>
        </p:nvSpPr>
        <p:spPr>
          <a:xfrm>
            <a:off x="827088" y="2708275"/>
            <a:ext cx="1873250" cy="0"/>
          </a:xfrm>
          <a:prstGeom prst="line">
            <a:avLst/>
          </a:prstGeom>
          <a:ln w="63500" cap="rnd" cmpd="sng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</p:spPr>
      </p:sp>
      <p:sp>
        <p:nvSpPr>
          <p:cNvPr id="28688" name="直接连接符 28687"/>
          <p:cNvSpPr/>
          <p:nvPr/>
        </p:nvSpPr>
        <p:spPr>
          <a:xfrm>
            <a:off x="2700338" y="5589588"/>
            <a:ext cx="1873250" cy="0"/>
          </a:xfrm>
          <a:prstGeom prst="line">
            <a:avLst/>
          </a:prstGeom>
          <a:ln w="63500" cap="rnd" cmpd="sng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86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86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 bldLvl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圆角矩形 6"/>
          <p:cNvSpPr/>
          <p:nvPr/>
        </p:nvSpPr>
        <p:spPr>
          <a:xfrm>
            <a:off x="252413" y="333375"/>
            <a:ext cx="8531225" cy="6196013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>
                  <a:alpha val="100000"/>
                </a:srgbClr>
              </a:gs>
              <a:gs pos="98000">
                <a:srgbClr val="FFFFFF">
                  <a:alpha val="100000"/>
                </a:srgbClr>
              </a:gs>
              <a:gs pos="99054">
                <a:srgbClr val="F6F6F6">
                  <a:alpha val="100000"/>
                </a:srgbClr>
              </a:gs>
              <a:gs pos="100000">
                <a:srgbClr val="D9D9D9">
                  <a:alpha val="100000"/>
                </a:srgbClr>
              </a:gs>
            </a:gsLst>
            <a:lin ang="5400000" scaled="1"/>
            <a:tileRect/>
          </a:gradFill>
          <a:ln w="2000" cap="rnd" cmpd="sng">
            <a:solidFill>
              <a:srgbClr val="A2A2A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Verdana" panose="020B0604030504040204" pitchFamily="34" charset="0"/>
              <a:ea typeface="宋体" panose="02010600030101010101" pitchFamily="2" charset="-122"/>
              <a:sym typeface="Verdana" panose="020B0604030504040204" pitchFamily="34" charset="0"/>
            </a:endParaRPr>
          </a:p>
        </p:txBody>
      </p:sp>
      <p:sp>
        <p:nvSpPr>
          <p:cNvPr id="30722" name="TextBox 1"/>
          <p:cNvSpPr/>
          <p:nvPr/>
        </p:nvSpPr>
        <p:spPr>
          <a:xfrm>
            <a:off x="395288" y="476250"/>
            <a:ext cx="4824412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Wingdings" panose="05000000000000000000" pitchFamily="2" charset="2"/>
              <a:buNone/>
            </a:pPr>
            <a:r>
              <a:rPr lang="zh-CN" altLang="en-US" sz="4400" b="1" dirty="0">
                <a:solidFill>
                  <a:srgbClr val="33CCFF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知识总结：</a:t>
            </a:r>
            <a:endParaRPr lang="en-US" altLang="zh-CN" sz="4400" b="1">
              <a:solidFill>
                <a:srgbClr val="33CCFF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700" name="Freeform 6"/>
          <p:cNvSpPr/>
          <p:nvPr/>
        </p:nvSpPr>
        <p:spPr>
          <a:xfrm>
            <a:off x="4154488" y="4411663"/>
            <a:ext cx="1090612" cy="51593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99">
                  <a:alpha val="17999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29701" name="Group 7"/>
          <p:cNvGrpSpPr/>
          <p:nvPr/>
        </p:nvGrpSpPr>
        <p:grpSpPr>
          <a:xfrm>
            <a:off x="4113213" y="5575300"/>
            <a:ext cx="1225550" cy="247650"/>
            <a:chOff x="0" y="0"/>
            <a:chExt cx="827" cy="156"/>
          </a:xfrm>
        </p:grpSpPr>
        <p:grpSp>
          <p:nvGrpSpPr>
            <p:cNvPr id="30725" name="Group 8"/>
            <p:cNvGrpSpPr/>
            <p:nvPr/>
          </p:nvGrpSpPr>
          <p:grpSpPr>
            <a:xfrm rot="-1297425" flipH="1" flipV="1">
              <a:off x="146" y="0"/>
              <a:ext cx="681" cy="150"/>
              <a:chOff x="0" y="0"/>
              <a:chExt cx="1118" cy="279"/>
            </a:xfrm>
          </p:grpSpPr>
          <p:sp>
            <p:nvSpPr>
              <p:cNvPr id="30726" name="AutoShape 9"/>
              <p:cNvSpPr/>
              <p:nvPr/>
            </p:nvSpPr>
            <p:spPr>
              <a:xfrm rot="5263130">
                <a:off x="276" y="-29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27" name="AutoShape 10"/>
              <p:cNvSpPr/>
              <p:nvPr/>
            </p:nvSpPr>
            <p:spPr>
              <a:xfrm rot="6078281">
                <a:off x="412" y="-29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28" name="AutoShape 11"/>
              <p:cNvSpPr/>
              <p:nvPr/>
            </p:nvSpPr>
            <p:spPr>
              <a:xfrm rot="6373927">
                <a:off x="488" y="-272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29" name="AutoShape 12"/>
              <p:cNvSpPr/>
              <p:nvPr/>
            </p:nvSpPr>
            <p:spPr>
              <a:xfrm rot="6906312">
                <a:off x="578" y="-242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0730" name="Group 13"/>
            <p:cNvGrpSpPr/>
            <p:nvPr/>
          </p:nvGrpSpPr>
          <p:grpSpPr>
            <a:xfrm rot="56115" flipH="1" flipV="1">
              <a:off x="0" y="6"/>
              <a:ext cx="681" cy="150"/>
              <a:chOff x="0" y="0"/>
              <a:chExt cx="1118" cy="279"/>
            </a:xfrm>
          </p:grpSpPr>
          <p:sp>
            <p:nvSpPr>
              <p:cNvPr id="30731" name="AutoShape 14"/>
              <p:cNvSpPr/>
              <p:nvPr/>
            </p:nvSpPr>
            <p:spPr>
              <a:xfrm rot="5263130">
                <a:off x="276" y="-29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32" name="AutoShape 15"/>
              <p:cNvSpPr/>
              <p:nvPr/>
            </p:nvSpPr>
            <p:spPr>
              <a:xfrm rot="6078281">
                <a:off x="412" y="-29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33" name="AutoShape 16"/>
              <p:cNvSpPr/>
              <p:nvPr/>
            </p:nvSpPr>
            <p:spPr>
              <a:xfrm rot="6373927">
                <a:off x="488" y="-272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34" name="AutoShape 17"/>
              <p:cNvSpPr/>
              <p:nvPr/>
            </p:nvSpPr>
            <p:spPr>
              <a:xfrm rot="6906312">
                <a:off x="578" y="-242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9712" name="Group 22"/>
          <p:cNvGrpSpPr/>
          <p:nvPr/>
        </p:nvGrpSpPr>
        <p:grpSpPr>
          <a:xfrm>
            <a:off x="1303338" y="5437188"/>
            <a:ext cx="1223962" cy="247650"/>
            <a:chOff x="0" y="0"/>
            <a:chExt cx="827" cy="156"/>
          </a:xfrm>
        </p:grpSpPr>
        <p:grpSp>
          <p:nvGrpSpPr>
            <p:cNvPr id="30736" name="Group 23"/>
            <p:cNvGrpSpPr/>
            <p:nvPr/>
          </p:nvGrpSpPr>
          <p:grpSpPr>
            <a:xfrm rot="-1297425" flipH="1" flipV="1">
              <a:off x="146" y="0"/>
              <a:ext cx="681" cy="150"/>
              <a:chOff x="0" y="0"/>
              <a:chExt cx="1118" cy="279"/>
            </a:xfrm>
          </p:grpSpPr>
          <p:sp>
            <p:nvSpPr>
              <p:cNvPr id="30737" name="AutoShape 24"/>
              <p:cNvSpPr/>
              <p:nvPr/>
            </p:nvSpPr>
            <p:spPr>
              <a:xfrm rot="5263130">
                <a:off x="276" y="-29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38" name="AutoShape 25"/>
              <p:cNvSpPr/>
              <p:nvPr/>
            </p:nvSpPr>
            <p:spPr>
              <a:xfrm rot="6078281">
                <a:off x="412" y="-29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39" name="AutoShape 26"/>
              <p:cNvSpPr/>
              <p:nvPr/>
            </p:nvSpPr>
            <p:spPr>
              <a:xfrm rot="6373927">
                <a:off x="488" y="-272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40" name="AutoShape 27"/>
              <p:cNvSpPr/>
              <p:nvPr/>
            </p:nvSpPr>
            <p:spPr>
              <a:xfrm rot="6906312">
                <a:off x="578" y="-242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0741" name="Group 28"/>
            <p:cNvGrpSpPr/>
            <p:nvPr/>
          </p:nvGrpSpPr>
          <p:grpSpPr>
            <a:xfrm rot="56115" flipH="1" flipV="1">
              <a:off x="0" y="6"/>
              <a:ext cx="681" cy="150"/>
              <a:chOff x="0" y="0"/>
              <a:chExt cx="1118" cy="279"/>
            </a:xfrm>
          </p:grpSpPr>
          <p:sp>
            <p:nvSpPr>
              <p:cNvPr id="30742" name="AutoShape 29"/>
              <p:cNvSpPr/>
              <p:nvPr/>
            </p:nvSpPr>
            <p:spPr>
              <a:xfrm rot="5263130">
                <a:off x="276" y="-29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43" name="AutoShape 30"/>
              <p:cNvSpPr/>
              <p:nvPr/>
            </p:nvSpPr>
            <p:spPr>
              <a:xfrm rot="6078281">
                <a:off x="412" y="-29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44" name="AutoShape 31"/>
              <p:cNvSpPr/>
              <p:nvPr/>
            </p:nvSpPr>
            <p:spPr>
              <a:xfrm rot="6373927">
                <a:off x="488" y="-272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45" name="AutoShape 32"/>
              <p:cNvSpPr/>
              <p:nvPr/>
            </p:nvSpPr>
            <p:spPr>
              <a:xfrm rot="6906312">
                <a:off x="578" y="-242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9723" name="Group 37"/>
          <p:cNvGrpSpPr/>
          <p:nvPr/>
        </p:nvGrpSpPr>
        <p:grpSpPr>
          <a:xfrm>
            <a:off x="6821488" y="5172075"/>
            <a:ext cx="1225550" cy="247650"/>
            <a:chOff x="0" y="0"/>
            <a:chExt cx="827" cy="156"/>
          </a:xfrm>
        </p:grpSpPr>
        <p:grpSp>
          <p:nvGrpSpPr>
            <p:cNvPr id="30747" name="Group 38"/>
            <p:cNvGrpSpPr/>
            <p:nvPr/>
          </p:nvGrpSpPr>
          <p:grpSpPr>
            <a:xfrm rot="-1297425" flipH="1" flipV="1">
              <a:off x="146" y="0"/>
              <a:ext cx="681" cy="150"/>
              <a:chOff x="0" y="0"/>
              <a:chExt cx="1118" cy="279"/>
            </a:xfrm>
          </p:grpSpPr>
          <p:sp>
            <p:nvSpPr>
              <p:cNvPr id="30748" name="AutoShape 39"/>
              <p:cNvSpPr/>
              <p:nvPr/>
            </p:nvSpPr>
            <p:spPr>
              <a:xfrm rot="5263130">
                <a:off x="276" y="-29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49" name="AutoShape 40"/>
              <p:cNvSpPr/>
              <p:nvPr/>
            </p:nvSpPr>
            <p:spPr>
              <a:xfrm rot="6078281">
                <a:off x="412" y="-29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50" name="AutoShape 41"/>
              <p:cNvSpPr/>
              <p:nvPr/>
            </p:nvSpPr>
            <p:spPr>
              <a:xfrm rot="6373927">
                <a:off x="488" y="-272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51" name="AutoShape 42"/>
              <p:cNvSpPr/>
              <p:nvPr/>
            </p:nvSpPr>
            <p:spPr>
              <a:xfrm rot="6906312">
                <a:off x="578" y="-242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0752" name="Group 43"/>
            <p:cNvGrpSpPr/>
            <p:nvPr/>
          </p:nvGrpSpPr>
          <p:grpSpPr>
            <a:xfrm rot="56115" flipH="1" flipV="1">
              <a:off x="0" y="6"/>
              <a:ext cx="681" cy="150"/>
              <a:chOff x="0" y="0"/>
              <a:chExt cx="1118" cy="279"/>
            </a:xfrm>
          </p:grpSpPr>
          <p:sp>
            <p:nvSpPr>
              <p:cNvPr id="30753" name="AutoShape 44"/>
              <p:cNvSpPr/>
              <p:nvPr/>
            </p:nvSpPr>
            <p:spPr>
              <a:xfrm rot="5263130">
                <a:off x="276" y="-29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54" name="AutoShape 45"/>
              <p:cNvSpPr/>
              <p:nvPr/>
            </p:nvSpPr>
            <p:spPr>
              <a:xfrm rot="6078281">
                <a:off x="412" y="-29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55" name="AutoShape 46"/>
              <p:cNvSpPr/>
              <p:nvPr/>
            </p:nvSpPr>
            <p:spPr>
              <a:xfrm rot="6373927">
                <a:off x="488" y="-272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56" name="AutoShape 47"/>
              <p:cNvSpPr/>
              <p:nvPr/>
            </p:nvSpPr>
            <p:spPr>
              <a:xfrm rot="6906312">
                <a:off x="578" y="-242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9734" name="Text Box 49"/>
          <p:cNvSpPr txBox="1"/>
          <p:nvPr/>
        </p:nvSpPr>
        <p:spPr>
          <a:xfrm>
            <a:off x="539750" y="1268413"/>
            <a:ext cx="575945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一、北方地区的自然特征</a:t>
            </a:r>
            <a:endParaRPr lang="zh-CN" altLang="en-US" sz="3600" b="1" dirty="0">
              <a:solidFill>
                <a:srgbClr val="000000"/>
              </a:solidFill>
              <a:latin typeface="微软雅黑" panose="020B0503020204020204" pitchFamily="34" charset="-122"/>
              <a:ea typeface="黑体" panose="02010609060101010101" pitchFamily="49" charset="-122"/>
            </a:endParaRPr>
          </a:p>
        </p:txBody>
      </p:sp>
      <p:sp>
        <p:nvSpPr>
          <p:cNvPr id="29735" name="Text Box 49"/>
          <p:cNvSpPr txBox="1"/>
          <p:nvPr/>
        </p:nvSpPr>
        <p:spPr>
          <a:xfrm>
            <a:off x="1042988" y="2133600"/>
            <a:ext cx="5759450" cy="3743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/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1 .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北方地区的地理位置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/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）位置，范围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/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）包含的省份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/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北方地区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地形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/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）山脉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/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）界河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/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）地形区及其特点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/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3.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北方地区气候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/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）气候类型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/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）气候特征 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bldLvl="0" animBg="1"/>
      <p:bldP spid="29734" grpId="0"/>
      <p:bldP spid="297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圆角矩形 6"/>
          <p:cNvSpPr/>
          <p:nvPr/>
        </p:nvSpPr>
        <p:spPr>
          <a:xfrm>
            <a:off x="323850" y="333375"/>
            <a:ext cx="8531225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>
                  <a:alpha val="100000"/>
                </a:srgbClr>
              </a:gs>
              <a:gs pos="98000">
                <a:srgbClr val="FFFFFF">
                  <a:alpha val="100000"/>
                </a:srgbClr>
              </a:gs>
              <a:gs pos="99054">
                <a:srgbClr val="F6F6F6">
                  <a:alpha val="100000"/>
                </a:srgbClr>
              </a:gs>
              <a:gs pos="100000">
                <a:srgbClr val="D9D9D9">
                  <a:alpha val="100000"/>
                </a:srgbClr>
              </a:gs>
            </a:gsLst>
            <a:lin ang="5400000" scaled="1"/>
            <a:tileRect/>
          </a:gradFill>
          <a:ln w="2000" cap="rnd" cmpd="sng">
            <a:solidFill>
              <a:srgbClr val="A2A2A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  <a:sym typeface="Verdana" panose="020B0604030504040204" pitchFamily="34" charset="0"/>
            </a:endParaRPr>
          </a:p>
          <a:p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  <a:sym typeface="Verdana" panose="020B0604030504040204" pitchFamily="34" charset="0"/>
            </a:endParaRPr>
          </a:p>
          <a:p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  <a:sym typeface="Verdana" panose="020B0604030504040204" pitchFamily="34" charset="0"/>
            </a:endParaRPr>
          </a:p>
          <a:p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  <a:sym typeface="Verdana" panose="020B0604030504040204" pitchFamily="34" charset="0"/>
            </a:endParaRPr>
          </a:p>
          <a:p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  <a:sym typeface="Verdana" panose="020B0604030504040204" pitchFamily="34" charset="0"/>
            </a:endParaRPr>
          </a:p>
          <a:p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  <a:sym typeface="Verdana" panose="020B0604030504040204" pitchFamily="34" charset="0"/>
            </a:endParaRPr>
          </a:p>
          <a:p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  <a:sym typeface="Verdana" panose="020B0604030504040204" pitchFamily="34" charset="0"/>
            </a:endParaRPr>
          </a:p>
          <a:p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  <a:sym typeface="Verdana" panose="020B0604030504040204" pitchFamily="34" charset="0"/>
            </a:endParaRPr>
          </a:p>
          <a:p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  <a:sym typeface="Verdana" panose="020B0604030504040204" pitchFamily="34" charset="0"/>
            </a:endParaRPr>
          </a:p>
          <a:p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  <a:sym typeface="Verdana" panose="020B0604030504040204" pitchFamily="34" charset="0"/>
            </a:endParaRPr>
          </a:p>
          <a:p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  <a:sym typeface="Verdana" panose="020B0604030504040204" pitchFamily="34" charset="0"/>
            </a:endParaRPr>
          </a:p>
          <a:p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  <a:sym typeface="Verdana" panose="020B0604030504040204" pitchFamily="34" charset="0"/>
            </a:endParaRPr>
          </a:p>
          <a:p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  <a:sym typeface="Verdana" panose="020B0604030504040204" pitchFamily="34" charset="0"/>
            </a:endParaRPr>
          </a:p>
          <a:p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  <a:sym typeface="Verdana" panose="020B0604030504040204" pitchFamily="34" charset="0"/>
            </a:endParaRPr>
          </a:p>
          <a:p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  <a:sym typeface="Verdana" panose="020B0604030504040204" pitchFamily="34" charset="0"/>
            </a:endParaRPr>
          </a:p>
          <a:p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  <a:sym typeface="Verdana" panose="020B0604030504040204" pitchFamily="34" charset="0"/>
            </a:endParaRPr>
          </a:p>
          <a:p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  <a:sym typeface="Verdana" panose="020B0604030504040204" pitchFamily="34" charset="0"/>
            </a:endParaRPr>
          </a:p>
          <a:p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  <a:sym typeface="Verdana" panose="020B0604030504040204" pitchFamily="34" charset="0"/>
            </a:endParaRPr>
          </a:p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  <a:sym typeface="Verdana" panose="020B0604030504040204" pitchFamily="34" charset="0"/>
              </a:rPr>
              <a:t>    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  <a:sym typeface="Verdana" panose="020B0604030504040204" pitchFamily="34" charset="0"/>
            </a:endParaRPr>
          </a:p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  <a:sym typeface="Verdana" panose="020B0604030504040204" pitchFamily="34" charset="0"/>
              </a:rPr>
              <a:t>     试着找到文中错误的描述并加以改正。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  <a:sym typeface="Verdana" panose="020B0604030504040204" pitchFamily="34" charset="0"/>
            </a:endParaRPr>
          </a:p>
        </p:txBody>
      </p:sp>
      <p:sp>
        <p:nvSpPr>
          <p:cNvPr id="29698" name="矩形 30796"/>
          <p:cNvSpPr/>
          <p:nvPr/>
        </p:nvSpPr>
        <p:spPr>
          <a:xfrm>
            <a:off x="468313" y="476250"/>
            <a:ext cx="6148387" cy="641350"/>
          </a:xfrm>
          <a:prstGeom prst="rect">
            <a:avLst/>
          </a:prstGeom>
          <a:noFill/>
          <a:ln w="31750">
            <a:noFill/>
          </a:ln>
        </p:spPr>
        <p:txBody>
          <a:bodyPr wrap="none" anchor="t">
            <a:spAutoFit/>
          </a:bodyPr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Verdana" panose="020B0604030504040204" pitchFamily="34" charset="0"/>
              </a:rPr>
              <a:t>情景设置：帮老师改改作文！</a:t>
            </a:r>
            <a:endParaRPr lang="zh-CN" altLang="en-US" sz="36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  <a:sym typeface="Verdana" panose="020B0604030504040204" pitchFamily="34" charset="0"/>
            </a:endParaRPr>
          </a:p>
        </p:txBody>
      </p:sp>
      <p:sp>
        <p:nvSpPr>
          <p:cNvPr id="29699" name="矩形 30797"/>
          <p:cNvSpPr/>
          <p:nvPr/>
        </p:nvSpPr>
        <p:spPr>
          <a:xfrm>
            <a:off x="755650" y="1268413"/>
            <a:ext cx="7704138" cy="4432300"/>
          </a:xfrm>
          <a:prstGeom prst="rect">
            <a:avLst/>
          </a:prstGeom>
          <a:solidFill>
            <a:schemeClr val="bg2">
              <a:alpha val="10001"/>
            </a:schemeClr>
          </a:solidFill>
          <a:ln w="69850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  <a:sym typeface="Verdana" panose="020B0604030504040204" pitchFamily="34" charset="0"/>
              </a:rPr>
              <a:t>欢欢在作文中写道：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  <a:sym typeface="Verdana" panose="020B0604030504040204" pitchFamily="34" charset="0"/>
            </a:endParaRPr>
          </a:p>
          <a:p>
            <a:r>
              <a:rPr lang="zh-CN" altLang="en-US" sz="2800" dirty="0">
                <a:latin typeface="Arial" panose="020B0604020202020204" pitchFamily="34" charset="0"/>
                <a:ea typeface="仿宋" panose="02010609060101010101" pitchFamily="49" charset="-122"/>
                <a:sym typeface="Verdana" panose="020B0604030504040204" pitchFamily="34" charset="0"/>
              </a:rPr>
              <a:t>        我们家住在齐齐哈尔，寒假期间，我和爸爸妈妈一起去旅行，第一站来到了吉林长春，看到了广阔的黄色平原和美丽的雾凇景象，然后来到了东北平原上的石家庄市，好几天都下起来倾盆大雨，一点也不好玩，于是我们向西跨过太白山来到了“红色旅游胜地”延安，在这里，我们看到了厚厚的黑土地，还品尝了形态各异、美味可口的花馒头。这真是一段难忘的旅行。</a:t>
            </a:r>
            <a:endParaRPr lang="zh-CN" altLang="en-US" sz="2800" dirty="0">
              <a:latin typeface="Arial" panose="020B0604020202020204" pitchFamily="34" charset="0"/>
              <a:ea typeface="仿宋" panose="02010609060101010101" pitchFamily="49" charset="-122"/>
              <a:sym typeface="Verdana" panose="020B0604030504040204" pitchFamily="34" charset="0"/>
            </a:endParaRPr>
          </a:p>
        </p:txBody>
      </p:sp>
      <p:sp>
        <p:nvSpPr>
          <p:cNvPr id="30799" name="椭圆 30798"/>
          <p:cNvSpPr/>
          <p:nvPr/>
        </p:nvSpPr>
        <p:spPr>
          <a:xfrm>
            <a:off x="2441575" y="2565400"/>
            <a:ext cx="1728788" cy="503238"/>
          </a:xfrm>
          <a:prstGeom prst="ellipse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800" name="椭圆 30799"/>
          <p:cNvSpPr/>
          <p:nvPr/>
        </p:nvSpPr>
        <p:spPr>
          <a:xfrm>
            <a:off x="1581150" y="2997200"/>
            <a:ext cx="1728788" cy="503238"/>
          </a:xfrm>
          <a:prstGeom prst="ellipse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801" name="椭圆 30800"/>
          <p:cNvSpPr/>
          <p:nvPr/>
        </p:nvSpPr>
        <p:spPr>
          <a:xfrm>
            <a:off x="755650" y="3430588"/>
            <a:ext cx="1728788" cy="503237"/>
          </a:xfrm>
          <a:prstGeom prst="ellipse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802" name="椭圆 30801"/>
          <p:cNvSpPr/>
          <p:nvPr/>
        </p:nvSpPr>
        <p:spPr>
          <a:xfrm>
            <a:off x="6850063" y="3430588"/>
            <a:ext cx="1728787" cy="503237"/>
          </a:xfrm>
          <a:prstGeom prst="ellipse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803" name="椭圆 30802"/>
          <p:cNvSpPr/>
          <p:nvPr/>
        </p:nvSpPr>
        <p:spPr>
          <a:xfrm>
            <a:off x="2678113" y="4264025"/>
            <a:ext cx="1728787" cy="503238"/>
          </a:xfrm>
          <a:prstGeom prst="ellipse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圆角矩形 6"/>
          <p:cNvSpPr/>
          <p:nvPr/>
        </p:nvSpPr>
        <p:spPr>
          <a:xfrm>
            <a:off x="252413" y="333375"/>
            <a:ext cx="8531225" cy="6196013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>
                  <a:alpha val="100000"/>
                </a:srgbClr>
              </a:gs>
              <a:gs pos="98000">
                <a:srgbClr val="FFFFFF">
                  <a:alpha val="100000"/>
                </a:srgbClr>
              </a:gs>
              <a:gs pos="99054">
                <a:srgbClr val="F6F6F6">
                  <a:alpha val="100000"/>
                </a:srgbClr>
              </a:gs>
              <a:gs pos="100000">
                <a:srgbClr val="D9D9D9">
                  <a:alpha val="100000"/>
                </a:srgbClr>
              </a:gs>
            </a:gsLst>
            <a:lin ang="5400000" scaled="1"/>
            <a:tileRect/>
          </a:gradFill>
          <a:ln w="2000" cap="rnd" cmpd="sng">
            <a:solidFill>
              <a:srgbClr val="A2A2A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Verdana" panose="020B0604030504040204" pitchFamily="34" charset="0"/>
              <a:ea typeface="宋体" panose="02010600030101010101" pitchFamily="2" charset="-122"/>
              <a:sym typeface="Verdana" panose="020B0604030504040204" pitchFamily="34" charset="0"/>
            </a:endParaRPr>
          </a:p>
        </p:txBody>
      </p:sp>
      <p:sp>
        <p:nvSpPr>
          <p:cNvPr id="29700" name="Freeform 6"/>
          <p:cNvSpPr/>
          <p:nvPr/>
        </p:nvSpPr>
        <p:spPr>
          <a:xfrm>
            <a:off x="4154488" y="4411663"/>
            <a:ext cx="1090612" cy="51593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99">
                  <a:alpha val="17999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29701" name="Group 7"/>
          <p:cNvGrpSpPr/>
          <p:nvPr/>
        </p:nvGrpSpPr>
        <p:grpSpPr>
          <a:xfrm>
            <a:off x="4113213" y="5575300"/>
            <a:ext cx="1225550" cy="247650"/>
            <a:chOff x="0" y="0"/>
            <a:chExt cx="827" cy="156"/>
          </a:xfrm>
        </p:grpSpPr>
        <p:grpSp>
          <p:nvGrpSpPr>
            <p:cNvPr id="30725" name="Group 8"/>
            <p:cNvGrpSpPr/>
            <p:nvPr/>
          </p:nvGrpSpPr>
          <p:grpSpPr>
            <a:xfrm rot="-1297425" flipH="1" flipV="1">
              <a:off x="146" y="0"/>
              <a:ext cx="681" cy="150"/>
              <a:chOff x="0" y="0"/>
              <a:chExt cx="1118" cy="279"/>
            </a:xfrm>
          </p:grpSpPr>
          <p:sp>
            <p:nvSpPr>
              <p:cNvPr id="30726" name="AutoShape 9"/>
              <p:cNvSpPr/>
              <p:nvPr/>
            </p:nvSpPr>
            <p:spPr>
              <a:xfrm rot="5263130">
                <a:off x="276" y="-29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27" name="AutoShape 10"/>
              <p:cNvSpPr/>
              <p:nvPr/>
            </p:nvSpPr>
            <p:spPr>
              <a:xfrm rot="6078281">
                <a:off x="412" y="-29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28" name="AutoShape 11"/>
              <p:cNvSpPr/>
              <p:nvPr/>
            </p:nvSpPr>
            <p:spPr>
              <a:xfrm rot="6373927">
                <a:off x="488" y="-272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29" name="AutoShape 12"/>
              <p:cNvSpPr/>
              <p:nvPr/>
            </p:nvSpPr>
            <p:spPr>
              <a:xfrm rot="6906312">
                <a:off x="578" y="-242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0730" name="Group 13"/>
            <p:cNvGrpSpPr/>
            <p:nvPr/>
          </p:nvGrpSpPr>
          <p:grpSpPr>
            <a:xfrm rot="56115" flipH="1" flipV="1">
              <a:off x="0" y="6"/>
              <a:ext cx="681" cy="150"/>
              <a:chOff x="0" y="0"/>
              <a:chExt cx="1118" cy="279"/>
            </a:xfrm>
          </p:grpSpPr>
          <p:sp>
            <p:nvSpPr>
              <p:cNvPr id="30731" name="AutoShape 14"/>
              <p:cNvSpPr/>
              <p:nvPr/>
            </p:nvSpPr>
            <p:spPr>
              <a:xfrm rot="5263130">
                <a:off x="276" y="-29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32" name="AutoShape 15"/>
              <p:cNvSpPr/>
              <p:nvPr/>
            </p:nvSpPr>
            <p:spPr>
              <a:xfrm rot="6078281">
                <a:off x="412" y="-29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33" name="AutoShape 16"/>
              <p:cNvSpPr/>
              <p:nvPr/>
            </p:nvSpPr>
            <p:spPr>
              <a:xfrm rot="6373927">
                <a:off x="488" y="-272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34" name="AutoShape 17"/>
              <p:cNvSpPr/>
              <p:nvPr/>
            </p:nvSpPr>
            <p:spPr>
              <a:xfrm rot="6906312">
                <a:off x="578" y="-242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9712" name="Group 22"/>
          <p:cNvGrpSpPr/>
          <p:nvPr/>
        </p:nvGrpSpPr>
        <p:grpSpPr>
          <a:xfrm>
            <a:off x="1303338" y="5437188"/>
            <a:ext cx="1223962" cy="247650"/>
            <a:chOff x="0" y="0"/>
            <a:chExt cx="827" cy="156"/>
          </a:xfrm>
        </p:grpSpPr>
        <p:grpSp>
          <p:nvGrpSpPr>
            <p:cNvPr id="30736" name="Group 23"/>
            <p:cNvGrpSpPr/>
            <p:nvPr/>
          </p:nvGrpSpPr>
          <p:grpSpPr>
            <a:xfrm rot="-1297425" flipH="1" flipV="1">
              <a:off x="146" y="0"/>
              <a:ext cx="681" cy="150"/>
              <a:chOff x="0" y="0"/>
              <a:chExt cx="1118" cy="279"/>
            </a:xfrm>
          </p:grpSpPr>
          <p:sp>
            <p:nvSpPr>
              <p:cNvPr id="30737" name="AutoShape 24"/>
              <p:cNvSpPr/>
              <p:nvPr/>
            </p:nvSpPr>
            <p:spPr>
              <a:xfrm rot="5263130">
                <a:off x="276" y="-29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38" name="AutoShape 25"/>
              <p:cNvSpPr/>
              <p:nvPr/>
            </p:nvSpPr>
            <p:spPr>
              <a:xfrm rot="6078281">
                <a:off x="412" y="-29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39" name="AutoShape 26"/>
              <p:cNvSpPr/>
              <p:nvPr/>
            </p:nvSpPr>
            <p:spPr>
              <a:xfrm rot="6373927">
                <a:off x="488" y="-272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40" name="AutoShape 27"/>
              <p:cNvSpPr/>
              <p:nvPr/>
            </p:nvSpPr>
            <p:spPr>
              <a:xfrm rot="6906312">
                <a:off x="578" y="-242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0741" name="Group 28"/>
            <p:cNvGrpSpPr/>
            <p:nvPr/>
          </p:nvGrpSpPr>
          <p:grpSpPr>
            <a:xfrm rot="56115" flipH="1" flipV="1">
              <a:off x="0" y="6"/>
              <a:ext cx="681" cy="150"/>
              <a:chOff x="0" y="0"/>
              <a:chExt cx="1118" cy="279"/>
            </a:xfrm>
          </p:grpSpPr>
          <p:sp>
            <p:nvSpPr>
              <p:cNvPr id="30742" name="AutoShape 29"/>
              <p:cNvSpPr/>
              <p:nvPr/>
            </p:nvSpPr>
            <p:spPr>
              <a:xfrm rot="5263130">
                <a:off x="276" y="-29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43" name="AutoShape 30"/>
              <p:cNvSpPr/>
              <p:nvPr/>
            </p:nvSpPr>
            <p:spPr>
              <a:xfrm rot="6078281">
                <a:off x="412" y="-29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44" name="AutoShape 31"/>
              <p:cNvSpPr/>
              <p:nvPr/>
            </p:nvSpPr>
            <p:spPr>
              <a:xfrm rot="6373927">
                <a:off x="488" y="-272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45" name="AutoShape 32"/>
              <p:cNvSpPr/>
              <p:nvPr/>
            </p:nvSpPr>
            <p:spPr>
              <a:xfrm rot="6906312">
                <a:off x="578" y="-242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9723" name="Group 37"/>
          <p:cNvGrpSpPr/>
          <p:nvPr/>
        </p:nvGrpSpPr>
        <p:grpSpPr>
          <a:xfrm>
            <a:off x="6821488" y="5172075"/>
            <a:ext cx="1225550" cy="247650"/>
            <a:chOff x="0" y="0"/>
            <a:chExt cx="827" cy="156"/>
          </a:xfrm>
        </p:grpSpPr>
        <p:grpSp>
          <p:nvGrpSpPr>
            <p:cNvPr id="30747" name="Group 38"/>
            <p:cNvGrpSpPr/>
            <p:nvPr/>
          </p:nvGrpSpPr>
          <p:grpSpPr>
            <a:xfrm rot="-1297425" flipH="1" flipV="1">
              <a:off x="146" y="0"/>
              <a:ext cx="681" cy="150"/>
              <a:chOff x="0" y="0"/>
              <a:chExt cx="1118" cy="279"/>
            </a:xfrm>
          </p:grpSpPr>
          <p:sp>
            <p:nvSpPr>
              <p:cNvPr id="30748" name="AutoShape 39"/>
              <p:cNvSpPr/>
              <p:nvPr/>
            </p:nvSpPr>
            <p:spPr>
              <a:xfrm rot="5263130">
                <a:off x="276" y="-29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49" name="AutoShape 40"/>
              <p:cNvSpPr/>
              <p:nvPr/>
            </p:nvSpPr>
            <p:spPr>
              <a:xfrm rot="6078281">
                <a:off x="412" y="-29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50" name="AutoShape 41"/>
              <p:cNvSpPr/>
              <p:nvPr/>
            </p:nvSpPr>
            <p:spPr>
              <a:xfrm rot="6373927">
                <a:off x="488" y="-272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51" name="AutoShape 42"/>
              <p:cNvSpPr/>
              <p:nvPr/>
            </p:nvSpPr>
            <p:spPr>
              <a:xfrm rot="6906312">
                <a:off x="578" y="-242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0752" name="Group 43"/>
            <p:cNvGrpSpPr/>
            <p:nvPr/>
          </p:nvGrpSpPr>
          <p:grpSpPr>
            <a:xfrm rot="56115" flipH="1" flipV="1">
              <a:off x="0" y="6"/>
              <a:ext cx="681" cy="150"/>
              <a:chOff x="0" y="0"/>
              <a:chExt cx="1118" cy="279"/>
            </a:xfrm>
          </p:grpSpPr>
          <p:sp>
            <p:nvSpPr>
              <p:cNvPr id="30753" name="AutoShape 44"/>
              <p:cNvSpPr/>
              <p:nvPr/>
            </p:nvSpPr>
            <p:spPr>
              <a:xfrm rot="5263130">
                <a:off x="276" y="-29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54" name="AutoShape 45"/>
              <p:cNvSpPr/>
              <p:nvPr/>
            </p:nvSpPr>
            <p:spPr>
              <a:xfrm rot="6078281">
                <a:off x="412" y="-29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55" name="AutoShape 46"/>
              <p:cNvSpPr/>
              <p:nvPr/>
            </p:nvSpPr>
            <p:spPr>
              <a:xfrm rot="6373927">
                <a:off x="488" y="-272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56" name="AutoShape 47"/>
              <p:cNvSpPr/>
              <p:nvPr/>
            </p:nvSpPr>
            <p:spPr>
              <a:xfrm rot="6906312">
                <a:off x="578" y="-242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9734" name="Text Box 49"/>
          <p:cNvSpPr txBox="1"/>
          <p:nvPr/>
        </p:nvSpPr>
        <p:spPr>
          <a:xfrm>
            <a:off x="511810" y="702628"/>
            <a:ext cx="575945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一、北方地区的自然特征</a:t>
            </a:r>
            <a:endParaRPr lang="zh-CN" altLang="en-US" sz="3600" b="1" dirty="0">
              <a:solidFill>
                <a:srgbClr val="000000"/>
              </a:solidFill>
              <a:latin typeface="微软雅黑" panose="020B0503020204020204" pitchFamily="34" charset="-122"/>
              <a:ea typeface="黑体" panose="02010609060101010101" pitchFamily="49" charset="-122"/>
            </a:endParaRPr>
          </a:p>
        </p:txBody>
      </p:sp>
      <p:sp>
        <p:nvSpPr>
          <p:cNvPr id="29735" name="Text Box 49"/>
          <p:cNvSpPr txBox="1"/>
          <p:nvPr/>
        </p:nvSpPr>
        <p:spPr>
          <a:xfrm>
            <a:off x="802958" y="1344295"/>
            <a:ext cx="5759450" cy="470789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/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1 .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北方地区的地理位置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/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/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/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北方地区</a:t>
            </a: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地形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/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/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/>
            <a:endParaRPr lang="en-US" altLang="zh-CN" sz="28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/>
            <a:endParaRPr lang="en-US" altLang="zh-CN" sz="28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/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3.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北方地区气候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/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/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8210" y="5219700"/>
            <a:ext cx="71501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宋体" panose="02010600030101010101" pitchFamily="2" charset="-122"/>
                <a:cs typeface="宋体" panose="02010600030101010101" pitchFamily="2" charset="-122"/>
              </a:rPr>
              <a:t>大部分地区为</a:t>
            </a:r>
            <a:r>
              <a:rPr lang="zh-CN" altLang="en-US" sz="3600" u="sng">
                <a:latin typeface="宋体" panose="02010600030101010101" pitchFamily="2" charset="-122"/>
                <a:cs typeface="宋体" panose="02010600030101010101" pitchFamily="2" charset="-122"/>
              </a:rPr>
              <a:t>         </a:t>
            </a:r>
            <a:r>
              <a:rPr lang="zh-CN" altLang="en-US" sz="360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en-US" sz="3600" u="sng">
                <a:latin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3600">
                <a:latin typeface="宋体" panose="02010600030101010101" pitchFamily="2" charset="-122"/>
                <a:cs typeface="宋体" panose="02010600030101010101" pitchFamily="2" charset="-122"/>
              </a:rPr>
              <a:t>同期。</a:t>
            </a:r>
            <a:endParaRPr lang="zh-CN" altLang="en-US" sz="3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3600">
                <a:latin typeface="宋体" panose="02010600030101010101" pitchFamily="2" charset="-122"/>
                <a:cs typeface="宋体" panose="02010600030101010101" pitchFamily="2" charset="-122"/>
              </a:rPr>
              <a:t>总体降水</a:t>
            </a:r>
            <a:r>
              <a:rPr lang="zh-CN" altLang="en-US" sz="3600" u="sng">
                <a:latin typeface="宋体" panose="02010600030101010101" pitchFamily="2" charset="-122"/>
                <a:cs typeface="宋体" panose="02010600030101010101" pitchFamily="2" charset="-122"/>
              </a:rPr>
              <a:t>     </a:t>
            </a:r>
            <a:r>
              <a:rPr lang="zh-CN" altLang="en-US" sz="3600">
                <a:latin typeface="宋体" panose="02010600030101010101" pitchFamily="2" charset="-122"/>
                <a:cs typeface="宋体" panose="02010600030101010101" pitchFamily="2" charset="-122"/>
              </a:rPr>
              <a:t>，集中于</a:t>
            </a:r>
            <a:r>
              <a:rPr lang="zh-CN" altLang="en-US" sz="3600" u="sng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3600" u="sng"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3600">
                <a:latin typeface="宋体" panose="02010600030101010101" pitchFamily="2" charset="-122"/>
                <a:cs typeface="宋体" panose="02010600030101010101" pitchFamily="2" charset="-122"/>
              </a:rPr>
              <a:t>季。</a:t>
            </a:r>
            <a:endParaRPr lang="zh-CN" altLang="en-US" sz="3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68095" y="3371850"/>
            <a:ext cx="71501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宋体" panose="02010600030101010101" pitchFamily="2" charset="-122"/>
                <a:cs typeface="宋体" panose="02010600030101010101" pitchFamily="2" charset="-122"/>
              </a:rPr>
              <a:t>以</a:t>
            </a:r>
            <a:r>
              <a:rPr lang="zh-CN" altLang="en-US" sz="3600" u="sng">
                <a:latin typeface="宋体" panose="02010600030101010101" pitchFamily="2" charset="-122"/>
                <a:cs typeface="宋体" panose="02010600030101010101" pitchFamily="2" charset="-122"/>
              </a:rPr>
              <a:t>     </a:t>
            </a:r>
            <a:r>
              <a:rPr lang="zh-CN" altLang="en-US" sz="3600">
                <a:latin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lang="zh-CN" altLang="en-US" sz="3600" u="sng">
                <a:latin typeface="宋体" panose="02010600030101010101" pitchFamily="2" charset="-122"/>
                <a:cs typeface="宋体" panose="02010600030101010101" pitchFamily="2" charset="-122"/>
              </a:rPr>
              <a:t>     </a:t>
            </a:r>
            <a:r>
              <a:rPr lang="zh-CN" altLang="en-US" sz="3600">
                <a:latin typeface="宋体" panose="02010600030101010101" pitchFamily="2" charset="-122"/>
                <a:cs typeface="宋体" panose="02010600030101010101" pitchFamily="2" charset="-122"/>
              </a:rPr>
              <a:t>为主，地形平坦，土壤</a:t>
            </a:r>
            <a:r>
              <a:rPr lang="zh-CN" altLang="en-US" sz="3600" u="sng">
                <a:latin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3600">
                <a:latin typeface="宋体" panose="02010600030101010101" pitchFamily="2" charset="-122"/>
                <a:cs typeface="宋体" panose="02010600030101010101" pitchFamily="2" charset="-122"/>
              </a:rPr>
              <a:t>。   </a:t>
            </a:r>
            <a:endParaRPr lang="zh-CN" altLang="en-US" sz="3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bldLvl="0" animBg="1"/>
      <p:bldP spid="29734" grpId="0"/>
      <p:bldP spid="297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圆角矩形 6"/>
          <p:cNvSpPr/>
          <p:nvPr/>
        </p:nvSpPr>
        <p:spPr>
          <a:xfrm>
            <a:off x="305118" y="329565"/>
            <a:ext cx="8531225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>
                  <a:alpha val="100000"/>
                </a:srgbClr>
              </a:gs>
              <a:gs pos="98000">
                <a:srgbClr val="FFFFFF">
                  <a:alpha val="100000"/>
                </a:srgbClr>
              </a:gs>
              <a:gs pos="99054">
                <a:srgbClr val="F6F6F6">
                  <a:alpha val="100000"/>
                </a:srgbClr>
              </a:gs>
              <a:gs pos="100000">
                <a:srgbClr val="D9D9D9">
                  <a:alpha val="100000"/>
                </a:srgbClr>
              </a:gs>
            </a:gsLst>
            <a:lin ang="5400000" scaled="1"/>
            <a:tileRect/>
          </a:gradFill>
          <a:ln w="2000" cap="rnd" cmpd="sng">
            <a:solidFill>
              <a:srgbClr val="A2A2A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b="1" dirty="0">
              <a:solidFill>
                <a:srgbClr val="FFFFFF"/>
              </a:solidFill>
              <a:latin typeface="Verdana" panose="020B0604030504040204" pitchFamily="34" charset="0"/>
              <a:ea typeface="宋体" panose="02010600030101010101" pitchFamily="2" charset="-122"/>
              <a:sym typeface="Verdana" panose="020B0604030504040204" pitchFamily="34" charset="0"/>
            </a:endParaRPr>
          </a:p>
        </p:txBody>
      </p:sp>
      <p:sp>
        <p:nvSpPr>
          <p:cNvPr id="22530" name="文本框 22530"/>
          <p:cNvSpPr txBox="1"/>
          <p:nvPr/>
        </p:nvSpPr>
        <p:spPr>
          <a:xfrm>
            <a:off x="682625" y="1563688"/>
            <a:ext cx="7777163" cy="1076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endParaRPr lang="zh-CN" altLang="en-US" sz="3200" dirty="0">
              <a:solidFill>
                <a:srgbClr val="000000"/>
              </a:solidFill>
              <a:latin typeface="宋体" panose="02010600030101010101" pitchFamily="2" charset="-122"/>
              <a:sym typeface="微软雅黑" panose="020B0503020204020204" pitchFamily="34" charset="-122"/>
            </a:endParaRPr>
          </a:p>
          <a:p>
            <a:r>
              <a:rPr lang="zh-CN" altLang="en-US" sz="3200" dirty="0">
                <a:solidFill>
                  <a:srgbClr val="000000"/>
                </a:solidFill>
                <a:latin typeface="宋体" panose="02010600030101010101" pitchFamily="2" charset="-122"/>
                <a:sym typeface="微软雅黑" panose="020B0503020204020204" pitchFamily="34" charset="-122"/>
              </a:rPr>
              <a:t>     </a:t>
            </a:r>
            <a:endParaRPr lang="en-US" altLang="zh-CN" sz="3200">
              <a:latin typeface="宋体" panose="02010600030101010101" pitchFamily="2" charset="-122"/>
            </a:endParaRPr>
          </a:p>
        </p:txBody>
      </p:sp>
      <p:sp>
        <p:nvSpPr>
          <p:cNvPr id="22534" name="Text Box 7"/>
          <p:cNvSpPr txBox="1"/>
          <p:nvPr/>
        </p:nvSpPr>
        <p:spPr>
          <a:xfrm>
            <a:off x="1908175" y="4581525"/>
            <a:ext cx="5903913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54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华北平原（黄土地）</a:t>
            </a:r>
            <a:endParaRPr lang="zh-CN" altLang="en-US" sz="54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70655" y="1323340"/>
            <a:ext cx="1709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tx1"/>
                </a:solidFill>
              </a:rPr>
              <a:t>有利条件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2130" y="1315085"/>
            <a:ext cx="613410" cy="42341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 b="1"/>
              <a:t>北方地区的自然地理特征</a:t>
            </a:r>
            <a:endParaRPr lang="zh-CN" altLang="en-US" sz="2800" b="1"/>
          </a:p>
        </p:txBody>
      </p:sp>
      <p:sp>
        <p:nvSpPr>
          <p:cNvPr id="4" name="左大括号 3"/>
          <p:cNvSpPr/>
          <p:nvPr/>
        </p:nvSpPr>
        <p:spPr>
          <a:xfrm>
            <a:off x="1420495" y="1556385"/>
            <a:ext cx="341630" cy="3744595"/>
          </a:xfrm>
          <a:prstGeom prst="leftBrac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908175" y="1700530"/>
            <a:ext cx="22256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1</a:t>
            </a:r>
            <a:r>
              <a:rPr lang="zh-CN" altLang="en-US" sz="3200"/>
              <a:t>、地形</a:t>
            </a:r>
            <a:endParaRPr lang="zh-CN" altLang="en-US" sz="3200"/>
          </a:p>
        </p:txBody>
      </p:sp>
      <p:sp>
        <p:nvSpPr>
          <p:cNvPr id="6" name="文本框 5"/>
          <p:cNvSpPr txBox="1"/>
          <p:nvPr/>
        </p:nvSpPr>
        <p:spPr>
          <a:xfrm>
            <a:off x="1908175" y="3679825"/>
            <a:ext cx="22256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3200">
                <a:latin typeface="宋体" panose="02010600030101010101" pitchFamily="2" charset="-122"/>
                <a:cs typeface="宋体" panose="02010600030101010101" pitchFamily="2" charset="-122"/>
              </a:rPr>
              <a:t>、气候</a:t>
            </a:r>
            <a:endParaRPr lang="zh-CN" altLang="en-US"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47850" y="2353945"/>
            <a:ext cx="48564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地形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平坦</a:t>
            </a:r>
            <a:r>
              <a:rPr lang="zh-CN" altLang="en-US" sz="32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，土壤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肥沃</a:t>
            </a:r>
            <a:r>
              <a:rPr lang="zh-CN" altLang="en-US" sz="32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。   </a:t>
            </a:r>
            <a:endParaRPr lang="zh-CN" altLang="en-US" sz="3200"/>
          </a:p>
        </p:txBody>
      </p:sp>
      <p:sp>
        <p:nvSpPr>
          <p:cNvPr id="8" name="文本框 7"/>
          <p:cNvSpPr txBox="1"/>
          <p:nvPr/>
        </p:nvSpPr>
        <p:spPr>
          <a:xfrm>
            <a:off x="1889125" y="4213225"/>
            <a:ext cx="5872480" cy="107632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雨热</a:t>
            </a:r>
            <a:r>
              <a:rPr lang="zh-CN" altLang="en-US" sz="32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同期，</a:t>
            </a:r>
            <a:endParaRPr lang="zh-CN" altLang="en-US" sz="320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zh-CN" altLang="en-US" sz="32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总体降水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较少</a:t>
            </a:r>
            <a:r>
              <a:rPr lang="zh-CN" altLang="en-US" sz="32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，且集中在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夏季</a:t>
            </a:r>
            <a:r>
              <a:rPr lang="zh-CN" altLang="en-US" sz="32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3200"/>
          </a:p>
        </p:txBody>
      </p:sp>
      <p:cxnSp>
        <p:nvCxnSpPr>
          <p:cNvPr id="11268" name="直接箭头连接符 6"/>
          <p:cNvCxnSpPr/>
          <p:nvPr/>
        </p:nvCxnSpPr>
        <p:spPr>
          <a:xfrm flipV="1">
            <a:off x="3502025" y="1845310"/>
            <a:ext cx="2798445" cy="508635"/>
          </a:xfrm>
          <a:prstGeom prst="straightConnector1">
            <a:avLst/>
          </a:prstGeom>
          <a:ln w="53975" cap="flat" cmpd="sng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9" name="直接箭头连接符 6"/>
          <p:cNvCxnSpPr/>
          <p:nvPr/>
        </p:nvCxnSpPr>
        <p:spPr>
          <a:xfrm flipV="1">
            <a:off x="2720340" y="1988820"/>
            <a:ext cx="3651885" cy="2274570"/>
          </a:xfrm>
          <a:prstGeom prst="straightConnector1">
            <a:avLst/>
          </a:prstGeom>
          <a:ln w="53975" cap="flat" cmpd="sng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0" name="文本框 9"/>
          <p:cNvSpPr txBox="1"/>
          <p:nvPr/>
        </p:nvSpPr>
        <p:spPr>
          <a:xfrm>
            <a:off x="6456680" y="1620520"/>
            <a:ext cx="14973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chemeClr val="tx1"/>
                </a:solidFill>
              </a:rPr>
              <a:t>农业</a:t>
            </a:r>
            <a:endParaRPr lang="zh-CN" altLang="en-US" sz="4000" b="1">
              <a:solidFill>
                <a:schemeClr val="tx1"/>
              </a:solidFill>
            </a:endParaRPr>
          </a:p>
        </p:txBody>
      </p:sp>
      <p:cxnSp>
        <p:nvCxnSpPr>
          <p:cNvPr id="11" name="直接箭头连接符 6"/>
          <p:cNvCxnSpPr/>
          <p:nvPr/>
        </p:nvCxnSpPr>
        <p:spPr>
          <a:xfrm flipV="1">
            <a:off x="4133850" y="2348865"/>
            <a:ext cx="2454275" cy="2355215"/>
          </a:xfrm>
          <a:prstGeom prst="straightConnector1">
            <a:avLst/>
          </a:prstGeom>
          <a:ln w="53975" cap="flat" cmpd="sng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2" name="文本框 11"/>
          <p:cNvSpPr txBox="1"/>
          <p:nvPr/>
        </p:nvSpPr>
        <p:spPr>
          <a:xfrm rot="19140000">
            <a:off x="4779645" y="3363595"/>
            <a:ext cx="1709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tx1"/>
                </a:solidFill>
              </a:rPr>
              <a:t>限制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444615" y="1137285"/>
            <a:ext cx="14973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chemeClr val="tx1"/>
                </a:solidFill>
              </a:rPr>
              <a:t>旱作</a:t>
            </a:r>
            <a:endParaRPr lang="zh-CN" altLang="en-US" sz="40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9466" y="998935"/>
            <a:ext cx="6272213" cy="4872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4" name="Text Box 3"/>
          <p:cNvSpPr txBox="1"/>
          <p:nvPr/>
        </p:nvSpPr>
        <p:spPr>
          <a:xfrm>
            <a:off x="1428750" y="1085850"/>
            <a:ext cx="348615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二、重要的旱作农业区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圆角矩形 6"/>
          <p:cNvSpPr/>
          <p:nvPr/>
        </p:nvSpPr>
        <p:spPr>
          <a:xfrm>
            <a:off x="252413" y="333375"/>
            <a:ext cx="8531225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>
                  <a:alpha val="100000"/>
                </a:srgbClr>
              </a:gs>
              <a:gs pos="98000">
                <a:srgbClr val="FFFFFF">
                  <a:alpha val="100000"/>
                </a:srgbClr>
              </a:gs>
              <a:gs pos="99054">
                <a:srgbClr val="F6F6F6">
                  <a:alpha val="100000"/>
                </a:srgbClr>
              </a:gs>
              <a:gs pos="100000">
                <a:srgbClr val="D9D9D9">
                  <a:alpha val="100000"/>
                </a:srgbClr>
              </a:gs>
            </a:gsLst>
            <a:lin ang="5400000" scaled="1"/>
            <a:tileRect/>
          </a:gradFill>
          <a:ln w="2000" cap="rnd" cmpd="sng">
            <a:solidFill>
              <a:srgbClr val="A2A2A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Verdana" panose="020B0604030504040204" pitchFamily="34" charset="0"/>
              <a:ea typeface="宋体" panose="02010600030101010101" pitchFamily="2" charset="-122"/>
              <a:sym typeface="Verdana" panose="020B0604030504040204" pitchFamily="34" charset="0"/>
            </a:endParaRPr>
          </a:p>
        </p:txBody>
      </p:sp>
      <p:sp>
        <p:nvSpPr>
          <p:cNvPr id="22530" name="文本框 22530"/>
          <p:cNvSpPr txBox="1"/>
          <p:nvPr/>
        </p:nvSpPr>
        <p:spPr>
          <a:xfrm>
            <a:off x="683260" y="1403668"/>
            <a:ext cx="7777163" cy="18148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rPr>
              <a:t>春小麦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rPr>
              <a:t>是冬季很冷的地方种的，因为冬季太冷，不能播种，所以在开春后才种，称为春小麦，春播秋收；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rPr>
              <a:t> 冬小麦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rPr>
              <a:t>是稍暖的地方种的，秋末冬初播种春末夏初收。</a:t>
            </a:r>
            <a:endParaRPr lang="en-US" altLang="zh-CN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4" name="Text Box 7"/>
          <p:cNvSpPr txBox="1"/>
          <p:nvPr/>
        </p:nvSpPr>
        <p:spPr>
          <a:xfrm>
            <a:off x="1908175" y="4581525"/>
            <a:ext cx="5903913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54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华北平原（黄土地）</a:t>
            </a:r>
            <a:endParaRPr lang="zh-CN" altLang="en-US" sz="54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3554" name="Text Box 3"/>
          <p:cNvSpPr txBox="1"/>
          <p:nvPr/>
        </p:nvSpPr>
        <p:spPr>
          <a:xfrm>
            <a:off x="682625" y="803275"/>
            <a:ext cx="348615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主要粮食作物：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26080" y="635635"/>
            <a:ext cx="17900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rgbClr val="FF0000"/>
                </a:solidFill>
                <a:latin typeface="宋体" panose="02010600030101010101" pitchFamily="2" charset="-122"/>
              </a:rPr>
              <a:t>小麦</a:t>
            </a:r>
            <a:endParaRPr lang="zh-CN" altLang="en-US" sz="44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pic>
        <p:nvPicPr>
          <p:cNvPr id="21505" name="Picture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530" y="2854960"/>
            <a:ext cx="4968875" cy="37884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3270885" y="3218815"/>
            <a:ext cx="2160270" cy="172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1268" name="直接箭头连接符 6"/>
          <p:cNvCxnSpPr/>
          <p:nvPr/>
        </p:nvCxnSpPr>
        <p:spPr>
          <a:xfrm>
            <a:off x="1602740" y="1856105"/>
            <a:ext cx="5273675" cy="2148840"/>
          </a:xfrm>
          <a:prstGeom prst="straightConnector1">
            <a:avLst/>
          </a:prstGeom>
          <a:ln w="53975" cap="flat" cmpd="sng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7" name="直接箭头连接符 6"/>
          <p:cNvCxnSpPr/>
          <p:nvPr/>
        </p:nvCxnSpPr>
        <p:spPr>
          <a:xfrm>
            <a:off x="3158490" y="2719070"/>
            <a:ext cx="2061845" cy="3230245"/>
          </a:xfrm>
          <a:prstGeom prst="straightConnector1">
            <a:avLst/>
          </a:prstGeom>
          <a:ln w="53975" cap="flat" cmpd="sng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5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圆角矩形 6"/>
          <p:cNvSpPr/>
          <p:nvPr/>
        </p:nvSpPr>
        <p:spPr>
          <a:xfrm>
            <a:off x="252413" y="333375"/>
            <a:ext cx="8531225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>
                  <a:alpha val="100000"/>
                </a:srgbClr>
              </a:gs>
              <a:gs pos="98000">
                <a:srgbClr val="FFFFFF">
                  <a:alpha val="100000"/>
                </a:srgbClr>
              </a:gs>
              <a:gs pos="99054">
                <a:srgbClr val="F6F6F6">
                  <a:alpha val="100000"/>
                </a:srgbClr>
              </a:gs>
              <a:gs pos="100000">
                <a:srgbClr val="D9D9D9">
                  <a:alpha val="100000"/>
                </a:srgbClr>
              </a:gs>
            </a:gsLst>
            <a:lin ang="5400000" scaled="1"/>
            <a:tileRect/>
          </a:gradFill>
          <a:ln w="2000" cap="rnd" cmpd="sng">
            <a:solidFill>
              <a:srgbClr val="A2A2A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Verdana" panose="020B0604030504040204" pitchFamily="34" charset="0"/>
              <a:ea typeface="宋体" panose="02010600030101010101" pitchFamily="2" charset="-122"/>
              <a:sym typeface="Verdana" panose="020B0604030504040204" pitchFamily="34" charset="0"/>
            </a:endParaRPr>
          </a:p>
        </p:txBody>
      </p:sp>
      <p:sp>
        <p:nvSpPr>
          <p:cNvPr id="22530" name="文本框 22530"/>
          <p:cNvSpPr txBox="1"/>
          <p:nvPr/>
        </p:nvSpPr>
        <p:spPr>
          <a:xfrm>
            <a:off x="682625" y="1563688"/>
            <a:ext cx="7777163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rPr>
              <a:t>     </a:t>
            </a:r>
            <a:endParaRPr lang="en-US" altLang="zh-CN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4" name="Text Box 7"/>
          <p:cNvSpPr txBox="1"/>
          <p:nvPr/>
        </p:nvSpPr>
        <p:spPr>
          <a:xfrm>
            <a:off x="1908175" y="4581525"/>
            <a:ext cx="5903913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54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华北平原（黄土地）</a:t>
            </a:r>
            <a:endParaRPr lang="zh-CN" altLang="en-US" sz="54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3554" name="Text Box 3"/>
          <p:cNvSpPr txBox="1"/>
          <p:nvPr/>
        </p:nvSpPr>
        <p:spPr>
          <a:xfrm>
            <a:off x="682625" y="803275"/>
            <a:ext cx="348615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其他作物：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7685" y="1383665"/>
            <a:ext cx="4627880" cy="30778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95" y="1622425"/>
            <a:ext cx="4762500" cy="3619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115" y="2106295"/>
            <a:ext cx="5085080" cy="33902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785" y="2494915"/>
            <a:ext cx="4603115" cy="3819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4800" y="3026410"/>
            <a:ext cx="5079365" cy="35045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圆角矩形 6"/>
          <p:cNvSpPr/>
          <p:nvPr/>
        </p:nvSpPr>
        <p:spPr>
          <a:xfrm>
            <a:off x="252413" y="333375"/>
            <a:ext cx="8531225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>
                  <a:alpha val="100000"/>
                </a:srgbClr>
              </a:gs>
              <a:gs pos="98000">
                <a:srgbClr val="FFFFFF">
                  <a:alpha val="100000"/>
                </a:srgbClr>
              </a:gs>
              <a:gs pos="99054">
                <a:srgbClr val="F6F6F6">
                  <a:alpha val="100000"/>
                </a:srgbClr>
              </a:gs>
              <a:gs pos="100000">
                <a:srgbClr val="D9D9D9">
                  <a:alpha val="100000"/>
                </a:srgbClr>
              </a:gs>
            </a:gsLst>
            <a:lin ang="5400000" scaled="1"/>
            <a:tileRect/>
          </a:gradFill>
          <a:ln w="2000" cap="rnd" cmpd="sng">
            <a:solidFill>
              <a:srgbClr val="A2A2A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Verdana" panose="020B0604030504040204" pitchFamily="34" charset="0"/>
              <a:ea typeface="宋体" panose="02010600030101010101" pitchFamily="2" charset="-122"/>
              <a:sym typeface="Verdana" panose="020B0604030504040204" pitchFamily="34" charset="0"/>
            </a:endParaRPr>
          </a:p>
        </p:txBody>
      </p:sp>
      <p:sp>
        <p:nvSpPr>
          <p:cNvPr id="22530" name="文本框 22530"/>
          <p:cNvSpPr txBox="1"/>
          <p:nvPr/>
        </p:nvSpPr>
        <p:spPr>
          <a:xfrm>
            <a:off x="682625" y="1563688"/>
            <a:ext cx="7777163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rPr>
              <a:t>     </a:t>
            </a:r>
            <a:endParaRPr lang="en-US" altLang="zh-CN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4" name="Text Box 7"/>
          <p:cNvSpPr txBox="1"/>
          <p:nvPr/>
        </p:nvSpPr>
        <p:spPr>
          <a:xfrm>
            <a:off x="1908175" y="4581525"/>
            <a:ext cx="5903913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54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华北平原（黄土地）</a:t>
            </a:r>
            <a:endParaRPr lang="zh-CN" altLang="en-US" sz="54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6175" y="1564005"/>
            <a:ext cx="6449060" cy="425196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46175" y="333375"/>
            <a:ext cx="716661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chemeClr val="tx1"/>
                </a:solidFill>
              </a:rPr>
              <a:t>这幅图反映了华北地区的什么气象灾害？</a:t>
            </a:r>
            <a:endParaRPr lang="zh-CN" altLang="en-US" sz="4000" b="1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22340" y="5495925"/>
            <a:ext cx="17900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rgbClr val="FF0000"/>
                </a:solidFill>
                <a:latin typeface="宋体" panose="02010600030101010101" pitchFamily="2" charset="-122"/>
              </a:rPr>
              <a:t>春旱</a:t>
            </a:r>
            <a:endParaRPr lang="zh-CN" altLang="en-US" sz="44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9217" name="圆角矩形 6"/>
          <p:cNvSpPr/>
          <p:nvPr/>
        </p:nvSpPr>
        <p:spPr>
          <a:xfrm>
            <a:off x="252413" y="260350"/>
            <a:ext cx="8531225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>
                  <a:alpha val="100000"/>
                </a:srgbClr>
              </a:gs>
              <a:gs pos="98000">
                <a:srgbClr val="FFFFFF">
                  <a:alpha val="100000"/>
                </a:srgbClr>
              </a:gs>
              <a:gs pos="99054">
                <a:srgbClr val="F6F6F6">
                  <a:alpha val="100000"/>
                </a:srgbClr>
              </a:gs>
              <a:gs pos="100000">
                <a:srgbClr val="D9D9D9">
                  <a:alpha val="100000"/>
                </a:srgbClr>
              </a:gs>
            </a:gsLst>
            <a:lin ang="5400000" scaled="1"/>
            <a:tileRect/>
          </a:gradFill>
          <a:ln w="2000" cap="rnd" cmpd="sng">
            <a:solidFill>
              <a:srgbClr val="A2A2A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Verdana" panose="020B0604030504040204" pitchFamily="34" charset="0"/>
              <a:ea typeface="宋体" panose="02010600030101010101" pitchFamily="2" charset="-122"/>
              <a:sym typeface="Verdana" panose="020B0604030504040204" pitchFamily="34" charset="0"/>
            </a:endParaRPr>
          </a:p>
        </p:txBody>
      </p:sp>
      <p:sp>
        <p:nvSpPr>
          <p:cNvPr id="9218" name="TextBox 4"/>
          <p:cNvSpPr/>
          <p:nvPr/>
        </p:nvSpPr>
        <p:spPr>
          <a:xfrm>
            <a:off x="1331913" y="2060575"/>
            <a:ext cx="6121400" cy="588963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buClr>
                <a:schemeClr val="accent1"/>
              </a:buClr>
              <a:buFont typeface="Wingdings" panose="05000000000000000000" pitchFamily="2" charset="2"/>
              <a:buNone/>
            </a:pPr>
            <a:endParaRPr lang="zh-CN" altLang="en-US" sz="3200" dirty="0">
              <a:solidFill>
                <a:srgbClr val="000000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9220" name="图片 92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333375"/>
            <a:ext cx="3838575" cy="4065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图片 92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675" y="2276475"/>
            <a:ext cx="5715000" cy="4105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图片 92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3" y="260350"/>
            <a:ext cx="8496300" cy="6121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3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5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圆角矩形 6"/>
          <p:cNvSpPr/>
          <p:nvPr/>
        </p:nvSpPr>
        <p:spPr>
          <a:xfrm>
            <a:off x="252413" y="333375"/>
            <a:ext cx="8531225" cy="6196013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>
                  <a:alpha val="100000"/>
                </a:srgbClr>
              </a:gs>
              <a:gs pos="98000">
                <a:srgbClr val="FFFFFF">
                  <a:alpha val="100000"/>
                </a:srgbClr>
              </a:gs>
              <a:gs pos="99054">
                <a:srgbClr val="F6F6F6">
                  <a:alpha val="100000"/>
                </a:srgbClr>
              </a:gs>
              <a:gs pos="100000">
                <a:srgbClr val="D9D9D9">
                  <a:alpha val="100000"/>
                </a:srgbClr>
              </a:gs>
            </a:gsLst>
            <a:lin ang="5400000" scaled="1"/>
            <a:tileRect/>
          </a:gradFill>
          <a:ln w="2000" cap="rnd" cmpd="sng">
            <a:solidFill>
              <a:srgbClr val="A2A2A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Verdana" panose="020B0604030504040204" pitchFamily="34" charset="0"/>
              <a:ea typeface="宋体" panose="02010600030101010101" pitchFamily="2" charset="-122"/>
              <a:sym typeface="Verdana" panose="020B0604030504040204" pitchFamily="34" charset="0"/>
            </a:endParaRPr>
          </a:p>
        </p:txBody>
      </p:sp>
      <p:pic>
        <p:nvPicPr>
          <p:cNvPr id="31745" name="Picture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00750" y="2343150"/>
            <a:ext cx="1828800" cy="221694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1746" name="Group 3"/>
          <p:cNvGrpSpPr/>
          <p:nvPr/>
        </p:nvGrpSpPr>
        <p:grpSpPr>
          <a:xfrm>
            <a:off x="1439466" y="1107281"/>
            <a:ext cx="448865" cy="464344"/>
            <a:chOff x="0" y="0"/>
            <a:chExt cx="377" cy="390"/>
          </a:xfrm>
        </p:grpSpPr>
        <p:sp>
          <p:nvSpPr>
            <p:cNvPr id="31747" name="Oval 9"/>
            <p:cNvSpPr/>
            <p:nvPr/>
          </p:nvSpPr>
          <p:spPr>
            <a:xfrm>
              <a:off x="0" y="0"/>
              <a:ext cx="377" cy="390"/>
            </a:xfrm>
            <a:prstGeom prst="ellipse">
              <a:avLst/>
            </a:prstGeom>
            <a:solidFill>
              <a:srgbClr val="0080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endParaRPr lang="zh-CN" altLang="en-US" sz="18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748" name="AutoShape 10"/>
            <p:cNvSpPr/>
            <p:nvPr/>
          </p:nvSpPr>
          <p:spPr>
            <a:xfrm>
              <a:off x="54" y="54"/>
              <a:ext cx="267" cy="28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2"/>
                </a:cxn>
              </a:cxnLst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00"/>
            </a:p>
          </p:txBody>
        </p:sp>
        <p:sp>
          <p:nvSpPr>
            <p:cNvPr id="31749" name="Line 11"/>
            <p:cNvSpPr/>
            <p:nvPr/>
          </p:nvSpPr>
          <p:spPr>
            <a:xfrm flipH="1" flipV="1">
              <a:off x="6" y="81"/>
              <a:ext cx="138" cy="7"/>
            </a:xfrm>
            <a:prstGeom prst="line">
              <a:avLst/>
            </a:prstGeom>
            <a:ln w="762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750" name="Line 12"/>
            <p:cNvSpPr/>
            <p:nvPr/>
          </p:nvSpPr>
          <p:spPr>
            <a:xfrm flipH="1" flipV="1">
              <a:off x="205" y="301"/>
              <a:ext cx="172" cy="7"/>
            </a:xfrm>
            <a:prstGeom prst="line">
              <a:avLst/>
            </a:prstGeom>
            <a:ln w="635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1751" name="Text Box 8"/>
          <p:cNvSpPr txBox="1"/>
          <p:nvPr/>
        </p:nvSpPr>
        <p:spPr>
          <a:xfrm>
            <a:off x="3545681" y="1160860"/>
            <a:ext cx="3759994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800" b="1" dirty="0">
                <a:latin typeface="Arial" panose="020B0604020202020204" pitchFamily="34" charset="0"/>
                <a:ea typeface="宋体" panose="02010600030101010101" pitchFamily="2" charset="-122"/>
              </a:rPr>
              <a:t>认识华北平原春旱的成因及其影响</a:t>
            </a:r>
            <a:endParaRPr lang="zh-CN" altLang="en-US" sz="1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52" name="Text Box 9"/>
          <p:cNvSpPr txBox="1"/>
          <p:nvPr/>
        </p:nvSpPr>
        <p:spPr>
          <a:xfrm>
            <a:off x="1428750" y="2000250"/>
            <a:ext cx="6286500" cy="5886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90000"/>
              </a:lnSpc>
            </a:pPr>
            <a:r>
              <a:rPr lang="en-US" altLang="zh-CN" sz="1800" b="1" dirty="0"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lang="zh-CN" altLang="en-US" sz="1800" b="1" dirty="0">
                <a:latin typeface="Arial" panose="020B0604020202020204" pitchFamily="34" charset="0"/>
                <a:ea typeface="宋体" panose="02010600030101010101" pitchFamily="2" charset="-122"/>
              </a:rPr>
              <a:t>以济南为例，说出华北平原春季（</a:t>
            </a:r>
            <a:r>
              <a:rPr lang="en-US" altLang="zh-CN" sz="1800" b="1" dirty="0">
                <a:latin typeface="Arial" panose="020B0604020202020204" pitchFamily="34" charset="0"/>
                <a:ea typeface="宋体" panose="02010600030101010101" pitchFamily="2" charset="-122"/>
              </a:rPr>
              <a:t>3-5</a:t>
            </a:r>
            <a:r>
              <a:rPr lang="zh-CN" altLang="en-US" sz="1800" b="1" dirty="0">
                <a:latin typeface="Arial" panose="020B0604020202020204" pitchFamily="34" charset="0"/>
                <a:ea typeface="宋体" panose="02010600030101010101" pitchFamily="2" charset="-122"/>
              </a:rPr>
              <a:t>月）的气温变化和降水特点。</a:t>
            </a:r>
            <a:endParaRPr lang="zh-CN" altLang="en-US" sz="1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53" name="Text Box 12"/>
          <p:cNvSpPr txBox="1"/>
          <p:nvPr/>
        </p:nvSpPr>
        <p:spPr>
          <a:xfrm>
            <a:off x="1485900" y="3143250"/>
            <a:ext cx="4114800" cy="837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90000"/>
              </a:lnSpc>
            </a:pPr>
            <a:r>
              <a:rPr lang="en-US" altLang="zh-CN" sz="1800" b="1" dirty="0">
                <a:latin typeface="Arial" panose="020B0604020202020204" pitchFamily="34" charset="0"/>
                <a:ea typeface="宋体" panose="02010600030101010101" pitchFamily="2" charset="-122"/>
              </a:rPr>
              <a:t>2.</a:t>
            </a:r>
            <a:r>
              <a:rPr lang="zh-CN" altLang="en-US" sz="1800" b="1" dirty="0">
                <a:latin typeface="Arial" panose="020B0604020202020204" pitchFamily="34" charset="0"/>
                <a:ea typeface="宋体" panose="02010600030101010101" pitchFamily="2" charset="-122"/>
              </a:rPr>
              <a:t>春季，华北平原正值冬小麦返青，农田需水量大。讨论华北平原春季的气候特点对农作物生长的影响。</a:t>
            </a:r>
            <a:endParaRPr lang="zh-CN" altLang="en-US" sz="1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54" name="Text Box 14"/>
          <p:cNvSpPr txBox="1"/>
          <p:nvPr/>
        </p:nvSpPr>
        <p:spPr>
          <a:xfrm>
            <a:off x="1485900" y="4572000"/>
            <a:ext cx="5829300" cy="3397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90000"/>
              </a:lnSpc>
            </a:pPr>
            <a:r>
              <a:rPr lang="en-US" altLang="zh-CN" sz="1800" b="1" dirty="0">
                <a:latin typeface="Arial" panose="020B0604020202020204" pitchFamily="34" charset="0"/>
                <a:ea typeface="宋体" panose="02010600030101010101" pitchFamily="2" charset="-122"/>
              </a:rPr>
              <a:t>3.</a:t>
            </a:r>
            <a:r>
              <a:rPr lang="zh-CN" altLang="en-US" sz="1800" b="1" dirty="0">
                <a:latin typeface="Arial" panose="020B0604020202020204" pitchFamily="34" charset="0"/>
                <a:ea typeface="宋体" panose="02010600030101010101" pitchFamily="2" charset="-122"/>
              </a:rPr>
              <a:t>收集资料，议一议华北平原的人们是如何应对春旱的。</a:t>
            </a:r>
            <a:endParaRPr lang="zh-CN" altLang="en-US" sz="1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6" name="Text Box 17"/>
          <p:cNvSpPr txBox="1"/>
          <p:nvPr/>
        </p:nvSpPr>
        <p:spPr>
          <a:xfrm>
            <a:off x="1600200" y="2514600"/>
            <a:ext cx="4286250" cy="321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500" b="1" dirty="0">
                <a:solidFill>
                  <a:srgbClr val="FF0000"/>
                </a:solidFill>
                <a:latin typeface="Arial" panose="020B0604020202020204" pitchFamily="34" charset="0"/>
                <a:ea typeface="方正魏碑简体"/>
              </a:rPr>
              <a:t>春季北方气温回升快，蒸发量较大，而降水少。</a:t>
            </a:r>
            <a:endParaRPr lang="zh-CN" altLang="en-US" sz="1500" b="1" dirty="0">
              <a:solidFill>
                <a:srgbClr val="FF0000"/>
              </a:solidFill>
              <a:latin typeface="Arial" panose="020B0604020202020204" pitchFamily="34" charset="0"/>
              <a:ea typeface="方正魏碑简体"/>
            </a:endParaRPr>
          </a:p>
        </p:txBody>
      </p:sp>
      <p:sp>
        <p:nvSpPr>
          <p:cNvPr id="16397" name="Text Box 18"/>
          <p:cNvSpPr txBox="1"/>
          <p:nvPr/>
        </p:nvSpPr>
        <p:spPr>
          <a:xfrm>
            <a:off x="1600200" y="3943350"/>
            <a:ext cx="3886200" cy="5530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500" b="1" dirty="0">
                <a:solidFill>
                  <a:srgbClr val="FF0000"/>
                </a:solidFill>
                <a:latin typeface="Arial" panose="020B0604020202020204" pitchFamily="34" charset="0"/>
                <a:ea typeface="方正魏碑简体"/>
              </a:rPr>
              <a:t>春季北方正值农作物返青和出苗期，农田需水量大，水分不能满足植物生长需要。</a:t>
            </a:r>
            <a:endParaRPr lang="zh-CN" altLang="en-US" sz="1500" b="1" dirty="0">
              <a:solidFill>
                <a:srgbClr val="FF0000"/>
              </a:solidFill>
              <a:latin typeface="Arial" panose="020B0604020202020204" pitchFamily="34" charset="0"/>
              <a:ea typeface="方正魏碑简体"/>
            </a:endParaRPr>
          </a:p>
        </p:txBody>
      </p:sp>
      <p:sp>
        <p:nvSpPr>
          <p:cNvPr id="16398" name="Text Box 19"/>
          <p:cNvSpPr txBox="1"/>
          <p:nvPr/>
        </p:nvSpPr>
        <p:spPr>
          <a:xfrm>
            <a:off x="1601391" y="4941094"/>
            <a:ext cx="6000750" cy="78359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500" b="1" dirty="0">
                <a:solidFill>
                  <a:srgbClr val="FF0000"/>
                </a:solidFill>
                <a:latin typeface="Arial" panose="020B0604020202020204" pitchFamily="34" charset="0"/>
                <a:ea typeface="方正魏碑简体"/>
              </a:rPr>
              <a:t>应对措施：①修建水库等水利工程，进行跨流域调水，如</a:t>
            </a:r>
            <a:r>
              <a:rPr lang="zh-CN" altLang="en-US" sz="1500" b="1" u="sng" dirty="0">
                <a:solidFill>
                  <a:srgbClr val="FF0000"/>
                </a:solidFill>
                <a:latin typeface="Arial" panose="020B0604020202020204" pitchFamily="34" charset="0"/>
                <a:ea typeface="方正魏碑简体"/>
              </a:rPr>
              <a:t>南水北调</a:t>
            </a:r>
            <a:r>
              <a:rPr lang="zh-CN" altLang="en-US" sz="1500" b="1" dirty="0">
                <a:solidFill>
                  <a:srgbClr val="FF0000"/>
                </a:solidFill>
                <a:latin typeface="Arial" panose="020B0604020202020204" pitchFamily="34" charset="0"/>
                <a:ea typeface="方正魏碑简体"/>
              </a:rPr>
              <a:t>；②推广喷灌、滴灌技术，发展</a:t>
            </a:r>
            <a:r>
              <a:rPr lang="zh-CN" altLang="en-US" sz="1500" b="1" u="sng" dirty="0">
                <a:solidFill>
                  <a:srgbClr val="FF0000"/>
                </a:solidFill>
                <a:latin typeface="Arial" panose="020B0604020202020204" pitchFamily="34" charset="0"/>
                <a:ea typeface="方正魏碑简体"/>
              </a:rPr>
              <a:t>节水农业</a:t>
            </a:r>
            <a:r>
              <a:rPr lang="zh-CN" altLang="en-US" sz="1500" b="1" dirty="0">
                <a:solidFill>
                  <a:srgbClr val="FF0000"/>
                </a:solidFill>
                <a:latin typeface="Arial" panose="020B0604020202020204" pitchFamily="34" charset="0"/>
                <a:ea typeface="方正魏碑简体"/>
              </a:rPr>
              <a:t>；③植树造林，涵养水源；④</a:t>
            </a:r>
            <a:r>
              <a:rPr lang="zh-CN" altLang="en-US" sz="1500" b="1" u="sng" dirty="0">
                <a:solidFill>
                  <a:srgbClr val="FF0000"/>
                </a:solidFill>
                <a:latin typeface="Arial" panose="020B0604020202020204" pitchFamily="34" charset="0"/>
                <a:ea typeface="方正魏碑简体"/>
              </a:rPr>
              <a:t>节约用水</a:t>
            </a:r>
            <a:r>
              <a:rPr lang="zh-CN" altLang="en-US" sz="1500" b="1" dirty="0">
                <a:solidFill>
                  <a:srgbClr val="FF0000"/>
                </a:solidFill>
                <a:latin typeface="Arial" panose="020B0604020202020204" pitchFamily="34" charset="0"/>
                <a:ea typeface="方正魏碑简体"/>
              </a:rPr>
              <a:t>，防止水污染。</a:t>
            </a:r>
            <a:endParaRPr lang="zh-CN" altLang="en-US" sz="1500" b="1" dirty="0">
              <a:solidFill>
                <a:srgbClr val="FF0000"/>
              </a:solidFill>
              <a:latin typeface="Arial" panose="020B0604020202020204" pitchFamily="34" charset="0"/>
              <a:ea typeface="方正魏碑简体"/>
            </a:endParaRPr>
          </a:p>
        </p:txBody>
      </p:sp>
      <p:sp>
        <p:nvSpPr>
          <p:cNvPr id="16399" name="Text Box 20"/>
          <p:cNvSpPr txBox="1"/>
          <p:nvPr/>
        </p:nvSpPr>
        <p:spPr>
          <a:xfrm>
            <a:off x="1657350" y="1600200"/>
            <a:ext cx="6229350" cy="321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500" b="1" dirty="0">
                <a:solidFill>
                  <a:srgbClr val="FF0000"/>
                </a:solidFill>
                <a:latin typeface="Arial" panose="020B0604020202020204" pitchFamily="34" charset="0"/>
                <a:ea typeface="方正魏碑简体"/>
              </a:rPr>
              <a:t>原因：降水量小且集中在夏季，灌溉水源不足，春旱严重。</a:t>
            </a:r>
            <a:endParaRPr lang="zh-CN" altLang="en-US" sz="1500" b="1" dirty="0">
              <a:solidFill>
                <a:srgbClr val="FF0000"/>
              </a:solidFill>
              <a:latin typeface="Arial" panose="020B0604020202020204" pitchFamily="34" charset="0"/>
              <a:ea typeface="方正魏碑简体"/>
            </a:endParaRPr>
          </a:p>
        </p:txBody>
      </p:sp>
      <p:sp>
        <p:nvSpPr>
          <p:cNvPr id="31759" name="Text Box 10"/>
          <p:cNvSpPr txBox="1"/>
          <p:nvPr/>
        </p:nvSpPr>
        <p:spPr>
          <a:xfrm>
            <a:off x="2000250" y="1085850"/>
            <a:ext cx="2286000" cy="50673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bg2"/>
            </a:outerShdw>
          </a:effectLst>
        </p:spPr>
        <p:txBody>
          <a:bodyPr anchor="t">
            <a:spAutoFit/>
          </a:bodyPr>
          <a:p>
            <a:r>
              <a:rPr lang="zh-CN" altLang="en-US" sz="2700" b="1" dirty="0">
                <a:solidFill>
                  <a:srgbClr val="262673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活动P12</a:t>
            </a:r>
            <a:endParaRPr lang="zh-CN" altLang="en-US" sz="2700" b="1" dirty="0">
              <a:solidFill>
                <a:srgbClr val="262673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6" grpId="0"/>
      <p:bldP spid="16397" grpId="0"/>
      <p:bldP spid="16398" grpId="0"/>
      <p:bldP spid="1639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圆角矩形 6"/>
          <p:cNvSpPr/>
          <p:nvPr/>
        </p:nvSpPr>
        <p:spPr>
          <a:xfrm>
            <a:off x="252413" y="333375"/>
            <a:ext cx="8531225" cy="6196013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>
                  <a:alpha val="100000"/>
                </a:srgbClr>
              </a:gs>
              <a:gs pos="98000">
                <a:srgbClr val="FFFFFF">
                  <a:alpha val="100000"/>
                </a:srgbClr>
              </a:gs>
              <a:gs pos="99054">
                <a:srgbClr val="F6F6F6">
                  <a:alpha val="100000"/>
                </a:srgbClr>
              </a:gs>
              <a:gs pos="100000">
                <a:srgbClr val="D9D9D9">
                  <a:alpha val="100000"/>
                </a:srgbClr>
              </a:gs>
            </a:gsLst>
            <a:lin ang="5400000" scaled="1"/>
            <a:tileRect/>
          </a:gradFill>
          <a:ln w="2000" cap="rnd" cmpd="sng">
            <a:solidFill>
              <a:srgbClr val="A2A2A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Verdana" panose="020B0604030504040204" pitchFamily="34" charset="0"/>
              <a:ea typeface="宋体" panose="02010600030101010101" pitchFamily="2" charset="-122"/>
              <a:sym typeface="Verdana" panose="020B0604030504040204" pitchFamily="34" charset="0"/>
            </a:endParaRPr>
          </a:p>
        </p:txBody>
      </p:sp>
      <p:sp>
        <p:nvSpPr>
          <p:cNvPr id="33793" name="Text Box 4"/>
          <p:cNvSpPr txBox="1"/>
          <p:nvPr/>
        </p:nvSpPr>
        <p:spPr>
          <a:xfrm>
            <a:off x="1223962" y="998935"/>
            <a:ext cx="2106216" cy="59880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300" b="1" dirty="0">
                <a:latin typeface="Arial" panose="020B0604020202020204" pitchFamily="34" charset="0"/>
                <a:ea typeface="宋体" panose="02010600030101010101" pitchFamily="2" charset="-122"/>
              </a:rPr>
              <a:t>课堂小结：</a:t>
            </a:r>
            <a:endParaRPr lang="zh-CN" altLang="en-US" sz="33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794" name="Text Box 5"/>
          <p:cNvSpPr txBox="1"/>
          <p:nvPr/>
        </p:nvSpPr>
        <p:spPr>
          <a:xfrm>
            <a:off x="3006328" y="1593056"/>
            <a:ext cx="3456384" cy="5530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000" b="1" dirty="0">
                <a:latin typeface="Arial" panose="020B0604020202020204" pitchFamily="34" charset="0"/>
                <a:ea typeface="黑体" panose="02010609060101010101" pitchFamily="49" charset="-122"/>
              </a:rPr>
              <a:t>第六章  北方地区</a:t>
            </a:r>
            <a:endParaRPr lang="zh-CN" altLang="en-US" sz="30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3795" name="Text Box 6"/>
          <p:cNvSpPr txBox="1"/>
          <p:nvPr/>
        </p:nvSpPr>
        <p:spPr>
          <a:xfrm>
            <a:off x="2033588" y="2619375"/>
            <a:ext cx="594122" cy="2676525"/>
          </a:xfrm>
          <a:prstGeom prst="rect">
            <a:avLst/>
          </a:prstGeom>
          <a:noFill/>
          <a:ln w="9525" cap="flat" cmpd="sng">
            <a:solidFill>
              <a:srgbClr val="0321FB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自然特征与农业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796" name="Text Box 8"/>
          <p:cNvSpPr txBox="1"/>
          <p:nvPr/>
        </p:nvSpPr>
        <p:spPr>
          <a:xfrm>
            <a:off x="2897981" y="2834878"/>
            <a:ext cx="216098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自然特征</a:t>
            </a:r>
            <a:endParaRPr lang="zh-CN" altLang="en-US" sz="2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3797" name="Text Box 9"/>
          <p:cNvSpPr txBox="1"/>
          <p:nvPr/>
        </p:nvSpPr>
        <p:spPr>
          <a:xfrm>
            <a:off x="2951560" y="4670822"/>
            <a:ext cx="97274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农业</a:t>
            </a:r>
            <a:endParaRPr lang="zh-CN" altLang="en-US" sz="2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3798" name="AutoShape 10"/>
          <p:cNvSpPr/>
          <p:nvPr/>
        </p:nvSpPr>
        <p:spPr>
          <a:xfrm>
            <a:off x="2681288" y="2672954"/>
            <a:ext cx="163116" cy="2484834"/>
          </a:xfrm>
          <a:prstGeom prst="leftBrace">
            <a:avLst>
              <a:gd name="adj1" fmla="val 126452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799" name="AutoShape 11"/>
          <p:cNvSpPr/>
          <p:nvPr/>
        </p:nvSpPr>
        <p:spPr>
          <a:xfrm>
            <a:off x="4301729" y="2294335"/>
            <a:ext cx="270272" cy="1458515"/>
          </a:xfrm>
          <a:prstGeom prst="leftBrace">
            <a:avLst>
              <a:gd name="adj1" fmla="val 44795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800" name="AutoShape 12"/>
          <p:cNvSpPr/>
          <p:nvPr/>
        </p:nvSpPr>
        <p:spPr>
          <a:xfrm>
            <a:off x="3707606" y="4238625"/>
            <a:ext cx="270272" cy="1404938"/>
          </a:xfrm>
          <a:prstGeom prst="leftBrace">
            <a:avLst>
              <a:gd name="adj1" fmla="val 43150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801" name="Rectangle 13"/>
          <p:cNvSpPr/>
          <p:nvPr/>
        </p:nvSpPr>
        <p:spPr>
          <a:xfrm>
            <a:off x="4572000" y="2187179"/>
            <a:ext cx="1565672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位置和范围</a:t>
            </a:r>
            <a:endParaRPr lang="zh-CN" altLang="en-US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802" name="Rectangle 15"/>
          <p:cNvSpPr/>
          <p:nvPr/>
        </p:nvSpPr>
        <p:spPr>
          <a:xfrm>
            <a:off x="4086225" y="4131469"/>
            <a:ext cx="1458516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耕地类型</a:t>
            </a:r>
            <a:endParaRPr lang="zh-CN" altLang="en-US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803" name="Rectangle 16"/>
          <p:cNvSpPr/>
          <p:nvPr/>
        </p:nvSpPr>
        <p:spPr>
          <a:xfrm>
            <a:off x="4086225" y="4779169"/>
            <a:ext cx="1026319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农作物</a:t>
            </a:r>
            <a:endParaRPr lang="zh-CN" altLang="en-US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804" name="Rectangle 17"/>
          <p:cNvSpPr/>
          <p:nvPr/>
        </p:nvSpPr>
        <p:spPr>
          <a:xfrm>
            <a:off x="4031456" y="5426869"/>
            <a:ext cx="4861322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面临问题：</a:t>
            </a:r>
            <a:r>
              <a:rPr lang="zh-CN" altLang="en-US" sz="1800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         </a:t>
            </a: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不足，</a:t>
            </a:r>
            <a:r>
              <a:rPr lang="zh-CN" altLang="en-US" sz="1800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严重。</a:t>
            </a:r>
            <a:endParaRPr lang="zh-CN" altLang="en-US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805" name="Rectangle 18"/>
          <p:cNvSpPr/>
          <p:nvPr/>
        </p:nvSpPr>
        <p:spPr>
          <a:xfrm>
            <a:off x="4572000" y="2619375"/>
            <a:ext cx="1565672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地形</a:t>
            </a:r>
            <a:endParaRPr lang="zh-CN" altLang="en-US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806" name="Rectangle 19"/>
          <p:cNvSpPr/>
          <p:nvPr/>
        </p:nvSpPr>
        <p:spPr>
          <a:xfrm>
            <a:off x="4572000" y="3050381"/>
            <a:ext cx="1566863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气候</a:t>
            </a:r>
            <a:endParaRPr lang="zh-CN" altLang="en-US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807" name="Rectangle 20"/>
          <p:cNvSpPr/>
          <p:nvPr/>
        </p:nvSpPr>
        <p:spPr>
          <a:xfrm>
            <a:off x="4572000" y="3482578"/>
            <a:ext cx="1026319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土壤</a:t>
            </a:r>
            <a:endParaRPr lang="zh-CN" altLang="en-US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808" name="AutoShape 21"/>
          <p:cNvSpPr/>
          <p:nvPr/>
        </p:nvSpPr>
        <p:spPr>
          <a:xfrm>
            <a:off x="4950619" y="4617244"/>
            <a:ext cx="215504" cy="702469"/>
          </a:xfrm>
          <a:prstGeom prst="leftBrace">
            <a:avLst>
              <a:gd name="adj1" fmla="val 27058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809" name="Rectangle 22"/>
          <p:cNvSpPr/>
          <p:nvPr/>
        </p:nvSpPr>
        <p:spPr>
          <a:xfrm>
            <a:off x="5166122" y="4994672"/>
            <a:ext cx="129659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经济作物</a:t>
            </a:r>
            <a:endParaRPr lang="zh-CN" altLang="en-US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810" name="Rectangle 23"/>
          <p:cNvSpPr/>
          <p:nvPr/>
        </p:nvSpPr>
        <p:spPr>
          <a:xfrm>
            <a:off x="5166122" y="4563666"/>
            <a:ext cx="1458515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粮食作物</a:t>
            </a:r>
            <a:endParaRPr lang="zh-CN" altLang="en-US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57788" y="5330429"/>
            <a:ext cx="1254760" cy="414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灌溉水源</a:t>
            </a:r>
            <a:endParaRPr kumimoji="0" lang="zh-CN" altLang="en-US" sz="21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955631" y="5369719"/>
            <a:ext cx="718820" cy="414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春旱</a:t>
            </a:r>
            <a:endParaRPr kumimoji="0" lang="zh-CN" altLang="en-US" sz="21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0241" name="圆角矩形 6"/>
          <p:cNvSpPr/>
          <p:nvPr/>
        </p:nvSpPr>
        <p:spPr>
          <a:xfrm>
            <a:off x="304800" y="328613"/>
            <a:ext cx="8531225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>
                  <a:alpha val="100000"/>
                </a:srgbClr>
              </a:gs>
              <a:gs pos="98000">
                <a:srgbClr val="FFFFFF">
                  <a:alpha val="100000"/>
                </a:srgbClr>
              </a:gs>
              <a:gs pos="99054">
                <a:srgbClr val="F6F6F6">
                  <a:alpha val="100000"/>
                </a:srgbClr>
              </a:gs>
              <a:gs pos="100000">
                <a:srgbClr val="D9D9D9">
                  <a:alpha val="100000"/>
                </a:srgbClr>
              </a:gs>
            </a:gsLst>
            <a:lin ang="5400000" scaled="1"/>
            <a:tileRect/>
          </a:gradFill>
          <a:ln w="2000" cap="rnd" cmpd="sng">
            <a:solidFill>
              <a:srgbClr val="A2A2A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Verdana" panose="020B0604030504040204" pitchFamily="34" charset="0"/>
              <a:ea typeface="宋体" panose="02010600030101010101" pitchFamily="2" charset="-122"/>
              <a:sym typeface="Verdana" panose="020B0604030504040204" pitchFamily="34" charset="0"/>
            </a:endParaRPr>
          </a:p>
        </p:txBody>
      </p:sp>
      <p:pic>
        <p:nvPicPr>
          <p:cNvPr id="10243" name="内容占位符 3" descr="4.jpg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333375"/>
            <a:ext cx="8496300" cy="619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图片 10243" descr="wKgB4lNu72CAIk4CAAvVrPLlGs4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333375"/>
            <a:ext cx="8496300" cy="61198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1265" name="图片 11265" descr="中国区域地理示意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333375"/>
            <a:ext cx="8353425" cy="6524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6" name="矩形 2"/>
          <p:cNvSpPr/>
          <p:nvPr/>
        </p:nvSpPr>
        <p:spPr>
          <a:xfrm>
            <a:off x="468313" y="1125538"/>
            <a:ext cx="7561262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endParaRPr lang="zh-CN" altLang="en-US" sz="3200" b="1" dirty="0">
              <a:solidFill>
                <a:srgbClr val="C00000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1268" name="组合 11267"/>
          <p:cNvGrpSpPr/>
          <p:nvPr/>
        </p:nvGrpSpPr>
        <p:grpSpPr>
          <a:xfrm>
            <a:off x="4284663" y="474663"/>
            <a:ext cx="3455987" cy="3890962"/>
            <a:chOff x="0" y="0"/>
            <a:chExt cx="1811" cy="1709"/>
          </a:xfrm>
        </p:grpSpPr>
        <p:sp>
          <p:nvSpPr>
            <p:cNvPr id="2" name="直接连接符 11268"/>
            <p:cNvSpPr/>
            <p:nvPr/>
          </p:nvSpPr>
          <p:spPr>
            <a:xfrm flipV="1">
              <a:off x="975" y="0"/>
              <a:ext cx="192" cy="192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69" name="直接连接符 11269"/>
            <p:cNvSpPr/>
            <p:nvPr/>
          </p:nvSpPr>
          <p:spPr>
            <a:xfrm flipV="1">
              <a:off x="995" y="29"/>
              <a:ext cx="288" cy="288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70" name="直接连接符 11270"/>
            <p:cNvSpPr/>
            <p:nvPr/>
          </p:nvSpPr>
          <p:spPr>
            <a:xfrm flipV="1">
              <a:off x="995" y="125"/>
              <a:ext cx="336" cy="336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71" name="直接连接符 11271"/>
            <p:cNvSpPr/>
            <p:nvPr/>
          </p:nvSpPr>
          <p:spPr>
            <a:xfrm flipV="1">
              <a:off x="1091" y="221"/>
              <a:ext cx="288" cy="288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72" name="直接连接符 11272"/>
            <p:cNvSpPr/>
            <p:nvPr/>
          </p:nvSpPr>
          <p:spPr>
            <a:xfrm flipV="1">
              <a:off x="1139" y="269"/>
              <a:ext cx="384" cy="384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73" name="直接连接符 11273"/>
            <p:cNvSpPr/>
            <p:nvPr/>
          </p:nvSpPr>
          <p:spPr>
            <a:xfrm flipV="1">
              <a:off x="1139" y="365"/>
              <a:ext cx="480" cy="48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74" name="直接连接符 11274"/>
            <p:cNvSpPr/>
            <p:nvPr/>
          </p:nvSpPr>
          <p:spPr>
            <a:xfrm flipV="1">
              <a:off x="323" y="365"/>
              <a:ext cx="1488" cy="1344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75" name="直接连接符 11275"/>
            <p:cNvSpPr/>
            <p:nvPr/>
          </p:nvSpPr>
          <p:spPr>
            <a:xfrm flipV="1">
              <a:off x="1187" y="653"/>
              <a:ext cx="480" cy="48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76" name="直接连接符 11276"/>
            <p:cNvSpPr/>
            <p:nvPr/>
          </p:nvSpPr>
          <p:spPr>
            <a:xfrm flipV="1">
              <a:off x="227" y="893"/>
              <a:ext cx="836" cy="768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77" name="直接连接符 11277"/>
            <p:cNvSpPr/>
            <p:nvPr/>
          </p:nvSpPr>
          <p:spPr>
            <a:xfrm flipV="1">
              <a:off x="102" y="989"/>
              <a:ext cx="653" cy="637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78" name="直接连接符 11278"/>
            <p:cNvSpPr/>
            <p:nvPr/>
          </p:nvSpPr>
          <p:spPr>
            <a:xfrm flipV="1">
              <a:off x="35" y="1229"/>
              <a:ext cx="336" cy="288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79" name="直接连接符 11279"/>
            <p:cNvSpPr/>
            <p:nvPr/>
          </p:nvSpPr>
          <p:spPr>
            <a:xfrm flipV="1">
              <a:off x="611" y="1277"/>
              <a:ext cx="384" cy="384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80" name="直接连接符 11280"/>
            <p:cNvSpPr/>
            <p:nvPr/>
          </p:nvSpPr>
          <p:spPr>
            <a:xfrm flipV="1">
              <a:off x="755" y="1277"/>
              <a:ext cx="432" cy="432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81" name="直接连接符 11281"/>
            <p:cNvSpPr/>
            <p:nvPr/>
          </p:nvSpPr>
          <p:spPr>
            <a:xfrm flipV="1">
              <a:off x="0" y="1277"/>
              <a:ext cx="131" cy="116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1283" name="组合 11282"/>
          <p:cNvGrpSpPr/>
          <p:nvPr/>
        </p:nvGrpSpPr>
        <p:grpSpPr>
          <a:xfrm>
            <a:off x="539750" y="4757738"/>
            <a:ext cx="2303463" cy="2100262"/>
            <a:chOff x="0" y="0"/>
            <a:chExt cx="1270" cy="1242"/>
          </a:xfrm>
        </p:grpSpPr>
        <p:sp>
          <p:nvSpPr>
            <p:cNvPr id="11284" name="圆角矩形标注 11283"/>
            <p:cNvSpPr/>
            <p:nvPr/>
          </p:nvSpPr>
          <p:spPr>
            <a:xfrm>
              <a:off x="0" y="0"/>
              <a:ext cx="1270" cy="1242"/>
            </a:xfrm>
            <a:prstGeom prst="wedgeRoundRectCallout">
              <a:avLst>
                <a:gd name="adj1" fmla="val 129528"/>
                <a:gd name="adj2" fmla="val -82352"/>
                <a:gd name="adj3" fmla="val 16667"/>
              </a:avLst>
            </a:prstGeom>
            <a:solidFill>
              <a:schemeClr val="bg1"/>
            </a:solidFill>
            <a:ln w="381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 algn="ctr" fontAlgn="base"/>
              <a:r>
                <a:rPr lang="en-US" altLang="zh-CN" sz="2400" b="1" strike="noStrike" noProof="1">
                  <a:effectLst>
                    <a:outerShdw blurRad="38100" dist="38100" dir="2700000">
                      <a:srgbClr val="FFFFFF"/>
                    </a:outerShdw>
                  </a:effectLst>
                  <a:latin typeface="隶书" charset="-122"/>
                  <a:ea typeface="隶书" charset="-122"/>
                  <a:cs typeface="+mn-cs"/>
                </a:rPr>
                <a:t>H</a:t>
              </a:r>
              <a:endParaRPr lang="en-US" altLang="zh-CN" sz="24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隶书" charset="-122"/>
                <a:ea typeface="隶书" charset="-122"/>
              </a:endParaRPr>
            </a:p>
            <a:p>
              <a:pPr algn="ctr" fontAlgn="base"/>
              <a:endParaRPr lang="en-US" altLang="zh-CN" sz="24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隶书" charset="-122"/>
                <a:ea typeface="隶书" charset="-122"/>
              </a:endParaRPr>
            </a:p>
            <a:p>
              <a:pPr algn="ctr" fontAlgn="base"/>
              <a:endParaRPr lang="en-US" altLang="zh-CN" sz="24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隶书" charset="-122"/>
                <a:ea typeface="隶书" charset="-122"/>
              </a:endParaRPr>
            </a:p>
            <a:p>
              <a:pPr algn="ctr" fontAlgn="base"/>
              <a:endParaRPr lang="en-US" altLang="zh-CN" sz="24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隶书" charset="-122"/>
                <a:ea typeface="隶书" charset="-122"/>
              </a:endParaRPr>
            </a:p>
            <a:p>
              <a:pPr algn="ctr" fontAlgn="base"/>
              <a:endParaRPr lang="en-US" altLang="zh-CN" sz="24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隶书" charset="-122"/>
                <a:ea typeface="隶书" charset="-122"/>
              </a:endParaRPr>
            </a:p>
          </p:txBody>
        </p:sp>
        <p:pic>
          <p:nvPicPr>
            <p:cNvPr id="3" name="图片 1128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" y="81"/>
              <a:ext cx="1055" cy="111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1286" name="组合 11285"/>
          <p:cNvGrpSpPr/>
          <p:nvPr/>
        </p:nvGrpSpPr>
        <p:grpSpPr>
          <a:xfrm>
            <a:off x="6732588" y="4757738"/>
            <a:ext cx="1908175" cy="2100262"/>
            <a:chOff x="0" y="0"/>
            <a:chExt cx="1202" cy="1323"/>
          </a:xfrm>
        </p:grpSpPr>
        <p:sp>
          <p:nvSpPr>
            <p:cNvPr id="11287" name="圆角矩形标注 11286"/>
            <p:cNvSpPr/>
            <p:nvPr/>
          </p:nvSpPr>
          <p:spPr>
            <a:xfrm>
              <a:off x="0" y="0"/>
              <a:ext cx="1202" cy="1323"/>
            </a:xfrm>
            <a:prstGeom prst="wedgeRoundRectCallout">
              <a:avLst>
                <a:gd name="adj1" fmla="val -34694"/>
                <a:gd name="adj2" fmla="val -164120"/>
                <a:gd name="adj3" fmla="val 16667"/>
              </a:avLst>
            </a:prstGeom>
            <a:solidFill>
              <a:schemeClr val="bg1"/>
            </a:solidFill>
            <a:ln w="381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 algn="ctr" fontAlgn="base"/>
              <a:endParaRPr lang="zh-CN" altLang="en-US" sz="2400" b="1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隶书" charset="-122"/>
                <a:ea typeface="隶书" charset="-122"/>
              </a:endParaRPr>
            </a:p>
            <a:p>
              <a:pPr algn="ctr" fontAlgn="base"/>
              <a:endParaRPr lang="zh-CN" altLang="en-US" sz="2400" b="1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隶书" charset="-122"/>
                <a:ea typeface="隶书" charset="-122"/>
              </a:endParaRPr>
            </a:p>
            <a:p>
              <a:pPr algn="ctr" fontAlgn="base"/>
              <a:endParaRPr lang="zh-CN" altLang="en-US" sz="2400" b="1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隶书" charset="-122"/>
                <a:ea typeface="隶书" charset="-122"/>
              </a:endParaRPr>
            </a:p>
            <a:p>
              <a:pPr algn="ctr" fontAlgn="base"/>
              <a:endParaRPr lang="zh-CN" altLang="en-US" sz="2400" b="1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隶书" charset="-122"/>
                <a:ea typeface="隶书" charset="-122"/>
              </a:endParaRPr>
            </a:p>
            <a:p>
              <a:pPr algn="ctr" fontAlgn="base"/>
              <a:endParaRPr lang="zh-CN" altLang="en-US" sz="2400" b="1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隶书" charset="-122"/>
                <a:ea typeface="隶书" charset="-122"/>
              </a:endParaRPr>
            </a:p>
          </p:txBody>
        </p:sp>
        <p:pic>
          <p:nvPicPr>
            <p:cNvPr id="4" name="图片 11287" descr="11494681_111611757185_2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" y="70"/>
              <a:ext cx="1047" cy="1151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1289" name="组合 11288"/>
          <p:cNvGrpSpPr/>
          <p:nvPr/>
        </p:nvGrpSpPr>
        <p:grpSpPr>
          <a:xfrm>
            <a:off x="1692275" y="981075"/>
            <a:ext cx="2663825" cy="2100263"/>
            <a:chOff x="0" y="0"/>
            <a:chExt cx="1678" cy="1323"/>
          </a:xfrm>
        </p:grpSpPr>
        <p:sp>
          <p:nvSpPr>
            <p:cNvPr id="11290" name="圆角矩形标注 11289"/>
            <p:cNvSpPr/>
            <p:nvPr/>
          </p:nvSpPr>
          <p:spPr>
            <a:xfrm>
              <a:off x="0" y="0"/>
              <a:ext cx="1678" cy="1323"/>
            </a:xfrm>
            <a:prstGeom prst="wedgeRoundRectCallout">
              <a:avLst>
                <a:gd name="adj1" fmla="val 140227"/>
                <a:gd name="adj2" fmla="val 11449"/>
                <a:gd name="adj3" fmla="val 16667"/>
              </a:avLst>
            </a:prstGeom>
            <a:solidFill>
              <a:schemeClr val="bg1"/>
            </a:solidFill>
            <a:ln w="381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 algn="ctr" fontAlgn="base"/>
              <a:endParaRPr lang="zh-CN" altLang="en-US" sz="2400" b="1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隶书" charset="-122"/>
                <a:ea typeface="隶书" charset="-122"/>
              </a:endParaRPr>
            </a:p>
            <a:p>
              <a:pPr algn="ctr" fontAlgn="base"/>
              <a:endParaRPr lang="zh-CN" altLang="en-US" sz="2400" b="1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隶书" charset="-122"/>
                <a:ea typeface="隶书" charset="-122"/>
              </a:endParaRPr>
            </a:p>
            <a:p>
              <a:pPr algn="ctr" fontAlgn="base"/>
              <a:endParaRPr lang="zh-CN" altLang="en-US" sz="2400" b="1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隶书" charset="-122"/>
                <a:ea typeface="隶书" charset="-122"/>
              </a:endParaRPr>
            </a:p>
            <a:p>
              <a:pPr algn="ctr" fontAlgn="base"/>
              <a:endParaRPr lang="zh-CN" altLang="en-US" sz="2400" b="1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隶书" charset="-122"/>
                <a:ea typeface="隶书" charset="-122"/>
              </a:endParaRPr>
            </a:p>
            <a:p>
              <a:pPr algn="ctr" fontAlgn="base"/>
              <a:endParaRPr lang="zh-CN" altLang="en-US" sz="2400" b="1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隶书" charset="-122"/>
                <a:ea typeface="隶书" charset="-122"/>
              </a:endParaRPr>
            </a:p>
          </p:txBody>
        </p:sp>
        <p:pic>
          <p:nvPicPr>
            <p:cNvPr id="5" name="图片 11290" descr="东北平原黑土地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" y="91"/>
              <a:ext cx="1542" cy="1106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圆角矩形 6"/>
          <p:cNvSpPr/>
          <p:nvPr/>
        </p:nvSpPr>
        <p:spPr>
          <a:xfrm>
            <a:off x="252413" y="333375"/>
            <a:ext cx="8531225" cy="6196013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>
                  <a:alpha val="100000"/>
                </a:srgbClr>
              </a:gs>
              <a:gs pos="98000">
                <a:srgbClr val="FFFFFF">
                  <a:alpha val="100000"/>
                </a:srgbClr>
              </a:gs>
              <a:gs pos="99054">
                <a:srgbClr val="F6F6F6">
                  <a:alpha val="100000"/>
                </a:srgbClr>
              </a:gs>
              <a:gs pos="100000">
                <a:srgbClr val="D9D9D9">
                  <a:alpha val="100000"/>
                </a:srgbClr>
              </a:gs>
            </a:gsLst>
            <a:lin ang="5400000" scaled="1"/>
            <a:tileRect/>
          </a:gradFill>
          <a:ln w="2000" cap="rnd" cmpd="sng">
            <a:solidFill>
              <a:srgbClr val="A2A2A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Verdana" panose="020B0604030504040204" pitchFamily="34" charset="0"/>
              <a:ea typeface="宋体" panose="02010600030101010101" pitchFamily="2" charset="-122"/>
              <a:sym typeface="Verdana" panose="020B0604030504040204" pitchFamily="34" charset="0"/>
            </a:endParaRPr>
          </a:p>
        </p:txBody>
      </p:sp>
      <p:pic>
        <p:nvPicPr>
          <p:cNvPr id="12290" name="图片 43009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8188" y="1484313"/>
            <a:ext cx="5111750" cy="4986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矩形 2"/>
          <p:cNvSpPr>
            <a:spLocks noGrp="1"/>
          </p:cNvSpPr>
          <p:nvPr>
            <p:ph type="title"/>
          </p:nvPr>
        </p:nvSpPr>
        <p:spPr>
          <a:xfrm>
            <a:off x="395288" y="476250"/>
            <a:ext cx="5327650" cy="647700"/>
          </a:xfrm>
          <a:solidFill>
            <a:schemeClr val="bg1"/>
          </a:solidFill>
        </p:spPr>
        <p:txBody>
          <a:bodyPr vert="horz" wrap="square" anchor="ctr"/>
          <a:p>
            <a:r>
              <a:rPr lang="zh-CN" altLang="en-US" sz="4000" dirty="0">
                <a:solidFill>
                  <a:srgbClr val="33CCFF"/>
                </a:solidFill>
                <a:sym typeface="微软雅黑" panose="020B0503020204020204" pitchFamily="34" charset="-122"/>
              </a:rPr>
              <a:t>知识导航：</a:t>
            </a:r>
            <a:r>
              <a:rPr lang="en-US" altLang="zh-CN" sz="4000">
                <a:solidFill>
                  <a:srgbClr val="33CCFF"/>
                </a:solidFill>
                <a:sym typeface="微软雅黑" panose="020B0503020204020204" pitchFamily="34" charset="-122"/>
              </a:rPr>
              <a:t>(P9)</a:t>
            </a:r>
            <a:endParaRPr lang="zh-CN" altLang="en-US" sz="4000">
              <a:solidFill>
                <a:srgbClr val="33CCFF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43052" name="组合 43051"/>
          <p:cNvGrpSpPr/>
          <p:nvPr/>
        </p:nvGrpSpPr>
        <p:grpSpPr>
          <a:xfrm>
            <a:off x="1400175" y="3933825"/>
            <a:ext cx="5976938" cy="719138"/>
            <a:chOff x="0" y="0"/>
            <a:chExt cx="4082" cy="544"/>
          </a:xfrm>
        </p:grpSpPr>
        <p:sp>
          <p:nvSpPr>
            <p:cNvPr id="12293" name="自选图形 8"/>
            <p:cNvSpPr/>
            <p:nvPr/>
          </p:nvSpPr>
          <p:spPr>
            <a:xfrm rot="-5400000">
              <a:off x="1769" y="-1769"/>
              <a:ext cx="544" cy="4082"/>
            </a:xfrm>
            <a:prstGeom prst="can">
              <a:avLst>
                <a:gd name="adj" fmla="val 100394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CCECFF"/>
                </a:gs>
              </a:gsLst>
              <a:lin ang="0" scaled="1"/>
              <a:tileRect/>
            </a:gradFill>
            <a:ln w="9525" cap="flat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sy="50000" kx="-2453608" rotWithShape="0">
                <a:schemeClr val="bg2">
                  <a:alpha val="50000"/>
                </a:schemeClr>
              </a:outerShdw>
            </a:effectLst>
          </p:spPr>
          <p:txBody>
            <a:bodyPr rot="10800000" wrap="none" anchor="ctr"/>
            <a:p>
              <a:pPr algn="ctr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3054" name="文本框 9"/>
            <p:cNvSpPr txBox="1"/>
            <p:nvPr/>
          </p:nvSpPr>
          <p:spPr>
            <a:xfrm>
              <a:off x="136" y="97"/>
              <a:ext cx="279" cy="4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3200" noProof="1">
                  <a:solidFill>
                    <a:srgbClr val="0000FF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Algerian" pitchFamily="2" charset="0"/>
                  <a:ea typeface="宋体" panose="02010600030101010101" pitchFamily="2" charset="-122"/>
                  <a:cs typeface="+mn-cs"/>
                </a:rPr>
                <a:t>2</a:t>
              </a:r>
              <a:endParaRPr lang="en-US" altLang="zh-CN" sz="3200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lgerian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3056" name="组合 43055"/>
          <p:cNvGrpSpPr/>
          <p:nvPr/>
        </p:nvGrpSpPr>
        <p:grpSpPr>
          <a:xfrm>
            <a:off x="1400175" y="2781300"/>
            <a:ext cx="5976938" cy="719138"/>
            <a:chOff x="0" y="0"/>
            <a:chExt cx="4082" cy="544"/>
          </a:xfrm>
        </p:grpSpPr>
        <p:sp>
          <p:nvSpPr>
            <p:cNvPr id="12296" name="自选图形 8"/>
            <p:cNvSpPr/>
            <p:nvPr/>
          </p:nvSpPr>
          <p:spPr>
            <a:xfrm rot="-5400000">
              <a:off x="1769" y="-1769"/>
              <a:ext cx="544" cy="4082"/>
            </a:xfrm>
            <a:prstGeom prst="can">
              <a:avLst>
                <a:gd name="adj" fmla="val 100394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CCECFF"/>
                </a:gs>
              </a:gsLst>
              <a:lin ang="0" scaled="1"/>
              <a:tileRect/>
            </a:gradFill>
            <a:ln w="9525" cap="flat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sy="50000" kx="-2453608" rotWithShape="0">
                <a:schemeClr val="bg2">
                  <a:alpha val="50000"/>
                </a:schemeClr>
              </a:outerShdw>
            </a:effectLst>
          </p:spPr>
          <p:txBody>
            <a:bodyPr rot="10800000" wrap="none" anchor="ctr"/>
            <a:p>
              <a:pPr algn="ctr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3058" name="文本框 9"/>
            <p:cNvSpPr txBox="1"/>
            <p:nvPr/>
          </p:nvSpPr>
          <p:spPr>
            <a:xfrm>
              <a:off x="136" y="97"/>
              <a:ext cx="279" cy="4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3200" noProof="1">
                  <a:solidFill>
                    <a:srgbClr val="0000FF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Algerian" pitchFamily="2" charset="0"/>
                  <a:ea typeface="宋体" panose="02010600030101010101" pitchFamily="2" charset="-122"/>
                  <a:cs typeface="+mn-cs"/>
                </a:rPr>
                <a:t>1</a:t>
              </a:r>
              <a:endParaRPr lang="en-US" altLang="zh-CN" sz="3200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lgerian" pitchFamily="2" charset="0"/>
                <a:ea typeface="宋体" panose="02010600030101010101" pitchFamily="2" charset="-122"/>
              </a:endParaRPr>
            </a:p>
          </p:txBody>
        </p:sp>
      </p:grpSp>
      <p:sp>
        <p:nvSpPr>
          <p:cNvPr id="43023" name="文本框 14"/>
          <p:cNvSpPr txBox="1"/>
          <p:nvPr/>
        </p:nvSpPr>
        <p:spPr>
          <a:xfrm>
            <a:off x="2336800" y="4002088"/>
            <a:ext cx="366077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noProof="1" dirty="0">
                <a:solidFill>
                  <a:srgbClr val="1C1C1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仿宋" panose="02010609060101010101" pitchFamily="49" charset="-122"/>
                <a:cs typeface="+mn-cs"/>
              </a:rPr>
              <a:t>山高原低</a:t>
            </a:r>
            <a:r>
              <a:rPr lang="en-US" altLang="zh-CN" sz="3200" noProof="1">
                <a:solidFill>
                  <a:srgbClr val="1C1C1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—</a:t>
            </a:r>
            <a:r>
              <a:rPr lang="en-US" altLang="zh-CN" sz="3200" noProof="1">
                <a:solidFill>
                  <a:srgbClr val="1C1C1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仿宋" panose="02010609060101010101" pitchFamily="49" charset="-122"/>
                <a:cs typeface="+mn-cs"/>
              </a:rPr>
              <a:t>  </a:t>
            </a:r>
            <a:r>
              <a:rPr lang="zh-CN" altLang="en-US" sz="3200" noProof="1" dirty="0">
                <a:solidFill>
                  <a:srgbClr val="1C1C1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识地形</a:t>
            </a:r>
            <a:endParaRPr lang="zh-CN" altLang="en-US" sz="3200" noProof="1">
              <a:solidFill>
                <a:srgbClr val="1C1C1C"/>
              </a:solidFill>
              <a:effectLst>
                <a:outerShdw blurRad="38100" dist="38100" dir="2700000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grpSp>
        <p:nvGrpSpPr>
          <p:cNvPr id="43059" name="组合 43058"/>
          <p:cNvGrpSpPr/>
          <p:nvPr/>
        </p:nvGrpSpPr>
        <p:grpSpPr>
          <a:xfrm>
            <a:off x="1473200" y="5013325"/>
            <a:ext cx="5903913" cy="719138"/>
            <a:chOff x="0" y="0"/>
            <a:chExt cx="4082" cy="544"/>
          </a:xfrm>
        </p:grpSpPr>
        <p:sp>
          <p:nvSpPr>
            <p:cNvPr id="12300" name="自选图形 8"/>
            <p:cNvSpPr/>
            <p:nvPr/>
          </p:nvSpPr>
          <p:spPr>
            <a:xfrm rot="-5400000">
              <a:off x="1769" y="-1769"/>
              <a:ext cx="544" cy="4082"/>
            </a:xfrm>
            <a:prstGeom prst="can">
              <a:avLst>
                <a:gd name="adj" fmla="val 100394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CCECFF"/>
                </a:gs>
              </a:gsLst>
              <a:lin ang="0" scaled="1"/>
              <a:tileRect/>
            </a:gradFill>
            <a:ln w="9525" cap="flat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sy="50000" kx="-2453608" rotWithShape="0">
                <a:schemeClr val="bg2">
                  <a:alpha val="50000"/>
                </a:schemeClr>
              </a:outerShdw>
            </a:effectLst>
          </p:spPr>
          <p:txBody>
            <a:bodyPr rot="10800000" wrap="none" anchor="ctr"/>
            <a:p>
              <a:pPr algn="ctr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3061" name="文本框 9"/>
            <p:cNvSpPr txBox="1"/>
            <p:nvPr/>
          </p:nvSpPr>
          <p:spPr>
            <a:xfrm>
              <a:off x="136" y="97"/>
              <a:ext cx="283" cy="4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3200" noProof="1">
                  <a:solidFill>
                    <a:srgbClr val="0000FF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Algerian" pitchFamily="2" charset="0"/>
                  <a:ea typeface="宋体" panose="02010600030101010101" pitchFamily="2" charset="-122"/>
                  <a:cs typeface="+mn-cs"/>
                </a:rPr>
                <a:t>3</a:t>
              </a:r>
              <a:endParaRPr lang="en-US" altLang="zh-CN" sz="3200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lgerian" pitchFamily="2" charset="0"/>
                <a:ea typeface="宋体" panose="02010600030101010101" pitchFamily="2" charset="-122"/>
              </a:endParaRPr>
            </a:p>
          </p:txBody>
        </p:sp>
      </p:grpSp>
      <p:sp>
        <p:nvSpPr>
          <p:cNvPr id="43019" name="文本框 10"/>
          <p:cNvSpPr txBox="1"/>
          <p:nvPr/>
        </p:nvSpPr>
        <p:spPr>
          <a:xfrm>
            <a:off x="2408238" y="2849563"/>
            <a:ext cx="3548063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noProof="1" dirty="0">
                <a:solidFill>
                  <a:srgbClr val="1C1C1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仿宋" panose="02010609060101010101" pitchFamily="49" charset="-122"/>
                <a:cs typeface="+mn-cs"/>
              </a:rPr>
              <a:t>东西南北</a:t>
            </a:r>
            <a:r>
              <a:rPr lang="en-US" altLang="zh-CN" sz="3200" noProof="1">
                <a:solidFill>
                  <a:srgbClr val="1C1C1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—</a:t>
            </a:r>
            <a:r>
              <a:rPr lang="en-US" altLang="zh-CN" sz="3200" noProof="1">
                <a:solidFill>
                  <a:srgbClr val="1C1C1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仿宋" panose="02010609060101010101" pitchFamily="49" charset="-122"/>
                <a:cs typeface="+mn-cs"/>
              </a:rPr>
              <a:t> </a:t>
            </a:r>
            <a:r>
              <a:rPr lang="zh-CN" altLang="en-US" sz="3200" noProof="1" dirty="0">
                <a:solidFill>
                  <a:srgbClr val="1C1C1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定位置</a:t>
            </a:r>
            <a:endParaRPr lang="zh-CN" altLang="en-US" sz="3200" noProof="1">
              <a:solidFill>
                <a:srgbClr val="1C1C1C"/>
              </a:solidFill>
              <a:effectLst>
                <a:outerShdw blurRad="38100" dist="38100" dir="2700000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43055" name="文本框 14"/>
          <p:cNvSpPr txBox="1"/>
          <p:nvPr/>
        </p:nvSpPr>
        <p:spPr>
          <a:xfrm>
            <a:off x="2336800" y="5081588"/>
            <a:ext cx="366077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noProof="1" dirty="0">
                <a:solidFill>
                  <a:srgbClr val="1C1C1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仿宋" panose="02010609060101010101" pitchFamily="49" charset="-122"/>
                <a:cs typeface="+mn-cs"/>
              </a:rPr>
              <a:t>寒来暑往</a:t>
            </a:r>
            <a:r>
              <a:rPr lang="en-US" altLang="zh-CN" sz="3200" noProof="1">
                <a:solidFill>
                  <a:srgbClr val="1C1C1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—</a:t>
            </a:r>
            <a:r>
              <a:rPr lang="en-US" altLang="zh-CN" sz="3200" noProof="1">
                <a:solidFill>
                  <a:srgbClr val="1C1C1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仿宋" panose="02010609060101010101" pitchFamily="49" charset="-122"/>
                <a:cs typeface="+mn-cs"/>
              </a:rPr>
              <a:t>  </a:t>
            </a:r>
            <a:r>
              <a:rPr lang="zh-CN" altLang="en-US" sz="3200" noProof="1" dirty="0">
                <a:solidFill>
                  <a:srgbClr val="1C1C1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论气候</a:t>
            </a:r>
            <a:endParaRPr lang="zh-CN" altLang="en-US" sz="3200" noProof="1">
              <a:solidFill>
                <a:srgbClr val="1C1C1C"/>
              </a:solidFill>
              <a:effectLst>
                <a:outerShdw blurRad="38100" dist="38100" dir="2700000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grpSp>
        <p:nvGrpSpPr>
          <p:cNvPr id="12304" name="组合 43061"/>
          <p:cNvGrpSpPr/>
          <p:nvPr/>
        </p:nvGrpSpPr>
        <p:grpSpPr>
          <a:xfrm>
            <a:off x="684213" y="1412875"/>
            <a:ext cx="6696075" cy="1008063"/>
            <a:chOff x="0" y="0"/>
            <a:chExt cx="4082" cy="544"/>
          </a:xfrm>
        </p:grpSpPr>
        <p:sp>
          <p:nvSpPr>
            <p:cNvPr id="12305" name="自选图形 8"/>
            <p:cNvSpPr/>
            <p:nvPr/>
          </p:nvSpPr>
          <p:spPr>
            <a:xfrm rot="-5400000">
              <a:off x="1769" y="-1769"/>
              <a:ext cx="544" cy="4082"/>
            </a:xfrm>
            <a:prstGeom prst="can">
              <a:avLst>
                <a:gd name="adj" fmla="val 100394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  <a:ln w="9525" cap="flat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sy="50000" kx="-2453608" rotWithShape="0">
                <a:schemeClr val="bg2">
                  <a:alpha val="50000"/>
                </a:schemeClr>
              </a:outerShdw>
            </a:effectLst>
          </p:spPr>
          <p:txBody>
            <a:bodyPr rot="10800000" wrap="none" anchor="ctr"/>
            <a:p>
              <a:pPr algn="ctr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3064" name="文本框 9"/>
            <p:cNvSpPr txBox="1"/>
            <p:nvPr/>
          </p:nvSpPr>
          <p:spPr>
            <a:xfrm>
              <a:off x="136" y="97"/>
              <a:ext cx="641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3200" noProof="1">
                  <a:solidFill>
                    <a:srgbClr val="0000FF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Algerian" pitchFamily="2" charset="0"/>
                  <a:ea typeface="宋体" panose="02010600030101010101" pitchFamily="2" charset="-122"/>
                  <a:cs typeface="+mn-cs"/>
                </a:rPr>
                <a:t>6.1  </a:t>
              </a:r>
              <a:endParaRPr lang="en-US" altLang="zh-CN" sz="3200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lgerian" pitchFamily="2" charset="0"/>
                <a:ea typeface="宋体" panose="02010600030101010101" pitchFamily="2" charset="-122"/>
              </a:endParaRPr>
            </a:p>
          </p:txBody>
        </p:sp>
      </p:grpSp>
      <p:sp>
        <p:nvSpPr>
          <p:cNvPr id="43065" name="文本框 10"/>
          <p:cNvSpPr txBox="1"/>
          <p:nvPr/>
        </p:nvSpPr>
        <p:spPr>
          <a:xfrm>
            <a:off x="1619250" y="1563688"/>
            <a:ext cx="5213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noProof="1" dirty="0">
                <a:solidFill>
                  <a:srgbClr val="1C1C1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北方地区的自然地理特征</a:t>
            </a:r>
            <a:endParaRPr lang="zh-CN" altLang="en-US" sz="3600" noProof="1">
              <a:solidFill>
                <a:srgbClr val="1C1C1C"/>
              </a:solidFill>
              <a:effectLst>
                <a:outerShdw blurRad="38100" dist="38100" dir="2700000">
                  <a:srgbClr val="000000"/>
                </a:outerShdw>
              </a:effectLst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3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3" grpId="0"/>
      <p:bldP spid="43019" grpId="0"/>
      <p:bldP spid="430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圆角矩形 6"/>
          <p:cNvSpPr/>
          <p:nvPr/>
        </p:nvSpPr>
        <p:spPr>
          <a:xfrm>
            <a:off x="323850" y="328613"/>
            <a:ext cx="8531225" cy="6196012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>
                  <a:alpha val="100000"/>
                </a:srgbClr>
              </a:gs>
              <a:gs pos="98000">
                <a:srgbClr val="FFFFFF">
                  <a:alpha val="100000"/>
                </a:srgbClr>
              </a:gs>
              <a:gs pos="99054">
                <a:srgbClr val="F6F6F6">
                  <a:alpha val="100000"/>
                </a:srgbClr>
              </a:gs>
              <a:gs pos="100000">
                <a:srgbClr val="D9D9D9">
                  <a:alpha val="100000"/>
                </a:srgbClr>
              </a:gs>
            </a:gsLst>
            <a:lin ang="5400000" scaled="1"/>
            <a:tileRect/>
          </a:gradFill>
          <a:ln w="2000" cap="rnd" cmpd="sng">
            <a:solidFill>
              <a:srgbClr val="A2A2A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Verdana" panose="020B0604030504040204" pitchFamily="34" charset="0"/>
              <a:ea typeface="宋体" panose="02010600030101010101" pitchFamily="2" charset="-122"/>
              <a:sym typeface="Verdana" panose="020B0604030504040204" pitchFamily="34" charset="0"/>
            </a:endParaRPr>
          </a:p>
        </p:txBody>
      </p:sp>
      <p:sp>
        <p:nvSpPr>
          <p:cNvPr id="14338" name="TextBox 1"/>
          <p:cNvSpPr/>
          <p:nvPr/>
        </p:nvSpPr>
        <p:spPr>
          <a:xfrm>
            <a:off x="179388" y="333375"/>
            <a:ext cx="6264275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Wingdings" panose="05000000000000000000" pitchFamily="2" charset="2"/>
              <a:buNone/>
            </a:pPr>
            <a:r>
              <a:rPr lang="zh-CN" altLang="en-US" sz="4400" b="1" dirty="0">
                <a:solidFill>
                  <a:srgbClr val="33CCFF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（一）东南西北定位置</a:t>
            </a:r>
            <a:endParaRPr lang="zh-CN" altLang="en-US" sz="4400" b="1" dirty="0">
              <a:solidFill>
                <a:srgbClr val="33CCFF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39" name="文本框 13315"/>
          <p:cNvSpPr txBox="1"/>
          <p:nvPr/>
        </p:nvSpPr>
        <p:spPr>
          <a:xfrm>
            <a:off x="468313" y="1125538"/>
            <a:ext cx="8353425" cy="517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i="1" dirty="0">
                <a:latin typeface="Arial" panose="020B0604020202020204" pitchFamily="34" charset="0"/>
                <a:ea typeface="华文隶书" pitchFamily="2" charset="-122"/>
              </a:rPr>
              <a:t>描一描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：看课本P9页图6.3，</a:t>
            </a:r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描出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北方地区的界线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4340" name="Picture 2" descr="200612278197882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700213"/>
            <a:ext cx="8496300" cy="5157787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3318" name="任意多边形 13317"/>
          <p:cNvSpPr/>
          <p:nvPr/>
        </p:nvSpPr>
        <p:spPr>
          <a:xfrm>
            <a:off x="7883525" y="2708275"/>
            <a:ext cx="649288" cy="1512888"/>
          </a:xfrm>
          <a:custGeom>
            <a:avLst/>
            <a:gdLst/>
            <a:ahLst/>
            <a:cxnLst/>
            <a:pathLst>
              <a:path w="505" h="1179">
                <a:moveTo>
                  <a:pt x="52" y="1179"/>
                </a:moveTo>
                <a:cubicBezTo>
                  <a:pt x="101" y="1122"/>
                  <a:pt x="150" y="1065"/>
                  <a:pt x="143" y="997"/>
                </a:cubicBezTo>
                <a:cubicBezTo>
                  <a:pt x="136" y="929"/>
                  <a:pt x="0" y="824"/>
                  <a:pt x="7" y="771"/>
                </a:cubicBezTo>
                <a:cubicBezTo>
                  <a:pt x="14" y="718"/>
                  <a:pt x="135" y="688"/>
                  <a:pt x="188" y="680"/>
                </a:cubicBezTo>
                <a:cubicBezTo>
                  <a:pt x="241" y="672"/>
                  <a:pt x="294" y="755"/>
                  <a:pt x="324" y="725"/>
                </a:cubicBezTo>
                <a:cubicBezTo>
                  <a:pt x="354" y="695"/>
                  <a:pt x="354" y="574"/>
                  <a:pt x="369" y="499"/>
                </a:cubicBezTo>
                <a:cubicBezTo>
                  <a:pt x="384" y="424"/>
                  <a:pt x="400" y="325"/>
                  <a:pt x="415" y="272"/>
                </a:cubicBezTo>
                <a:cubicBezTo>
                  <a:pt x="430" y="219"/>
                  <a:pt x="445" y="226"/>
                  <a:pt x="460" y="181"/>
                </a:cubicBezTo>
                <a:cubicBezTo>
                  <a:pt x="475" y="136"/>
                  <a:pt x="498" y="30"/>
                  <a:pt x="505" y="0"/>
                </a:cubicBezTo>
              </a:path>
            </a:pathLst>
          </a:custGeom>
          <a:noFill/>
          <a:ln w="825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319" name="任意多边形 13318"/>
          <p:cNvSpPr/>
          <p:nvPr/>
        </p:nvSpPr>
        <p:spPr>
          <a:xfrm>
            <a:off x="5221288" y="1844675"/>
            <a:ext cx="3382962" cy="1223963"/>
          </a:xfrm>
          <a:custGeom>
            <a:avLst/>
            <a:gdLst/>
            <a:ahLst/>
            <a:cxnLst/>
            <a:pathLst>
              <a:path w="2313" h="929">
                <a:moveTo>
                  <a:pt x="0" y="53"/>
                </a:moveTo>
                <a:cubicBezTo>
                  <a:pt x="102" y="26"/>
                  <a:pt x="204" y="0"/>
                  <a:pt x="317" y="7"/>
                </a:cubicBezTo>
                <a:cubicBezTo>
                  <a:pt x="430" y="14"/>
                  <a:pt x="597" y="53"/>
                  <a:pt x="680" y="98"/>
                </a:cubicBezTo>
                <a:cubicBezTo>
                  <a:pt x="763" y="143"/>
                  <a:pt x="763" y="211"/>
                  <a:pt x="816" y="279"/>
                </a:cubicBezTo>
                <a:cubicBezTo>
                  <a:pt x="869" y="347"/>
                  <a:pt x="959" y="446"/>
                  <a:pt x="997" y="506"/>
                </a:cubicBezTo>
                <a:cubicBezTo>
                  <a:pt x="1035" y="566"/>
                  <a:pt x="1005" y="612"/>
                  <a:pt x="1043" y="642"/>
                </a:cubicBezTo>
                <a:cubicBezTo>
                  <a:pt x="1081" y="672"/>
                  <a:pt x="1149" y="673"/>
                  <a:pt x="1224" y="688"/>
                </a:cubicBezTo>
                <a:cubicBezTo>
                  <a:pt x="1299" y="703"/>
                  <a:pt x="1436" y="710"/>
                  <a:pt x="1496" y="733"/>
                </a:cubicBezTo>
                <a:cubicBezTo>
                  <a:pt x="1556" y="756"/>
                  <a:pt x="1557" y="794"/>
                  <a:pt x="1587" y="824"/>
                </a:cubicBezTo>
                <a:cubicBezTo>
                  <a:pt x="1617" y="854"/>
                  <a:pt x="1633" y="899"/>
                  <a:pt x="1678" y="914"/>
                </a:cubicBezTo>
                <a:cubicBezTo>
                  <a:pt x="1723" y="929"/>
                  <a:pt x="1799" y="929"/>
                  <a:pt x="1859" y="914"/>
                </a:cubicBezTo>
                <a:cubicBezTo>
                  <a:pt x="1919" y="899"/>
                  <a:pt x="1988" y="854"/>
                  <a:pt x="2041" y="824"/>
                </a:cubicBezTo>
                <a:cubicBezTo>
                  <a:pt x="2094" y="794"/>
                  <a:pt x="2132" y="756"/>
                  <a:pt x="2177" y="733"/>
                </a:cubicBezTo>
                <a:cubicBezTo>
                  <a:pt x="2222" y="710"/>
                  <a:pt x="2290" y="695"/>
                  <a:pt x="2313" y="688"/>
                </a:cubicBezTo>
              </a:path>
            </a:pathLst>
          </a:custGeom>
          <a:noFill/>
          <a:ln w="825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3320" name="组合 13319"/>
          <p:cNvGrpSpPr/>
          <p:nvPr/>
        </p:nvGrpSpPr>
        <p:grpSpPr>
          <a:xfrm>
            <a:off x="539750" y="6165850"/>
            <a:ext cx="4824413" cy="611188"/>
            <a:chOff x="0" y="0"/>
            <a:chExt cx="3221" cy="476"/>
          </a:xfrm>
        </p:grpSpPr>
        <p:sp>
          <p:nvSpPr>
            <p:cNvPr id="14344" name="任意多边形 13320"/>
            <p:cNvSpPr/>
            <p:nvPr/>
          </p:nvSpPr>
          <p:spPr>
            <a:xfrm>
              <a:off x="0" y="0"/>
              <a:ext cx="1951" cy="431"/>
            </a:xfrm>
            <a:custGeom>
              <a:avLst/>
              <a:gdLst/>
              <a:ahLst/>
              <a:cxnLst/>
              <a:pathLst>
                <a:path w="1951" h="431">
                  <a:moveTo>
                    <a:pt x="0" y="23"/>
                  </a:moveTo>
                  <a:cubicBezTo>
                    <a:pt x="132" y="11"/>
                    <a:pt x="264" y="0"/>
                    <a:pt x="408" y="23"/>
                  </a:cubicBezTo>
                  <a:cubicBezTo>
                    <a:pt x="552" y="46"/>
                    <a:pt x="733" y="144"/>
                    <a:pt x="862" y="159"/>
                  </a:cubicBezTo>
                  <a:cubicBezTo>
                    <a:pt x="991" y="174"/>
                    <a:pt x="1082" y="106"/>
                    <a:pt x="1180" y="113"/>
                  </a:cubicBezTo>
                  <a:cubicBezTo>
                    <a:pt x="1278" y="120"/>
                    <a:pt x="1361" y="174"/>
                    <a:pt x="1452" y="204"/>
                  </a:cubicBezTo>
                  <a:cubicBezTo>
                    <a:pt x="1543" y="234"/>
                    <a:pt x="1641" y="257"/>
                    <a:pt x="1724" y="295"/>
                  </a:cubicBezTo>
                  <a:cubicBezTo>
                    <a:pt x="1807" y="333"/>
                    <a:pt x="1913" y="408"/>
                    <a:pt x="1951" y="431"/>
                  </a:cubicBezTo>
                </a:path>
              </a:pathLst>
            </a:custGeom>
            <a:noFill/>
            <a:ln w="82550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45" name="任意多边形 13321"/>
            <p:cNvSpPr/>
            <p:nvPr/>
          </p:nvSpPr>
          <p:spPr>
            <a:xfrm>
              <a:off x="1996" y="68"/>
              <a:ext cx="1225" cy="408"/>
            </a:xfrm>
            <a:custGeom>
              <a:avLst/>
              <a:gdLst/>
              <a:ahLst/>
              <a:cxnLst/>
              <a:pathLst>
                <a:path w="1225" h="408">
                  <a:moveTo>
                    <a:pt x="0" y="408"/>
                  </a:moveTo>
                  <a:cubicBezTo>
                    <a:pt x="147" y="400"/>
                    <a:pt x="295" y="393"/>
                    <a:pt x="408" y="363"/>
                  </a:cubicBezTo>
                  <a:cubicBezTo>
                    <a:pt x="521" y="333"/>
                    <a:pt x="574" y="257"/>
                    <a:pt x="680" y="227"/>
                  </a:cubicBezTo>
                  <a:cubicBezTo>
                    <a:pt x="786" y="197"/>
                    <a:pt x="952" y="219"/>
                    <a:pt x="1043" y="181"/>
                  </a:cubicBezTo>
                  <a:cubicBezTo>
                    <a:pt x="1134" y="143"/>
                    <a:pt x="1195" y="30"/>
                    <a:pt x="1225" y="0"/>
                  </a:cubicBezTo>
                </a:path>
              </a:pathLst>
            </a:custGeom>
            <a:noFill/>
            <a:ln w="825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3323" name="任意多边形 13322"/>
          <p:cNvSpPr/>
          <p:nvPr/>
        </p:nvSpPr>
        <p:spPr>
          <a:xfrm>
            <a:off x="6372225" y="4138613"/>
            <a:ext cx="1584325" cy="803275"/>
          </a:xfrm>
          <a:custGeom>
            <a:avLst/>
            <a:gdLst/>
            <a:ahLst/>
            <a:cxnLst/>
            <a:pathLst>
              <a:path w="998" h="506">
                <a:moveTo>
                  <a:pt x="0" y="506"/>
                </a:moveTo>
                <a:cubicBezTo>
                  <a:pt x="26" y="472"/>
                  <a:pt x="53" y="438"/>
                  <a:pt x="91" y="415"/>
                </a:cubicBezTo>
                <a:cubicBezTo>
                  <a:pt x="129" y="392"/>
                  <a:pt x="190" y="399"/>
                  <a:pt x="227" y="369"/>
                </a:cubicBezTo>
                <a:cubicBezTo>
                  <a:pt x="264" y="339"/>
                  <a:pt x="287" y="256"/>
                  <a:pt x="317" y="233"/>
                </a:cubicBezTo>
                <a:cubicBezTo>
                  <a:pt x="347" y="210"/>
                  <a:pt x="355" y="225"/>
                  <a:pt x="408" y="233"/>
                </a:cubicBezTo>
                <a:cubicBezTo>
                  <a:pt x="461" y="241"/>
                  <a:pt x="605" y="286"/>
                  <a:pt x="635" y="279"/>
                </a:cubicBezTo>
                <a:cubicBezTo>
                  <a:pt x="665" y="272"/>
                  <a:pt x="575" y="203"/>
                  <a:pt x="590" y="188"/>
                </a:cubicBezTo>
                <a:cubicBezTo>
                  <a:pt x="605" y="173"/>
                  <a:pt x="696" y="211"/>
                  <a:pt x="726" y="188"/>
                </a:cubicBezTo>
                <a:cubicBezTo>
                  <a:pt x="756" y="165"/>
                  <a:pt x="748" y="82"/>
                  <a:pt x="771" y="52"/>
                </a:cubicBezTo>
                <a:cubicBezTo>
                  <a:pt x="794" y="22"/>
                  <a:pt x="832" y="0"/>
                  <a:pt x="862" y="7"/>
                </a:cubicBezTo>
                <a:cubicBezTo>
                  <a:pt x="892" y="14"/>
                  <a:pt x="929" y="90"/>
                  <a:pt x="952" y="97"/>
                </a:cubicBezTo>
                <a:cubicBezTo>
                  <a:pt x="975" y="104"/>
                  <a:pt x="998" y="59"/>
                  <a:pt x="998" y="52"/>
                </a:cubicBezTo>
              </a:path>
            </a:pathLst>
          </a:custGeom>
          <a:noFill/>
          <a:ln w="8255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324" name="任意多边形 13323"/>
          <p:cNvSpPr/>
          <p:nvPr/>
        </p:nvSpPr>
        <p:spPr>
          <a:xfrm>
            <a:off x="395288" y="1916113"/>
            <a:ext cx="5448300" cy="4249737"/>
          </a:xfrm>
          <a:custGeom>
            <a:avLst/>
            <a:gdLst/>
            <a:ahLst/>
            <a:cxnLst/>
            <a:pathLst>
              <a:path w="3432" h="2677">
                <a:moveTo>
                  <a:pt x="3039" y="0"/>
                </a:moveTo>
                <a:cubicBezTo>
                  <a:pt x="2960" y="34"/>
                  <a:pt x="2881" y="68"/>
                  <a:pt x="2858" y="91"/>
                </a:cubicBezTo>
                <a:cubicBezTo>
                  <a:pt x="2835" y="114"/>
                  <a:pt x="2880" y="122"/>
                  <a:pt x="2903" y="137"/>
                </a:cubicBezTo>
                <a:cubicBezTo>
                  <a:pt x="2926" y="152"/>
                  <a:pt x="2986" y="159"/>
                  <a:pt x="2994" y="182"/>
                </a:cubicBezTo>
                <a:cubicBezTo>
                  <a:pt x="3002" y="205"/>
                  <a:pt x="2979" y="235"/>
                  <a:pt x="2949" y="273"/>
                </a:cubicBezTo>
                <a:cubicBezTo>
                  <a:pt x="2919" y="311"/>
                  <a:pt x="2842" y="379"/>
                  <a:pt x="2812" y="409"/>
                </a:cubicBezTo>
                <a:cubicBezTo>
                  <a:pt x="2782" y="439"/>
                  <a:pt x="2767" y="431"/>
                  <a:pt x="2767" y="454"/>
                </a:cubicBezTo>
                <a:cubicBezTo>
                  <a:pt x="2767" y="477"/>
                  <a:pt x="2774" y="522"/>
                  <a:pt x="2812" y="545"/>
                </a:cubicBezTo>
                <a:cubicBezTo>
                  <a:pt x="2850" y="568"/>
                  <a:pt x="2964" y="560"/>
                  <a:pt x="2994" y="590"/>
                </a:cubicBezTo>
                <a:cubicBezTo>
                  <a:pt x="3024" y="620"/>
                  <a:pt x="2994" y="688"/>
                  <a:pt x="2994" y="726"/>
                </a:cubicBezTo>
                <a:cubicBezTo>
                  <a:pt x="2994" y="764"/>
                  <a:pt x="2979" y="779"/>
                  <a:pt x="2994" y="817"/>
                </a:cubicBezTo>
                <a:cubicBezTo>
                  <a:pt x="3009" y="855"/>
                  <a:pt x="3017" y="930"/>
                  <a:pt x="3085" y="953"/>
                </a:cubicBezTo>
                <a:cubicBezTo>
                  <a:pt x="3153" y="976"/>
                  <a:pt x="3372" y="923"/>
                  <a:pt x="3402" y="953"/>
                </a:cubicBezTo>
                <a:cubicBezTo>
                  <a:pt x="3432" y="983"/>
                  <a:pt x="3296" y="1066"/>
                  <a:pt x="3266" y="1134"/>
                </a:cubicBezTo>
                <a:cubicBezTo>
                  <a:pt x="3236" y="1202"/>
                  <a:pt x="3221" y="1293"/>
                  <a:pt x="3221" y="1361"/>
                </a:cubicBezTo>
                <a:cubicBezTo>
                  <a:pt x="3221" y="1429"/>
                  <a:pt x="3319" y="1490"/>
                  <a:pt x="3266" y="1543"/>
                </a:cubicBezTo>
                <a:cubicBezTo>
                  <a:pt x="3213" y="1596"/>
                  <a:pt x="3016" y="1649"/>
                  <a:pt x="2903" y="1679"/>
                </a:cubicBezTo>
                <a:cubicBezTo>
                  <a:pt x="2790" y="1709"/>
                  <a:pt x="2714" y="1701"/>
                  <a:pt x="2586" y="1724"/>
                </a:cubicBezTo>
                <a:cubicBezTo>
                  <a:pt x="2458" y="1747"/>
                  <a:pt x="2268" y="1792"/>
                  <a:pt x="2132" y="1815"/>
                </a:cubicBezTo>
                <a:cubicBezTo>
                  <a:pt x="1996" y="1838"/>
                  <a:pt x="1897" y="1815"/>
                  <a:pt x="1769" y="1860"/>
                </a:cubicBezTo>
                <a:cubicBezTo>
                  <a:pt x="1641" y="1905"/>
                  <a:pt x="1474" y="2027"/>
                  <a:pt x="1361" y="2087"/>
                </a:cubicBezTo>
                <a:cubicBezTo>
                  <a:pt x="1248" y="2147"/>
                  <a:pt x="1187" y="2193"/>
                  <a:pt x="1089" y="2223"/>
                </a:cubicBezTo>
                <a:cubicBezTo>
                  <a:pt x="991" y="2253"/>
                  <a:pt x="884" y="2261"/>
                  <a:pt x="771" y="2268"/>
                </a:cubicBezTo>
                <a:cubicBezTo>
                  <a:pt x="658" y="2275"/>
                  <a:pt x="521" y="2268"/>
                  <a:pt x="408" y="2268"/>
                </a:cubicBezTo>
                <a:cubicBezTo>
                  <a:pt x="295" y="2268"/>
                  <a:pt x="159" y="2275"/>
                  <a:pt x="91" y="2268"/>
                </a:cubicBezTo>
                <a:cubicBezTo>
                  <a:pt x="23" y="2261"/>
                  <a:pt x="0" y="2185"/>
                  <a:pt x="0" y="2223"/>
                </a:cubicBezTo>
                <a:cubicBezTo>
                  <a:pt x="0" y="2261"/>
                  <a:pt x="76" y="2419"/>
                  <a:pt x="91" y="2495"/>
                </a:cubicBezTo>
                <a:cubicBezTo>
                  <a:pt x="106" y="2571"/>
                  <a:pt x="91" y="2647"/>
                  <a:pt x="91" y="2677"/>
                </a:cubicBezTo>
              </a:path>
            </a:pathLst>
          </a:custGeom>
          <a:noFill/>
          <a:ln w="825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325" name="任意多边形 13324"/>
          <p:cNvSpPr/>
          <p:nvPr/>
        </p:nvSpPr>
        <p:spPr>
          <a:xfrm>
            <a:off x="4500563" y="4724400"/>
            <a:ext cx="1943100" cy="1512888"/>
          </a:xfrm>
          <a:custGeom>
            <a:avLst/>
            <a:gdLst/>
            <a:ahLst/>
            <a:cxnLst/>
            <a:pathLst>
              <a:path w="1224" h="953">
                <a:moveTo>
                  <a:pt x="544" y="953"/>
                </a:moveTo>
                <a:cubicBezTo>
                  <a:pt x="442" y="942"/>
                  <a:pt x="340" y="931"/>
                  <a:pt x="317" y="908"/>
                </a:cubicBezTo>
                <a:cubicBezTo>
                  <a:pt x="294" y="885"/>
                  <a:pt x="370" y="847"/>
                  <a:pt x="408" y="817"/>
                </a:cubicBezTo>
                <a:cubicBezTo>
                  <a:pt x="446" y="787"/>
                  <a:pt x="506" y="756"/>
                  <a:pt x="544" y="726"/>
                </a:cubicBezTo>
                <a:cubicBezTo>
                  <a:pt x="582" y="696"/>
                  <a:pt x="597" y="658"/>
                  <a:pt x="635" y="635"/>
                </a:cubicBezTo>
                <a:cubicBezTo>
                  <a:pt x="673" y="612"/>
                  <a:pt x="726" y="597"/>
                  <a:pt x="771" y="590"/>
                </a:cubicBezTo>
                <a:cubicBezTo>
                  <a:pt x="816" y="583"/>
                  <a:pt x="884" y="605"/>
                  <a:pt x="907" y="590"/>
                </a:cubicBezTo>
                <a:cubicBezTo>
                  <a:pt x="930" y="575"/>
                  <a:pt x="922" y="514"/>
                  <a:pt x="907" y="499"/>
                </a:cubicBezTo>
                <a:cubicBezTo>
                  <a:pt x="892" y="484"/>
                  <a:pt x="869" y="499"/>
                  <a:pt x="816" y="499"/>
                </a:cubicBezTo>
                <a:cubicBezTo>
                  <a:pt x="763" y="499"/>
                  <a:pt x="634" y="506"/>
                  <a:pt x="589" y="499"/>
                </a:cubicBezTo>
                <a:cubicBezTo>
                  <a:pt x="544" y="492"/>
                  <a:pt x="574" y="446"/>
                  <a:pt x="544" y="454"/>
                </a:cubicBezTo>
                <a:cubicBezTo>
                  <a:pt x="514" y="462"/>
                  <a:pt x="461" y="530"/>
                  <a:pt x="408" y="545"/>
                </a:cubicBezTo>
                <a:cubicBezTo>
                  <a:pt x="355" y="560"/>
                  <a:pt x="249" y="560"/>
                  <a:pt x="226" y="545"/>
                </a:cubicBezTo>
                <a:cubicBezTo>
                  <a:pt x="203" y="530"/>
                  <a:pt x="287" y="469"/>
                  <a:pt x="272" y="454"/>
                </a:cubicBezTo>
                <a:cubicBezTo>
                  <a:pt x="257" y="439"/>
                  <a:pt x="174" y="461"/>
                  <a:pt x="136" y="454"/>
                </a:cubicBezTo>
                <a:cubicBezTo>
                  <a:pt x="98" y="447"/>
                  <a:pt x="68" y="424"/>
                  <a:pt x="45" y="409"/>
                </a:cubicBezTo>
                <a:cubicBezTo>
                  <a:pt x="22" y="394"/>
                  <a:pt x="0" y="386"/>
                  <a:pt x="0" y="363"/>
                </a:cubicBezTo>
                <a:cubicBezTo>
                  <a:pt x="0" y="340"/>
                  <a:pt x="22" y="288"/>
                  <a:pt x="45" y="273"/>
                </a:cubicBezTo>
                <a:cubicBezTo>
                  <a:pt x="68" y="258"/>
                  <a:pt x="98" y="281"/>
                  <a:pt x="136" y="273"/>
                </a:cubicBezTo>
                <a:cubicBezTo>
                  <a:pt x="174" y="265"/>
                  <a:pt x="234" y="242"/>
                  <a:pt x="272" y="227"/>
                </a:cubicBezTo>
                <a:cubicBezTo>
                  <a:pt x="310" y="212"/>
                  <a:pt x="318" y="205"/>
                  <a:pt x="363" y="182"/>
                </a:cubicBezTo>
                <a:cubicBezTo>
                  <a:pt x="408" y="159"/>
                  <a:pt x="499" y="121"/>
                  <a:pt x="544" y="91"/>
                </a:cubicBezTo>
                <a:cubicBezTo>
                  <a:pt x="589" y="61"/>
                  <a:pt x="597" y="0"/>
                  <a:pt x="635" y="0"/>
                </a:cubicBezTo>
                <a:cubicBezTo>
                  <a:pt x="673" y="0"/>
                  <a:pt x="756" y="68"/>
                  <a:pt x="771" y="91"/>
                </a:cubicBezTo>
                <a:cubicBezTo>
                  <a:pt x="786" y="114"/>
                  <a:pt x="740" y="122"/>
                  <a:pt x="725" y="137"/>
                </a:cubicBezTo>
                <a:cubicBezTo>
                  <a:pt x="710" y="152"/>
                  <a:pt x="695" y="152"/>
                  <a:pt x="680" y="182"/>
                </a:cubicBezTo>
                <a:cubicBezTo>
                  <a:pt x="665" y="212"/>
                  <a:pt x="597" y="311"/>
                  <a:pt x="635" y="318"/>
                </a:cubicBezTo>
                <a:cubicBezTo>
                  <a:pt x="673" y="325"/>
                  <a:pt x="854" y="257"/>
                  <a:pt x="907" y="227"/>
                </a:cubicBezTo>
                <a:cubicBezTo>
                  <a:pt x="960" y="197"/>
                  <a:pt x="899" y="152"/>
                  <a:pt x="952" y="137"/>
                </a:cubicBezTo>
                <a:cubicBezTo>
                  <a:pt x="1005" y="122"/>
                  <a:pt x="1186" y="137"/>
                  <a:pt x="1224" y="137"/>
                </a:cubicBezTo>
              </a:path>
            </a:pathLst>
          </a:custGeom>
          <a:noFill/>
          <a:ln w="6985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3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3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3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1" name="Picture 2" descr="200612278197882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" y="0"/>
            <a:ext cx="9109075" cy="6811963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3795" name="圆角矩形标注 33794"/>
          <p:cNvSpPr/>
          <p:nvPr/>
        </p:nvSpPr>
        <p:spPr>
          <a:xfrm>
            <a:off x="1260475" y="3409950"/>
            <a:ext cx="2665413" cy="523875"/>
          </a:xfrm>
          <a:prstGeom prst="wedgeRoundRectCallout">
            <a:avLst>
              <a:gd name="adj1" fmla="val 34574"/>
              <a:gd name="adj2" fmla="val 75759"/>
              <a:gd name="adj3" fmla="val 16667"/>
            </a:avLst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 fontAlgn="base"/>
            <a:r>
              <a:rPr lang="zh-CN" altLang="en-US" sz="2400" b="1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隶书" charset="-122"/>
                <a:ea typeface="隶书" charset="-122"/>
                <a:cs typeface="+mn-cs"/>
              </a:rPr>
              <a:t>内蒙古高原</a:t>
            </a:r>
            <a:endParaRPr lang="zh-CN" altLang="en-US" sz="2400" b="1" strike="noStrike" noProof="1" dirty="0">
              <a:effectLst>
                <a:outerShdw blurRad="38100" dist="38100" dir="2700000">
                  <a:srgbClr val="FFFFFF"/>
                </a:outerShdw>
              </a:effectLst>
              <a:latin typeface="隶书" charset="-122"/>
              <a:ea typeface="隶书" charset="-122"/>
            </a:endParaRPr>
          </a:p>
        </p:txBody>
      </p:sp>
      <p:sp>
        <p:nvSpPr>
          <p:cNvPr id="33796" name="圆角矩形标注 33795"/>
          <p:cNvSpPr/>
          <p:nvPr/>
        </p:nvSpPr>
        <p:spPr>
          <a:xfrm>
            <a:off x="34925" y="4221163"/>
            <a:ext cx="1692275" cy="523875"/>
          </a:xfrm>
          <a:prstGeom prst="wedgeRoundRectCallout">
            <a:avLst>
              <a:gd name="adj1" fmla="val -38931"/>
              <a:gd name="adj2" fmla="val 230606"/>
              <a:gd name="adj3" fmla="val 16667"/>
            </a:avLst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 fontAlgn="base"/>
            <a:r>
              <a:rPr lang="zh-CN" altLang="en-US" sz="2400" b="1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隶书" charset="-122"/>
                <a:ea typeface="隶书" charset="-122"/>
                <a:cs typeface="+mn-cs"/>
              </a:rPr>
              <a:t>青藏高原</a:t>
            </a:r>
            <a:endParaRPr lang="zh-CN" altLang="en-US" b="1" strike="noStrike" noProof="1" dirty="0">
              <a:ea typeface="宋体" panose="02010600030101010101" pitchFamily="2" charset="-122"/>
            </a:endParaRPr>
          </a:p>
        </p:txBody>
      </p:sp>
      <p:sp>
        <p:nvSpPr>
          <p:cNvPr id="33797" name="圆角矩形标注 33796"/>
          <p:cNvSpPr/>
          <p:nvPr/>
        </p:nvSpPr>
        <p:spPr>
          <a:xfrm>
            <a:off x="2268538" y="5497513"/>
            <a:ext cx="2447925" cy="523875"/>
          </a:xfrm>
          <a:prstGeom prst="wedgeRoundRectCallout">
            <a:avLst>
              <a:gd name="adj1" fmla="val -40014"/>
              <a:gd name="adj2" fmla="val 60301"/>
              <a:gd name="adj3" fmla="val 16667"/>
            </a:avLst>
          </a:prstGeom>
          <a:solidFill>
            <a:schemeClr val="bg1"/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 fontAlgn="base"/>
            <a:r>
              <a:rPr lang="zh-CN" altLang="en-US" sz="2400" b="1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隶书" charset="-122"/>
                <a:ea typeface="隶书" charset="-122"/>
                <a:cs typeface="+mn-cs"/>
              </a:rPr>
              <a:t>秦岭－淮河</a:t>
            </a:r>
            <a:endParaRPr lang="zh-CN" altLang="en-US" sz="2400" b="1" strike="noStrike" noProof="1" dirty="0">
              <a:effectLst>
                <a:outerShdw blurRad="38100" dist="38100" dir="2700000">
                  <a:srgbClr val="FFFFFF"/>
                </a:outerShdw>
              </a:effectLst>
              <a:latin typeface="隶书" charset="-122"/>
              <a:ea typeface="隶书" charset="-122"/>
            </a:endParaRPr>
          </a:p>
        </p:txBody>
      </p:sp>
      <p:sp>
        <p:nvSpPr>
          <p:cNvPr id="33798" name="圆角矩形标注 33797"/>
          <p:cNvSpPr/>
          <p:nvPr/>
        </p:nvSpPr>
        <p:spPr>
          <a:xfrm>
            <a:off x="3492500" y="765175"/>
            <a:ext cx="2160588" cy="523875"/>
          </a:xfrm>
          <a:prstGeom prst="wedgeRoundRectCallout">
            <a:avLst>
              <a:gd name="adj1" fmla="val 30968"/>
              <a:gd name="adj2" fmla="val 188787"/>
              <a:gd name="adj3" fmla="val 16667"/>
            </a:avLst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 fontAlgn="base"/>
            <a:r>
              <a:rPr lang="zh-CN" altLang="en-US" sz="2400" b="1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隶书" charset="-122"/>
                <a:ea typeface="隶书" charset="-122"/>
                <a:cs typeface="+mn-cs"/>
              </a:rPr>
              <a:t>大兴安岭</a:t>
            </a:r>
            <a:endParaRPr lang="zh-CN" altLang="en-US" sz="2400" b="1" strike="noStrike" noProof="1" dirty="0">
              <a:effectLst>
                <a:outerShdw blurRad="38100" dist="38100" dir="2700000">
                  <a:srgbClr val="FFFFFF"/>
                </a:outerShdw>
              </a:effectLst>
              <a:latin typeface="隶书" charset="-122"/>
              <a:ea typeface="隶书" charset="-122"/>
            </a:endParaRPr>
          </a:p>
        </p:txBody>
      </p:sp>
      <p:sp>
        <p:nvSpPr>
          <p:cNvPr id="33799" name="椭圆 33798"/>
          <p:cNvSpPr/>
          <p:nvPr/>
        </p:nvSpPr>
        <p:spPr>
          <a:xfrm>
            <a:off x="4716463" y="4365625"/>
            <a:ext cx="1008062" cy="792163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800" name="椭圆 33799"/>
          <p:cNvSpPr/>
          <p:nvPr/>
        </p:nvSpPr>
        <p:spPr>
          <a:xfrm>
            <a:off x="5867400" y="5157788"/>
            <a:ext cx="1296988" cy="647700"/>
          </a:xfrm>
          <a:prstGeom prst="ellipse">
            <a:avLst/>
          </a:prstGeom>
          <a:noFill/>
          <a:ln w="412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801" name="圆角矩形标注 33800"/>
          <p:cNvSpPr/>
          <p:nvPr/>
        </p:nvSpPr>
        <p:spPr>
          <a:xfrm>
            <a:off x="6696075" y="333375"/>
            <a:ext cx="1908175" cy="523875"/>
          </a:xfrm>
          <a:prstGeom prst="wedgeRoundRectCallout">
            <a:avLst>
              <a:gd name="adj1" fmla="val -10315"/>
              <a:gd name="adj2" fmla="val 137273"/>
              <a:gd name="adj3" fmla="val 16667"/>
            </a:avLst>
          </a:prstGeom>
          <a:solidFill>
            <a:schemeClr val="bg1"/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 fontAlgn="base"/>
            <a:r>
              <a:rPr lang="zh-CN" altLang="en-US" sz="2400" b="1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隶书" charset="-122"/>
                <a:ea typeface="隶书" charset="-122"/>
                <a:cs typeface="+mn-cs"/>
              </a:rPr>
              <a:t>黑龙江</a:t>
            </a:r>
            <a:endParaRPr lang="zh-CN" altLang="en-US" sz="2400" b="1" strike="noStrike" noProof="1" dirty="0">
              <a:effectLst>
                <a:outerShdw blurRad="38100" dist="38100" dir="2700000">
                  <a:srgbClr val="FFFFFF"/>
                </a:outerShdw>
              </a:effectLst>
              <a:latin typeface="隶书" charset="-122"/>
              <a:ea typeface="隶书" charset="-122"/>
            </a:endParaRPr>
          </a:p>
        </p:txBody>
      </p:sp>
      <p:sp>
        <p:nvSpPr>
          <p:cNvPr id="33802" name="圆角矩形标注 33801"/>
          <p:cNvSpPr/>
          <p:nvPr/>
        </p:nvSpPr>
        <p:spPr>
          <a:xfrm>
            <a:off x="7380288" y="3716338"/>
            <a:ext cx="1763713" cy="523875"/>
          </a:xfrm>
          <a:prstGeom prst="wedgeRoundRectCallout">
            <a:avLst>
              <a:gd name="adj1" fmla="val 20565"/>
              <a:gd name="adj2" fmla="val -297880"/>
              <a:gd name="adj3" fmla="val 16667"/>
            </a:avLst>
          </a:prstGeom>
          <a:solidFill>
            <a:schemeClr val="bg1"/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 fontAlgn="base"/>
            <a:r>
              <a:rPr lang="zh-CN" altLang="en-US" sz="2400" b="1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隶书" charset="-122"/>
                <a:ea typeface="隶书" charset="-122"/>
                <a:cs typeface="+mn-cs"/>
              </a:rPr>
              <a:t>乌苏里江</a:t>
            </a:r>
            <a:endParaRPr lang="zh-CN" altLang="en-US" sz="2400" b="1" strike="noStrike" noProof="1" dirty="0">
              <a:effectLst>
                <a:outerShdw blurRad="38100" dist="38100" dir="2700000">
                  <a:srgbClr val="FFFFFF"/>
                </a:outerShdw>
              </a:effectLst>
              <a:latin typeface="隶书" charset="-122"/>
              <a:ea typeface="隶书" charset="-122"/>
            </a:endParaRPr>
          </a:p>
        </p:txBody>
      </p:sp>
      <p:sp>
        <p:nvSpPr>
          <p:cNvPr id="33803" name="任意多边形 33802"/>
          <p:cNvSpPr/>
          <p:nvPr/>
        </p:nvSpPr>
        <p:spPr>
          <a:xfrm>
            <a:off x="8101013" y="1341438"/>
            <a:ext cx="801687" cy="1871662"/>
          </a:xfrm>
          <a:custGeom>
            <a:avLst/>
            <a:gdLst/>
            <a:ahLst/>
            <a:cxnLst/>
            <a:pathLst>
              <a:path w="505" h="1179">
                <a:moveTo>
                  <a:pt x="52" y="1179"/>
                </a:moveTo>
                <a:cubicBezTo>
                  <a:pt x="101" y="1122"/>
                  <a:pt x="150" y="1065"/>
                  <a:pt x="143" y="997"/>
                </a:cubicBezTo>
                <a:cubicBezTo>
                  <a:pt x="136" y="929"/>
                  <a:pt x="0" y="824"/>
                  <a:pt x="7" y="771"/>
                </a:cubicBezTo>
                <a:cubicBezTo>
                  <a:pt x="14" y="718"/>
                  <a:pt x="135" y="688"/>
                  <a:pt x="188" y="680"/>
                </a:cubicBezTo>
                <a:cubicBezTo>
                  <a:pt x="241" y="672"/>
                  <a:pt x="294" y="755"/>
                  <a:pt x="324" y="725"/>
                </a:cubicBezTo>
                <a:cubicBezTo>
                  <a:pt x="354" y="695"/>
                  <a:pt x="354" y="574"/>
                  <a:pt x="369" y="499"/>
                </a:cubicBezTo>
                <a:cubicBezTo>
                  <a:pt x="384" y="424"/>
                  <a:pt x="400" y="325"/>
                  <a:pt x="415" y="272"/>
                </a:cubicBezTo>
                <a:cubicBezTo>
                  <a:pt x="430" y="219"/>
                  <a:pt x="445" y="226"/>
                  <a:pt x="460" y="181"/>
                </a:cubicBezTo>
                <a:cubicBezTo>
                  <a:pt x="475" y="136"/>
                  <a:pt x="498" y="30"/>
                  <a:pt x="505" y="0"/>
                </a:cubicBezTo>
              </a:path>
            </a:pathLst>
          </a:custGeom>
          <a:noFill/>
          <a:ln w="825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3804" name="任意多边形 33803"/>
          <p:cNvSpPr/>
          <p:nvPr/>
        </p:nvSpPr>
        <p:spPr>
          <a:xfrm>
            <a:off x="5292725" y="260350"/>
            <a:ext cx="3671888" cy="1474788"/>
          </a:xfrm>
          <a:custGeom>
            <a:avLst/>
            <a:gdLst/>
            <a:ahLst/>
            <a:cxnLst/>
            <a:pathLst>
              <a:path w="2313" h="929">
                <a:moveTo>
                  <a:pt x="0" y="53"/>
                </a:moveTo>
                <a:cubicBezTo>
                  <a:pt x="102" y="26"/>
                  <a:pt x="204" y="0"/>
                  <a:pt x="317" y="7"/>
                </a:cubicBezTo>
                <a:cubicBezTo>
                  <a:pt x="430" y="14"/>
                  <a:pt x="597" y="53"/>
                  <a:pt x="680" y="98"/>
                </a:cubicBezTo>
                <a:cubicBezTo>
                  <a:pt x="763" y="143"/>
                  <a:pt x="763" y="211"/>
                  <a:pt x="816" y="279"/>
                </a:cubicBezTo>
                <a:cubicBezTo>
                  <a:pt x="869" y="347"/>
                  <a:pt x="959" y="446"/>
                  <a:pt x="997" y="506"/>
                </a:cubicBezTo>
                <a:cubicBezTo>
                  <a:pt x="1035" y="566"/>
                  <a:pt x="1005" y="612"/>
                  <a:pt x="1043" y="642"/>
                </a:cubicBezTo>
                <a:cubicBezTo>
                  <a:pt x="1081" y="672"/>
                  <a:pt x="1149" y="673"/>
                  <a:pt x="1224" y="688"/>
                </a:cubicBezTo>
                <a:cubicBezTo>
                  <a:pt x="1299" y="703"/>
                  <a:pt x="1436" y="710"/>
                  <a:pt x="1496" y="733"/>
                </a:cubicBezTo>
                <a:cubicBezTo>
                  <a:pt x="1556" y="756"/>
                  <a:pt x="1557" y="794"/>
                  <a:pt x="1587" y="824"/>
                </a:cubicBezTo>
                <a:cubicBezTo>
                  <a:pt x="1617" y="854"/>
                  <a:pt x="1633" y="899"/>
                  <a:pt x="1678" y="914"/>
                </a:cubicBezTo>
                <a:cubicBezTo>
                  <a:pt x="1723" y="929"/>
                  <a:pt x="1799" y="929"/>
                  <a:pt x="1859" y="914"/>
                </a:cubicBezTo>
                <a:cubicBezTo>
                  <a:pt x="1919" y="899"/>
                  <a:pt x="1988" y="854"/>
                  <a:pt x="2041" y="824"/>
                </a:cubicBezTo>
                <a:cubicBezTo>
                  <a:pt x="2094" y="794"/>
                  <a:pt x="2132" y="756"/>
                  <a:pt x="2177" y="733"/>
                </a:cubicBezTo>
                <a:cubicBezTo>
                  <a:pt x="2222" y="710"/>
                  <a:pt x="2290" y="695"/>
                  <a:pt x="2313" y="688"/>
                </a:cubicBezTo>
              </a:path>
            </a:pathLst>
          </a:custGeom>
          <a:noFill/>
          <a:ln w="825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3805" name="任意多边形 33804"/>
          <p:cNvSpPr/>
          <p:nvPr/>
        </p:nvSpPr>
        <p:spPr>
          <a:xfrm>
            <a:off x="4211638" y="560388"/>
            <a:ext cx="1525587" cy="2797175"/>
          </a:xfrm>
          <a:custGeom>
            <a:avLst/>
            <a:gdLst/>
            <a:ahLst/>
            <a:cxnLst/>
            <a:pathLst>
              <a:path w="961" h="1762">
                <a:moveTo>
                  <a:pt x="726" y="38"/>
                </a:moveTo>
                <a:cubicBezTo>
                  <a:pt x="752" y="19"/>
                  <a:pt x="779" y="0"/>
                  <a:pt x="817" y="38"/>
                </a:cubicBezTo>
                <a:cubicBezTo>
                  <a:pt x="855" y="76"/>
                  <a:pt x="945" y="174"/>
                  <a:pt x="953" y="265"/>
                </a:cubicBezTo>
                <a:cubicBezTo>
                  <a:pt x="961" y="356"/>
                  <a:pt x="915" y="476"/>
                  <a:pt x="862" y="582"/>
                </a:cubicBezTo>
                <a:cubicBezTo>
                  <a:pt x="809" y="688"/>
                  <a:pt x="696" y="786"/>
                  <a:pt x="635" y="900"/>
                </a:cubicBezTo>
                <a:cubicBezTo>
                  <a:pt x="574" y="1014"/>
                  <a:pt x="574" y="1135"/>
                  <a:pt x="499" y="1263"/>
                </a:cubicBezTo>
                <a:cubicBezTo>
                  <a:pt x="424" y="1391"/>
                  <a:pt x="265" y="1588"/>
                  <a:pt x="182" y="1671"/>
                </a:cubicBezTo>
                <a:cubicBezTo>
                  <a:pt x="99" y="1754"/>
                  <a:pt x="23" y="1747"/>
                  <a:pt x="0" y="1762"/>
                </a:cubicBezTo>
              </a:path>
            </a:pathLst>
          </a:custGeom>
          <a:noFill/>
          <a:ln w="8255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33806" name="组合 33805"/>
          <p:cNvGrpSpPr/>
          <p:nvPr/>
        </p:nvGrpSpPr>
        <p:grpSpPr>
          <a:xfrm>
            <a:off x="395288" y="5876925"/>
            <a:ext cx="5113337" cy="755650"/>
            <a:chOff x="0" y="0"/>
            <a:chExt cx="3221" cy="476"/>
          </a:xfrm>
        </p:grpSpPr>
        <p:sp>
          <p:nvSpPr>
            <p:cNvPr id="15374" name="任意多边形 33806"/>
            <p:cNvSpPr/>
            <p:nvPr/>
          </p:nvSpPr>
          <p:spPr>
            <a:xfrm>
              <a:off x="0" y="0"/>
              <a:ext cx="1951" cy="431"/>
            </a:xfrm>
            <a:custGeom>
              <a:avLst/>
              <a:gdLst/>
              <a:ahLst/>
              <a:cxnLst/>
              <a:pathLst>
                <a:path w="1951" h="431">
                  <a:moveTo>
                    <a:pt x="0" y="23"/>
                  </a:moveTo>
                  <a:cubicBezTo>
                    <a:pt x="132" y="11"/>
                    <a:pt x="264" y="0"/>
                    <a:pt x="408" y="23"/>
                  </a:cubicBezTo>
                  <a:cubicBezTo>
                    <a:pt x="552" y="46"/>
                    <a:pt x="733" y="144"/>
                    <a:pt x="862" y="159"/>
                  </a:cubicBezTo>
                  <a:cubicBezTo>
                    <a:pt x="991" y="174"/>
                    <a:pt x="1082" y="106"/>
                    <a:pt x="1180" y="113"/>
                  </a:cubicBezTo>
                  <a:cubicBezTo>
                    <a:pt x="1278" y="120"/>
                    <a:pt x="1361" y="174"/>
                    <a:pt x="1452" y="204"/>
                  </a:cubicBezTo>
                  <a:cubicBezTo>
                    <a:pt x="1543" y="234"/>
                    <a:pt x="1641" y="257"/>
                    <a:pt x="1724" y="295"/>
                  </a:cubicBezTo>
                  <a:cubicBezTo>
                    <a:pt x="1807" y="333"/>
                    <a:pt x="1913" y="408"/>
                    <a:pt x="1951" y="431"/>
                  </a:cubicBezTo>
                </a:path>
              </a:pathLst>
            </a:custGeom>
            <a:noFill/>
            <a:ln w="82550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75" name="任意多边形 33807"/>
            <p:cNvSpPr/>
            <p:nvPr/>
          </p:nvSpPr>
          <p:spPr>
            <a:xfrm>
              <a:off x="1996" y="68"/>
              <a:ext cx="1225" cy="408"/>
            </a:xfrm>
            <a:custGeom>
              <a:avLst/>
              <a:gdLst/>
              <a:ahLst/>
              <a:cxnLst/>
              <a:pathLst>
                <a:path w="1225" h="408">
                  <a:moveTo>
                    <a:pt x="0" y="408"/>
                  </a:moveTo>
                  <a:cubicBezTo>
                    <a:pt x="147" y="400"/>
                    <a:pt x="295" y="393"/>
                    <a:pt x="408" y="363"/>
                  </a:cubicBezTo>
                  <a:cubicBezTo>
                    <a:pt x="521" y="333"/>
                    <a:pt x="574" y="257"/>
                    <a:pt x="680" y="227"/>
                  </a:cubicBezTo>
                  <a:cubicBezTo>
                    <a:pt x="786" y="197"/>
                    <a:pt x="952" y="219"/>
                    <a:pt x="1043" y="181"/>
                  </a:cubicBezTo>
                  <a:cubicBezTo>
                    <a:pt x="1134" y="143"/>
                    <a:pt x="1195" y="30"/>
                    <a:pt x="1225" y="0"/>
                  </a:cubicBezTo>
                </a:path>
              </a:pathLst>
            </a:custGeom>
            <a:noFill/>
            <a:ln w="825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3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ldLvl="0" animBg="1"/>
      <p:bldP spid="33796" grpId="0" bldLvl="0" animBg="1"/>
      <p:bldP spid="33797" grpId="0" bldLvl="0" animBg="1"/>
      <p:bldP spid="33798" grpId="0" bldLvl="0" animBg="1"/>
      <p:bldP spid="33801" grpId="0" bldLvl="0" animBg="1"/>
      <p:bldP spid="3380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文本框 34817"/>
          <p:cNvSpPr txBox="1"/>
          <p:nvPr/>
        </p:nvSpPr>
        <p:spPr>
          <a:xfrm>
            <a:off x="0" y="5516563"/>
            <a:ext cx="9144000" cy="123348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10000"/>
              </a:lnSpc>
            </a:pP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北方地区位置</a:t>
            </a: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r>
              <a:rPr lang="zh-CN" altLang="en-US" sz="3600" u="sng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   </a:t>
            </a: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以东</a:t>
            </a:r>
            <a:r>
              <a:rPr lang="zh-CN" altLang="en-US" sz="3200" u="sng" dirty="0">
                <a:latin typeface="Arial" panose="020B0604020202020204" pitchFamily="34" charset="0"/>
                <a:ea typeface="宋体" panose="02010600030101010101" pitchFamily="2" charset="-122"/>
              </a:rPr>
              <a:t>，          </a:t>
            </a:r>
            <a:r>
              <a:rPr lang="zh-CN" altLang="en-US" sz="3200" u="sng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           </a:t>
            </a:r>
            <a:r>
              <a:rPr lang="zh-CN" altLang="en-US" sz="3200" u="sng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以南，</a:t>
            </a:r>
            <a:r>
              <a:rPr lang="zh-CN" altLang="en-US" sz="3200" u="sng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</a:t>
            </a: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 以北，东临</a:t>
            </a:r>
            <a:r>
              <a:rPr lang="zh-CN" altLang="en-US" sz="3200" u="sng" dirty="0">
                <a:latin typeface="Arial" panose="020B0604020202020204" pitchFamily="34" charset="0"/>
                <a:ea typeface="宋体" panose="02010600030101010101" pitchFamily="2" charset="-122"/>
              </a:rPr>
              <a:t>         </a:t>
            </a: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和</a:t>
            </a:r>
            <a:r>
              <a:rPr lang="zh-CN" altLang="en-US" sz="3200" u="sng" dirty="0">
                <a:latin typeface="Arial" panose="020B0604020202020204" pitchFamily="34" charset="0"/>
                <a:ea typeface="宋体" panose="02010600030101010101" pitchFamily="2" charset="-122"/>
              </a:rPr>
              <a:t>         </a:t>
            </a: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19" name="矩形 34818"/>
          <p:cNvSpPr/>
          <p:nvPr/>
        </p:nvSpPr>
        <p:spPr>
          <a:xfrm>
            <a:off x="3059113" y="5589588"/>
            <a:ext cx="3313112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solidFill>
                  <a:srgbClr val="33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大兴安岭、青藏高原</a:t>
            </a:r>
            <a:endParaRPr lang="zh-CN" altLang="en-US" sz="2400" b="1" dirty="0">
              <a:solidFill>
                <a:srgbClr val="3366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20" name="矩形 34819"/>
          <p:cNvSpPr/>
          <p:nvPr/>
        </p:nvSpPr>
        <p:spPr>
          <a:xfrm>
            <a:off x="6948488" y="5589588"/>
            <a:ext cx="1979612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solidFill>
                  <a:srgbClr val="33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内蒙古高原</a:t>
            </a:r>
            <a:endParaRPr lang="en-US" altLang="zh-CN" sz="2800" b="1">
              <a:solidFill>
                <a:srgbClr val="3366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21" name="矩形 34820"/>
          <p:cNvSpPr/>
          <p:nvPr/>
        </p:nvSpPr>
        <p:spPr>
          <a:xfrm>
            <a:off x="1331913" y="6165850"/>
            <a:ext cx="196850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33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秦岭—淮河</a:t>
            </a:r>
            <a:endParaRPr lang="zh-CN" altLang="en-US" sz="2800" b="1" dirty="0">
              <a:solidFill>
                <a:srgbClr val="3366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22" name="矩形 34821"/>
          <p:cNvSpPr/>
          <p:nvPr/>
        </p:nvSpPr>
        <p:spPr>
          <a:xfrm>
            <a:off x="5580063" y="6165850"/>
            <a:ext cx="89852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33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渤海</a:t>
            </a:r>
            <a:endParaRPr lang="zh-CN" altLang="en-US" sz="2800" b="1" dirty="0">
              <a:solidFill>
                <a:srgbClr val="3366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23" name="矩形 34822"/>
          <p:cNvSpPr/>
          <p:nvPr/>
        </p:nvSpPr>
        <p:spPr>
          <a:xfrm>
            <a:off x="7019925" y="6149975"/>
            <a:ext cx="89852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33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黄海</a:t>
            </a:r>
            <a:endParaRPr lang="zh-CN" altLang="en-US" sz="2800" b="1" dirty="0">
              <a:solidFill>
                <a:srgbClr val="3366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6391" name="组合 34824"/>
          <p:cNvGrpSpPr/>
          <p:nvPr/>
        </p:nvGrpSpPr>
        <p:grpSpPr>
          <a:xfrm>
            <a:off x="0" y="0"/>
            <a:ext cx="9144000" cy="5445125"/>
            <a:chOff x="22" y="0"/>
            <a:chExt cx="5738" cy="4291"/>
          </a:xfrm>
        </p:grpSpPr>
        <p:pic>
          <p:nvPicPr>
            <p:cNvPr id="16392" name="Picture 2" descr="200612278197882">
              <a:hlinkClick r:id="rId1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" y="0"/>
              <a:ext cx="5738" cy="4291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folHlink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34827" name="圆角矩形标注 34826"/>
            <p:cNvSpPr/>
            <p:nvPr/>
          </p:nvSpPr>
          <p:spPr>
            <a:xfrm>
              <a:off x="795" y="2146"/>
              <a:ext cx="1678" cy="412"/>
            </a:xfrm>
            <a:prstGeom prst="wedgeRoundRectCallout">
              <a:avLst>
                <a:gd name="adj1" fmla="val 34574"/>
                <a:gd name="adj2" fmla="val 75759"/>
                <a:gd name="adj3" fmla="val 16667"/>
              </a:avLst>
            </a:prstGeom>
            <a:solidFill>
              <a:schemeClr val="bg1"/>
            </a:solidFill>
            <a:ln w="381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 algn="ctr" fontAlgn="base"/>
              <a:r>
                <a:rPr lang="zh-CN" altLang="en-US" sz="2400" b="1" strike="noStrike" noProof="1" dirty="0">
                  <a:effectLst>
                    <a:outerShdw blurRad="38100" dist="38100" dir="2700000">
                      <a:srgbClr val="FFFFFF"/>
                    </a:outerShdw>
                  </a:effectLst>
                  <a:latin typeface="隶书" charset="-122"/>
                  <a:ea typeface="隶书" charset="-122"/>
                  <a:cs typeface="+mn-cs"/>
                </a:rPr>
                <a:t>内蒙古高原</a:t>
              </a:r>
              <a:endParaRPr lang="zh-CN" altLang="en-US" sz="2400" b="1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隶书" charset="-122"/>
                <a:ea typeface="隶书" charset="-122"/>
              </a:endParaRPr>
            </a:p>
          </p:txBody>
        </p:sp>
        <p:sp>
          <p:nvSpPr>
            <p:cNvPr id="34828" name="圆角矩形标注 34827"/>
            <p:cNvSpPr/>
            <p:nvPr/>
          </p:nvSpPr>
          <p:spPr>
            <a:xfrm>
              <a:off x="22" y="2656"/>
              <a:ext cx="1066" cy="413"/>
            </a:xfrm>
            <a:prstGeom prst="wedgeRoundRectCallout">
              <a:avLst>
                <a:gd name="adj1" fmla="val -38931"/>
                <a:gd name="adj2" fmla="val 230606"/>
                <a:gd name="adj3" fmla="val 16667"/>
              </a:avLst>
            </a:prstGeom>
            <a:solidFill>
              <a:schemeClr val="bg1"/>
            </a:solidFill>
            <a:ln w="381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 algn="ctr" fontAlgn="base"/>
              <a:r>
                <a:rPr lang="zh-CN" altLang="en-US" sz="2400" b="1" strike="noStrike" noProof="1" dirty="0">
                  <a:effectLst>
                    <a:outerShdw blurRad="38100" dist="38100" dir="2700000">
                      <a:srgbClr val="FFFFFF"/>
                    </a:outerShdw>
                  </a:effectLst>
                  <a:latin typeface="隶书" charset="-122"/>
                  <a:ea typeface="隶书" charset="-122"/>
                  <a:cs typeface="+mn-cs"/>
                </a:rPr>
                <a:t>青藏高原</a:t>
              </a:r>
              <a:endParaRPr lang="zh-CN" altLang="en-US" b="1" strike="noStrike" noProof="1" dirty="0">
                <a:ea typeface="宋体" panose="02010600030101010101" pitchFamily="2" charset="-122"/>
              </a:endParaRPr>
            </a:p>
          </p:txBody>
        </p:sp>
        <p:sp>
          <p:nvSpPr>
            <p:cNvPr id="34829" name="圆角矩形标注 34828"/>
            <p:cNvSpPr/>
            <p:nvPr/>
          </p:nvSpPr>
          <p:spPr>
            <a:xfrm>
              <a:off x="1429" y="3460"/>
              <a:ext cx="1542" cy="413"/>
            </a:xfrm>
            <a:prstGeom prst="wedgeRoundRectCallout">
              <a:avLst>
                <a:gd name="adj1" fmla="val -40014"/>
                <a:gd name="adj2" fmla="val 60301"/>
                <a:gd name="adj3" fmla="val 16667"/>
              </a:avLst>
            </a:prstGeom>
            <a:solidFill>
              <a:schemeClr val="bg1"/>
            </a:solidFill>
            <a:ln w="3810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 algn="ctr" fontAlgn="base"/>
              <a:r>
                <a:rPr lang="zh-CN" altLang="en-US" sz="2400" b="1" strike="noStrike" noProof="1" dirty="0">
                  <a:effectLst>
                    <a:outerShdw blurRad="38100" dist="38100" dir="2700000">
                      <a:srgbClr val="FFFFFF"/>
                    </a:outerShdw>
                  </a:effectLst>
                  <a:latin typeface="隶书" charset="-122"/>
                  <a:ea typeface="隶书" charset="-122"/>
                  <a:cs typeface="+mn-cs"/>
                </a:rPr>
                <a:t>秦岭－淮河</a:t>
              </a:r>
              <a:endParaRPr lang="zh-CN" altLang="en-US" sz="2400" b="1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隶书" charset="-122"/>
                <a:ea typeface="隶书" charset="-122"/>
              </a:endParaRPr>
            </a:p>
          </p:txBody>
        </p:sp>
        <p:sp>
          <p:nvSpPr>
            <p:cNvPr id="34830" name="圆角矩形标注 34829"/>
            <p:cNvSpPr/>
            <p:nvPr/>
          </p:nvSpPr>
          <p:spPr>
            <a:xfrm>
              <a:off x="2200" y="479"/>
              <a:ext cx="1361" cy="413"/>
            </a:xfrm>
            <a:prstGeom prst="wedgeRoundRectCallout">
              <a:avLst>
                <a:gd name="adj1" fmla="val 30968"/>
                <a:gd name="adj2" fmla="val 188787"/>
                <a:gd name="adj3" fmla="val 16667"/>
              </a:avLst>
            </a:prstGeom>
            <a:solidFill>
              <a:schemeClr val="bg1"/>
            </a:solidFill>
            <a:ln w="381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 algn="ctr" fontAlgn="base"/>
              <a:r>
                <a:rPr lang="zh-CN" altLang="en-US" sz="2400" b="1" strike="noStrike" noProof="1" dirty="0">
                  <a:effectLst>
                    <a:outerShdw blurRad="38100" dist="38100" dir="2700000">
                      <a:srgbClr val="FFFFFF"/>
                    </a:outerShdw>
                  </a:effectLst>
                  <a:latin typeface="隶书" charset="-122"/>
                  <a:ea typeface="隶书" charset="-122"/>
                  <a:cs typeface="+mn-cs"/>
                </a:rPr>
                <a:t>大兴安岭</a:t>
              </a:r>
              <a:endParaRPr lang="zh-CN" altLang="en-US" sz="2400" b="1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隶书" charset="-122"/>
                <a:ea typeface="隶书" charset="-122"/>
              </a:endParaRPr>
            </a:p>
          </p:txBody>
        </p:sp>
        <p:sp>
          <p:nvSpPr>
            <p:cNvPr id="16397" name="椭圆 34830"/>
            <p:cNvSpPr/>
            <p:nvPr/>
          </p:nvSpPr>
          <p:spPr>
            <a:xfrm>
              <a:off x="2971" y="2750"/>
              <a:ext cx="635" cy="499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98" name="椭圆 34831"/>
            <p:cNvSpPr/>
            <p:nvPr/>
          </p:nvSpPr>
          <p:spPr>
            <a:xfrm>
              <a:off x="3696" y="3249"/>
              <a:ext cx="817" cy="408"/>
            </a:xfrm>
            <a:prstGeom prst="ellipse">
              <a:avLst/>
            </a:prstGeom>
            <a:noFill/>
            <a:ln w="412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833" name="圆角矩形标注 34832"/>
            <p:cNvSpPr/>
            <p:nvPr/>
          </p:nvSpPr>
          <p:spPr>
            <a:xfrm>
              <a:off x="4218" y="208"/>
              <a:ext cx="1202" cy="413"/>
            </a:xfrm>
            <a:prstGeom prst="wedgeRoundRectCallout">
              <a:avLst>
                <a:gd name="adj1" fmla="val -10315"/>
                <a:gd name="adj2" fmla="val 137273"/>
                <a:gd name="adj3" fmla="val 16667"/>
              </a:avLst>
            </a:prstGeom>
            <a:solidFill>
              <a:schemeClr val="bg1"/>
            </a:solidFill>
            <a:ln w="3810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 algn="ctr" fontAlgn="base"/>
              <a:r>
                <a:rPr lang="zh-CN" altLang="en-US" sz="2400" b="1" strike="noStrike" noProof="1" dirty="0">
                  <a:effectLst>
                    <a:outerShdw blurRad="38100" dist="38100" dir="2700000">
                      <a:srgbClr val="FFFFFF"/>
                    </a:outerShdw>
                  </a:effectLst>
                  <a:latin typeface="隶书" charset="-122"/>
                  <a:ea typeface="隶书" charset="-122"/>
                  <a:cs typeface="+mn-cs"/>
                </a:rPr>
                <a:t>黑龙江</a:t>
              </a:r>
              <a:endParaRPr lang="zh-CN" altLang="en-US" sz="2400" b="1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隶书" charset="-122"/>
                <a:ea typeface="隶书" charset="-122"/>
              </a:endParaRPr>
            </a:p>
          </p:txBody>
        </p:sp>
        <p:sp>
          <p:nvSpPr>
            <p:cNvPr id="34834" name="圆角矩形标注 34833"/>
            <p:cNvSpPr/>
            <p:nvPr/>
          </p:nvSpPr>
          <p:spPr>
            <a:xfrm>
              <a:off x="4648" y="2338"/>
              <a:ext cx="1112" cy="413"/>
            </a:xfrm>
            <a:prstGeom prst="wedgeRoundRectCallout">
              <a:avLst>
                <a:gd name="adj1" fmla="val 20565"/>
                <a:gd name="adj2" fmla="val -297880"/>
                <a:gd name="adj3" fmla="val 16667"/>
              </a:avLst>
            </a:prstGeom>
            <a:solidFill>
              <a:schemeClr val="bg1"/>
            </a:solidFill>
            <a:ln w="3810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 algn="ctr" fontAlgn="base"/>
              <a:r>
                <a:rPr lang="zh-CN" altLang="en-US" sz="2400" b="1" strike="noStrike" noProof="1" dirty="0">
                  <a:effectLst>
                    <a:outerShdw blurRad="38100" dist="38100" dir="2700000">
                      <a:srgbClr val="FFFFFF"/>
                    </a:outerShdw>
                  </a:effectLst>
                  <a:latin typeface="隶书" charset="-122"/>
                  <a:ea typeface="隶书" charset="-122"/>
                  <a:cs typeface="+mn-cs"/>
                </a:rPr>
                <a:t>乌苏里江</a:t>
              </a:r>
              <a:endParaRPr lang="zh-CN" altLang="en-US" sz="2400" b="1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隶书" charset="-122"/>
                <a:ea typeface="隶书" charset="-122"/>
              </a:endParaRPr>
            </a:p>
          </p:txBody>
        </p:sp>
        <p:sp>
          <p:nvSpPr>
            <p:cNvPr id="16401" name="任意多边形 34834"/>
            <p:cNvSpPr/>
            <p:nvPr/>
          </p:nvSpPr>
          <p:spPr>
            <a:xfrm>
              <a:off x="5103" y="845"/>
              <a:ext cx="505" cy="1179"/>
            </a:xfrm>
            <a:custGeom>
              <a:avLst/>
              <a:gdLst/>
              <a:ahLst/>
              <a:cxnLst/>
              <a:pathLst>
                <a:path w="505" h="1179">
                  <a:moveTo>
                    <a:pt x="52" y="1179"/>
                  </a:moveTo>
                  <a:cubicBezTo>
                    <a:pt x="101" y="1122"/>
                    <a:pt x="150" y="1065"/>
                    <a:pt x="143" y="997"/>
                  </a:cubicBezTo>
                  <a:cubicBezTo>
                    <a:pt x="136" y="929"/>
                    <a:pt x="0" y="824"/>
                    <a:pt x="7" y="771"/>
                  </a:cubicBezTo>
                  <a:cubicBezTo>
                    <a:pt x="14" y="718"/>
                    <a:pt x="135" y="688"/>
                    <a:pt x="188" y="680"/>
                  </a:cubicBezTo>
                  <a:cubicBezTo>
                    <a:pt x="241" y="672"/>
                    <a:pt x="294" y="755"/>
                    <a:pt x="324" y="725"/>
                  </a:cubicBezTo>
                  <a:cubicBezTo>
                    <a:pt x="354" y="695"/>
                    <a:pt x="354" y="574"/>
                    <a:pt x="369" y="499"/>
                  </a:cubicBezTo>
                  <a:cubicBezTo>
                    <a:pt x="384" y="424"/>
                    <a:pt x="400" y="325"/>
                    <a:pt x="415" y="272"/>
                  </a:cubicBezTo>
                  <a:cubicBezTo>
                    <a:pt x="430" y="219"/>
                    <a:pt x="445" y="226"/>
                    <a:pt x="460" y="181"/>
                  </a:cubicBezTo>
                  <a:cubicBezTo>
                    <a:pt x="475" y="136"/>
                    <a:pt x="498" y="30"/>
                    <a:pt x="505" y="0"/>
                  </a:cubicBezTo>
                </a:path>
              </a:pathLst>
            </a:custGeom>
            <a:noFill/>
            <a:ln w="825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02" name="任意多边形 34835"/>
            <p:cNvSpPr/>
            <p:nvPr/>
          </p:nvSpPr>
          <p:spPr>
            <a:xfrm>
              <a:off x="3334" y="164"/>
              <a:ext cx="2313" cy="929"/>
            </a:xfrm>
            <a:custGeom>
              <a:avLst/>
              <a:gdLst/>
              <a:ahLst/>
              <a:cxnLst/>
              <a:pathLst>
                <a:path w="2313" h="929">
                  <a:moveTo>
                    <a:pt x="0" y="53"/>
                  </a:moveTo>
                  <a:cubicBezTo>
                    <a:pt x="102" y="26"/>
                    <a:pt x="204" y="0"/>
                    <a:pt x="317" y="7"/>
                  </a:cubicBezTo>
                  <a:cubicBezTo>
                    <a:pt x="430" y="14"/>
                    <a:pt x="597" y="53"/>
                    <a:pt x="680" y="98"/>
                  </a:cubicBezTo>
                  <a:cubicBezTo>
                    <a:pt x="763" y="143"/>
                    <a:pt x="763" y="211"/>
                    <a:pt x="816" y="279"/>
                  </a:cubicBezTo>
                  <a:cubicBezTo>
                    <a:pt x="869" y="347"/>
                    <a:pt x="959" y="446"/>
                    <a:pt x="997" y="506"/>
                  </a:cubicBezTo>
                  <a:cubicBezTo>
                    <a:pt x="1035" y="566"/>
                    <a:pt x="1005" y="612"/>
                    <a:pt x="1043" y="642"/>
                  </a:cubicBezTo>
                  <a:cubicBezTo>
                    <a:pt x="1081" y="672"/>
                    <a:pt x="1149" y="673"/>
                    <a:pt x="1224" y="688"/>
                  </a:cubicBezTo>
                  <a:cubicBezTo>
                    <a:pt x="1299" y="703"/>
                    <a:pt x="1436" y="710"/>
                    <a:pt x="1496" y="733"/>
                  </a:cubicBezTo>
                  <a:cubicBezTo>
                    <a:pt x="1556" y="756"/>
                    <a:pt x="1557" y="794"/>
                    <a:pt x="1587" y="824"/>
                  </a:cubicBezTo>
                  <a:cubicBezTo>
                    <a:pt x="1617" y="854"/>
                    <a:pt x="1633" y="899"/>
                    <a:pt x="1678" y="914"/>
                  </a:cubicBezTo>
                  <a:cubicBezTo>
                    <a:pt x="1723" y="929"/>
                    <a:pt x="1799" y="929"/>
                    <a:pt x="1859" y="914"/>
                  </a:cubicBezTo>
                  <a:cubicBezTo>
                    <a:pt x="1919" y="899"/>
                    <a:pt x="1988" y="854"/>
                    <a:pt x="2041" y="824"/>
                  </a:cubicBezTo>
                  <a:cubicBezTo>
                    <a:pt x="2094" y="794"/>
                    <a:pt x="2132" y="756"/>
                    <a:pt x="2177" y="733"/>
                  </a:cubicBezTo>
                  <a:cubicBezTo>
                    <a:pt x="2222" y="710"/>
                    <a:pt x="2290" y="695"/>
                    <a:pt x="2313" y="688"/>
                  </a:cubicBezTo>
                </a:path>
              </a:pathLst>
            </a:custGeom>
            <a:noFill/>
            <a:ln w="825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03" name="任意多边形 34836"/>
            <p:cNvSpPr/>
            <p:nvPr/>
          </p:nvSpPr>
          <p:spPr>
            <a:xfrm>
              <a:off x="2653" y="353"/>
              <a:ext cx="961" cy="1762"/>
            </a:xfrm>
            <a:custGeom>
              <a:avLst/>
              <a:gdLst/>
              <a:ahLst/>
              <a:cxnLst/>
              <a:pathLst>
                <a:path w="961" h="1762">
                  <a:moveTo>
                    <a:pt x="726" y="38"/>
                  </a:moveTo>
                  <a:cubicBezTo>
                    <a:pt x="752" y="19"/>
                    <a:pt x="779" y="0"/>
                    <a:pt x="817" y="38"/>
                  </a:cubicBezTo>
                  <a:cubicBezTo>
                    <a:pt x="855" y="76"/>
                    <a:pt x="945" y="174"/>
                    <a:pt x="953" y="265"/>
                  </a:cubicBezTo>
                  <a:cubicBezTo>
                    <a:pt x="961" y="356"/>
                    <a:pt x="915" y="476"/>
                    <a:pt x="862" y="582"/>
                  </a:cubicBezTo>
                  <a:cubicBezTo>
                    <a:pt x="809" y="688"/>
                    <a:pt x="696" y="786"/>
                    <a:pt x="635" y="900"/>
                  </a:cubicBezTo>
                  <a:cubicBezTo>
                    <a:pt x="574" y="1014"/>
                    <a:pt x="574" y="1135"/>
                    <a:pt x="499" y="1263"/>
                  </a:cubicBezTo>
                  <a:cubicBezTo>
                    <a:pt x="424" y="1391"/>
                    <a:pt x="265" y="1588"/>
                    <a:pt x="182" y="1671"/>
                  </a:cubicBezTo>
                  <a:cubicBezTo>
                    <a:pt x="99" y="1754"/>
                    <a:pt x="23" y="1747"/>
                    <a:pt x="0" y="1762"/>
                  </a:cubicBezTo>
                </a:path>
              </a:pathLst>
            </a:custGeom>
            <a:noFill/>
            <a:ln w="82550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16404" name="组合 34837"/>
            <p:cNvGrpSpPr/>
            <p:nvPr/>
          </p:nvGrpSpPr>
          <p:grpSpPr>
            <a:xfrm>
              <a:off x="249" y="3702"/>
              <a:ext cx="3221" cy="476"/>
              <a:chOff x="0" y="0"/>
              <a:chExt cx="3221" cy="476"/>
            </a:xfrm>
          </p:grpSpPr>
          <p:sp>
            <p:nvSpPr>
              <p:cNvPr id="16405" name="任意多边形 34838"/>
              <p:cNvSpPr/>
              <p:nvPr/>
            </p:nvSpPr>
            <p:spPr>
              <a:xfrm>
                <a:off x="0" y="0"/>
                <a:ext cx="1951" cy="431"/>
              </a:xfrm>
              <a:custGeom>
                <a:avLst/>
                <a:gdLst/>
                <a:ahLst/>
                <a:cxnLst/>
                <a:pathLst>
                  <a:path w="1951" h="431">
                    <a:moveTo>
                      <a:pt x="0" y="23"/>
                    </a:moveTo>
                    <a:cubicBezTo>
                      <a:pt x="132" y="11"/>
                      <a:pt x="264" y="0"/>
                      <a:pt x="408" y="23"/>
                    </a:cubicBezTo>
                    <a:cubicBezTo>
                      <a:pt x="552" y="46"/>
                      <a:pt x="733" y="144"/>
                      <a:pt x="862" y="159"/>
                    </a:cubicBezTo>
                    <a:cubicBezTo>
                      <a:pt x="991" y="174"/>
                      <a:pt x="1082" y="106"/>
                      <a:pt x="1180" y="113"/>
                    </a:cubicBezTo>
                    <a:cubicBezTo>
                      <a:pt x="1278" y="120"/>
                      <a:pt x="1361" y="174"/>
                      <a:pt x="1452" y="204"/>
                    </a:cubicBezTo>
                    <a:cubicBezTo>
                      <a:pt x="1543" y="234"/>
                      <a:pt x="1641" y="257"/>
                      <a:pt x="1724" y="295"/>
                    </a:cubicBezTo>
                    <a:cubicBezTo>
                      <a:pt x="1807" y="333"/>
                      <a:pt x="1913" y="408"/>
                      <a:pt x="1951" y="431"/>
                    </a:cubicBezTo>
                  </a:path>
                </a:pathLst>
              </a:custGeom>
              <a:noFill/>
              <a:ln w="82550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6406" name="任意多边形 34839"/>
              <p:cNvSpPr/>
              <p:nvPr/>
            </p:nvSpPr>
            <p:spPr>
              <a:xfrm>
                <a:off x="1996" y="68"/>
                <a:ext cx="1225" cy="408"/>
              </a:xfrm>
              <a:custGeom>
                <a:avLst/>
                <a:gdLst/>
                <a:ahLst/>
                <a:cxnLst/>
                <a:pathLst>
                  <a:path w="1225" h="408">
                    <a:moveTo>
                      <a:pt x="0" y="408"/>
                    </a:moveTo>
                    <a:cubicBezTo>
                      <a:pt x="147" y="400"/>
                      <a:pt x="295" y="393"/>
                      <a:pt x="408" y="363"/>
                    </a:cubicBezTo>
                    <a:cubicBezTo>
                      <a:pt x="521" y="333"/>
                      <a:pt x="574" y="257"/>
                      <a:pt x="680" y="227"/>
                    </a:cubicBezTo>
                    <a:cubicBezTo>
                      <a:pt x="786" y="197"/>
                      <a:pt x="952" y="219"/>
                      <a:pt x="1043" y="181"/>
                    </a:cubicBezTo>
                    <a:cubicBezTo>
                      <a:pt x="1134" y="143"/>
                      <a:pt x="1195" y="30"/>
                      <a:pt x="1225" y="0"/>
                    </a:cubicBezTo>
                  </a:path>
                </a:pathLst>
              </a:custGeom>
              <a:noFill/>
              <a:ln w="8255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4820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4821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34822" grpId="0"/>
      <p:bldP spid="34823" grpId="0"/>
    </p:bldLst>
  </p:timing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通用_蓝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隶书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通用_蓝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隶书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通用_蓝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隶书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通用_蓝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隶书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视点">
  <a:themeElements>
    <a:clrScheme name="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FFFFFF"/>
      </a:accent3>
      <a:accent4>
        <a:srgbClr val="000000"/>
      </a:accent4>
      <a:accent5>
        <a:srgbClr val="F6C0AA"/>
      </a:accent5>
      <a:accent6>
        <a:srgbClr val="8E2430"/>
      </a:accent6>
      <a:hlink>
        <a:srgbClr val="6B9F25"/>
      </a:hlink>
      <a:folHlink>
        <a:srgbClr val="B26B02"/>
      </a:folHlink>
    </a:clrScheme>
    <a:fontScheme name="">
      <a:majorFont>
        <a:latin typeface="Verdana"/>
        <a:ea typeface="微软雅黑"/>
        <a:cs typeface=""/>
      </a:majorFont>
      <a:minorFont>
        <a:latin typeface="Verdan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1961</Words>
  <Application>WPS 演示</Application>
  <PresentationFormat>在屏幕上显示</PresentationFormat>
  <Paragraphs>340</Paragraphs>
  <Slides>31</Slides>
  <Notes>1</Notes>
  <HiddenSlides>3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31</vt:i4>
      </vt:variant>
    </vt:vector>
  </HeadingPairs>
  <TitlesOfParts>
    <vt:vector size="55" baseType="lpstr">
      <vt:lpstr>Arial</vt:lpstr>
      <vt:lpstr>宋体</vt:lpstr>
      <vt:lpstr>Wingdings</vt:lpstr>
      <vt:lpstr>Verdana</vt:lpstr>
      <vt:lpstr>Wingdings 2</vt:lpstr>
      <vt:lpstr>微软雅黑</vt:lpstr>
      <vt:lpstr>隶书</vt:lpstr>
      <vt:lpstr>Algerian</vt:lpstr>
      <vt:lpstr>仿宋</vt:lpstr>
      <vt:lpstr>黑体</vt:lpstr>
      <vt:lpstr>华文隶书</vt:lpstr>
      <vt:lpstr>楷体_GB2312</vt:lpstr>
      <vt:lpstr>Arial Unicode MS</vt:lpstr>
      <vt:lpstr>Times New Roman</vt:lpstr>
      <vt:lpstr>Wingdings</vt:lpstr>
      <vt:lpstr>Segoe Print</vt:lpstr>
      <vt:lpstr>新宋体</vt:lpstr>
      <vt:lpstr>楷体_GB2312</vt:lpstr>
      <vt:lpstr>方正魏碑简体</vt:lpstr>
      <vt:lpstr>通用_蓝</vt:lpstr>
      <vt:lpstr>1_通用_蓝</vt:lpstr>
      <vt:lpstr>2_通用_蓝</vt:lpstr>
      <vt:lpstr>3_通用_蓝</vt:lpstr>
      <vt:lpstr>视点</vt:lpstr>
      <vt:lpstr>6.1北方地区的自然特征 </vt:lpstr>
      <vt:lpstr>PowerPoint 演示文稿</vt:lpstr>
      <vt:lpstr>PowerPoint 演示文稿</vt:lpstr>
      <vt:lpstr>PowerPoint 演示文稿</vt:lpstr>
      <vt:lpstr>PowerPoint 演示文稿</vt:lpstr>
      <vt:lpstr>知识导航：(P9)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3.3 </dc:title>
  <dc:creator>Administrator</dc:creator>
  <cp:lastModifiedBy>Pearl</cp:lastModifiedBy>
  <cp:revision>284</cp:revision>
  <dcterms:created xsi:type="dcterms:W3CDTF">2014-04-09T15:01:00Z</dcterms:created>
  <dcterms:modified xsi:type="dcterms:W3CDTF">2019-02-25T00:35:04Z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