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58" r:id="rId3"/>
    <p:sldId id="308" r:id="rId4"/>
    <p:sldId id="400" r:id="rId6"/>
    <p:sldId id="428" r:id="rId7"/>
    <p:sldId id="351" r:id="rId8"/>
    <p:sldId id="360" r:id="rId9"/>
    <p:sldId id="401" r:id="rId10"/>
    <p:sldId id="402" r:id="rId11"/>
    <p:sldId id="356" r:id="rId12"/>
    <p:sldId id="403" r:id="rId13"/>
    <p:sldId id="337" r:id="rId14"/>
    <p:sldId id="384" r:id="rId15"/>
    <p:sldId id="370" r:id="rId16"/>
    <p:sldId id="385" r:id="rId17"/>
    <p:sldId id="372" r:id="rId18"/>
    <p:sldId id="376" r:id="rId19"/>
    <p:sldId id="404" r:id="rId20"/>
    <p:sldId id="373" r:id="rId21"/>
    <p:sldId id="405" r:id="rId22"/>
    <p:sldId id="409" r:id="rId23"/>
    <p:sldId id="407" r:id="rId24"/>
    <p:sldId id="408" r:id="rId25"/>
    <p:sldId id="350" r:id="rId26"/>
    <p:sldId id="387" r:id="rId27"/>
    <p:sldId id="410" r:id="rId28"/>
    <p:sldId id="378" r:id="rId29"/>
    <p:sldId id="389" r:id="rId30"/>
    <p:sldId id="426" r:id="rId31"/>
    <p:sldId id="390"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6BA"/>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78"/>
      </p:cViewPr>
      <p:guideLst>
        <p:guide orient="horz" pos="213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DD7C352-B48A-4F7E-BC94-6A6E783DD456}" type="doc">
      <dgm:prSet loTypeId="urn:microsoft.com/office/officeart/2005/8/layout/orgChart1#1" loCatId="hierarchy" qsTypeId="urn:microsoft.com/office/officeart/2005/8/quickstyle/simple3" qsCatId="simple" csTypeId="urn:microsoft.com/office/officeart/2005/8/colors/colorful4#1" csCatId="colorful" phldr="1"/>
      <dgm:spPr/>
      <dgm:t>
        <a:bodyPr/>
        <a:lstStyle/>
        <a:p>
          <a:endParaRPr lang="zh-CN" altLang="en-US"/>
        </a:p>
      </dgm:t>
    </dgm:pt>
    <dgm:pt modelId="{18A3900F-67C4-4ECF-AA57-4B8457BE3FFA}">
      <dgm:prSet phldrT="[文本]"/>
      <dgm:spPr/>
      <dgm:t>
        <a:bodyPr/>
        <a:lstStyle/>
        <a:p>
          <a:r>
            <a:rPr lang="zh-CN" altLang="en-US" b="1" dirty="0" smtClean="0"/>
            <a:t>出现纠纷</a:t>
          </a:r>
          <a:endParaRPr lang="en-US" altLang="zh-CN" b="1" dirty="0" smtClean="0"/>
        </a:p>
        <a:p>
          <a:r>
            <a:rPr lang="zh-CN" altLang="en-US" b="1" dirty="0" smtClean="0"/>
            <a:t>调解无效</a:t>
          </a:r>
          <a:endParaRPr lang="zh-CN" altLang="en-US" b="1" dirty="0"/>
        </a:p>
      </dgm:t>
    </dgm:pt>
    <dgm:pt modelId="{8BABE7B5-B4A0-4DA6-AEFD-7A8FAAC4D4C0}" cxnId="{DCB6C7DE-0550-4913-A753-E989C47ACA31}" type="parTrans">
      <dgm:prSet/>
      <dgm:spPr/>
      <dgm:t>
        <a:bodyPr/>
        <a:lstStyle/>
        <a:p>
          <a:endParaRPr lang="zh-CN" altLang="en-US" b="1"/>
        </a:p>
      </dgm:t>
    </dgm:pt>
    <dgm:pt modelId="{E698A113-69A7-4DFB-8FDD-39B19C656770}" cxnId="{DCB6C7DE-0550-4913-A753-E989C47ACA31}" type="sibTrans">
      <dgm:prSet/>
      <dgm:spPr/>
      <dgm:t>
        <a:bodyPr/>
        <a:lstStyle/>
        <a:p>
          <a:endParaRPr lang="zh-CN" altLang="en-US" b="1"/>
        </a:p>
      </dgm:t>
    </dgm:pt>
    <dgm:pt modelId="{D23A98BD-D6A9-42D6-8416-603C2088BF12}">
      <dgm:prSet phldrT="[文本]"/>
      <dgm:spPr/>
      <dgm:t>
        <a:bodyPr/>
        <a:lstStyle/>
        <a:p>
          <a:r>
            <a:rPr lang="zh-CN" altLang="en-US" b="1" dirty="0" smtClean="0"/>
            <a:t>双方自愿</a:t>
          </a:r>
          <a:endParaRPr lang="en-US" altLang="zh-CN" b="1" dirty="0" smtClean="0"/>
        </a:p>
        <a:p>
          <a:r>
            <a:rPr lang="zh-CN" altLang="en-US" b="1" dirty="0" smtClean="0"/>
            <a:t>申请仲裁</a:t>
          </a:r>
          <a:endParaRPr lang="zh-CN" altLang="en-US" b="1" dirty="0"/>
        </a:p>
      </dgm:t>
    </dgm:pt>
    <dgm:pt modelId="{BFCCF4FC-1F83-448A-AAB0-1A2A4BBA052B}" cxnId="{9DF1B1B9-7202-4C5F-9A4D-5B1E44698239}" type="parTrans">
      <dgm:prSet/>
      <dgm:spPr/>
      <dgm:t>
        <a:bodyPr/>
        <a:lstStyle/>
        <a:p>
          <a:endParaRPr lang="zh-CN" altLang="en-US" b="1"/>
        </a:p>
      </dgm:t>
    </dgm:pt>
    <dgm:pt modelId="{9C052603-53EE-4974-B7FA-9858D4F13627}" cxnId="{9DF1B1B9-7202-4C5F-9A4D-5B1E44698239}" type="sibTrans">
      <dgm:prSet/>
      <dgm:spPr/>
      <dgm:t>
        <a:bodyPr/>
        <a:lstStyle/>
        <a:p>
          <a:endParaRPr lang="zh-CN" altLang="en-US" b="1"/>
        </a:p>
      </dgm:t>
    </dgm:pt>
    <dgm:pt modelId="{F934B413-DE6A-4F6E-882F-6F6E1416AA09}">
      <dgm:prSet phldrT="[文本]"/>
      <dgm:spPr/>
      <dgm:t>
        <a:bodyPr/>
        <a:lstStyle/>
        <a:p>
          <a:r>
            <a:rPr lang="zh-CN" altLang="en-US" b="1" dirty="0" smtClean="0"/>
            <a:t>通过诉讼</a:t>
          </a:r>
          <a:endParaRPr lang="en-US" altLang="zh-CN" b="1" dirty="0" smtClean="0"/>
        </a:p>
        <a:p>
          <a:r>
            <a:rPr lang="zh-CN" altLang="en-US" b="1" dirty="0" smtClean="0"/>
            <a:t>向法院起诉</a:t>
          </a:r>
          <a:endParaRPr lang="zh-CN" altLang="en-US" b="1" dirty="0"/>
        </a:p>
      </dgm:t>
    </dgm:pt>
    <dgm:pt modelId="{6F300718-8329-49E4-BFEC-25C56F40F0A6}" cxnId="{896AFBD6-5FC9-49A0-9CC1-0C73359548C3}" type="parTrans">
      <dgm:prSet/>
      <dgm:spPr/>
      <dgm:t>
        <a:bodyPr/>
        <a:lstStyle/>
        <a:p>
          <a:endParaRPr lang="zh-CN" altLang="en-US" b="1"/>
        </a:p>
      </dgm:t>
    </dgm:pt>
    <dgm:pt modelId="{741B62C2-B264-485A-8015-687E73F421C6}" cxnId="{896AFBD6-5FC9-49A0-9CC1-0C73359548C3}" type="sibTrans">
      <dgm:prSet/>
      <dgm:spPr/>
      <dgm:t>
        <a:bodyPr/>
        <a:lstStyle/>
        <a:p>
          <a:endParaRPr lang="zh-CN" altLang="en-US" b="1"/>
        </a:p>
      </dgm:t>
    </dgm:pt>
    <dgm:pt modelId="{279F76C5-5262-46C5-B295-A5CB86B274EE}" type="pres">
      <dgm:prSet presAssocID="{1DD7C352-B48A-4F7E-BC94-6A6E783DD456}" presName="hierChild1" presStyleCnt="0">
        <dgm:presLayoutVars>
          <dgm:orgChart val="1"/>
          <dgm:chPref val="1"/>
          <dgm:dir/>
          <dgm:animOne val="branch"/>
          <dgm:animLvl val="lvl"/>
          <dgm:resizeHandles/>
        </dgm:presLayoutVars>
      </dgm:prSet>
      <dgm:spPr/>
      <dgm:t>
        <a:bodyPr/>
        <a:lstStyle/>
        <a:p>
          <a:endParaRPr lang="zh-CN" altLang="en-US"/>
        </a:p>
      </dgm:t>
    </dgm:pt>
    <dgm:pt modelId="{9DEA9CBE-404A-414F-B64E-BFEC3D7E82E3}" type="pres">
      <dgm:prSet presAssocID="{18A3900F-67C4-4ECF-AA57-4B8457BE3FFA}" presName="hierRoot1" presStyleCnt="0">
        <dgm:presLayoutVars>
          <dgm:hierBranch val="init"/>
        </dgm:presLayoutVars>
      </dgm:prSet>
      <dgm:spPr/>
    </dgm:pt>
    <dgm:pt modelId="{FEC3DB6A-1805-4729-A1EB-4D62557801A8}" type="pres">
      <dgm:prSet presAssocID="{18A3900F-67C4-4ECF-AA57-4B8457BE3FFA}" presName="rootComposite1" presStyleCnt="0"/>
      <dgm:spPr/>
    </dgm:pt>
    <dgm:pt modelId="{687AE115-BA3A-4436-91BA-E2795C55AC7C}" type="pres">
      <dgm:prSet presAssocID="{18A3900F-67C4-4ECF-AA57-4B8457BE3FFA}" presName="rootText1" presStyleLbl="node0" presStyleIdx="0" presStyleCnt="1" custScaleX="116058" custLinFactY="-26989" custLinFactNeighborX="-24922" custLinFactNeighborY="-100000">
        <dgm:presLayoutVars>
          <dgm:chPref val="3"/>
        </dgm:presLayoutVars>
      </dgm:prSet>
      <dgm:spPr/>
      <dgm:t>
        <a:bodyPr/>
        <a:lstStyle/>
        <a:p>
          <a:endParaRPr lang="zh-CN" altLang="en-US"/>
        </a:p>
      </dgm:t>
    </dgm:pt>
    <dgm:pt modelId="{9241149A-A871-4A4D-8825-1CAAD0D4F616}" type="pres">
      <dgm:prSet presAssocID="{18A3900F-67C4-4ECF-AA57-4B8457BE3FFA}" presName="rootConnector1" presStyleLbl="node1" presStyleIdx="0" presStyleCnt="0"/>
      <dgm:spPr/>
      <dgm:t>
        <a:bodyPr/>
        <a:lstStyle/>
        <a:p>
          <a:endParaRPr lang="zh-CN" altLang="en-US"/>
        </a:p>
      </dgm:t>
    </dgm:pt>
    <dgm:pt modelId="{61DE3E8D-C262-418C-84EA-014B6B9B521D}" type="pres">
      <dgm:prSet presAssocID="{18A3900F-67C4-4ECF-AA57-4B8457BE3FFA}" presName="hierChild2" presStyleCnt="0"/>
      <dgm:spPr/>
    </dgm:pt>
    <dgm:pt modelId="{F175BD0F-E5E8-463F-B40F-003C967D38D9}" type="pres">
      <dgm:prSet presAssocID="{BFCCF4FC-1F83-448A-AAB0-1A2A4BBA052B}" presName="Name37" presStyleLbl="parChTrans1D2" presStyleIdx="0" presStyleCnt="2"/>
      <dgm:spPr/>
      <dgm:t>
        <a:bodyPr/>
        <a:lstStyle/>
        <a:p>
          <a:endParaRPr lang="zh-CN" altLang="en-US"/>
        </a:p>
      </dgm:t>
    </dgm:pt>
    <dgm:pt modelId="{B54ACDF1-3817-4C34-ADC1-A48D44A08D83}" type="pres">
      <dgm:prSet presAssocID="{D23A98BD-D6A9-42D6-8416-603C2088BF12}" presName="hierRoot2" presStyleCnt="0">
        <dgm:presLayoutVars>
          <dgm:hierBranch val="init"/>
        </dgm:presLayoutVars>
      </dgm:prSet>
      <dgm:spPr/>
    </dgm:pt>
    <dgm:pt modelId="{20535E40-EC43-4881-907B-A092F79AE257}" type="pres">
      <dgm:prSet presAssocID="{D23A98BD-D6A9-42D6-8416-603C2088BF12}" presName="rootComposite" presStyleCnt="0"/>
      <dgm:spPr/>
    </dgm:pt>
    <dgm:pt modelId="{40D4E91A-C7BA-4A2D-901F-3D93F4827768}" type="pres">
      <dgm:prSet presAssocID="{D23A98BD-D6A9-42D6-8416-603C2088BF12}" presName="rootText" presStyleLbl="node2" presStyleIdx="0" presStyleCnt="2" custScaleY="121983">
        <dgm:presLayoutVars>
          <dgm:chPref val="3"/>
        </dgm:presLayoutVars>
      </dgm:prSet>
      <dgm:spPr/>
      <dgm:t>
        <a:bodyPr/>
        <a:lstStyle/>
        <a:p>
          <a:endParaRPr lang="zh-CN" altLang="en-US"/>
        </a:p>
      </dgm:t>
    </dgm:pt>
    <dgm:pt modelId="{8E1203AB-94D6-4E62-A9DB-1E5CF20D8E99}" type="pres">
      <dgm:prSet presAssocID="{D23A98BD-D6A9-42D6-8416-603C2088BF12}" presName="rootConnector" presStyleLbl="node2" presStyleIdx="0" presStyleCnt="2"/>
      <dgm:spPr/>
      <dgm:t>
        <a:bodyPr/>
        <a:lstStyle/>
        <a:p>
          <a:endParaRPr lang="zh-CN" altLang="en-US"/>
        </a:p>
      </dgm:t>
    </dgm:pt>
    <dgm:pt modelId="{D12F3060-2BE1-413E-B98E-3D3B2684CFF2}" type="pres">
      <dgm:prSet presAssocID="{D23A98BD-D6A9-42D6-8416-603C2088BF12}" presName="hierChild4" presStyleCnt="0"/>
      <dgm:spPr/>
    </dgm:pt>
    <dgm:pt modelId="{AC4D6C35-1240-4842-A36B-50DF2E41CE45}" type="pres">
      <dgm:prSet presAssocID="{D23A98BD-D6A9-42D6-8416-603C2088BF12}" presName="hierChild5" presStyleCnt="0"/>
      <dgm:spPr/>
    </dgm:pt>
    <dgm:pt modelId="{7EF6C6F6-D3E4-4FD7-8596-B8730AE34919}" type="pres">
      <dgm:prSet presAssocID="{6F300718-8329-49E4-BFEC-25C56F40F0A6}" presName="Name37" presStyleLbl="parChTrans1D2" presStyleIdx="1" presStyleCnt="2"/>
      <dgm:spPr/>
      <dgm:t>
        <a:bodyPr/>
        <a:lstStyle/>
        <a:p>
          <a:endParaRPr lang="zh-CN" altLang="en-US"/>
        </a:p>
      </dgm:t>
    </dgm:pt>
    <dgm:pt modelId="{DFD6F26D-572B-43FB-BF4E-47414990A604}" type="pres">
      <dgm:prSet presAssocID="{F934B413-DE6A-4F6E-882F-6F6E1416AA09}" presName="hierRoot2" presStyleCnt="0">
        <dgm:presLayoutVars>
          <dgm:hierBranch val="init"/>
        </dgm:presLayoutVars>
      </dgm:prSet>
      <dgm:spPr/>
    </dgm:pt>
    <dgm:pt modelId="{61FB644C-9397-4EF4-83C7-E18D87BDBD02}" type="pres">
      <dgm:prSet presAssocID="{F934B413-DE6A-4F6E-882F-6F6E1416AA09}" presName="rootComposite" presStyleCnt="0"/>
      <dgm:spPr/>
    </dgm:pt>
    <dgm:pt modelId="{51656C98-9FAC-41AA-9F89-653075A77E26}" type="pres">
      <dgm:prSet presAssocID="{F934B413-DE6A-4F6E-882F-6F6E1416AA09}" presName="rootText" presStyleLbl="node2" presStyleIdx="1" presStyleCnt="2" custScaleY="120680">
        <dgm:presLayoutVars>
          <dgm:chPref val="3"/>
        </dgm:presLayoutVars>
      </dgm:prSet>
      <dgm:spPr/>
      <dgm:t>
        <a:bodyPr/>
        <a:lstStyle/>
        <a:p>
          <a:endParaRPr lang="zh-CN" altLang="en-US"/>
        </a:p>
      </dgm:t>
    </dgm:pt>
    <dgm:pt modelId="{7D128927-BBE1-49A1-B6DF-DF72D358D95E}" type="pres">
      <dgm:prSet presAssocID="{F934B413-DE6A-4F6E-882F-6F6E1416AA09}" presName="rootConnector" presStyleLbl="node2" presStyleIdx="1" presStyleCnt="2"/>
      <dgm:spPr/>
      <dgm:t>
        <a:bodyPr/>
        <a:lstStyle/>
        <a:p>
          <a:endParaRPr lang="zh-CN" altLang="en-US"/>
        </a:p>
      </dgm:t>
    </dgm:pt>
    <dgm:pt modelId="{BAF2CE7D-F67D-4B8F-8FF8-F46DB8DAA977}" type="pres">
      <dgm:prSet presAssocID="{F934B413-DE6A-4F6E-882F-6F6E1416AA09}" presName="hierChild4" presStyleCnt="0"/>
      <dgm:spPr/>
    </dgm:pt>
    <dgm:pt modelId="{E15AB4B7-C587-4E5D-9A4D-D98BC8EC0DB5}" type="pres">
      <dgm:prSet presAssocID="{F934B413-DE6A-4F6E-882F-6F6E1416AA09}" presName="hierChild5" presStyleCnt="0"/>
      <dgm:spPr/>
    </dgm:pt>
    <dgm:pt modelId="{87845E6E-24CE-4913-9F9E-FEBCAFE67FF0}" type="pres">
      <dgm:prSet presAssocID="{18A3900F-67C4-4ECF-AA57-4B8457BE3FFA}" presName="hierChild3" presStyleCnt="0"/>
      <dgm:spPr/>
    </dgm:pt>
  </dgm:ptLst>
  <dgm:cxnLst>
    <dgm:cxn modelId="{9DF1B1B9-7202-4C5F-9A4D-5B1E44698239}" srcId="{18A3900F-67C4-4ECF-AA57-4B8457BE3FFA}" destId="{D23A98BD-D6A9-42D6-8416-603C2088BF12}" srcOrd="0" destOrd="0" parTransId="{BFCCF4FC-1F83-448A-AAB0-1A2A4BBA052B}" sibTransId="{9C052603-53EE-4974-B7FA-9858D4F13627}"/>
    <dgm:cxn modelId="{E858000C-667D-4BE2-803B-9063D49BE163}" type="presOf" srcId="{BFCCF4FC-1F83-448A-AAB0-1A2A4BBA052B}" destId="{F175BD0F-E5E8-463F-B40F-003C967D38D9}" srcOrd="0" destOrd="0" presId="urn:microsoft.com/office/officeart/2005/8/layout/orgChart1#1"/>
    <dgm:cxn modelId="{834C390F-115D-4511-8336-591291E35727}" type="presOf" srcId="{18A3900F-67C4-4ECF-AA57-4B8457BE3FFA}" destId="{9241149A-A871-4A4D-8825-1CAAD0D4F616}" srcOrd="1" destOrd="0" presId="urn:microsoft.com/office/officeart/2005/8/layout/orgChart1#1"/>
    <dgm:cxn modelId="{72F89210-A6D5-4B5E-AEB0-6892EEED9007}" type="presOf" srcId="{D23A98BD-D6A9-42D6-8416-603C2088BF12}" destId="{8E1203AB-94D6-4E62-A9DB-1E5CF20D8E99}" srcOrd="1" destOrd="0" presId="urn:microsoft.com/office/officeart/2005/8/layout/orgChart1#1"/>
    <dgm:cxn modelId="{236E4AB4-B2E4-4FEA-B388-8714AA41A93C}" type="presOf" srcId="{18A3900F-67C4-4ECF-AA57-4B8457BE3FFA}" destId="{687AE115-BA3A-4436-91BA-E2795C55AC7C}" srcOrd="0" destOrd="0" presId="urn:microsoft.com/office/officeart/2005/8/layout/orgChart1#1"/>
    <dgm:cxn modelId="{BB70E49D-0818-4C48-9E10-10E941F9BD03}" type="presOf" srcId="{D23A98BD-D6A9-42D6-8416-603C2088BF12}" destId="{40D4E91A-C7BA-4A2D-901F-3D93F4827768}" srcOrd="0" destOrd="0" presId="urn:microsoft.com/office/officeart/2005/8/layout/orgChart1#1"/>
    <dgm:cxn modelId="{896AFBD6-5FC9-49A0-9CC1-0C73359548C3}" srcId="{18A3900F-67C4-4ECF-AA57-4B8457BE3FFA}" destId="{F934B413-DE6A-4F6E-882F-6F6E1416AA09}" srcOrd="1" destOrd="0" parTransId="{6F300718-8329-49E4-BFEC-25C56F40F0A6}" sibTransId="{741B62C2-B264-485A-8015-687E73F421C6}"/>
    <dgm:cxn modelId="{11ACB93F-B13E-47A9-AE15-C8CBE99E189A}" type="presOf" srcId="{F934B413-DE6A-4F6E-882F-6F6E1416AA09}" destId="{51656C98-9FAC-41AA-9F89-653075A77E26}" srcOrd="0" destOrd="0" presId="urn:microsoft.com/office/officeart/2005/8/layout/orgChart1#1"/>
    <dgm:cxn modelId="{5CD5FB49-C721-4FB5-A199-B8B585DCA7D0}" type="presOf" srcId="{F934B413-DE6A-4F6E-882F-6F6E1416AA09}" destId="{7D128927-BBE1-49A1-B6DF-DF72D358D95E}" srcOrd="1" destOrd="0" presId="urn:microsoft.com/office/officeart/2005/8/layout/orgChart1#1"/>
    <dgm:cxn modelId="{DCB6C7DE-0550-4913-A753-E989C47ACA31}" srcId="{1DD7C352-B48A-4F7E-BC94-6A6E783DD456}" destId="{18A3900F-67C4-4ECF-AA57-4B8457BE3FFA}" srcOrd="0" destOrd="0" parTransId="{8BABE7B5-B4A0-4DA6-AEFD-7A8FAAC4D4C0}" sibTransId="{E698A113-69A7-4DFB-8FDD-39B19C656770}"/>
    <dgm:cxn modelId="{3A617358-2985-4431-A322-E9ED03021F36}" type="presOf" srcId="{1DD7C352-B48A-4F7E-BC94-6A6E783DD456}" destId="{279F76C5-5262-46C5-B295-A5CB86B274EE}" srcOrd="0" destOrd="0" presId="urn:microsoft.com/office/officeart/2005/8/layout/orgChart1#1"/>
    <dgm:cxn modelId="{83D5CD83-41D6-4D2C-A639-71D55E78C2D1}" type="presOf" srcId="{6F300718-8329-49E4-BFEC-25C56F40F0A6}" destId="{7EF6C6F6-D3E4-4FD7-8596-B8730AE34919}" srcOrd="0" destOrd="0" presId="urn:microsoft.com/office/officeart/2005/8/layout/orgChart1#1"/>
    <dgm:cxn modelId="{CB1317A4-B1EB-4641-9A50-3723FDB1309B}" type="presParOf" srcId="{279F76C5-5262-46C5-B295-A5CB86B274EE}" destId="{9DEA9CBE-404A-414F-B64E-BFEC3D7E82E3}" srcOrd="0" destOrd="0" presId="urn:microsoft.com/office/officeart/2005/8/layout/orgChart1#1"/>
    <dgm:cxn modelId="{245661BD-89B3-4475-94E3-F6C3EF888ACD}" type="presParOf" srcId="{9DEA9CBE-404A-414F-B64E-BFEC3D7E82E3}" destId="{FEC3DB6A-1805-4729-A1EB-4D62557801A8}" srcOrd="0" destOrd="0" presId="urn:microsoft.com/office/officeart/2005/8/layout/orgChart1#1"/>
    <dgm:cxn modelId="{8E0A6BCD-2984-4C03-B1D3-2373AC20FB03}" type="presParOf" srcId="{FEC3DB6A-1805-4729-A1EB-4D62557801A8}" destId="{687AE115-BA3A-4436-91BA-E2795C55AC7C}" srcOrd="0" destOrd="0" presId="urn:microsoft.com/office/officeart/2005/8/layout/orgChart1#1"/>
    <dgm:cxn modelId="{70FAD7A0-CD36-438C-B201-2FD47359DD14}" type="presParOf" srcId="{FEC3DB6A-1805-4729-A1EB-4D62557801A8}" destId="{9241149A-A871-4A4D-8825-1CAAD0D4F616}" srcOrd="1" destOrd="0" presId="urn:microsoft.com/office/officeart/2005/8/layout/orgChart1#1"/>
    <dgm:cxn modelId="{7ADEBDE1-D69C-4194-B40B-4367353366A0}" type="presParOf" srcId="{9DEA9CBE-404A-414F-B64E-BFEC3D7E82E3}" destId="{61DE3E8D-C262-418C-84EA-014B6B9B521D}" srcOrd="1" destOrd="0" presId="urn:microsoft.com/office/officeart/2005/8/layout/orgChart1#1"/>
    <dgm:cxn modelId="{9447F70B-1737-4F8E-BA2F-67EB5FEB3E64}" type="presParOf" srcId="{61DE3E8D-C262-418C-84EA-014B6B9B521D}" destId="{F175BD0F-E5E8-463F-B40F-003C967D38D9}" srcOrd="0" destOrd="0" presId="urn:microsoft.com/office/officeart/2005/8/layout/orgChart1#1"/>
    <dgm:cxn modelId="{DE7ECC37-6BE5-4BE2-8FCE-194820475C53}" type="presParOf" srcId="{61DE3E8D-C262-418C-84EA-014B6B9B521D}" destId="{B54ACDF1-3817-4C34-ADC1-A48D44A08D83}" srcOrd="1" destOrd="0" presId="urn:microsoft.com/office/officeart/2005/8/layout/orgChart1#1"/>
    <dgm:cxn modelId="{E8DDBE24-6FC6-44AD-B6B6-BC60404C05E1}" type="presParOf" srcId="{B54ACDF1-3817-4C34-ADC1-A48D44A08D83}" destId="{20535E40-EC43-4881-907B-A092F79AE257}" srcOrd="0" destOrd="0" presId="urn:microsoft.com/office/officeart/2005/8/layout/orgChart1#1"/>
    <dgm:cxn modelId="{528DE588-9995-4D73-B10B-1E5CBAD32494}" type="presParOf" srcId="{20535E40-EC43-4881-907B-A092F79AE257}" destId="{40D4E91A-C7BA-4A2D-901F-3D93F4827768}" srcOrd="0" destOrd="0" presId="urn:microsoft.com/office/officeart/2005/8/layout/orgChart1#1"/>
    <dgm:cxn modelId="{95822F0B-1CC8-4DA1-8604-6FD3EE41617B}" type="presParOf" srcId="{20535E40-EC43-4881-907B-A092F79AE257}" destId="{8E1203AB-94D6-4E62-A9DB-1E5CF20D8E99}" srcOrd="1" destOrd="0" presId="urn:microsoft.com/office/officeart/2005/8/layout/orgChart1#1"/>
    <dgm:cxn modelId="{A37F8AFC-09B7-4697-9D59-0F12C984204B}" type="presParOf" srcId="{B54ACDF1-3817-4C34-ADC1-A48D44A08D83}" destId="{D12F3060-2BE1-413E-B98E-3D3B2684CFF2}" srcOrd="1" destOrd="0" presId="urn:microsoft.com/office/officeart/2005/8/layout/orgChart1#1"/>
    <dgm:cxn modelId="{577BE067-8B40-437D-A011-500CA2D41C66}" type="presParOf" srcId="{B54ACDF1-3817-4C34-ADC1-A48D44A08D83}" destId="{AC4D6C35-1240-4842-A36B-50DF2E41CE45}" srcOrd="2" destOrd="0" presId="urn:microsoft.com/office/officeart/2005/8/layout/orgChart1#1"/>
    <dgm:cxn modelId="{0987F7E0-23FC-4390-AD86-DBBA46BCA7FB}" type="presParOf" srcId="{61DE3E8D-C262-418C-84EA-014B6B9B521D}" destId="{7EF6C6F6-D3E4-4FD7-8596-B8730AE34919}" srcOrd="2" destOrd="0" presId="urn:microsoft.com/office/officeart/2005/8/layout/orgChart1#1"/>
    <dgm:cxn modelId="{8958654D-B483-488F-988B-7813B0E79083}" type="presParOf" srcId="{61DE3E8D-C262-418C-84EA-014B6B9B521D}" destId="{DFD6F26D-572B-43FB-BF4E-47414990A604}" srcOrd="3" destOrd="0" presId="urn:microsoft.com/office/officeart/2005/8/layout/orgChart1#1"/>
    <dgm:cxn modelId="{A7BE6135-E93E-42E6-AD0D-E9C35588169E}" type="presParOf" srcId="{DFD6F26D-572B-43FB-BF4E-47414990A604}" destId="{61FB644C-9397-4EF4-83C7-E18D87BDBD02}" srcOrd="0" destOrd="0" presId="urn:microsoft.com/office/officeart/2005/8/layout/orgChart1#1"/>
    <dgm:cxn modelId="{FBCFB227-10E8-49CF-B571-C1B592C57E41}" type="presParOf" srcId="{61FB644C-9397-4EF4-83C7-E18D87BDBD02}" destId="{51656C98-9FAC-41AA-9F89-653075A77E26}" srcOrd="0" destOrd="0" presId="urn:microsoft.com/office/officeart/2005/8/layout/orgChart1#1"/>
    <dgm:cxn modelId="{9BAAEE17-70E8-4F83-BE6C-680F351B860E}" type="presParOf" srcId="{61FB644C-9397-4EF4-83C7-E18D87BDBD02}" destId="{7D128927-BBE1-49A1-B6DF-DF72D358D95E}" srcOrd="1" destOrd="0" presId="urn:microsoft.com/office/officeart/2005/8/layout/orgChart1#1"/>
    <dgm:cxn modelId="{592FAC90-BB0F-4C63-8D02-16AB38C284D6}" type="presParOf" srcId="{DFD6F26D-572B-43FB-BF4E-47414990A604}" destId="{BAF2CE7D-F67D-4B8F-8FF8-F46DB8DAA977}" srcOrd="1" destOrd="0" presId="urn:microsoft.com/office/officeart/2005/8/layout/orgChart1#1"/>
    <dgm:cxn modelId="{850B00F6-0722-40B7-9A90-29506AE1FECB}" type="presParOf" srcId="{DFD6F26D-572B-43FB-BF4E-47414990A604}" destId="{E15AB4B7-C587-4E5D-9A4D-D98BC8EC0DB5}" srcOrd="2" destOrd="0" presId="urn:microsoft.com/office/officeart/2005/8/layout/orgChart1#1"/>
    <dgm:cxn modelId="{D644D0F2-1CAC-464B-A4B5-0EEE691224C1}" type="presParOf" srcId="{9DEA9CBE-404A-414F-B64E-BFEC3D7E82E3}" destId="{87845E6E-24CE-4913-9F9E-FEBCAFE67FF0}" srcOrd="2" destOrd="0" presId="urn:microsoft.com/office/officeart/2005/8/layout/orgChart1#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6C6F6-D3E4-4FD7-8596-B8730AE34919}">
      <dsp:nvSpPr>
        <dsp:cNvPr id="0" name=""/>
        <dsp:cNvSpPr/>
      </dsp:nvSpPr>
      <dsp:spPr>
        <a:xfrm>
          <a:off x="2434144" y="1231552"/>
          <a:ext cx="2104033" cy="518718"/>
        </a:xfrm>
        <a:custGeom>
          <a:avLst/>
          <a:gdLst/>
          <a:ahLst/>
          <a:cxnLst/>
          <a:rect l="0" t="0" r="0" b="0"/>
          <a:pathLst>
            <a:path>
              <a:moveTo>
                <a:pt x="0" y="0"/>
              </a:moveTo>
              <a:lnTo>
                <a:pt x="0" y="260092"/>
              </a:lnTo>
              <a:lnTo>
                <a:pt x="2104033" y="260092"/>
              </a:lnTo>
              <a:lnTo>
                <a:pt x="2104033" y="5187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5BD0F-E5E8-463F-B40F-003C967D38D9}">
      <dsp:nvSpPr>
        <dsp:cNvPr id="0" name=""/>
        <dsp:cNvSpPr/>
      </dsp:nvSpPr>
      <dsp:spPr>
        <a:xfrm>
          <a:off x="1557821" y="1231552"/>
          <a:ext cx="876323" cy="518718"/>
        </a:xfrm>
        <a:custGeom>
          <a:avLst/>
          <a:gdLst/>
          <a:ahLst/>
          <a:cxnLst/>
          <a:rect l="0" t="0" r="0" b="0"/>
          <a:pathLst>
            <a:path>
              <a:moveTo>
                <a:pt x="876323" y="0"/>
              </a:moveTo>
              <a:lnTo>
                <a:pt x="876323" y="260092"/>
              </a:lnTo>
              <a:lnTo>
                <a:pt x="0" y="260092"/>
              </a:lnTo>
              <a:lnTo>
                <a:pt x="0" y="5187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AE115-BA3A-4436-91BA-E2795C55AC7C}">
      <dsp:nvSpPr>
        <dsp:cNvPr id="0" name=""/>
        <dsp:cNvSpPr/>
      </dsp:nvSpPr>
      <dsp:spPr>
        <a:xfrm>
          <a:off x="1004829" y="0"/>
          <a:ext cx="2858630" cy="123155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solidFill>
                <a:schemeClr val="tx1"/>
              </a:solidFill>
            </a:rPr>
            <a:t>出现纠纷</a:t>
          </a:r>
          <a:endParaRPr lang="en-US" altLang="zh-CN" sz="3300" b="1" kern="1200" dirty="0" smtClean="0">
            <a:solidFill>
              <a:schemeClr val="tx1"/>
            </a:solidFill>
          </a:endParaRPr>
        </a:p>
        <a:p>
          <a:pPr lvl="0" algn="ctr" defTabSz="1466850">
            <a:lnSpc>
              <a:spcPct val="90000"/>
            </a:lnSpc>
            <a:spcBef>
              <a:spcPct val="0"/>
            </a:spcBef>
            <a:spcAft>
              <a:spcPct val="35000"/>
            </a:spcAft>
          </a:pPr>
          <a:r>
            <a:rPr lang="zh-CN" altLang="en-US" sz="3300" b="1" kern="1200" dirty="0" smtClean="0">
              <a:solidFill>
                <a:schemeClr val="tx1"/>
              </a:solidFill>
            </a:rPr>
            <a:t>调解无效</a:t>
          </a:r>
          <a:endParaRPr lang="zh-CN" altLang="en-US" sz="3300" b="1" kern="1200" dirty="0">
            <a:solidFill>
              <a:schemeClr val="tx1"/>
            </a:solidFill>
          </a:endParaRPr>
        </a:p>
      </dsp:txBody>
      <dsp:txXfrm>
        <a:off x="1004829" y="0"/>
        <a:ext cx="2858630" cy="1231552"/>
      </dsp:txXfrm>
    </dsp:sp>
    <dsp:sp modelId="{40D4E91A-C7BA-4A2D-901F-3D93F4827768}">
      <dsp:nvSpPr>
        <dsp:cNvPr id="0" name=""/>
        <dsp:cNvSpPr/>
      </dsp:nvSpPr>
      <dsp:spPr>
        <a:xfrm>
          <a:off x="326268" y="1750270"/>
          <a:ext cx="2463105" cy="1502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t>双方自愿</a:t>
          </a:r>
          <a:endParaRPr lang="en-US" altLang="zh-CN" sz="3300" b="1" kern="1200" dirty="0" smtClean="0"/>
        </a:p>
        <a:p>
          <a:pPr lvl="0" algn="ctr" defTabSz="1466850">
            <a:lnSpc>
              <a:spcPct val="90000"/>
            </a:lnSpc>
            <a:spcBef>
              <a:spcPct val="0"/>
            </a:spcBef>
            <a:spcAft>
              <a:spcPct val="35000"/>
            </a:spcAft>
          </a:pPr>
          <a:r>
            <a:rPr lang="zh-CN" altLang="en-US" sz="3300" b="1" kern="1200" dirty="0" smtClean="0"/>
            <a:t>申请仲裁</a:t>
          </a:r>
          <a:endParaRPr lang="zh-CN" altLang="en-US" sz="3300" b="1" kern="1200" dirty="0"/>
        </a:p>
      </dsp:txBody>
      <dsp:txXfrm>
        <a:off x="326268" y="1750270"/>
        <a:ext cx="2463105" cy="1502284"/>
      </dsp:txXfrm>
    </dsp:sp>
    <dsp:sp modelId="{51656C98-9FAC-41AA-9F89-653075A77E26}">
      <dsp:nvSpPr>
        <dsp:cNvPr id="0" name=""/>
        <dsp:cNvSpPr/>
      </dsp:nvSpPr>
      <dsp:spPr>
        <a:xfrm>
          <a:off x="3306626" y="1750270"/>
          <a:ext cx="2463105" cy="14862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zh-CN" altLang="en-US" sz="3300" b="1" kern="1200" dirty="0" smtClean="0"/>
            <a:t>通过诉讼</a:t>
          </a:r>
          <a:endParaRPr lang="en-US" altLang="zh-CN" sz="3300" b="1" kern="1200" dirty="0" smtClean="0"/>
        </a:p>
        <a:p>
          <a:pPr lvl="0" algn="ctr" defTabSz="1466850">
            <a:lnSpc>
              <a:spcPct val="90000"/>
            </a:lnSpc>
            <a:spcBef>
              <a:spcPct val="0"/>
            </a:spcBef>
            <a:spcAft>
              <a:spcPct val="35000"/>
            </a:spcAft>
          </a:pPr>
          <a:r>
            <a:rPr lang="zh-CN" altLang="en-US" sz="3300" b="1" kern="1200" dirty="0" smtClean="0"/>
            <a:t>向法院起诉</a:t>
          </a:r>
          <a:endParaRPr lang="zh-CN" altLang="en-US" sz="3300" b="1" kern="1200" dirty="0"/>
        </a:p>
      </dsp:txBody>
      <dsp:txXfrm>
        <a:off x="3306626" y="1750270"/>
        <a:ext cx="2463105" cy="14862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0E6CB-E4B6-49F7-A011-0FE8E3463FC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C7E1C-3116-486B-B498-8850182E434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在上次课的学习中，我们了解到自己既是人民中的一员，也是中华人民共和国公民，作为公民就享有宪法和法律赋予的公民权利，那么！</a:t>
            </a:r>
            <a:r>
              <a:rPr lang="en-US" altLang="zh-CN" dirty="0" smtClean="0"/>
              <a:t>~</a:t>
            </a:r>
            <a:r>
              <a:rPr lang="zh-CN" altLang="en-US" dirty="0" smtClean="0"/>
              <a:t>在生活中，我们享有哪些权利</a:t>
            </a:r>
            <a:r>
              <a:rPr lang="en-US" altLang="zh-CN" dirty="0" smtClean="0"/>
              <a:t>?</a:t>
            </a:r>
            <a:r>
              <a:rPr lang="zh-CN" altLang="en-US" dirty="0" smtClean="0"/>
              <a:t>又应如何正确行使这些权利？</a:t>
            </a:r>
            <a:endParaRPr lang="zh-CN" altLang="en-US" dirty="0"/>
          </a:p>
        </p:txBody>
      </p:sp>
      <p:sp>
        <p:nvSpPr>
          <p:cNvPr id="4" name="灯片编号占位符 3"/>
          <p:cNvSpPr>
            <a:spLocks noGrp="1"/>
          </p:cNvSpPr>
          <p:nvPr>
            <p:ph type="sldNum" sz="quarter" idx="10"/>
          </p:nvPr>
        </p:nvSpPr>
        <p:spPr/>
        <p:txBody>
          <a:bodyPr/>
          <a:lstStyle/>
          <a:p>
            <a:fld id="{61288FBA-8B16-4D26-A725-357DFC88D59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6386" name="备注占位符 2"/>
          <p:cNvSpPr>
            <a:spLocks noGrp="1" noChangeArrowheads="1"/>
          </p:cNvSpPr>
          <p:nvPr>
            <p:ph type="body" idx="4294967295"/>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b="1" smtClean="0"/>
              <a:t>言论自由，不等于什么都可以说，言论在法律允许的范围内，才自由。</a:t>
            </a:r>
            <a:endParaRPr lang="zh-CN" altLang="en-US" b="1" smtClean="0"/>
          </a:p>
          <a:p>
            <a:endParaRPr lang="zh-CN" altLang="en-US" smtClean="0"/>
          </a:p>
        </p:txBody>
      </p:sp>
      <p:sp>
        <p:nvSpPr>
          <p:cNvPr id="16387"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7E585393-76B0-4C9E-9B7F-55548AEF631F}" type="slidenum">
              <a:rPr lang="zh-CN" altLang="en-US" sz="1200">
                <a:latin typeface="Calibri" panose="020F0502020204030204" charset="0"/>
              </a:rPr>
            </a:fld>
            <a:endParaRPr lang="zh-CN" altLang="en-US" sz="1200">
              <a:latin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n w="22225">
                  <a:solidFill>
                    <a:srgbClr val="7030A0"/>
                  </a:solidFill>
                  <a:prstDash val="solid"/>
                </a:ln>
                <a:solidFill>
                  <a:schemeClr val="accent2">
                    <a:lumMod val="40000"/>
                    <a:lumOff val="60000"/>
                  </a:schemeClr>
                </a:solidFill>
                <a:effectLst/>
              </a:rPr>
              <a:t>行使权利不能超越哪些界限？</a:t>
            </a:r>
            <a:endParaRPr lang="zh-CN" altLang="en-US" sz="1200" dirty="0" smtClean="0">
              <a:ln w="22225">
                <a:solidFill>
                  <a:srgbClr val="7030A0"/>
                </a:solidFill>
                <a:prstDash val="solid"/>
              </a:ln>
              <a:solidFill>
                <a:schemeClr val="accent2">
                  <a:lumMod val="40000"/>
                  <a:lumOff val="60000"/>
                </a:schemeClr>
              </a:solidFill>
              <a:effectLst/>
            </a:endParaRPr>
          </a:p>
          <a:p>
            <a:endParaRPr lang="zh-CN" altLang="en-US" dirty="0"/>
          </a:p>
        </p:txBody>
      </p:sp>
      <p:sp>
        <p:nvSpPr>
          <p:cNvPr id="4" name="灯片编号占位符 3"/>
          <p:cNvSpPr>
            <a:spLocks noGrp="1"/>
          </p:cNvSpPr>
          <p:nvPr>
            <p:ph type="sldNum" sz="quarter" idx="10"/>
          </p:nvPr>
        </p:nvSpPr>
        <p:spPr/>
        <p:txBody>
          <a:bodyPr/>
          <a:lstStyle/>
          <a:p>
            <a:fld id="{8C0C7E1C-3116-486B-B498-8850182E434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n w="22225">
                  <a:solidFill>
                    <a:srgbClr val="7030A0"/>
                  </a:solidFill>
                  <a:prstDash val="solid"/>
                </a:ln>
                <a:solidFill>
                  <a:schemeClr val="accent2">
                    <a:lumMod val="40000"/>
                    <a:lumOff val="60000"/>
                  </a:schemeClr>
                </a:solidFill>
                <a:effectLst/>
              </a:rPr>
              <a:t>行使权利不能超越哪些界限？</a:t>
            </a:r>
            <a:endParaRPr lang="zh-CN" altLang="en-US" sz="1200" dirty="0" smtClean="0">
              <a:ln w="22225">
                <a:solidFill>
                  <a:srgbClr val="7030A0"/>
                </a:solidFill>
                <a:prstDash val="solid"/>
              </a:ln>
              <a:solidFill>
                <a:schemeClr val="accent2">
                  <a:lumMod val="40000"/>
                  <a:lumOff val="60000"/>
                </a:schemeClr>
              </a:solidFill>
              <a:effectLst/>
            </a:endParaRPr>
          </a:p>
          <a:p>
            <a:endParaRPr lang="zh-CN" altLang="en-US" dirty="0"/>
          </a:p>
        </p:txBody>
      </p:sp>
      <p:sp>
        <p:nvSpPr>
          <p:cNvPr id="4" name="灯片编号占位符 3"/>
          <p:cNvSpPr>
            <a:spLocks noGrp="1"/>
          </p:cNvSpPr>
          <p:nvPr>
            <p:ph type="sldNum" sz="quarter" idx="10"/>
          </p:nvPr>
        </p:nvSpPr>
        <p:spPr/>
        <p:txBody>
          <a:bodyPr/>
          <a:lstStyle/>
          <a:p>
            <a:fld id="{8C0C7E1C-3116-486B-B498-8850182E434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p:sp>
      <p:sp>
        <p:nvSpPr>
          <p:cNvPr id="22531" name="Rectangle 3"/>
          <p:cNvSpPr>
            <a:spLocks noGrp="1" noRot="1" noChangeArrowheads="1"/>
          </p:cNvSpPr>
          <p:nvPr>
            <p:ph type="body" idx="1"/>
          </p:nvPr>
        </p:nvSpPr>
        <p:spPr/>
        <p:txBody>
          <a:bodyPr/>
          <a:lstStyle/>
          <a:p>
            <a:r>
              <a:rPr lang="zh-CN" altLang="zh-CN"/>
              <a:t>美国两天叫不得超过半小时，否则就罚款。</a:t>
            </a:r>
            <a:endParaRPr lang="zh-CN" altLang="zh-CN"/>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1" dirty="0">
                <a:solidFill>
                  <a:srgbClr val="7030A0"/>
                </a:solidFill>
                <a:latin typeface="黑体" panose="02010609060101010101" pitchFamily="49" charset="-122"/>
                <a:ea typeface="黑体" panose="02010609060101010101" pitchFamily="49" charset="-122"/>
                <a:sym typeface="+mn-ea"/>
              </a:rPr>
              <a:t>“亲民仲裁，为市民维权</a:t>
            </a:r>
            <a:r>
              <a:rPr lang="zh-CN" altLang="en-US" b="1" dirty="0" smtClean="0">
                <a:solidFill>
                  <a:srgbClr val="7030A0"/>
                </a:solidFill>
                <a:latin typeface="黑体" panose="02010609060101010101" pitchFamily="49" charset="-122"/>
                <a:ea typeface="黑体" panose="02010609060101010101" pitchFamily="49" charset="-122"/>
                <a:sym typeface="+mn-ea"/>
              </a:rPr>
              <a:t>减负”</a:t>
            </a:r>
            <a:endParaRPr lang="zh-CN" altLang="en-US" b="1" dirty="0">
              <a:solidFill>
                <a:srgbClr val="7030A0"/>
              </a:solidFill>
              <a:latin typeface="黑体" panose="02010609060101010101" pitchFamily="49" charset="-122"/>
              <a:ea typeface="黑体" panose="02010609060101010101" pitchFamily="49" charset="-122"/>
            </a:endParaRPr>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DD821-5C22-4190-B880-30EE1C2A8A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5" Type="http://schemas.openxmlformats.org/officeDocument/2006/relationships/slideLayout" Target="../slideLayouts/slideLayout7.xml"/><Relationship Id="rId14" Type="http://schemas.openxmlformats.org/officeDocument/2006/relationships/image" Target="../media/image9.png"/><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png"/><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1" Type="http://schemas.openxmlformats.org/officeDocument/2006/relationships/slideLayout" Target="../slideLayouts/slideLayout7.xml"/><Relationship Id="rId10" Type="http://schemas.openxmlformats.org/officeDocument/2006/relationships/image" Target="../media/image12.jpeg"/><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8" Type="http://schemas.openxmlformats.org/officeDocument/2006/relationships/slideLayout" Target="../slideLayouts/slideLayout7.xml"/><Relationship Id="rId17" Type="http://schemas.openxmlformats.org/officeDocument/2006/relationships/image" Target="../media/image13.jpeg"/><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5.jpeg"/><Relationship Id="rId6" Type="http://schemas.openxmlformats.org/officeDocument/2006/relationships/image" Target="../media/image14.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6" Type="http://schemas.openxmlformats.org/officeDocument/2006/relationships/slideLayout" Target="../slideLayouts/slideLayout7.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microsoft.com/office/2007/relationships/media" Target="file:///D:\&#20843;&#24180;&#32423;&#19979;&#20154;&#25945;&#29256;\&#31532;&#20108;&#21333;&#20803;%20&#29702;&#35299;&#26435;&#21033;&#20041;&#21153;\&#31532;&#19977;&#35838;%20&#20844;&#27665;&#26435;&#21033;\&#20381;&#27861;&#34892;&#20351;&#26435;&#21033;&#29579;&#23567;&#29141;\&#22899;&#23376;&#25170;&#39640;&#38081;.mp4" TargetMode="External"/><Relationship Id="rId1" Type="http://schemas.openxmlformats.org/officeDocument/2006/relationships/video" Target="file:///D:\&#20843;&#24180;&#32423;&#19979;&#20154;&#25945;&#29256;\&#31532;&#20108;&#21333;&#20803;%20&#29702;&#35299;&#26435;&#21033;&#20041;&#21153;\&#31532;&#19977;&#35838;%20&#20844;&#27665;&#26435;&#21033;\&#20381;&#27861;&#34892;&#20351;&#26435;&#21033;&#29579;&#23567;&#29141;\&#22899;&#23376;&#25170;&#39640;&#38081;.mp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6080;&#20027;&#22475;&#34255;&#29289;&#19981;&#33021;&#25298;&#20026;&#24049;&#26377;.wm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a:spLocks noChangeArrowheads="1"/>
          </p:cNvSpPr>
          <p:nvPr/>
        </p:nvSpPr>
        <p:spPr bwMode="auto">
          <a:xfrm>
            <a:off x="196215" y="676910"/>
            <a:ext cx="8751570" cy="4617085"/>
          </a:xfrm>
          <a:prstGeom prst="rect">
            <a:avLst/>
          </a:prstGeom>
          <a:noFill/>
          <a:ln w="9525">
            <a:noFill/>
            <a:miter lim="800000"/>
          </a:ln>
        </p:spPr>
        <p:txBody>
          <a:bodyPr wrap="square">
            <a:spAutoFit/>
          </a:bodyPr>
          <a:lstStyle/>
          <a:p>
            <a:pPr indent="719455" eaLnBrk="0" hangingPunct="0">
              <a:lnSpc>
                <a:spcPct val="110000"/>
              </a:lnSpc>
              <a:spcBef>
                <a:spcPct val="20000"/>
              </a:spcBef>
              <a:buFont typeface="Arial" panose="020B0604020202020204" pitchFamily="34" charset="0"/>
              <a:buNone/>
            </a:pPr>
            <a:r>
              <a:rPr lang="zh-CN" altLang="en-US" sz="3200" dirty="0">
                <a:latin typeface="黑体" panose="02010609060101010101" pitchFamily="49" charset="-122"/>
                <a:ea typeface="黑体" panose="02010609060101010101" pitchFamily="49" charset="-122"/>
                <a:sym typeface="宋体" panose="02010600030101010101" pitchFamily="2" charset="-122"/>
              </a:rPr>
              <a:t>霍姆斯</a:t>
            </a:r>
            <a:r>
              <a:rPr lang="en-US" altLang="zh-CN" sz="3200" dirty="0">
                <a:latin typeface="黑体" panose="02010609060101010101" pitchFamily="49" charset="-122"/>
                <a:ea typeface="黑体" panose="02010609060101010101" pitchFamily="49" charset="-122"/>
                <a:sym typeface="宋体" panose="02010600030101010101" pitchFamily="2" charset="-122"/>
              </a:rPr>
              <a:t>:“</a:t>
            </a:r>
            <a:r>
              <a:rPr lang="zh-CN" altLang="en-US" sz="3200" dirty="0">
                <a:solidFill>
                  <a:srgbClr val="FF0000"/>
                </a:solidFill>
                <a:latin typeface="黑体" panose="02010609060101010101" pitchFamily="49" charset="-122"/>
                <a:ea typeface="黑体" panose="02010609060101010101" pitchFamily="49" charset="-122"/>
                <a:sym typeface="宋体" panose="02010600030101010101" pitchFamily="2" charset="-122"/>
              </a:rPr>
              <a:t>我可以挥动拳头，但是绝不能碰到另一个人的鼻子。</a:t>
            </a:r>
            <a:r>
              <a:rPr lang="en-US" altLang="zh-CN" sz="3200" dirty="0">
                <a:latin typeface="黑体" panose="02010609060101010101" pitchFamily="49" charset="-122"/>
                <a:ea typeface="黑体" panose="02010609060101010101" pitchFamily="49" charset="-122"/>
                <a:sym typeface="宋体" panose="02010600030101010101" pitchFamily="2" charset="-122"/>
              </a:rPr>
              <a:t>”</a:t>
            </a:r>
            <a:endParaRPr lang="en-US" altLang="zh-CN" sz="3200" dirty="0">
              <a:latin typeface="黑体" panose="02010609060101010101" pitchFamily="49" charset="-122"/>
              <a:ea typeface="黑体" panose="02010609060101010101" pitchFamily="49" charset="-122"/>
              <a:sym typeface="宋体" panose="02010600030101010101" pitchFamily="2" charset="-122"/>
            </a:endParaRPr>
          </a:p>
          <a:p>
            <a:pPr indent="719455" eaLnBrk="0" hangingPunct="0">
              <a:lnSpc>
                <a:spcPct val="110000"/>
              </a:lnSpc>
              <a:spcBef>
                <a:spcPct val="20000"/>
              </a:spcBef>
              <a:buFont typeface="Arial" panose="020B0604020202020204" pitchFamily="34" charset="0"/>
              <a:buNone/>
            </a:pPr>
            <a:r>
              <a:rPr lang="zh-CN" altLang="en-US" sz="3200" dirty="0">
                <a:latin typeface="黑体" panose="02010609060101010101" pitchFamily="49" charset="-122"/>
                <a:ea typeface="黑体" panose="02010609060101010101" pitchFamily="49" charset="-122"/>
                <a:sym typeface="宋体" panose="02010600030101010101" pitchFamily="2" charset="-122"/>
              </a:rPr>
              <a:t>毕达哥拉斯：“</a:t>
            </a:r>
            <a:r>
              <a:rPr lang="zh-CN" altLang="en-US" sz="3200" dirty="0">
                <a:solidFill>
                  <a:srgbClr val="FF0000"/>
                </a:solidFill>
                <a:latin typeface="黑体" panose="02010609060101010101" pitchFamily="49" charset="-122"/>
                <a:ea typeface="黑体" panose="02010609060101010101" pitchFamily="49" charset="-122"/>
                <a:sym typeface="宋体" panose="02010600030101010101" pitchFamily="2" charset="-122"/>
              </a:rPr>
              <a:t>不能制约自己的人，不能称之为自由的人。</a:t>
            </a:r>
            <a:r>
              <a:rPr lang="zh-CN" altLang="en-US" sz="3200" dirty="0">
                <a:latin typeface="黑体" panose="02010609060101010101" pitchFamily="49" charset="-122"/>
                <a:ea typeface="黑体" panose="02010609060101010101" pitchFamily="49" charset="-122"/>
                <a:sym typeface="宋体" panose="02010600030101010101" pitchFamily="2" charset="-122"/>
              </a:rPr>
              <a:t>”</a:t>
            </a:r>
            <a:endParaRPr lang="zh-CN" altLang="en-US" sz="3200" dirty="0">
              <a:latin typeface="黑体" panose="02010609060101010101" pitchFamily="49" charset="-122"/>
              <a:ea typeface="黑体" panose="02010609060101010101" pitchFamily="49" charset="-122"/>
              <a:sym typeface="宋体" panose="02010600030101010101" pitchFamily="2" charset="-122"/>
            </a:endParaRPr>
          </a:p>
          <a:p>
            <a:pPr indent="719455" eaLnBrk="0" hangingPunct="0">
              <a:lnSpc>
                <a:spcPct val="110000"/>
              </a:lnSpc>
              <a:spcBef>
                <a:spcPct val="20000"/>
              </a:spcBef>
              <a:buFont typeface="Arial" panose="020B0604020202020204" pitchFamily="34" charset="0"/>
              <a:buNone/>
            </a:pPr>
            <a:r>
              <a:rPr lang="zh-CN" altLang="en-US" sz="3200" dirty="0">
                <a:latin typeface="黑体" panose="02010609060101010101" pitchFamily="49" charset="-122"/>
                <a:ea typeface="黑体" panose="02010609060101010101" pitchFamily="49" charset="-122"/>
              </a:rPr>
              <a:t>马克思曾说：“</a:t>
            </a:r>
            <a:r>
              <a:rPr lang="zh-CN" altLang="en-US" sz="3200" dirty="0">
                <a:solidFill>
                  <a:srgbClr val="FF0000"/>
                </a:solidFill>
                <a:latin typeface="黑体" panose="02010609060101010101" pitchFamily="49" charset="-122"/>
                <a:ea typeface="黑体" panose="02010609060101010101" pitchFamily="49" charset="-122"/>
              </a:rPr>
              <a:t>权利，就它的本性而言，只在于使用同一尺度。</a:t>
            </a:r>
            <a:r>
              <a:rPr lang="zh-CN" altLang="en-US" sz="3200" dirty="0">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意思是，公民在行使权利的时候要把握权利本身所限定的范围，量“利”而行，心中不可只有自己，而没有他人</a:t>
            </a:r>
            <a:r>
              <a:rPr lang="zh-CN" altLang="en-US" sz="3200" dirty="0" smtClean="0">
                <a:solidFill>
                  <a:schemeClr val="tx1"/>
                </a:solidFill>
                <a:latin typeface="黑体" panose="02010609060101010101" pitchFamily="49" charset="-122"/>
                <a:ea typeface="黑体" panose="02010609060101010101" pitchFamily="49" charset="-122"/>
              </a:rPr>
              <a:t>！</a:t>
            </a:r>
            <a:endParaRPr lang="zh-CN" altLang="en-US" sz="3200" dirty="0" smtClean="0">
              <a:solidFill>
                <a:schemeClr val="tx1"/>
              </a:solidFill>
              <a:latin typeface="黑体" panose="02010609060101010101" pitchFamily="49" charset="-122"/>
              <a:ea typeface="黑体" panose="02010609060101010101" pitchFamily="49" charset="-122"/>
            </a:endParaRPr>
          </a:p>
        </p:txBody>
      </p:sp>
      <p:sp>
        <p:nvSpPr>
          <p:cNvPr id="2" name="矩形 1"/>
          <p:cNvSpPr/>
          <p:nvPr/>
        </p:nvSpPr>
        <p:spPr>
          <a:xfrm>
            <a:off x="-24130" y="31750"/>
            <a:ext cx="2019300" cy="645160"/>
          </a:xfrm>
          <a:prstGeom prst="rect">
            <a:avLst/>
          </a:prstGeom>
        </p:spPr>
        <p:style>
          <a:lnRef idx="2">
            <a:schemeClr val="accent2"/>
          </a:lnRef>
          <a:fillRef idx="1">
            <a:schemeClr val="lt1"/>
          </a:fillRef>
          <a:effectRef idx="0">
            <a:schemeClr val="accent2"/>
          </a:effectRef>
          <a:fontRef idx="minor">
            <a:schemeClr val="dk1"/>
          </a:fontRef>
        </p:style>
        <p:txBody>
          <a:bodyPr wrap="none" rtlCol="0" anchor="t">
            <a:spAutoFit/>
          </a:bodyPr>
          <a:p>
            <a:pPr algn="ctr"/>
            <a:r>
              <a:rPr lang="zh-CN" altLang="en-US" sz="3600" b="1">
                <a:ln w="50800" cmpd="dbl">
                  <a:gradFill>
                    <a:gsLst>
                      <a:gs pos="0">
                        <a:srgbClr val="BDD7EE"/>
                      </a:gs>
                      <a:gs pos="14000">
                        <a:srgbClr val="3F7099"/>
                      </a:gs>
                      <a:gs pos="43000">
                        <a:srgbClr val="A0C5E6"/>
                      </a:gs>
                      <a:gs pos="81000">
                        <a:srgbClr val="3E3B37">
                          <a:alpha val="56000"/>
                        </a:srgbClr>
                      </a:gs>
                      <a:gs pos="27000">
                        <a:srgbClr val="7C9EBE"/>
                      </a:gs>
                      <a:gs pos="68000">
                        <a:srgbClr val="2E75B6"/>
                      </a:gs>
                      <a:gs pos="55000">
                        <a:srgbClr val="354254">
                          <a:alpha val="60000"/>
                        </a:srgbClr>
                      </a:gs>
                    </a:gsLst>
                    <a:lin ang="5400000"/>
                  </a:gradFill>
                  <a:prstDash val="solid"/>
                </a:ln>
                <a:gradFill>
                  <a:gsLst>
                    <a:gs pos="45000">
                      <a:srgbClr val="44546A">
                        <a:lumMod val="75000"/>
                      </a:srgbClr>
                    </a:gs>
                    <a:gs pos="83000">
                      <a:srgbClr val="44546A">
                        <a:lumMod val="50000"/>
                      </a:srgbClr>
                    </a:gs>
                    <a:gs pos="67000">
                      <a:srgbClr val="5B9BD5">
                        <a:lumMod val="40000"/>
                        <a:lumOff val="60000"/>
                      </a:srgbClr>
                    </a:gs>
                    <a:gs pos="64000">
                      <a:srgbClr val="F7F7F7"/>
                    </a:gs>
                    <a:gs pos="58000">
                      <a:srgbClr val="5B9BD5">
                        <a:lumMod val="60000"/>
                        <a:lumOff val="40000"/>
                      </a:srgbClr>
                    </a:gs>
                    <a:gs pos="33000">
                      <a:srgbClr val="256195"/>
                    </a:gs>
                    <a:gs pos="21000">
                      <a:srgbClr val="44546A">
                        <a:lumMod val="50000"/>
                      </a:srgbClr>
                    </a:gs>
                    <a:gs pos="9000">
                      <a:srgbClr val="5B9BD5">
                        <a:lumMod val="50000"/>
                      </a:srgbClr>
                    </a:gs>
                    <a:gs pos="74000">
                      <a:srgbClr val="5B9BD5">
                        <a:lumMod val="50000"/>
                      </a:srgbClr>
                    </a:gs>
                  </a:gsLst>
                  <a:lin ang="16200000"/>
                </a:gradFill>
                <a:effectLst>
                  <a:glow rad="76200">
                    <a:srgbClr val="9BD1FF">
                      <a:alpha val="33000"/>
                    </a:srgbClr>
                  </a:glow>
                </a:effectLst>
              </a:rPr>
              <a:t>名人名言</a:t>
            </a:r>
            <a:endParaRPr lang="zh-CN" altLang="en-US" sz="3600" b="1">
              <a:ln w="50800" cmpd="dbl">
                <a:gradFill>
                  <a:gsLst>
                    <a:gs pos="0">
                      <a:srgbClr val="BDD7EE"/>
                    </a:gs>
                    <a:gs pos="14000">
                      <a:srgbClr val="3F7099"/>
                    </a:gs>
                    <a:gs pos="43000">
                      <a:srgbClr val="A0C5E6"/>
                    </a:gs>
                    <a:gs pos="81000">
                      <a:srgbClr val="3E3B37">
                        <a:alpha val="56000"/>
                      </a:srgbClr>
                    </a:gs>
                    <a:gs pos="27000">
                      <a:srgbClr val="7C9EBE"/>
                    </a:gs>
                    <a:gs pos="68000">
                      <a:srgbClr val="2E75B6"/>
                    </a:gs>
                    <a:gs pos="55000">
                      <a:srgbClr val="354254">
                        <a:alpha val="60000"/>
                      </a:srgbClr>
                    </a:gs>
                  </a:gsLst>
                  <a:lin ang="5400000"/>
                </a:gradFill>
                <a:prstDash val="solid"/>
              </a:ln>
              <a:gradFill>
                <a:gsLst>
                  <a:gs pos="45000">
                    <a:srgbClr val="44546A">
                      <a:lumMod val="75000"/>
                    </a:srgbClr>
                  </a:gs>
                  <a:gs pos="83000">
                    <a:srgbClr val="44546A">
                      <a:lumMod val="50000"/>
                    </a:srgbClr>
                  </a:gs>
                  <a:gs pos="67000">
                    <a:srgbClr val="5B9BD5">
                      <a:lumMod val="40000"/>
                      <a:lumOff val="60000"/>
                    </a:srgbClr>
                  </a:gs>
                  <a:gs pos="64000">
                    <a:srgbClr val="F7F7F7"/>
                  </a:gs>
                  <a:gs pos="58000">
                    <a:srgbClr val="5B9BD5">
                      <a:lumMod val="60000"/>
                      <a:lumOff val="40000"/>
                    </a:srgbClr>
                  </a:gs>
                  <a:gs pos="33000">
                    <a:srgbClr val="256195"/>
                  </a:gs>
                  <a:gs pos="21000">
                    <a:srgbClr val="44546A">
                      <a:lumMod val="50000"/>
                    </a:srgbClr>
                  </a:gs>
                  <a:gs pos="9000">
                    <a:srgbClr val="5B9BD5">
                      <a:lumMod val="50000"/>
                    </a:srgbClr>
                  </a:gs>
                  <a:gs pos="74000">
                    <a:srgbClr val="5B9BD5">
                      <a:lumMod val="50000"/>
                    </a:srgbClr>
                  </a:gs>
                </a:gsLst>
                <a:lin ang="16200000"/>
              </a:gradFill>
              <a:effectLst>
                <a:glow rad="76200">
                  <a:srgbClr val="9BD1FF">
                    <a:alpha val="33000"/>
                  </a:srgbClr>
                </a:glow>
              </a:effectLst>
            </a:endParaRPr>
          </a:p>
        </p:txBody>
      </p:sp>
      <p:sp>
        <p:nvSpPr>
          <p:cNvPr id="3" name="文本框 2"/>
          <p:cNvSpPr txBox="1"/>
          <p:nvPr/>
        </p:nvSpPr>
        <p:spPr>
          <a:xfrm>
            <a:off x="453390" y="5293995"/>
            <a:ext cx="8236585" cy="1198880"/>
          </a:xfrm>
          <a:prstGeom prst="rect">
            <a:avLst/>
          </a:prstGeom>
          <a:noFill/>
        </p:spPr>
        <p:txBody>
          <a:bodyPr wrap="square" rtlCol="0">
            <a:spAutoFit/>
          </a:bodyPr>
          <a:p>
            <a:r>
              <a:rPr lang="zh-CN" altLang="en-US" sz="3600" b="1">
                <a:solidFill>
                  <a:srgbClr val="002060"/>
                </a:solidFill>
              </a:rPr>
              <a:t>想一想：</a:t>
            </a:r>
            <a:endParaRPr lang="zh-CN" altLang="en-US" sz="3600" b="1">
              <a:solidFill>
                <a:srgbClr val="002060"/>
              </a:solidFill>
            </a:endParaRPr>
          </a:p>
          <a:p>
            <a:r>
              <a:rPr lang="zh-CN" altLang="en-US" sz="3600" b="1">
                <a:solidFill>
                  <a:srgbClr val="002060"/>
                </a:solidFill>
              </a:rPr>
              <a:t>他们共同向我们传达了什么道理？</a:t>
            </a:r>
            <a:endParaRPr lang="zh-CN" altLang="en-US" sz="36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1" cstate="print"/>
          <a:srcRect/>
          <a:stretch>
            <a:fillRect/>
          </a:stretch>
        </p:blipFill>
        <p:spPr bwMode="auto">
          <a:xfrm>
            <a:off x="1" y="4926014"/>
            <a:ext cx="1194197" cy="1474787"/>
          </a:xfrm>
          <a:prstGeom prst="rect">
            <a:avLst/>
          </a:prstGeom>
          <a:noFill/>
          <a:ln w="9525">
            <a:noFill/>
            <a:miter lim="800000"/>
            <a:headEnd/>
            <a:tailEnd/>
          </a:ln>
          <a:effectLst/>
        </p:spPr>
      </p:pic>
      <p:sp>
        <p:nvSpPr>
          <p:cNvPr id="22532" name="圆角矩形 13"/>
          <p:cNvSpPr>
            <a:spLocks noChangeArrowheads="1"/>
          </p:cNvSpPr>
          <p:nvPr/>
        </p:nvSpPr>
        <p:spPr bwMode="auto">
          <a:xfrm>
            <a:off x="135731" y="620688"/>
            <a:ext cx="9008269" cy="3503612"/>
          </a:xfrm>
          <a:prstGeom prst="roundRect">
            <a:avLst>
              <a:gd name="adj" fmla="val 16667"/>
            </a:avLst>
          </a:prstGeom>
          <a:solidFill>
            <a:schemeClr val="bg1"/>
          </a:solidFill>
          <a:ln w="15875" algn="ctr">
            <a:solidFill>
              <a:schemeClr val="accent1"/>
            </a:solidFill>
            <a:round/>
          </a:ln>
        </p:spPr>
        <p:txBody>
          <a:bodyPr lIns="121890" tIns="60945" rIns="121890" bIns="60945" anchor="ctr"/>
          <a:lstStyle/>
          <a:p>
            <a:pPr algn="ctr" defTabSz="1219200" eaLnBrk="1" hangingPunct="1"/>
            <a:endParaRPr lang="zh-CN" altLang="en-US" sz="100">
              <a:solidFill>
                <a:srgbClr val="000000"/>
              </a:solidFill>
              <a:latin typeface="Tw Cen MT"/>
              <a:ea typeface="华文仿宋" pitchFamily="2" charset="-122"/>
            </a:endParaRPr>
          </a:p>
        </p:txBody>
      </p:sp>
      <p:sp>
        <p:nvSpPr>
          <p:cNvPr id="22533" name="TextBox 14"/>
          <p:cNvSpPr txBox="1">
            <a:spLocks noChangeArrowheads="1"/>
          </p:cNvSpPr>
          <p:nvPr/>
        </p:nvSpPr>
        <p:spPr bwMode="auto">
          <a:xfrm>
            <a:off x="305991" y="836712"/>
            <a:ext cx="8838009" cy="2704465"/>
          </a:xfrm>
          <a:prstGeom prst="rect">
            <a:avLst/>
          </a:prstGeom>
          <a:noFill/>
          <a:ln w="9525">
            <a:noFill/>
            <a:miter lim="800000"/>
          </a:ln>
        </p:spPr>
        <p:txBody>
          <a:bodyPr lIns="121890" tIns="60945" rIns="121890" bIns="60945">
            <a:spAutoFit/>
          </a:bodyPr>
          <a:lstStyle/>
          <a:p>
            <a:pPr defTabSz="1219200" eaLnBrk="1" hangingPunct="1">
              <a:lnSpc>
                <a:spcPct val="120000"/>
              </a:lnSpc>
            </a:pPr>
            <a:r>
              <a:rPr lang="zh-CN" altLang="en-US" sz="2800" b="1" dirty="0">
                <a:latin typeface="微软雅黑" panose="020B0503020204020204" pitchFamily="34" charset="-122"/>
              </a:rPr>
              <a:t>消费者徐先生在某商场花</a:t>
            </a:r>
            <a:r>
              <a:rPr lang="en-US" altLang="zh-CN" sz="2800" b="1" dirty="0">
                <a:latin typeface="微软雅黑" panose="020B0503020204020204" pitchFamily="34" charset="-122"/>
              </a:rPr>
              <a:t>3000</a:t>
            </a:r>
            <a:r>
              <a:rPr lang="zh-CN" altLang="en-US" sz="2800" b="1" dirty="0">
                <a:latin typeface="微软雅黑" panose="020B0503020204020204" pitchFamily="34" charset="-122"/>
              </a:rPr>
              <a:t>多元购买了一部手机，   使用了十几天就出现问题，徐先生想换新或退货，但商家一直坚持只为消费者做售后维修。而每次维修之后，</a:t>
            </a:r>
            <a:endParaRPr lang="zh-CN" altLang="en-US" sz="2800" b="1" dirty="0">
              <a:latin typeface="微软雅黑" panose="020B0503020204020204" pitchFamily="34" charset="-122"/>
            </a:endParaRPr>
          </a:p>
          <a:p>
            <a:pPr defTabSz="1219200" eaLnBrk="1" hangingPunct="1">
              <a:lnSpc>
                <a:spcPct val="120000"/>
              </a:lnSpc>
            </a:pPr>
            <a:r>
              <a:rPr lang="zh-CN" altLang="en-US" sz="2800" b="1" dirty="0">
                <a:latin typeface="微软雅黑" panose="020B0503020204020204" pitchFamily="34" charset="-122"/>
              </a:rPr>
              <a:t>过几天又出现同样情况，反反复复，严重影响到了消费者的工作生活，并且给消费者带来了较大的直接损失。 </a:t>
            </a:r>
            <a:endParaRPr lang="zh-CN" altLang="en-US" sz="2800" b="1" dirty="0">
              <a:latin typeface="微软雅黑" panose="020B0503020204020204" pitchFamily="34" charset="-122"/>
            </a:endParaRPr>
          </a:p>
        </p:txBody>
      </p:sp>
      <p:sp>
        <p:nvSpPr>
          <p:cNvPr id="22534" name="椭圆 10"/>
          <p:cNvSpPr>
            <a:spLocks noChangeArrowheads="1"/>
          </p:cNvSpPr>
          <p:nvPr/>
        </p:nvSpPr>
        <p:spPr bwMode="auto">
          <a:xfrm>
            <a:off x="971600" y="4293096"/>
            <a:ext cx="1269206" cy="1289050"/>
          </a:xfrm>
          <a:prstGeom prst="ellipse">
            <a:avLst/>
          </a:prstGeom>
          <a:solidFill>
            <a:schemeClr val="bg1"/>
          </a:solidFill>
          <a:ln w="57150" algn="ctr">
            <a:solidFill>
              <a:srgbClr val="C58D01"/>
            </a:solidFill>
            <a:round/>
          </a:ln>
        </p:spPr>
        <p:txBody>
          <a:bodyPr lIns="121890" tIns="60945" rIns="121890" bIns="60945" anchor="ctr"/>
          <a:lstStyle/>
          <a:p>
            <a:pPr algn="ctr" defTabSz="1219200" eaLnBrk="1" hangingPunct="1"/>
            <a:endParaRPr lang="zh-CN" altLang="en-US" sz="100">
              <a:solidFill>
                <a:srgbClr val="000000"/>
              </a:solidFill>
              <a:latin typeface="Tw Cen MT"/>
              <a:ea typeface="华文仿宋" pitchFamily="2" charset="-122"/>
            </a:endParaRPr>
          </a:p>
        </p:txBody>
      </p:sp>
      <p:sp>
        <p:nvSpPr>
          <p:cNvPr id="126984" name="TextBox 15"/>
          <p:cNvSpPr txBox="1">
            <a:spLocks noChangeArrowheads="1"/>
          </p:cNvSpPr>
          <p:nvPr/>
        </p:nvSpPr>
        <p:spPr bwMode="auto">
          <a:xfrm>
            <a:off x="971600" y="4509120"/>
            <a:ext cx="1376363" cy="784800"/>
          </a:xfrm>
          <a:prstGeom prst="rect">
            <a:avLst/>
          </a:prstGeom>
          <a:noFill/>
          <a:ln w="9525">
            <a:noFill/>
            <a:miter lim="800000"/>
          </a:ln>
        </p:spPr>
        <p:txBody>
          <a:bodyPr lIns="121890" tIns="60945" rIns="121890" bIns="60945">
            <a:spAutoFit/>
          </a:bodyPr>
          <a:lstStyle/>
          <a:p>
            <a:pPr defTabSz="1219200" eaLnBrk="1" hangingPunct="1"/>
            <a:r>
              <a:rPr lang="zh-CN" altLang="en-US" sz="4300" b="1" dirty="0">
                <a:latin typeface="楷体" panose="02010609060101010101" pitchFamily="49" charset="-122"/>
                <a:ea typeface="楷体" panose="02010609060101010101" pitchFamily="49" charset="-122"/>
              </a:rPr>
              <a:t>思考</a:t>
            </a:r>
            <a:r>
              <a:rPr lang="zh-CN" altLang="en-US" sz="4300" dirty="0">
                <a:latin typeface="楷体" panose="02010609060101010101" pitchFamily="49" charset="-122"/>
                <a:ea typeface="楷体" panose="02010609060101010101" pitchFamily="49" charset="-122"/>
              </a:rPr>
              <a:t>：</a:t>
            </a:r>
            <a:endParaRPr lang="zh-CN" altLang="en-US" sz="4300" dirty="0">
              <a:latin typeface="楷体" panose="02010609060101010101" pitchFamily="49" charset="-122"/>
              <a:ea typeface="楷体" panose="02010609060101010101" pitchFamily="49" charset="-122"/>
            </a:endParaRPr>
          </a:p>
        </p:txBody>
      </p:sp>
      <p:sp>
        <p:nvSpPr>
          <p:cNvPr id="126985" name="矩形 16"/>
          <p:cNvSpPr>
            <a:spLocks noChangeArrowheads="1"/>
          </p:cNvSpPr>
          <p:nvPr/>
        </p:nvSpPr>
        <p:spPr bwMode="auto">
          <a:xfrm>
            <a:off x="2240687" y="4699754"/>
            <a:ext cx="6444208" cy="1252537"/>
          </a:xfrm>
          <a:prstGeom prst="rect">
            <a:avLst/>
          </a:prstGeom>
          <a:noFill/>
          <a:ln w="19050" algn="ctr">
            <a:noFill/>
            <a:miter lim="800000"/>
          </a:ln>
        </p:spPr>
        <p:txBody>
          <a:bodyPr lIns="121890" tIns="60945" rIns="121890" bIns="60945" anchor="ctr"/>
          <a:lstStyle/>
          <a:p>
            <a:pPr algn="ctr" defTabSz="1219200" eaLnBrk="1" hangingPunct="1"/>
            <a:r>
              <a:rPr lang="zh-CN" altLang="en-US" sz="3600" b="1" dirty="0">
                <a:solidFill>
                  <a:srgbClr val="0000CC"/>
                </a:solidFill>
                <a:latin typeface="微软雅黑" panose="020B0503020204020204" pitchFamily="34" charset="-122"/>
              </a:rPr>
              <a:t>他可以通过哪些方式解决？</a:t>
            </a:r>
            <a:endParaRPr lang="zh-CN" altLang="en-US" sz="3600" b="1" dirty="0">
              <a:solidFill>
                <a:srgbClr val="0000CC"/>
              </a:solidFill>
              <a:latin typeface="微软雅黑" panose="020B0503020204020204" pitchFamily="34" charset="-122"/>
            </a:endParaRPr>
          </a:p>
        </p:txBody>
      </p:sp>
      <p:sp>
        <p:nvSpPr>
          <p:cNvPr id="8" name="TextBox 7"/>
          <p:cNvSpPr txBox="1"/>
          <p:nvPr/>
        </p:nvSpPr>
        <p:spPr>
          <a:xfrm>
            <a:off x="395536" y="0"/>
            <a:ext cx="2160240" cy="584775"/>
          </a:xfrm>
          <a:prstGeom prst="rect">
            <a:avLst/>
          </a:prstGeom>
          <a:noFill/>
        </p:spPr>
        <p:txBody>
          <a:bodyPr wrap="square" rtlCol="0">
            <a:spAutoFit/>
          </a:bodyPr>
          <a:lstStyle/>
          <a:p>
            <a:r>
              <a:rPr lang="zh-CN" altLang="en-US" sz="3200" b="1" dirty="0" smtClean="0">
                <a:solidFill>
                  <a:srgbClr val="FF0000"/>
                </a:solidFill>
              </a:rPr>
              <a:t>以案说法</a:t>
            </a:r>
            <a:endParaRPr lang="zh-CN" altLang="en-US" sz="3200" b="1" dirty="0">
              <a:solidFill>
                <a:srgbClr val="FF0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84"/>
                                        </p:tgtEl>
                                        <p:attrNameLst>
                                          <p:attrName>style.visibility</p:attrName>
                                        </p:attrNameLst>
                                      </p:cBhvr>
                                      <p:to>
                                        <p:strVal val="visible"/>
                                      </p:to>
                                    </p:set>
                                    <p:animEffect transition="in" filter="blinds(horizontal)">
                                      <p:cBhvr>
                                        <p:cTn id="7" dur="500"/>
                                        <p:tgtEl>
                                          <p:spTgt spid="1269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6985"/>
                                        </p:tgtEl>
                                        <p:attrNameLst>
                                          <p:attrName>style.visibility</p:attrName>
                                        </p:attrNameLst>
                                      </p:cBhvr>
                                      <p:to>
                                        <p:strVal val="visible"/>
                                      </p:to>
                                    </p:set>
                                    <p:animEffect transition="in" filter="blinds(horizontal)">
                                      <p:cBhvr>
                                        <p:cTn id="10" dur="500"/>
                                        <p:tgtEl>
                                          <p:spTgt spid="126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p:bldP spid="126985"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606293" y="2711314"/>
            <a:ext cx="2033459" cy="1514792"/>
          </a:xfrm>
          <a:prstGeom prst="roundRect">
            <a:avLst/>
          </a:prstGeom>
          <a:gradFill>
            <a:gsLst>
              <a:gs pos="0">
                <a:srgbClr val="7B32B2"/>
              </a:gs>
              <a:gs pos="100000">
                <a:srgbClr val="401A5D"/>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dirty="0">
                <a:ln w="22225">
                  <a:solidFill>
                    <a:schemeClr val="accent6"/>
                  </a:solidFill>
                  <a:prstDash val="solid"/>
                </a:ln>
                <a:solidFill>
                  <a:srgbClr val="7030A0"/>
                </a:solidFill>
                <a:sym typeface="+mn-ea"/>
              </a:rPr>
              <a:t>公民维权的方式有哪些？</a:t>
            </a:r>
            <a:endParaRPr lang="zh-CN" altLang="en-US" sz="3200" dirty="0">
              <a:ln w="22225">
                <a:solidFill>
                  <a:schemeClr val="accent6"/>
                </a:solidFill>
                <a:prstDash val="solid"/>
              </a:ln>
              <a:solidFill>
                <a:srgbClr val="7030A0"/>
              </a:solidFill>
              <a:sym typeface="+mn-ea"/>
            </a:endParaRPr>
          </a:p>
        </p:txBody>
      </p:sp>
      <p:sp>
        <p:nvSpPr>
          <p:cNvPr id="5" name="任意多边形 4"/>
          <p:cNvSpPr/>
          <p:nvPr/>
        </p:nvSpPr>
        <p:spPr>
          <a:xfrm>
            <a:off x="5670899" y="3307080"/>
            <a:ext cx="993775" cy="624840"/>
          </a:xfrm>
          <a:custGeom>
            <a:avLst/>
            <a:gdLst>
              <a:gd name="connsiteX0" fmla="*/ 0 w 1565"/>
              <a:gd name="connsiteY0" fmla="*/ 410 h 984"/>
              <a:gd name="connsiteX1" fmla="*/ 1067 w 1565"/>
              <a:gd name="connsiteY1" fmla="*/ 352 h 984"/>
              <a:gd name="connsiteX2" fmla="*/ 1129 w 1565"/>
              <a:gd name="connsiteY2" fmla="*/ 0 h 984"/>
              <a:gd name="connsiteX3" fmla="*/ 1565 w 1565"/>
              <a:gd name="connsiteY3" fmla="*/ 25 h 984"/>
              <a:gd name="connsiteX4" fmla="*/ 1160 w 1565"/>
              <a:gd name="connsiteY4" fmla="*/ 984 h 984"/>
              <a:gd name="connsiteX5" fmla="*/ 1171 w 1565"/>
              <a:gd name="connsiteY5" fmla="*/ 481 h 984"/>
              <a:gd name="connsiteX6" fmla="*/ 0 w 1565"/>
              <a:gd name="connsiteY6" fmla="*/ 793 h 984"/>
              <a:gd name="connsiteX7" fmla="*/ 191 w 1565"/>
              <a:gd name="connsiteY7" fmla="*/ 602 h 984"/>
              <a:gd name="connsiteX8" fmla="*/ 0 w 1565"/>
              <a:gd name="connsiteY8" fmla="*/ 410 h 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 h="984">
                <a:moveTo>
                  <a:pt x="0" y="410"/>
                </a:moveTo>
                <a:lnTo>
                  <a:pt x="1067" y="352"/>
                </a:lnTo>
                <a:lnTo>
                  <a:pt x="1129" y="0"/>
                </a:lnTo>
                <a:lnTo>
                  <a:pt x="1565" y="25"/>
                </a:lnTo>
                <a:lnTo>
                  <a:pt x="1160" y="984"/>
                </a:lnTo>
                <a:lnTo>
                  <a:pt x="1171" y="481"/>
                </a:lnTo>
                <a:lnTo>
                  <a:pt x="0" y="793"/>
                </a:lnTo>
                <a:lnTo>
                  <a:pt x="191" y="602"/>
                </a:lnTo>
                <a:lnTo>
                  <a:pt x="0" y="410"/>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664674" y="2579189"/>
            <a:ext cx="1888490" cy="1773555"/>
          </a:xfrm>
          <a:prstGeom prst="ellipse">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n w="22225">
                  <a:solidFill>
                    <a:schemeClr val="accent6"/>
                  </a:solidFill>
                  <a:prstDash val="solid"/>
                </a:ln>
                <a:solidFill>
                  <a:schemeClr val="accent6"/>
                </a:solidFill>
              </a:rPr>
              <a:t>诉讼</a:t>
            </a:r>
            <a:endParaRPr lang="zh-CN" altLang="en-US" sz="3200" dirty="0">
              <a:ln w="22225">
                <a:solidFill>
                  <a:schemeClr val="accent6"/>
                </a:solidFill>
                <a:prstDash val="solid"/>
              </a:ln>
              <a:solidFill>
                <a:schemeClr val="accent6"/>
              </a:solidFill>
            </a:endParaRPr>
          </a:p>
        </p:txBody>
      </p:sp>
      <p:sp>
        <p:nvSpPr>
          <p:cNvPr id="8" name="任意多边形 7"/>
          <p:cNvSpPr/>
          <p:nvPr/>
        </p:nvSpPr>
        <p:spPr>
          <a:xfrm flipH="1">
            <a:off x="2748280" y="3319780"/>
            <a:ext cx="900430" cy="701040"/>
          </a:xfrm>
          <a:custGeom>
            <a:avLst/>
            <a:gdLst>
              <a:gd name="connsiteX0" fmla="*/ 0 w 1565"/>
              <a:gd name="connsiteY0" fmla="*/ 410 h 984"/>
              <a:gd name="connsiteX1" fmla="*/ 1067 w 1565"/>
              <a:gd name="connsiteY1" fmla="*/ 352 h 984"/>
              <a:gd name="connsiteX2" fmla="*/ 1129 w 1565"/>
              <a:gd name="connsiteY2" fmla="*/ 0 h 984"/>
              <a:gd name="connsiteX3" fmla="*/ 1565 w 1565"/>
              <a:gd name="connsiteY3" fmla="*/ 25 h 984"/>
              <a:gd name="connsiteX4" fmla="*/ 1160 w 1565"/>
              <a:gd name="connsiteY4" fmla="*/ 984 h 984"/>
              <a:gd name="connsiteX5" fmla="*/ 1171 w 1565"/>
              <a:gd name="connsiteY5" fmla="*/ 481 h 984"/>
              <a:gd name="connsiteX6" fmla="*/ 0 w 1565"/>
              <a:gd name="connsiteY6" fmla="*/ 793 h 984"/>
              <a:gd name="connsiteX7" fmla="*/ 191 w 1565"/>
              <a:gd name="connsiteY7" fmla="*/ 602 h 984"/>
              <a:gd name="connsiteX8" fmla="*/ 0 w 1565"/>
              <a:gd name="connsiteY8" fmla="*/ 410 h 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 h="984">
                <a:moveTo>
                  <a:pt x="0" y="410"/>
                </a:moveTo>
                <a:lnTo>
                  <a:pt x="1067" y="352"/>
                </a:lnTo>
                <a:lnTo>
                  <a:pt x="1129" y="0"/>
                </a:lnTo>
                <a:lnTo>
                  <a:pt x="1565" y="25"/>
                </a:lnTo>
                <a:lnTo>
                  <a:pt x="1160" y="984"/>
                </a:lnTo>
                <a:lnTo>
                  <a:pt x="1171" y="481"/>
                </a:lnTo>
                <a:lnTo>
                  <a:pt x="0" y="793"/>
                </a:lnTo>
                <a:lnTo>
                  <a:pt x="191" y="602"/>
                </a:lnTo>
                <a:lnTo>
                  <a:pt x="0" y="410"/>
                </a:ln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59155" y="2542540"/>
            <a:ext cx="1888490" cy="1773555"/>
          </a:xfrm>
          <a:prstGeom prst="ellipse">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n w="22225">
                  <a:solidFill>
                    <a:schemeClr val="accent6"/>
                  </a:solidFill>
                  <a:prstDash val="solid"/>
                </a:ln>
                <a:solidFill>
                  <a:schemeClr val="tx1"/>
                </a:solidFill>
              </a:rPr>
              <a:t>仲 裁</a:t>
            </a:r>
            <a:endParaRPr lang="zh-CN" altLang="en-US" sz="3200" dirty="0">
              <a:ln w="22225">
                <a:solidFill>
                  <a:schemeClr val="accent6"/>
                </a:solidFill>
                <a:prstDash val="solid"/>
              </a:ln>
              <a:solidFill>
                <a:schemeClr val="tx1"/>
              </a:solidFill>
            </a:endParaRPr>
          </a:p>
        </p:txBody>
      </p:sp>
      <p:sp>
        <p:nvSpPr>
          <p:cNvPr id="10" name="云形 9"/>
          <p:cNvSpPr/>
          <p:nvPr/>
        </p:nvSpPr>
        <p:spPr>
          <a:xfrm>
            <a:off x="3767454" y="954904"/>
            <a:ext cx="1809115" cy="1756410"/>
          </a:xfrm>
          <a:prstGeom prst="cloud">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n w="22225">
                  <a:solidFill>
                    <a:schemeClr val="accent6"/>
                  </a:solidFill>
                  <a:prstDash val="solid"/>
                </a:ln>
                <a:solidFill>
                  <a:srgbClr val="0000CC"/>
                </a:solidFill>
                <a:effectLst/>
              </a:rPr>
              <a:t>协商</a:t>
            </a:r>
            <a:endParaRPr lang="zh-CN" altLang="en-US" sz="3200" dirty="0">
              <a:ln w="22225">
                <a:solidFill>
                  <a:schemeClr val="accent6"/>
                </a:solidFill>
                <a:prstDash val="solid"/>
              </a:ln>
              <a:solidFill>
                <a:srgbClr val="0000CC"/>
              </a:solidFill>
              <a:effectLst/>
            </a:endParaRPr>
          </a:p>
        </p:txBody>
      </p:sp>
      <p:sp>
        <p:nvSpPr>
          <p:cNvPr id="11" name="云形 10"/>
          <p:cNvSpPr/>
          <p:nvPr/>
        </p:nvSpPr>
        <p:spPr>
          <a:xfrm>
            <a:off x="3648710" y="4281117"/>
            <a:ext cx="2046605" cy="1767205"/>
          </a:xfrm>
          <a:prstGeom prst="cloud">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n w="22225">
                  <a:solidFill>
                    <a:schemeClr val="accent6"/>
                  </a:solidFill>
                  <a:prstDash val="solid"/>
                </a:ln>
                <a:solidFill>
                  <a:schemeClr val="accent6"/>
                </a:solidFill>
              </a:rPr>
              <a:t>调解</a:t>
            </a:r>
            <a:endParaRPr lang="zh-CN" altLang="en-US" sz="3200" dirty="0">
              <a:ln w="22225">
                <a:solidFill>
                  <a:schemeClr val="accent6"/>
                </a:solidFill>
                <a:prstDash val="solid"/>
              </a:ln>
              <a:solidFill>
                <a:schemeClr val="accent6"/>
              </a:solidFill>
            </a:endParaRPr>
          </a:p>
        </p:txBody>
      </p:sp>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059831" cy="213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7954" y="33581"/>
            <a:ext cx="2981929" cy="245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 y="4437112"/>
            <a:ext cx="2839164"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786" y="4437113"/>
            <a:ext cx="2987600"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5"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8" grpId="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文本框 1"/>
          <p:cNvSpPr txBox="1">
            <a:spLocks noChangeArrowheads="1"/>
          </p:cNvSpPr>
          <p:nvPr/>
        </p:nvSpPr>
        <p:spPr bwMode="auto">
          <a:xfrm>
            <a:off x="1979712" y="449263"/>
            <a:ext cx="6857107" cy="1892300"/>
          </a:xfrm>
          <a:prstGeom prst="rect">
            <a:avLst/>
          </a:prstGeom>
          <a:solidFill>
            <a:srgbClr val="FFE39D"/>
          </a:solidFill>
          <a:ln w="9525">
            <a:noFill/>
            <a:miter lim="800000"/>
          </a:ln>
        </p:spPr>
        <p:txBody>
          <a:bodyPr wrap="square" lIns="121890" tIns="60945" rIns="121890" bIns="60945">
            <a:spAutoFit/>
          </a:bodyPr>
          <a:lstStyle/>
          <a:p>
            <a:pPr defTabSz="1219200" eaLnBrk="1" hangingPunct="1">
              <a:lnSpc>
                <a:spcPct val="120000"/>
              </a:lnSpc>
            </a:pPr>
            <a:r>
              <a:rPr lang="en-US" altLang="zh-CN" sz="3200" b="1" dirty="0">
                <a:latin typeface="楷体" panose="02010609060101010101" pitchFamily="49" charset="-122"/>
                <a:ea typeface="楷体" panose="02010609060101010101" pitchFamily="49" charset="-122"/>
              </a:rPr>
              <a:t>    </a:t>
            </a:r>
            <a:r>
              <a:rPr lang="zh-CN" altLang="en-US" sz="3200" b="1" dirty="0">
                <a:latin typeface="微软雅黑" panose="020B0503020204020204" pitchFamily="34" charset="-122"/>
              </a:rPr>
              <a:t>徐先生找到</a:t>
            </a:r>
            <a:r>
              <a:rPr lang="zh-CN" altLang="en-US" sz="3200" b="1" dirty="0">
                <a:solidFill>
                  <a:srgbClr val="FF0000"/>
                </a:solidFill>
                <a:latin typeface="微软雅黑" panose="020B0503020204020204" pitchFamily="34" charset="-122"/>
              </a:rPr>
              <a:t>厂家负责人</a:t>
            </a:r>
            <a:r>
              <a:rPr lang="zh-CN" altLang="en-US" sz="3200" b="1" dirty="0">
                <a:latin typeface="微软雅黑" panose="020B0503020204020204" pitchFamily="34" charset="-122"/>
              </a:rPr>
              <a:t>，将由于手机反复修理所带来的损失以及权责，与厂家进行了长时间的</a:t>
            </a:r>
            <a:r>
              <a:rPr lang="zh-CN" altLang="en-US" sz="3200" b="1" dirty="0">
                <a:solidFill>
                  <a:srgbClr val="FF0000"/>
                </a:solidFill>
                <a:latin typeface="微软雅黑" panose="020B0503020204020204" pitchFamily="34" charset="-122"/>
              </a:rPr>
              <a:t>沟通</a:t>
            </a:r>
            <a:r>
              <a:rPr lang="zh-CN" altLang="en-US" sz="3200" b="1" dirty="0">
                <a:latin typeface="微软雅黑" panose="020B0503020204020204" pitchFamily="34" charset="-122"/>
              </a:rPr>
              <a:t>。</a:t>
            </a:r>
            <a:endParaRPr lang="en-US" altLang="zh-CN" sz="3200" b="1" dirty="0">
              <a:latin typeface="微软雅黑" panose="020B0503020204020204" pitchFamily="34" charset="-122"/>
            </a:endParaRPr>
          </a:p>
        </p:txBody>
      </p:sp>
      <p:sp>
        <p:nvSpPr>
          <p:cNvPr id="3" name="文本框 2"/>
          <p:cNvSpPr txBox="1">
            <a:spLocks noChangeArrowheads="1"/>
          </p:cNvSpPr>
          <p:nvPr/>
        </p:nvSpPr>
        <p:spPr bwMode="auto">
          <a:xfrm>
            <a:off x="273667" y="550863"/>
            <a:ext cx="984824" cy="4241800"/>
          </a:xfrm>
          <a:prstGeom prst="rect">
            <a:avLst/>
          </a:prstGeom>
          <a:solidFill>
            <a:srgbClr val="FAAE76"/>
          </a:solidFill>
          <a:ln w="9525">
            <a:noFill/>
            <a:miter lim="800000"/>
          </a:ln>
        </p:spPr>
        <p:txBody>
          <a:bodyPr vert="eaVert" lIns="121890" tIns="60945" rIns="121890" bIns="60945">
            <a:spAutoFit/>
          </a:bodyPr>
          <a:lstStyle/>
          <a:p>
            <a:pPr algn="ctr" defTabSz="1219200" eaLnBrk="1" hangingPunct="1"/>
            <a:r>
              <a:rPr lang="zh-CN" altLang="en-US" sz="4800" b="1">
                <a:latin typeface="楷体" panose="02010609060101010101" pitchFamily="49" charset="-122"/>
                <a:ea typeface="楷体" panose="02010609060101010101" pitchFamily="49" charset="-122"/>
              </a:rPr>
              <a:t>维 权 </a:t>
            </a:r>
            <a:r>
              <a:rPr lang="en-US" altLang="zh-CN" sz="4800" b="1">
                <a:latin typeface="楷体" panose="02010609060101010101" pitchFamily="49" charset="-122"/>
                <a:ea typeface="楷体" panose="02010609060101010101" pitchFamily="49" charset="-122"/>
              </a:rPr>
              <a:t>A B C</a:t>
            </a:r>
            <a:endParaRPr lang="zh-CN" altLang="en-US" sz="4800" b="1">
              <a:latin typeface="楷体" panose="02010609060101010101" pitchFamily="49" charset="-122"/>
              <a:ea typeface="楷体" panose="02010609060101010101" pitchFamily="49" charset="-122"/>
            </a:endParaRPr>
          </a:p>
        </p:txBody>
      </p:sp>
      <p:sp>
        <p:nvSpPr>
          <p:cNvPr id="4" name="下箭头 3"/>
          <p:cNvSpPr>
            <a:spLocks noChangeArrowheads="1"/>
          </p:cNvSpPr>
          <p:nvPr/>
        </p:nvSpPr>
        <p:spPr bwMode="auto">
          <a:xfrm>
            <a:off x="4752975" y="2346325"/>
            <a:ext cx="533400" cy="1612900"/>
          </a:xfrm>
          <a:prstGeom prst="downArrow">
            <a:avLst>
              <a:gd name="adj1" fmla="val 50000"/>
              <a:gd name="adj2" fmla="val 50000"/>
            </a:avLst>
          </a:prstGeom>
          <a:solidFill>
            <a:srgbClr val="FFE39D"/>
          </a:solidFill>
          <a:ln w="19050" algn="ctr">
            <a:noFill/>
            <a:miter lim="800000"/>
          </a:ln>
        </p:spPr>
        <p:txBody>
          <a:bodyPr lIns="121890" tIns="60945" rIns="121890" bIns="60945" anchor="ctr"/>
          <a:lstStyle/>
          <a:p>
            <a:pPr algn="ctr" defTabSz="1219200" eaLnBrk="1" hangingPunct="1"/>
            <a:endParaRPr lang="zh-CN" altLang="en-US" sz="2400" b="1">
              <a:solidFill>
                <a:srgbClr val="FFFFFF"/>
              </a:solidFill>
              <a:latin typeface="楷体" panose="02010609060101010101" pitchFamily="49" charset="-122"/>
              <a:ea typeface="楷体" panose="02010609060101010101" pitchFamily="49" charset="-122"/>
            </a:endParaRPr>
          </a:p>
        </p:txBody>
      </p:sp>
      <p:sp>
        <p:nvSpPr>
          <p:cNvPr id="128005" name="文本框 4"/>
          <p:cNvSpPr txBox="1">
            <a:spLocks noChangeArrowheads="1"/>
          </p:cNvSpPr>
          <p:nvPr/>
        </p:nvSpPr>
        <p:spPr bwMode="auto">
          <a:xfrm>
            <a:off x="2176860" y="3958908"/>
            <a:ext cx="6916340" cy="1304942"/>
          </a:xfrm>
          <a:prstGeom prst="rect">
            <a:avLst/>
          </a:prstGeom>
          <a:solidFill>
            <a:srgbClr val="E8F2D3"/>
          </a:solidFill>
          <a:ln w="9525">
            <a:noFill/>
            <a:miter lim="800000"/>
          </a:ln>
        </p:spPr>
        <p:txBody>
          <a:bodyPr lIns="121890" tIns="60945" rIns="121890" bIns="60945">
            <a:spAutoFit/>
          </a:bodyPr>
          <a:lstStyle/>
          <a:p>
            <a:pPr defTabSz="1219200" eaLnBrk="1" hangingPunct="1">
              <a:lnSpc>
                <a:spcPct val="120000"/>
              </a:lnSpc>
            </a:pPr>
            <a:r>
              <a:rPr lang="en-US" altLang="zh-CN" sz="3200" b="1">
                <a:latin typeface="楷体" panose="02010609060101010101" pitchFamily="49" charset="-122"/>
                <a:ea typeface="楷体" panose="02010609060101010101" pitchFamily="49" charset="-122"/>
              </a:rPr>
              <a:t>    </a:t>
            </a:r>
            <a:r>
              <a:rPr lang="zh-CN" altLang="en-US" sz="3200" b="1">
                <a:latin typeface="微软雅黑" panose="020B0503020204020204" pitchFamily="34" charset="-122"/>
              </a:rPr>
              <a:t>厂家负责人</a:t>
            </a:r>
            <a:r>
              <a:rPr lang="zh-CN" altLang="en-US" sz="3200" b="1">
                <a:solidFill>
                  <a:srgbClr val="FF0000"/>
                </a:solidFill>
                <a:latin typeface="微软雅黑" panose="020B0503020204020204" pitchFamily="34" charset="-122"/>
              </a:rPr>
              <a:t>认真倾听</a:t>
            </a:r>
            <a:r>
              <a:rPr lang="zh-CN" altLang="en-US" sz="3200" b="1">
                <a:latin typeface="微软雅黑" panose="020B0503020204020204" pitchFamily="34" charset="-122"/>
              </a:rPr>
              <a:t>了徐先生所反映的情况，并</a:t>
            </a:r>
            <a:r>
              <a:rPr lang="zh-CN" altLang="en-US" sz="3200" b="1">
                <a:solidFill>
                  <a:srgbClr val="FF0000"/>
                </a:solidFill>
                <a:latin typeface="微软雅黑" panose="020B0503020204020204" pitchFamily="34" charset="-122"/>
              </a:rPr>
              <a:t>诚恳</a:t>
            </a:r>
            <a:r>
              <a:rPr lang="zh-CN" altLang="en-US" sz="3200" b="1">
                <a:latin typeface="微软雅黑" panose="020B0503020204020204" pitchFamily="34" charset="-122"/>
              </a:rPr>
              <a:t>地表示给与赔偿。</a:t>
            </a:r>
            <a:endParaRPr lang="en-US" altLang="zh-CN" sz="3200" b="1">
              <a:latin typeface="微软雅黑" panose="020B0503020204020204" pitchFamily="34" charset="-122"/>
            </a:endParaRPr>
          </a:p>
        </p:txBody>
      </p:sp>
      <p:sp>
        <p:nvSpPr>
          <p:cNvPr id="8" name="椭圆 7"/>
          <p:cNvSpPr>
            <a:spLocks noChangeArrowheads="1"/>
          </p:cNvSpPr>
          <p:nvPr/>
        </p:nvSpPr>
        <p:spPr bwMode="auto">
          <a:xfrm>
            <a:off x="756048" y="5318125"/>
            <a:ext cx="1029890" cy="1055688"/>
          </a:xfrm>
          <a:prstGeom prst="ellipse">
            <a:avLst/>
          </a:prstGeom>
          <a:solidFill>
            <a:srgbClr val="92D050"/>
          </a:solidFill>
          <a:ln w="19050" algn="ctr">
            <a:solidFill>
              <a:srgbClr val="26697A"/>
            </a:solidFill>
            <a:round/>
          </a:ln>
        </p:spPr>
        <p:txBody>
          <a:bodyPr lIns="121890" tIns="60945" rIns="121890" bIns="60945" anchor="ctr"/>
          <a:lstStyle/>
          <a:p>
            <a:pPr algn="ctr" defTabSz="1219200" eaLnBrk="1" hangingPunct="1"/>
            <a:r>
              <a:rPr lang="en-US" altLang="zh-CN" sz="5300" b="1">
                <a:solidFill>
                  <a:schemeClr val="bg1"/>
                </a:solidFill>
                <a:latin typeface="楷体" panose="02010609060101010101" pitchFamily="49" charset="-122"/>
                <a:ea typeface="楷体" panose="02010609060101010101" pitchFamily="49" charset="-122"/>
              </a:rPr>
              <a:t>A</a:t>
            </a:r>
            <a:endParaRPr lang="zh-CN" altLang="en-US" sz="5300" b="1">
              <a:solidFill>
                <a:schemeClr val="bg1"/>
              </a:solidFill>
              <a:latin typeface="楷体" panose="02010609060101010101" pitchFamily="49" charset="-122"/>
              <a:ea typeface="楷体" panose="02010609060101010101" pitchFamily="49" charset="-122"/>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8002"/>
                                        </p:tgtEl>
                                        <p:attrNameLst>
                                          <p:attrName>style.visibility</p:attrName>
                                        </p:attrNameLst>
                                      </p:cBhvr>
                                      <p:to>
                                        <p:strVal val="visible"/>
                                      </p:to>
                                    </p:set>
                                    <p:animEffect transition="in" filter="barn(inVertical)">
                                      <p:cBhvr>
                                        <p:cTn id="32" dur="500"/>
                                        <p:tgtEl>
                                          <p:spTgt spid="12800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8005"/>
                                        </p:tgtEl>
                                        <p:attrNameLst>
                                          <p:attrName>style.visibility</p:attrName>
                                        </p:attrNameLst>
                                      </p:cBhvr>
                                      <p:to>
                                        <p:strVal val="visible"/>
                                      </p:to>
                                    </p:set>
                                    <p:animEffect transition="in" filter="barn(inVertical)">
                                      <p:cBhvr>
                                        <p:cTn id="40"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ldLvl="0" animBg="1"/>
      <p:bldP spid="3" grpId="0" animBg="1"/>
      <p:bldP spid="4" grpId="0" bldLvl="0" animBg="1"/>
      <p:bldP spid="128005" grpId="0" bldLvl="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txBox="1">
            <a:spLocks noChangeArrowheads="1"/>
          </p:cNvSpPr>
          <p:nvPr>
            <p:custDataLst>
              <p:tags r:id="rId1"/>
            </p:custDataLst>
          </p:nvPr>
        </p:nvSpPr>
        <p:spPr bwMode="auto">
          <a:xfrm>
            <a:off x="-200544" y="31115"/>
            <a:ext cx="2554605" cy="645160"/>
          </a:xfrm>
          <a:prstGeom prst="rect">
            <a:avLst/>
          </a:prstGeom>
          <a:noFill/>
          <a:ln w="9525">
            <a:noFill/>
            <a:miter lim="800000"/>
          </a:ln>
        </p:spPr>
        <p:txBody>
          <a:bodyPr wrap="none">
            <a:spAutoFit/>
          </a:bodyPr>
          <a:lstStyle/>
          <a:p>
            <a:pPr algn="ctr" defTabSz="2133600">
              <a:lnSpc>
                <a:spcPct val="90000"/>
              </a:lnSpc>
              <a:spcAft>
                <a:spcPct val="35000"/>
              </a:spcAft>
            </a:pPr>
            <a:r>
              <a:rPr lang="zh-CN" altLang="en-US" sz="3200" dirty="0">
                <a:solidFill>
                  <a:srgbClr val="FF0000"/>
                </a:solidFill>
                <a:latin typeface="隶书" pitchFamily="49" charset="-122"/>
                <a:ea typeface="隶书" pitchFamily="49" charset="-122"/>
              </a:rPr>
              <a:t>（</a:t>
            </a:r>
            <a:r>
              <a:rPr lang="en-US" altLang="zh-CN" sz="3200" dirty="0">
                <a:solidFill>
                  <a:srgbClr val="FF0000"/>
                </a:solidFill>
                <a:latin typeface="隶书" pitchFamily="49" charset="-122"/>
                <a:ea typeface="隶书" pitchFamily="49" charset="-122"/>
              </a:rPr>
              <a:t>1</a:t>
            </a:r>
            <a:r>
              <a:rPr lang="zh-CN" altLang="en-US" sz="3200" dirty="0">
                <a:solidFill>
                  <a:srgbClr val="FF0000"/>
                </a:solidFill>
                <a:latin typeface="隶书" pitchFamily="49" charset="-122"/>
                <a:ea typeface="隶书" pitchFamily="49" charset="-122"/>
              </a:rPr>
              <a:t>）协商</a:t>
            </a:r>
            <a:r>
              <a:rPr lang="zh-CN" altLang="en-US" sz="4000" dirty="0">
                <a:solidFill>
                  <a:srgbClr val="FF0000"/>
                </a:solidFill>
                <a:latin typeface="隶书" pitchFamily="49" charset="-122"/>
                <a:ea typeface="隶书" pitchFamily="49" charset="-122"/>
              </a:rPr>
              <a:t>：</a:t>
            </a:r>
            <a:endParaRPr lang="zh-CN" altLang="en-US" sz="4000" dirty="0">
              <a:solidFill>
                <a:srgbClr val="FF0000"/>
              </a:solidFill>
              <a:latin typeface="隶书" pitchFamily="49" charset="-122"/>
              <a:ea typeface="隶书" pitchFamily="49" charset="-122"/>
            </a:endParaRPr>
          </a:p>
        </p:txBody>
      </p:sp>
      <p:sp>
        <p:nvSpPr>
          <p:cNvPr id="13" name="MH_Other_5"/>
          <p:cNvSpPr/>
          <p:nvPr>
            <p:custDataLst>
              <p:tags r:id="rId2"/>
            </p:custDataLst>
          </p:nvPr>
        </p:nvSpPr>
        <p:spPr>
          <a:xfrm rot="21439215">
            <a:off x="16669" y="908051"/>
            <a:ext cx="1644254" cy="981075"/>
          </a:xfrm>
          <a:prstGeom prst="roundRect">
            <a:avLst>
              <a:gd name="adj" fmla="val 18567"/>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zh-CN" altLang="en-US" sz="3200" noProof="1">
                <a:solidFill>
                  <a:schemeClr val="tx1"/>
                </a:solidFill>
                <a:latin typeface="黑体" panose="02010609060101010101" pitchFamily="49" charset="-122"/>
                <a:ea typeface="黑体" panose="02010609060101010101" pitchFamily="49" charset="-122"/>
              </a:rPr>
              <a:t>适用</a:t>
            </a:r>
            <a:endParaRPr lang="zh-CN" altLang="en-US" sz="3200" noProof="1">
              <a:solidFill>
                <a:schemeClr val="tx1"/>
              </a:solidFill>
              <a:latin typeface="黑体" panose="02010609060101010101" pitchFamily="49" charset="-122"/>
              <a:ea typeface="黑体" panose="02010609060101010101" pitchFamily="49" charset="-122"/>
            </a:endParaRPr>
          </a:p>
          <a:p>
            <a:pPr algn="ctr" fontAlgn="auto">
              <a:spcBef>
                <a:spcPts val="0"/>
              </a:spcBef>
              <a:spcAft>
                <a:spcPts val="0"/>
              </a:spcAft>
              <a:defRPr/>
            </a:pPr>
            <a:r>
              <a:rPr lang="zh-CN" altLang="en-US" sz="3200" noProof="1">
                <a:solidFill>
                  <a:schemeClr val="tx1"/>
                </a:solidFill>
                <a:latin typeface="黑体" panose="02010609060101010101" pitchFamily="49" charset="-122"/>
                <a:ea typeface="黑体" panose="02010609060101010101" pitchFamily="49" charset="-122"/>
              </a:rPr>
              <a:t>范围</a:t>
            </a:r>
            <a:endParaRPr lang="zh-CN" altLang="en-US" sz="3200" noProof="1">
              <a:solidFill>
                <a:schemeClr val="tx1"/>
              </a:solidFill>
              <a:latin typeface="黑体" panose="02010609060101010101" pitchFamily="49" charset="-122"/>
              <a:ea typeface="黑体" panose="02010609060101010101" pitchFamily="49" charset="-122"/>
            </a:endParaRPr>
          </a:p>
        </p:txBody>
      </p:sp>
      <p:cxnSp>
        <p:nvCxnSpPr>
          <p:cNvPr id="16" name="MH_Other_8"/>
          <p:cNvCxnSpPr/>
          <p:nvPr>
            <p:custDataLst>
              <p:tags r:id="rId3"/>
            </p:custDataLst>
          </p:nvPr>
        </p:nvCxnSpPr>
        <p:spPr>
          <a:xfrm>
            <a:off x="1825228" y="1390650"/>
            <a:ext cx="1165622" cy="0"/>
          </a:xfrm>
          <a:prstGeom prst="straightConnector1">
            <a:avLst/>
          </a:prstGeom>
          <a:ln>
            <a:solidFill>
              <a:srgbClr val="E93C1F"/>
            </a:solidFill>
            <a:tailEnd type="triangle"/>
          </a:ln>
        </p:spPr>
        <p:style>
          <a:lnRef idx="1">
            <a:schemeClr val="accent1"/>
          </a:lnRef>
          <a:fillRef idx="0">
            <a:schemeClr val="accent1"/>
          </a:fillRef>
          <a:effectRef idx="0">
            <a:schemeClr val="accent1"/>
          </a:effectRef>
          <a:fontRef idx="minor">
            <a:schemeClr val="tx1"/>
          </a:fontRef>
        </p:style>
      </p:cxnSp>
      <p:sp>
        <p:nvSpPr>
          <p:cNvPr id="21508" name="MH_SubTitle_4"/>
          <p:cNvSpPr txBox="1">
            <a:spLocks noChangeArrowheads="1"/>
          </p:cNvSpPr>
          <p:nvPr>
            <p:custDataLst>
              <p:tags r:id="rId4"/>
            </p:custDataLst>
          </p:nvPr>
        </p:nvSpPr>
        <p:spPr bwMode="auto">
          <a:xfrm>
            <a:off x="3025378" y="1124744"/>
            <a:ext cx="6118622" cy="1224135"/>
          </a:xfrm>
          <a:prstGeom prst="rect">
            <a:avLst/>
          </a:prstGeom>
        </p:spPr>
        <p:style>
          <a:lnRef idx="1">
            <a:schemeClr val="accent6"/>
          </a:lnRef>
          <a:fillRef idx="2">
            <a:schemeClr val="accent6"/>
          </a:fillRef>
          <a:effectRef idx="1">
            <a:schemeClr val="accent6"/>
          </a:effectRef>
          <a:fontRef idx="minor">
            <a:schemeClr val="dk1"/>
          </a:fontRef>
        </p:style>
        <p:txBody>
          <a:bodyPr lIns="0" tIns="0" rIns="0" bIns="0" anchor="ctr"/>
          <a:lstStyle/>
          <a:p>
            <a:pPr>
              <a:lnSpc>
                <a:spcPct val="130000"/>
              </a:lnSpc>
              <a:defRPr/>
            </a:pPr>
            <a:r>
              <a:rPr lang="zh-CN" altLang="en-US" sz="3200" b="1" dirty="0">
                <a:solidFill>
                  <a:srgbClr val="000000"/>
                </a:solidFill>
                <a:latin typeface="黑体" panose="02010609060101010101" pitchFamily="49" charset="-122"/>
                <a:ea typeface="黑体" panose="02010609060101010101" pitchFamily="49" charset="-122"/>
              </a:rPr>
              <a:t>一些常见的消费、劳动争议和交通事故纠纷。</a:t>
            </a:r>
            <a:endParaRPr lang="zh-CN" altLang="en-US" sz="3200" b="1" dirty="0">
              <a:solidFill>
                <a:srgbClr val="000000"/>
              </a:solidFill>
              <a:latin typeface="黑体" panose="02010609060101010101" pitchFamily="49" charset="-122"/>
              <a:ea typeface="黑体" panose="02010609060101010101" pitchFamily="49" charset="-122"/>
            </a:endParaRPr>
          </a:p>
        </p:txBody>
      </p:sp>
      <p:sp>
        <p:nvSpPr>
          <p:cNvPr id="19462" name="MH_SubTitle_3"/>
          <p:cNvSpPr txBox="1">
            <a:spLocks noChangeArrowheads="1"/>
          </p:cNvSpPr>
          <p:nvPr>
            <p:custDataLst>
              <p:tags r:id="rId5"/>
            </p:custDataLst>
          </p:nvPr>
        </p:nvSpPr>
        <p:spPr bwMode="auto">
          <a:xfrm>
            <a:off x="2730103" y="2516189"/>
            <a:ext cx="3509963" cy="454025"/>
          </a:xfrm>
          <a:prstGeom prst="rect">
            <a:avLst/>
          </a:prstGeom>
          <a:noFill/>
          <a:ln w="9525">
            <a:noFill/>
            <a:miter lim="800000"/>
          </a:ln>
        </p:spPr>
        <p:txBody>
          <a:bodyPr lIns="0" tIns="0" rIns="0" bIns="0" anchor="ctr"/>
          <a:lstStyle/>
          <a:p>
            <a:pPr>
              <a:lnSpc>
                <a:spcPct val="130000"/>
              </a:lnSpc>
            </a:pPr>
            <a:r>
              <a:rPr lang="zh-CN" altLang="en-US" sz="4000" b="1" dirty="0">
                <a:solidFill>
                  <a:srgbClr val="FF0000"/>
                </a:solidFill>
                <a:latin typeface="黑体" panose="02010609060101010101" pitchFamily="49" charset="-122"/>
                <a:ea typeface="黑体" panose="02010609060101010101" pitchFamily="49" charset="-122"/>
              </a:rPr>
              <a:t>快速、简便</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19463" name="MH_SubTitle_2"/>
          <p:cNvSpPr txBox="1">
            <a:spLocks noChangeArrowheads="1"/>
          </p:cNvSpPr>
          <p:nvPr>
            <p:custDataLst>
              <p:tags r:id="rId6"/>
            </p:custDataLst>
          </p:nvPr>
        </p:nvSpPr>
        <p:spPr bwMode="auto">
          <a:xfrm>
            <a:off x="2645569" y="3978276"/>
            <a:ext cx="3507581" cy="454025"/>
          </a:xfrm>
          <a:prstGeom prst="rect">
            <a:avLst/>
          </a:prstGeom>
          <a:noFill/>
          <a:ln w="9525">
            <a:noFill/>
            <a:miter lim="800000"/>
          </a:ln>
        </p:spPr>
        <p:txBody>
          <a:bodyPr lIns="0" tIns="0" rIns="0" bIns="0" anchor="ctr"/>
          <a:lstStyle/>
          <a:p>
            <a:pPr>
              <a:lnSpc>
                <a:spcPct val="130000"/>
              </a:lnSpc>
            </a:pPr>
            <a:r>
              <a:rPr lang="zh-CN" altLang="en-US" sz="3200" b="1" dirty="0">
                <a:solidFill>
                  <a:srgbClr val="000000"/>
                </a:solidFill>
                <a:latin typeface="黑体" panose="02010609060101010101" pitchFamily="49" charset="-122"/>
                <a:ea typeface="黑体" panose="02010609060101010101" pitchFamily="49" charset="-122"/>
              </a:rPr>
              <a:t>自愿、互谅</a:t>
            </a:r>
            <a:endParaRPr lang="zh-CN" altLang="en-US" sz="3200" b="1" dirty="0">
              <a:solidFill>
                <a:srgbClr val="000000"/>
              </a:solidFill>
              <a:latin typeface="黑体" panose="02010609060101010101" pitchFamily="49" charset="-122"/>
              <a:ea typeface="黑体" panose="02010609060101010101" pitchFamily="49" charset="-122"/>
            </a:endParaRPr>
          </a:p>
        </p:txBody>
      </p:sp>
      <p:sp>
        <p:nvSpPr>
          <p:cNvPr id="19464" name="MH_SubTitle_1"/>
          <p:cNvSpPr txBox="1">
            <a:spLocks noChangeArrowheads="1"/>
          </p:cNvSpPr>
          <p:nvPr>
            <p:custDataLst>
              <p:tags r:id="rId7"/>
            </p:custDataLst>
          </p:nvPr>
        </p:nvSpPr>
        <p:spPr bwMode="auto">
          <a:xfrm>
            <a:off x="2565798" y="5680076"/>
            <a:ext cx="6341269" cy="454025"/>
          </a:xfrm>
          <a:prstGeom prst="rect">
            <a:avLst/>
          </a:prstGeom>
          <a:noFill/>
          <a:ln w="9525">
            <a:noFill/>
            <a:miter lim="800000"/>
          </a:ln>
        </p:spPr>
        <p:txBody>
          <a:bodyPr lIns="0" tIns="0" rIns="0" bIns="0" anchor="ctr"/>
          <a:lstStyle/>
          <a:p>
            <a:r>
              <a:rPr lang="zh-CN" altLang="en-US" sz="3200" b="1">
                <a:solidFill>
                  <a:srgbClr val="000000"/>
                </a:solidFill>
                <a:latin typeface="黑体" panose="02010609060101010101" pitchFamily="49" charset="-122"/>
                <a:ea typeface="黑体" panose="02010609060101010101" pitchFamily="49" charset="-122"/>
              </a:rPr>
              <a:t>依据法律，通过直接对话，摆事实、讲道理，分清责任，达成协议，使纠纷得以解决。</a:t>
            </a:r>
            <a:endParaRPr lang="zh-CN" altLang="en-US" sz="3200" b="1">
              <a:solidFill>
                <a:srgbClr val="000000"/>
              </a:solidFill>
              <a:latin typeface="黑体" panose="02010609060101010101" pitchFamily="49" charset="-122"/>
              <a:ea typeface="黑体" panose="02010609060101010101" pitchFamily="49" charset="-122"/>
            </a:endParaRPr>
          </a:p>
        </p:txBody>
      </p:sp>
      <p:sp>
        <p:nvSpPr>
          <p:cNvPr id="22" name="MH_Other_5"/>
          <p:cNvSpPr/>
          <p:nvPr>
            <p:custDataLst>
              <p:tags r:id="rId8"/>
            </p:custDataLst>
          </p:nvPr>
        </p:nvSpPr>
        <p:spPr>
          <a:xfrm rot="21439215">
            <a:off x="16669" y="2366964"/>
            <a:ext cx="1364456" cy="981075"/>
          </a:xfrm>
          <a:prstGeom prst="roundRect">
            <a:avLst>
              <a:gd name="adj" fmla="val 18567"/>
            </a:avLst>
          </a:prstGeom>
          <a:solidFill>
            <a:schemeClr val="accent2">
              <a:lumMod val="60000"/>
              <a:lumOff val="40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solidFill>
                  <a:schemeClr val="tx1"/>
                </a:solidFill>
                <a:latin typeface="黑体" panose="02010609060101010101" pitchFamily="49" charset="-122"/>
                <a:ea typeface="黑体" panose="02010609060101010101" pitchFamily="49" charset="-122"/>
              </a:rPr>
              <a:t>特点</a:t>
            </a:r>
            <a:endParaRPr lang="zh-CN" altLang="en-US" sz="3200" noProof="1">
              <a:solidFill>
                <a:schemeClr val="tx1"/>
              </a:solidFill>
              <a:latin typeface="黑体" panose="02010609060101010101" pitchFamily="49" charset="-122"/>
              <a:ea typeface="黑体" panose="02010609060101010101" pitchFamily="49" charset="-122"/>
            </a:endParaRPr>
          </a:p>
        </p:txBody>
      </p:sp>
      <p:cxnSp>
        <p:nvCxnSpPr>
          <p:cNvPr id="23" name="MH_Other_8"/>
          <p:cNvCxnSpPr/>
          <p:nvPr>
            <p:custDataLst>
              <p:tags r:id="rId9"/>
            </p:custDataLst>
          </p:nvPr>
        </p:nvCxnSpPr>
        <p:spPr>
          <a:xfrm>
            <a:off x="1381126" y="2786063"/>
            <a:ext cx="1164431" cy="0"/>
          </a:xfrm>
          <a:prstGeom prst="straightConnector1">
            <a:avLst/>
          </a:prstGeom>
          <a:ln>
            <a:solidFill>
              <a:srgbClr val="E93C1F"/>
            </a:solidFill>
            <a:tailEnd type="triangle"/>
          </a:ln>
        </p:spPr>
        <p:style>
          <a:lnRef idx="1">
            <a:schemeClr val="accent1"/>
          </a:lnRef>
          <a:fillRef idx="0">
            <a:schemeClr val="accent1"/>
          </a:fillRef>
          <a:effectRef idx="0">
            <a:schemeClr val="accent1"/>
          </a:effectRef>
          <a:fontRef idx="minor">
            <a:schemeClr val="tx1"/>
          </a:fontRef>
        </p:style>
      </p:cxnSp>
      <p:sp>
        <p:nvSpPr>
          <p:cNvPr id="24" name="MH_Other_5"/>
          <p:cNvSpPr/>
          <p:nvPr>
            <p:custDataLst>
              <p:tags r:id="rId10"/>
            </p:custDataLst>
          </p:nvPr>
        </p:nvSpPr>
        <p:spPr>
          <a:xfrm rot="21439215">
            <a:off x="16669" y="3852864"/>
            <a:ext cx="1364456" cy="981075"/>
          </a:xfrm>
          <a:prstGeom prst="roundRect">
            <a:avLst>
              <a:gd name="adj" fmla="val 18567"/>
            </a:avLst>
          </a:prstGeom>
          <a:solidFill>
            <a:schemeClr val="accent2">
              <a:lumMod val="60000"/>
              <a:lumOff val="40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solidFill>
                  <a:schemeClr val="tx1"/>
                </a:solidFill>
                <a:latin typeface="黑体" panose="02010609060101010101" pitchFamily="49" charset="-122"/>
                <a:ea typeface="黑体" panose="02010609060101010101" pitchFamily="49" charset="-122"/>
              </a:rPr>
              <a:t>原则</a:t>
            </a:r>
            <a:endParaRPr lang="zh-CN" altLang="en-US" sz="3200" noProof="1">
              <a:solidFill>
                <a:schemeClr val="tx1"/>
              </a:solidFill>
              <a:latin typeface="黑体" panose="02010609060101010101" pitchFamily="49" charset="-122"/>
              <a:ea typeface="黑体" panose="02010609060101010101" pitchFamily="49" charset="-122"/>
            </a:endParaRPr>
          </a:p>
        </p:txBody>
      </p:sp>
      <p:cxnSp>
        <p:nvCxnSpPr>
          <p:cNvPr id="25" name="MH_Other_8"/>
          <p:cNvCxnSpPr/>
          <p:nvPr>
            <p:custDataLst>
              <p:tags r:id="rId11"/>
            </p:custDataLst>
          </p:nvPr>
        </p:nvCxnSpPr>
        <p:spPr>
          <a:xfrm>
            <a:off x="1393032" y="4248150"/>
            <a:ext cx="1165622" cy="0"/>
          </a:xfrm>
          <a:prstGeom prst="straightConnector1">
            <a:avLst/>
          </a:prstGeom>
          <a:ln>
            <a:solidFill>
              <a:srgbClr val="E93C1F"/>
            </a:solidFill>
            <a:tailEnd type="triangle"/>
          </a:ln>
        </p:spPr>
        <p:style>
          <a:lnRef idx="1">
            <a:schemeClr val="accent1"/>
          </a:lnRef>
          <a:fillRef idx="0">
            <a:schemeClr val="accent1"/>
          </a:fillRef>
          <a:effectRef idx="0">
            <a:schemeClr val="accent1"/>
          </a:effectRef>
          <a:fontRef idx="minor">
            <a:schemeClr val="tx1"/>
          </a:fontRef>
        </p:style>
      </p:cxnSp>
      <p:sp>
        <p:nvSpPr>
          <p:cNvPr id="26" name="MH_Other_5"/>
          <p:cNvSpPr/>
          <p:nvPr>
            <p:custDataLst>
              <p:tags r:id="rId12"/>
            </p:custDataLst>
          </p:nvPr>
        </p:nvSpPr>
        <p:spPr>
          <a:xfrm rot="21439215">
            <a:off x="16669" y="5449889"/>
            <a:ext cx="1364456" cy="981075"/>
          </a:xfrm>
          <a:prstGeom prst="roundRect">
            <a:avLst>
              <a:gd name="adj" fmla="val 18567"/>
            </a:avLst>
          </a:prstGeom>
          <a:solidFill>
            <a:schemeClr val="accent2">
              <a:lumMod val="60000"/>
              <a:lumOff val="40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solidFill>
                  <a:schemeClr val="tx1"/>
                </a:solidFill>
                <a:latin typeface="黑体" panose="02010609060101010101" pitchFamily="49" charset="-122"/>
                <a:ea typeface="黑体" panose="02010609060101010101" pitchFamily="49" charset="-122"/>
              </a:rPr>
              <a:t>过程</a:t>
            </a:r>
            <a:endParaRPr lang="zh-CN" altLang="en-US" sz="3200" noProof="1">
              <a:solidFill>
                <a:schemeClr val="tx1"/>
              </a:solidFill>
              <a:latin typeface="黑体" panose="02010609060101010101" pitchFamily="49" charset="-122"/>
              <a:ea typeface="黑体" panose="02010609060101010101" pitchFamily="49" charset="-122"/>
            </a:endParaRPr>
          </a:p>
        </p:txBody>
      </p:sp>
      <p:cxnSp>
        <p:nvCxnSpPr>
          <p:cNvPr id="27" name="MH_Other_8"/>
          <p:cNvCxnSpPr/>
          <p:nvPr>
            <p:custDataLst>
              <p:tags r:id="rId13"/>
            </p:custDataLst>
          </p:nvPr>
        </p:nvCxnSpPr>
        <p:spPr>
          <a:xfrm>
            <a:off x="1376363" y="5940425"/>
            <a:ext cx="1165622" cy="0"/>
          </a:xfrm>
          <a:prstGeom prst="straightConnector1">
            <a:avLst/>
          </a:prstGeom>
          <a:ln>
            <a:solidFill>
              <a:srgbClr val="E93C1F"/>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36096" y="2132856"/>
            <a:ext cx="370790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p:cNvSpPr/>
          <p:nvPr/>
        </p:nvSpPr>
        <p:spPr>
          <a:xfrm>
            <a:off x="1758315" y="231140"/>
            <a:ext cx="7539990" cy="521970"/>
          </a:xfrm>
          <a:prstGeom prst="rect">
            <a:avLst/>
          </a:prstGeom>
        </p:spPr>
        <p:txBody>
          <a:bodyPr wrap="square">
            <a:spAutoFit/>
          </a:bodyPr>
          <a:lstStyle/>
          <a:p>
            <a:r>
              <a:rPr lang="zh-CN" altLang="en-US" sz="2800" b="1" dirty="0" smtClean="0">
                <a:solidFill>
                  <a:srgbClr val="0000CC"/>
                </a:solidFill>
                <a:latin typeface="黑体" panose="02010609060101010101" pitchFamily="49" charset="-122"/>
                <a:ea typeface="黑体" panose="02010609060101010101" pitchFamily="49" charset="-122"/>
              </a:rPr>
              <a:t>日常生活中大量的权益争议是通过协商解决的。</a:t>
            </a:r>
            <a:endParaRPr lang="zh-CN" altLang="en-US" sz="2800" dirty="0">
              <a:solidFill>
                <a:srgbClr val="0000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箭头 3"/>
          <p:cNvSpPr>
            <a:spLocks noChangeArrowheads="1"/>
          </p:cNvSpPr>
          <p:nvPr/>
        </p:nvSpPr>
        <p:spPr bwMode="auto">
          <a:xfrm>
            <a:off x="4506595" y="4173855"/>
            <a:ext cx="533400" cy="1133475"/>
          </a:xfrm>
          <a:prstGeom prst="downArrow">
            <a:avLst>
              <a:gd name="adj1" fmla="val 50000"/>
              <a:gd name="adj2" fmla="val 49838"/>
            </a:avLst>
          </a:prstGeom>
          <a:solidFill>
            <a:srgbClr val="FFE39D"/>
          </a:solidFill>
          <a:ln w="19050" algn="ctr">
            <a:noFill/>
            <a:miter lim="800000"/>
          </a:ln>
        </p:spPr>
        <p:txBody>
          <a:bodyPr lIns="121890" tIns="60945" rIns="121890" bIns="60945" anchor="ctr"/>
          <a:lstStyle/>
          <a:p>
            <a:pPr algn="just" defTabSz="1219200" eaLnBrk="1" hangingPunct="1"/>
            <a:endParaRPr lang="zh-CN" altLang="en-US" sz="2400" b="1">
              <a:solidFill>
                <a:srgbClr val="FFFFFF"/>
              </a:solidFill>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1821736" y="249873"/>
            <a:ext cx="6913140" cy="1895873"/>
          </a:xfrm>
          <a:prstGeom prst="rect">
            <a:avLst/>
          </a:prstGeom>
          <a:solidFill>
            <a:srgbClr val="E8F2D3"/>
          </a:solidFill>
          <a:ln w="9525">
            <a:noFill/>
            <a:miter lim="800000"/>
          </a:ln>
        </p:spPr>
        <p:txBody>
          <a:bodyPr wrap="square" lIns="121890" tIns="60945" rIns="121890" bIns="60945">
            <a:spAutoFit/>
          </a:bodyPr>
          <a:lstStyle/>
          <a:p>
            <a:pPr algn="just" defTabSz="1219200" eaLnBrk="1" hangingPunct="1">
              <a:lnSpc>
                <a:spcPct val="120000"/>
              </a:lnSpc>
            </a:pPr>
            <a:r>
              <a:rPr lang="zh-CN" altLang="en-US" sz="3200" b="1" dirty="0">
                <a:latin typeface="微软雅黑" panose="020B0503020204020204" pitchFamily="34" charset="-122"/>
                <a:sym typeface="+mn-ea"/>
              </a:rPr>
              <a:t>但是，徐先生仍然不满厂家给出的经济赔偿，认为自己的权益还是没有得到充分的维护。</a:t>
            </a:r>
            <a:endParaRPr lang="en-US" altLang="zh-CN" sz="3200" b="1" dirty="0">
              <a:latin typeface="微软雅黑" panose="020B0503020204020204" pitchFamily="34" charset="-122"/>
            </a:endParaRPr>
          </a:p>
        </p:txBody>
      </p:sp>
      <p:sp>
        <p:nvSpPr>
          <p:cNvPr id="6" name="下箭头 5"/>
          <p:cNvSpPr>
            <a:spLocks noChangeArrowheads="1"/>
          </p:cNvSpPr>
          <p:nvPr/>
        </p:nvSpPr>
        <p:spPr bwMode="auto">
          <a:xfrm>
            <a:off x="4439841" y="1958975"/>
            <a:ext cx="600075" cy="782638"/>
          </a:xfrm>
          <a:prstGeom prst="downArrow">
            <a:avLst>
              <a:gd name="adj1" fmla="val 50000"/>
              <a:gd name="adj2" fmla="val 50000"/>
            </a:avLst>
          </a:prstGeom>
          <a:solidFill>
            <a:srgbClr val="E8F2D3"/>
          </a:solidFill>
          <a:ln w="19050" algn="ctr">
            <a:noFill/>
            <a:miter lim="800000"/>
          </a:ln>
        </p:spPr>
        <p:txBody>
          <a:bodyPr lIns="121890" tIns="60945" rIns="121890" bIns="60945" anchor="ctr"/>
          <a:lstStyle/>
          <a:p>
            <a:pPr algn="just" defTabSz="1219200" eaLnBrk="1" hangingPunct="1"/>
            <a:endParaRPr lang="zh-CN" altLang="en-US" sz="2400" b="1">
              <a:solidFill>
                <a:srgbClr val="FFFFFF"/>
              </a:solidFill>
              <a:latin typeface="楷体" panose="02010609060101010101" pitchFamily="49" charset="-122"/>
              <a:ea typeface="楷体" panose="02010609060101010101" pitchFamily="49" charset="-122"/>
            </a:endParaRPr>
          </a:p>
        </p:txBody>
      </p:sp>
      <p:sp>
        <p:nvSpPr>
          <p:cNvPr id="7" name="文本框 6"/>
          <p:cNvSpPr txBox="1">
            <a:spLocks noChangeArrowheads="1"/>
          </p:cNvSpPr>
          <p:nvPr/>
        </p:nvSpPr>
        <p:spPr bwMode="auto">
          <a:xfrm>
            <a:off x="1547664" y="2752725"/>
            <a:ext cx="7272807" cy="2080539"/>
          </a:xfrm>
          <a:prstGeom prst="rect">
            <a:avLst/>
          </a:prstGeom>
          <a:solidFill>
            <a:srgbClr val="FFE39D"/>
          </a:solidFill>
          <a:ln w="9525">
            <a:noFill/>
            <a:miter lim="800000"/>
          </a:ln>
        </p:spPr>
        <p:txBody>
          <a:bodyPr wrap="square" lIns="121890" tIns="60945" rIns="121890" bIns="60945">
            <a:spAutoFit/>
          </a:bodyPr>
          <a:lstStyle/>
          <a:p>
            <a:pPr algn="just" defTabSz="1219200" eaLnBrk="1" hangingPunct="1">
              <a:lnSpc>
                <a:spcPct val="120000"/>
              </a:lnSpc>
            </a:pPr>
            <a:r>
              <a:rPr lang="zh-CN" altLang="en-US" sz="3200" b="1" dirty="0">
                <a:latin typeface="微软雅黑" panose="020B0503020204020204" pitchFamily="34" charset="-122"/>
                <a:sym typeface="+mn-ea"/>
              </a:rPr>
              <a:t>后在同事的提醒下，徐先生找到了</a:t>
            </a:r>
            <a:r>
              <a:rPr lang="zh-CN" altLang="en-US" sz="3700" b="1" dirty="0">
                <a:solidFill>
                  <a:srgbClr val="FF0000"/>
                </a:solidFill>
                <a:latin typeface="微软雅黑" panose="020B0503020204020204" pitchFamily="34" charset="-122"/>
                <a:sym typeface="+mn-ea"/>
              </a:rPr>
              <a:t>人民调解委员会</a:t>
            </a:r>
            <a:r>
              <a:rPr lang="zh-CN" altLang="en-US" sz="3200" b="1" dirty="0">
                <a:latin typeface="微软雅黑" panose="020B0503020204020204" pitchFamily="34" charset="-122"/>
                <a:sym typeface="+mn-ea"/>
              </a:rPr>
              <a:t>，调解员及时介入调解，</a:t>
            </a:r>
            <a:r>
              <a:rPr lang="zh-CN" altLang="en-US" sz="3200" b="1" dirty="0">
                <a:latin typeface="微软雅黑" panose="020B0503020204020204" pitchFamily="34" charset="-122"/>
              </a:rPr>
              <a:t>从中调和</a:t>
            </a:r>
            <a:r>
              <a:rPr lang="zh-CN" altLang="en-US" sz="3200" b="1" dirty="0">
                <a:latin typeface="微软雅黑" panose="020B0503020204020204" pitchFamily="34" charset="-122"/>
                <a:sym typeface="+mn-ea"/>
              </a:rPr>
              <a:t>。</a:t>
            </a:r>
            <a:endParaRPr lang="en-US" altLang="zh-CN" sz="3200" b="1" dirty="0">
              <a:latin typeface="微软雅黑" panose="020B0503020204020204" pitchFamily="34" charset="-122"/>
            </a:endParaRPr>
          </a:p>
        </p:txBody>
      </p:sp>
      <p:sp>
        <p:nvSpPr>
          <p:cNvPr id="8" name="椭圆 7"/>
          <p:cNvSpPr>
            <a:spLocks noChangeArrowheads="1"/>
          </p:cNvSpPr>
          <p:nvPr/>
        </p:nvSpPr>
        <p:spPr bwMode="auto">
          <a:xfrm>
            <a:off x="252412" y="2919414"/>
            <a:ext cx="1028700" cy="1076325"/>
          </a:xfrm>
          <a:prstGeom prst="ellipse">
            <a:avLst/>
          </a:prstGeom>
          <a:solidFill>
            <a:srgbClr val="92D050"/>
          </a:solidFill>
          <a:ln w="19050" algn="ctr">
            <a:solidFill>
              <a:srgbClr val="26697A"/>
            </a:solidFill>
            <a:round/>
          </a:ln>
        </p:spPr>
        <p:txBody>
          <a:bodyPr lIns="121890" tIns="60945" rIns="121890" bIns="60945" anchor="ctr"/>
          <a:lstStyle/>
          <a:p>
            <a:pPr algn="ctr" defTabSz="1219200" eaLnBrk="1" hangingPunct="1"/>
            <a:r>
              <a:rPr lang="en-US" altLang="zh-CN" sz="5900" b="1">
                <a:solidFill>
                  <a:schemeClr val="bg1"/>
                </a:solidFill>
                <a:effectLst>
                  <a:outerShdw blurRad="38100" dist="38100" dir="2700000" algn="tl">
                    <a:srgbClr val="000000"/>
                  </a:outerShdw>
                </a:effectLst>
                <a:latin typeface="楷体" panose="02010609060101010101" pitchFamily="49" charset="-122"/>
                <a:ea typeface="楷体" panose="02010609060101010101" pitchFamily="49" charset="-122"/>
              </a:rPr>
              <a:t>B</a:t>
            </a:r>
            <a:endParaRPr lang="en-US" altLang="zh-CN" sz="5900" b="1">
              <a:solidFill>
                <a:schemeClr val="bg1"/>
              </a:solidFill>
              <a:effectLst>
                <a:outerShdw blurRad="38100" dist="38100" dir="2700000" algn="tl">
                  <a:srgbClr val="000000"/>
                </a:outerShdw>
              </a:effectLst>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animBg="1"/>
      <p:bldP spid="7" grpId="0" animBg="1" uiExpand="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60985" y="21590"/>
            <a:ext cx="8517255" cy="645160"/>
          </a:xfrm>
          <a:prstGeom prst="rect">
            <a:avLst/>
          </a:prstGeom>
          <a:noFill/>
        </p:spPr>
        <p:txBody>
          <a:bodyPr wrap="square">
            <a:spAutoFit/>
            <a:scene3d>
              <a:camera prst="orthographicFront"/>
              <a:lightRig rig="threePt" dir="t"/>
            </a:scene3d>
          </a:bodyPr>
          <a:lstStyle/>
          <a:p>
            <a:pPr algn="ctr" defTabSz="2133600" fontAlgn="auto">
              <a:lnSpc>
                <a:spcPct val="90000"/>
              </a:lnSpc>
              <a:spcAft>
                <a:spcPct val="35000"/>
              </a:spcAft>
              <a:defRPr/>
            </a:pPr>
            <a:r>
              <a:rPr lang="zh-CN" altLang="en-US" sz="4000" b="1" noProof="1">
                <a:solidFill>
                  <a:srgbClr val="FF0000"/>
                </a:solidFill>
                <a:latin typeface="隶书" pitchFamily="49" charset="-122"/>
                <a:ea typeface="隶书" pitchFamily="49" charset="-122"/>
              </a:rPr>
              <a:t>（</a:t>
            </a:r>
            <a:r>
              <a:rPr lang="en-US" altLang="zh-CN" sz="4000" b="1" noProof="1">
                <a:solidFill>
                  <a:srgbClr val="FF0000"/>
                </a:solidFill>
                <a:latin typeface="隶书" pitchFamily="49" charset="-122"/>
                <a:ea typeface="隶书" pitchFamily="49" charset="-122"/>
              </a:rPr>
              <a:t>2</a:t>
            </a:r>
            <a:r>
              <a:rPr lang="zh-CN" altLang="en-US" sz="4000" b="1" noProof="1">
                <a:solidFill>
                  <a:srgbClr val="FF0000"/>
                </a:solidFill>
                <a:latin typeface="隶书" pitchFamily="49" charset="-122"/>
                <a:ea typeface="隶书" pitchFamily="49" charset="-122"/>
              </a:rPr>
              <a:t>）调解</a:t>
            </a:r>
            <a:r>
              <a:rPr lang="zh-CN" altLang="en-US" sz="3200" b="1" noProof="1">
                <a:latin typeface="隶书" pitchFamily="49" charset="-122"/>
                <a:ea typeface="隶书" pitchFamily="49" charset="-122"/>
              </a:rPr>
              <a:t>：也是解决纠纷的有效方式</a:t>
            </a:r>
            <a:endParaRPr lang="zh-CN" altLang="en-US" sz="3200" b="1" noProof="1">
              <a:latin typeface="隶书" pitchFamily="49" charset="-122"/>
              <a:ea typeface="隶书" pitchFamily="49" charset="-122"/>
            </a:endParaRPr>
          </a:p>
        </p:txBody>
      </p:sp>
      <p:sp>
        <p:nvSpPr>
          <p:cNvPr id="3" name="MH_Other_5"/>
          <p:cNvSpPr/>
          <p:nvPr>
            <p:custDataLst>
              <p:tags r:id="rId2"/>
            </p:custDataLst>
          </p:nvPr>
        </p:nvSpPr>
        <p:spPr>
          <a:xfrm rot="21439215">
            <a:off x="201701" y="580040"/>
            <a:ext cx="1364456" cy="981075"/>
          </a:xfrm>
          <a:prstGeom prst="roundRect">
            <a:avLst>
              <a:gd name="adj" fmla="val 18567"/>
            </a:avLst>
          </a:prstGeom>
          <a:solidFill>
            <a:schemeClr val="accent2">
              <a:lumMod val="60000"/>
              <a:lumOff val="40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noProof="1">
                <a:solidFill>
                  <a:schemeClr val="tx1"/>
                </a:solidFill>
                <a:latin typeface="黑体" panose="02010609060101010101" pitchFamily="49" charset="-122"/>
                <a:ea typeface="黑体" panose="02010609060101010101" pitchFamily="49" charset="-122"/>
              </a:rPr>
              <a:t>依据</a:t>
            </a:r>
            <a:endParaRPr lang="zh-CN" altLang="en-US" sz="3600" noProof="1">
              <a:solidFill>
                <a:schemeClr val="tx1"/>
              </a:solidFill>
              <a:latin typeface="黑体" panose="02010609060101010101" pitchFamily="49" charset="-122"/>
              <a:ea typeface="黑体" panose="02010609060101010101" pitchFamily="49" charset="-122"/>
            </a:endParaRPr>
          </a:p>
        </p:txBody>
      </p:sp>
      <p:sp>
        <p:nvSpPr>
          <p:cNvPr id="20484" name="矩形 3"/>
          <p:cNvSpPr>
            <a:spLocks noChangeArrowheads="1"/>
          </p:cNvSpPr>
          <p:nvPr/>
        </p:nvSpPr>
        <p:spPr bwMode="auto">
          <a:xfrm>
            <a:off x="2771800" y="548680"/>
            <a:ext cx="6006773" cy="641714"/>
          </a:xfrm>
          <a:prstGeom prst="rect">
            <a:avLst/>
          </a:prstGeom>
          <a:noFill/>
          <a:ln w="9525">
            <a:noFill/>
            <a:miter lim="800000"/>
          </a:ln>
        </p:spPr>
        <p:txBody>
          <a:bodyPr wrap="none">
            <a:spAutoFit/>
          </a:bodyPr>
          <a:lstStyle/>
          <a:p>
            <a:pPr algn="ctr">
              <a:lnSpc>
                <a:spcPct val="130000"/>
              </a:lnSpc>
            </a:pPr>
            <a:r>
              <a:rPr lang="zh-CN" altLang="en-US" sz="2800" b="1" dirty="0">
                <a:solidFill>
                  <a:srgbClr val="000000"/>
                </a:solidFill>
                <a:latin typeface="黑体" panose="02010609060101010101" pitchFamily="49" charset="-122"/>
                <a:ea typeface="黑体" panose="02010609060101010101" pitchFamily="49" charset="-122"/>
              </a:rPr>
              <a:t>国家法律法规和政策以及社会公德</a:t>
            </a:r>
            <a:r>
              <a:rPr lang="zh-CN" altLang="en-US" sz="3200" b="1" dirty="0">
                <a:solidFill>
                  <a:srgbClr val="000000"/>
                </a:solidFill>
                <a:latin typeface="黑体" panose="02010609060101010101" pitchFamily="49" charset="-122"/>
                <a:ea typeface="黑体" panose="02010609060101010101" pitchFamily="49" charset="-122"/>
              </a:rPr>
              <a:t>。</a:t>
            </a:r>
            <a:endParaRPr lang="da-DK" altLang="zh-CN" sz="3200" b="1" dirty="0">
              <a:solidFill>
                <a:srgbClr val="000000"/>
              </a:solidFill>
              <a:latin typeface="黑体" panose="02010609060101010101" pitchFamily="49" charset="-122"/>
              <a:ea typeface="黑体" panose="02010609060101010101" pitchFamily="49" charset="-122"/>
            </a:endParaRPr>
          </a:p>
        </p:txBody>
      </p:sp>
      <p:cxnSp>
        <p:nvCxnSpPr>
          <p:cNvPr id="5" name="MH_Other_8"/>
          <p:cNvCxnSpPr/>
          <p:nvPr>
            <p:custDataLst>
              <p:tags r:id="rId3"/>
            </p:custDataLst>
          </p:nvPr>
        </p:nvCxnSpPr>
        <p:spPr>
          <a:xfrm>
            <a:off x="1619672" y="980728"/>
            <a:ext cx="1165622" cy="0"/>
          </a:xfrm>
          <a:prstGeom prst="straightConnector1">
            <a:avLst/>
          </a:prstGeom>
          <a:ln>
            <a:solidFill>
              <a:srgbClr val="E93C1F"/>
            </a:solidFill>
            <a:tailEnd type="triangle"/>
          </a:ln>
        </p:spPr>
        <p:style>
          <a:lnRef idx="1">
            <a:schemeClr val="accent1"/>
          </a:lnRef>
          <a:fillRef idx="0">
            <a:schemeClr val="accent1"/>
          </a:fillRef>
          <a:effectRef idx="0">
            <a:schemeClr val="accent1"/>
          </a:effectRef>
          <a:fontRef idx="minor">
            <a:schemeClr val="tx1"/>
          </a:fontRef>
        </p:style>
      </p:cxnSp>
      <p:sp>
        <p:nvSpPr>
          <p:cNvPr id="6" name="MH_Other_5"/>
          <p:cNvSpPr/>
          <p:nvPr>
            <p:custDataLst>
              <p:tags r:id="rId4"/>
            </p:custDataLst>
          </p:nvPr>
        </p:nvSpPr>
        <p:spPr>
          <a:xfrm rot="21439215">
            <a:off x="21953" y="1454212"/>
            <a:ext cx="1795463" cy="981075"/>
          </a:xfrm>
          <a:prstGeom prst="roundRect">
            <a:avLst>
              <a:gd name="adj" fmla="val 18567"/>
            </a:avLst>
          </a:prstGeom>
          <a:solidFill>
            <a:schemeClr val="accent2">
              <a:lumMod val="60000"/>
              <a:lumOff val="40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noProof="1">
                <a:solidFill>
                  <a:schemeClr val="tx1"/>
                </a:solidFill>
                <a:latin typeface="黑体" panose="02010609060101010101" pitchFamily="49" charset="-122"/>
                <a:ea typeface="黑体" panose="02010609060101010101" pitchFamily="49" charset="-122"/>
              </a:rPr>
              <a:t>调解</a:t>
            </a:r>
            <a:endParaRPr lang="zh-CN" altLang="en-US" sz="3600" noProof="1">
              <a:solidFill>
                <a:schemeClr val="tx1"/>
              </a:solidFill>
              <a:latin typeface="黑体" panose="02010609060101010101" pitchFamily="49" charset="-122"/>
              <a:ea typeface="黑体" panose="02010609060101010101" pitchFamily="49" charset="-122"/>
            </a:endParaRPr>
          </a:p>
          <a:p>
            <a:pPr algn="ctr" fontAlgn="auto">
              <a:spcBef>
                <a:spcPts val="0"/>
              </a:spcBef>
              <a:spcAft>
                <a:spcPts val="0"/>
              </a:spcAft>
              <a:defRPr/>
            </a:pPr>
            <a:r>
              <a:rPr lang="zh-CN" altLang="en-US" sz="3600" noProof="1">
                <a:solidFill>
                  <a:schemeClr val="tx1"/>
                </a:solidFill>
                <a:latin typeface="黑体" panose="02010609060101010101" pitchFamily="49" charset="-122"/>
                <a:ea typeface="黑体" panose="02010609060101010101" pitchFamily="49" charset="-122"/>
              </a:rPr>
              <a:t>过程</a:t>
            </a:r>
            <a:endParaRPr lang="zh-CN" altLang="en-US" sz="3600" noProof="1">
              <a:solidFill>
                <a:schemeClr val="tx1"/>
              </a:solidFill>
              <a:latin typeface="黑体" panose="02010609060101010101" pitchFamily="49" charset="-122"/>
              <a:ea typeface="黑体" panose="02010609060101010101" pitchFamily="49" charset="-122"/>
            </a:endParaRPr>
          </a:p>
        </p:txBody>
      </p:sp>
      <p:cxnSp>
        <p:nvCxnSpPr>
          <p:cNvPr id="7" name="MH_Other_8"/>
          <p:cNvCxnSpPr/>
          <p:nvPr>
            <p:custDataLst>
              <p:tags r:id="rId5"/>
            </p:custDataLst>
          </p:nvPr>
        </p:nvCxnSpPr>
        <p:spPr>
          <a:xfrm>
            <a:off x="1835696" y="1916832"/>
            <a:ext cx="1065610" cy="1587"/>
          </a:xfrm>
          <a:prstGeom prst="straightConnector1">
            <a:avLst/>
          </a:prstGeom>
          <a:ln>
            <a:solidFill>
              <a:srgbClr val="E93C1F"/>
            </a:solidFill>
            <a:tailEnd type="triangle"/>
          </a:ln>
        </p:spPr>
        <p:style>
          <a:lnRef idx="1">
            <a:schemeClr val="accent1"/>
          </a:lnRef>
          <a:fillRef idx="0">
            <a:schemeClr val="accent1"/>
          </a:fillRef>
          <a:effectRef idx="0">
            <a:schemeClr val="accent1"/>
          </a:effectRef>
          <a:fontRef idx="minor">
            <a:schemeClr val="tx1"/>
          </a:fontRef>
        </p:style>
      </p:cxnSp>
      <p:sp>
        <p:nvSpPr>
          <p:cNvPr id="20488" name="矩形 7"/>
          <p:cNvSpPr>
            <a:spLocks noChangeArrowheads="1"/>
          </p:cNvSpPr>
          <p:nvPr/>
        </p:nvSpPr>
        <p:spPr bwMode="auto">
          <a:xfrm>
            <a:off x="2843808" y="1196752"/>
            <a:ext cx="5969794" cy="1384995"/>
          </a:xfrm>
          <a:prstGeom prst="rect">
            <a:avLst/>
          </a:prstGeom>
          <a:noFill/>
          <a:ln w="9525">
            <a:noFill/>
            <a:miter lim="800000"/>
          </a:ln>
        </p:spPr>
        <p:txBody>
          <a:bodyPr>
            <a:spAutoFit/>
          </a:bodyPr>
          <a:lstStyle/>
          <a:p>
            <a:r>
              <a:rPr lang="zh-CN" altLang="en-US" sz="2800" b="1" dirty="0">
                <a:solidFill>
                  <a:srgbClr val="000000"/>
                </a:solidFill>
                <a:latin typeface="黑体" panose="02010609060101010101" pitchFamily="49" charset="-122"/>
                <a:ea typeface="黑体" panose="02010609060101010101" pitchFamily="49" charset="-122"/>
              </a:rPr>
              <a:t>对纠纷双方进行疏导、劝说，促使他们相互谅解，进行协商，自愿达成协议，解决纠纷。</a:t>
            </a:r>
            <a:endParaRPr lang="da-DK" altLang="zh-CN" sz="2800" b="1" dirty="0">
              <a:solidFill>
                <a:srgbClr val="000000"/>
              </a:solidFill>
              <a:latin typeface="黑体" panose="02010609060101010101" pitchFamily="49" charset="-122"/>
              <a:ea typeface="黑体" panose="02010609060101010101" pitchFamily="49" charset="-122"/>
            </a:endParaRPr>
          </a:p>
        </p:txBody>
      </p:sp>
      <p:sp>
        <p:nvSpPr>
          <p:cNvPr id="10" name="MH_Other_5"/>
          <p:cNvSpPr/>
          <p:nvPr>
            <p:custDataLst>
              <p:tags r:id="rId6"/>
            </p:custDataLst>
          </p:nvPr>
        </p:nvSpPr>
        <p:spPr>
          <a:xfrm rot="21439215">
            <a:off x="21954" y="2606339"/>
            <a:ext cx="1795463" cy="981075"/>
          </a:xfrm>
          <a:prstGeom prst="roundRect">
            <a:avLst>
              <a:gd name="adj" fmla="val 18567"/>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zh-CN" altLang="en-US" sz="3600" noProof="1">
                <a:solidFill>
                  <a:schemeClr val="tx1"/>
                </a:solidFill>
                <a:latin typeface="黑体" panose="02010609060101010101" pitchFamily="49" charset="-122"/>
                <a:ea typeface="黑体" panose="02010609060101010101" pitchFamily="49" charset="-122"/>
              </a:rPr>
              <a:t>调解</a:t>
            </a:r>
            <a:endParaRPr lang="zh-CN" altLang="en-US" sz="3600" noProof="1">
              <a:solidFill>
                <a:schemeClr val="tx1"/>
              </a:solidFill>
              <a:latin typeface="黑体" panose="02010609060101010101" pitchFamily="49" charset="-122"/>
              <a:ea typeface="黑体" panose="02010609060101010101" pitchFamily="49" charset="-122"/>
            </a:endParaRPr>
          </a:p>
          <a:p>
            <a:pPr algn="ctr" fontAlgn="auto">
              <a:spcBef>
                <a:spcPts val="0"/>
              </a:spcBef>
              <a:spcAft>
                <a:spcPts val="0"/>
              </a:spcAft>
              <a:defRPr/>
            </a:pPr>
            <a:r>
              <a:rPr lang="zh-CN" altLang="en-US" sz="3600" noProof="1">
                <a:solidFill>
                  <a:schemeClr val="tx1"/>
                </a:solidFill>
                <a:latin typeface="黑体" panose="02010609060101010101" pitchFamily="49" charset="-122"/>
                <a:ea typeface="黑体" panose="02010609060101010101" pitchFamily="49" charset="-122"/>
              </a:rPr>
              <a:t>方式</a:t>
            </a:r>
            <a:endParaRPr lang="zh-CN" altLang="en-US" sz="3600" noProof="1">
              <a:solidFill>
                <a:schemeClr val="tx1"/>
              </a:solidFill>
              <a:latin typeface="黑体" panose="02010609060101010101" pitchFamily="49" charset="-122"/>
              <a:ea typeface="黑体" panose="02010609060101010101" pitchFamily="49" charset="-122"/>
            </a:endParaRPr>
          </a:p>
        </p:txBody>
      </p:sp>
      <p:cxnSp>
        <p:nvCxnSpPr>
          <p:cNvPr id="11" name="MH_Other_8"/>
          <p:cNvCxnSpPr/>
          <p:nvPr>
            <p:custDataLst>
              <p:tags r:id="rId7"/>
            </p:custDataLst>
          </p:nvPr>
        </p:nvCxnSpPr>
        <p:spPr>
          <a:xfrm>
            <a:off x="1763688" y="2924944"/>
            <a:ext cx="1065609" cy="1588"/>
          </a:xfrm>
          <a:prstGeom prst="straightConnector1">
            <a:avLst/>
          </a:prstGeom>
          <a:ln>
            <a:solidFill>
              <a:srgbClr val="E93C1F"/>
            </a:solidFill>
            <a:tailEnd type="triangle"/>
          </a:ln>
        </p:spPr>
        <p:style>
          <a:lnRef idx="1">
            <a:schemeClr val="accent1"/>
          </a:lnRef>
          <a:fillRef idx="0">
            <a:schemeClr val="accent1"/>
          </a:fillRef>
          <a:effectRef idx="0">
            <a:schemeClr val="accent1"/>
          </a:effectRef>
          <a:fontRef idx="minor">
            <a:schemeClr val="tx1"/>
          </a:fontRef>
        </p:style>
      </p:cxnSp>
      <p:sp>
        <p:nvSpPr>
          <p:cNvPr id="22538" name="矩形 11"/>
          <p:cNvSpPr>
            <a:spLocks noChangeArrowheads="1"/>
          </p:cNvSpPr>
          <p:nvPr/>
        </p:nvSpPr>
        <p:spPr bwMode="auto">
          <a:xfrm>
            <a:off x="2987824" y="2636912"/>
            <a:ext cx="5952270"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zh-CN" altLang="en-US" sz="3200" b="1" dirty="0">
                <a:solidFill>
                  <a:srgbClr val="FF0000"/>
                </a:solidFill>
                <a:latin typeface="黑体" panose="02010609060101010101" pitchFamily="49" charset="-122"/>
                <a:ea typeface="黑体" panose="02010609060101010101" pitchFamily="49" charset="-122"/>
              </a:rPr>
              <a:t>人民</a:t>
            </a:r>
            <a:r>
              <a:rPr lang="zh-CN" altLang="en-US" sz="3200" b="1" dirty="0">
                <a:solidFill>
                  <a:srgbClr val="000000"/>
                </a:solidFill>
                <a:latin typeface="黑体" panose="02010609060101010101" pitchFamily="49" charset="-122"/>
                <a:ea typeface="黑体" panose="02010609060101010101" pitchFamily="49" charset="-122"/>
              </a:rPr>
              <a:t>调解、</a:t>
            </a:r>
            <a:r>
              <a:rPr lang="zh-CN" altLang="en-US" sz="3200" b="1" dirty="0">
                <a:solidFill>
                  <a:srgbClr val="FF0000"/>
                </a:solidFill>
                <a:latin typeface="黑体" panose="02010609060101010101" pitchFamily="49" charset="-122"/>
                <a:ea typeface="黑体" panose="02010609060101010101" pitchFamily="49" charset="-122"/>
              </a:rPr>
              <a:t>行政</a:t>
            </a:r>
            <a:r>
              <a:rPr lang="zh-CN" altLang="en-US" sz="3200" b="1" dirty="0">
                <a:solidFill>
                  <a:srgbClr val="000000"/>
                </a:solidFill>
                <a:latin typeface="黑体" panose="02010609060101010101" pitchFamily="49" charset="-122"/>
                <a:ea typeface="黑体" panose="02010609060101010101" pitchFamily="49" charset="-122"/>
              </a:rPr>
              <a:t>调解、</a:t>
            </a:r>
            <a:r>
              <a:rPr lang="zh-CN" altLang="en-US" sz="3200" b="1" dirty="0">
                <a:solidFill>
                  <a:srgbClr val="FF0000"/>
                </a:solidFill>
                <a:latin typeface="黑体" panose="02010609060101010101" pitchFamily="49" charset="-122"/>
                <a:ea typeface="黑体" panose="02010609060101010101" pitchFamily="49" charset="-122"/>
              </a:rPr>
              <a:t>司法</a:t>
            </a:r>
            <a:r>
              <a:rPr lang="zh-CN" altLang="en-US" sz="3200" b="1" dirty="0">
                <a:solidFill>
                  <a:srgbClr val="000000"/>
                </a:solidFill>
                <a:latin typeface="黑体" panose="02010609060101010101" pitchFamily="49" charset="-122"/>
                <a:ea typeface="黑体" panose="02010609060101010101" pitchFamily="49" charset="-122"/>
              </a:rPr>
              <a:t>调解</a:t>
            </a:r>
            <a:endParaRPr lang="zh-CN" altLang="en-US" sz="3200" b="1" dirty="0">
              <a:solidFill>
                <a:srgbClr val="000000"/>
              </a:solidFill>
              <a:latin typeface="黑体" panose="02010609060101010101" pitchFamily="49" charset="-122"/>
              <a:ea typeface="黑体" panose="02010609060101010101" pitchFamily="49" charset="-122"/>
            </a:endParaRPr>
          </a:p>
        </p:txBody>
      </p:sp>
      <p:pic>
        <p:nvPicPr>
          <p:cNvPr id="15" name="图片 7"/>
          <p:cNvPicPr>
            <a:picLocks noChangeAspect="1" noChangeArrowheads="1"/>
          </p:cNvPicPr>
          <p:nvPr/>
        </p:nvPicPr>
        <p:blipFill>
          <a:blip r:embed="rId8" cstate="print"/>
          <a:srcRect/>
          <a:stretch>
            <a:fillRect/>
          </a:stretch>
        </p:blipFill>
        <p:spPr bwMode="auto">
          <a:xfrm>
            <a:off x="0" y="3861048"/>
            <a:ext cx="2808312" cy="2996952"/>
          </a:xfrm>
          <a:prstGeom prst="rect">
            <a:avLst/>
          </a:prstGeom>
          <a:noFill/>
          <a:ln w="9525">
            <a:noFill/>
            <a:miter lim="800000"/>
            <a:headEnd/>
            <a:tailEnd/>
          </a:ln>
        </p:spPr>
      </p:pic>
      <p:pic>
        <p:nvPicPr>
          <p:cNvPr id="16" name="图片 6"/>
          <p:cNvPicPr>
            <a:picLocks noChangeAspect="1" noChangeArrowheads="1"/>
          </p:cNvPicPr>
          <p:nvPr/>
        </p:nvPicPr>
        <p:blipFill>
          <a:blip r:embed="rId9" cstate="print"/>
          <a:srcRect/>
          <a:stretch>
            <a:fillRect/>
          </a:stretch>
        </p:blipFill>
        <p:spPr bwMode="auto">
          <a:xfrm>
            <a:off x="2843808" y="3717032"/>
            <a:ext cx="3240360" cy="3140968"/>
          </a:xfrm>
          <a:prstGeom prst="rect">
            <a:avLst/>
          </a:prstGeom>
          <a:noFill/>
          <a:ln w="9525">
            <a:noFill/>
            <a:miter lim="800000"/>
            <a:headEnd/>
            <a:tailEnd/>
          </a:ln>
        </p:spPr>
      </p:pic>
      <p:pic>
        <p:nvPicPr>
          <p:cNvPr id="17" name="图片 8"/>
          <p:cNvPicPr>
            <a:picLocks noChangeAspect="1" noChangeArrowheads="1"/>
          </p:cNvPicPr>
          <p:nvPr/>
        </p:nvPicPr>
        <p:blipFill>
          <a:blip r:embed="rId10" cstate="print"/>
          <a:srcRect/>
          <a:stretch>
            <a:fillRect/>
          </a:stretch>
        </p:blipFill>
        <p:spPr bwMode="auto">
          <a:xfrm>
            <a:off x="6217816" y="3573016"/>
            <a:ext cx="2926184" cy="3284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MH_Other_1"/>
          <p:cNvCxnSpPr/>
          <p:nvPr>
            <p:custDataLst>
              <p:tags r:id="rId1"/>
            </p:custDataLst>
          </p:nvPr>
        </p:nvCxnSpPr>
        <p:spPr>
          <a:xfrm>
            <a:off x="552451" y="908050"/>
            <a:ext cx="5993606"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675" name="MH_Other_1"/>
          <p:cNvSpPr>
            <a:spLocks noChangeArrowheads="1"/>
          </p:cNvSpPr>
          <p:nvPr>
            <p:custDataLst>
              <p:tags r:id="rId2"/>
            </p:custDataLst>
          </p:nvPr>
        </p:nvSpPr>
        <p:spPr bwMode="auto">
          <a:xfrm>
            <a:off x="1412082" y="4730750"/>
            <a:ext cx="1622822" cy="1182688"/>
          </a:xfrm>
          <a:prstGeom prst="roundRect">
            <a:avLst>
              <a:gd name="adj" fmla="val 18565"/>
            </a:avLst>
          </a:prstGeom>
          <a:solidFill>
            <a:schemeClr val="bg2"/>
          </a:solidFill>
          <a:ln w="25400" algn="ctr">
            <a:solidFill>
              <a:srgbClr val="B2B2B2"/>
            </a:solidFill>
            <a:round/>
          </a:ln>
        </p:spPr>
        <p:txBody>
          <a:bodyPr anchor="ctr"/>
          <a:lstStyle/>
          <a:p>
            <a:pPr algn="ctr"/>
            <a:r>
              <a:rPr lang="zh-CN" altLang="en-US" sz="3200" b="1">
                <a:solidFill>
                  <a:srgbClr val="FF0000"/>
                </a:solidFill>
                <a:latin typeface="微软雅黑" panose="020B0503020204020204" pitchFamily="34" charset="-122"/>
              </a:rPr>
              <a:t>司法</a:t>
            </a:r>
            <a:endParaRPr lang="zh-CN" altLang="en-US" sz="3200" b="1">
              <a:solidFill>
                <a:srgbClr val="FF0000"/>
              </a:solidFill>
              <a:latin typeface="微软雅黑" panose="020B0503020204020204" pitchFamily="34" charset="-122"/>
            </a:endParaRPr>
          </a:p>
          <a:p>
            <a:pPr algn="ctr"/>
            <a:r>
              <a:rPr lang="zh-CN" altLang="en-US" sz="3200" b="1">
                <a:solidFill>
                  <a:srgbClr val="FF0000"/>
                </a:solidFill>
                <a:latin typeface="微软雅黑" panose="020B0503020204020204" pitchFamily="34" charset="-122"/>
              </a:rPr>
              <a:t>调解</a:t>
            </a:r>
            <a:endParaRPr lang="zh-CN" altLang="en-US" sz="3200" b="1">
              <a:solidFill>
                <a:srgbClr val="FF0000"/>
              </a:solidFill>
              <a:latin typeface="微软雅黑" panose="020B0503020204020204" pitchFamily="34" charset="-122"/>
            </a:endParaRPr>
          </a:p>
        </p:txBody>
      </p:sp>
      <p:cxnSp>
        <p:nvCxnSpPr>
          <p:cNvPr id="10" name="MH_Other_2"/>
          <p:cNvCxnSpPr/>
          <p:nvPr>
            <p:custDataLst>
              <p:tags r:id="rId3"/>
            </p:custDataLst>
          </p:nvPr>
        </p:nvCxnSpPr>
        <p:spPr>
          <a:xfrm>
            <a:off x="3056335" y="5332413"/>
            <a:ext cx="873919"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677" name="MH_Other_3"/>
          <p:cNvSpPr>
            <a:spLocks noChangeArrowheads="1"/>
          </p:cNvSpPr>
          <p:nvPr>
            <p:custDataLst>
              <p:tags r:id="rId4"/>
            </p:custDataLst>
          </p:nvPr>
        </p:nvSpPr>
        <p:spPr bwMode="auto">
          <a:xfrm>
            <a:off x="1460898" y="3246439"/>
            <a:ext cx="1473994" cy="981075"/>
          </a:xfrm>
          <a:prstGeom prst="roundRect">
            <a:avLst>
              <a:gd name="adj" fmla="val 18565"/>
            </a:avLst>
          </a:prstGeom>
          <a:solidFill>
            <a:schemeClr val="bg2"/>
          </a:solidFill>
          <a:ln w="25400" algn="ctr">
            <a:solidFill>
              <a:srgbClr val="0070C0"/>
            </a:solidFill>
            <a:round/>
          </a:ln>
        </p:spPr>
        <p:txBody>
          <a:bodyPr anchor="ctr"/>
          <a:lstStyle/>
          <a:p>
            <a:pPr algn="ctr"/>
            <a:r>
              <a:rPr lang="zh-CN" altLang="en-US" sz="3200" b="1">
                <a:solidFill>
                  <a:srgbClr val="FF0000"/>
                </a:solidFill>
                <a:latin typeface="微软雅黑" panose="020B0503020204020204" pitchFamily="34" charset="-122"/>
              </a:rPr>
              <a:t>行政调解</a:t>
            </a:r>
            <a:endParaRPr lang="zh-CN" altLang="en-US" sz="3200" b="1">
              <a:solidFill>
                <a:srgbClr val="FF0000"/>
              </a:solidFill>
              <a:latin typeface="微软雅黑" panose="020B0503020204020204" pitchFamily="34" charset="-122"/>
            </a:endParaRPr>
          </a:p>
        </p:txBody>
      </p:sp>
      <p:cxnSp>
        <p:nvCxnSpPr>
          <p:cNvPr id="14" name="MH_Other_6"/>
          <p:cNvCxnSpPr/>
          <p:nvPr>
            <p:custDataLst>
              <p:tags r:id="rId5"/>
            </p:custDataLst>
          </p:nvPr>
        </p:nvCxnSpPr>
        <p:spPr>
          <a:xfrm>
            <a:off x="3031332" y="3813175"/>
            <a:ext cx="87391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9752" name="MH_Other_7"/>
          <p:cNvSpPr>
            <a:spLocks noChangeArrowheads="1"/>
          </p:cNvSpPr>
          <p:nvPr>
            <p:custDataLst>
              <p:tags r:id="rId6"/>
            </p:custDataLst>
          </p:nvPr>
        </p:nvSpPr>
        <p:spPr bwMode="auto">
          <a:xfrm>
            <a:off x="3997960" y="1259205"/>
            <a:ext cx="2426970" cy="1057275"/>
          </a:xfrm>
          <a:prstGeom prst="roundRect">
            <a:avLst>
              <a:gd name="adj" fmla="val 18565"/>
            </a:avLst>
          </a:prstGeom>
          <a:solidFill>
            <a:schemeClr val="bg2"/>
          </a:solidFill>
          <a:ln w="25400" algn="ctr">
            <a:solidFill>
              <a:srgbClr val="E93C1F"/>
            </a:solidFill>
            <a:round/>
          </a:ln>
        </p:spPr>
        <p:txBody>
          <a:bodyPr anchor="ctr"/>
          <a:lstStyle/>
          <a:p>
            <a:r>
              <a:rPr lang="zh-CN" altLang="en-US" sz="3200" b="1">
                <a:solidFill>
                  <a:srgbClr val="0000CC"/>
                </a:solidFill>
                <a:latin typeface="微软雅黑" panose="020B0503020204020204" pitchFamily="34" charset="-122"/>
              </a:rPr>
              <a:t>人民调解</a:t>
            </a:r>
            <a:endParaRPr lang="zh-CN" altLang="en-US" sz="3200" b="1">
              <a:solidFill>
                <a:srgbClr val="0000CC"/>
              </a:solidFill>
              <a:latin typeface="微软雅黑" panose="020B0503020204020204" pitchFamily="34" charset="-122"/>
            </a:endParaRPr>
          </a:p>
          <a:p>
            <a:r>
              <a:rPr lang="zh-CN" altLang="en-US" sz="3200" b="1">
                <a:solidFill>
                  <a:srgbClr val="0000CC"/>
                </a:solidFill>
                <a:latin typeface="微软雅黑" panose="020B0503020204020204" pitchFamily="34" charset="-122"/>
              </a:rPr>
              <a:t>委员会主持</a:t>
            </a:r>
            <a:endParaRPr lang="zh-CN" altLang="en-US" sz="3200" b="1">
              <a:solidFill>
                <a:srgbClr val="0000CC"/>
              </a:solidFill>
              <a:latin typeface="微软雅黑" panose="020B0503020204020204" pitchFamily="34" charset="-122"/>
            </a:endParaRPr>
          </a:p>
        </p:txBody>
      </p:sp>
      <p:cxnSp>
        <p:nvCxnSpPr>
          <p:cNvPr id="16" name="MH_Other_8"/>
          <p:cNvCxnSpPr/>
          <p:nvPr>
            <p:custDataLst>
              <p:tags r:id="rId7"/>
            </p:custDataLst>
          </p:nvPr>
        </p:nvCxnSpPr>
        <p:spPr>
          <a:xfrm>
            <a:off x="6424613" y="1998663"/>
            <a:ext cx="411956" cy="1587"/>
          </a:xfrm>
          <a:prstGeom prst="straightConnector1">
            <a:avLst/>
          </a:prstGeom>
          <a:ln w="38100">
            <a:solidFill>
              <a:srgbClr val="E93C1F"/>
            </a:solidFill>
            <a:tailEnd type="triangle"/>
          </a:ln>
        </p:spPr>
        <p:style>
          <a:lnRef idx="1">
            <a:schemeClr val="accent1"/>
          </a:lnRef>
          <a:fillRef idx="0">
            <a:schemeClr val="accent1"/>
          </a:fillRef>
          <a:effectRef idx="0">
            <a:schemeClr val="accent1"/>
          </a:effectRef>
          <a:fontRef idx="minor">
            <a:schemeClr val="tx1"/>
          </a:fontRef>
        </p:style>
      </p:cxnSp>
      <p:sp>
        <p:nvSpPr>
          <p:cNvPr id="17" name="MH_Other_9"/>
          <p:cNvSpPr/>
          <p:nvPr>
            <p:custDataLst>
              <p:tags r:id="rId8"/>
            </p:custDataLst>
          </p:nvPr>
        </p:nvSpPr>
        <p:spPr>
          <a:xfrm>
            <a:off x="321310" y="1560831"/>
            <a:ext cx="1570435" cy="4352925"/>
          </a:xfrm>
          <a:custGeom>
            <a:avLst/>
            <a:gdLst>
              <a:gd name="connsiteX0" fmla="*/ 353236 w 1570676"/>
              <a:gd name="connsiteY0" fmla="*/ 0 h 3230989"/>
              <a:gd name="connsiteX1" fmla="*/ 704078 w 1570676"/>
              <a:gd name="connsiteY1" fmla="*/ 350842 h 3230989"/>
              <a:gd name="connsiteX2" fmla="*/ 696950 w 1570676"/>
              <a:gd name="connsiteY2" fmla="*/ 421549 h 3230989"/>
              <a:gd name="connsiteX3" fmla="*/ 693971 w 1570676"/>
              <a:gd name="connsiteY3" fmla="*/ 431148 h 3230989"/>
              <a:gd name="connsiteX4" fmla="*/ 1124583 w 1570676"/>
              <a:gd name="connsiteY4" fmla="*/ 115308 h 3230989"/>
              <a:gd name="connsiteX5" fmla="*/ 1182673 w 1570676"/>
              <a:gd name="connsiteY5" fmla="*/ 124239 h 3230989"/>
              <a:gd name="connsiteX6" fmla="*/ 1280987 w 1570676"/>
              <a:gd name="connsiteY6" fmla="*/ 258279 h 3230989"/>
              <a:gd name="connsiteX7" fmla="*/ 1272055 w 1570676"/>
              <a:gd name="connsiteY7" fmla="*/ 316369 h 3230989"/>
              <a:gd name="connsiteX8" fmla="*/ 737572 w 1570676"/>
              <a:gd name="connsiteY8" fmla="*/ 708396 h 3230989"/>
              <a:gd name="connsiteX9" fmla="*/ 1421618 w 1570676"/>
              <a:gd name="connsiteY9" fmla="*/ 295118 h 3230989"/>
              <a:gd name="connsiteX10" fmla="*/ 1478696 w 1570676"/>
              <a:gd name="connsiteY10" fmla="*/ 309203 h 3230989"/>
              <a:gd name="connsiteX11" fmla="*/ 1564680 w 1570676"/>
              <a:gd name="connsiteY11" fmla="*/ 451522 h 3230989"/>
              <a:gd name="connsiteX12" fmla="*/ 1550596 w 1570676"/>
              <a:gd name="connsiteY12" fmla="*/ 508600 h 3230989"/>
              <a:gd name="connsiteX13" fmla="*/ 625846 w 1570676"/>
              <a:gd name="connsiteY13" fmla="*/ 1067303 h 3230989"/>
              <a:gd name="connsiteX14" fmla="*/ 625846 w 1570676"/>
              <a:gd name="connsiteY14" fmla="*/ 1840572 h 3230989"/>
              <a:gd name="connsiteX15" fmla="*/ 621798 w 1570676"/>
              <a:gd name="connsiteY15" fmla="*/ 1860622 h 3230989"/>
              <a:gd name="connsiteX16" fmla="*/ 630588 w 1570676"/>
              <a:gd name="connsiteY16" fmla="*/ 1874274 h 3230989"/>
              <a:gd name="connsiteX17" fmla="*/ 719607 w 1570676"/>
              <a:gd name="connsiteY17" fmla="*/ 2101869 h 3230989"/>
              <a:gd name="connsiteX18" fmla="*/ 724451 w 1570676"/>
              <a:gd name="connsiteY18" fmla="*/ 2103875 h 3230989"/>
              <a:gd name="connsiteX19" fmla="*/ 738159 w 1570676"/>
              <a:gd name="connsiteY19" fmla="*/ 2136968 h 3230989"/>
              <a:gd name="connsiteX20" fmla="*/ 738159 w 1570676"/>
              <a:gd name="connsiteY20" fmla="*/ 3173493 h 3230989"/>
              <a:gd name="connsiteX21" fmla="*/ 691358 w 1570676"/>
              <a:gd name="connsiteY21" fmla="*/ 3220294 h 3230989"/>
              <a:gd name="connsiteX22" fmla="*/ 504158 w 1570676"/>
              <a:gd name="connsiteY22" fmla="*/ 3220294 h 3230989"/>
              <a:gd name="connsiteX23" fmla="*/ 457357 w 1570676"/>
              <a:gd name="connsiteY23" fmla="*/ 3173493 h 3230989"/>
              <a:gd name="connsiteX24" fmla="*/ 457357 w 1570676"/>
              <a:gd name="connsiteY24" fmla="*/ 2183074 h 3230989"/>
              <a:gd name="connsiteX25" fmla="*/ 375586 w 1570676"/>
              <a:gd name="connsiteY25" fmla="*/ 1974012 h 3230989"/>
              <a:gd name="connsiteX26" fmla="*/ 370477 w 1570676"/>
              <a:gd name="connsiteY26" fmla="*/ 1944882 h 3230989"/>
              <a:gd name="connsiteX27" fmla="*/ 280842 w 1570676"/>
              <a:gd name="connsiteY27" fmla="*/ 1944882 h 3230989"/>
              <a:gd name="connsiteX28" fmla="*/ 280842 w 1570676"/>
              <a:gd name="connsiteY28" fmla="*/ 3185353 h 3230989"/>
              <a:gd name="connsiteX29" fmla="*/ 235206 w 1570676"/>
              <a:gd name="connsiteY29" fmla="*/ 3230989 h 3230989"/>
              <a:gd name="connsiteX30" fmla="*/ 52665 w 1570676"/>
              <a:gd name="connsiteY30" fmla="*/ 3230989 h 3230989"/>
              <a:gd name="connsiteX31" fmla="*/ 7029 w 1570676"/>
              <a:gd name="connsiteY31" fmla="*/ 3185353 h 3230989"/>
              <a:gd name="connsiteX32" fmla="*/ 7029 w 1570676"/>
              <a:gd name="connsiteY32" fmla="*/ 1902195 h 3230989"/>
              <a:gd name="connsiteX33" fmla="*/ 10564 w 1570676"/>
              <a:gd name="connsiteY33" fmla="*/ 1884685 h 3230989"/>
              <a:gd name="connsiteX34" fmla="*/ 8197 w 1570676"/>
              <a:gd name="connsiteY34" fmla="*/ 1881174 h 3230989"/>
              <a:gd name="connsiteX35" fmla="*/ 0 w 1570676"/>
              <a:gd name="connsiteY35" fmla="*/ 1840572 h 3230989"/>
              <a:gd name="connsiteX36" fmla="*/ 0 w 1570676"/>
              <a:gd name="connsiteY36" fmla="*/ 836612 h 3230989"/>
              <a:gd name="connsiteX37" fmla="*/ 104310 w 1570676"/>
              <a:gd name="connsiteY37" fmla="*/ 732302 h 3230989"/>
              <a:gd name="connsiteX38" fmla="*/ 283381 w 1570676"/>
              <a:gd name="connsiteY38" fmla="*/ 732302 h 3230989"/>
              <a:gd name="connsiteX39" fmla="*/ 331193 w 1570676"/>
              <a:gd name="connsiteY39" fmla="*/ 697234 h 3230989"/>
              <a:gd name="connsiteX40" fmla="*/ 216672 w 1570676"/>
              <a:gd name="connsiteY40" fmla="*/ 674113 h 3230989"/>
              <a:gd name="connsiteX41" fmla="*/ 2394 w 1570676"/>
              <a:gd name="connsiteY41" fmla="*/ 350842 h 3230989"/>
              <a:gd name="connsiteX42" fmla="*/ 353236 w 1570676"/>
              <a:gd name="connsiteY42" fmla="*/ 0 h 32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70676" h="3230989">
                <a:moveTo>
                  <a:pt x="353236" y="0"/>
                </a:moveTo>
                <a:cubicBezTo>
                  <a:pt x="547001" y="0"/>
                  <a:pt x="704078" y="157077"/>
                  <a:pt x="704078" y="350842"/>
                </a:cubicBezTo>
                <a:cubicBezTo>
                  <a:pt x="704078" y="375063"/>
                  <a:pt x="701624" y="398710"/>
                  <a:pt x="696950" y="421549"/>
                </a:cubicBezTo>
                <a:lnTo>
                  <a:pt x="693971" y="431148"/>
                </a:lnTo>
                <a:lnTo>
                  <a:pt x="1124583" y="115308"/>
                </a:lnTo>
                <a:cubicBezTo>
                  <a:pt x="1143090" y="101733"/>
                  <a:pt x="1169099" y="105732"/>
                  <a:pt x="1182673" y="124239"/>
                </a:cubicBezTo>
                <a:lnTo>
                  <a:pt x="1280987" y="258279"/>
                </a:lnTo>
                <a:cubicBezTo>
                  <a:pt x="1294562" y="276786"/>
                  <a:pt x="1290563" y="302795"/>
                  <a:pt x="1272055" y="316369"/>
                </a:cubicBezTo>
                <a:lnTo>
                  <a:pt x="737572" y="708396"/>
                </a:lnTo>
                <a:lnTo>
                  <a:pt x="1421618" y="295118"/>
                </a:lnTo>
                <a:cubicBezTo>
                  <a:pt x="1441269" y="283246"/>
                  <a:pt x="1466824" y="289552"/>
                  <a:pt x="1478696" y="309203"/>
                </a:cubicBezTo>
                <a:lnTo>
                  <a:pt x="1564680" y="451522"/>
                </a:lnTo>
                <a:cubicBezTo>
                  <a:pt x="1576553" y="471173"/>
                  <a:pt x="1570247" y="496728"/>
                  <a:pt x="1550596" y="508600"/>
                </a:cubicBezTo>
                <a:lnTo>
                  <a:pt x="625846" y="1067303"/>
                </a:lnTo>
                <a:lnTo>
                  <a:pt x="625846" y="1840572"/>
                </a:lnTo>
                <a:lnTo>
                  <a:pt x="621798" y="1860622"/>
                </a:lnTo>
                <a:lnTo>
                  <a:pt x="630588" y="1874274"/>
                </a:lnTo>
                <a:lnTo>
                  <a:pt x="719607" y="2101869"/>
                </a:lnTo>
                <a:lnTo>
                  <a:pt x="724451" y="2103875"/>
                </a:lnTo>
                <a:cubicBezTo>
                  <a:pt x="732921" y="2112345"/>
                  <a:pt x="738159" y="2124045"/>
                  <a:pt x="738159" y="2136968"/>
                </a:cubicBezTo>
                <a:lnTo>
                  <a:pt x="738159" y="3173493"/>
                </a:lnTo>
                <a:cubicBezTo>
                  <a:pt x="738159" y="3199340"/>
                  <a:pt x="717205" y="3220294"/>
                  <a:pt x="691358" y="3220294"/>
                </a:cubicBezTo>
                <a:lnTo>
                  <a:pt x="504158" y="3220294"/>
                </a:lnTo>
                <a:cubicBezTo>
                  <a:pt x="478311" y="3220294"/>
                  <a:pt x="457357" y="3199340"/>
                  <a:pt x="457357" y="3173493"/>
                </a:cubicBezTo>
                <a:lnTo>
                  <a:pt x="457357" y="2183074"/>
                </a:lnTo>
                <a:lnTo>
                  <a:pt x="375586" y="1974012"/>
                </a:lnTo>
                <a:lnTo>
                  <a:pt x="370477" y="1944882"/>
                </a:lnTo>
                <a:lnTo>
                  <a:pt x="280842" y="1944882"/>
                </a:lnTo>
                <a:lnTo>
                  <a:pt x="280842" y="3185353"/>
                </a:lnTo>
                <a:cubicBezTo>
                  <a:pt x="280842" y="3210557"/>
                  <a:pt x="260410" y="3230989"/>
                  <a:pt x="235206" y="3230989"/>
                </a:cubicBezTo>
                <a:lnTo>
                  <a:pt x="52665" y="3230989"/>
                </a:lnTo>
                <a:cubicBezTo>
                  <a:pt x="27461" y="3230989"/>
                  <a:pt x="7029" y="3210557"/>
                  <a:pt x="7029" y="3185353"/>
                </a:cubicBezTo>
                <a:lnTo>
                  <a:pt x="7029" y="1902195"/>
                </a:lnTo>
                <a:lnTo>
                  <a:pt x="10564" y="1884685"/>
                </a:lnTo>
                <a:lnTo>
                  <a:pt x="8197" y="1881174"/>
                </a:lnTo>
                <a:cubicBezTo>
                  <a:pt x="2919" y="1868695"/>
                  <a:pt x="0" y="1854975"/>
                  <a:pt x="0" y="1840572"/>
                </a:cubicBezTo>
                <a:lnTo>
                  <a:pt x="0" y="836612"/>
                </a:lnTo>
                <a:cubicBezTo>
                  <a:pt x="0" y="779003"/>
                  <a:pt x="46701" y="732302"/>
                  <a:pt x="104310" y="732302"/>
                </a:cubicBezTo>
                <a:lnTo>
                  <a:pt x="283381" y="732302"/>
                </a:lnTo>
                <a:lnTo>
                  <a:pt x="331193" y="697234"/>
                </a:lnTo>
                <a:lnTo>
                  <a:pt x="216672" y="674113"/>
                </a:lnTo>
                <a:cubicBezTo>
                  <a:pt x="90750" y="620853"/>
                  <a:pt x="2394" y="496166"/>
                  <a:pt x="2394" y="350842"/>
                </a:cubicBezTo>
                <a:cubicBezTo>
                  <a:pt x="2394" y="157077"/>
                  <a:pt x="159471" y="0"/>
                  <a:pt x="35323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C000"/>
              </a:solidFill>
              <a:latin typeface="+mj-ea"/>
              <a:ea typeface="+mj-ea"/>
            </a:endParaRPr>
          </a:p>
        </p:txBody>
      </p:sp>
      <p:sp>
        <p:nvSpPr>
          <p:cNvPr id="28682" name="TextBox 5"/>
          <p:cNvSpPr txBox="1">
            <a:spLocks noChangeArrowheads="1"/>
          </p:cNvSpPr>
          <p:nvPr/>
        </p:nvSpPr>
        <p:spPr bwMode="auto">
          <a:xfrm>
            <a:off x="-18415" y="107315"/>
            <a:ext cx="8107680" cy="5340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lnSpc>
                <a:spcPct val="90000"/>
              </a:lnSpc>
            </a:pPr>
            <a:r>
              <a:rPr lang="zh-CN" altLang="en-US" sz="3200" b="1" dirty="0"/>
              <a:t>人民调解、行政调解、司法调解的区别：</a:t>
            </a:r>
            <a:endParaRPr lang="zh-CN" altLang="en-US" sz="3200" b="1" dirty="0"/>
          </a:p>
        </p:txBody>
      </p:sp>
      <p:sp>
        <p:nvSpPr>
          <p:cNvPr id="28683" name="MH_Other_7"/>
          <p:cNvSpPr>
            <a:spLocks noChangeArrowheads="1"/>
          </p:cNvSpPr>
          <p:nvPr>
            <p:custDataLst>
              <p:tags r:id="rId9"/>
            </p:custDataLst>
          </p:nvPr>
        </p:nvSpPr>
        <p:spPr bwMode="auto">
          <a:xfrm>
            <a:off x="1461770" y="1246505"/>
            <a:ext cx="1622425" cy="1057275"/>
          </a:xfrm>
          <a:prstGeom prst="roundRect">
            <a:avLst>
              <a:gd name="adj" fmla="val 18565"/>
            </a:avLst>
          </a:prstGeom>
          <a:solidFill>
            <a:schemeClr val="bg2"/>
          </a:solidFill>
          <a:ln w="25400" algn="ctr">
            <a:solidFill>
              <a:schemeClr val="tx1"/>
            </a:solidFill>
            <a:round/>
          </a:ln>
        </p:spPr>
        <p:txBody>
          <a:bodyPr anchor="ctr"/>
          <a:lstStyle/>
          <a:p>
            <a:pPr algn="ctr"/>
            <a:r>
              <a:rPr lang="zh-CN" altLang="en-US" sz="3200" b="1">
                <a:solidFill>
                  <a:srgbClr val="FF0000"/>
                </a:solidFill>
                <a:latin typeface="微软雅黑" panose="020B0503020204020204" pitchFamily="34" charset="-122"/>
              </a:rPr>
              <a:t>人民</a:t>
            </a:r>
            <a:endParaRPr lang="zh-CN" altLang="en-US" sz="3200" b="1">
              <a:solidFill>
                <a:srgbClr val="FF0000"/>
              </a:solidFill>
              <a:latin typeface="微软雅黑" panose="020B0503020204020204" pitchFamily="34" charset="-122"/>
            </a:endParaRPr>
          </a:p>
          <a:p>
            <a:pPr algn="ctr"/>
            <a:r>
              <a:rPr lang="zh-CN" altLang="en-US" sz="3200" b="1">
                <a:solidFill>
                  <a:srgbClr val="FF0000"/>
                </a:solidFill>
                <a:latin typeface="微软雅黑" panose="020B0503020204020204" pitchFamily="34" charset="-122"/>
              </a:rPr>
              <a:t>调解</a:t>
            </a:r>
            <a:endParaRPr lang="zh-CN" altLang="en-US" sz="3200" b="1">
              <a:solidFill>
                <a:srgbClr val="FF0000"/>
              </a:solidFill>
              <a:latin typeface="微软雅黑" panose="020B0503020204020204" pitchFamily="34" charset="-122"/>
            </a:endParaRPr>
          </a:p>
        </p:txBody>
      </p:sp>
      <p:cxnSp>
        <p:nvCxnSpPr>
          <p:cNvPr id="23" name="MH_Other_8"/>
          <p:cNvCxnSpPr/>
          <p:nvPr>
            <p:custDataLst>
              <p:tags r:id="rId10"/>
            </p:custDataLst>
          </p:nvPr>
        </p:nvCxnSpPr>
        <p:spPr>
          <a:xfrm>
            <a:off x="3083719" y="1714500"/>
            <a:ext cx="873919" cy="0"/>
          </a:xfrm>
          <a:prstGeom prst="straightConnector1">
            <a:avLst/>
          </a:prstGeom>
          <a:ln w="38100">
            <a:solidFill>
              <a:srgbClr val="E93C1F"/>
            </a:solidFill>
            <a:tailEnd type="triangle"/>
          </a:ln>
        </p:spPr>
        <p:style>
          <a:lnRef idx="1">
            <a:schemeClr val="accent1"/>
          </a:lnRef>
          <a:fillRef idx="0">
            <a:schemeClr val="accent1"/>
          </a:fillRef>
          <a:effectRef idx="0">
            <a:schemeClr val="accent1"/>
          </a:effectRef>
          <a:fontRef idx="minor">
            <a:schemeClr val="tx1"/>
          </a:fontRef>
        </p:style>
      </p:cxnSp>
      <p:sp>
        <p:nvSpPr>
          <p:cNvPr id="159758" name="MH_Other_7"/>
          <p:cNvSpPr>
            <a:spLocks noChangeArrowheads="1"/>
          </p:cNvSpPr>
          <p:nvPr>
            <p:custDataLst>
              <p:tags r:id="rId11"/>
            </p:custDataLst>
          </p:nvPr>
        </p:nvSpPr>
        <p:spPr bwMode="auto">
          <a:xfrm>
            <a:off x="6890385" y="477520"/>
            <a:ext cx="2136140" cy="4176395"/>
          </a:xfrm>
          <a:prstGeom prst="roundRect">
            <a:avLst>
              <a:gd name="adj" fmla="val 18565"/>
            </a:avLst>
          </a:prstGeom>
          <a:solidFill>
            <a:schemeClr val="bg2"/>
          </a:solidFill>
          <a:ln w="25400" algn="ctr">
            <a:solidFill>
              <a:srgbClr val="E93C1F"/>
            </a:solidFill>
            <a:round/>
          </a:ln>
        </p:spPr>
        <p:txBody>
          <a:bodyPr anchor="ctr"/>
          <a:lstStyle/>
          <a:p>
            <a:r>
              <a:rPr lang="zh-CN" altLang="en-US" sz="3200" b="1" dirty="0">
                <a:solidFill>
                  <a:srgbClr val="0000CC"/>
                </a:solidFill>
                <a:latin typeface="微软雅黑" panose="020B0503020204020204" pitchFamily="34" charset="-122"/>
              </a:rPr>
              <a:t>调解协议具有法律效力，但本身不具有强制力，</a:t>
            </a:r>
            <a:r>
              <a:rPr lang="zh-CN" altLang="en-US" sz="3200" b="1" dirty="0">
                <a:latin typeface="微软雅黑" panose="020B0503020204020204" pitchFamily="34" charset="-122"/>
              </a:rPr>
              <a:t>经法院确认后具有强制力</a:t>
            </a:r>
            <a:endParaRPr lang="zh-CN" altLang="en-US" sz="3200" b="1" dirty="0">
              <a:latin typeface="微软雅黑" panose="020B0503020204020204" pitchFamily="34" charset="-122"/>
            </a:endParaRPr>
          </a:p>
        </p:txBody>
      </p:sp>
      <p:sp>
        <p:nvSpPr>
          <p:cNvPr id="25" name="MH_Other_3"/>
          <p:cNvSpPr/>
          <p:nvPr>
            <p:custDataLst>
              <p:tags r:id="rId12"/>
            </p:custDataLst>
          </p:nvPr>
        </p:nvSpPr>
        <p:spPr>
          <a:xfrm>
            <a:off x="3929063" y="3292476"/>
            <a:ext cx="2207419" cy="981075"/>
          </a:xfrm>
          <a:prstGeom prst="roundRect">
            <a:avLst>
              <a:gd name="adj" fmla="val 18567"/>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zh-CN" altLang="en-US" sz="3200" b="1" smtClean="0">
                <a:solidFill>
                  <a:srgbClr val="FF0000"/>
                </a:solidFill>
                <a:latin typeface="微软雅黑" panose="020B0503020204020204" pitchFamily="34" charset="-122"/>
                <a:ea typeface="微软雅黑" panose="020B0503020204020204" pitchFamily="34" charset="-122"/>
              </a:rPr>
              <a:t>行政机关主持</a:t>
            </a:r>
            <a:endParaRPr lang="zh-CN" altLang="en-US" sz="3200" b="1" smtClean="0">
              <a:solidFill>
                <a:srgbClr val="FF0000"/>
              </a:solidFill>
              <a:latin typeface="微软雅黑" panose="020B0503020204020204" pitchFamily="34" charset="-122"/>
              <a:ea typeface="微软雅黑" panose="020B0503020204020204" pitchFamily="34" charset="-122"/>
            </a:endParaRPr>
          </a:p>
        </p:txBody>
      </p:sp>
      <p:cxnSp>
        <p:nvCxnSpPr>
          <p:cNvPr id="28687" name="MH_Other_6"/>
          <p:cNvCxnSpPr>
            <a:cxnSpLocks noChangeShapeType="1"/>
          </p:cNvCxnSpPr>
          <p:nvPr>
            <p:custDataLst>
              <p:tags r:id="rId13"/>
            </p:custDataLst>
          </p:nvPr>
        </p:nvCxnSpPr>
        <p:spPr bwMode="auto">
          <a:xfrm flipV="1">
            <a:off x="6157913" y="3770313"/>
            <a:ext cx="725091" cy="12700"/>
          </a:xfrm>
          <a:prstGeom prst="straightConnector1">
            <a:avLst/>
          </a:prstGeom>
          <a:noFill/>
          <a:ln w="38100" algn="ctr">
            <a:solidFill>
              <a:srgbClr val="0070C0"/>
            </a:solidFill>
            <a:round/>
            <a:tailEnd type="triangle" w="med" len="med"/>
          </a:ln>
        </p:spPr>
      </p:cxnSp>
      <p:sp>
        <p:nvSpPr>
          <p:cNvPr id="27" name="MH_Other_1"/>
          <p:cNvSpPr/>
          <p:nvPr>
            <p:custDataLst>
              <p:tags r:id="rId14"/>
            </p:custDataLst>
          </p:nvPr>
        </p:nvSpPr>
        <p:spPr>
          <a:xfrm>
            <a:off x="3950494" y="4806950"/>
            <a:ext cx="1701404" cy="1182688"/>
          </a:xfrm>
          <a:prstGeom prst="roundRect">
            <a:avLst>
              <a:gd name="adj" fmla="val 18567"/>
            </a:avLst>
          </a:prstGeom>
          <a:solidFill>
            <a:schemeClr val="accent5">
              <a:lumMod val="40000"/>
              <a:lumOff val="60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zh-CN" altLang="en-US" sz="3200" b="1" smtClean="0">
                <a:solidFill>
                  <a:srgbClr val="FF0000"/>
                </a:solidFill>
                <a:latin typeface="微软雅黑" panose="020B0503020204020204" pitchFamily="34" charset="-122"/>
                <a:ea typeface="微软雅黑" panose="020B0503020204020204" pitchFamily="34" charset="-122"/>
              </a:rPr>
              <a:t>法院</a:t>
            </a:r>
            <a:endParaRPr lang="zh-CN" altLang="en-US" sz="3200" b="1" smtClean="0">
              <a:solidFill>
                <a:srgbClr val="FF0000"/>
              </a:solidFill>
              <a:latin typeface="微软雅黑" panose="020B0503020204020204" pitchFamily="34" charset="-122"/>
              <a:ea typeface="微软雅黑" panose="020B0503020204020204" pitchFamily="34" charset="-122"/>
            </a:endParaRPr>
          </a:p>
          <a:p>
            <a:pPr algn="ctr">
              <a:defRPr/>
            </a:pPr>
            <a:r>
              <a:rPr lang="zh-CN" altLang="en-US" sz="3200" b="1" smtClean="0">
                <a:solidFill>
                  <a:srgbClr val="FF0000"/>
                </a:solidFill>
                <a:latin typeface="微软雅黑" panose="020B0503020204020204" pitchFamily="34" charset="-122"/>
                <a:ea typeface="微软雅黑" panose="020B0503020204020204" pitchFamily="34" charset="-122"/>
              </a:rPr>
              <a:t>主持</a:t>
            </a:r>
            <a:endParaRPr lang="zh-CN" altLang="en-US" sz="3200" b="1" smtClean="0">
              <a:solidFill>
                <a:srgbClr val="FF0000"/>
              </a:solidFill>
              <a:latin typeface="微软雅黑" panose="020B0503020204020204" pitchFamily="34" charset="-122"/>
              <a:ea typeface="微软雅黑" panose="020B0503020204020204" pitchFamily="34" charset="-122"/>
            </a:endParaRPr>
          </a:p>
        </p:txBody>
      </p:sp>
      <p:cxnSp>
        <p:nvCxnSpPr>
          <p:cNvPr id="28" name="MH_Other_2"/>
          <p:cNvCxnSpPr/>
          <p:nvPr>
            <p:custDataLst>
              <p:tags r:id="rId15"/>
            </p:custDataLst>
          </p:nvPr>
        </p:nvCxnSpPr>
        <p:spPr>
          <a:xfrm>
            <a:off x="5720954" y="5370514"/>
            <a:ext cx="650081" cy="1587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MH_Other_1"/>
          <p:cNvSpPr/>
          <p:nvPr>
            <p:custDataLst>
              <p:tags r:id="rId16"/>
            </p:custDataLst>
          </p:nvPr>
        </p:nvSpPr>
        <p:spPr>
          <a:xfrm>
            <a:off x="6405245" y="4943475"/>
            <a:ext cx="2322830" cy="1183005"/>
          </a:xfrm>
          <a:prstGeom prst="roundRect">
            <a:avLst>
              <a:gd name="adj" fmla="val 18567"/>
            </a:avLst>
          </a:prstGeom>
          <a:solidFill>
            <a:schemeClr val="accent5">
              <a:lumMod val="40000"/>
              <a:lumOff val="60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3200" b="1" smtClean="0">
                <a:solidFill>
                  <a:srgbClr val="FF0000"/>
                </a:solidFill>
                <a:latin typeface="微软雅黑" panose="020B0503020204020204" pitchFamily="34" charset="-122"/>
                <a:ea typeface="微软雅黑" panose="020B0503020204020204" pitchFamily="34" charset="-122"/>
              </a:rPr>
              <a:t>调解书具</a:t>
            </a:r>
            <a:endParaRPr lang="zh-CN" altLang="en-US" sz="3200" b="1" smtClean="0">
              <a:solidFill>
                <a:srgbClr val="FF0000"/>
              </a:solidFill>
              <a:latin typeface="微软雅黑" panose="020B0503020204020204" pitchFamily="34" charset="-122"/>
              <a:ea typeface="微软雅黑" panose="020B0503020204020204" pitchFamily="34" charset="-122"/>
            </a:endParaRPr>
          </a:p>
          <a:p>
            <a:pPr>
              <a:defRPr/>
            </a:pPr>
            <a:r>
              <a:rPr lang="zh-CN" altLang="en-US" sz="3200" b="1" smtClean="0">
                <a:solidFill>
                  <a:srgbClr val="FF0000"/>
                </a:solidFill>
                <a:latin typeface="微软雅黑" panose="020B0503020204020204" pitchFamily="34" charset="-122"/>
                <a:ea typeface="微软雅黑" panose="020B0503020204020204" pitchFamily="34" charset="-122"/>
              </a:rPr>
              <a:t>有强制力</a:t>
            </a:r>
            <a:endParaRPr lang="zh-CN" altLang="en-US" sz="3200" b="1" smtClean="0">
              <a:solidFill>
                <a:srgbClr val="FF0000"/>
              </a:solidFill>
              <a:latin typeface="微软雅黑" panose="020B0503020204020204" pitchFamily="34" charset="-122"/>
              <a:ea typeface="微软雅黑" panose="020B0503020204020204" pitchFamily="34" charset="-122"/>
            </a:endParaRPr>
          </a:p>
        </p:txBody>
      </p:sp>
      <p:pic>
        <p:nvPicPr>
          <p:cNvPr id="6146" name="Picture 2" descr="https://gss3.bdstatic.com/-Po3dSag_xI4khGkpoWK1HF6hhy/baike/c0%3Dbaike92%2C5%2C5%2C92%2C30/sign=e9be44cac295d143ce7bec711299e967/d62a6059252dd42a832da962093b5bb5c8eab8d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11980" y="107315"/>
            <a:ext cx="4316095" cy="6390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752"/>
                                        </p:tgtEl>
                                        <p:attrNameLst>
                                          <p:attrName>style.visibility</p:attrName>
                                        </p:attrNameLst>
                                      </p:cBhvr>
                                      <p:to>
                                        <p:strVal val="visible"/>
                                      </p:to>
                                    </p:set>
                                    <p:animEffect transition="in" filter="barn(inVertical)">
                                      <p:cBhvr>
                                        <p:cTn id="7" dur="500"/>
                                        <p:tgtEl>
                                          <p:spTgt spid="1597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27"/>
                                        </p:tgtEl>
                                        <p:attrNameLst>
                                          <p:attrName>style.visibility</p:attrName>
                                        </p:attrNameLst>
                                      </p:cBhvr>
                                      <p:to>
                                        <p:strVal val="visible"/>
                                      </p:to>
                                    </p:set>
                                    <p:animEffect transition="in" filter="circle(i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500" fill="hold">
                                          <p:stCondLst>
                                            <p:cond delay="0"/>
                                          </p:stCondLst>
                                        </p:cTn>
                                        <p:tgtEl>
                                          <p:spTgt spid="29"/>
                                        </p:tgtEl>
                                        <p:attrNameLst>
                                          <p:attrName>style.visibility</p:attrName>
                                        </p:attrNameLst>
                                      </p:cBhvr>
                                      <p:to>
                                        <p:strVal val="visible"/>
                                      </p:to>
                                    </p:set>
                                    <p:animEffect transition="in" filter="wheel(1)">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500" fill="hold">
                                          <p:stCondLst>
                                            <p:cond delay="0"/>
                                          </p:stCondLst>
                                        </p:cTn>
                                        <p:tgtEl>
                                          <p:spTgt spid="159758"/>
                                        </p:tgtEl>
                                        <p:attrNameLst>
                                          <p:attrName>style.visibility</p:attrName>
                                        </p:attrNameLst>
                                      </p:cBhvr>
                                      <p:to>
                                        <p:strVal val="visible"/>
                                      </p:to>
                                    </p:set>
                                    <p:animEffect transition="in" filter="circle(in)">
                                      <p:cBhvr>
                                        <p:cTn id="27" dur="500"/>
                                        <p:tgtEl>
                                          <p:spTgt spid="159758"/>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 calcmode="lin" valueType="num">
                                      <p:cBhvr>
                                        <p:cTn id="32" dur="1000" fill="hold"/>
                                        <p:tgtEl>
                                          <p:spTgt spid="6146"/>
                                        </p:tgtEl>
                                        <p:attrNameLst>
                                          <p:attrName>ppt_w</p:attrName>
                                        </p:attrNameLst>
                                      </p:cBhvr>
                                      <p:tavLst>
                                        <p:tav tm="0">
                                          <p:val>
                                            <p:strVal val="#ppt_w*0.70"/>
                                          </p:val>
                                        </p:tav>
                                        <p:tav tm="100000">
                                          <p:val>
                                            <p:strVal val="#ppt_w"/>
                                          </p:val>
                                        </p:tav>
                                      </p:tavLst>
                                    </p:anim>
                                    <p:anim calcmode="lin" valueType="num">
                                      <p:cBhvr>
                                        <p:cTn id="33" dur="1000" fill="hold"/>
                                        <p:tgtEl>
                                          <p:spTgt spid="6146"/>
                                        </p:tgtEl>
                                        <p:attrNameLst>
                                          <p:attrName>ppt_h</p:attrName>
                                        </p:attrNameLst>
                                      </p:cBhvr>
                                      <p:tavLst>
                                        <p:tav tm="0">
                                          <p:val>
                                            <p:strVal val="#ppt_h"/>
                                          </p:val>
                                        </p:tav>
                                        <p:tav tm="100000">
                                          <p:val>
                                            <p:strVal val="#ppt_h"/>
                                          </p:val>
                                        </p:tav>
                                      </p:tavLst>
                                    </p:anim>
                                    <p:animEffect transition="in" filter="fade">
                                      <p:cBhvr>
                                        <p:cTn id="34"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2" grpId="0" bldLvl="0" animBg="1"/>
      <p:bldP spid="159758" grpId="0" bldLvl="0" animBg="1"/>
      <p:bldP spid="25" grpId="0" animBg="1"/>
      <p:bldP spid="27" grpId="0" animBg="1"/>
      <p:bldP spid="2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6235" y="502920"/>
            <a:ext cx="8432165" cy="3599815"/>
          </a:xfrm>
          <a:prstGeom prst="rect">
            <a:avLst/>
          </a:prstGeom>
          <a:noFill/>
        </p:spPr>
        <p:txBody>
          <a:bodyPr wrap="square" rtlCol="0">
            <a:spAutoFit/>
          </a:bodyPr>
          <a:lstStyle/>
          <a:p>
            <a:r>
              <a:rPr lang="zh-CN" altLang="en-US" sz="3200" b="1" smtClean="0"/>
              <a:t>消费者华某因在某市某电信运营商办理手机</a:t>
            </a:r>
            <a:r>
              <a:rPr lang="en-US" altLang="zh-CN" sz="3200" b="1" smtClean="0"/>
              <a:t>3G</a:t>
            </a:r>
            <a:r>
              <a:rPr lang="zh-CN" altLang="en-US" sz="3200" b="1" smtClean="0"/>
              <a:t>升</a:t>
            </a:r>
            <a:r>
              <a:rPr lang="en-US" altLang="zh-CN" sz="3200" b="1" smtClean="0"/>
              <a:t>4G</a:t>
            </a:r>
            <a:r>
              <a:rPr lang="zh-CN" altLang="en-US" sz="3200" b="1" smtClean="0"/>
              <a:t>业务后，手机出现通讯失常故障，一时间无法与贸易合作伙伴进行正常联系。华某随机与该运营商交涉要求赔偿损失，时间长达三个月之久，未果。后来，华某至当地</a:t>
            </a:r>
            <a:r>
              <a:rPr lang="zh-CN" altLang="en-US" sz="3200" b="1" smtClean="0">
                <a:solidFill>
                  <a:srgbClr val="0000CC"/>
                </a:solidFill>
              </a:rPr>
              <a:t>市场监管部门</a:t>
            </a:r>
            <a:r>
              <a:rPr lang="zh-CN" altLang="en-US" sz="3200" b="1" smtClean="0"/>
              <a:t>请求帮助，华某维权的方式属于</a:t>
            </a:r>
            <a:r>
              <a:rPr lang="zh-CN" altLang="en-US" sz="2400" b="1" smtClean="0"/>
              <a:t> （            ）</a:t>
            </a:r>
            <a:endParaRPr lang="en-US" altLang="zh-CN" sz="2400" b="1" smtClean="0"/>
          </a:p>
          <a:p>
            <a:r>
              <a:rPr lang="en-US" altLang="zh-CN" sz="3600" smtClean="0"/>
              <a:t>A.</a:t>
            </a:r>
            <a:r>
              <a:rPr lang="zh-CN" altLang="en-US" sz="3600" smtClean="0"/>
              <a:t>协商      </a:t>
            </a:r>
            <a:r>
              <a:rPr lang="en-US" altLang="zh-CN" sz="3600" smtClean="0"/>
              <a:t>B.</a:t>
            </a:r>
            <a:r>
              <a:rPr lang="zh-CN" altLang="en-US" sz="3600" smtClean="0"/>
              <a:t>调解      </a:t>
            </a:r>
            <a:r>
              <a:rPr lang="en-US" altLang="zh-CN" sz="3600" smtClean="0"/>
              <a:t>C.</a:t>
            </a:r>
            <a:r>
              <a:rPr lang="zh-CN" altLang="en-US" sz="3600" smtClean="0"/>
              <a:t>仲裁      </a:t>
            </a:r>
            <a:r>
              <a:rPr lang="en-US" altLang="zh-CN" sz="3600" smtClean="0"/>
              <a:t>D.</a:t>
            </a:r>
            <a:r>
              <a:rPr lang="zh-CN" altLang="en-US" sz="3600" smtClean="0"/>
              <a:t>诉讼</a:t>
            </a:r>
            <a:endParaRPr lang="zh-CN" altLang="en-US" sz="3600"/>
          </a:p>
        </p:txBody>
      </p:sp>
      <p:sp>
        <p:nvSpPr>
          <p:cNvPr id="4" name="矩形 3"/>
          <p:cNvSpPr/>
          <p:nvPr/>
        </p:nvSpPr>
        <p:spPr>
          <a:xfrm>
            <a:off x="6113021" y="4887342"/>
            <a:ext cx="2037738" cy="646331"/>
          </a:xfrm>
          <a:prstGeom prst="rect">
            <a:avLst/>
          </a:prstGeom>
        </p:spPr>
        <p:txBody>
          <a:bodyPr wrap="none">
            <a:spAutoFit/>
          </a:bodyPr>
          <a:lstStyle/>
          <a:p>
            <a:pPr algn="ctr"/>
            <a:r>
              <a:rPr lang="zh-CN" altLang="en-US" sz="3600" b="1">
                <a:solidFill>
                  <a:srgbClr val="FF0000"/>
                </a:solidFill>
                <a:latin typeface="微软雅黑" panose="020B0503020204020204" pitchFamily="34" charset="-122"/>
              </a:rPr>
              <a:t>行政调解</a:t>
            </a:r>
            <a:endParaRPr lang="zh-CN" altLang="en-US" sz="3600" b="1">
              <a:solidFill>
                <a:srgbClr val="FF0000"/>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H_SubTitle_1"/>
          <p:cNvSpPr>
            <a:spLocks noChangeArrowheads="1"/>
          </p:cNvSpPr>
          <p:nvPr>
            <p:custDataLst>
              <p:tags r:id="rId1"/>
            </p:custDataLst>
          </p:nvPr>
        </p:nvSpPr>
        <p:spPr bwMode="auto">
          <a:xfrm>
            <a:off x="0" y="1196976"/>
            <a:ext cx="1770460" cy="1770063"/>
          </a:xfrm>
          <a:custGeom>
            <a:avLst/>
            <a:gdLst>
              <a:gd name="T0" fmla="*/ 757825 w 1526969"/>
              <a:gd name="T1" fmla="*/ 1491831 h 1526969"/>
              <a:gd name="T2" fmla="*/ 899876 w 1526969"/>
              <a:gd name="T3" fmla="*/ 1571715 h 1526969"/>
              <a:gd name="T4" fmla="*/ 568264 w 1526969"/>
              <a:gd name="T5" fmla="*/ 1758202 h 1526969"/>
              <a:gd name="T6" fmla="*/ 2841025 w 1526969"/>
              <a:gd name="T7" fmla="*/ 3036342 h 1526969"/>
              <a:gd name="T8" fmla="*/ 5541279 w 1526969"/>
              <a:gd name="T9" fmla="*/ 1517792 h 1526969"/>
              <a:gd name="T10" fmla="*/ 5683324 w 1526969"/>
              <a:gd name="T11" fmla="*/ 1597675 h 1526969"/>
              <a:gd name="T12" fmla="*/ 2983076 w 1526969"/>
              <a:gd name="T13" fmla="*/ 3116225 h 1526969"/>
              <a:gd name="T14" fmla="*/ 2840952 w 1526969"/>
              <a:gd name="T15" fmla="*/ 3196152 h 1526969"/>
              <a:gd name="T16" fmla="*/ 2840948 w 1526969"/>
              <a:gd name="T17" fmla="*/ 3196152 h 1526969"/>
              <a:gd name="T18" fmla="*/ 2698905 w 1526969"/>
              <a:gd name="T19" fmla="*/ 3116269 h 1526969"/>
              <a:gd name="T20" fmla="*/ 2698905 w 1526969"/>
              <a:gd name="T21" fmla="*/ 3116265 h 1526969"/>
              <a:gd name="T22" fmla="*/ 426147 w 1526969"/>
              <a:gd name="T23" fmla="*/ 1838127 h 1526969"/>
              <a:gd name="T24" fmla="*/ 426140 w 1526969"/>
              <a:gd name="T25" fmla="*/ 1838129 h 1526969"/>
              <a:gd name="T26" fmla="*/ 284096 w 1526969"/>
              <a:gd name="T27" fmla="*/ 1758244 h 1526969"/>
              <a:gd name="T28" fmla="*/ 284096 w 1526969"/>
              <a:gd name="T29" fmla="*/ 1758241 h 1526969"/>
              <a:gd name="T30" fmla="*/ 426216 w 1526969"/>
              <a:gd name="T31" fmla="*/ 1678320 h 1526969"/>
              <a:gd name="T32" fmla="*/ 2842372 w 1526969"/>
              <a:gd name="T33" fmla="*/ 0 h 1526969"/>
              <a:gd name="T34" fmla="*/ 2984421 w 1526969"/>
              <a:gd name="T35" fmla="*/ 79881 h 1526969"/>
              <a:gd name="T36" fmla="*/ 2984418 w 1526969"/>
              <a:gd name="T37" fmla="*/ 79883 h 1526969"/>
              <a:gd name="T38" fmla="*/ 5257181 w 1526969"/>
              <a:gd name="T39" fmla="*/ 1358028 h 1526969"/>
              <a:gd name="T40" fmla="*/ 5399229 w 1526969"/>
              <a:gd name="T41" fmla="*/ 1437910 h 1526969"/>
              <a:gd name="T42" fmla="*/ 5257110 w 1526969"/>
              <a:gd name="T43" fmla="*/ 1517833 h 1526969"/>
              <a:gd name="T44" fmla="*/ 4925498 w 1526969"/>
              <a:gd name="T45" fmla="*/ 1704325 h 1526969"/>
              <a:gd name="T46" fmla="*/ 4783453 w 1526969"/>
              <a:gd name="T47" fmla="*/ 1624439 h 1526969"/>
              <a:gd name="T48" fmla="*/ 5115059 w 1526969"/>
              <a:gd name="T49" fmla="*/ 1437951 h 1526969"/>
              <a:gd name="T50" fmla="*/ 2842297 w 1526969"/>
              <a:gd name="T51" fmla="*/ 159809 h 1526969"/>
              <a:gd name="T52" fmla="*/ 142043 w 1526969"/>
              <a:gd name="T53" fmla="*/ 1678360 h 1526969"/>
              <a:gd name="T54" fmla="*/ 0 w 1526969"/>
              <a:gd name="T55" fmla="*/ 1598475 h 15269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6969"/>
              <a:gd name="T85" fmla="*/ 0 h 1526969"/>
              <a:gd name="T86" fmla="*/ 1526969 w 1526969"/>
              <a:gd name="T87" fmla="*/ 1526969 h 15269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lnTo>
                  <a:pt x="203609" y="712726"/>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lnTo>
                  <a:pt x="763675" y="0"/>
                </a:lnTo>
                <a:close/>
              </a:path>
            </a:pathLst>
          </a:custGeom>
          <a:gradFill rotWithShape="1">
            <a:gsLst>
              <a:gs pos="0">
                <a:srgbClr val="BCDCFA"/>
              </a:gs>
              <a:gs pos="50000">
                <a:srgbClr val="0F6FC6"/>
              </a:gs>
              <a:gs pos="100000">
                <a:srgbClr val="BCDCFA"/>
              </a:gs>
            </a:gsLst>
            <a:lin ang="0" scaled="1"/>
          </a:gradFill>
          <a:ln w="9525">
            <a:noFill/>
            <a:miter lim="800000"/>
          </a:ln>
        </p:spPr>
        <p:txBody>
          <a:bodyPr anchor="ctr"/>
          <a:lstStyle/>
          <a:p>
            <a:pPr algn="ctr"/>
            <a:r>
              <a:rPr lang="zh-CN" altLang="en-US" sz="3200" b="1">
                <a:solidFill>
                  <a:srgbClr val="FF0000"/>
                </a:solidFill>
                <a:ea typeface="微软雅黑" panose="020B0503020204020204" pitchFamily="34" charset="-122"/>
              </a:rPr>
              <a:t>协商</a:t>
            </a:r>
            <a:endParaRPr lang="zh-CN" altLang="en-US" sz="3200" b="1">
              <a:solidFill>
                <a:srgbClr val="FF0000"/>
              </a:solidFill>
              <a:ea typeface="微软雅黑" panose="020B0503020204020204" pitchFamily="34" charset="-122"/>
            </a:endParaRPr>
          </a:p>
        </p:txBody>
      </p:sp>
      <p:sp>
        <p:nvSpPr>
          <p:cNvPr id="22531" name="MH_Text_1"/>
          <p:cNvSpPr>
            <a:spLocks noChangeArrowheads="1"/>
          </p:cNvSpPr>
          <p:nvPr>
            <p:custDataLst>
              <p:tags r:id="rId2"/>
            </p:custDataLst>
          </p:nvPr>
        </p:nvSpPr>
        <p:spPr bwMode="auto">
          <a:xfrm>
            <a:off x="2024062" y="1700808"/>
            <a:ext cx="7119938" cy="1301750"/>
          </a:xfrm>
          <a:prstGeom prst="rect">
            <a:avLst/>
          </a:prstGeom>
          <a:noFill/>
          <a:ln w="9525">
            <a:noFill/>
            <a:miter lim="800000"/>
          </a:ln>
        </p:spPr>
        <p:txBody>
          <a:bodyPr lIns="0" tIns="0" rIns="0" bIns="0" anchor="ctr"/>
          <a:lstStyle/>
          <a:p>
            <a:pPr>
              <a:lnSpc>
                <a:spcPct val="130000"/>
              </a:lnSpc>
            </a:pPr>
            <a:r>
              <a:rPr lang="zh-CN" altLang="en-US" sz="3200" b="1" dirty="0">
                <a:solidFill>
                  <a:srgbClr val="FF0000"/>
                </a:solidFill>
                <a:latin typeface="黑体" panose="02010609060101010101" pitchFamily="49" charset="-122"/>
                <a:ea typeface="黑体" panose="02010609060101010101" pitchFamily="49" charset="-122"/>
              </a:rPr>
              <a:t>双方当事人之间</a:t>
            </a:r>
            <a:r>
              <a:rPr lang="zh-CN" altLang="en-US" sz="3200" b="1" dirty="0">
                <a:solidFill>
                  <a:srgbClr val="000000"/>
                </a:solidFill>
                <a:latin typeface="黑体" panose="02010609060101010101" pitchFamily="49" charset="-122"/>
                <a:ea typeface="黑体" panose="02010609060101010101" pitchFamily="49" charset="-122"/>
              </a:rPr>
              <a:t>通过信息的交换和沟通，就产生纠纷的事项达成共识和就纠纷的解决做出一致的决定的过程和结果。和解主要</a:t>
            </a:r>
            <a:r>
              <a:rPr lang="zh-CN" altLang="en-US" sz="3200" b="1" dirty="0">
                <a:solidFill>
                  <a:srgbClr val="FF0000"/>
                </a:solidFill>
                <a:latin typeface="黑体" panose="02010609060101010101" pitchFamily="49" charset="-122"/>
                <a:ea typeface="黑体" panose="02010609060101010101" pitchFamily="49" charset="-122"/>
              </a:rPr>
              <a:t>依赖于协商。</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2532" name="MH_SubTitle_2"/>
          <p:cNvSpPr>
            <a:spLocks noChangeArrowheads="1"/>
          </p:cNvSpPr>
          <p:nvPr>
            <p:custDataLst>
              <p:tags r:id="rId3"/>
            </p:custDataLst>
          </p:nvPr>
        </p:nvSpPr>
        <p:spPr bwMode="auto">
          <a:xfrm>
            <a:off x="0" y="4225926"/>
            <a:ext cx="1770460" cy="1770063"/>
          </a:xfrm>
          <a:custGeom>
            <a:avLst/>
            <a:gdLst>
              <a:gd name="T0" fmla="*/ 757825 w 1526969"/>
              <a:gd name="T1" fmla="*/ 1491834 h 1526969"/>
              <a:gd name="T2" fmla="*/ 899876 w 1526969"/>
              <a:gd name="T3" fmla="*/ 1571717 h 1526969"/>
              <a:gd name="T4" fmla="*/ 568264 w 1526969"/>
              <a:gd name="T5" fmla="*/ 1758204 h 1526969"/>
              <a:gd name="T6" fmla="*/ 2841025 w 1526969"/>
              <a:gd name="T7" fmla="*/ 3036345 h 1526969"/>
              <a:gd name="T8" fmla="*/ 5541279 w 1526969"/>
              <a:gd name="T9" fmla="*/ 1517794 h 1526969"/>
              <a:gd name="T10" fmla="*/ 5683324 w 1526969"/>
              <a:gd name="T11" fmla="*/ 1597678 h 1526969"/>
              <a:gd name="T12" fmla="*/ 2983076 w 1526969"/>
              <a:gd name="T13" fmla="*/ 3116227 h 1526969"/>
              <a:gd name="T14" fmla="*/ 2840952 w 1526969"/>
              <a:gd name="T15" fmla="*/ 3196154 h 1526969"/>
              <a:gd name="T16" fmla="*/ 2840948 w 1526969"/>
              <a:gd name="T17" fmla="*/ 3196154 h 1526969"/>
              <a:gd name="T18" fmla="*/ 2698905 w 1526969"/>
              <a:gd name="T19" fmla="*/ 3116271 h 1526969"/>
              <a:gd name="T20" fmla="*/ 2698905 w 1526969"/>
              <a:gd name="T21" fmla="*/ 3116269 h 1526969"/>
              <a:gd name="T22" fmla="*/ 426147 w 1526969"/>
              <a:gd name="T23" fmla="*/ 1838129 h 1526969"/>
              <a:gd name="T24" fmla="*/ 426140 w 1526969"/>
              <a:gd name="T25" fmla="*/ 1838131 h 1526969"/>
              <a:gd name="T26" fmla="*/ 284096 w 1526969"/>
              <a:gd name="T27" fmla="*/ 1758246 h 1526969"/>
              <a:gd name="T28" fmla="*/ 284096 w 1526969"/>
              <a:gd name="T29" fmla="*/ 1758245 h 1526969"/>
              <a:gd name="T30" fmla="*/ 426216 w 1526969"/>
              <a:gd name="T31" fmla="*/ 1678323 h 1526969"/>
              <a:gd name="T32" fmla="*/ 2842372 w 1526969"/>
              <a:gd name="T33" fmla="*/ 0 h 1526969"/>
              <a:gd name="T34" fmla="*/ 2984421 w 1526969"/>
              <a:gd name="T35" fmla="*/ 79881 h 1526969"/>
              <a:gd name="T36" fmla="*/ 2984418 w 1526969"/>
              <a:gd name="T37" fmla="*/ 79883 h 1526969"/>
              <a:gd name="T38" fmla="*/ 5257181 w 1526969"/>
              <a:gd name="T39" fmla="*/ 1358028 h 1526969"/>
              <a:gd name="T40" fmla="*/ 5399229 w 1526969"/>
              <a:gd name="T41" fmla="*/ 1437913 h 1526969"/>
              <a:gd name="T42" fmla="*/ 5257110 w 1526969"/>
              <a:gd name="T43" fmla="*/ 1517834 h 1526969"/>
              <a:gd name="T44" fmla="*/ 4925498 w 1526969"/>
              <a:gd name="T45" fmla="*/ 1704326 h 1526969"/>
              <a:gd name="T46" fmla="*/ 4783453 w 1526969"/>
              <a:gd name="T47" fmla="*/ 1624439 h 1526969"/>
              <a:gd name="T48" fmla="*/ 5115059 w 1526969"/>
              <a:gd name="T49" fmla="*/ 1437952 h 1526969"/>
              <a:gd name="T50" fmla="*/ 2842297 w 1526969"/>
              <a:gd name="T51" fmla="*/ 159809 h 1526969"/>
              <a:gd name="T52" fmla="*/ 142043 w 1526969"/>
              <a:gd name="T53" fmla="*/ 1678363 h 1526969"/>
              <a:gd name="T54" fmla="*/ 0 w 1526969"/>
              <a:gd name="T55" fmla="*/ 1598476 h 15269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6969"/>
              <a:gd name="T85" fmla="*/ 0 h 1526969"/>
              <a:gd name="T86" fmla="*/ 1526969 w 1526969"/>
              <a:gd name="T87" fmla="*/ 1526969 h 15269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lnTo>
                  <a:pt x="203609" y="712726"/>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lnTo>
                  <a:pt x="763675" y="0"/>
                </a:lnTo>
                <a:close/>
              </a:path>
            </a:pathLst>
          </a:custGeom>
          <a:gradFill rotWithShape="1">
            <a:gsLst>
              <a:gs pos="0">
                <a:srgbClr val="BCDCFA"/>
              </a:gs>
              <a:gs pos="50000">
                <a:srgbClr val="0F6FC6"/>
              </a:gs>
              <a:gs pos="100000">
                <a:srgbClr val="BCDCFA"/>
              </a:gs>
            </a:gsLst>
            <a:lin ang="0" scaled="1"/>
          </a:gradFill>
          <a:ln w="9525">
            <a:noFill/>
            <a:miter lim="800000"/>
          </a:ln>
        </p:spPr>
        <p:txBody>
          <a:bodyPr anchor="ctr"/>
          <a:lstStyle/>
          <a:p>
            <a:pPr algn="ctr"/>
            <a:r>
              <a:rPr lang="zh-CN" altLang="en-US" sz="2800" b="1">
                <a:solidFill>
                  <a:srgbClr val="FF0000"/>
                </a:solidFill>
                <a:ea typeface="微软雅黑" panose="020B0503020204020204" pitchFamily="34" charset="-122"/>
              </a:rPr>
              <a:t>调解</a:t>
            </a:r>
            <a:endParaRPr lang="zh-CN" altLang="en-US" sz="2800" b="1">
              <a:solidFill>
                <a:srgbClr val="FF0000"/>
              </a:solidFill>
              <a:ea typeface="微软雅黑" panose="020B0503020204020204" pitchFamily="34" charset="-122"/>
            </a:endParaRPr>
          </a:p>
        </p:txBody>
      </p:sp>
      <p:sp>
        <p:nvSpPr>
          <p:cNvPr id="22533" name="MH_Text_2"/>
          <p:cNvSpPr>
            <a:spLocks noChangeArrowheads="1"/>
          </p:cNvSpPr>
          <p:nvPr>
            <p:custDataLst>
              <p:tags r:id="rId4"/>
            </p:custDataLst>
          </p:nvPr>
        </p:nvSpPr>
        <p:spPr bwMode="auto">
          <a:xfrm>
            <a:off x="1956198" y="4540250"/>
            <a:ext cx="7187803" cy="1301750"/>
          </a:xfrm>
          <a:prstGeom prst="rect">
            <a:avLst/>
          </a:prstGeom>
          <a:noFill/>
          <a:ln w="9525">
            <a:noFill/>
            <a:miter lim="800000"/>
          </a:ln>
        </p:spPr>
        <p:txBody>
          <a:bodyPr lIns="0" tIns="0" rIns="0" bIns="0" anchor="ctr"/>
          <a:lstStyle/>
          <a:p>
            <a:pPr>
              <a:lnSpc>
                <a:spcPct val="130000"/>
              </a:lnSpc>
            </a:pPr>
            <a:r>
              <a:rPr lang="zh-CN" altLang="en-US" sz="3200" b="1" dirty="0">
                <a:solidFill>
                  <a:srgbClr val="000000"/>
                </a:solidFill>
                <a:latin typeface="黑体" panose="02010609060101010101" pitchFamily="49" charset="-122"/>
                <a:ea typeface="黑体" panose="02010609060101010101" pitchFamily="49" charset="-122"/>
              </a:rPr>
              <a:t>“调解”是指纠纷的当事人在</a:t>
            </a:r>
            <a:r>
              <a:rPr lang="zh-CN" altLang="en-US" sz="3200" b="1" dirty="0">
                <a:solidFill>
                  <a:srgbClr val="FF0000"/>
                </a:solidFill>
                <a:latin typeface="黑体" panose="02010609060101010101" pitchFamily="49" charset="-122"/>
                <a:ea typeface="黑体" panose="02010609060101010101" pitchFamily="49" charset="-122"/>
              </a:rPr>
              <a:t>中立的第三方的介入下</a:t>
            </a:r>
            <a:r>
              <a:rPr lang="zh-CN" altLang="en-US" sz="3200" b="1" dirty="0">
                <a:solidFill>
                  <a:srgbClr val="000000"/>
                </a:solidFill>
                <a:latin typeface="黑体" panose="02010609060101010101" pitchFamily="49" charset="-122"/>
                <a:ea typeface="黑体" panose="02010609060101010101" pitchFamily="49" charset="-122"/>
              </a:rPr>
              <a:t>，通过谈判达成和解、解决纠纷的过程和结果。</a:t>
            </a:r>
            <a:endParaRPr lang="zh-CN" altLang="en-US" sz="3200" b="1" dirty="0">
              <a:solidFill>
                <a:srgbClr val="000000"/>
              </a:solidFill>
              <a:latin typeface="黑体" panose="02010609060101010101" pitchFamily="49" charset="-122"/>
              <a:ea typeface="黑体" panose="02010609060101010101" pitchFamily="49" charset="-122"/>
            </a:endParaRPr>
          </a:p>
        </p:txBody>
      </p:sp>
      <p:sp>
        <p:nvSpPr>
          <p:cNvPr id="22534" name="TextBox 7"/>
          <p:cNvSpPr txBox="1">
            <a:spLocks noChangeArrowheads="1"/>
          </p:cNvSpPr>
          <p:nvPr/>
        </p:nvSpPr>
        <p:spPr bwMode="auto">
          <a:xfrm>
            <a:off x="251520" y="188640"/>
            <a:ext cx="6732240" cy="732508"/>
          </a:xfrm>
          <a:prstGeom prst="rect">
            <a:avLst/>
          </a:prstGeom>
          <a:noFill/>
          <a:ln w="9525">
            <a:noFill/>
            <a:miter lim="800000"/>
          </a:ln>
        </p:spPr>
        <p:txBody>
          <a:bodyPr wrap="square">
            <a:spAutoFit/>
          </a:bodyPr>
          <a:lstStyle/>
          <a:p>
            <a:pPr>
              <a:lnSpc>
                <a:spcPct val="130000"/>
              </a:lnSpc>
            </a:pPr>
            <a:r>
              <a:rPr lang="zh-CN" altLang="en-US" sz="3200" b="1" dirty="0">
                <a:ea typeface="微软雅黑" panose="020B0503020204020204" pitchFamily="34" charset="-122"/>
              </a:rPr>
              <a:t>注意：区分“协商”与“调解”</a:t>
            </a:r>
            <a:endParaRPr lang="zh-CN" altLang="en-US" sz="3200" b="1" dirty="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a:spLocks noChangeArrowheads="1"/>
          </p:cNvSpPr>
          <p:nvPr/>
        </p:nvSpPr>
        <p:spPr bwMode="auto">
          <a:xfrm>
            <a:off x="323528" y="83319"/>
            <a:ext cx="1028700" cy="1074738"/>
          </a:xfrm>
          <a:prstGeom prst="ellipse">
            <a:avLst/>
          </a:prstGeom>
          <a:solidFill>
            <a:srgbClr val="92D050"/>
          </a:solidFill>
          <a:ln w="19050" algn="ctr">
            <a:solidFill>
              <a:srgbClr val="26697A"/>
            </a:solidFill>
            <a:round/>
          </a:ln>
        </p:spPr>
        <p:txBody>
          <a:bodyPr lIns="121890" tIns="60945" rIns="121890" bIns="60945" anchor="ctr"/>
          <a:lstStyle/>
          <a:p>
            <a:pPr algn="ctr" defTabSz="1219200" eaLnBrk="1" hangingPunct="1"/>
            <a:r>
              <a:rPr lang="en-US" altLang="zh-CN" sz="5900" b="1">
                <a:solidFill>
                  <a:schemeClr val="bg1"/>
                </a:solidFill>
                <a:effectLst>
                  <a:outerShdw blurRad="38100" dist="38100" dir="2700000" algn="tl">
                    <a:srgbClr val="000000"/>
                  </a:outerShdw>
                </a:effectLst>
                <a:latin typeface="楷体" panose="02010609060101010101" pitchFamily="49" charset="-122"/>
                <a:ea typeface="楷体" panose="02010609060101010101" pitchFamily="49" charset="-122"/>
              </a:rPr>
              <a:t>C</a:t>
            </a:r>
            <a:endParaRPr lang="en-US" altLang="zh-CN" sz="5900" b="1">
              <a:solidFill>
                <a:schemeClr val="bg1"/>
              </a:solidFill>
              <a:effectLst>
                <a:outerShdw blurRad="38100" dist="38100" dir="2700000" algn="tl">
                  <a:srgbClr val="000000"/>
                </a:outerShdw>
              </a:effectLst>
              <a:latin typeface="楷体" panose="02010609060101010101" pitchFamily="49" charset="-122"/>
              <a:ea typeface="楷体" panose="02010609060101010101" pitchFamily="49" charset="-122"/>
            </a:endParaRPr>
          </a:p>
        </p:txBody>
      </p:sp>
      <p:sp>
        <p:nvSpPr>
          <p:cNvPr id="134147" name="文本框 3"/>
          <p:cNvSpPr txBox="1">
            <a:spLocks noChangeArrowheads="1"/>
          </p:cNvSpPr>
          <p:nvPr/>
        </p:nvSpPr>
        <p:spPr bwMode="auto">
          <a:xfrm>
            <a:off x="1907704" y="620688"/>
            <a:ext cx="6531769" cy="1895873"/>
          </a:xfrm>
          <a:prstGeom prst="rect">
            <a:avLst/>
          </a:prstGeom>
          <a:solidFill>
            <a:srgbClr val="FFE39D"/>
          </a:solidFill>
          <a:ln w="9525">
            <a:noFill/>
            <a:miter lim="800000"/>
          </a:ln>
        </p:spPr>
        <p:txBody>
          <a:bodyPr lIns="121890" tIns="60945" rIns="121890" bIns="60945">
            <a:spAutoFit/>
          </a:bodyPr>
          <a:lstStyle/>
          <a:p>
            <a:pPr defTabSz="1219200">
              <a:lnSpc>
                <a:spcPct val="120000"/>
              </a:lnSpc>
            </a:pPr>
            <a:r>
              <a:rPr lang="zh-CN" altLang="en-US" sz="3200" b="1" smtClean="0"/>
              <a:t>经过人</a:t>
            </a:r>
            <a:r>
              <a:rPr lang="zh-CN" altLang="en-US" sz="3200" b="1"/>
              <a:t>民调解委员会的</a:t>
            </a:r>
            <a:r>
              <a:rPr lang="zh-CN" altLang="en-US" sz="3200" b="1" smtClean="0"/>
              <a:t>调</a:t>
            </a:r>
            <a:r>
              <a:rPr lang="zh-CN" altLang="en-US" sz="3200" b="1"/>
              <a:t>解</a:t>
            </a:r>
            <a:r>
              <a:rPr lang="zh-CN" altLang="en-US" sz="3200" b="1" smtClean="0">
                <a:latin typeface="微软雅黑" panose="020B0503020204020204" pitchFamily="34" charset="-122"/>
                <a:sym typeface="+mn-ea"/>
              </a:rPr>
              <a:t>，</a:t>
            </a:r>
            <a:r>
              <a:rPr lang="zh-CN" altLang="en-US" sz="3200" b="1" dirty="0">
                <a:latin typeface="微软雅黑" panose="020B0503020204020204" pitchFamily="34" charset="-122"/>
                <a:sym typeface="+mn-ea"/>
              </a:rPr>
              <a:t>厂家思量后又觉得自己让步太多，利益受损，不愿如期支付赔偿</a:t>
            </a:r>
            <a:r>
              <a:rPr lang="zh-CN" altLang="en-US" sz="3200" b="1" dirty="0">
                <a:latin typeface="微软雅黑" panose="020B0503020204020204" pitchFamily="34" charset="-122"/>
              </a:rPr>
              <a:t>。</a:t>
            </a:r>
            <a:endParaRPr lang="zh-CN" altLang="en-US" sz="3200" b="1" dirty="0">
              <a:latin typeface="微软雅黑" panose="020B0503020204020204" pitchFamily="34" charset="-122"/>
            </a:endParaRPr>
          </a:p>
        </p:txBody>
      </p:sp>
      <p:sp>
        <p:nvSpPr>
          <p:cNvPr id="6" name="上箭头标注 5"/>
          <p:cNvSpPr/>
          <p:nvPr/>
        </p:nvSpPr>
        <p:spPr>
          <a:xfrm>
            <a:off x="1547664" y="2852936"/>
            <a:ext cx="6857224" cy="838200"/>
          </a:xfrm>
          <a:prstGeom prst="upArrow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0000"/>
              </a:lnSpc>
              <a:spcBef>
                <a:spcPts val="0"/>
              </a:spcBef>
              <a:spcAft>
                <a:spcPts val="0"/>
              </a:spcAft>
              <a:defRPr/>
            </a:pPr>
            <a:r>
              <a:rPr lang="zh-CN" altLang="en-US" sz="3200" b="1" smtClean="0">
                <a:solidFill>
                  <a:schemeClr val="bg1"/>
                </a:solidFill>
              </a:rPr>
              <a:t>人</a:t>
            </a:r>
            <a:r>
              <a:rPr lang="zh-CN" altLang="en-US" sz="3200" b="1" dirty="0">
                <a:solidFill>
                  <a:schemeClr val="bg1"/>
                </a:solidFill>
              </a:rPr>
              <a:t>民调解委员会的调节未能取得成功。</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2" name="矩形 1"/>
          <p:cNvSpPr/>
          <p:nvPr/>
        </p:nvSpPr>
        <p:spPr>
          <a:xfrm>
            <a:off x="2618098" y="4365104"/>
            <a:ext cx="4716356" cy="683264"/>
          </a:xfrm>
          <a:prstGeom prst="rect">
            <a:avLst/>
          </a:prstGeom>
        </p:spPr>
        <p:txBody>
          <a:bodyPr wrap="none">
            <a:spAutoFit/>
          </a:bodyPr>
          <a:lstStyle/>
          <a:p>
            <a:pPr fontAlgn="auto">
              <a:lnSpc>
                <a:spcPct val="120000"/>
              </a:lnSpc>
              <a:spcBef>
                <a:spcPts val="0"/>
              </a:spcBef>
              <a:spcAft>
                <a:spcPts val="0"/>
              </a:spcAft>
              <a:defRPr/>
            </a:pPr>
            <a:r>
              <a:rPr lang="zh-CN" altLang="en-US" sz="3200"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这时徐先生可以怎么办？</a:t>
            </a:r>
            <a:endParaRPr lang="en-US" altLang="zh-CN" sz="3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WordArt 4"/>
          <p:cNvSpPr>
            <a:spLocks noChangeArrowheads="1" noChangeShapeType="1" noTextEdit="1"/>
          </p:cNvSpPr>
          <p:nvPr/>
        </p:nvSpPr>
        <p:spPr bwMode="auto">
          <a:xfrm>
            <a:off x="750067" y="2276872"/>
            <a:ext cx="7643866" cy="1643073"/>
          </a:xfrm>
          <a:prstGeom prst="rect">
            <a:avLst/>
          </a:prstGeom>
        </p:spPr>
        <p:txBody>
          <a:bodyPr wrap="none" fromWordArt="1">
            <a:prstTxWarp prst="textPlain">
              <a:avLst>
                <a:gd name="adj" fmla="val 50000"/>
              </a:avLst>
            </a:prstTxWarp>
          </a:bodyPr>
          <a:lstStyle/>
          <a:p>
            <a:pPr algn="ctr"/>
            <a:r>
              <a:rPr lang="zh-CN" altLang="en-US" sz="4000" b="1" kern="10" dirty="0" smtClean="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幼圆"/>
                <a:ea typeface="幼圆"/>
              </a:rPr>
              <a:t>依法行使权利</a:t>
            </a:r>
            <a:endParaRPr lang="zh-CN" altLang="en-US" sz="40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幼圆"/>
              <a:ea typeface="幼圆"/>
            </a:endParaRPr>
          </a:p>
        </p:txBody>
      </p:sp>
      <p:sp>
        <p:nvSpPr>
          <p:cNvPr id="3" name="WordArt 4"/>
          <p:cNvSpPr>
            <a:spLocks noChangeArrowheads="1" noChangeShapeType="1" noTextEdit="1"/>
          </p:cNvSpPr>
          <p:nvPr/>
        </p:nvSpPr>
        <p:spPr bwMode="auto">
          <a:xfrm>
            <a:off x="3203848" y="692696"/>
            <a:ext cx="2571768" cy="785818"/>
          </a:xfrm>
          <a:prstGeom prst="rect">
            <a:avLst/>
          </a:prstGeom>
        </p:spPr>
        <p:txBody>
          <a:bodyPr wrap="none" fromWordArt="1">
            <a:prstTxWarp prst="textPlain">
              <a:avLst>
                <a:gd name="adj" fmla="val 50000"/>
              </a:avLst>
            </a:prstTxWarp>
          </a:bodyPr>
          <a:lstStyle/>
          <a:p>
            <a:pPr algn="ctr"/>
            <a:r>
              <a:rPr lang="zh-CN" altLang="en-US" sz="4000" b="1" kern="10" dirty="0" smtClean="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幼圆"/>
                <a:ea typeface="幼圆"/>
              </a:rPr>
              <a:t>第二框</a:t>
            </a:r>
            <a:endParaRPr lang="zh-CN" altLang="en-US" sz="4000" b="1" kern="10" dirty="0">
              <a:ln w="12700">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幼圆"/>
              <a:ea typeface="幼圆"/>
            </a:endParaRPr>
          </a:p>
        </p:txBody>
      </p:sp>
      <p:pic>
        <p:nvPicPr>
          <p:cNvPr id="5" name="Picture 24" descr="1006202224fa05855ca7c86533"/>
          <p:cNvPicPr>
            <a:picLocks noChangeAspect="1" noChangeArrowheads="1"/>
          </p:cNvPicPr>
          <p:nvPr/>
        </p:nvPicPr>
        <p:blipFill>
          <a:blip r:embed="rId1" cstate="print"/>
          <a:srcRect/>
          <a:stretch>
            <a:fillRect/>
          </a:stretch>
        </p:blipFill>
        <p:spPr bwMode="auto">
          <a:xfrm>
            <a:off x="0" y="5143512"/>
            <a:ext cx="9144000" cy="17144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90455" y="4684413"/>
            <a:ext cx="1276350" cy="9794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5400" b="1" dirty="0" smtClean="0">
                <a:solidFill>
                  <a:schemeClr val="bg1"/>
                </a:solidFill>
                <a:effectLst>
                  <a:outerShdw blurRad="38100" dist="38100" dir="2700000" algn="tl">
                    <a:srgbClr val="000000">
                      <a:alpha val="43137"/>
                    </a:srgbClr>
                  </a:outerShdw>
                </a:effectLst>
              </a:rPr>
              <a:t>C</a:t>
            </a:r>
            <a:endParaRPr lang="zh-CN" altLang="en-US" sz="5400" b="1" dirty="0">
              <a:solidFill>
                <a:schemeClr val="bg1"/>
              </a:solidFill>
              <a:effectLst>
                <a:outerShdw blurRad="38100" dist="38100" dir="2700000" algn="tl">
                  <a:srgbClr val="000000">
                    <a:alpha val="43137"/>
                  </a:srgbClr>
                </a:outerShdw>
              </a:effectLst>
            </a:endParaRPr>
          </a:p>
        </p:txBody>
      </p:sp>
      <p:graphicFrame>
        <p:nvGraphicFramePr>
          <p:cNvPr id="12" name="图示 11"/>
          <p:cNvGraphicFramePr/>
          <p:nvPr/>
        </p:nvGraphicFramePr>
        <p:xfrm>
          <a:off x="1907704" y="116632"/>
          <a:ext cx="6096000" cy="325402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 name="椭圆 12"/>
          <p:cNvSpPr/>
          <p:nvPr/>
        </p:nvSpPr>
        <p:spPr>
          <a:xfrm>
            <a:off x="7867650" y="4126809"/>
            <a:ext cx="1276350" cy="979488"/>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5400" b="1" dirty="0" smtClean="0">
                <a:solidFill>
                  <a:schemeClr val="bg1"/>
                </a:solidFill>
                <a:effectLst>
                  <a:outerShdw blurRad="38100" dist="38100" dir="2700000" algn="tl">
                    <a:srgbClr val="000000">
                      <a:alpha val="43137"/>
                    </a:srgbClr>
                  </a:outerShdw>
                </a:effectLst>
              </a:rPr>
              <a:t>D</a:t>
            </a:r>
            <a:endParaRPr lang="zh-CN" altLang="en-US" sz="5400" b="1" dirty="0">
              <a:solidFill>
                <a:schemeClr val="bg1"/>
              </a:solidFill>
              <a:effectLst>
                <a:outerShdw blurRad="38100" dist="38100" dir="2700000" algn="tl">
                  <a:srgbClr val="000000">
                    <a:alpha val="43137"/>
                  </a:srgbClr>
                </a:outerShdw>
              </a:effectLst>
            </a:endParaRPr>
          </a:p>
        </p:txBody>
      </p:sp>
      <p:pic>
        <p:nvPicPr>
          <p:cNvPr id="12290" name="Picture 2" descr="http://p0.so.qhimgs1.com/bdr/_240_/t01f8eeb106b4515ac0.jpg"/>
          <p:cNvPicPr>
            <a:picLocks noChangeAspect="1" noChangeArrowheads="1"/>
          </p:cNvPicPr>
          <p:nvPr/>
        </p:nvPicPr>
        <p:blipFill>
          <a:blip r:embed="rId6"/>
          <a:srcRect/>
          <a:stretch>
            <a:fillRect/>
          </a:stretch>
        </p:blipFill>
        <p:spPr bwMode="auto">
          <a:xfrm>
            <a:off x="2214434" y="3541412"/>
            <a:ext cx="2286000" cy="2286001"/>
          </a:xfrm>
          <a:prstGeom prst="rect">
            <a:avLst/>
          </a:prstGeom>
          <a:noFill/>
        </p:spPr>
      </p:pic>
      <p:pic>
        <p:nvPicPr>
          <p:cNvPr id="12292" name="Picture 4" descr="http://p3.so.qhmsg.com/bdr/_240_/t018c2f1e86133bcb98.jpg"/>
          <p:cNvPicPr>
            <a:picLocks noChangeAspect="1" noChangeArrowheads="1"/>
          </p:cNvPicPr>
          <p:nvPr/>
        </p:nvPicPr>
        <p:blipFill>
          <a:blip r:embed="rId7"/>
          <a:srcRect/>
          <a:stretch>
            <a:fillRect/>
          </a:stretch>
        </p:blipFill>
        <p:spPr bwMode="auto">
          <a:xfrm>
            <a:off x="5292080" y="3541412"/>
            <a:ext cx="2359934" cy="212248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5933" y="14988"/>
            <a:ext cx="2808312" cy="64633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3600" b="1" smtClean="0">
                <a:solidFill>
                  <a:srgbClr val="0000FF"/>
                </a:solidFill>
                <a:effectLst>
                  <a:reflection blurRad="6350" stA="55000" endA="300" endPos="45500" dir="5400000" sy="-100000" algn="bl" rotWithShape="0"/>
                </a:effectLst>
                <a:latin typeface="黑体" panose="02010609060101010101" pitchFamily="49" charset="-122"/>
                <a:ea typeface="黑体" panose="02010609060101010101" pitchFamily="49" charset="-122"/>
              </a:rPr>
              <a:t>（</a:t>
            </a:r>
            <a:r>
              <a:rPr lang="en-US" altLang="zh-CN" sz="3600" b="1" smtClean="0">
                <a:solidFill>
                  <a:srgbClr val="0000FF"/>
                </a:solidFill>
                <a:effectLst>
                  <a:reflection blurRad="6350" stA="55000" endA="300" endPos="45500" dir="5400000" sy="-100000" algn="bl" rotWithShape="0"/>
                </a:effectLst>
                <a:latin typeface="黑体" panose="02010609060101010101" pitchFamily="49" charset="-122"/>
                <a:ea typeface="黑体" panose="02010609060101010101" pitchFamily="49" charset="-122"/>
              </a:rPr>
              <a:t>3</a:t>
            </a:r>
            <a:r>
              <a:rPr lang="zh-CN" altLang="en-US" sz="3600" b="1" smtClean="0">
                <a:solidFill>
                  <a:srgbClr val="0000FF"/>
                </a:solidFill>
                <a:effectLst>
                  <a:reflection blurRad="6350" stA="55000" endA="300" endPos="45500" dir="5400000" sy="-100000" algn="bl" rotWithShape="0"/>
                </a:effectLst>
                <a:latin typeface="黑体" panose="02010609060101010101" pitchFamily="49" charset="-122"/>
                <a:ea typeface="黑体" panose="02010609060101010101" pitchFamily="49" charset="-122"/>
              </a:rPr>
              <a:t>）仲 裁</a:t>
            </a:r>
            <a:endParaRPr lang="zh-CN" altLang="en-US" sz="3600" b="1" dirty="0" smtClean="0">
              <a:solidFill>
                <a:srgbClr val="0000FF"/>
              </a:solidFill>
              <a:effectLst>
                <a:reflection blurRad="6350" stA="55000" endA="300" endPos="45500" dir="5400000" sy="-100000" algn="bl" rotWithShape="0"/>
              </a:effectLst>
              <a:latin typeface="黑体" panose="02010609060101010101" pitchFamily="49" charset="-122"/>
              <a:ea typeface="黑体" panose="02010609060101010101" pitchFamily="49" charset="-122"/>
            </a:endParaRPr>
          </a:p>
        </p:txBody>
      </p:sp>
      <p:sp>
        <p:nvSpPr>
          <p:cNvPr id="3" name="矩形 2"/>
          <p:cNvSpPr>
            <a:spLocks noChangeArrowheads="1"/>
          </p:cNvSpPr>
          <p:nvPr/>
        </p:nvSpPr>
        <p:spPr bwMode="auto">
          <a:xfrm>
            <a:off x="15933" y="646331"/>
            <a:ext cx="8640762" cy="22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smtClean="0">
                <a:latin typeface="黑体" panose="02010609060101010101" pitchFamily="49" charset="-122"/>
                <a:ea typeface="黑体" panose="02010609060101010101" pitchFamily="49" charset="-122"/>
              </a:rPr>
              <a:t>    </a:t>
            </a:r>
            <a:endParaRPr lang="en-US" altLang="zh-CN" sz="2800" b="1" dirty="0" smtClean="0">
              <a:latin typeface="黑体" panose="02010609060101010101" pitchFamily="49" charset="-122"/>
              <a:ea typeface="黑体" panose="02010609060101010101" pitchFamily="49" charset="-122"/>
            </a:endParaRPr>
          </a:p>
          <a:p>
            <a:r>
              <a:rPr lang="en-US" altLang="zh-CN" sz="2800" b="1" dirty="0" smtClean="0">
                <a:latin typeface="黑体" panose="02010609060101010101" pitchFamily="49" charset="-122"/>
                <a:ea typeface="黑体" panose="02010609060101010101" pitchFamily="49" charset="-122"/>
              </a:rPr>
              <a:t>    </a:t>
            </a:r>
            <a:r>
              <a:rPr lang="zh-CN" altLang="zh-CN" sz="2800" b="1" dirty="0" smtClean="0">
                <a:latin typeface="黑体" panose="02010609060101010101" pitchFamily="49" charset="-122"/>
                <a:ea typeface="黑体" panose="02010609060101010101" pitchFamily="49" charset="-122"/>
              </a:rPr>
              <a:t>公民</a:t>
            </a:r>
            <a:r>
              <a:rPr lang="zh-CN" altLang="zh-CN" sz="2800" b="1" dirty="0">
                <a:latin typeface="黑体" panose="02010609060101010101" pitchFamily="49" charset="-122"/>
                <a:ea typeface="黑体" panose="02010609060101010101" pitchFamily="49" charset="-122"/>
              </a:rPr>
              <a:t>与其他个人或组织之间发生</a:t>
            </a:r>
            <a:r>
              <a:rPr lang="zh-CN" altLang="en-US" sz="2800" b="1" dirty="0">
                <a:solidFill>
                  <a:srgbClr val="FF0000"/>
                </a:solidFill>
                <a:latin typeface="黑体" panose="02010609060101010101" pitchFamily="49" charset="-122"/>
                <a:ea typeface="黑体" panose="02010609060101010101" pitchFamily="49" charset="-122"/>
              </a:rPr>
              <a:t>合同纠纷</a:t>
            </a:r>
            <a:r>
              <a:rPr lang="zh-CN" altLang="zh-CN" sz="2800" b="1" dirty="0">
                <a:latin typeface="黑体" panose="02010609060101010101" pitchFamily="49" charset="-122"/>
                <a:ea typeface="黑体" panose="02010609060101010101" pitchFamily="49" charset="-122"/>
              </a:rPr>
              <a:t>和</a:t>
            </a:r>
            <a:r>
              <a:rPr lang="zh-CN" altLang="zh-CN" sz="2800" b="1" dirty="0">
                <a:solidFill>
                  <a:srgbClr val="FF0000"/>
                </a:solidFill>
                <a:latin typeface="黑体" panose="02010609060101010101" pitchFamily="49" charset="-122"/>
                <a:ea typeface="黑体" panose="02010609060101010101" pitchFamily="49" charset="-122"/>
              </a:rPr>
              <a:t>其他财产权益</a:t>
            </a:r>
            <a:r>
              <a:rPr lang="zh-CN" altLang="zh-CN" sz="2800" b="1" dirty="0">
                <a:latin typeface="黑体" panose="02010609060101010101" pitchFamily="49" charset="-122"/>
                <a:ea typeface="黑体" panose="02010609060101010101" pitchFamily="49" charset="-122"/>
              </a:rPr>
              <a:t>争议时，可以申请仲裁。</a:t>
            </a:r>
            <a:endParaRPr lang="en-US" altLang="zh-CN" sz="2800" b="1" dirty="0">
              <a:latin typeface="黑体" panose="02010609060101010101" pitchFamily="49" charset="-122"/>
              <a:ea typeface="黑体" panose="02010609060101010101" pitchFamily="49" charset="-122"/>
            </a:endParaRPr>
          </a:p>
          <a:p>
            <a:r>
              <a:rPr lang="en-US" altLang="zh-CN" sz="2800" b="1" dirty="0">
                <a:latin typeface="黑体" panose="02010609060101010101" pitchFamily="49" charset="-122"/>
                <a:ea typeface="黑体" panose="02010609060101010101" pitchFamily="49" charset="-122"/>
              </a:rPr>
              <a:t>    </a:t>
            </a:r>
            <a:r>
              <a:rPr lang="zh-CN" altLang="zh-CN" sz="2800" b="1" dirty="0">
                <a:latin typeface="黑体" panose="02010609060101010101" pitchFamily="49" charset="-122"/>
                <a:ea typeface="黑体" panose="02010609060101010101" pitchFamily="49" charset="-122"/>
              </a:rPr>
              <a:t>当事人根据他们之间订立的仲裁协议，自愿将其争议提交</a:t>
            </a:r>
            <a:r>
              <a:rPr lang="zh-CN" altLang="en-US" sz="2800" b="1" dirty="0">
                <a:solidFill>
                  <a:schemeClr val="tx1"/>
                </a:solidFill>
                <a:latin typeface="黑体" panose="02010609060101010101" pitchFamily="49" charset="-122"/>
                <a:ea typeface="黑体" panose="02010609060101010101" pitchFamily="49" charset="-122"/>
              </a:rPr>
              <a:t>仲裁</a:t>
            </a:r>
            <a:r>
              <a:rPr lang="zh-CN" altLang="zh-CN" sz="2800" b="1" dirty="0">
                <a:latin typeface="黑体" panose="02010609060101010101" pitchFamily="49" charset="-122"/>
                <a:ea typeface="黑体" panose="02010609060101010101" pitchFamily="49" charset="-122"/>
              </a:rPr>
              <a:t>，并受</a:t>
            </a:r>
            <a:r>
              <a:rPr lang="zh-CN" altLang="en-US" sz="2800" b="1" dirty="0">
                <a:latin typeface="黑体" panose="02010609060101010101" pitchFamily="49" charset="-122"/>
                <a:ea typeface="黑体" panose="02010609060101010101" pitchFamily="49" charset="-122"/>
              </a:rPr>
              <a:t>仲裁</a:t>
            </a:r>
            <a:r>
              <a:rPr lang="zh-CN" altLang="en-US" sz="2800" b="1" dirty="0">
                <a:solidFill>
                  <a:srgbClr val="FF0000"/>
                </a:solidFill>
                <a:latin typeface="黑体" panose="02010609060101010101" pitchFamily="49" charset="-122"/>
                <a:ea typeface="黑体" panose="02010609060101010101" pitchFamily="49" charset="-122"/>
              </a:rPr>
              <a:t>裁</a:t>
            </a:r>
            <a:r>
              <a:rPr lang="zh-CN" altLang="zh-CN" sz="2800" b="1" dirty="0">
                <a:solidFill>
                  <a:srgbClr val="FF0000"/>
                </a:solidFill>
                <a:latin typeface="黑体" panose="02010609060101010101" pitchFamily="49" charset="-122"/>
                <a:ea typeface="黑体" panose="02010609060101010101" pitchFamily="49" charset="-122"/>
              </a:rPr>
              <a:t>判约束</a:t>
            </a:r>
            <a:r>
              <a:rPr lang="zh-CN" altLang="zh-CN"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   </a:t>
            </a:r>
            <a:endParaRPr lang="zh-CN" altLang="en-US" sz="2800" b="1" dirty="0">
              <a:latin typeface="黑体" panose="02010609060101010101" pitchFamily="49" charset="-122"/>
              <a:ea typeface="黑体" panose="02010609060101010101" pitchFamily="49" charset="-122"/>
            </a:endParaRPr>
          </a:p>
        </p:txBody>
      </p:sp>
      <p:pic>
        <p:nvPicPr>
          <p:cNvPr id="7" name="图片 2" descr="472"/>
          <p:cNvPicPr>
            <a:picLocks noChangeAspect="1"/>
          </p:cNvPicPr>
          <p:nvPr/>
        </p:nvPicPr>
        <p:blipFill rotWithShape="1">
          <a:blip r:embed="rId1" cstate="print"/>
          <a:srcRect l="3801" r="5095"/>
          <a:stretch>
            <a:fillRect/>
          </a:stretch>
        </p:blipFill>
        <p:spPr bwMode="auto">
          <a:xfrm>
            <a:off x="6420200" y="3717032"/>
            <a:ext cx="2483768" cy="2497137"/>
          </a:xfrm>
          <a:prstGeom prst="rect">
            <a:avLst/>
          </a:prstGeom>
          <a:ln>
            <a:noFill/>
          </a:ln>
          <a:effectLst>
            <a:outerShdw blurRad="190500" algn="tl" rotWithShape="0">
              <a:srgbClr val="000000">
                <a:alpha val="70000"/>
              </a:srgbClr>
            </a:outerShdw>
          </a:effectLst>
        </p:spPr>
      </p:pic>
      <p:sp>
        <p:nvSpPr>
          <p:cNvPr id="8" name="矩形 7"/>
          <p:cNvSpPr/>
          <p:nvPr/>
        </p:nvSpPr>
        <p:spPr>
          <a:xfrm>
            <a:off x="73555" y="3596572"/>
            <a:ext cx="6264696" cy="2012859"/>
          </a:xfrm>
          <a:prstGeom prst="rect">
            <a:avLst/>
          </a:prstGeom>
        </p:spPr>
        <p:txBody>
          <a:bodyPr wrap="square">
            <a:spAutoFit/>
          </a:bodyPr>
          <a:lstStyle/>
          <a:p>
            <a:pPr algn="just" defTabSz="1219200">
              <a:lnSpc>
                <a:spcPct val="130000"/>
              </a:lnSpc>
            </a:pPr>
            <a:r>
              <a:rPr lang="zh-CN" altLang="en-US" sz="3200" b="1" dirty="0" smtClean="0">
                <a:solidFill>
                  <a:srgbClr val="0000CC"/>
                </a:solidFill>
                <a:latin typeface="楷体" panose="02010609060101010101" pitchFamily="49" charset="-122"/>
              </a:rPr>
              <a:t>提示：</a:t>
            </a:r>
            <a:r>
              <a:rPr lang="zh-CN" altLang="en-US" sz="3200" b="1" dirty="0" smtClean="0">
                <a:latin typeface="楷体" panose="02010609060101010101" pitchFamily="49" charset="-122"/>
              </a:rPr>
              <a:t>仲裁异于</a:t>
            </a:r>
            <a:r>
              <a:rPr lang="zh-CN" altLang="en-US" sz="3200" b="1" dirty="0" smtClean="0">
                <a:solidFill>
                  <a:srgbClr val="FF0000"/>
                </a:solidFill>
                <a:latin typeface="楷体" panose="02010609060101010101" pitchFamily="49" charset="-122"/>
              </a:rPr>
              <a:t>诉讼</a:t>
            </a:r>
            <a:r>
              <a:rPr lang="zh-CN" altLang="en-US" sz="3200" b="1" dirty="0" smtClean="0">
                <a:latin typeface="楷体" panose="02010609060101010101" pitchFamily="49" charset="-122"/>
              </a:rPr>
              <a:t>，仲裁需要双方自愿，是</a:t>
            </a:r>
            <a:r>
              <a:rPr lang="zh-CN" altLang="en-US" sz="3200" b="1" dirty="0" smtClean="0">
                <a:solidFill>
                  <a:srgbClr val="FF0000"/>
                </a:solidFill>
                <a:latin typeface="楷体" panose="02010609060101010101" pitchFamily="49" charset="-122"/>
              </a:rPr>
              <a:t>自愿型公断</a:t>
            </a:r>
            <a:r>
              <a:rPr lang="zh-CN" altLang="en-US" sz="3200" b="1" dirty="0" smtClean="0">
                <a:latin typeface="楷体" panose="02010609060101010101" pitchFamily="49" charset="-122"/>
              </a:rPr>
              <a:t>，区别于诉讼等强制型公断。</a:t>
            </a:r>
            <a:endParaRPr lang="zh-CN" altLang="en-US" sz="3200" dirty="0"/>
          </a:p>
        </p:txBody>
      </p:sp>
      <p:sp>
        <p:nvSpPr>
          <p:cNvPr id="4" name="矩形 3"/>
          <p:cNvSpPr/>
          <p:nvPr/>
        </p:nvSpPr>
        <p:spPr>
          <a:xfrm>
            <a:off x="3205903" y="153487"/>
            <a:ext cx="5335115" cy="584775"/>
          </a:xfrm>
          <a:prstGeom prst="rect">
            <a:avLst/>
          </a:prstGeom>
        </p:spPr>
        <p:txBody>
          <a:bodyPr wrap="none">
            <a:spAutoFit/>
          </a:bodyPr>
          <a:lstStyle/>
          <a:p>
            <a:r>
              <a:rPr lang="en-US" altLang="zh-CN" sz="3200" b="1" smtClean="0">
                <a:latin typeface="黑体" panose="02010609060101010101" pitchFamily="49" charset="-122"/>
                <a:ea typeface="黑体" panose="02010609060101010101" pitchFamily="49" charset="-122"/>
              </a:rPr>
              <a:t>——</a:t>
            </a:r>
            <a:r>
              <a:rPr lang="zh-CN" altLang="en-US" sz="3200" b="1" smtClean="0">
                <a:latin typeface="黑体" panose="02010609060101010101" pitchFamily="49" charset="-122"/>
                <a:ea typeface="黑体" panose="02010609060101010101" pitchFamily="49" charset="-122"/>
              </a:rPr>
              <a:t>解</a:t>
            </a:r>
            <a:r>
              <a:rPr lang="zh-CN" altLang="en-US" sz="3200" b="1">
                <a:latin typeface="黑体" panose="02010609060101010101" pitchFamily="49" charset="-122"/>
                <a:ea typeface="黑体" panose="02010609060101010101" pitchFamily="49" charset="-122"/>
              </a:rPr>
              <a:t>决纠纷的又一方式。</a:t>
            </a:r>
            <a:r>
              <a:rPr lang="en-US" altLang="zh-CN" sz="3200" b="1">
                <a:latin typeface="黑体" panose="02010609060101010101" pitchFamily="49" charset="-122"/>
                <a:ea typeface="黑体" panose="02010609060101010101" pitchFamily="49" charset="-122"/>
              </a:rPr>
              <a:t> </a:t>
            </a:r>
            <a:endParaRPr lang="zh-CN" altLang="en-US" sz="3200"/>
          </a:p>
        </p:txBody>
      </p:sp>
      <p:pic>
        <p:nvPicPr>
          <p:cNvPr id="1026" name="Picture 2" descr="https://timgsa.baidu.com/timg?image&amp;quality=80&amp;size=b9999_10000&amp;sec=1523095346277&amp;di=3c8df9e55ea19efed8aaaae4047c8700&amp;imgtype=0&amp;src=http%3A%2F%2Fp3.qhmsg.com%2Ft01a65610db4c43e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135380"/>
            <a:ext cx="9034145" cy="5078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0.70"/>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p:cNvSpPr>
            <a:spLocks noChangeArrowheads="1"/>
          </p:cNvSpPr>
          <p:nvPr/>
        </p:nvSpPr>
        <p:spPr bwMode="auto">
          <a:xfrm>
            <a:off x="1838326" y="764689"/>
            <a:ext cx="7305674"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在仲裁中，当事人享有选定仲裁员、仲裁地、仲裁语言以及适用法律的自由，还可以协议设计符合自己特殊需要的仲裁程序。与法院严格的诉讼程序和世界表相比，仲裁程序较为灵活</a:t>
            </a:r>
            <a:r>
              <a:rPr lang="zh-CN" altLang="en-US" sz="3200" b="1" smtClean="0">
                <a:latin typeface="黑体" panose="02010609060101010101" pitchFamily="49" charset="-122"/>
                <a:ea typeface="黑体" panose="02010609060101010101" pitchFamily="49" charset="-122"/>
              </a:rPr>
              <a:t>。</a:t>
            </a:r>
            <a:endParaRPr lang="zh-CN" altLang="en-US" sz="3200" b="1" smtClean="0">
              <a:latin typeface="黑体" panose="02010609060101010101" pitchFamily="49" charset="-122"/>
              <a:ea typeface="黑体" panose="02010609060101010101" pitchFamily="49" charset="-122"/>
            </a:endParaRPr>
          </a:p>
        </p:txBody>
      </p:sp>
      <p:grpSp>
        <p:nvGrpSpPr>
          <p:cNvPr id="34819" name="组合 2"/>
          <p:cNvGrpSpPr/>
          <p:nvPr/>
        </p:nvGrpSpPr>
        <p:grpSpPr bwMode="auto">
          <a:xfrm>
            <a:off x="11738" y="900023"/>
            <a:ext cx="2033588" cy="925116"/>
            <a:chOff x="0" y="1660308"/>
            <a:chExt cx="2032772" cy="1234071"/>
          </a:xfrm>
        </p:grpSpPr>
        <p:sp>
          <p:nvSpPr>
            <p:cNvPr id="4" name="圆角矩形 3"/>
            <p:cNvSpPr/>
            <p:nvPr/>
          </p:nvSpPr>
          <p:spPr>
            <a:xfrm>
              <a:off x="529616" y="1788957"/>
              <a:ext cx="1241324" cy="1105422"/>
            </a:xfrm>
            <a:prstGeom prst="roundRect">
              <a:avLst>
                <a:gd name="adj" fmla="val 608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34838" name="Picture 3" descr="E:\仝德志文件，勿删！\03-参考文档\！PPT图片及版面资源\06-PPT精选插图\04-图标\12A88677B1352C306D6B7E9CD0A7366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60308"/>
              <a:ext cx="1141772" cy="11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141772" y="1833051"/>
              <a:ext cx="891000" cy="954559"/>
            </a:xfrm>
            <a:prstGeom prst="rect">
              <a:avLst/>
            </a:prstGeom>
            <a:noFill/>
          </p:spPr>
          <p:txBody>
            <a:bodyPr>
              <a:spAutoFit/>
            </a:bodyPr>
            <a:lstStyle/>
            <a:p>
              <a:pPr>
                <a:lnSpc>
                  <a:spcPct val="150000"/>
                </a:lnSpc>
                <a:defRPr/>
              </a:pPr>
              <a:r>
                <a:rPr lang="en-US" altLang="zh-CN" sz="2700" b="1" dirty="0">
                  <a:solidFill>
                    <a:schemeClr val="bg1"/>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1</a:t>
              </a:r>
              <a:endParaRPr lang="zh-CN" altLang="en-US" sz="2700" b="1" dirty="0">
                <a:solidFill>
                  <a:schemeClr val="bg1"/>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endParaRPr>
            </a:p>
          </p:txBody>
        </p:sp>
      </p:grpSp>
      <p:sp>
        <p:nvSpPr>
          <p:cNvPr id="34820" name="矩形 6"/>
          <p:cNvSpPr>
            <a:spLocks noChangeArrowheads="1"/>
          </p:cNvSpPr>
          <p:nvPr/>
        </p:nvSpPr>
        <p:spPr bwMode="auto">
          <a:xfrm>
            <a:off x="179512" y="116632"/>
            <a:ext cx="7725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CC"/>
                </a:solidFill>
                <a:latin typeface="微软雅黑" panose="020B0503020204020204" pitchFamily="34" charset="-122"/>
                <a:ea typeface="微软雅黑" panose="020B0503020204020204" pitchFamily="34" charset="-122"/>
              </a:rPr>
              <a:t>与其他争议解决方式相比，仲裁具有以下特点：</a:t>
            </a:r>
            <a:endParaRPr lang="en-US" altLang="zh-CN" sz="2800" b="1">
              <a:solidFill>
                <a:srgbClr val="0000CC"/>
              </a:solidFill>
              <a:latin typeface="微软雅黑" panose="020B0503020204020204" pitchFamily="34" charset="-122"/>
              <a:ea typeface="微软雅黑" panose="020B0503020204020204" pitchFamily="34" charset="-122"/>
            </a:endParaRPr>
          </a:p>
        </p:txBody>
      </p:sp>
      <p:sp>
        <p:nvSpPr>
          <p:cNvPr id="34821" name="矩形 7"/>
          <p:cNvSpPr>
            <a:spLocks noChangeArrowheads="1"/>
          </p:cNvSpPr>
          <p:nvPr/>
        </p:nvSpPr>
        <p:spPr bwMode="auto">
          <a:xfrm>
            <a:off x="1916906" y="2666440"/>
            <a:ext cx="7227094"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仲裁不同于法院裁决，仲裁裁决不能上诉，一经作出即为终局，对当事人具有约束力</a:t>
            </a:r>
            <a:r>
              <a:rPr lang="zh-CN" altLang="en-US" sz="3200" b="1" smtClean="0">
                <a:latin typeface="黑体" panose="02010609060101010101" pitchFamily="49" charset="-122"/>
                <a:ea typeface="黑体" panose="02010609060101010101" pitchFamily="49" charset="-122"/>
              </a:rPr>
              <a:t>。</a:t>
            </a:r>
            <a:endParaRPr lang="zh-CN" altLang="en-US" sz="3200" b="1">
              <a:solidFill>
                <a:schemeClr val="folHlink"/>
              </a:solidFill>
              <a:latin typeface="Calibri" panose="020F0502020204030204" charset="0"/>
              <a:ea typeface="华文新魏" pitchFamily="2" charset="-122"/>
            </a:endParaRPr>
          </a:p>
          <a:p>
            <a:pPr eaLnBrk="1" hangingPunct="1"/>
            <a:endParaRPr lang="zh-CN" altLang="en-US" sz="3200" b="1">
              <a:solidFill>
                <a:schemeClr val="folHlink"/>
              </a:solidFill>
              <a:latin typeface="Calibri" panose="020F0502020204030204" charset="0"/>
              <a:ea typeface="华文新魏" pitchFamily="2" charset="-122"/>
            </a:endParaRPr>
          </a:p>
        </p:txBody>
      </p:sp>
      <p:grpSp>
        <p:nvGrpSpPr>
          <p:cNvPr id="34822" name="组合 8"/>
          <p:cNvGrpSpPr/>
          <p:nvPr/>
        </p:nvGrpSpPr>
        <p:grpSpPr bwMode="auto">
          <a:xfrm>
            <a:off x="86033" y="2456096"/>
            <a:ext cx="2024063" cy="926051"/>
            <a:chOff x="-30699" y="1462264"/>
            <a:chExt cx="2023832" cy="1235122"/>
          </a:xfrm>
        </p:grpSpPr>
        <p:sp>
          <p:nvSpPr>
            <p:cNvPr id="10" name="圆角矩形 9"/>
            <p:cNvSpPr/>
            <p:nvPr/>
          </p:nvSpPr>
          <p:spPr>
            <a:xfrm>
              <a:off x="528831" y="1789392"/>
              <a:ext cx="1241680" cy="747948"/>
            </a:xfrm>
            <a:prstGeom prst="roundRect">
              <a:avLst>
                <a:gd name="adj" fmla="val 608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34835" name="Picture 3" descr="E:\仝德志文件，勿删！\03-参考文档\！PPT图片及版面资源\06-PPT精选插图\04-图标\12A88677B1352C306D6B7E9CD0A7366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699" y="1462264"/>
              <a:ext cx="1141772" cy="11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102133" y="1742978"/>
              <a:ext cx="891000" cy="954408"/>
            </a:xfrm>
            <a:prstGeom prst="rect">
              <a:avLst/>
            </a:prstGeom>
            <a:noFill/>
          </p:spPr>
          <p:txBody>
            <a:bodyPr>
              <a:spAutoFit/>
            </a:bodyPr>
            <a:lstStyle/>
            <a:p>
              <a:pPr>
                <a:lnSpc>
                  <a:spcPct val="150000"/>
                </a:lnSpc>
                <a:defRPr/>
              </a:pPr>
              <a:r>
                <a:rPr lang="en-US" altLang="zh-CN" sz="2700" b="1" dirty="0">
                  <a:solidFill>
                    <a:schemeClr val="bg1"/>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2</a:t>
              </a:r>
              <a:endParaRPr lang="zh-CN" altLang="en-US" sz="2700" b="1" dirty="0">
                <a:solidFill>
                  <a:schemeClr val="bg1"/>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endParaRPr>
            </a:p>
          </p:txBody>
        </p:sp>
      </p:grpSp>
      <p:sp>
        <p:nvSpPr>
          <p:cNvPr id="34823" name="矩形 12"/>
          <p:cNvSpPr>
            <a:spLocks noChangeArrowheads="1"/>
          </p:cNvSpPr>
          <p:nvPr/>
        </p:nvSpPr>
        <p:spPr bwMode="auto">
          <a:xfrm>
            <a:off x="1920081" y="3882578"/>
            <a:ext cx="684728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黑体" panose="02010609060101010101" pitchFamily="49" charset="-122"/>
                <a:ea typeface="黑体" panose="02010609060101010101" pitchFamily="49" charset="-122"/>
              </a:rPr>
              <a:t>仲裁案件不公开审理，从而有效地保护了当事人的商业秘密和商业信誉</a:t>
            </a:r>
            <a:r>
              <a:rPr lang="zh-CN" altLang="en-US" sz="3200" b="1" smtClean="0">
                <a:latin typeface="黑体" panose="02010609060101010101" pitchFamily="49" charset="-122"/>
                <a:ea typeface="黑体" panose="02010609060101010101" pitchFamily="49" charset="-122"/>
              </a:rPr>
              <a:t>。</a:t>
            </a:r>
            <a:endParaRPr lang="zh-CN" altLang="en-US" sz="3200" b="1" smtClean="0">
              <a:latin typeface="黑体" panose="02010609060101010101" pitchFamily="49" charset="-122"/>
              <a:ea typeface="黑体" panose="02010609060101010101" pitchFamily="49" charset="-122"/>
            </a:endParaRPr>
          </a:p>
        </p:txBody>
      </p:sp>
      <p:grpSp>
        <p:nvGrpSpPr>
          <p:cNvPr id="34824" name="组合 13"/>
          <p:cNvGrpSpPr/>
          <p:nvPr/>
        </p:nvGrpSpPr>
        <p:grpSpPr bwMode="auto">
          <a:xfrm>
            <a:off x="75684" y="3532254"/>
            <a:ext cx="1969294" cy="926051"/>
            <a:chOff x="8252" y="1322487"/>
            <a:chExt cx="1969816" cy="1235122"/>
          </a:xfrm>
        </p:grpSpPr>
        <p:sp>
          <p:nvSpPr>
            <p:cNvPr id="15" name="圆角矩形 14"/>
            <p:cNvSpPr/>
            <p:nvPr/>
          </p:nvSpPr>
          <p:spPr>
            <a:xfrm>
              <a:off x="529884" y="1789359"/>
              <a:ext cx="1240960" cy="563740"/>
            </a:xfrm>
            <a:prstGeom prst="roundRect">
              <a:avLst>
                <a:gd name="adj" fmla="val 608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34832" name="Picture 3" descr="E:\仝德志文件，勿删！\03-参考文档\！PPT图片及版面资源\06-PPT精选插图\04-图标\12A88677B1352C306D6B7E9CD0A7366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52" y="1322487"/>
              <a:ext cx="1141772" cy="11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1087068" y="1603201"/>
              <a:ext cx="891000" cy="954408"/>
            </a:xfrm>
            <a:prstGeom prst="rect">
              <a:avLst/>
            </a:prstGeom>
            <a:noFill/>
          </p:spPr>
          <p:txBody>
            <a:bodyPr>
              <a:spAutoFit/>
            </a:bodyPr>
            <a:lstStyle/>
            <a:p>
              <a:pPr>
                <a:lnSpc>
                  <a:spcPct val="150000"/>
                </a:lnSpc>
                <a:defRPr/>
              </a:pPr>
              <a:r>
                <a:rPr lang="en-US" altLang="zh-CN" sz="2700" b="1" dirty="0">
                  <a:solidFill>
                    <a:schemeClr val="bg1"/>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3</a:t>
              </a:r>
              <a:endParaRPr lang="zh-CN" altLang="en-US" sz="2700" b="1" dirty="0">
                <a:solidFill>
                  <a:schemeClr val="bg1"/>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endParaRPr>
            </a:p>
          </p:txBody>
        </p:sp>
      </p:grpSp>
      <p:sp>
        <p:nvSpPr>
          <p:cNvPr id="34825" name="矩形 17"/>
          <p:cNvSpPr>
            <a:spLocks noChangeArrowheads="1"/>
          </p:cNvSpPr>
          <p:nvPr/>
        </p:nvSpPr>
        <p:spPr bwMode="auto">
          <a:xfrm>
            <a:off x="2110383" y="5076274"/>
            <a:ext cx="687586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承认及执行外国仲裁裁决公约</a:t>
            </a:r>
            <a:r>
              <a:rPr lang="en-US"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现有缔约国家和地区</a:t>
            </a:r>
            <a:r>
              <a:rPr lang="en-US" altLang="zh-CN" sz="2400" b="1">
                <a:latin typeface="黑体" panose="02010609060101010101" pitchFamily="49" charset="-122"/>
                <a:ea typeface="黑体" panose="02010609060101010101" pitchFamily="49" charset="-122"/>
              </a:rPr>
              <a:t>100</a:t>
            </a:r>
            <a:r>
              <a:rPr lang="zh-CN" altLang="en-US" sz="2400" b="1">
                <a:latin typeface="黑体" panose="02010609060101010101" pitchFamily="49" charset="-122"/>
                <a:ea typeface="黑体" panose="02010609060101010101" pitchFamily="49" charset="-122"/>
              </a:rPr>
              <a:t>多个。根据该公约，仲裁裁决可以在这些缔约的国家和地区得到承认和执行</a:t>
            </a:r>
            <a:r>
              <a:rPr lang="zh-CN" altLang="en-US" sz="3600" b="1" smtClean="0">
                <a:latin typeface="黑体" panose="02010609060101010101" pitchFamily="49" charset="-122"/>
                <a:ea typeface="黑体" panose="02010609060101010101" pitchFamily="49" charset="-122"/>
              </a:rPr>
              <a:t>。</a:t>
            </a:r>
            <a:endParaRPr lang="zh-CN" altLang="en-US" sz="3600" b="1" smtClean="0">
              <a:solidFill>
                <a:schemeClr val="folHlink"/>
              </a:solidFill>
              <a:latin typeface="黑体" panose="02010609060101010101" pitchFamily="49" charset="-122"/>
              <a:ea typeface="黑体" panose="02010609060101010101" pitchFamily="49" charset="-122"/>
            </a:endParaRPr>
          </a:p>
        </p:txBody>
      </p:sp>
      <p:grpSp>
        <p:nvGrpSpPr>
          <p:cNvPr id="34826" name="组合 18"/>
          <p:cNvGrpSpPr/>
          <p:nvPr/>
        </p:nvGrpSpPr>
        <p:grpSpPr bwMode="auto">
          <a:xfrm>
            <a:off x="30939" y="4960661"/>
            <a:ext cx="2079197" cy="989724"/>
            <a:chOff x="-85826" y="1554288"/>
            <a:chExt cx="2078959" cy="1141772"/>
          </a:xfrm>
        </p:grpSpPr>
        <p:sp>
          <p:nvSpPr>
            <p:cNvPr id="20" name="圆角矩形 19"/>
            <p:cNvSpPr/>
            <p:nvPr/>
          </p:nvSpPr>
          <p:spPr>
            <a:xfrm>
              <a:off x="528831" y="1788938"/>
              <a:ext cx="1241680" cy="748495"/>
            </a:xfrm>
            <a:prstGeom prst="roundRect">
              <a:avLst>
                <a:gd name="adj" fmla="val 608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pic>
          <p:nvPicPr>
            <p:cNvPr id="34829" name="Picture 3" descr="E:\仝德志文件，勿删！\03-参考文档\！PPT图片及版面资源\06-PPT精选插图\04-图标\12A88677B1352C306D6B7E9CD0A7366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826" y="1554288"/>
              <a:ext cx="1141772" cy="11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1102133" y="1742977"/>
              <a:ext cx="891000" cy="953083"/>
            </a:xfrm>
            <a:prstGeom prst="rect">
              <a:avLst/>
            </a:prstGeom>
            <a:noFill/>
          </p:spPr>
          <p:txBody>
            <a:bodyPr>
              <a:spAutoFit/>
            </a:bodyPr>
            <a:lstStyle/>
            <a:p>
              <a:pPr>
                <a:lnSpc>
                  <a:spcPct val="150000"/>
                </a:lnSpc>
                <a:defRPr/>
              </a:pPr>
              <a:r>
                <a:rPr lang="en-US" altLang="zh-CN" sz="2700" b="1" dirty="0">
                  <a:solidFill>
                    <a:schemeClr val="bg1"/>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4</a:t>
              </a:r>
              <a:endParaRPr lang="zh-CN" altLang="en-US" sz="2700" b="1" dirty="0">
                <a:solidFill>
                  <a:schemeClr val="bg1"/>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endParaRPr>
            </a:p>
          </p:txBody>
        </p:sp>
      </p:grpSp>
      <p:cxnSp>
        <p:nvCxnSpPr>
          <p:cNvPr id="23" name="直接连接符 22"/>
          <p:cNvCxnSpPr/>
          <p:nvPr/>
        </p:nvCxnSpPr>
        <p:spPr>
          <a:xfrm>
            <a:off x="287444" y="764704"/>
            <a:ext cx="5509022"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7002571" y="1824926"/>
            <a:ext cx="1983235" cy="523220"/>
          </a:xfrm>
          <a:prstGeom prst="rect">
            <a:avLst/>
          </a:prstGeom>
        </p:spPr>
        <p:txBody>
          <a:bodyPr wrap="none">
            <a:spAutoFit/>
          </a:bodyPr>
          <a:lstStyle/>
          <a:p>
            <a:r>
              <a:rPr lang="zh-CN" altLang="en-US" sz="2800" b="1">
                <a:latin typeface="黑体" panose="02010609060101010101" pitchFamily="49" charset="-122"/>
                <a:ea typeface="黑体" panose="02010609060101010101" pitchFamily="49" charset="-122"/>
              </a:rPr>
              <a:t>（</a:t>
            </a:r>
            <a:r>
              <a:rPr lang="zh-CN" altLang="en-US" sz="2800" b="1">
                <a:solidFill>
                  <a:schemeClr val="folHlink"/>
                </a:solidFill>
                <a:latin typeface="Calibri" panose="020F0502020204030204" charset="0"/>
                <a:ea typeface="华文新魏" pitchFamily="2" charset="-122"/>
              </a:rPr>
              <a:t>灵活性</a:t>
            </a:r>
            <a:r>
              <a:rPr lang="zh-CN" altLang="en-US" sz="2800" b="1">
                <a:latin typeface="黑体" panose="02010609060101010101" pitchFamily="49" charset="-122"/>
                <a:ea typeface="黑体" panose="02010609060101010101" pitchFamily="49" charset="-122"/>
              </a:rPr>
              <a:t>）</a:t>
            </a:r>
            <a:endParaRPr lang="zh-CN" altLang="en-US" sz="2800" b="1">
              <a:latin typeface="黑体" panose="02010609060101010101" pitchFamily="49" charset="-122"/>
              <a:ea typeface="黑体" panose="02010609060101010101" pitchFamily="49" charset="-122"/>
            </a:endParaRPr>
          </a:p>
        </p:txBody>
      </p:sp>
      <p:sp>
        <p:nvSpPr>
          <p:cNvPr id="25" name="矩形 24"/>
          <p:cNvSpPr/>
          <p:nvPr/>
        </p:nvSpPr>
        <p:spPr>
          <a:xfrm>
            <a:off x="6999317" y="3009537"/>
            <a:ext cx="1986441" cy="523220"/>
          </a:xfrm>
          <a:prstGeom prst="rect">
            <a:avLst/>
          </a:prstGeom>
        </p:spPr>
        <p:txBody>
          <a:bodyPr wrap="none">
            <a:spAutoFit/>
          </a:bodyPr>
          <a:lstStyle/>
          <a:p>
            <a:r>
              <a:rPr lang="zh-CN" altLang="en-US" sz="2800" b="1" smtClean="0">
                <a:latin typeface="黑体" panose="02010609060101010101" pitchFamily="49" charset="-122"/>
                <a:ea typeface="黑体" panose="02010609060101010101" pitchFamily="49" charset="-122"/>
              </a:rPr>
              <a:t>（</a:t>
            </a:r>
            <a:r>
              <a:rPr lang="zh-CN" altLang="en-US" sz="2800" b="1">
                <a:solidFill>
                  <a:schemeClr val="folHlink"/>
                </a:solidFill>
                <a:latin typeface="Calibri" panose="020F0502020204030204" charset="0"/>
                <a:ea typeface="华文新魏" pitchFamily="2" charset="-122"/>
              </a:rPr>
              <a:t>快捷</a:t>
            </a:r>
            <a:r>
              <a:rPr lang="zh-CN" altLang="en-US" sz="2800" b="1" smtClean="0">
                <a:solidFill>
                  <a:schemeClr val="folHlink"/>
                </a:solidFill>
                <a:latin typeface="Calibri" panose="020F0502020204030204" charset="0"/>
                <a:ea typeface="华文新魏" pitchFamily="2" charset="-122"/>
              </a:rPr>
              <a:t>性</a:t>
            </a:r>
            <a:r>
              <a:rPr lang="zh-CN" altLang="en-US" sz="2800" b="1">
                <a:latin typeface="黑体" panose="02010609060101010101" pitchFamily="49" charset="-122"/>
                <a:ea typeface="黑体" panose="02010609060101010101" pitchFamily="49" charset="-122"/>
              </a:rPr>
              <a:t>）</a:t>
            </a:r>
            <a:endParaRPr lang="zh-CN" altLang="en-US" sz="2800" b="1">
              <a:latin typeface="黑体" panose="02010609060101010101" pitchFamily="49" charset="-122"/>
              <a:ea typeface="黑体" panose="02010609060101010101" pitchFamily="49" charset="-122"/>
            </a:endParaRPr>
          </a:p>
        </p:txBody>
      </p:sp>
      <p:sp>
        <p:nvSpPr>
          <p:cNvPr id="26" name="矩形 25"/>
          <p:cNvSpPr/>
          <p:nvPr/>
        </p:nvSpPr>
        <p:spPr>
          <a:xfrm>
            <a:off x="6776165" y="4437169"/>
            <a:ext cx="1988045" cy="523220"/>
          </a:xfrm>
          <a:prstGeom prst="rect">
            <a:avLst/>
          </a:prstGeom>
        </p:spPr>
        <p:txBody>
          <a:bodyPr wrap="none">
            <a:spAutoFit/>
          </a:bodyPr>
          <a:lstStyle/>
          <a:p>
            <a:r>
              <a:rPr lang="zh-CN" altLang="en-US" sz="2800" b="1" smtClean="0">
                <a:latin typeface="黑体" panose="02010609060101010101" pitchFamily="49" charset="-122"/>
                <a:ea typeface="黑体" panose="02010609060101010101" pitchFamily="49" charset="-122"/>
              </a:rPr>
              <a:t>（</a:t>
            </a:r>
            <a:r>
              <a:rPr lang="zh-CN" altLang="en-US" sz="2800" b="1">
                <a:solidFill>
                  <a:schemeClr val="folHlink"/>
                </a:solidFill>
                <a:latin typeface="Calibri" panose="020F0502020204030204" charset="0"/>
                <a:ea typeface="华文新魏" pitchFamily="2" charset="-122"/>
              </a:rPr>
              <a:t>保密性</a:t>
            </a:r>
            <a:r>
              <a:rPr lang="zh-CN" altLang="en-US" sz="2800" b="1" smtClean="0">
                <a:latin typeface="黑体" panose="02010609060101010101" pitchFamily="49" charset="-122"/>
                <a:ea typeface="黑体" panose="02010609060101010101" pitchFamily="49" charset="-122"/>
              </a:rPr>
              <a:t>）</a:t>
            </a:r>
            <a:endParaRPr lang="zh-CN" altLang="en-US" sz="2800" b="1">
              <a:latin typeface="黑体" panose="02010609060101010101" pitchFamily="49" charset="-122"/>
              <a:ea typeface="黑体" panose="02010609060101010101" pitchFamily="49" charset="-122"/>
            </a:endParaRPr>
          </a:p>
        </p:txBody>
      </p:sp>
      <p:sp>
        <p:nvSpPr>
          <p:cNvPr id="28" name="矩形 27"/>
          <p:cNvSpPr/>
          <p:nvPr/>
        </p:nvSpPr>
        <p:spPr>
          <a:xfrm>
            <a:off x="7289826" y="5950395"/>
            <a:ext cx="1986441" cy="523220"/>
          </a:xfrm>
          <a:prstGeom prst="rect">
            <a:avLst/>
          </a:prstGeom>
        </p:spPr>
        <p:txBody>
          <a:bodyPr wrap="none">
            <a:spAutoFit/>
          </a:bodyPr>
          <a:lstStyle/>
          <a:p>
            <a:r>
              <a:rPr lang="zh-CN" altLang="en-US" sz="2800" b="1" smtClean="0">
                <a:latin typeface="黑体" panose="02010609060101010101" pitchFamily="49" charset="-122"/>
                <a:ea typeface="黑体" panose="02010609060101010101" pitchFamily="49" charset="-122"/>
              </a:rPr>
              <a:t>（</a:t>
            </a:r>
            <a:r>
              <a:rPr lang="zh-CN" altLang="en-US" sz="2800" b="1">
                <a:solidFill>
                  <a:schemeClr val="folHlink"/>
                </a:solidFill>
                <a:latin typeface="Calibri" panose="020F0502020204030204" charset="0"/>
                <a:ea typeface="华文新魏" pitchFamily="2" charset="-122"/>
              </a:rPr>
              <a:t>国际</a:t>
            </a:r>
            <a:r>
              <a:rPr lang="zh-CN" altLang="en-US" sz="2800" b="1" smtClean="0">
                <a:solidFill>
                  <a:schemeClr val="folHlink"/>
                </a:solidFill>
                <a:latin typeface="Calibri" panose="020F0502020204030204" charset="0"/>
                <a:ea typeface="华文新魏" pitchFamily="2" charset="-122"/>
              </a:rPr>
              <a:t>性</a:t>
            </a:r>
            <a:r>
              <a:rPr lang="zh-CN" altLang="en-US" sz="2800" b="1">
                <a:latin typeface="黑体" panose="02010609060101010101" pitchFamily="49" charset="-122"/>
                <a:ea typeface="黑体" panose="02010609060101010101" pitchFamily="49" charset="-122"/>
              </a:rPr>
              <a:t>）</a:t>
            </a:r>
            <a:endParaRPr lang="zh-CN" altLang="en-US" sz="2800" b="1">
              <a:latin typeface="黑体" panose="02010609060101010101" pitchFamily="49" charset="-122"/>
              <a:ea typeface="黑体" panose="02010609060101010101" pitchFamily="49" charset="-122"/>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358" y="1156627"/>
            <a:ext cx="7416824" cy="2062103"/>
          </a:xfrm>
          <a:prstGeom prst="rect">
            <a:avLst/>
          </a:prstGeom>
        </p:spPr>
        <p:txBody>
          <a:bodyPr wrap="square">
            <a:spAutoFit/>
          </a:bodyPr>
          <a:lstStyle/>
          <a:p>
            <a:pPr>
              <a:buSzPct val="100000"/>
            </a:pPr>
            <a:r>
              <a:rPr lang="zh-CN" altLang="en-US" sz="3200" b="1" dirty="0">
                <a:solidFill>
                  <a:srgbClr val="0000CC"/>
                </a:solidFill>
                <a:latin typeface="黑体" panose="02010609060101010101" pitchFamily="49" charset="-122"/>
                <a:ea typeface="黑体" panose="02010609060101010101" pitchFamily="49" charset="-122"/>
              </a:rPr>
              <a:t>以下纠纷不能仲裁：</a:t>
            </a:r>
            <a:endParaRPr lang="zh-CN" altLang="en-US" sz="3200" b="1" dirty="0">
              <a:solidFill>
                <a:srgbClr val="0000CC"/>
              </a:solidFill>
              <a:latin typeface="黑体" panose="02010609060101010101" pitchFamily="49" charset="-122"/>
              <a:ea typeface="黑体" panose="02010609060101010101" pitchFamily="49" charset="-122"/>
            </a:endParaRPr>
          </a:p>
          <a:p>
            <a:endParaRPr lang="en-US" altLang="zh-CN" sz="3200" b="1" dirty="0" smtClean="0">
              <a:solidFill>
                <a:srgbClr val="0000CC"/>
              </a:solidFill>
              <a:latin typeface="黑体" panose="02010609060101010101" pitchFamily="49" charset="-122"/>
              <a:ea typeface="黑体" panose="02010609060101010101" pitchFamily="49" charset="-122"/>
            </a:endParaRPr>
          </a:p>
          <a:p>
            <a:r>
              <a:rPr lang="zh-CN" altLang="en-US" sz="3200" b="1" dirty="0" smtClean="0">
                <a:latin typeface="黑体" panose="02010609060101010101" pitchFamily="49" charset="-122"/>
                <a:ea typeface="黑体" panose="02010609060101010101" pitchFamily="49" charset="-122"/>
              </a:rPr>
              <a:t>1</a:t>
            </a:r>
            <a:r>
              <a:rPr lang="zh-CN" altLang="en-US" sz="3200" b="1" dirty="0">
                <a:latin typeface="黑体" panose="02010609060101010101" pitchFamily="49" charset="-122"/>
                <a:ea typeface="黑体" panose="02010609060101010101" pitchFamily="49" charset="-122"/>
              </a:rPr>
              <a:t>、婚姻，收养，监护，扶养，继承</a:t>
            </a:r>
            <a:r>
              <a:rPr lang="zh-CN" altLang="en-US" sz="3200" b="1" dirty="0" smtClean="0">
                <a:latin typeface="黑体" panose="02010609060101010101" pitchFamily="49" charset="-122"/>
                <a:ea typeface="黑体" panose="02010609060101010101" pitchFamily="49" charset="-122"/>
              </a:rPr>
              <a:t>纠纷</a:t>
            </a:r>
            <a:endParaRPr lang="en-US" altLang="zh-CN" sz="3200" b="1" dirty="0" smtClean="0">
              <a:latin typeface="黑体" panose="02010609060101010101" pitchFamily="49" charset="-122"/>
              <a:ea typeface="黑体" panose="02010609060101010101" pitchFamily="49" charset="-122"/>
            </a:endParaRPr>
          </a:p>
          <a:p>
            <a:r>
              <a:rPr lang="zh-CN" altLang="en-US" sz="3200" b="1" dirty="0" smtClean="0">
                <a:latin typeface="黑体" panose="02010609060101010101" pitchFamily="49" charset="-122"/>
                <a:ea typeface="黑体" panose="02010609060101010101" pitchFamily="49" charset="-122"/>
              </a:rPr>
              <a:t>2</a:t>
            </a:r>
            <a:r>
              <a:rPr lang="zh-CN" altLang="en-US" sz="3200" b="1" dirty="0">
                <a:latin typeface="黑体" panose="02010609060101010101" pitchFamily="49" charset="-122"/>
                <a:ea typeface="黑体" panose="02010609060101010101" pitchFamily="49" charset="-122"/>
              </a:rPr>
              <a:t>、行政争议不能</a:t>
            </a:r>
            <a:r>
              <a:rPr lang="zh-CN" altLang="en-US" sz="3200" b="1" dirty="0" smtClean="0">
                <a:latin typeface="黑体" panose="02010609060101010101" pitchFamily="49" charset="-122"/>
                <a:ea typeface="黑体" panose="02010609060101010101" pitchFamily="49" charset="-122"/>
              </a:rPr>
              <a:t>裁决</a:t>
            </a:r>
            <a:r>
              <a:rPr lang="zh-CN" altLang="en-US" sz="3200" b="1" dirty="0">
                <a:latin typeface="黑体" panose="02010609060101010101" pitchFamily="49" charset="-122"/>
                <a:ea typeface="黑体" panose="02010609060101010101" pitchFamily="49" charset="-122"/>
              </a:rPr>
              <a:t>　</a:t>
            </a:r>
            <a:endParaRPr lang="zh-CN" altLang="en-US" sz="3200" b="1" dirty="0">
              <a:latin typeface="黑体" panose="02010609060101010101" pitchFamily="49" charset="-122"/>
              <a:ea typeface="黑体" panose="02010609060101010101" pitchFamily="49" charset="-122"/>
            </a:endParaRPr>
          </a:p>
        </p:txBody>
      </p:sp>
      <p:pic>
        <p:nvPicPr>
          <p:cNvPr id="3" name="Picture 3" descr="漫画6-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6804248" y="4725144"/>
            <a:ext cx="2678113" cy="1800225"/>
          </a:xfrm>
          <a:prstGeom prst="rect">
            <a:avLst/>
          </a:prstGeom>
          <a:noFill/>
        </p:spPr>
      </p:pic>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a:spLocks noChangeArrowheads="1"/>
          </p:cNvSpPr>
          <p:nvPr/>
        </p:nvSpPr>
        <p:spPr bwMode="auto">
          <a:xfrm>
            <a:off x="396479" y="2695575"/>
            <a:ext cx="1028700" cy="1074738"/>
          </a:xfrm>
          <a:prstGeom prst="ellipse">
            <a:avLst/>
          </a:prstGeom>
          <a:solidFill>
            <a:srgbClr val="92D050"/>
          </a:solidFill>
          <a:ln w="19050" algn="ctr">
            <a:solidFill>
              <a:srgbClr val="26697A"/>
            </a:solidFill>
            <a:round/>
          </a:ln>
        </p:spPr>
        <p:txBody>
          <a:bodyPr lIns="121890" tIns="60945" rIns="121890" bIns="60945" anchor="ctr"/>
          <a:lstStyle/>
          <a:p>
            <a:pPr algn="ctr" defTabSz="1219200" eaLnBrk="1" hangingPunct="1"/>
            <a:r>
              <a:rPr lang="en-US" altLang="zh-CN" sz="5900" b="1" dirty="0" smtClean="0">
                <a:solidFill>
                  <a:schemeClr val="bg1"/>
                </a:solidFill>
                <a:effectLst>
                  <a:outerShdw blurRad="38100" dist="38100" dir="2700000" algn="tl">
                    <a:srgbClr val="000000"/>
                  </a:outerShdw>
                </a:effectLst>
                <a:latin typeface="楷体" panose="02010609060101010101" pitchFamily="49" charset="-122"/>
                <a:ea typeface="楷体" panose="02010609060101010101" pitchFamily="49" charset="-122"/>
              </a:rPr>
              <a:t>D</a:t>
            </a:r>
            <a:endParaRPr lang="en-US" altLang="zh-CN" sz="5900" b="1" dirty="0">
              <a:solidFill>
                <a:schemeClr val="bg1"/>
              </a:solidFill>
              <a:effectLst>
                <a:outerShdw blurRad="38100" dist="38100" dir="2700000" algn="tl">
                  <a:srgbClr val="000000"/>
                </a:outerShdw>
              </a:effectLst>
              <a:latin typeface="楷体" panose="02010609060101010101" pitchFamily="49" charset="-122"/>
              <a:ea typeface="楷体" panose="02010609060101010101" pitchFamily="49" charset="-122"/>
            </a:endParaRPr>
          </a:p>
        </p:txBody>
      </p:sp>
      <p:sp>
        <p:nvSpPr>
          <p:cNvPr id="134147" name="文本框 3"/>
          <p:cNvSpPr txBox="1">
            <a:spLocks noChangeArrowheads="1"/>
          </p:cNvSpPr>
          <p:nvPr/>
        </p:nvSpPr>
        <p:spPr bwMode="auto">
          <a:xfrm>
            <a:off x="1554480" y="596900"/>
            <a:ext cx="7382510" cy="1301750"/>
          </a:xfrm>
          <a:prstGeom prst="rect">
            <a:avLst/>
          </a:prstGeom>
          <a:solidFill>
            <a:srgbClr val="FFE39D"/>
          </a:solidFill>
          <a:ln w="9525">
            <a:noFill/>
            <a:miter lim="800000"/>
          </a:ln>
        </p:spPr>
        <p:txBody>
          <a:bodyPr wrap="square" lIns="121890" tIns="60945" rIns="121890" bIns="60945">
            <a:spAutoFit/>
          </a:bodyPr>
          <a:lstStyle/>
          <a:p>
            <a:pPr defTabSz="1219200" eaLnBrk="1" hangingPunct="1">
              <a:lnSpc>
                <a:spcPct val="120000"/>
              </a:lnSpc>
            </a:pPr>
            <a:r>
              <a:rPr lang="zh-CN" altLang="en-US" sz="3200" b="1">
                <a:latin typeface="楷体" panose="02010609060101010101" pitchFamily="49" charset="-122"/>
                <a:ea typeface="楷体" panose="02010609060101010101" pitchFamily="49" charset="-122"/>
                <a:sym typeface="+mn-ea"/>
              </a:rPr>
              <a:t>  </a:t>
            </a:r>
            <a:r>
              <a:rPr lang="zh-CN" altLang="en-US" sz="3200" b="1">
                <a:latin typeface="微软雅黑" panose="020B0503020204020204" pitchFamily="34" charset="-122"/>
                <a:sym typeface="+mn-ea"/>
              </a:rPr>
              <a:t>但是，厂家思量后又觉得自己让步太多，利益受损，不愿如期支付赔偿</a:t>
            </a:r>
            <a:r>
              <a:rPr lang="zh-CN" altLang="en-US" sz="3200" b="1">
                <a:latin typeface="微软雅黑" panose="020B0503020204020204" pitchFamily="34" charset="-122"/>
              </a:rPr>
              <a:t>。</a:t>
            </a:r>
            <a:endParaRPr lang="zh-CN" altLang="en-US" sz="3200" b="1">
              <a:latin typeface="微软雅黑" panose="020B0503020204020204" pitchFamily="34" charset="-122"/>
            </a:endParaRPr>
          </a:p>
        </p:txBody>
      </p:sp>
      <p:sp>
        <p:nvSpPr>
          <p:cNvPr id="5" name="下箭头 4"/>
          <p:cNvSpPr>
            <a:spLocks noChangeArrowheads="1"/>
          </p:cNvSpPr>
          <p:nvPr/>
        </p:nvSpPr>
        <p:spPr bwMode="auto">
          <a:xfrm>
            <a:off x="4649391" y="1927226"/>
            <a:ext cx="533400" cy="671513"/>
          </a:xfrm>
          <a:prstGeom prst="downArrow">
            <a:avLst>
              <a:gd name="adj1" fmla="val 50000"/>
              <a:gd name="adj2" fmla="val 50000"/>
            </a:avLst>
          </a:prstGeom>
          <a:solidFill>
            <a:srgbClr val="FFE39D"/>
          </a:solidFill>
          <a:ln w="19050" algn="ctr">
            <a:noFill/>
            <a:miter lim="800000"/>
          </a:ln>
        </p:spPr>
        <p:txBody>
          <a:bodyPr lIns="121890" tIns="60945" rIns="121890" bIns="60945" anchor="ctr"/>
          <a:lstStyle/>
          <a:p>
            <a:pPr algn="ctr" defTabSz="1219200" eaLnBrk="1" hangingPunct="1"/>
            <a:endParaRPr lang="zh-CN" altLang="en-US" sz="2400" b="1">
              <a:solidFill>
                <a:srgbClr val="FFFFFF"/>
              </a:solidFill>
              <a:latin typeface="楷体" panose="02010609060101010101" pitchFamily="49" charset="-122"/>
              <a:ea typeface="楷体" panose="02010609060101010101" pitchFamily="49" charset="-122"/>
            </a:endParaRPr>
          </a:p>
        </p:txBody>
      </p:sp>
      <p:sp>
        <p:nvSpPr>
          <p:cNvPr id="134149" name="文本框 5"/>
          <p:cNvSpPr txBox="1">
            <a:spLocks noChangeArrowheads="1"/>
          </p:cNvSpPr>
          <p:nvPr/>
        </p:nvSpPr>
        <p:spPr bwMode="auto">
          <a:xfrm>
            <a:off x="1554480" y="2489835"/>
            <a:ext cx="7382510" cy="1485900"/>
          </a:xfrm>
          <a:prstGeom prst="rect">
            <a:avLst/>
          </a:prstGeom>
          <a:solidFill>
            <a:srgbClr val="E8F2D3"/>
          </a:solidFill>
          <a:ln w="9525">
            <a:noFill/>
            <a:miter lim="800000"/>
          </a:ln>
        </p:spPr>
        <p:txBody>
          <a:bodyPr wrap="square" lIns="121890" tIns="60945" rIns="121890" bIns="60945">
            <a:spAutoFit/>
          </a:bodyPr>
          <a:lstStyle/>
          <a:p>
            <a:pPr defTabSz="1219200" eaLnBrk="1" hangingPunct="1">
              <a:lnSpc>
                <a:spcPct val="120000"/>
              </a:lnSpc>
            </a:pPr>
            <a:r>
              <a:rPr lang="zh-CN" altLang="en-US" sz="3200" b="1" dirty="0">
                <a:latin typeface="微软雅黑" panose="020B0503020204020204" pitchFamily="34" charset="-122"/>
              </a:rPr>
              <a:t>徐先生无奈之下，来到</a:t>
            </a:r>
            <a:r>
              <a:rPr lang="zh-CN" altLang="en-US" sz="3700" b="1" dirty="0">
                <a:solidFill>
                  <a:srgbClr val="FF0000"/>
                </a:solidFill>
                <a:latin typeface="微软雅黑" panose="020B0503020204020204" pitchFamily="34" charset="-122"/>
              </a:rPr>
              <a:t>法院</a:t>
            </a:r>
            <a:r>
              <a:rPr lang="zh-CN" altLang="en-US" sz="3200" b="1" dirty="0">
                <a:latin typeface="微软雅黑" panose="020B0503020204020204" pitchFamily="34" charset="-122"/>
              </a:rPr>
              <a:t>，提起</a:t>
            </a:r>
            <a:r>
              <a:rPr lang="zh-CN" altLang="en-US" sz="3700" b="1" dirty="0">
                <a:solidFill>
                  <a:srgbClr val="FF0000"/>
                </a:solidFill>
                <a:latin typeface="微软雅黑" panose="020B0503020204020204" pitchFamily="34" charset="-122"/>
              </a:rPr>
              <a:t>民事诉讼</a:t>
            </a:r>
            <a:r>
              <a:rPr lang="zh-CN" altLang="en-US" sz="3200" b="1" dirty="0">
                <a:latin typeface="微软雅黑" panose="020B0503020204020204" pitchFamily="34" charset="-122"/>
              </a:rPr>
              <a:t>。</a:t>
            </a:r>
            <a:endParaRPr lang="zh-CN" altLang="en-US" sz="3200" b="1" dirty="0">
              <a:latin typeface="微软雅黑" panose="020B0503020204020204" pitchFamily="34" charset="-122"/>
            </a:endParaRPr>
          </a:p>
        </p:txBody>
      </p:sp>
      <p:sp>
        <p:nvSpPr>
          <p:cNvPr id="7" name="下箭头 6"/>
          <p:cNvSpPr>
            <a:spLocks noChangeArrowheads="1"/>
          </p:cNvSpPr>
          <p:nvPr/>
        </p:nvSpPr>
        <p:spPr bwMode="auto">
          <a:xfrm>
            <a:off x="4635104" y="3584575"/>
            <a:ext cx="559594" cy="674688"/>
          </a:xfrm>
          <a:prstGeom prst="downArrow">
            <a:avLst>
              <a:gd name="adj1" fmla="val 50000"/>
              <a:gd name="adj2" fmla="val 50000"/>
            </a:avLst>
          </a:prstGeom>
          <a:solidFill>
            <a:srgbClr val="E8F2D3"/>
          </a:solidFill>
          <a:ln w="19050" algn="ctr">
            <a:noFill/>
            <a:miter lim="800000"/>
          </a:ln>
        </p:spPr>
        <p:txBody>
          <a:bodyPr lIns="121890" tIns="60945" rIns="121890" bIns="60945" anchor="ctr"/>
          <a:lstStyle/>
          <a:p>
            <a:pPr algn="ctr" defTabSz="1219200" eaLnBrk="1" hangingPunct="1"/>
            <a:endParaRPr lang="zh-CN" altLang="en-US" sz="2400" b="1">
              <a:solidFill>
                <a:srgbClr val="FFFFFF"/>
              </a:solidFill>
              <a:latin typeface="楷体" panose="02010609060101010101" pitchFamily="49" charset="-122"/>
              <a:ea typeface="楷体" panose="02010609060101010101" pitchFamily="49" charset="-122"/>
            </a:endParaRPr>
          </a:p>
        </p:txBody>
      </p:sp>
      <p:sp>
        <p:nvSpPr>
          <p:cNvPr id="134151" name="文本框 7"/>
          <p:cNvSpPr txBox="1">
            <a:spLocks noChangeArrowheads="1"/>
          </p:cNvSpPr>
          <p:nvPr/>
        </p:nvSpPr>
        <p:spPr bwMode="auto">
          <a:xfrm>
            <a:off x="1554480" y="4364990"/>
            <a:ext cx="7382510" cy="1485900"/>
          </a:xfrm>
          <a:prstGeom prst="rect">
            <a:avLst/>
          </a:prstGeom>
          <a:solidFill>
            <a:srgbClr val="FFE39D"/>
          </a:solidFill>
          <a:ln w="9525">
            <a:noFill/>
            <a:miter lim="800000"/>
          </a:ln>
        </p:spPr>
        <p:txBody>
          <a:bodyPr wrap="square" lIns="121890" tIns="60945" rIns="121890" bIns="60945">
            <a:spAutoFit/>
          </a:bodyPr>
          <a:lstStyle/>
          <a:p>
            <a:pPr defTabSz="1219200" eaLnBrk="1" hangingPunct="1">
              <a:lnSpc>
                <a:spcPct val="120000"/>
              </a:lnSpc>
            </a:pPr>
            <a:r>
              <a:rPr lang="zh-CN" altLang="en-US" sz="3200" b="1">
                <a:latin typeface="微软雅黑" panose="020B0503020204020204" pitchFamily="34" charset="-122"/>
              </a:rPr>
              <a:t>在法院严格的诉讼程序下，法院</a:t>
            </a:r>
            <a:r>
              <a:rPr lang="zh-CN" altLang="en-US" sz="3700" b="1">
                <a:solidFill>
                  <a:srgbClr val="FF0000"/>
                </a:solidFill>
                <a:latin typeface="微软雅黑" panose="020B0503020204020204" pitchFamily="34" charset="-122"/>
              </a:rPr>
              <a:t>给出公正的判决</a:t>
            </a:r>
            <a:r>
              <a:rPr lang="zh-CN" altLang="en-US" sz="3200" b="1">
                <a:latin typeface="微软雅黑" panose="020B0503020204020204" pitchFamily="34" charset="-122"/>
              </a:rPr>
              <a:t>，双方服从判决，纠纷解决。</a:t>
            </a:r>
            <a:endParaRPr lang="en-US" altLang="zh-CN" sz="3200" b="1">
              <a:latin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4147"/>
                                        </p:tgtEl>
                                        <p:attrNameLst>
                                          <p:attrName>style.visibility</p:attrName>
                                        </p:attrNameLst>
                                      </p:cBhvr>
                                      <p:to>
                                        <p:strVal val="visible"/>
                                      </p:to>
                                    </p:set>
                                    <p:animEffect transition="in" filter="barn(inVertical)">
                                      <p:cBhvr>
                                        <p:cTn id="25" dur="500"/>
                                        <p:tgtEl>
                                          <p:spTgt spid="13414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4149"/>
                                        </p:tgtEl>
                                        <p:attrNameLst>
                                          <p:attrName>style.visibility</p:attrName>
                                        </p:attrNameLst>
                                      </p:cBhvr>
                                      <p:to>
                                        <p:strVal val="visible"/>
                                      </p:to>
                                    </p:set>
                                    <p:animEffect transition="in" filter="barn(inVertical)">
                                      <p:cBhvr>
                                        <p:cTn id="33" dur="500"/>
                                        <p:tgtEl>
                                          <p:spTgt spid="13414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4151"/>
                                        </p:tgtEl>
                                        <p:attrNameLst>
                                          <p:attrName>style.visibility</p:attrName>
                                        </p:attrNameLst>
                                      </p:cBhvr>
                                      <p:to>
                                        <p:strVal val="visible"/>
                                      </p:to>
                                    </p:set>
                                    <p:animEffect transition="in" filter="barn(inVertical)">
                                      <p:cBhvr>
                                        <p:cTn id="41" dur="500"/>
                                        <p:tgtEl>
                                          <p:spTgt spid="134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4147" grpId="0" bldLvl="0" animBg="1"/>
      <p:bldP spid="5" grpId="0" animBg="1"/>
      <p:bldP spid="134149" grpId="0" bldLvl="0" animBg="1"/>
      <p:bldP spid="7" grpId="0" animBg="1"/>
      <p:bldP spid="13415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
          <p:cNvPicPr>
            <a:picLocks noChangeAspect="1"/>
          </p:cNvPicPr>
          <p:nvPr/>
        </p:nvPicPr>
        <p:blipFill>
          <a:blip r:embed="rId1"/>
          <a:stretch>
            <a:fillRect/>
          </a:stretch>
        </p:blipFill>
        <p:spPr>
          <a:xfrm>
            <a:off x="-87630" y="76835"/>
            <a:ext cx="9033510" cy="6853555"/>
          </a:xfrm>
          <a:prstGeom prst="rect">
            <a:avLst/>
          </a:prstGeom>
        </p:spPr>
      </p:pic>
      <p:sp>
        <p:nvSpPr>
          <p:cNvPr id="4" name="MH_Other_1"/>
          <p:cNvSpPr/>
          <p:nvPr>
            <p:custDataLst>
              <p:tags r:id="rId2"/>
            </p:custDataLst>
          </p:nvPr>
        </p:nvSpPr>
        <p:spPr>
          <a:xfrm>
            <a:off x="241300" y="2501900"/>
            <a:ext cx="2046288" cy="2044700"/>
          </a:xfrm>
          <a:prstGeom prst="ellipse">
            <a:avLst/>
          </a:prstGeom>
          <a:solidFill>
            <a:srgbClr val="D34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spcBef>
                <a:spcPts val="0"/>
              </a:spcBef>
              <a:spcAft>
                <a:spcPts val="0"/>
              </a:spcAft>
              <a:defRPr/>
            </a:pPr>
            <a:endParaRPr lang="zh-HK" altLang="en-US" sz="2400" smtClean="0">
              <a:solidFill>
                <a:srgbClr val="FFFFFF"/>
              </a:solidFill>
              <a:latin typeface="宋体" panose="02010600030101010101" pitchFamily="2" charset="-122"/>
            </a:endParaRPr>
          </a:p>
        </p:txBody>
      </p:sp>
      <p:sp>
        <p:nvSpPr>
          <p:cNvPr id="51202" name="MH_Other_2"/>
          <p:cNvSpPr/>
          <p:nvPr>
            <p:custDataLst>
              <p:tags r:id="rId3"/>
            </p:custDataLst>
          </p:nvPr>
        </p:nvSpPr>
        <p:spPr bwMode="auto">
          <a:xfrm>
            <a:off x="633413" y="2884488"/>
            <a:ext cx="1362075" cy="1281112"/>
          </a:xfrm>
          <a:custGeom>
            <a:avLst/>
            <a:gdLst>
              <a:gd name="T0" fmla="*/ 373679 w 1361803"/>
              <a:gd name="T1" fmla="*/ 882276 h 1281345"/>
              <a:gd name="T2" fmla="*/ 476295 w 1361803"/>
              <a:gd name="T3" fmla="*/ 923660 h 1281345"/>
              <a:gd name="T4" fmla="*/ 554250 w 1361803"/>
              <a:gd name="T5" fmla="*/ 940637 h 1281345"/>
              <a:gd name="T6" fmla="*/ 528590 w 1361803"/>
              <a:gd name="T7" fmla="*/ 1017030 h 1281345"/>
              <a:gd name="T8" fmla="*/ 460509 w 1361803"/>
              <a:gd name="T9" fmla="*/ 1039312 h 1281345"/>
              <a:gd name="T10" fmla="*/ 352951 w 1361803"/>
              <a:gd name="T11" fmla="*/ 976708 h 1281345"/>
              <a:gd name="T12" fmla="*/ 286842 w 1361803"/>
              <a:gd name="T13" fmla="*/ 1048858 h 1281345"/>
              <a:gd name="T14" fmla="*/ 312496 w 1361803"/>
              <a:gd name="T15" fmla="*/ 885464 h 1281345"/>
              <a:gd name="T16" fmla="*/ 274805 w 1361803"/>
              <a:gd name="T17" fmla="*/ 686115 h 1281345"/>
              <a:gd name="T18" fmla="*/ 666053 w 1361803"/>
              <a:gd name="T19" fmla="*/ 686115 h 1281345"/>
              <a:gd name="T20" fmla="*/ 633445 w 1361803"/>
              <a:gd name="T21" fmla="*/ 770899 h 1281345"/>
              <a:gd name="T22" fmla="*/ 270851 w 1361803"/>
              <a:gd name="T23" fmla="*/ 776197 h 1281345"/>
              <a:gd name="T24" fmla="*/ 256030 w 1361803"/>
              <a:gd name="T25" fmla="*/ 705195 h 1281345"/>
              <a:gd name="T26" fmla="*/ 278614 w 1361803"/>
              <a:gd name="T27" fmla="*/ 503716 h 1281345"/>
              <a:gd name="T28" fmla="*/ 747074 w 1361803"/>
              <a:gd name="T29" fmla="*/ 503716 h 1281345"/>
              <a:gd name="T30" fmla="*/ 766841 w 1361803"/>
              <a:gd name="T31" fmla="*/ 555743 h 1281345"/>
              <a:gd name="T32" fmla="*/ 279600 w 1361803"/>
              <a:gd name="T33" fmla="*/ 592900 h 1281345"/>
              <a:gd name="T34" fmla="*/ 256864 w 1361803"/>
              <a:gd name="T35" fmla="*/ 527076 h 1281345"/>
              <a:gd name="T36" fmla="*/ 944780 w 1361803"/>
              <a:gd name="T37" fmla="*/ 452634 h 1281345"/>
              <a:gd name="T38" fmla="*/ 1023792 w 1361803"/>
              <a:gd name="T39" fmla="*/ 643639 h 1281345"/>
              <a:gd name="T40" fmla="*/ 636622 w 1361803"/>
              <a:gd name="T41" fmla="*/ 1040511 h 1281345"/>
              <a:gd name="T42" fmla="*/ 602052 w 1361803"/>
              <a:gd name="T43" fmla="*/ 1010796 h 1281345"/>
              <a:gd name="T44" fmla="*/ 940832 w 1361803"/>
              <a:gd name="T45" fmla="*/ 460056 h 1281345"/>
              <a:gd name="T46" fmla="*/ 1339834 w 1361803"/>
              <a:gd name="T47" fmla="*/ 322423 h 1281345"/>
              <a:gd name="T48" fmla="*/ 1356626 w 1361803"/>
              <a:gd name="T49" fmla="*/ 373304 h 1281345"/>
              <a:gd name="T50" fmla="*/ 1136390 w 1361803"/>
              <a:gd name="T51" fmla="*/ 663734 h 1281345"/>
              <a:gd name="T52" fmla="*/ 1083055 w 1361803"/>
              <a:gd name="T53" fmla="*/ 676457 h 1281345"/>
              <a:gd name="T54" fmla="*/ 1123546 w 1361803"/>
              <a:gd name="T55" fmla="*/ 595900 h 1281345"/>
              <a:gd name="T56" fmla="*/ 1313170 w 1361803"/>
              <a:gd name="T57" fmla="*/ 334084 h 1281345"/>
              <a:gd name="T58" fmla="*/ 526874 w 1361803"/>
              <a:gd name="T59" fmla="*/ 229001 h 1281345"/>
              <a:gd name="T60" fmla="*/ 766841 w 1361803"/>
              <a:gd name="T61" fmla="*/ 244925 h 1281345"/>
              <a:gd name="T62" fmla="*/ 750057 w 1361803"/>
              <a:gd name="T63" fmla="*/ 318185 h 1281345"/>
              <a:gd name="T64" fmla="*/ 529841 w 1361803"/>
              <a:gd name="T65" fmla="*/ 318185 h 1281345"/>
              <a:gd name="T66" fmla="*/ 512061 w 1361803"/>
              <a:gd name="T67" fmla="*/ 245989 h 1281345"/>
              <a:gd name="T68" fmla="*/ 1245668 w 1361803"/>
              <a:gd name="T69" fmla="*/ 137699 h 1281345"/>
              <a:gd name="T70" fmla="*/ 1309383 w 1361803"/>
              <a:gd name="T71" fmla="*/ 239578 h 1281345"/>
              <a:gd name="T72" fmla="*/ 1116751 w 1361803"/>
              <a:gd name="T73" fmla="*/ 531053 h 1281345"/>
              <a:gd name="T74" fmla="*/ 998202 w 1361803"/>
              <a:gd name="T75" fmla="*/ 384790 h 1281345"/>
              <a:gd name="T76" fmla="*/ 1207635 w 1361803"/>
              <a:gd name="T77" fmla="*/ 148430 h 1281345"/>
              <a:gd name="T78" fmla="*/ 327070 w 1361803"/>
              <a:gd name="T79" fmla="*/ 0 h 1281345"/>
              <a:gd name="T80" fmla="*/ 1023705 w 1361803"/>
              <a:gd name="T81" fmla="*/ 136809 h 1281345"/>
              <a:gd name="T82" fmla="*/ 1015805 w 1361803"/>
              <a:gd name="T83" fmla="*/ 237565 h 1281345"/>
              <a:gd name="T84" fmla="*/ 910073 w 1361803"/>
              <a:gd name="T85" fmla="*/ 379676 h 1281345"/>
              <a:gd name="T86" fmla="*/ 897226 w 1361803"/>
              <a:gd name="T87" fmla="*/ 313923 h 1281345"/>
              <a:gd name="T88" fmla="*/ 872522 w 1361803"/>
              <a:gd name="T89" fmla="*/ 135747 h 1281345"/>
              <a:gd name="T90" fmla="*/ 382405 w 1361803"/>
              <a:gd name="T91" fmla="*/ 135747 h 1281345"/>
              <a:gd name="T92" fmla="*/ 382405 w 1361803"/>
              <a:gd name="T93" fmla="*/ 313923 h 1281345"/>
              <a:gd name="T94" fmla="*/ 143284 w 1361803"/>
              <a:gd name="T95" fmla="*/ 409370 h 1281345"/>
              <a:gd name="T96" fmla="*/ 126479 w 1361803"/>
              <a:gd name="T97" fmla="*/ 428460 h 1281345"/>
              <a:gd name="T98" fmla="*/ 151183 w 1361803"/>
              <a:gd name="T99" fmla="*/ 1143268 h 1281345"/>
              <a:gd name="T100" fmla="*/ 897226 w 1361803"/>
              <a:gd name="T101" fmla="*/ 1115694 h 1281345"/>
              <a:gd name="T102" fmla="*/ 903153 w 1361803"/>
              <a:gd name="T103" fmla="*/ 902526 h 1281345"/>
              <a:gd name="T104" fmla="*/ 1022719 w 1361803"/>
              <a:gd name="T105" fmla="*/ 767832 h 1281345"/>
              <a:gd name="T106" fmla="*/ 1023705 w 1361803"/>
              <a:gd name="T107" fmla="*/ 1133725 h 1281345"/>
              <a:gd name="T108" fmla="*/ 131420 w 1361803"/>
              <a:gd name="T109" fmla="*/ 1279015 h 1281345"/>
              <a:gd name="T110" fmla="*/ 0 w 1361803"/>
              <a:gd name="T111" fmla="*/ 335132 h 1281345"/>
              <a:gd name="T112" fmla="*/ 261853 w 1361803"/>
              <a:gd name="T113" fmla="*/ 28637 h 12813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1803"/>
              <a:gd name="T172" fmla="*/ 0 h 1281345"/>
              <a:gd name="T173" fmla="*/ 1361803 w 1361803"/>
              <a:gd name="T174" fmla="*/ 1281345 h 12813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1803" h="1281345">
                <a:moveTo>
                  <a:pt x="340187" y="867542"/>
                </a:moveTo>
                <a:cubicBezTo>
                  <a:pt x="351512" y="867144"/>
                  <a:pt x="363575" y="872724"/>
                  <a:pt x="372930" y="883885"/>
                </a:cubicBezTo>
                <a:cubicBezTo>
                  <a:pt x="394595" y="907270"/>
                  <a:pt x="415275" y="931718"/>
                  <a:pt x="436940" y="957229"/>
                </a:cubicBezTo>
                <a:cubicBezTo>
                  <a:pt x="449742" y="946599"/>
                  <a:pt x="462543" y="935970"/>
                  <a:pt x="475345" y="925340"/>
                </a:cubicBezTo>
                <a:cubicBezTo>
                  <a:pt x="492086" y="911522"/>
                  <a:pt x="506857" y="910459"/>
                  <a:pt x="525568" y="923214"/>
                </a:cubicBezTo>
                <a:cubicBezTo>
                  <a:pt x="535415" y="929592"/>
                  <a:pt x="544278" y="935970"/>
                  <a:pt x="553141" y="942347"/>
                </a:cubicBezTo>
                <a:cubicBezTo>
                  <a:pt x="545263" y="967858"/>
                  <a:pt x="538370" y="993369"/>
                  <a:pt x="530492" y="1018880"/>
                </a:cubicBezTo>
                <a:cubicBezTo>
                  <a:pt x="528522" y="1018880"/>
                  <a:pt x="528522" y="1018880"/>
                  <a:pt x="527537" y="1018880"/>
                </a:cubicBezTo>
                <a:cubicBezTo>
                  <a:pt x="509812" y="1000810"/>
                  <a:pt x="494056" y="1007187"/>
                  <a:pt x="479284" y="1024195"/>
                </a:cubicBezTo>
                <a:cubicBezTo>
                  <a:pt x="473376" y="1030572"/>
                  <a:pt x="466482" y="1035887"/>
                  <a:pt x="459589" y="1041202"/>
                </a:cubicBezTo>
                <a:cubicBezTo>
                  <a:pt x="438909" y="1058209"/>
                  <a:pt x="420199" y="1056083"/>
                  <a:pt x="402473" y="1035887"/>
                </a:cubicBezTo>
                <a:cubicBezTo>
                  <a:pt x="385732" y="1017817"/>
                  <a:pt x="369976" y="998684"/>
                  <a:pt x="352251" y="978488"/>
                </a:cubicBezTo>
                <a:cubicBezTo>
                  <a:pt x="343388" y="995495"/>
                  <a:pt x="335510" y="1012502"/>
                  <a:pt x="327632" y="1028446"/>
                </a:cubicBezTo>
                <a:cubicBezTo>
                  <a:pt x="318769" y="1046517"/>
                  <a:pt x="303013" y="1053957"/>
                  <a:pt x="286272" y="1050768"/>
                </a:cubicBezTo>
                <a:cubicBezTo>
                  <a:pt x="262638" y="1046517"/>
                  <a:pt x="248851" y="1019943"/>
                  <a:pt x="259683" y="995495"/>
                </a:cubicBezTo>
                <a:cubicBezTo>
                  <a:pt x="276424" y="959355"/>
                  <a:pt x="293165" y="922151"/>
                  <a:pt x="311876" y="887074"/>
                </a:cubicBezTo>
                <a:cubicBezTo>
                  <a:pt x="318276" y="874318"/>
                  <a:pt x="328863" y="867941"/>
                  <a:pt x="340187" y="867542"/>
                </a:cubicBezTo>
                <a:close/>
                <a:moveTo>
                  <a:pt x="274255" y="687365"/>
                </a:moveTo>
                <a:cubicBezTo>
                  <a:pt x="330459" y="687365"/>
                  <a:pt x="386662" y="687365"/>
                  <a:pt x="442866" y="687365"/>
                </a:cubicBezTo>
                <a:cubicBezTo>
                  <a:pt x="516819" y="687365"/>
                  <a:pt x="590771" y="687365"/>
                  <a:pt x="664723" y="687365"/>
                </a:cubicBezTo>
                <a:cubicBezTo>
                  <a:pt x="670640" y="687365"/>
                  <a:pt x="675570" y="687365"/>
                  <a:pt x="684444" y="687365"/>
                </a:cubicBezTo>
                <a:cubicBezTo>
                  <a:pt x="666695" y="718154"/>
                  <a:pt x="649933" y="745757"/>
                  <a:pt x="632184" y="772299"/>
                </a:cubicBezTo>
                <a:cubicBezTo>
                  <a:pt x="630212" y="775484"/>
                  <a:pt x="625282" y="776545"/>
                  <a:pt x="621338" y="776545"/>
                </a:cubicBezTo>
                <a:cubicBezTo>
                  <a:pt x="504000" y="777607"/>
                  <a:pt x="387648" y="776545"/>
                  <a:pt x="270311" y="777607"/>
                </a:cubicBezTo>
                <a:cubicBezTo>
                  <a:pt x="259464" y="777607"/>
                  <a:pt x="255520" y="772299"/>
                  <a:pt x="256506" y="760620"/>
                </a:cubicBezTo>
                <a:cubicBezTo>
                  <a:pt x="256506" y="742572"/>
                  <a:pt x="256506" y="724524"/>
                  <a:pt x="255520" y="706475"/>
                </a:cubicBezTo>
                <a:cubicBezTo>
                  <a:pt x="255520" y="691612"/>
                  <a:pt x="261436" y="687365"/>
                  <a:pt x="274255" y="687365"/>
                </a:cubicBezTo>
                <a:close/>
                <a:moveTo>
                  <a:pt x="278054" y="504636"/>
                </a:moveTo>
                <a:cubicBezTo>
                  <a:pt x="354989" y="504636"/>
                  <a:pt x="432911" y="504636"/>
                  <a:pt x="509846" y="504636"/>
                </a:cubicBezTo>
                <a:cubicBezTo>
                  <a:pt x="588754" y="504636"/>
                  <a:pt x="666676" y="504636"/>
                  <a:pt x="745584" y="504636"/>
                </a:cubicBezTo>
                <a:cubicBezTo>
                  <a:pt x="764325" y="504636"/>
                  <a:pt x="765311" y="505700"/>
                  <a:pt x="765311" y="524845"/>
                </a:cubicBezTo>
                <a:cubicBezTo>
                  <a:pt x="765311" y="535481"/>
                  <a:pt x="765311" y="546117"/>
                  <a:pt x="765311" y="556753"/>
                </a:cubicBezTo>
                <a:cubicBezTo>
                  <a:pt x="765311" y="580153"/>
                  <a:pt x="752489" y="593980"/>
                  <a:pt x="730789" y="593980"/>
                </a:cubicBezTo>
                <a:cubicBezTo>
                  <a:pt x="580863" y="593980"/>
                  <a:pt x="429952" y="593980"/>
                  <a:pt x="279040" y="593980"/>
                </a:cubicBezTo>
                <a:cubicBezTo>
                  <a:pt x="256354" y="593980"/>
                  <a:pt x="256354" y="592917"/>
                  <a:pt x="256354" y="569517"/>
                </a:cubicBezTo>
                <a:cubicBezTo>
                  <a:pt x="256354" y="555690"/>
                  <a:pt x="256354" y="541863"/>
                  <a:pt x="256354" y="528036"/>
                </a:cubicBezTo>
                <a:cubicBezTo>
                  <a:pt x="256354" y="504636"/>
                  <a:pt x="256354" y="504636"/>
                  <a:pt x="278054" y="504636"/>
                </a:cubicBezTo>
                <a:close/>
                <a:moveTo>
                  <a:pt x="942895" y="453454"/>
                </a:moveTo>
                <a:cubicBezTo>
                  <a:pt x="989224" y="494914"/>
                  <a:pt x="1033581" y="534249"/>
                  <a:pt x="1077938" y="574646"/>
                </a:cubicBezTo>
                <a:cubicBezTo>
                  <a:pt x="1059210" y="599097"/>
                  <a:pt x="1040481" y="622484"/>
                  <a:pt x="1021752" y="644809"/>
                </a:cubicBezTo>
                <a:cubicBezTo>
                  <a:pt x="928109" y="760685"/>
                  <a:pt x="831509" y="874435"/>
                  <a:pt x="722095" y="974365"/>
                </a:cubicBezTo>
                <a:cubicBezTo>
                  <a:pt x="695481" y="999879"/>
                  <a:pt x="664923" y="1021141"/>
                  <a:pt x="635352" y="1042403"/>
                </a:cubicBezTo>
                <a:cubicBezTo>
                  <a:pt x="626481" y="1048781"/>
                  <a:pt x="613666" y="1046655"/>
                  <a:pt x="601838" y="1048781"/>
                </a:cubicBezTo>
                <a:cubicBezTo>
                  <a:pt x="601838" y="1037087"/>
                  <a:pt x="596909" y="1023267"/>
                  <a:pt x="600852" y="1012636"/>
                </a:cubicBezTo>
                <a:cubicBezTo>
                  <a:pt x="619581" y="969050"/>
                  <a:pt x="637323" y="924400"/>
                  <a:pt x="659995" y="882940"/>
                </a:cubicBezTo>
                <a:cubicBezTo>
                  <a:pt x="741809" y="734108"/>
                  <a:pt x="838409" y="595907"/>
                  <a:pt x="938952" y="460896"/>
                </a:cubicBezTo>
                <a:cubicBezTo>
                  <a:pt x="939938" y="458770"/>
                  <a:pt x="940924" y="456643"/>
                  <a:pt x="942895" y="453454"/>
                </a:cubicBezTo>
                <a:close/>
                <a:moveTo>
                  <a:pt x="1337162" y="323013"/>
                </a:moveTo>
                <a:cubicBezTo>
                  <a:pt x="1348990" y="326198"/>
                  <a:pt x="1361803" y="343189"/>
                  <a:pt x="1361803" y="358055"/>
                </a:cubicBezTo>
                <a:cubicBezTo>
                  <a:pt x="1359832" y="361241"/>
                  <a:pt x="1357861" y="367612"/>
                  <a:pt x="1353918" y="373984"/>
                </a:cubicBezTo>
                <a:cubicBezTo>
                  <a:pt x="1300693" y="447255"/>
                  <a:pt x="1247469" y="521588"/>
                  <a:pt x="1194244" y="594859"/>
                </a:cubicBezTo>
                <a:cubicBezTo>
                  <a:pt x="1175517" y="619282"/>
                  <a:pt x="1154818" y="642644"/>
                  <a:pt x="1134120" y="664944"/>
                </a:cubicBezTo>
                <a:cubicBezTo>
                  <a:pt x="1125249" y="673439"/>
                  <a:pt x="1113421" y="678749"/>
                  <a:pt x="1101594" y="682996"/>
                </a:cubicBezTo>
                <a:cubicBezTo>
                  <a:pt x="1095680" y="685120"/>
                  <a:pt x="1083852" y="682996"/>
                  <a:pt x="1080895" y="677687"/>
                </a:cubicBezTo>
                <a:cubicBezTo>
                  <a:pt x="1077938" y="671315"/>
                  <a:pt x="1077938" y="658573"/>
                  <a:pt x="1080895" y="652201"/>
                </a:cubicBezTo>
                <a:cubicBezTo>
                  <a:pt x="1092723" y="633087"/>
                  <a:pt x="1107507" y="615035"/>
                  <a:pt x="1121306" y="596983"/>
                </a:cubicBezTo>
                <a:cubicBezTo>
                  <a:pt x="1175517" y="522650"/>
                  <a:pt x="1229727" y="449379"/>
                  <a:pt x="1284923" y="375046"/>
                </a:cubicBezTo>
                <a:cubicBezTo>
                  <a:pt x="1293794" y="362303"/>
                  <a:pt x="1302665" y="348498"/>
                  <a:pt x="1310550" y="334694"/>
                </a:cubicBezTo>
                <a:cubicBezTo>
                  <a:pt x="1317449" y="324075"/>
                  <a:pt x="1325334" y="318765"/>
                  <a:pt x="1337162" y="323013"/>
                </a:cubicBezTo>
                <a:close/>
                <a:moveTo>
                  <a:pt x="525824" y="229421"/>
                </a:moveTo>
                <a:cubicBezTo>
                  <a:pt x="600725" y="229421"/>
                  <a:pt x="675627" y="229421"/>
                  <a:pt x="750528" y="229421"/>
                </a:cubicBezTo>
                <a:cubicBezTo>
                  <a:pt x="761369" y="229421"/>
                  <a:pt x="765311" y="233676"/>
                  <a:pt x="765311" y="245375"/>
                </a:cubicBezTo>
                <a:cubicBezTo>
                  <a:pt x="764326" y="264521"/>
                  <a:pt x="764326" y="282602"/>
                  <a:pt x="765311" y="301747"/>
                </a:cubicBezTo>
                <a:cubicBezTo>
                  <a:pt x="765311" y="314511"/>
                  <a:pt x="760383" y="318765"/>
                  <a:pt x="748557" y="318765"/>
                </a:cubicBezTo>
                <a:cubicBezTo>
                  <a:pt x="711106" y="318765"/>
                  <a:pt x="674641" y="318765"/>
                  <a:pt x="638176" y="318765"/>
                </a:cubicBezTo>
                <a:cubicBezTo>
                  <a:pt x="601711" y="318765"/>
                  <a:pt x="565246" y="317702"/>
                  <a:pt x="528781" y="318765"/>
                </a:cubicBezTo>
                <a:cubicBezTo>
                  <a:pt x="515969" y="318765"/>
                  <a:pt x="511041" y="313447"/>
                  <a:pt x="511041" y="299620"/>
                </a:cubicBezTo>
                <a:cubicBezTo>
                  <a:pt x="512027" y="282602"/>
                  <a:pt x="512027" y="264521"/>
                  <a:pt x="511041" y="246439"/>
                </a:cubicBezTo>
                <a:cubicBezTo>
                  <a:pt x="511041" y="234739"/>
                  <a:pt x="514983" y="229421"/>
                  <a:pt x="525824" y="229421"/>
                </a:cubicBezTo>
                <a:close/>
                <a:moveTo>
                  <a:pt x="1243182" y="137949"/>
                </a:moveTo>
                <a:cubicBezTo>
                  <a:pt x="1255260" y="139675"/>
                  <a:pt x="1267337" y="146577"/>
                  <a:pt x="1281140" y="158257"/>
                </a:cubicBezTo>
                <a:cubicBezTo>
                  <a:pt x="1308745" y="183741"/>
                  <a:pt x="1317618" y="208163"/>
                  <a:pt x="1306773" y="240018"/>
                </a:cubicBezTo>
                <a:cubicBezTo>
                  <a:pt x="1300858" y="257008"/>
                  <a:pt x="1294942" y="275059"/>
                  <a:pt x="1285083" y="289925"/>
                </a:cubicBezTo>
                <a:cubicBezTo>
                  <a:pt x="1228886" y="370624"/>
                  <a:pt x="1171704" y="450262"/>
                  <a:pt x="1114521" y="532023"/>
                </a:cubicBezTo>
                <a:cubicBezTo>
                  <a:pt x="1066212" y="489550"/>
                  <a:pt x="1022832" y="450262"/>
                  <a:pt x="977480" y="410974"/>
                </a:cubicBezTo>
                <a:cubicBezTo>
                  <a:pt x="984381" y="401417"/>
                  <a:pt x="990297" y="392923"/>
                  <a:pt x="996212" y="385490"/>
                </a:cubicBezTo>
                <a:cubicBezTo>
                  <a:pt x="1050437" y="319656"/>
                  <a:pt x="1103676" y="252760"/>
                  <a:pt x="1157901" y="187988"/>
                </a:cubicBezTo>
                <a:cubicBezTo>
                  <a:pt x="1170718" y="172061"/>
                  <a:pt x="1188464" y="159319"/>
                  <a:pt x="1205225" y="148700"/>
                </a:cubicBezTo>
                <a:cubicBezTo>
                  <a:pt x="1219027" y="139675"/>
                  <a:pt x="1231105" y="136224"/>
                  <a:pt x="1243182" y="137949"/>
                </a:cubicBezTo>
                <a:close/>
                <a:moveTo>
                  <a:pt x="326420" y="0"/>
                </a:moveTo>
                <a:cubicBezTo>
                  <a:pt x="513791" y="0"/>
                  <a:pt x="702148" y="0"/>
                  <a:pt x="889519" y="0"/>
                </a:cubicBezTo>
                <a:cubicBezTo>
                  <a:pt x="964468" y="1063"/>
                  <a:pt x="1018707" y="56311"/>
                  <a:pt x="1021665" y="137059"/>
                </a:cubicBezTo>
                <a:cubicBezTo>
                  <a:pt x="1021665" y="164684"/>
                  <a:pt x="1021665" y="191246"/>
                  <a:pt x="1020679" y="218870"/>
                </a:cubicBezTo>
                <a:cubicBezTo>
                  <a:pt x="1020679" y="225245"/>
                  <a:pt x="1017721" y="232682"/>
                  <a:pt x="1013776" y="237995"/>
                </a:cubicBezTo>
                <a:cubicBezTo>
                  <a:pt x="985177" y="275181"/>
                  <a:pt x="956578" y="311305"/>
                  <a:pt x="928966" y="348492"/>
                </a:cubicBezTo>
                <a:cubicBezTo>
                  <a:pt x="921077" y="358054"/>
                  <a:pt x="915160" y="369741"/>
                  <a:pt x="908256" y="380366"/>
                </a:cubicBezTo>
                <a:cubicBezTo>
                  <a:pt x="905298" y="384616"/>
                  <a:pt x="901353" y="387804"/>
                  <a:pt x="895436" y="395241"/>
                </a:cubicBezTo>
                <a:cubicBezTo>
                  <a:pt x="895436" y="365492"/>
                  <a:pt x="895436" y="339992"/>
                  <a:pt x="895436" y="314493"/>
                </a:cubicBezTo>
                <a:cubicBezTo>
                  <a:pt x="895436" y="263494"/>
                  <a:pt x="895436" y="212495"/>
                  <a:pt x="895436" y="161496"/>
                </a:cubicBezTo>
                <a:cubicBezTo>
                  <a:pt x="895436" y="139184"/>
                  <a:pt x="892478" y="135997"/>
                  <a:pt x="870782" y="135997"/>
                </a:cubicBezTo>
                <a:cubicBezTo>
                  <a:pt x="713982" y="135997"/>
                  <a:pt x="557182" y="135997"/>
                  <a:pt x="399396" y="135997"/>
                </a:cubicBezTo>
                <a:cubicBezTo>
                  <a:pt x="394465" y="135997"/>
                  <a:pt x="388548" y="135997"/>
                  <a:pt x="381645" y="135997"/>
                </a:cubicBezTo>
                <a:cubicBezTo>
                  <a:pt x="381645" y="145559"/>
                  <a:pt x="381645" y="152997"/>
                  <a:pt x="381645" y="159371"/>
                </a:cubicBezTo>
                <a:cubicBezTo>
                  <a:pt x="381645" y="211433"/>
                  <a:pt x="381645" y="262431"/>
                  <a:pt x="381645" y="314493"/>
                </a:cubicBezTo>
                <a:cubicBezTo>
                  <a:pt x="380659" y="373991"/>
                  <a:pt x="346143" y="410116"/>
                  <a:pt x="290918" y="410116"/>
                </a:cubicBezTo>
                <a:cubicBezTo>
                  <a:pt x="241610" y="410116"/>
                  <a:pt x="192302" y="410116"/>
                  <a:pt x="142994" y="410116"/>
                </a:cubicBezTo>
                <a:cubicBezTo>
                  <a:pt x="138063" y="410116"/>
                  <a:pt x="133132" y="410116"/>
                  <a:pt x="126229" y="410116"/>
                </a:cubicBezTo>
                <a:cubicBezTo>
                  <a:pt x="126229" y="418615"/>
                  <a:pt x="126229" y="423928"/>
                  <a:pt x="126229" y="429240"/>
                </a:cubicBezTo>
                <a:cubicBezTo>
                  <a:pt x="126229" y="658735"/>
                  <a:pt x="126229" y="888229"/>
                  <a:pt x="126229" y="1117724"/>
                </a:cubicBezTo>
                <a:cubicBezTo>
                  <a:pt x="126229" y="1143223"/>
                  <a:pt x="128201" y="1145348"/>
                  <a:pt x="150883" y="1145348"/>
                </a:cubicBezTo>
                <a:cubicBezTo>
                  <a:pt x="390521" y="1145348"/>
                  <a:pt x="630158" y="1145348"/>
                  <a:pt x="869796" y="1145348"/>
                </a:cubicBezTo>
                <a:cubicBezTo>
                  <a:pt x="893464" y="1145348"/>
                  <a:pt x="895436" y="1143223"/>
                  <a:pt x="895436" y="1117724"/>
                </a:cubicBezTo>
                <a:cubicBezTo>
                  <a:pt x="895436" y="1052913"/>
                  <a:pt x="895436" y="988102"/>
                  <a:pt x="895436" y="923291"/>
                </a:cubicBezTo>
                <a:cubicBezTo>
                  <a:pt x="895436" y="916916"/>
                  <a:pt x="897409" y="908416"/>
                  <a:pt x="901353" y="904166"/>
                </a:cubicBezTo>
                <a:cubicBezTo>
                  <a:pt x="938827" y="860605"/>
                  <a:pt x="976302" y="818106"/>
                  <a:pt x="1013776" y="774545"/>
                </a:cubicBezTo>
                <a:cubicBezTo>
                  <a:pt x="1015748" y="773482"/>
                  <a:pt x="1016734" y="772420"/>
                  <a:pt x="1020679" y="769232"/>
                </a:cubicBezTo>
                <a:cubicBezTo>
                  <a:pt x="1020679" y="775607"/>
                  <a:pt x="1021665" y="779857"/>
                  <a:pt x="1021665" y="784107"/>
                </a:cubicBezTo>
                <a:cubicBezTo>
                  <a:pt x="1021665" y="902042"/>
                  <a:pt x="1021665" y="1018914"/>
                  <a:pt x="1021665" y="1135786"/>
                </a:cubicBezTo>
                <a:cubicBezTo>
                  <a:pt x="1020679" y="1222909"/>
                  <a:pt x="967426" y="1281345"/>
                  <a:pt x="886561" y="1281345"/>
                </a:cubicBezTo>
                <a:cubicBezTo>
                  <a:pt x="634103" y="1281345"/>
                  <a:pt x="382631" y="1281345"/>
                  <a:pt x="131160" y="1281345"/>
                </a:cubicBezTo>
                <a:cubicBezTo>
                  <a:pt x="55225" y="1281345"/>
                  <a:pt x="0" y="1221847"/>
                  <a:pt x="0" y="1140036"/>
                </a:cubicBezTo>
                <a:cubicBezTo>
                  <a:pt x="0" y="872292"/>
                  <a:pt x="0" y="603486"/>
                  <a:pt x="0" y="335742"/>
                </a:cubicBezTo>
                <a:cubicBezTo>
                  <a:pt x="0" y="315555"/>
                  <a:pt x="5917" y="298556"/>
                  <a:pt x="18737" y="283681"/>
                </a:cubicBezTo>
                <a:cubicBezTo>
                  <a:pt x="99603" y="198683"/>
                  <a:pt x="180468" y="113685"/>
                  <a:pt x="261333" y="28687"/>
                </a:cubicBezTo>
                <a:cubicBezTo>
                  <a:pt x="279084" y="9562"/>
                  <a:pt x="300780" y="0"/>
                  <a:pt x="326420" y="0"/>
                </a:cubicBezTo>
                <a:close/>
              </a:path>
            </a:pathLst>
          </a:custGeom>
          <a:solidFill>
            <a:srgbClr val="FFFFFF"/>
          </a:solidFill>
          <a:ln w="9525">
            <a:noFill/>
            <a:round/>
          </a:ln>
        </p:spPr>
        <p:txBody>
          <a:bodyPr/>
          <a:lstStyle/>
          <a:p>
            <a:endParaRPr lang="zh-CN" altLang="en-US" sz="2400">
              <a:latin typeface="宋体" panose="02010600030101010101" pitchFamily="2" charset="-122"/>
            </a:endParaRPr>
          </a:p>
        </p:txBody>
      </p:sp>
      <p:cxnSp>
        <p:nvCxnSpPr>
          <p:cNvPr id="6" name="MH_Other_3"/>
          <p:cNvCxnSpPr/>
          <p:nvPr>
            <p:custDataLst>
              <p:tags r:id="rId4"/>
            </p:custDataLst>
          </p:nvPr>
        </p:nvCxnSpPr>
        <p:spPr>
          <a:xfrm>
            <a:off x="2792413" y="1670050"/>
            <a:ext cx="0" cy="3708400"/>
          </a:xfrm>
          <a:prstGeom prst="line">
            <a:avLst/>
          </a:prstGeom>
          <a:solidFill>
            <a:schemeClr val="accent1"/>
          </a:solidFill>
          <a:ln w="19050">
            <a:solidFill>
              <a:srgbClr val="D3481D"/>
            </a:solidFill>
          </a:ln>
        </p:spPr>
        <p:style>
          <a:lnRef idx="1">
            <a:schemeClr val="accent1"/>
          </a:lnRef>
          <a:fillRef idx="0">
            <a:schemeClr val="accent1"/>
          </a:fillRef>
          <a:effectRef idx="0">
            <a:schemeClr val="accent1"/>
          </a:effectRef>
          <a:fontRef idx="minor">
            <a:schemeClr val="tx1"/>
          </a:fontRef>
        </p:style>
      </p:cxnSp>
      <p:sp>
        <p:nvSpPr>
          <p:cNvPr id="7" name="MH_Other_4"/>
          <p:cNvSpPr/>
          <p:nvPr>
            <p:custDataLst>
              <p:tags r:id="rId5"/>
            </p:custDataLst>
          </p:nvPr>
        </p:nvSpPr>
        <p:spPr>
          <a:xfrm>
            <a:off x="2682875" y="4476750"/>
            <a:ext cx="220663" cy="220663"/>
          </a:xfrm>
          <a:prstGeom prst="ellipse">
            <a:avLst/>
          </a:prstGeom>
          <a:solidFill>
            <a:srgbClr val="D34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spcBef>
                <a:spcPts val="0"/>
              </a:spcBef>
              <a:spcAft>
                <a:spcPts val="0"/>
              </a:spcAft>
              <a:defRPr/>
            </a:pPr>
            <a:endParaRPr lang="zh-HK" altLang="en-US" sz="2400" smtClean="0">
              <a:solidFill>
                <a:srgbClr val="FFFFFF"/>
              </a:solidFill>
              <a:latin typeface="宋体" panose="02010600030101010101" pitchFamily="2" charset="-122"/>
            </a:endParaRPr>
          </a:p>
        </p:txBody>
      </p:sp>
      <p:sp>
        <p:nvSpPr>
          <p:cNvPr id="8" name="MH_Text_3"/>
          <p:cNvSpPr>
            <a:spLocks noChangeArrowheads="1"/>
          </p:cNvSpPr>
          <p:nvPr>
            <p:custDataLst>
              <p:tags r:id="rId6"/>
            </p:custDataLst>
          </p:nvPr>
        </p:nvSpPr>
        <p:spPr bwMode="auto">
          <a:xfrm>
            <a:off x="3168015" y="5153025"/>
            <a:ext cx="5545138" cy="609600"/>
          </a:xfrm>
          <a:prstGeom prst="rect">
            <a:avLst/>
          </a:prstGeom>
          <a:no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fontAlgn="auto">
              <a:lnSpc>
                <a:spcPct val="120000"/>
              </a:lnSpc>
              <a:spcBef>
                <a:spcPts val="0"/>
              </a:spcBef>
              <a:spcAft>
                <a:spcPts val="0"/>
              </a:spcAft>
              <a:defRPr/>
            </a:pPr>
            <a:r>
              <a:rPr lang="zh-CN" altLang="en-US" sz="2800" b="1" dirty="0" smtClean="0">
                <a:solidFill>
                  <a:schemeClr val="tx1">
                    <a:lumMod val="50000"/>
                  </a:schemeClr>
                </a:solidFill>
                <a:latin typeface="宋体" panose="02010600030101010101" pitchFamily="2" charset="-122"/>
              </a:rPr>
              <a:t>公民认为</a:t>
            </a:r>
            <a:r>
              <a:rPr lang="zh-CN" altLang="en-US" sz="2800" b="1" dirty="0" smtClean="0">
                <a:solidFill>
                  <a:srgbClr val="FF0000"/>
                </a:solidFill>
                <a:latin typeface="宋体" panose="02010600030101010101" pitchFamily="2" charset="-122"/>
              </a:rPr>
              <a:t>行政机关</a:t>
            </a:r>
            <a:r>
              <a:rPr lang="zh-CN" altLang="en-US" sz="2800" b="1" dirty="0" smtClean="0">
                <a:solidFill>
                  <a:schemeClr val="tx1">
                    <a:lumMod val="50000"/>
                  </a:schemeClr>
                </a:solidFill>
                <a:latin typeface="宋体" panose="02010600030101010101" pitchFamily="2" charset="-122"/>
              </a:rPr>
              <a:t>的违法或明显不当的行为侵犯了自己的权利</a:t>
            </a:r>
            <a:endParaRPr lang="zh-CN" altLang="en-US" sz="2800" b="1" dirty="0" smtClean="0">
              <a:solidFill>
                <a:schemeClr val="tx1">
                  <a:lumMod val="50000"/>
                </a:schemeClr>
              </a:solidFill>
              <a:latin typeface="宋体" panose="02010600030101010101" pitchFamily="2" charset="-122"/>
            </a:endParaRPr>
          </a:p>
        </p:txBody>
      </p:sp>
      <p:sp>
        <p:nvSpPr>
          <p:cNvPr id="9" name="MH_SubTitle_3"/>
          <p:cNvSpPr txBox="1">
            <a:spLocks noChangeArrowheads="1"/>
          </p:cNvSpPr>
          <p:nvPr>
            <p:custDataLst>
              <p:tags r:id="rId7"/>
            </p:custDataLst>
          </p:nvPr>
        </p:nvSpPr>
        <p:spPr bwMode="auto">
          <a:xfrm>
            <a:off x="3203807" y="4546758"/>
            <a:ext cx="3430588" cy="369888"/>
          </a:xfrm>
          <a:prstGeom prst="rect">
            <a:avLst/>
          </a:prstGeom>
          <a:noFill/>
          <a:ln w="9525">
            <a:noFill/>
            <a:miter lim="800000"/>
          </a:ln>
        </p:spPr>
        <p:txBody>
          <a:bodyPr/>
          <a:lstStyle/>
          <a:p>
            <a:r>
              <a:rPr lang="zh-CN" altLang="en-US" sz="3200" b="1">
                <a:solidFill>
                  <a:srgbClr val="FF00FF"/>
                </a:solidFill>
                <a:latin typeface="宋体" panose="02010600030101010101" pitchFamily="2" charset="-122"/>
              </a:rPr>
              <a:t>行政诉讼</a:t>
            </a:r>
            <a:endParaRPr lang="zh-CN" altLang="en-US" sz="3200" b="1">
              <a:solidFill>
                <a:srgbClr val="FF00FF"/>
              </a:solidFill>
              <a:latin typeface="宋体" panose="02010600030101010101" pitchFamily="2" charset="-122"/>
              <a:ea typeface="PMingLiU" panose="02020500000000000000" pitchFamily="18" charset="-120"/>
            </a:endParaRPr>
          </a:p>
        </p:txBody>
      </p:sp>
      <p:sp>
        <p:nvSpPr>
          <p:cNvPr id="10" name="MH_Other_5"/>
          <p:cNvSpPr/>
          <p:nvPr>
            <p:custDataLst>
              <p:tags r:id="rId8"/>
            </p:custDataLst>
          </p:nvPr>
        </p:nvSpPr>
        <p:spPr>
          <a:xfrm>
            <a:off x="2682875" y="3294063"/>
            <a:ext cx="220663" cy="220662"/>
          </a:xfrm>
          <a:prstGeom prst="ellipse">
            <a:avLst/>
          </a:prstGeom>
          <a:solidFill>
            <a:srgbClr val="D34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spcBef>
                <a:spcPts val="0"/>
              </a:spcBef>
              <a:spcAft>
                <a:spcPts val="0"/>
              </a:spcAft>
              <a:defRPr/>
            </a:pPr>
            <a:endParaRPr lang="zh-HK" altLang="en-US" sz="2400" smtClean="0">
              <a:solidFill>
                <a:srgbClr val="FFFFFF"/>
              </a:solidFill>
              <a:latin typeface="宋体" panose="02010600030101010101" pitchFamily="2" charset="-122"/>
            </a:endParaRPr>
          </a:p>
        </p:txBody>
      </p:sp>
      <p:sp>
        <p:nvSpPr>
          <p:cNvPr id="11" name="MH_Text_2"/>
          <p:cNvSpPr>
            <a:spLocks noChangeArrowheads="1"/>
          </p:cNvSpPr>
          <p:nvPr>
            <p:custDataLst>
              <p:tags r:id="rId9"/>
            </p:custDataLst>
          </p:nvPr>
        </p:nvSpPr>
        <p:spPr bwMode="auto">
          <a:xfrm>
            <a:off x="3168015" y="3392170"/>
            <a:ext cx="5689600" cy="609600"/>
          </a:xfrm>
          <a:prstGeom prst="rect">
            <a:avLst/>
          </a:prstGeom>
          <a:no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fontAlgn="auto">
              <a:lnSpc>
                <a:spcPct val="120000"/>
              </a:lnSpc>
              <a:spcBef>
                <a:spcPts val="0"/>
              </a:spcBef>
              <a:spcAft>
                <a:spcPts val="0"/>
              </a:spcAft>
              <a:defRPr/>
            </a:pPr>
            <a:r>
              <a:rPr lang="zh-CN" altLang="en-US" sz="2800" b="1" dirty="0" smtClean="0">
                <a:solidFill>
                  <a:schemeClr val="tx1">
                    <a:lumMod val="50000"/>
                  </a:schemeClr>
                </a:solidFill>
                <a:latin typeface="宋体" panose="02010600030101010101" pitchFamily="2" charset="-122"/>
              </a:rPr>
              <a:t>公民对于某些</a:t>
            </a:r>
            <a:r>
              <a:rPr lang="zh-CN" altLang="en-US" sz="2800" b="1" dirty="0" smtClean="0">
                <a:solidFill>
                  <a:srgbClr val="FF0000"/>
                </a:solidFill>
                <a:latin typeface="宋体" panose="02010600030101010101" pitchFamily="2" charset="-122"/>
              </a:rPr>
              <a:t>侵犯自己</a:t>
            </a:r>
            <a:r>
              <a:rPr lang="zh-CN" altLang="en-US" sz="2800" b="1" dirty="0" smtClean="0">
                <a:solidFill>
                  <a:schemeClr val="tx1">
                    <a:lumMod val="50000"/>
                  </a:schemeClr>
                </a:solidFill>
                <a:latin typeface="宋体" panose="02010600030101010101" pitchFamily="2" charset="-122"/>
              </a:rPr>
              <a:t>人身、财产权利的行为</a:t>
            </a:r>
            <a:endParaRPr lang="zh-CN" altLang="en-US" sz="2800" b="1" dirty="0" smtClean="0">
              <a:solidFill>
                <a:schemeClr val="tx1">
                  <a:lumMod val="50000"/>
                </a:schemeClr>
              </a:solidFill>
              <a:latin typeface="宋体" panose="02010600030101010101" pitchFamily="2" charset="-122"/>
            </a:endParaRPr>
          </a:p>
        </p:txBody>
      </p:sp>
      <p:sp>
        <p:nvSpPr>
          <p:cNvPr id="12" name="MH_SubTitle_2"/>
          <p:cNvSpPr txBox="1">
            <a:spLocks noChangeArrowheads="1"/>
          </p:cNvSpPr>
          <p:nvPr>
            <p:custDataLst>
              <p:tags r:id="rId10"/>
            </p:custDataLst>
          </p:nvPr>
        </p:nvSpPr>
        <p:spPr bwMode="auto">
          <a:xfrm>
            <a:off x="3203575" y="2884963"/>
            <a:ext cx="3430588" cy="368300"/>
          </a:xfrm>
          <a:prstGeom prst="rect">
            <a:avLst/>
          </a:prstGeom>
          <a:noFill/>
          <a:ln w="9525">
            <a:noFill/>
            <a:miter lim="800000"/>
          </a:ln>
        </p:spPr>
        <p:txBody>
          <a:bodyPr/>
          <a:lstStyle/>
          <a:p>
            <a:r>
              <a:rPr lang="zh-CN" altLang="en-US" sz="3200" b="1">
                <a:solidFill>
                  <a:srgbClr val="FF00FF"/>
                </a:solidFill>
                <a:latin typeface="宋体" panose="02010600030101010101" pitchFamily="2" charset="-122"/>
              </a:rPr>
              <a:t>刑</a:t>
            </a:r>
            <a:r>
              <a:rPr lang="zh-CN" altLang="en-US" sz="3200" b="1" smtClean="0">
                <a:solidFill>
                  <a:srgbClr val="FF00FF"/>
                </a:solidFill>
                <a:latin typeface="宋体" panose="02010600030101010101" pitchFamily="2" charset="-122"/>
              </a:rPr>
              <a:t>事自诉</a:t>
            </a:r>
            <a:endParaRPr lang="zh-CN" altLang="en-US" sz="3200" b="1">
              <a:solidFill>
                <a:srgbClr val="FF00FF"/>
              </a:solidFill>
              <a:latin typeface="宋体" panose="02010600030101010101" pitchFamily="2" charset="-122"/>
              <a:ea typeface="PMingLiU" panose="02020500000000000000" pitchFamily="18" charset="-120"/>
            </a:endParaRPr>
          </a:p>
        </p:txBody>
      </p:sp>
      <p:sp>
        <p:nvSpPr>
          <p:cNvPr id="13" name="MH_Other_6"/>
          <p:cNvSpPr/>
          <p:nvPr>
            <p:custDataLst>
              <p:tags r:id="rId11"/>
            </p:custDataLst>
          </p:nvPr>
        </p:nvSpPr>
        <p:spPr>
          <a:xfrm>
            <a:off x="2682875" y="2111375"/>
            <a:ext cx="220663" cy="222250"/>
          </a:xfrm>
          <a:prstGeom prst="ellipse">
            <a:avLst/>
          </a:prstGeom>
          <a:solidFill>
            <a:srgbClr val="D34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fontAlgn="auto">
              <a:spcBef>
                <a:spcPts val="0"/>
              </a:spcBef>
              <a:spcAft>
                <a:spcPts val="0"/>
              </a:spcAft>
              <a:defRPr/>
            </a:pPr>
            <a:endParaRPr lang="zh-HK" altLang="en-US" sz="2400" smtClean="0">
              <a:solidFill>
                <a:srgbClr val="FFFFFF"/>
              </a:solidFill>
              <a:latin typeface="宋体" panose="02010600030101010101" pitchFamily="2" charset="-122"/>
            </a:endParaRPr>
          </a:p>
        </p:txBody>
      </p:sp>
      <p:sp>
        <p:nvSpPr>
          <p:cNvPr id="14" name="MH_Text_1"/>
          <p:cNvSpPr>
            <a:spLocks noChangeArrowheads="1"/>
          </p:cNvSpPr>
          <p:nvPr>
            <p:custDataLst>
              <p:tags r:id="rId12"/>
            </p:custDataLst>
          </p:nvPr>
        </p:nvSpPr>
        <p:spPr bwMode="auto">
          <a:xfrm>
            <a:off x="2903855" y="2111375"/>
            <a:ext cx="5987415" cy="609600"/>
          </a:xfrm>
          <a:prstGeom prst="rect">
            <a:avLst/>
          </a:prstGeom>
          <a:no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fontAlgn="auto">
              <a:lnSpc>
                <a:spcPct val="120000"/>
              </a:lnSpc>
              <a:spcBef>
                <a:spcPts val="0"/>
              </a:spcBef>
              <a:spcAft>
                <a:spcPts val="0"/>
              </a:spcAft>
              <a:defRPr/>
            </a:pPr>
            <a:r>
              <a:rPr lang="zh-CN" altLang="en-US" sz="2800" b="1" dirty="0" smtClean="0">
                <a:solidFill>
                  <a:schemeClr val="tx1">
                    <a:lumMod val="50000"/>
                  </a:schemeClr>
                </a:solidFill>
                <a:latin typeface="宋体" panose="02010600030101010101" pitchFamily="2" charset="-122"/>
              </a:rPr>
              <a:t>公民遇到人身关系或财产关系的</a:t>
            </a:r>
            <a:r>
              <a:rPr lang="zh-CN" altLang="en-US" sz="2800" b="1" dirty="0" smtClean="0">
                <a:solidFill>
                  <a:srgbClr val="FF0000"/>
                </a:solidFill>
                <a:latin typeface="宋体" panose="02010600030101010101" pitchFamily="2" charset="-122"/>
              </a:rPr>
              <a:t>争议</a:t>
            </a:r>
            <a:endParaRPr lang="zh-CN" altLang="en-US" sz="2800" b="1" dirty="0" smtClean="0">
              <a:solidFill>
                <a:srgbClr val="FF0000"/>
              </a:solidFill>
              <a:latin typeface="宋体" panose="02010600030101010101" pitchFamily="2" charset="-122"/>
            </a:endParaRPr>
          </a:p>
        </p:txBody>
      </p:sp>
      <p:sp>
        <p:nvSpPr>
          <p:cNvPr id="15" name="MH_SubTitle_1"/>
          <p:cNvSpPr txBox="1">
            <a:spLocks noChangeArrowheads="1"/>
          </p:cNvSpPr>
          <p:nvPr>
            <p:custDataLst>
              <p:tags r:id="rId13"/>
            </p:custDataLst>
          </p:nvPr>
        </p:nvSpPr>
        <p:spPr bwMode="auto">
          <a:xfrm>
            <a:off x="3203774" y="1538446"/>
            <a:ext cx="3430588" cy="368300"/>
          </a:xfrm>
          <a:prstGeom prst="rect">
            <a:avLst/>
          </a:prstGeom>
          <a:noFill/>
          <a:ln w="9525">
            <a:noFill/>
            <a:miter lim="800000"/>
          </a:ln>
        </p:spPr>
        <p:txBody>
          <a:bodyPr/>
          <a:lstStyle/>
          <a:p>
            <a:r>
              <a:rPr lang="zh-CN" altLang="en-US" sz="3200" b="1">
                <a:solidFill>
                  <a:srgbClr val="FF00FF"/>
                </a:solidFill>
                <a:latin typeface="宋体" panose="02010600030101010101" pitchFamily="2" charset="-122"/>
              </a:rPr>
              <a:t>民事诉讼</a:t>
            </a:r>
            <a:endParaRPr lang="zh-CN" altLang="en-US" sz="3200" b="1">
              <a:solidFill>
                <a:srgbClr val="FF00FF"/>
              </a:solidFill>
              <a:latin typeface="宋体" panose="02010600030101010101" pitchFamily="2" charset="-122"/>
              <a:ea typeface="PMingLiU" panose="02020500000000000000" pitchFamily="18" charset="-120"/>
            </a:endParaRPr>
          </a:p>
        </p:txBody>
      </p:sp>
      <p:sp>
        <p:nvSpPr>
          <p:cNvPr id="16" name="文本框 1"/>
          <p:cNvSpPr txBox="1"/>
          <p:nvPr>
            <p:custDataLst>
              <p:tags r:id="rId14"/>
            </p:custDataLst>
          </p:nvPr>
        </p:nvSpPr>
        <p:spPr>
          <a:xfrm>
            <a:off x="-60960" y="76835"/>
            <a:ext cx="9006840" cy="1322070"/>
          </a:xfrm>
          <a:prstGeom prst="rect">
            <a:avLst/>
          </a:prstGeom>
          <a:noFill/>
        </p:spPr>
        <p:txBody>
          <a:bodyPr wrap="square">
            <a:spAutoFit/>
            <a:scene3d>
              <a:camera prst="orthographicFront"/>
              <a:lightRig rig="threePt" dir="t"/>
            </a:scene3d>
          </a:bodyPr>
          <a:lstStyle/>
          <a:p>
            <a:pPr algn="ctr" fontAlgn="auto">
              <a:spcBef>
                <a:spcPts val="0"/>
              </a:spcBef>
              <a:spcAft>
                <a:spcPts val="0"/>
              </a:spcAft>
              <a:defRPr/>
            </a:pPr>
            <a:r>
              <a:rPr lang="zh-CN" altLang="en-US" sz="4800" b="1" smtClean="0">
                <a:solidFill>
                  <a:srgbClr val="0000CC"/>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a:t>
            </a:r>
            <a:r>
              <a:rPr lang="en-US" altLang="zh-CN" sz="4800" b="1" smtClean="0">
                <a:solidFill>
                  <a:srgbClr val="0000CC"/>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4</a:t>
            </a:r>
            <a:r>
              <a:rPr lang="zh-CN" altLang="en-US" sz="4800" b="1" smtClean="0">
                <a:solidFill>
                  <a:srgbClr val="0000CC"/>
                </a:solidFill>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）诉讼（法院起诉）</a:t>
            </a:r>
            <a:endParaRPr lang="en-US" altLang="zh-CN" sz="4800" b="1">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endParaRPr>
          </a:p>
          <a:p>
            <a:pPr algn="ctr" fontAlgn="auto">
              <a:spcBef>
                <a:spcPts val="0"/>
              </a:spcBef>
              <a:spcAft>
                <a:spcPts val="0"/>
              </a:spcAft>
              <a:defRPr/>
            </a:pPr>
            <a:r>
              <a:rPr lang="en-US" altLang="zh-CN" sz="3200" b="1" smtClean="0">
                <a:effectLst>
                  <a:outerShdw blurRad="38100" dist="19050" dir="2700000" algn="tl" rotWithShape="0">
                    <a:schemeClr val="dk1">
                      <a:alpha val="40000"/>
                    </a:schemeClr>
                  </a:outerShdw>
                </a:effectLst>
                <a:latin typeface="华文行楷" panose="02010800040101010101" pitchFamily="2" charset="-122"/>
                <a:ea typeface="华文行楷" panose="02010800040101010101" pitchFamily="2" charset="-122"/>
              </a:rPr>
              <a:t>                 ——</a:t>
            </a:r>
            <a:r>
              <a:rPr lang="zh-CN" altLang="en-US" sz="3200" b="1" smtClean="0">
                <a:solidFill>
                  <a:srgbClr val="0000CC"/>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最</a:t>
            </a:r>
            <a:r>
              <a:rPr lang="zh-CN" altLang="en-US" sz="3200" b="1">
                <a:solidFill>
                  <a:srgbClr val="0000CC"/>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权</a:t>
            </a:r>
            <a:r>
              <a:rPr lang="zh-CN" altLang="en-US" sz="3200" b="1" smtClean="0">
                <a:solidFill>
                  <a:srgbClr val="0000CC"/>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威、 正规、有效的</a:t>
            </a:r>
            <a:r>
              <a:rPr lang="zh-CN" altLang="en-US" sz="3200" b="1" dirty="0">
                <a:solidFill>
                  <a:srgbClr val="0000CC"/>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方式</a:t>
            </a:r>
            <a:endParaRPr lang="zh-CN" altLang="en-US" sz="3200" b="1" dirty="0">
              <a:solidFill>
                <a:srgbClr val="0000CC"/>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endParaRPr>
          </a:p>
        </p:txBody>
      </p:sp>
      <p:cxnSp>
        <p:nvCxnSpPr>
          <p:cNvPr id="17" name="MH_Other_1"/>
          <p:cNvCxnSpPr/>
          <p:nvPr>
            <p:custDataLst>
              <p:tags r:id="rId15"/>
            </p:custDataLst>
          </p:nvPr>
        </p:nvCxnSpPr>
        <p:spPr>
          <a:xfrm>
            <a:off x="757238" y="1538288"/>
            <a:ext cx="7991475" cy="1587"/>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7984" y="1040489"/>
            <a:ext cx="1607024" cy="584775"/>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rPr>
              <a:t>诉讼</a:t>
            </a:r>
            <a:endParaRPr lang="zh-CN" altLang="en-US" sz="3200" b="1" dirty="0">
              <a:latin typeface="黑体" panose="02010609060101010101" pitchFamily="49" charset="-122"/>
              <a:ea typeface="黑体" panose="02010609060101010101" pitchFamily="49" charset="-122"/>
            </a:endParaRPr>
          </a:p>
        </p:txBody>
      </p:sp>
      <p:sp>
        <p:nvSpPr>
          <p:cNvPr id="3" name="左大括号 2"/>
          <p:cNvSpPr/>
          <p:nvPr/>
        </p:nvSpPr>
        <p:spPr>
          <a:xfrm>
            <a:off x="1251330" y="308921"/>
            <a:ext cx="593678" cy="20598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1831404" y="1678023"/>
            <a:ext cx="2236539" cy="584775"/>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rPr>
              <a:t>行政诉讼</a:t>
            </a:r>
            <a:endParaRPr lang="zh-CN" altLang="en-US" sz="3200" b="1" dirty="0">
              <a:latin typeface="黑体" panose="02010609060101010101" pitchFamily="49" charset="-122"/>
              <a:ea typeface="黑体" panose="02010609060101010101" pitchFamily="49" charset="-122"/>
            </a:endParaRPr>
          </a:p>
        </p:txBody>
      </p:sp>
      <p:sp>
        <p:nvSpPr>
          <p:cNvPr id="5" name="文本框 4"/>
          <p:cNvSpPr txBox="1"/>
          <p:nvPr/>
        </p:nvSpPr>
        <p:spPr>
          <a:xfrm>
            <a:off x="1845310" y="899795"/>
            <a:ext cx="2910205" cy="768350"/>
          </a:xfrm>
          <a:prstGeom prst="rect">
            <a:avLst/>
          </a:prstGeom>
          <a:noFill/>
        </p:spPr>
        <p:txBody>
          <a:bodyPr wrap="square" rtlCol="0">
            <a:spAutoFit/>
          </a:bodyPr>
          <a:lstStyle/>
          <a:p>
            <a:r>
              <a:rPr lang="zh-CN" altLang="en-US" sz="4400" b="1" dirty="0" smtClean="0">
                <a:solidFill>
                  <a:srgbClr val="FF0000"/>
                </a:solidFill>
                <a:latin typeface="黑体" panose="02010609060101010101" pitchFamily="49" charset="-122"/>
                <a:ea typeface="黑体" panose="02010609060101010101" pitchFamily="49" charset="-122"/>
              </a:rPr>
              <a:t>刑事自诉</a:t>
            </a:r>
            <a:endParaRPr lang="zh-CN" altLang="en-US" sz="4400" b="1" dirty="0" smtClean="0">
              <a:solidFill>
                <a:srgbClr val="FF0000"/>
              </a:solidFill>
              <a:latin typeface="黑体" panose="02010609060101010101" pitchFamily="49" charset="-122"/>
              <a:ea typeface="黑体" panose="02010609060101010101" pitchFamily="49" charset="-122"/>
            </a:endParaRPr>
          </a:p>
        </p:txBody>
      </p:sp>
      <p:sp>
        <p:nvSpPr>
          <p:cNvPr id="6" name="文本框 5"/>
          <p:cNvSpPr txBox="1"/>
          <p:nvPr/>
        </p:nvSpPr>
        <p:spPr>
          <a:xfrm>
            <a:off x="1845008" y="115725"/>
            <a:ext cx="2438960" cy="584775"/>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rPr>
              <a:t>民事诉讼</a:t>
            </a:r>
            <a:endParaRPr lang="zh-CN" altLang="en-US" sz="3200" b="1" dirty="0">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1" cstate="print"/>
          <a:stretch>
            <a:fillRect/>
          </a:stretch>
        </p:blipFill>
        <p:spPr>
          <a:xfrm>
            <a:off x="5127813" y="680167"/>
            <a:ext cx="3185714" cy="2828571"/>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204864"/>
            <a:ext cx="3929063" cy="2933700"/>
          </a:xfrm>
          <a:prstGeom prst="rect">
            <a:avLst/>
          </a:prstGeom>
        </p:spPr>
      </p:pic>
      <p:sp>
        <p:nvSpPr>
          <p:cNvPr id="12" name="矩形 11"/>
          <p:cNvSpPr/>
          <p:nvPr/>
        </p:nvSpPr>
        <p:spPr>
          <a:xfrm>
            <a:off x="251520" y="5373216"/>
            <a:ext cx="4572000" cy="1383665"/>
          </a:xfrm>
          <a:prstGeom prst="rect">
            <a:avLst/>
          </a:prstGeom>
        </p:spPr>
        <p:txBody>
          <a:bodyPr>
            <a:spAutoFit/>
          </a:bodyPr>
          <a:lstStyle/>
          <a:p>
            <a:r>
              <a:rPr lang="zh-CN" altLang="en-US" sz="2800" b="1" dirty="0" smtClean="0"/>
              <a:t>刑事自诉：由被害人自己或其法定代理人、近亲属向人民法院直接提起诉讼。</a:t>
            </a:r>
            <a:endParaRPr lang="zh-CN" altLang="en-US" sz="2800" b="1" dirty="0"/>
          </a:p>
        </p:txBody>
      </p:sp>
      <p:sp>
        <p:nvSpPr>
          <p:cNvPr id="13" name="矩形 12"/>
          <p:cNvSpPr/>
          <p:nvPr/>
        </p:nvSpPr>
        <p:spPr>
          <a:xfrm>
            <a:off x="4914900" y="3644900"/>
            <a:ext cx="3877310" cy="2676525"/>
          </a:xfrm>
          <a:prstGeom prst="rect">
            <a:avLst/>
          </a:prstGeom>
        </p:spPr>
        <p:txBody>
          <a:bodyPr wrap="square">
            <a:spAutoFit/>
          </a:bodyPr>
          <a:lstStyle/>
          <a:p>
            <a:r>
              <a:rPr lang="zh-CN" altLang="en-US" sz="2800" b="1" dirty="0" smtClean="0"/>
              <a:t>公诉：指</a:t>
            </a:r>
            <a:r>
              <a:rPr lang="zh-CN" altLang="en-US" sz="2800" b="1" dirty="0" smtClean="0">
                <a:solidFill>
                  <a:srgbClr val="0000CC"/>
                </a:solidFill>
              </a:rPr>
              <a:t>人民检察院</a:t>
            </a:r>
            <a:r>
              <a:rPr lang="zh-CN" altLang="en-US" sz="2800" b="1" dirty="0" smtClean="0"/>
              <a:t>对犯罪嫌疑人的犯罪行为向人民法院提出控告，要求法院通过审判确定犯罪事实、惩罚犯罪人的诉讼活动</a:t>
            </a:r>
            <a:endParaRPr lang="zh-CN" alt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483768" y="764704"/>
          <a:ext cx="6660232" cy="5544615"/>
        </p:xfrm>
        <a:graphic>
          <a:graphicData uri="http://schemas.openxmlformats.org/drawingml/2006/table">
            <a:tbl>
              <a:tblPr firstRow="1" bandRow="1">
                <a:tableStyleId>{7DF18680-E054-41AD-8BC1-D1AEF772440D}</a:tableStyleId>
              </a:tblPr>
              <a:tblGrid>
                <a:gridCol w="810203"/>
                <a:gridCol w="1496430"/>
                <a:gridCol w="2085855"/>
                <a:gridCol w="2267744"/>
              </a:tblGrid>
              <a:tr h="884470">
                <a:tc>
                  <a:txBody>
                    <a:bodyPr/>
                    <a:lstStyle/>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方式</a:t>
                      </a: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参与人</a:t>
                      </a: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依  据</a:t>
                      </a: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适  用</a:t>
                      </a: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24449">
                <a:tc>
                  <a:txBody>
                    <a:bodyPr/>
                    <a:lstStyle/>
                    <a:p>
                      <a:pPr algn="ctr"/>
                      <a:r>
                        <a:rPr lang="zh-CN" altLang="en-US" sz="2600" b="1" kern="1200" dirty="0" smtClean="0">
                          <a:solidFill>
                            <a:schemeClr val="tx1"/>
                          </a:solidFill>
                          <a:latin typeface="微软雅黑" panose="020B0503020204020204" pitchFamily="34" charset="-122"/>
                          <a:ea typeface="微软雅黑" panose="020B0503020204020204" pitchFamily="34" charset="-122"/>
                        </a:rPr>
                        <a:t>协商</a:t>
                      </a:r>
                      <a:endParaRPr lang="zh-CN" altLang="en-US" sz="2600" b="1"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当事人</a:t>
                      </a: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06632">
                <a:tc>
                  <a:txBody>
                    <a:bodyPr/>
                    <a:lstStyle/>
                    <a:p>
                      <a:pPr algn="ctr"/>
                      <a:r>
                        <a:rPr lang="zh-CN" altLang="en-US" sz="2600" b="1" kern="1200" dirty="0" smtClean="0">
                          <a:solidFill>
                            <a:schemeClr val="tx1"/>
                          </a:solidFill>
                          <a:latin typeface="微软雅黑" panose="020B0503020204020204" pitchFamily="34" charset="-122"/>
                          <a:ea typeface="微软雅黑" panose="020B0503020204020204" pitchFamily="34" charset="-122"/>
                        </a:rPr>
                        <a:t>调解</a:t>
                      </a:r>
                      <a:endParaRPr lang="zh-CN" altLang="en-US" sz="2600" b="1"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当事人</a:t>
                      </a:r>
                      <a:endParaRPr lang="en-US" altLang="zh-CN" sz="2600" kern="1200" dirty="0" smtClean="0">
                        <a:solidFill>
                          <a:schemeClr val="tx1"/>
                        </a:solidFill>
                        <a:latin typeface="微软雅黑" panose="020B0503020204020204" pitchFamily="34" charset="-122"/>
                        <a:ea typeface="微软雅黑" panose="020B0503020204020204" pitchFamily="34" charset="-122"/>
                      </a:endParaRPr>
                    </a:p>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调解人</a:t>
                      </a: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71177">
                <a:tc>
                  <a:txBody>
                    <a:bodyPr/>
                    <a:lstStyle/>
                    <a:p>
                      <a:pPr algn="ctr"/>
                      <a:r>
                        <a:rPr lang="zh-CN" altLang="en-US" sz="2600" b="1" kern="1200" dirty="0" smtClean="0">
                          <a:solidFill>
                            <a:schemeClr val="tx1"/>
                          </a:solidFill>
                          <a:latin typeface="微软雅黑" panose="020B0503020204020204" pitchFamily="34" charset="-122"/>
                          <a:ea typeface="微软雅黑" panose="020B0503020204020204" pitchFamily="34" charset="-122"/>
                        </a:rPr>
                        <a:t>仲裁</a:t>
                      </a:r>
                      <a:endParaRPr lang="zh-CN" altLang="en-US" sz="2600" b="1"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当事人</a:t>
                      </a:r>
                      <a:endParaRPr lang="en-US" altLang="zh-CN" sz="2600" kern="1200" dirty="0" smtClean="0">
                        <a:solidFill>
                          <a:schemeClr val="tx1"/>
                        </a:solidFill>
                        <a:latin typeface="微软雅黑" panose="020B0503020204020204" pitchFamily="34" charset="-122"/>
                        <a:ea typeface="微软雅黑" panose="020B0503020204020204" pitchFamily="34" charset="-122"/>
                      </a:endParaRPr>
                    </a:p>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仲裁庭</a:t>
                      </a: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57887">
                <a:tc>
                  <a:txBody>
                    <a:bodyPr/>
                    <a:lstStyle/>
                    <a:p>
                      <a:pPr algn="ctr"/>
                      <a:r>
                        <a:rPr lang="zh-CN" altLang="en-US" sz="2600" b="1" kern="1200" dirty="0" smtClean="0">
                          <a:solidFill>
                            <a:schemeClr val="tx1"/>
                          </a:solidFill>
                          <a:latin typeface="微软雅黑" panose="020B0503020204020204" pitchFamily="34" charset="-122"/>
                          <a:ea typeface="微软雅黑" panose="020B0503020204020204" pitchFamily="34" charset="-122"/>
                        </a:rPr>
                        <a:t>诉讼</a:t>
                      </a:r>
                      <a:endParaRPr lang="zh-CN" altLang="en-US" sz="2600" b="1"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当事人及代理人</a:t>
                      </a:r>
                      <a:endParaRPr lang="en-US" altLang="zh-CN" sz="2600" kern="1200" dirty="0" smtClean="0">
                        <a:solidFill>
                          <a:schemeClr val="tx1"/>
                        </a:solidFill>
                        <a:latin typeface="微软雅黑" panose="020B0503020204020204" pitchFamily="34" charset="-122"/>
                        <a:ea typeface="微软雅黑" panose="020B0503020204020204" pitchFamily="34" charset="-122"/>
                      </a:endParaRPr>
                    </a:p>
                    <a:p>
                      <a:pPr algn="ctr"/>
                      <a:r>
                        <a:rPr lang="zh-CN" altLang="en-US" sz="2600" kern="1200" dirty="0" smtClean="0">
                          <a:solidFill>
                            <a:schemeClr val="tx1"/>
                          </a:solidFill>
                          <a:latin typeface="微软雅黑" panose="020B0503020204020204" pitchFamily="34" charset="-122"/>
                          <a:ea typeface="微软雅黑" panose="020B0503020204020204" pitchFamily="34" charset="-122"/>
                        </a:rPr>
                        <a:t>人民法院</a:t>
                      </a: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2600" kern="1200" dirty="0">
                        <a:solidFill>
                          <a:schemeClr val="tx1"/>
                        </a:solidFill>
                        <a:latin typeface="微软雅黑" panose="020B0503020204020204" pitchFamily="34" charset="-122"/>
                        <a:ea typeface="微软雅黑" panose="020B0503020204020204" pitchFamily="34" charset="-122"/>
                        <a:cs typeface="微软雅黑 Light" panose="020B0502040204020203" charset="-122"/>
                      </a:endParaRPr>
                    </a:p>
                  </a:txBody>
                  <a:tcPr marL="68581" marR="68581"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682" name="矩形 10"/>
          <p:cNvSpPr>
            <a:spLocks noChangeArrowheads="1"/>
          </p:cNvSpPr>
          <p:nvPr/>
        </p:nvSpPr>
        <p:spPr bwMode="auto">
          <a:xfrm>
            <a:off x="3419872" y="0"/>
            <a:ext cx="3427541" cy="646331"/>
          </a:xfrm>
          <a:prstGeom prst="rect">
            <a:avLst/>
          </a:prstGeom>
          <a:noFill/>
          <a:ln w="9525">
            <a:noFill/>
            <a:miter lim="800000"/>
          </a:ln>
        </p:spPr>
        <p:txBody>
          <a:bodyPr wrap="none">
            <a:spAutoFit/>
          </a:bodyPr>
          <a:lstStyle/>
          <a:p>
            <a:r>
              <a:rPr lang="zh-CN" altLang="en-US" sz="3600" b="1" dirty="0">
                <a:solidFill>
                  <a:srgbClr val="FF0000"/>
                </a:solidFill>
                <a:latin typeface="楷体" panose="02010609060101010101" pitchFamily="49" charset="-122"/>
                <a:ea typeface="楷体" panose="02010609060101010101" pitchFamily="49" charset="-122"/>
              </a:rPr>
              <a:t>维护权利的方式</a:t>
            </a:r>
            <a:endParaRPr lang="zh-CN" altLang="en-US" sz="3600" b="1" dirty="0">
              <a:solidFill>
                <a:srgbClr val="FF0000"/>
              </a:solidFill>
              <a:latin typeface="楷体" panose="02010609060101010101" pitchFamily="49" charset="-122"/>
              <a:ea typeface="楷体" panose="02010609060101010101" pitchFamily="49" charset="-122"/>
            </a:endParaRPr>
          </a:p>
        </p:txBody>
      </p:sp>
      <p:sp>
        <p:nvSpPr>
          <p:cNvPr id="27683" name="TextBox 5"/>
          <p:cNvSpPr txBox="1">
            <a:spLocks noChangeArrowheads="1"/>
          </p:cNvSpPr>
          <p:nvPr/>
        </p:nvSpPr>
        <p:spPr bwMode="auto">
          <a:xfrm>
            <a:off x="4860032" y="5013176"/>
            <a:ext cx="2024063" cy="830997"/>
          </a:xfrm>
          <a:prstGeom prst="rect">
            <a:avLst/>
          </a:prstGeom>
          <a:noFill/>
          <a:ln w="9525">
            <a:noFill/>
            <a:miter lim="800000"/>
          </a:ln>
        </p:spPr>
        <p:txBody>
          <a:bodyPr>
            <a:spAutoFit/>
          </a:bodyPr>
          <a:lstStyle/>
          <a:p>
            <a:pPr algn="ctr"/>
            <a:r>
              <a:rPr lang="zh-CN" altLang="en-US" sz="2400" b="1" dirty="0">
                <a:latin typeface="微软雅黑" panose="020B0503020204020204" pitchFamily="34" charset="-122"/>
                <a:ea typeface="微软雅黑" panose="020B0503020204020204" pitchFamily="34" charset="-122"/>
              </a:rPr>
              <a:t>事实</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法</a:t>
            </a:r>
            <a:r>
              <a:rPr lang="zh-CN" altLang="en-US" sz="2400" b="1" dirty="0">
                <a:latin typeface="微软雅黑" panose="020B0503020204020204" pitchFamily="34" charset="-122"/>
                <a:ea typeface="微软雅黑" panose="020B0503020204020204" pitchFamily="34" charset="-122"/>
              </a:rPr>
              <a:t>律法规</a:t>
            </a:r>
            <a:endParaRPr lang="zh-CN" altLang="en-US" sz="2400" b="1" dirty="0">
              <a:latin typeface="微软雅黑" panose="020B0503020204020204" pitchFamily="34" charset="-122"/>
              <a:ea typeface="微软雅黑" panose="020B0503020204020204" pitchFamily="34" charset="-122"/>
            </a:endParaRPr>
          </a:p>
        </p:txBody>
      </p:sp>
      <p:sp>
        <p:nvSpPr>
          <p:cNvPr id="27684" name="TextBox 6"/>
          <p:cNvSpPr txBox="1">
            <a:spLocks noChangeArrowheads="1"/>
          </p:cNvSpPr>
          <p:nvPr/>
        </p:nvSpPr>
        <p:spPr bwMode="auto">
          <a:xfrm>
            <a:off x="4716016" y="1844824"/>
            <a:ext cx="2088232" cy="830997"/>
          </a:xfrm>
          <a:prstGeom prst="rect">
            <a:avLst/>
          </a:prstGeom>
          <a:noFill/>
          <a:ln w="9525">
            <a:noFill/>
            <a:miter lim="800000"/>
          </a:ln>
        </p:spPr>
        <p:txBody>
          <a:bodyPr wrap="square">
            <a:spAutoFit/>
          </a:bodyPr>
          <a:lstStyle/>
          <a:p>
            <a:r>
              <a:rPr lang="zh-CN" altLang="en-US" sz="2400" b="1" dirty="0">
                <a:latin typeface="微软雅黑" panose="020B0503020204020204" pitchFamily="34" charset="-122"/>
                <a:ea typeface="微软雅黑" panose="020B0503020204020204" pitchFamily="34" charset="-122"/>
              </a:rPr>
              <a:t>事实  </a:t>
            </a:r>
            <a:r>
              <a:rPr lang="zh-CN" altLang="en-US" sz="2400" b="1" dirty="0" smtClean="0">
                <a:latin typeface="微软雅黑" panose="020B0503020204020204" pitchFamily="34" charset="-122"/>
                <a:ea typeface="微软雅黑" panose="020B0503020204020204" pitchFamily="34" charset="-122"/>
              </a:rPr>
              <a:t>法律</a:t>
            </a:r>
            <a:endParaRPr lang="en-US" altLang="zh-CN" sz="2400" b="1" dirty="0" smtClean="0">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道理</a:t>
            </a:r>
            <a:endParaRPr lang="zh-CN" altLang="en-US" sz="2400" b="1" dirty="0">
              <a:latin typeface="微软雅黑" panose="020B0503020204020204" pitchFamily="34" charset="-122"/>
              <a:ea typeface="微软雅黑" panose="020B0503020204020204" pitchFamily="34" charset="-122"/>
            </a:endParaRPr>
          </a:p>
        </p:txBody>
      </p:sp>
      <p:sp>
        <p:nvSpPr>
          <p:cNvPr id="27685" name="TextBox 7"/>
          <p:cNvSpPr txBox="1">
            <a:spLocks noChangeArrowheads="1"/>
          </p:cNvSpPr>
          <p:nvPr/>
        </p:nvSpPr>
        <p:spPr bwMode="auto">
          <a:xfrm>
            <a:off x="4860032" y="2780928"/>
            <a:ext cx="2156222" cy="830997"/>
          </a:xfrm>
          <a:prstGeom prst="rect">
            <a:avLst/>
          </a:prstGeom>
          <a:noFill/>
          <a:ln w="9525">
            <a:noFill/>
            <a:miter lim="800000"/>
          </a:ln>
        </p:spPr>
        <p:txBody>
          <a:bodyPr>
            <a:spAutoFit/>
          </a:bodyPr>
          <a:lstStyle/>
          <a:p>
            <a:pPr algn="ctr"/>
            <a:r>
              <a:rPr lang="zh-CN" altLang="en-US" sz="2400" b="1" dirty="0">
                <a:latin typeface="微软雅黑" panose="020B0503020204020204" pitchFamily="34" charset="-122"/>
                <a:ea typeface="微软雅黑" panose="020B0503020204020204" pitchFamily="34" charset="-122"/>
              </a:rPr>
              <a:t>事实、法律法规政策、公德</a:t>
            </a:r>
            <a:endParaRPr lang="zh-CN" altLang="en-US" sz="2400" b="1" dirty="0">
              <a:latin typeface="微软雅黑" panose="020B0503020204020204" pitchFamily="34" charset="-122"/>
              <a:ea typeface="微软雅黑" panose="020B0503020204020204" pitchFamily="34" charset="-122"/>
            </a:endParaRPr>
          </a:p>
        </p:txBody>
      </p:sp>
      <p:sp>
        <p:nvSpPr>
          <p:cNvPr id="27686" name="TextBox 8"/>
          <p:cNvSpPr txBox="1">
            <a:spLocks noChangeArrowheads="1"/>
          </p:cNvSpPr>
          <p:nvPr/>
        </p:nvSpPr>
        <p:spPr bwMode="auto">
          <a:xfrm>
            <a:off x="4788024" y="3789040"/>
            <a:ext cx="2043113" cy="830997"/>
          </a:xfrm>
          <a:prstGeom prst="rect">
            <a:avLst/>
          </a:prstGeom>
          <a:noFill/>
          <a:ln w="9525">
            <a:noFill/>
            <a:miter lim="800000"/>
          </a:ln>
        </p:spPr>
        <p:txBody>
          <a:bodyPr>
            <a:spAutoFit/>
          </a:bodyPr>
          <a:lstStyle/>
          <a:p>
            <a:pPr algn="ctr"/>
            <a:r>
              <a:rPr lang="zh-CN" altLang="en-US" sz="2400" b="1" dirty="0">
                <a:latin typeface="微软雅黑" panose="020B0503020204020204" pitchFamily="34" charset="-122"/>
                <a:ea typeface="微软雅黑" panose="020B0503020204020204" pitchFamily="34" charset="-122"/>
              </a:rPr>
              <a:t>仲裁协议</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法</a:t>
            </a:r>
            <a:r>
              <a:rPr lang="zh-CN" altLang="en-US" sz="2400" b="1" dirty="0">
                <a:latin typeface="微软雅黑" panose="020B0503020204020204" pitchFamily="34" charset="-122"/>
                <a:ea typeface="微软雅黑" panose="020B0503020204020204" pitchFamily="34" charset="-122"/>
              </a:rPr>
              <a:t>律</a:t>
            </a:r>
            <a:endParaRPr lang="zh-CN" altLang="en-US" sz="2400" b="1" dirty="0">
              <a:latin typeface="微软雅黑" panose="020B0503020204020204" pitchFamily="34" charset="-122"/>
              <a:ea typeface="微软雅黑" panose="020B0503020204020204" pitchFamily="34" charset="-122"/>
            </a:endParaRPr>
          </a:p>
        </p:txBody>
      </p:sp>
      <p:sp>
        <p:nvSpPr>
          <p:cNvPr id="27687" name="TextBox 9"/>
          <p:cNvSpPr txBox="1">
            <a:spLocks noChangeArrowheads="1"/>
          </p:cNvSpPr>
          <p:nvPr/>
        </p:nvSpPr>
        <p:spPr bwMode="auto">
          <a:xfrm>
            <a:off x="6767737" y="1700808"/>
            <a:ext cx="2376263" cy="830997"/>
          </a:xfrm>
          <a:prstGeom prst="rect">
            <a:avLst/>
          </a:prstGeom>
          <a:noFill/>
          <a:ln w="9525">
            <a:noFill/>
            <a:miter lim="800000"/>
          </a:ln>
        </p:spPr>
        <p:txBody>
          <a:bodyPr wrap="square">
            <a:spAutoFit/>
          </a:bodyPr>
          <a:lstStyle/>
          <a:p>
            <a:r>
              <a:rPr lang="zh-CN" altLang="en-US" sz="2400" b="1" dirty="0">
                <a:latin typeface="微软雅黑" panose="020B0503020204020204" pitchFamily="34" charset="-122"/>
                <a:ea typeface="微软雅黑" panose="020B0503020204020204" pitchFamily="34" charset="-122"/>
              </a:rPr>
              <a:t>消费、劳动争议和交通事故纠纷</a:t>
            </a:r>
            <a:endParaRPr lang="zh-CN" altLang="en-US" sz="2400" b="1" dirty="0">
              <a:latin typeface="微软雅黑" panose="020B0503020204020204" pitchFamily="34" charset="-122"/>
              <a:ea typeface="微软雅黑" panose="020B0503020204020204" pitchFamily="34" charset="-122"/>
            </a:endParaRPr>
          </a:p>
        </p:txBody>
      </p:sp>
      <p:sp>
        <p:nvSpPr>
          <p:cNvPr id="27688" name="TextBox 10"/>
          <p:cNvSpPr txBox="1">
            <a:spLocks noChangeArrowheads="1"/>
          </p:cNvSpPr>
          <p:nvPr/>
        </p:nvSpPr>
        <p:spPr bwMode="auto">
          <a:xfrm>
            <a:off x="7092280" y="2780928"/>
            <a:ext cx="1800200" cy="954107"/>
          </a:xfrm>
          <a:prstGeom prst="rect">
            <a:avLst/>
          </a:prstGeom>
          <a:noFill/>
          <a:ln w="9525">
            <a:noFill/>
            <a:miter lim="800000"/>
          </a:ln>
        </p:spPr>
        <p:txBody>
          <a:bodyPr wrap="square">
            <a:spAutoFit/>
          </a:bodyPr>
          <a:lstStyle/>
          <a:p>
            <a:r>
              <a:rPr lang="zh-CN" altLang="en-US" sz="2800" b="1" dirty="0">
                <a:latin typeface="微软雅黑" panose="020B0503020204020204" pitchFamily="34" charset="-122"/>
                <a:ea typeface="微软雅黑" panose="020B0503020204020204" pitchFamily="34" charset="-122"/>
              </a:rPr>
              <a:t>广泛适用</a:t>
            </a:r>
            <a:endParaRPr lang="zh-CN" altLang="en-US" sz="2800" b="1" dirty="0">
              <a:latin typeface="微软雅黑" panose="020B0503020204020204" pitchFamily="34" charset="-122"/>
              <a:ea typeface="微软雅黑" panose="020B0503020204020204" pitchFamily="34" charset="-122"/>
            </a:endParaRPr>
          </a:p>
          <a:p>
            <a:endParaRPr lang="zh-CN" altLang="en-US" sz="2800" dirty="0"/>
          </a:p>
        </p:txBody>
      </p:sp>
      <p:sp>
        <p:nvSpPr>
          <p:cNvPr id="27689" name="TextBox 11"/>
          <p:cNvSpPr txBox="1">
            <a:spLocks noChangeArrowheads="1"/>
          </p:cNvSpPr>
          <p:nvPr/>
        </p:nvSpPr>
        <p:spPr bwMode="auto">
          <a:xfrm>
            <a:off x="6948264" y="3645024"/>
            <a:ext cx="2195736" cy="1323439"/>
          </a:xfrm>
          <a:prstGeom prst="rect">
            <a:avLst/>
          </a:prstGeom>
          <a:noFill/>
          <a:ln w="9525">
            <a:noFill/>
            <a:miter lim="800000"/>
          </a:ln>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合同纠纷</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财产权益争</a:t>
            </a:r>
            <a:r>
              <a:rPr lang="zh-CN" altLang="en-US" sz="2800" dirty="0">
                <a:latin typeface="微软雅黑" panose="020B0503020204020204" pitchFamily="34" charset="-122"/>
                <a:ea typeface="微软雅黑" panose="020B0503020204020204" pitchFamily="34" charset="-122"/>
              </a:rPr>
              <a:t>议</a:t>
            </a:r>
            <a:endParaRPr lang="zh-CN" altLang="en-US" sz="2800" dirty="0">
              <a:latin typeface="微软雅黑" panose="020B0503020204020204" pitchFamily="34" charset="-122"/>
              <a:ea typeface="微软雅黑" panose="020B0503020204020204" pitchFamily="34" charset="-122"/>
            </a:endParaRPr>
          </a:p>
          <a:p>
            <a:endParaRPr lang="zh-CN" altLang="en-US" sz="2800" dirty="0"/>
          </a:p>
        </p:txBody>
      </p:sp>
      <p:sp>
        <p:nvSpPr>
          <p:cNvPr id="27690" name="TextBox 12"/>
          <p:cNvSpPr txBox="1">
            <a:spLocks noChangeArrowheads="1"/>
          </p:cNvSpPr>
          <p:nvPr/>
        </p:nvSpPr>
        <p:spPr bwMode="auto">
          <a:xfrm>
            <a:off x="6816056" y="5013176"/>
            <a:ext cx="2327944" cy="1261884"/>
          </a:xfrm>
          <a:prstGeom prst="rect">
            <a:avLst/>
          </a:prstGeom>
          <a:noFill/>
          <a:ln w="9525">
            <a:noFill/>
            <a:miter lim="800000"/>
          </a:ln>
        </p:spPr>
        <p:txBody>
          <a:bodyPr wrap="square">
            <a:spAutoFit/>
          </a:bodyPr>
          <a:lstStyle/>
          <a:p>
            <a:r>
              <a:rPr lang="zh-CN" altLang="en-US" sz="2400" b="1" dirty="0">
                <a:latin typeface="微软雅黑" panose="020B0503020204020204" pitchFamily="34" charset="-122"/>
                <a:ea typeface="微软雅黑" panose="020B0503020204020204" pitchFamily="34" charset="-122"/>
              </a:rPr>
              <a:t>人身、财产争议违法行政行为</a:t>
            </a:r>
            <a:endParaRPr lang="zh-CN" altLang="en-US" sz="2400" b="1" dirty="0">
              <a:latin typeface="微软雅黑" panose="020B0503020204020204" pitchFamily="34" charset="-122"/>
              <a:ea typeface="微软雅黑" panose="020B0503020204020204" pitchFamily="34" charset="-122"/>
            </a:endParaRPr>
          </a:p>
          <a:p>
            <a:endParaRPr lang="zh-CN" altLang="en-US" sz="2800" dirty="0"/>
          </a:p>
        </p:txBody>
      </p:sp>
      <p:sp>
        <p:nvSpPr>
          <p:cNvPr id="27691" name="TextBox 13"/>
          <p:cNvSpPr txBox="1">
            <a:spLocks noChangeArrowheads="1"/>
          </p:cNvSpPr>
          <p:nvPr/>
        </p:nvSpPr>
        <p:spPr bwMode="auto">
          <a:xfrm>
            <a:off x="88265" y="960120"/>
            <a:ext cx="2007235" cy="1383665"/>
          </a:xfrm>
          <a:prstGeom prst="rect">
            <a:avLst/>
          </a:prstGeom>
          <a:solidFill>
            <a:schemeClr val="bg1"/>
          </a:solidFill>
          <a:ln w="9525">
            <a:solidFill>
              <a:schemeClr val="accent1"/>
            </a:solidFill>
            <a:round/>
          </a:ln>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rPr>
              <a:t>快速便捷</a:t>
            </a:r>
            <a:r>
              <a:rPr lang="zh-CN" altLang="en-US" sz="2800" dirty="0">
                <a:latin typeface="黑体" panose="02010609060101010101" pitchFamily="49" charset="-122"/>
                <a:ea typeface="黑体" panose="02010609060101010101" pitchFamily="49" charset="-122"/>
              </a:rPr>
              <a:t>的争议解决方式</a:t>
            </a:r>
            <a:endParaRPr lang="zh-CN" altLang="en-US" sz="2800" dirty="0">
              <a:latin typeface="黑体" panose="02010609060101010101" pitchFamily="49" charset="-122"/>
              <a:ea typeface="黑体" panose="02010609060101010101" pitchFamily="49" charset="-122"/>
            </a:endParaRPr>
          </a:p>
        </p:txBody>
      </p:sp>
      <p:sp>
        <p:nvSpPr>
          <p:cNvPr id="27692" name="TextBox 14"/>
          <p:cNvSpPr txBox="1">
            <a:spLocks noChangeArrowheads="1"/>
          </p:cNvSpPr>
          <p:nvPr/>
        </p:nvSpPr>
        <p:spPr bwMode="auto">
          <a:xfrm>
            <a:off x="61595" y="2460511"/>
            <a:ext cx="2112169" cy="954088"/>
          </a:xfrm>
          <a:prstGeom prst="rect">
            <a:avLst/>
          </a:prstGeom>
          <a:solidFill>
            <a:schemeClr val="bg1"/>
          </a:solidFill>
          <a:ln w="9525">
            <a:solidFill>
              <a:schemeClr val="accent1"/>
            </a:solidFill>
            <a:round/>
          </a:ln>
        </p:spPr>
        <p:txBody>
          <a:bodyPr>
            <a:spAutoFit/>
          </a:bodyPr>
          <a:lstStyle/>
          <a:p>
            <a:r>
              <a:rPr lang="zh-CN" altLang="en-US" sz="2800" b="1" dirty="0"/>
              <a:t>解决纠纷的</a:t>
            </a:r>
            <a:r>
              <a:rPr lang="zh-CN" altLang="en-US" sz="2800" b="1" dirty="0">
                <a:solidFill>
                  <a:srgbClr val="FF0000"/>
                </a:solidFill>
                <a:latin typeface="黑体" panose="02010609060101010101" pitchFamily="49" charset="-122"/>
                <a:ea typeface="黑体" panose="02010609060101010101" pitchFamily="49" charset="-122"/>
              </a:rPr>
              <a:t>有效方式</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7693" name="TextBox 15"/>
          <p:cNvSpPr txBox="1">
            <a:spLocks noChangeArrowheads="1"/>
          </p:cNvSpPr>
          <p:nvPr/>
        </p:nvSpPr>
        <p:spPr bwMode="auto">
          <a:xfrm>
            <a:off x="88072" y="3604513"/>
            <a:ext cx="2090738" cy="1200329"/>
          </a:xfrm>
          <a:prstGeom prst="rect">
            <a:avLst/>
          </a:prstGeom>
          <a:solidFill>
            <a:schemeClr val="bg1"/>
          </a:solidFill>
          <a:ln w="9525">
            <a:solidFill>
              <a:schemeClr val="accent1"/>
            </a:solidFill>
            <a:round/>
          </a:ln>
        </p:spPr>
        <p:txBody>
          <a:bodyPr>
            <a:spAutoFit/>
          </a:bodyPr>
          <a:lstStyle/>
          <a:p>
            <a:r>
              <a:rPr lang="zh-CN" altLang="en-US" sz="2400" b="1" dirty="0">
                <a:solidFill>
                  <a:srgbClr val="FF0000"/>
                </a:solidFill>
                <a:latin typeface="黑体" panose="02010609060101010101" pitchFamily="49" charset="-122"/>
                <a:ea typeface="黑体" panose="02010609060101010101" pitchFamily="49" charset="-122"/>
              </a:rPr>
              <a:t>程序灵活</a:t>
            </a:r>
            <a:r>
              <a:rPr lang="zh-CN" altLang="en-US" sz="2400" b="1" dirty="0"/>
              <a:t>，不公开审理</a:t>
            </a:r>
            <a:r>
              <a:rPr lang="zh-CN" altLang="en-US" sz="2400" b="1" dirty="0">
                <a:solidFill>
                  <a:srgbClr val="FF0000"/>
                </a:solidFill>
                <a:latin typeface="黑体" panose="02010609060101010101" pitchFamily="49" charset="-122"/>
                <a:ea typeface="黑体" panose="02010609060101010101" pitchFamily="49" charset="-122"/>
              </a:rPr>
              <a:t>有效保护</a:t>
            </a:r>
            <a:r>
              <a:rPr lang="zh-CN" altLang="en-US" sz="2400" b="1" dirty="0"/>
              <a:t>当事人</a:t>
            </a:r>
            <a:endParaRPr lang="zh-CN" altLang="en-US" sz="2400" b="1" dirty="0"/>
          </a:p>
        </p:txBody>
      </p:sp>
      <p:sp>
        <p:nvSpPr>
          <p:cNvPr id="27694" name="TextBox 16"/>
          <p:cNvSpPr txBox="1">
            <a:spLocks noChangeArrowheads="1"/>
          </p:cNvSpPr>
          <p:nvPr/>
        </p:nvSpPr>
        <p:spPr bwMode="auto">
          <a:xfrm>
            <a:off x="0" y="4941570"/>
            <a:ext cx="2179320" cy="1383665"/>
          </a:xfrm>
          <a:prstGeom prst="rect">
            <a:avLst/>
          </a:prstGeom>
          <a:solidFill>
            <a:schemeClr val="bg1"/>
          </a:solidFill>
          <a:ln w="9525">
            <a:solidFill>
              <a:schemeClr val="accent1"/>
            </a:solidFill>
            <a:round/>
          </a:ln>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rPr>
              <a:t>最正</a:t>
            </a:r>
            <a:r>
              <a:rPr lang="zh-CN" altLang="en-US" sz="2800" b="1" dirty="0" smtClean="0">
                <a:solidFill>
                  <a:srgbClr val="FF0000"/>
                </a:solidFill>
                <a:latin typeface="黑体" panose="02010609060101010101" pitchFamily="49" charset="-122"/>
                <a:ea typeface="黑体" panose="02010609060101010101" pitchFamily="49" charset="-122"/>
              </a:rPr>
              <a:t>规、最</a:t>
            </a:r>
            <a:r>
              <a:rPr lang="zh-CN" altLang="en-US" sz="2800" b="1" dirty="0">
                <a:solidFill>
                  <a:srgbClr val="FF0000"/>
                </a:solidFill>
                <a:latin typeface="黑体" panose="02010609060101010101" pitchFamily="49" charset="-122"/>
                <a:ea typeface="黑体" panose="02010609060101010101" pitchFamily="49" charset="-122"/>
              </a:rPr>
              <a:t>权</a:t>
            </a:r>
            <a:r>
              <a:rPr lang="zh-CN" altLang="en-US" sz="2800" b="1">
                <a:solidFill>
                  <a:srgbClr val="FF0000"/>
                </a:solidFill>
                <a:latin typeface="黑体" panose="02010609060101010101" pitchFamily="49" charset="-122"/>
                <a:ea typeface="黑体" panose="02010609060101010101" pitchFamily="49" charset="-122"/>
              </a:rPr>
              <a:t>威</a:t>
            </a:r>
            <a:r>
              <a:rPr lang="zh-CN" altLang="en-US" sz="2800" b="1" smtClean="0"/>
              <a:t>，</a:t>
            </a:r>
            <a:r>
              <a:rPr lang="zh-CN" altLang="en-US" sz="2800" b="1" dirty="0" smtClean="0"/>
              <a:t>维</a:t>
            </a:r>
            <a:r>
              <a:rPr lang="zh-CN" altLang="en-US" sz="2800" b="1" dirty="0"/>
              <a:t>权的</a:t>
            </a:r>
            <a:r>
              <a:rPr lang="zh-CN" altLang="en-US" sz="2800" b="1" dirty="0">
                <a:solidFill>
                  <a:srgbClr val="FF0000"/>
                </a:solidFill>
                <a:latin typeface="黑体" panose="02010609060101010101" pitchFamily="49" charset="-122"/>
                <a:ea typeface="黑体" panose="02010609060101010101" pitchFamily="49" charset="-122"/>
              </a:rPr>
              <a:t>最后屏障</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18" name="左箭头 17"/>
          <p:cNvSpPr/>
          <p:nvPr/>
        </p:nvSpPr>
        <p:spPr>
          <a:xfrm>
            <a:off x="2173605" y="1844675"/>
            <a:ext cx="238125" cy="3187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9" name="左箭头 18"/>
          <p:cNvSpPr/>
          <p:nvPr/>
        </p:nvSpPr>
        <p:spPr>
          <a:xfrm>
            <a:off x="2096135" y="2934970"/>
            <a:ext cx="294005" cy="2673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0" name="左箭头 19"/>
          <p:cNvSpPr/>
          <p:nvPr/>
        </p:nvSpPr>
        <p:spPr>
          <a:xfrm>
            <a:off x="2108835" y="4170045"/>
            <a:ext cx="269240" cy="2990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1" name="左箭头 20"/>
          <p:cNvSpPr/>
          <p:nvPr/>
        </p:nvSpPr>
        <p:spPr>
          <a:xfrm>
            <a:off x="2112010" y="5705475"/>
            <a:ext cx="354965" cy="3714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27699" name="TextBox 21"/>
          <p:cNvSpPr txBox="1">
            <a:spLocks noChangeArrowheads="1"/>
          </p:cNvSpPr>
          <p:nvPr/>
        </p:nvSpPr>
        <p:spPr bwMode="auto">
          <a:xfrm>
            <a:off x="349250" y="119380"/>
            <a:ext cx="1568450" cy="645160"/>
          </a:xfrm>
          <a:prstGeom prst="rect">
            <a:avLst/>
          </a:prstGeom>
          <a:noFill/>
          <a:ln w="9525">
            <a:noFill/>
            <a:miter lim="800000"/>
          </a:ln>
        </p:spPr>
        <p:txBody>
          <a:bodyPr wrap="square">
            <a:spAutoFit/>
          </a:bodyPr>
          <a:lstStyle/>
          <a:p>
            <a:r>
              <a:rPr lang="zh-CN" altLang="en-US" sz="3600" b="1" dirty="0">
                <a:solidFill>
                  <a:srgbClr val="FF0000"/>
                </a:solidFill>
              </a:rPr>
              <a:t>优势：</a:t>
            </a:r>
            <a:endParaRPr lang="zh-CN" alt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87"/>
                                        </p:tgtEl>
                                        <p:attrNameLst>
                                          <p:attrName>style.visibility</p:attrName>
                                        </p:attrNameLst>
                                      </p:cBhvr>
                                      <p:to>
                                        <p:strVal val="visible"/>
                                      </p:to>
                                    </p:set>
                                    <p:animEffect transition="in" filter="blinds(horizontal)">
                                      <p:cBhvr>
                                        <p:cTn id="7" dur="500"/>
                                        <p:tgtEl>
                                          <p:spTgt spid="276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91"/>
                                        </p:tgtEl>
                                        <p:attrNameLst>
                                          <p:attrName>style.visibility</p:attrName>
                                        </p:attrNameLst>
                                      </p:cBhvr>
                                      <p:to>
                                        <p:strVal val="visible"/>
                                      </p:to>
                                    </p:set>
                                    <p:animEffect transition="in" filter="blinds(horizontal)">
                                      <p:cBhvr>
                                        <p:cTn id="12" dur="500"/>
                                        <p:tgtEl>
                                          <p:spTgt spid="276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88"/>
                                        </p:tgtEl>
                                        <p:attrNameLst>
                                          <p:attrName>style.visibility</p:attrName>
                                        </p:attrNameLst>
                                      </p:cBhvr>
                                      <p:to>
                                        <p:strVal val="visible"/>
                                      </p:to>
                                    </p:set>
                                    <p:animEffect transition="in" filter="blinds(horizontal)">
                                      <p:cBhvr>
                                        <p:cTn id="17" dur="500"/>
                                        <p:tgtEl>
                                          <p:spTgt spid="2768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92"/>
                                        </p:tgtEl>
                                        <p:attrNameLst>
                                          <p:attrName>style.visibility</p:attrName>
                                        </p:attrNameLst>
                                      </p:cBhvr>
                                      <p:to>
                                        <p:strVal val="visible"/>
                                      </p:to>
                                    </p:set>
                                    <p:animEffect transition="in" filter="blinds(horizontal)">
                                      <p:cBhvr>
                                        <p:cTn id="22" dur="500"/>
                                        <p:tgtEl>
                                          <p:spTgt spid="276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89"/>
                                        </p:tgtEl>
                                        <p:attrNameLst>
                                          <p:attrName>style.visibility</p:attrName>
                                        </p:attrNameLst>
                                      </p:cBhvr>
                                      <p:to>
                                        <p:strVal val="visible"/>
                                      </p:to>
                                    </p:set>
                                    <p:animEffect transition="in" filter="blinds(horizontal)">
                                      <p:cBhvr>
                                        <p:cTn id="27" dur="500"/>
                                        <p:tgtEl>
                                          <p:spTgt spid="2768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93"/>
                                        </p:tgtEl>
                                        <p:attrNameLst>
                                          <p:attrName>style.visibility</p:attrName>
                                        </p:attrNameLst>
                                      </p:cBhvr>
                                      <p:to>
                                        <p:strVal val="visible"/>
                                      </p:to>
                                    </p:set>
                                    <p:animEffect transition="in" filter="blinds(horizontal)">
                                      <p:cBhvr>
                                        <p:cTn id="32" dur="500"/>
                                        <p:tgtEl>
                                          <p:spTgt spid="2769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690"/>
                                        </p:tgtEl>
                                        <p:attrNameLst>
                                          <p:attrName>style.visibility</p:attrName>
                                        </p:attrNameLst>
                                      </p:cBhvr>
                                      <p:to>
                                        <p:strVal val="visible"/>
                                      </p:to>
                                    </p:set>
                                    <p:animEffect transition="in" filter="blinds(horizontal)">
                                      <p:cBhvr>
                                        <p:cTn id="37" dur="500"/>
                                        <p:tgtEl>
                                          <p:spTgt spid="2769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694"/>
                                        </p:tgtEl>
                                        <p:attrNameLst>
                                          <p:attrName>style.visibility</p:attrName>
                                        </p:attrNameLst>
                                      </p:cBhvr>
                                      <p:to>
                                        <p:strVal val="visible"/>
                                      </p:to>
                                    </p:set>
                                    <p:animEffect transition="in" filter="blinds(horizontal)">
                                      <p:cBhvr>
                                        <p:cTn id="42" dur="500"/>
                                        <p:tgtEl>
                                          <p:spTgt spid="27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7" grpId="0"/>
      <p:bldP spid="27688" grpId="0"/>
      <p:bldP spid="27689" grpId="0"/>
      <p:bldP spid="27690" grpId="0"/>
      <p:bldP spid="27691" grpId="0" bldLvl="0" animBg="1"/>
      <p:bldP spid="27692" grpId="0" bldLvl="0" animBg="1"/>
      <p:bldP spid="27693" grpId="0" bldLvl="0" animBg="1"/>
      <p:bldP spid="2769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1763688" y="496479"/>
            <a:ext cx="4523740" cy="706755"/>
          </a:xfrm>
          <a:prstGeom prst="rect">
            <a:avLst/>
          </a:prstGeom>
          <a:noFill/>
        </p:spPr>
        <p:txBody>
          <a:bodyPr wrap="none" rtlCol="0">
            <a:spAutoFit/>
          </a:bodyPr>
          <a:lstStyle/>
          <a:p>
            <a:r>
              <a:rPr lang="en-US" altLang="zh-CN" sz="40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B</a:t>
            </a:r>
            <a:r>
              <a:rPr lang="zh-CN" altLang="zh-CN" sz="40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、维护权利守程序</a:t>
            </a:r>
            <a:endParaRPr lang="zh-CN" altLang="zh-CN" sz="4000" b="1"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矩形 2"/>
          <p:cNvSpPr>
            <a:spLocks noChangeArrowheads="1"/>
          </p:cNvSpPr>
          <p:nvPr/>
        </p:nvSpPr>
        <p:spPr bwMode="auto">
          <a:xfrm>
            <a:off x="323215" y="1590675"/>
            <a:ext cx="8497570" cy="39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latin typeface="黑体" panose="02010609060101010101" pitchFamily="49" charset="-122"/>
                <a:ea typeface="黑体" panose="02010609060101010101" pitchFamily="49" charset="-122"/>
              </a:rPr>
              <a:t>  </a:t>
            </a:r>
            <a:r>
              <a:rPr lang="en-US" altLang="zh-CN" sz="2800" b="1" smtClean="0">
                <a:latin typeface="黑体" panose="02010609060101010101" pitchFamily="49" charset="-122"/>
                <a:ea typeface="黑体" panose="02010609060101010101" pitchFamily="49" charset="-122"/>
                <a:sym typeface="+mn-ea"/>
              </a:rPr>
              <a:t>HowB</a:t>
            </a:r>
            <a:r>
              <a:rPr lang="en-US" sz="2800" b="1" smtClean="0">
                <a:latin typeface="黑体" panose="02010609060101010101" pitchFamily="49" charset="-122"/>
                <a:ea typeface="黑体" panose="02010609060101010101" pitchFamily="49" charset="-122"/>
                <a:sym typeface="+mn-ea"/>
              </a:rPr>
              <a:t>1  </a:t>
            </a:r>
            <a:r>
              <a:rPr lang="zh-CN" altLang="en-US" sz="2800" b="1" dirty="0" smtClean="0">
                <a:latin typeface="黑体" panose="02010609060101010101" pitchFamily="49" charset="-122"/>
                <a:ea typeface="黑体" panose="02010609060101010101" pitchFamily="49" charset="-122"/>
              </a:rPr>
              <a:t>公民</a:t>
            </a:r>
            <a:r>
              <a:rPr lang="zh-CN" altLang="en-US" sz="2800" b="1" dirty="0">
                <a:latin typeface="黑体" panose="02010609060101010101" pitchFamily="49" charset="-122"/>
                <a:ea typeface="黑体" panose="02010609060101010101" pitchFamily="49" charset="-122"/>
              </a:rPr>
              <a:t>行使权利应</a:t>
            </a:r>
            <a:r>
              <a:rPr lang="zh-CN" altLang="en-US" sz="4000" b="1" dirty="0">
                <a:solidFill>
                  <a:srgbClr val="FF0000"/>
                </a:solidFill>
                <a:latin typeface="黑体" panose="02010609060101010101" pitchFamily="49" charset="-122"/>
                <a:ea typeface="黑体" panose="02010609060101010101" pitchFamily="49" charset="-122"/>
              </a:rPr>
              <a:t>依照法定程序</a:t>
            </a:r>
            <a:r>
              <a:rPr lang="zh-CN" altLang="en-US" sz="2800" b="1" dirty="0">
                <a:latin typeface="黑体" panose="02010609060101010101" pitchFamily="49" charset="-122"/>
                <a:ea typeface="黑体" panose="02010609060101010101" pitchFamily="49" charset="-122"/>
              </a:rPr>
              <a:t>，按照规定的</a:t>
            </a:r>
            <a:r>
              <a:rPr lang="zh-CN" altLang="en-US" sz="2800" b="1" dirty="0">
                <a:solidFill>
                  <a:schemeClr val="tx1"/>
                </a:solidFill>
                <a:latin typeface="黑体" panose="02010609060101010101" pitchFamily="49" charset="-122"/>
                <a:ea typeface="黑体" panose="02010609060101010101" pitchFamily="49" charset="-122"/>
              </a:rPr>
              <a:t>活动方式、步骤和过程进</a:t>
            </a:r>
            <a:r>
              <a:rPr lang="zh-CN" altLang="en-US" sz="2800" b="1" dirty="0">
                <a:latin typeface="黑体" panose="02010609060101010101" pitchFamily="49" charset="-122"/>
                <a:ea typeface="黑体" panose="02010609060101010101" pitchFamily="49" charset="-122"/>
              </a:rPr>
              <a:t>行。</a:t>
            </a:r>
            <a:r>
              <a:rPr lang="zh-CN" altLang="en-US" sz="2800" b="1" dirty="0" smtClean="0">
                <a:latin typeface="黑体" panose="02010609060101010101" pitchFamily="49" charset="-122"/>
                <a:ea typeface="黑体" panose="02010609060101010101" pitchFamily="49" charset="-122"/>
              </a:rPr>
              <a:t>遵守</a:t>
            </a:r>
            <a:r>
              <a:rPr lang="zh-CN" altLang="en-US" sz="2800" b="1" dirty="0">
                <a:latin typeface="黑体" panose="02010609060101010101" pitchFamily="49" charset="-122"/>
                <a:ea typeface="黑体" panose="02010609060101010101" pitchFamily="49" charset="-122"/>
              </a:rPr>
              <a:t>正当的程序，有利于公民实际享受权利，有效</a:t>
            </a:r>
            <a:r>
              <a:rPr lang="zh-CN" altLang="en-US" sz="2800" b="1" dirty="0">
                <a:solidFill>
                  <a:srgbClr val="FF0000"/>
                </a:solidFill>
                <a:latin typeface="黑体" panose="02010609060101010101" pitchFamily="49" charset="-122"/>
                <a:ea typeface="黑体" panose="02010609060101010101" pitchFamily="49" charset="-122"/>
              </a:rPr>
              <a:t>避免和化解纠纷 </a:t>
            </a:r>
            <a:r>
              <a:rPr lang="zh-CN" altLang="en-US" sz="2800" b="1" dirty="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a:p>
            <a:endParaRPr lang="zh-CN" altLang="en-US" sz="2800" b="1" dirty="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  </a:t>
            </a:r>
            <a:r>
              <a:rPr lang="en-US" altLang="zh-CN" sz="2800" b="1" smtClean="0">
                <a:latin typeface="黑体" panose="02010609060101010101" pitchFamily="49" charset="-122"/>
                <a:ea typeface="黑体" panose="02010609060101010101" pitchFamily="49" charset="-122"/>
                <a:sym typeface="+mn-ea"/>
              </a:rPr>
              <a:t>HowB2</a:t>
            </a:r>
            <a:r>
              <a:rPr lang="zh-CN" altLang="en-US" sz="2800" b="1" dirty="0" smtClean="0">
                <a:latin typeface="黑体" panose="02010609060101010101" pitchFamily="49" charset="-122"/>
                <a:ea typeface="黑体" panose="02010609060101010101" pitchFamily="49" charset="-122"/>
              </a:rPr>
              <a:t> 每个</a:t>
            </a:r>
            <a:r>
              <a:rPr lang="zh-CN" altLang="en-US" sz="2800" b="1" dirty="0">
                <a:latin typeface="黑体" panose="02010609060101010101" pitchFamily="49" charset="-122"/>
                <a:ea typeface="黑体" panose="02010609060101010101" pitchFamily="49" charset="-122"/>
              </a:rPr>
              <a:t>公民都应该树立按照法定</a:t>
            </a:r>
            <a:r>
              <a:rPr lang="zh-CN" altLang="en-US" sz="2800" b="1" dirty="0">
                <a:solidFill>
                  <a:schemeClr val="tx1"/>
                </a:solidFill>
                <a:latin typeface="黑体" panose="02010609060101010101" pitchFamily="49" charset="-122"/>
                <a:ea typeface="黑体" panose="02010609060101010101" pitchFamily="49" charset="-122"/>
              </a:rPr>
              <a:t>程序办事的意识</a:t>
            </a:r>
            <a:r>
              <a:rPr lang="zh-CN" altLang="en-US" sz="2800" b="1" dirty="0">
                <a:latin typeface="黑体" panose="02010609060101010101" pitchFamily="49" charset="-122"/>
                <a:ea typeface="黑体" panose="02010609060101010101" pitchFamily="49" charset="-122"/>
              </a:rPr>
              <a:t>，</a:t>
            </a:r>
            <a:r>
              <a:rPr lang="zh-CN" altLang="en-US" sz="4000" b="1" dirty="0">
                <a:solidFill>
                  <a:srgbClr val="FF0000"/>
                </a:solidFill>
                <a:latin typeface="黑体" panose="02010609060101010101" pitchFamily="49" charset="-122"/>
                <a:ea typeface="黑体" panose="02010609060101010101" pitchFamily="49" charset="-122"/>
              </a:rPr>
              <a:t>通过正确的途径和方式</a:t>
            </a:r>
            <a:r>
              <a:rPr lang="zh-CN" altLang="en-US" sz="2800" b="1" dirty="0">
                <a:latin typeface="黑体" panose="02010609060101010101" pitchFamily="49" charset="-122"/>
                <a:ea typeface="黑体" panose="02010609060101010101" pitchFamily="49" charset="-122"/>
              </a:rPr>
              <a:t>维护自身权益。包括协商、调解、仲裁、诉讼等。</a:t>
            </a:r>
            <a:endParaRPr lang="zh-CN" altLang="en-US" sz="2800" b="1" dirty="0">
              <a:latin typeface="黑体" panose="02010609060101010101" pitchFamily="49" charset="-122"/>
              <a:ea typeface="黑体" panose="02010609060101010101" pitchFamily="49" charset="-122"/>
            </a:endParaRPr>
          </a:p>
          <a:p>
            <a:endParaRPr lang="zh-CN" altLang="en-US" sz="2800" b="1" dirty="0">
              <a:latin typeface="黑体" panose="02010609060101010101" pitchFamily="49" charset="-122"/>
              <a:ea typeface="黑体" panose="02010609060101010101" pitchFamily="49" charset="-122"/>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
          <p:cNvSpPr txBox="1">
            <a:spLocks noChangeArrowheads="1"/>
          </p:cNvSpPr>
          <p:nvPr/>
        </p:nvSpPr>
        <p:spPr bwMode="auto">
          <a:xfrm>
            <a:off x="0" y="0"/>
            <a:ext cx="2960370" cy="583565"/>
          </a:xfrm>
          <a:prstGeom prst="rect">
            <a:avLst/>
          </a:prstGeom>
          <a:noFill/>
          <a:ln w="9525">
            <a:noFill/>
            <a:miter lim="800000"/>
          </a:ln>
        </p:spPr>
        <p:txBody>
          <a:bodyPr wrap="square">
            <a:spAutoFit/>
          </a:bodyPr>
          <a:lstStyle/>
          <a:p>
            <a:r>
              <a:rPr lang="zh-CN" altLang="en-US" sz="3200">
                <a:latin typeface="黑体" panose="02010609060101010101" pitchFamily="49" charset="-122"/>
                <a:ea typeface="黑体" panose="02010609060101010101" pitchFamily="49" charset="-122"/>
              </a:rPr>
              <a:t>课堂小结</a:t>
            </a:r>
            <a:endParaRPr lang="zh-CN" altLang="en-US" sz="3200">
              <a:latin typeface="黑体" panose="02010609060101010101" pitchFamily="49" charset="-122"/>
              <a:ea typeface="黑体" panose="02010609060101010101" pitchFamily="49" charset="-122"/>
            </a:endParaRPr>
          </a:p>
        </p:txBody>
      </p:sp>
      <p:sp>
        <p:nvSpPr>
          <p:cNvPr id="31747" name="TextBox 4"/>
          <p:cNvSpPr txBox="1">
            <a:spLocks noChangeArrowheads="1"/>
          </p:cNvSpPr>
          <p:nvPr/>
        </p:nvSpPr>
        <p:spPr bwMode="auto">
          <a:xfrm>
            <a:off x="0" y="1720851"/>
            <a:ext cx="420291" cy="3046413"/>
          </a:xfrm>
          <a:prstGeom prst="rect">
            <a:avLst/>
          </a:prstGeom>
          <a:noFill/>
          <a:ln w="9525">
            <a:noFill/>
            <a:miter lim="800000"/>
          </a:ln>
        </p:spPr>
        <p:txBody>
          <a:bodyPr>
            <a:spAutoFit/>
          </a:bodyPr>
          <a:lstStyle/>
          <a:p>
            <a:r>
              <a:rPr lang="zh-CN" altLang="en-US" sz="3200">
                <a:latin typeface="黑体" panose="02010609060101010101" pitchFamily="49" charset="-122"/>
                <a:ea typeface="黑体" panose="02010609060101010101" pitchFamily="49" charset="-122"/>
              </a:rPr>
              <a:t>依法行使权利</a:t>
            </a:r>
            <a:endParaRPr lang="zh-CN" altLang="en-US" sz="3200">
              <a:latin typeface="黑体" panose="02010609060101010101" pitchFamily="49" charset="-122"/>
              <a:ea typeface="黑体" panose="02010609060101010101" pitchFamily="49" charset="-122"/>
            </a:endParaRPr>
          </a:p>
        </p:txBody>
      </p:sp>
      <p:sp>
        <p:nvSpPr>
          <p:cNvPr id="6" name="左大括号 5"/>
          <p:cNvSpPr/>
          <p:nvPr/>
        </p:nvSpPr>
        <p:spPr>
          <a:xfrm>
            <a:off x="371475" y="1931988"/>
            <a:ext cx="466725" cy="2989262"/>
          </a:xfrm>
          <a:prstGeom prst="leftBrace">
            <a:avLst>
              <a:gd name="adj1" fmla="val 8333"/>
              <a:gd name="adj2" fmla="val 516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defRPr/>
            </a:pPr>
            <a:endParaRPr lang="zh-CN" altLang="en-US" noProof="1"/>
          </a:p>
        </p:txBody>
      </p:sp>
      <p:sp>
        <p:nvSpPr>
          <p:cNvPr id="31749" name="TextBox 6"/>
          <p:cNvSpPr txBox="1">
            <a:spLocks noChangeArrowheads="1"/>
          </p:cNvSpPr>
          <p:nvPr/>
        </p:nvSpPr>
        <p:spPr bwMode="auto">
          <a:xfrm>
            <a:off x="775097" y="1608139"/>
            <a:ext cx="2140719" cy="953135"/>
          </a:xfrm>
          <a:prstGeom prst="rect">
            <a:avLst/>
          </a:prstGeom>
          <a:noFill/>
          <a:ln w="9525">
            <a:noFill/>
            <a:miter lim="800000"/>
          </a:ln>
        </p:spPr>
        <p:txBody>
          <a:bodyPr wrap="square">
            <a:spAutoFit/>
          </a:bodyPr>
          <a:lstStyle/>
          <a:p>
            <a:r>
              <a:rPr lang="en-US" altLang="zh-CN" sz="2800" b="1" dirty="0"/>
              <a:t>A.</a:t>
            </a:r>
            <a:r>
              <a:rPr lang="zh-CN" altLang="en-US" sz="2800" b="1" dirty="0"/>
              <a:t>行使权利有界限</a:t>
            </a:r>
            <a:endParaRPr lang="zh-CN" altLang="en-US" sz="2800" b="1" dirty="0"/>
          </a:p>
        </p:txBody>
      </p:sp>
      <p:sp>
        <p:nvSpPr>
          <p:cNvPr id="31750" name="TextBox 7"/>
          <p:cNvSpPr txBox="1">
            <a:spLocks noChangeArrowheads="1"/>
          </p:cNvSpPr>
          <p:nvPr/>
        </p:nvSpPr>
        <p:spPr bwMode="auto">
          <a:xfrm>
            <a:off x="2843809" y="404664"/>
            <a:ext cx="6300192" cy="3108543"/>
          </a:xfrm>
          <a:prstGeom prst="rect">
            <a:avLst/>
          </a:prstGeom>
          <a:noFill/>
          <a:ln w="9525">
            <a:noFill/>
            <a:miter lim="800000"/>
          </a:ln>
        </p:spPr>
        <p:txBody>
          <a:bodyPr wrap="square">
            <a:spAutoFit/>
          </a:bodyPr>
          <a:lstStyle/>
          <a:p>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不能超越权利的界限，不能滥用权利。</a:t>
            </a:r>
            <a:endParaRPr lang="en-US" altLang="zh-CN" sz="2800" b="1" dirty="0">
              <a:latin typeface="黑体" panose="02010609060101010101" pitchFamily="49" charset="-122"/>
              <a:ea typeface="黑体" panose="02010609060101010101" pitchFamily="49" charset="-122"/>
            </a:endParaRPr>
          </a:p>
          <a:p>
            <a:r>
              <a:rPr lang="en-US" altLang="zh-CN" sz="2800" b="1" dirty="0">
                <a:latin typeface="黑体" panose="02010609060101010101" pitchFamily="49" charset="-122"/>
                <a:ea typeface="黑体" panose="02010609060101010101" pitchFamily="49" charset="-122"/>
              </a:rPr>
              <a:t>2</a:t>
            </a:r>
            <a:r>
              <a:rPr lang="en-US" altLang="zh-CN" sz="2800" b="1" dirty="0" smtClean="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不</a:t>
            </a:r>
            <a:r>
              <a:rPr lang="zh-CN" altLang="en-US" sz="2800" b="1" dirty="0">
                <a:latin typeface="黑体" panose="02010609060101010101" pitchFamily="49" charset="-122"/>
                <a:ea typeface="黑体" panose="02010609060101010101" pitchFamily="49" charset="-122"/>
              </a:rPr>
              <a:t>能以损害国家利益、社会利益和集体利益为代价。</a:t>
            </a:r>
            <a:endParaRPr lang="en-US" altLang="zh-CN" sz="2800" b="1" dirty="0">
              <a:latin typeface="黑体" panose="02010609060101010101" pitchFamily="49" charset="-122"/>
              <a:ea typeface="黑体" panose="02010609060101010101" pitchFamily="49" charset="-122"/>
            </a:endParaRPr>
          </a:p>
          <a:p>
            <a:r>
              <a:rPr lang="en-US" altLang="zh-CN" sz="2800" b="1" dirty="0" smtClean="0">
                <a:latin typeface="黑体" panose="02010609060101010101" pitchFamily="49" charset="-122"/>
                <a:ea typeface="黑体" panose="02010609060101010101" pitchFamily="49" charset="-122"/>
              </a:rPr>
              <a:t>3</a:t>
            </a:r>
            <a:r>
              <a:rPr lang="zh-CN" altLang="en-US" sz="2800" b="1" dirty="0" smtClean="0">
                <a:latin typeface="黑体" panose="02010609060101010101" pitchFamily="49" charset="-122"/>
                <a:ea typeface="黑体" panose="02010609060101010101" pitchFamily="49" charset="-122"/>
              </a:rPr>
              <a:t>、每个人合法的自由和权利都应当受到尊重和保护，我们在行使自由和权利的时候，不得损害</a:t>
            </a:r>
            <a:r>
              <a:rPr lang="zh-CN" altLang="en-US" sz="2800" b="1" dirty="0" smtClean="0">
                <a:solidFill>
                  <a:srgbClr val="FF0000"/>
                </a:solidFill>
                <a:latin typeface="黑体" panose="02010609060101010101" pitchFamily="49" charset="-122"/>
                <a:ea typeface="黑体" panose="02010609060101010101" pitchFamily="49" charset="-122"/>
              </a:rPr>
              <a:t>其他公民</a:t>
            </a:r>
            <a:r>
              <a:rPr lang="zh-CN" altLang="en-US" sz="2800" b="1" dirty="0" smtClean="0">
                <a:latin typeface="黑体" panose="02010609060101010101" pitchFamily="49" charset="-122"/>
                <a:ea typeface="黑体" panose="02010609060101010101" pitchFamily="49" charset="-122"/>
              </a:rPr>
              <a:t>合法的自由和权利。</a:t>
            </a:r>
            <a:endParaRPr lang="zh-CN" altLang="en-US" sz="2800" b="1" dirty="0">
              <a:latin typeface="黑体" panose="02010609060101010101" pitchFamily="49" charset="-122"/>
              <a:ea typeface="黑体" panose="02010609060101010101" pitchFamily="49" charset="-122"/>
            </a:endParaRPr>
          </a:p>
        </p:txBody>
      </p:sp>
      <p:sp>
        <p:nvSpPr>
          <p:cNvPr id="31751" name="TextBox 8"/>
          <p:cNvSpPr txBox="1">
            <a:spLocks noChangeArrowheads="1"/>
          </p:cNvSpPr>
          <p:nvPr/>
        </p:nvSpPr>
        <p:spPr bwMode="auto">
          <a:xfrm>
            <a:off x="683568" y="4005064"/>
            <a:ext cx="2077615" cy="953135"/>
          </a:xfrm>
          <a:prstGeom prst="rect">
            <a:avLst/>
          </a:prstGeom>
          <a:noFill/>
          <a:ln w="9525">
            <a:noFill/>
            <a:miter lim="800000"/>
          </a:ln>
        </p:spPr>
        <p:txBody>
          <a:bodyPr wrap="square">
            <a:spAutoFit/>
          </a:bodyPr>
          <a:lstStyle/>
          <a:p>
            <a:r>
              <a:rPr lang="en-US" altLang="zh-CN" sz="2800" b="1" dirty="0"/>
              <a:t>B.</a:t>
            </a:r>
            <a:r>
              <a:rPr lang="zh-CN" altLang="en-US" sz="2800" b="1" dirty="0"/>
              <a:t>维护权利</a:t>
            </a:r>
            <a:r>
              <a:rPr lang="zh-CN" altLang="en-US" sz="2800" b="1" dirty="0" smtClean="0"/>
              <a:t>守程序</a:t>
            </a:r>
            <a:endParaRPr lang="zh-CN" altLang="en-US" sz="2800" b="1" dirty="0"/>
          </a:p>
        </p:txBody>
      </p:sp>
      <p:sp>
        <p:nvSpPr>
          <p:cNvPr id="31752" name="矩形 10"/>
          <p:cNvSpPr>
            <a:spLocks noChangeArrowheads="1"/>
          </p:cNvSpPr>
          <p:nvPr/>
        </p:nvSpPr>
        <p:spPr bwMode="auto">
          <a:xfrm>
            <a:off x="2843808" y="3789040"/>
            <a:ext cx="6300192" cy="2554545"/>
          </a:xfrm>
          <a:prstGeom prst="rect">
            <a:avLst/>
          </a:prstGeom>
          <a:noFill/>
          <a:ln w="9525">
            <a:noFill/>
            <a:miter lim="800000"/>
          </a:ln>
        </p:spPr>
        <p:txBody>
          <a:bodyPr wrap="square">
            <a:spAutoFit/>
          </a:bodyPr>
          <a:lstStyle/>
          <a:p>
            <a:r>
              <a:rPr lang="en-US" altLang="zh-CN" sz="2400" b="1" dirty="0" smtClean="0">
                <a:latin typeface="黑体" panose="02010609060101010101" pitchFamily="49" charset="-122"/>
                <a:ea typeface="黑体" panose="02010609060101010101" pitchFamily="49" charset="-122"/>
              </a:rPr>
              <a:t>1</a:t>
            </a:r>
            <a:r>
              <a:rPr lang="zh-CN" altLang="en-US" sz="2400" b="1" dirty="0" smtClean="0">
                <a:latin typeface="黑体" panose="02010609060101010101" pitchFamily="49" charset="-122"/>
                <a:ea typeface="黑体" panose="02010609060101010101" pitchFamily="49" charset="-122"/>
              </a:rPr>
              <a:t>、公民行使权利应依照</a:t>
            </a:r>
            <a:r>
              <a:rPr lang="zh-CN" altLang="en-US" sz="2400" b="1" dirty="0">
                <a:latin typeface="黑体" panose="02010609060101010101" pitchFamily="49" charset="-122"/>
                <a:ea typeface="黑体" panose="02010609060101010101" pitchFamily="49" charset="-122"/>
              </a:rPr>
              <a:t>法定程</a:t>
            </a:r>
            <a:r>
              <a:rPr lang="zh-CN" altLang="en-US" sz="2400" b="1" dirty="0" smtClean="0">
                <a:latin typeface="黑体" panose="02010609060101010101" pitchFamily="49" charset="-122"/>
                <a:ea typeface="黑体" panose="02010609060101010101" pitchFamily="49" charset="-122"/>
              </a:rPr>
              <a:t>序，按照规定的活动方式、步骤和过程进行。</a:t>
            </a:r>
            <a:endParaRPr lang="en-US" altLang="zh-CN" sz="2400" b="1" dirty="0">
              <a:latin typeface="黑体" panose="02010609060101010101" pitchFamily="49" charset="-122"/>
              <a:ea typeface="黑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r>
              <a:rPr lang="en-US" altLang="zh-CN" sz="2800" b="1" dirty="0" smtClean="0">
                <a:latin typeface="黑体" panose="02010609060101010101" pitchFamily="49" charset="-122"/>
                <a:ea typeface="黑体" panose="02010609060101010101" pitchFamily="49" charset="-122"/>
              </a:rPr>
              <a:t>2</a:t>
            </a:r>
            <a:r>
              <a:rPr lang="zh-CN" altLang="en-US" sz="2800" b="1" dirty="0" smtClean="0">
                <a:latin typeface="黑体" panose="02010609060101010101" pitchFamily="49" charset="-122"/>
                <a:ea typeface="黑体" panose="02010609060101010101" pitchFamily="49" charset="-122"/>
              </a:rPr>
              <a:t>、公民权利受到损害</a:t>
            </a:r>
            <a:endParaRPr lang="en-US" altLang="zh-CN"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要按照法定程序维护权利</a:t>
            </a:r>
            <a:r>
              <a:rPr lang="zh-CN" altLang="en-US"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r>
              <a:rPr lang="zh-CN" altLang="en-US" sz="2800" dirty="0" smtClean="0">
                <a:solidFill>
                  <a:srgbClr val="0000CC"/>
                </a:solidFill>
                <a:latin typeface="黑体" panose="02010609060101010101" pitchFamily="49" charset="-122"/>
                <a:ea typeface="黑体" panose="02010609060101010101" pitchFamily="49" charset="-122"/>
              </a:rPr>
              <a:t>依法维权</a:t>
            </a:r>
            <a:endParaRPr lang="en-US" altLang="zh-CN" sz="2800" dirty="0">
              <a:solidFill>
                <a:srgbClr val="0000CC"/>
              </a:solidFill>
              <a:latin typeface="黑体" panose="02010609060101010101" pitchFamily="49" charset="-122"/>
              <a:ea typeface="黑体" panose="02010609060101010101" pitchFamily="49" charset="-122"/>
            </a:endParaRPr>
          </a:p>
        </p:txBody>
      </p:sp>
      <p:sp>
        <p:nvSpPr>
          <p:cNvPr id="12" name="左大括号 11"/>
          <p:cNvSpPr/>
          <p:nvPr/>
        </p:nvSpPr>
        <p:spPr>
          <a:xfrm>
            <a:off x="2627784" y="692696"/>
            <a:ext cx="228600" cy="289083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defRPr/>
            </a:pPr>
            <a:endParaRPr lang="zh-CN" altLang="en-US" noProof="1"/>
          </a:p>
        </p:txBody>
      </p:sp>
      <p:sp>
        <p:nvSpPr>
          <p:cNvPr id="13" name="左大括号 12"/>
          <p:cNvSpPr/>
          <p:nvPr/>
        </p:nvSpPr>
        <p:spPr>
          <a:xfrm>
            <a:off x="2555776" y="4149080"/>
            <a:ext cx="279797" cy="11858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defRPr/>
            </a:pPr>
            <a:endParaRPr lang="zh-CN" altLang="en-US" noProof="1"/>
          </a:p>
        </p:txBody>
      </p:sp>
      <p:sp>
        <p:nvSpPr>
          <p:cNvPr id="31755" name="TextBox 34"/>
          <p:cNvSpPr txBox="1">
            <a:spLocks noChangeArrowheads="1"/>
          </p:cNvSpPr>
          <p:nvPr/>
        </p:nvSpPr>
        <p:spPr bwMode="auto">
          <a:xfrm>
            <a:off x="7703840" y="4581128"/>
            <a:ext cx="1440160" cy="1816100"/>
          </a:xfrm>
          <a:prstGeom prst="rect">
            <a:avLst/>
          </a:prstGeom>
          <a:noFill/>
          <a:ln w="9525">
            <a:noFill/>
            <a:miter lim="800000"/>
          </a:ln>
        </p:spPr>
        <p:txBody>
          <a:bodyPr wrap="square">
            <a:spAutoFit/>
          </a:bodyPr>
          <a:lstStyle/>
          <a:p>
            <a:r>
              <a:rPr lang="zh-CN" altLang="en-US" sz="2800" b="1" dirty="0"/>
              <a:t>协商</a:t>
            </a:r>
            <a:endParaRPr lang="en-US" altLang="zh-CN" sz="2800" b="1" dirty="0"/>
          </a:p>
          <a:p>
            <a:r>
              <a:rPr lang="zh-CN" altLang="en-US" sz="2800" b="1" dirty="0"/>
              <a:t>调解</a:t>
            </a:r>
            <a:endParaRPr lang="en-US" altLang="zh-CN" sz="2800" b="1" dirty="0"/>
          </a:p>
          <a:p>
            <a:r>
              <a:rPr lang="zh-CN" altLang="en-US" sz="2800" b="1" dirty="0"/>
              <a:t>仲裁</a:t>
            </a:r>
            <a:endParaRPr lang="en-US" altLang="zh-CN" sz="2800" b="1" dirty="0"/>
          </a:p>
          <a:p>
            <a:r>
              <a:rPr lang="zh-CN" altLang="en-US" sz="2800" b="1" dirty="0"/>
              <a:t>诉讼</a:t>
            </a:r>
            <a:endParaRPr lang="zh-CN" altLang="en-US" sz="2800" b="1" dirty="0"/>
          </a:p>
        </p:txBody>
      </p:sp>
      <p:sp>
        <p:nvSpPr>
          <p:cNvPr id="14" name="左大括号 13"/>
          <p:cNvSpPr/>
          <p:nvPr/>
        </p:nvSpPr>
        <p:spPr>
          <a:xfrm>
            <a:off x="7308304" y="4941168"/>
            <a:ext cx="279797" cy="11858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defRPr/>
            </a:pPr>
            <a:endParaRPr lang="zh-CN" altLang="en-US" noProof="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243"/>
          <p:cNvSpPr txBox="1">
            <a:spLocks noChangeArrowheads="1"/>
          </p:cNvSpPr>
          <p:nvPr>
            <p:custDataLst>
              <p:tags r:id="rId1"/>
            </p:custDataLst>
          </p:nvPr>
        </p:nvSpPr>
        <p:spPr bwMode="auto">
          <a:xfrm>
            <a:off x="233362" y="1724025"/>
            <a:ext cx="89106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endParaRPr lang="zh-CN" altLang="en-US">
              <a:latin typeface="Calibri" panose="020F0502020204030204" charset="0"/>
              <a:ea typeface="黑体" panose="02010609060101010101" pitchFamily="49" charset="-122"/>
            </a:endParaRPr>
          </a:p>
        </p:txBody>
      </p:sp>
      <p:sp>
        <p:nvSpPr>
          <p:cNvPr id="7" name="文本框 13"/>
          <p:cNvSpPr txBox="1">
            <a:spLocks noChangeArrowheads="1"/>
          </p:cNvSpPr>
          <p:nvPr/>
        </p:nvSpPr>
        <p:spPr bwMode="auto">
          <a:xfrm>
            <a:off x="71755" y="848995"/>
            <a:ext cx="900112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b="1">
                <a:latin typeface="黑体" panose="02010609060101010101" pitchFamily="49" charset="-122"/>
                <a:ea typeface="黑体" panose="02010609060101010101" pitchFamily="49" charset="-122"/>
              </a:rPr>
              <a:t>  </a:t>
            </a:r>
            <a:r>
              <a:rPr lang="en-US" altLang="zh-CN" sz="2800" b="1">
                <a:latin typeface="黑体" panose="02010609060101010101" pitchFamily="49" charset="-122"/>
                <a:ea typeface="黑体" panose="02010609060101010101" pitchFamily="49" charset="-122"/>
              </a:rPr>
              <a:t>  2018</a:t>
            </a:r>
            <a:r>
              <a:rPr lang="zh-CN" altLang="en-US" sz="2800" b="1">
                <a:latin typeface="黑体" panose="02010609060101010101" pitchFamily="49" charset="-122"/>
                <a:ea typeface="黑体" panose="02010609060101010101" pitchFamily="49" charset="-122"/>
              </a:rPr>
              <a:t>年</a:t>
            </a: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月</a:t>
            </a:r>
            <a:r>
              <a:rPr lang="en-US" altLang="zh-CN" sz="2800" b="1">
                <a:latin typeface="黑体" panose="02010609060101010101" pitchFamily="49" charset="-122"/>
                <a:ea typeface="黑体" panose="02010609060101010101" pitchFamily="49" charset="-122"/>
              </a:rPr>
              <a:t>28</a:t>
            </a:r>
            <a:r>
              <a:rPr lang="zh-CN" altLang="en-US" sz="2800" b="1">
                <a:latin typeface="黑体" panose="02010609060101010101" pitchFamily="49" charset="-122"/>
                <a:ea typeface="黑体" panose="02010609060101010101" pitchFamily="49" charset="-122"/>
              </a:rPr>
              <a:t>日，</a:t>
            </a:r>
            <a:r>
              <a:rPr lang="en-US" altLang="zh-CN" sz="2800" b="1">
                <a:latin typeface="黑体" panose="02010609060101010101" pitchFamily="49" charset="-122"/>
                <a:ea typeface="黑体" panose="02010609060101010101" pitchFamily="49" charset="-122"/>
              </a:rPr>
              <a:t>在首都国际机场，发生了一件让人瞠目结舌的事，一名女子在过安检的时候竟然对安检人员叫嚣着“</a:t>
            </a:r>
            <a:r>
              <a:rPr lang="en-US" altLang="zh-CN" sz="2800" b="1" smtClean="0">
                <a:latin typeface="黑体" panose="02010609060101010101" pitchFamily="49" charset="-122"/>
                <a:ea typeface="黑体" panose="02010609060101010101" pitchFamily="49" charset="-122"/>
              </a:rPr>
              <a:t>不让</a:t>
            </a:r>
            <a:r>
              <a:rPr lang="zh-CN" altLang="en-US" sz="2800" b="1" smtClean="0">
                <a:latin typeface="黑体" panose="02010609060101010101" pitchFamily="49" charset="-122"/>
                <a:ea typeface="黑体" panose="02010609060101010101" pitchFamily="49" charset="-122"/>
              </a:rPr>
              <a:t>碰</a:t>
            </a:r>
            <a:r>
              <a:rPr lang="en-US" altLang="zh-CN" sz="2800" b="1" smtClean="0">
                <a:latin typeface="黑体" panose="02010609060101010101" pitchFamily="49" charset="-122"/>
                <a:ea typeface="黑体" panose="02010609060101010101" pitchFamily="49" charset="-122"/>
              </a:rPr>
              <a:t>”！</a:t>
            </a:r>
            <a:endParaRPr lang="en-US" altLang="zh-CN" sz="2800" b="1">
              <a:latin typeface="黑体" panose="02010609060101010101" pitchFamily="49" charset="-122"/>
              <a:ea typeface="黑体" panose="02010609060101010101" pitchFamily="49" charset="-122"/>
            </a:endParaRPr>
          </a:p>
          <a:p>
            <a:r>
              <a:rPr lang="en-US" altLang="zh-CN" sz="2800" b="1">
                <a:latin typeface="黑体" panose="02010609060101010101" pitchFamily="49" charset="-122"/>
                <a:ea typeface="黑体" panose="02010609060101010101" pitchFamily="49" charset="-122"/>
              </a:rPr>
              <a:t>    无论现场工作人员和赶来的民警如何解释和做工作，这名女子不仅不听</a:t>
            </a:r>
            <a:r>
              <a:rPr lang="en-US" altLang="zh-CN" sz="2800" b="1">
                <a:solidFill>
                  <a:srgbClr val="0000CC"/>
                </a:solidFill>
                <a:latin typeface="黑体" panose="02010609060101010101" pitchFamily="49" charset="-122"/>
                <a:ea typeface="黑体" panose="02010609060101010101" pitchFamily="49" charset="-122"/>
              </a:rPr>
              <a:t>还出口伤人</a:t>
            </a:r>
            <a:r>
              <a:rPr lang="zh-CN" altLang="en-US" sz="2800" b="1">
                <a:latin typeface="黑体" panose="02010609060101010101" pitchFamily="49" charset="-122"/>
                <a:ea typeface="黑体" panose="02010609060101010101" pitchFamily="49" charset="-122"/>
              </a:rPr>
              <a:t>，气势汹汹的说自己是外籍人士，称</a:t>
            </a:r>
            <a:r>
              <a:rPr lang="zh-CN" altLang="en-US" sz="2800" b="1">
                <a:solidFill>
                  <a:srgbClr val="0000CC"/>
                </a:solidFill>
                <a:latin typeface="黑体" panose="02010609060101010101" pitchFamily="49" charset="-122"/>
                <a:ea typeface="黑体" panose="02010609060101010101" pitchFamily="49" charset="-122"/>
              </a:rPr>
              <a:t>自己再也不回中国了</a:t>
            </a:r>
            <a:r>
              <a:rPr lang="zh-CN" altLang="en-US" sz="2800" b="1">
                <a:latin typeface="黑体" panose="02010609060101010101" pitchFamily="49" charset="-122"/>
                <a:ea typeface="黑体" panose="02010609060101010101" pitchFamily="49" charset="-122"/>
              </a:rPr>
              <a:t>，还</a:t>
            </a:r>
            <a:r>
              <a:rPr lang="zh-CN" altLang="en-US" sz="2800" b="1">
                <a:solidFill>
                  <a:srgbClr val="0000CC"/>
                </a:solidFill>
                <a:latin typeface="黑体" panose="02010609060101010101" pitchFamily="49" charset="-122"/>
                <a:ea typeface="黑体" panose="02010609060101010101" pitchFamily="49" charset="-122"/>
              </a:rPr>
              <a:t>辱骂民警，说骂人是自己的言论自由</a:t>
            </a:r>
            <a:r>
              <a:rPr lang="zh-CN" altLang="en-US" sz="2800" b="1">
                <a:latin typeface="黑体" panose="02010609060101010101" pitchFamily="49" charset="-122"/>
                <a:ea typeface="黑体" panose="02010609060101010101" pitchFamily="49" charset="-122"/>
              </a:rPr>
              <a:t>，在国外都是这样的，和民警说话太掉价了。</a:t>
            </a:r>
            <a:endParaRPr lang="en-US" altLang="zh-CN" sz="2800" b="1">
              <a:latin typeface="黑体" panose="02010609060101010101" pitchFamily="49" charset="-122"/>
              <a:ea typeface="黑体" panose="02010609060101010101" pitchFamily="49" charset="-122"/>
            </a:endParaRPr>
          </a:p>
          <a:p>
            <a:r>
              <a:rPr lang="zh-CN" altLang="en-US" sz="2800" b="1">
                <a:latin typeface="黑体" panose="02010609060101010101" pitchFamily="49" charset="-122"/>
                <a:ea typeface="黑体" panose="02010609060101010101" pitchFamily="49" charset="-122"/>
              </a:rPr>
              <a:t>   最后警察依法将该女子强制传唤到派出所，经调查，该女子，中国籍；最终，因其扰乱单位场所秩序、阻碍秩序职务被警方处以行政拘留15日的处罚。</a:t>
            </a:r>
            <a:endParaRPr lang="zh-CN" altLang="en-US" sz="2800" b="1">
              <a:latin typeface="黑体" panose="02010609060101010101" pitchFamily="49" charset="-122"/>
              <a:ea typeface="黑体" panose="02010609060101010101" pitchFamily="49" charset="-122"/>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471" y="-173851"/>
            <a:ext cx="7339013" cy="102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文本框 3"/>
          <p:cNvSpPr txBox="1">
            <a:spLocks noChangeArrowheads="1"/>
          </p:cNvSpPr>
          <p:nvPr/>
        </p:nvSpPr>
        <p:spPr bwMode="auto">
          <a:xfrm>
            <a:off x="-40362" y="102898"/>
            <a:ext cx="3096816"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75" b="1">
                <a:solidFill>
                  <a:srgbClr val="002060"/>
                </a:solidFill>
                <a:latin typeface="黑体" panose="02010609060101010101" pitchFamily="49" charset="-122"/>
                <a:ea typeface="黑体" panose="02010609060101010101" pitchFamily="49" charset="-122"/>
              </a:rPr>
              <a:t>热点报道：</a:t>
            </a:r>
            <a:endParaRPr lang="zh-CN" altLang="en-US" sz="2475" b="1">
              <a:solidFill>
                <a:srgbClr val="002060"/>
              </a:solidFill>
              <a:latin typeface="黑体" panose="02010609060101010101" pitchFamily="49" charset="-122"/>
              <a:ea typeface="黑体" panose="02010609060101010101" pitchFamily="49" charset="-122"/>
            </a:endParaRPr>
          </a:p>
        </p:txBody>
      </p:sp>
      <p:sp>
        <p:nvSpPr>
          <p:cNvPr id="15365" name="TextBox 1"/>
          <p:cNvSpPr txBox="1">
            <a:spLocks noChangeArrowheads="1"/>
          </p:cNvSpPr>
          <p:nvPr/>
        </p:nvSpPr>
        <p:spPr bwMode="auto">
          <a:xfrm>
            <a:off x="757863" y="5680045"/>
            <a:ext cx="5904309"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0000CC"/>
                </a:solidFill>
                <a:latin typeface="黑体" panose="02010609060101010101" pitchFamily="49" charset="-122"/>
                <a:ea typeface="黑体" panose="02010609060101010101" pitchFamily="49" charset="-122"/>
              </a:rPr>
              <a:t>对于这名女子，你想说什么？         </a:t>
            </a:r>
            <a:endParaRPr lang="zh-CN" altLang="en-US" sz="3200" b="1">
              <a:solidFill>
                <a:srgbClr val="0000CC"/>
              </a:solidFill>
              <a:latin typeface="黑体" panose="02010609060101010101" pitchFamily="49" charset="-122"/>
              <a:ea typeface="黑体" panose="02010609060101010101" pitchFamily="49" charset="-122"/>
            </a:endParaRPr>
          </a:p>
        </p:txBody>
      </p:sp>
      <p:sp>
        <p:nvSpPr>
          <p:cNvPr id="3" name="文本框 2"/>
          <p:cNvSpPr txBox="1"/>
          <p:nvPr/>
        </p:nvSpPr>
        <p:spPr>
          <a:xfrm>
            <a:off x="111760" y="213360"/>
            <a:ext cx="8709025" cy="368300"/>
          </a:xfrm>
          <a:prstGeom prst="rect">
            <a:avLst/>
          </a:prstGeom>
          <a:solidFill>
            <a:schemeClr val="accent5">
              <a:lumMod val="60000"/>
              <a:lumOff val="40000"/>
            </a:schemeClr>
          </a:solidFill>
        </p:spPr>
        <p:txBody>
          <a:bodyPr wrap="square" rtlCol="0">
            <a:spAutoFit/>
          </a:bodyPr>
          <a:p>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3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7645" y="107315"/>
            <a:ext cx="8728710" cy="7477760"/>
          </a:xfrm>
          <a:prstGeom prst="rect">
            <a:avLst/>
          </a:prstGeom>
          <a:solidFill>
            <a:schemeClr val="bg1"/>
          </a:solidFill>
        </p:spPr>
        <p:txBody>
          <a:bodyPr wrap="square" rtlCol="0">
            <a:spAutoFit/>
          </a:bodyPr>
          <a:p>
            <a:r>
              <a:rPr lang="en-US" sz="2800" b="1" smtClean="0">
                <a:solidFill>
                  <a:srgbClr val="FF0066"/>
                </a:solidFill>
              </a:rPr>
              <a:t>what</a:t>
            </a:r>
            <a:r>
              <a:rPr lang="zh-CN" altLang="en-US" sz="2800" b="1" smtClean="0">
                <a:solidFill>
                  <a:srgbClr val="FF0066"/>
                </a:solidFill>
              </a:rPr>
              <a:t> </a:t>
            </a:r>
            <a:r>
              <a:rPr lang="en-US" altLang="zh-CN" sz="2800" b="1" smtClean="0">
                <a:solidFill>
                  <a:srgbClr val="FF0066"/>
                </a:solidFill>
              </a:rPr>
              <a:t>:</a:t>
            </a:r>
            <a:r>
              <a:rPr lang="zh-CN" altLang="en-US" sz="2800" b="1" smtClean="0">
                <a:solidFill>
                  <a:srgbClr val="FF0066"/>
                </a:solidFill>
              </a:rPr>
              <a:t>    </a:t>
            </a:r>
            <a:r>
              <a:rPr lang="zh-CN" altLang="en-US" sz="3200" b="1" smtClean="0"/>
              <a:t>是错的，公民有言论自由，但是骂人不道德的，也是侵犯他人人格尊严权的违法行为。</a:t>
            </a:r>
            <a:endParaRPr lang="zh-CN" altLang="en-US" sz="3200" b="1" smtClean="0"/>
          </a:p>
          <a:p>
            <a:endParaRPr lang="zh-CN" altLang="en-US" sz="3200" b="1" smtClean="0"/>
          </a:p>
          <a:p>
            <a:r>
              <a:rPr lang="en-US" sz="2800" b="1" smtClean="0">
                <a:solidFill>
                  <a:srgbClr val="FF0066"/>
                </a:solidFill>
              </a:rPr>
              <a:t>why :   A.</a:t>
            </a:r>
            <a:r>
              <a:rPr lang="zh-CN" altLang="en-US" sz="3200" b="1" smtClean="0">
                <a:solidFill>
                  <a:srgbClr val="0000CC"/>
                </a:solidFill>
              </a:rPr>
              <a:t>必要性：</a:t>
            </a:r>
            <a:r>
              <a:rPr lang="zh-CN" altLang="en-US" sz="3200" b="1" smtClean="0">
                <a:solidFill>
                  <a:srgbClr val="0000CC"/>
                </a:solidFill>
                <a:latin typeface="Calibri" panose="020F0502020204030204" charset="0"/>
              </a:rPr>
              <a:t>①</a:t>
            </a:r>
            <a:r>
              <a:rPr lang="zh-CN" sz="3200" b="1" smtClean="0">
                <a:sym typeface="+mn-ea"/>
              </a:rPr>
              <a:t>公民行使个人的权利和自由不能损害国家利益、社会利益和集体利益，也不得损害其他公民合法的自由和权利。</a:t>
            </a:r>
            <a:r>
              <a:rPr lang="en-US" altLang="zh-CN" sz="3200" b="1" smtClean="0">
                <a:solidFill>
                  <a:srgbClr val="0000CC"/>
                </a:solidFill>
                <a:sym typeface="+mn-ea"/>
              </a:rPr>
              <a:t> </a:t>
            </a:r>
            <a:r>
              <a:rPr lang="en-US" altLang="zh-CN" sz="3200" b="1" smtClean="0">
                <a:solidFill>
                  <a:srgbClr val="0000CC"/>
                </a:solidFill>
                <a:latin typeface="Calibri" panose="020F0502020204030204" charset="0"/>
                <a:sym typeface="+mn-ea"/>
              </a:rPr>
              <a:t>②</a:t>
            </a:r>
            <a:r>
              <a:rPr lang="zh-CN" altLang="en-US" sz="3200" b="1" smtClean="0">
                <a:solidFill>
                  <a:schemeClr val="tx1"/>
                </a:solidFill>
                <a:latin typeface="Calibri" panose="020F0502020204030204" charset="0"/>
                <a:sym typeface="+mn-ea"/>
              </a:rPr>
              <a:t>权利与义务关系</a:t>
            </a:r>
            <a:r>
              <a:rPr lang="en-US" altLang="zh-CN" sz="3200" b="1" smtClean="0">
                <a:solidFill>
                  <a:schemeClr val="tx1"/>
                </a:solidFill>
                <a:latin typeface="Calibri" panose="020F0502020204030204" charset="0"/>
                <a:sym typeface="+mn-ea"/>
              </a:rPr>
              <a:t>……</a:t>
            </a:r>
            <a:endParaRPr lang="zh-CN" altLang="en-US" sz="3200" b="1" smtClean="0">
              <a:solidFill>
                <a:schemeClr val="tx1"/>
              </a:solidFill>
            </a:endParaRPr>
          </a:p>
          <a:p>
            <a:r>
              <a:rPr lang="en-US" altLang="zh-CN" sz="2800" b="1">
                <a:solidFill>
                  <a:srgbClr val="0000CC"/>
                </a:solidFill>
              </a:rPr>
              <a:t> </a:t>
            </a:r>
            <a:r>
              <a:rPr lang="en-US" altLang="zh-CN" sz="2800" b="1" smtClean="0">
                <a:solidFill>
                  <a:srgbClr val="0000CC"/>
                </a:solidFill>
              </a:rPr>
              <a:t>          </a:t>
            </a:r>
            <a:r>
              <a:rPr lang="en-US" altLang="zh-CN" sz="2800" b="1" smtClean="0">
                <a:solidFill>
                  <a:srgbClr val="C506BA"/>
                </a:solidFill>
              </a:rPr>
              <a:t>B. </a:t>
            </a:r>
            <a:r>
              <a:rPr lang="en-US" altLang="zh-CN" sz="2800" b="1" smtClean="0">
                <a:solidFill>
                  <a:srgbClr val="0000CC"/>
                </a:solidFill>
              </a:rPr>
              <a:t> </a:t>
            </a:r>
            <a:r>
              <a:rPr lang="zh-CN" altLang="en-US" sz="3200" b="1" smtClean="0">
                <a:solidFill>
                  <a:srgbClr val="0000CC"/>
                </a:solidFill>
              </a:rPr>
              <a:t>危   害</a:t>
            </a:r>
            <a:r>
              <a:rPr lang="zh-CN" altLang="en-US" sz="2800" b="1" smtClean="0">
                <a:solidFill>
                  <a:srgbClr val="0000CC"/>
                </a:solidFill>
              </a:rPr>
              <a:t>：</a:t>
            </a:r>
            <a:r>
              <a:rPr lang="zh-CN" altLang="en-US" sz="3200" b="1" smtClean="0"/>
              <a:t>对自己：有损自己形象</a:t>
            </a:r>
            <a:endParaRPr lang="zh-CN" altLang="en-US" sz="3200" b="1" smtClean="0"/>
          </a:p>
          <a:p>
            <a:r>
              <a:rPr lang="en-US" altLang="zh-CN" sz="2800" b="1"/>
              <a:t> </a:t>
            </a:r>
            <a:r>
              <a:rPr lang="en-US" altLang="zh-CN" sz="2800" b="1" smtClean="0"/>
              <a:t>                           </a:t>
            </a:r>
            <a:r>
              <a:rPr lang="zh-CN" altLang="en-US" sz="3200" b="1" smtClean="0"/>
              <a:t>对他人：损害了他人的合法权益</a:t>
            </a:r>
            <a:endParaRPr lang="zh-CN" altLang="en-US" sz="3200" b="1" smtClean="0"/>
          </a:p>
          <a:p>
            <a:r>
              <a:rPr lang="en-US" altLang="zh-CN" sz="2800" b="1"/>
              <a:t> </a:t>
            </a:r>
            <a:r>
              <a:rPr lang="en-US" altLang="zh-CN" sz="2800" b="1" smtClean="0"/>
              <a:t>                           </a:t>
            </a:r>
            <a:r>
              <a:rPr lang="zh-CN" altLang="en-US" sz="3200" b="1" smtClean="0"/>
              <a:t>对社会：扰乱了社会秩序</a:t>
            </a:r>
            <a:endParaRPr lang="zh-CN" altLang="en-US" sz="3200" b="1" smtClean="0"/>
          </a:p>
          <a:p>
            <a:r>
              <a:rPr lang="en-US" altLang="zh-CN" sz="2800" b="1"/>
              <a:t> </a:t>
            </a:r>
            <a:r>
              <a:rPr lang="en-US" altLang="zh-CN" sz="2800" b="1" smtClean="0"/>
              <a:t>                           </a:t>
            </a:r>
            <a:r>
              <a:rPr lang="zh-CN" altLang="en-US" sz="3200" b="1" smtClean="0"/>
              <a:t>对国家：损害国家形象</a:t>
            </a:r>
            <a:endParaRPr lang="zh-CN" altLang="en-US" sz="3200" b="1" smtClean="0"/>
          </a:p>
          <a:p>
            <a:r>
              <a:rPr lang="en-US" sz="2800" b="1" smtClean="0">
                <a:solidFill>
                  <a:srgbClr val="FF0066"/>
                </a:solidFill>
              </a:rPr>
              <a:t>how</a:t>
            </a:r>
            <a:r>
              <a:rPr lang="en-US" altLang="zh-CN" sz="2800" b="1" smtClean="0">
                <a:solidFill>
                  <a:srgbClr val="FF0066"/>
                </a:solidFill>
              </a:rPr>
              <a:t>: </a:t>
            </a:r>
            <a:r>
              <a:rPr lang="en-US" altLang="zh-CN" sz="3200" b="1" smtClean="0">
                <a:solidFill>
                  <a:srgbClr val="FF0066"/>
                </a:solidFill>
              </a:rPr>
              <a:t> </a:t>
            </a:r>
            <a:r>
              <a:rPr lang="zh-CN" altLang="zh-CN" sz="3200" b="1" smtClean="0">
                <a:solidFill>
                  <a:srgbClr val="FF0066"/>
                </a:solidFill>
              </a:rPr>
              <a:t>要增强权利和义务观念，正确理解、行使自己的权利，自觉履行应尽的义务，自觉遵守公共秩序。</a:t>
            </a:r>
            <a:endParaRPr lang="en-US" altLang="zh-CN" sz="3200" b="1" smtClean="0">
              <a:solidFill>
                <a:srgbClr val="0000CC"/>
              </a:solidFill>
            </a:endParaRPr>
          </a:p>
          <a:p>
            <a:r>
              <a:rPr lang="en-US" altLang="zh-CN" sz="3200" b="1" smtClean="0">
                <a:solidFill>
                  <a:srgbClr val="0000CC"/>
                </a:solidFill>
              </a:rPr>
              <a:t>     </a:t>
            </a:r>
            <a:r>
              <a:rPr lang="en-US" altLang="zh-CN" sz="2800" b="1" smtClean="0">
                <a:solidFill>
                  <a:srgbClr val="0000CC"/>
                </a:solidFill>
              </a:rPr>
              <a:t> </a:t>
            </a:r>
            <a:r>
              <a:rPr lang="en-US" altLang="zh-CN" sz="2400" b="1" smtClean="0">
                <a:solidFill>
                  <a:srgbClr val="0000CC"/>
                </a:solidFill>
              </a:rPr>
              <a:t>                                   </a:t>
            </a:r>
            <a:endParaRPr lang="en-US" altLang="zh-CN" sz="2400" b="1" smtClean="0">
              <a:solidFill>
                <a:srgbClr val="0000CC"/>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63830" y="4356735"/>
            <a:ext cx="8815705" cy="521970"/>
          </a:xfrm>
          <a:prstGeom prst="rect">
            <a:avLst/>
          </a:prstGeom>
          <a:noFill/>
        </p:spPr>
        <p:txBody>
          <a:bodyPr wrap="square" rtlCol="0">
            <a:spAutoFit/>
          </a:bodyPr>
          <a:lstStyle/>
          <a:p>
            <a:r>
              <a:rPr lang="zh-CN" altLang="en-US" sz="2800" b="1" dirty="0" smtClean="0">
                <a:solidFill>
                  <a:srgbClr val="002060"/>
                </a:solidFill>
              </a:rPr>
              <a:t>思考：</a:t>
            </a:r>
            <a:r>
              <a:rPr lang="en-US" altLang="zh-CN" sz="2800" b="1" dirty="0" smtClean="0">
                <a:solidFill>
                  <a:srgbClr val="002060"/>
                </a:solidFill>
              </a:rPr>
              <a:t>1</a:t>
            </a:r>
            <a:r>
              <a:rPr lang="zh-CN" altLang="en-US" sz="2800" b="1" dirty="0" smtClean="0">
                <a:solidFill>
                  <a:srgbClr val="002060"/>
                </a:solidFill>
              </a:rPr>
              <a:t>、该女子的行为造成了哪些危害？</a:t>
            </a:r>
            <a:endParaRPr lang="zh-CN" altLang="en-US" sz="2800" b="1" dirty="0" smtClean="0">
              <a:solidFill>
                <a:srgbClr val="002060"/>
              </a:solidFill>
            </a:endParaRPr>
          </a:p>
        </p:txBody>
      </p:sp>
      <p:sp>
        <p:nvSpPr>
          <p:cNvPr id="7" name="矩形 6"/>
          <p:cNvSpPr/>
          <p:nvPr/>
        </p:nvSpPr>
        <p:spPr>
          <a:xfrm>
            <a:off x="5451475" y="81280"/>
            <a:ext cx="3678555" cy="40925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2000" b="1" dirty="0" smtClean="0"/>
              <a:t>2018</a:t>
            </a:r>
            <a:r>
              <a:rPr lang="zh-CN" altLang="en-US" sz="2000" b="1" dirty="0" smtClean="0"/>
              <a:t>年</a:t>
            </a:r>
            <a:r>
              <a:rPr lang="en-US" altLang="zh-CN" sz="2000" b="1" dirty="0" smtClean="0"/>
              <a:t>1</a:t>
            </a:r>
            <a:r>
              <a:rPr lang="zh-CN" altLang="en-US" sz="2000" b="1" dirty="0" smtClean="0"/>
              <a:t>月</a:t>
            </a:r>
            <a:r>
              <a:rPr lang="en-US" altLang="zh-CN" sz="2000" b="1" dirty="0" smtClean="0"/>
              <a:t>5</a:t>
            </a:r>
            <a:r>
              <a:rPr lang="zh-CN" altLang="en-US" sz="2000" b="1" dirty="0" smtClean="0"/>
              <a:t>日</a:t>
            </a:r>
            <a:r>
              <a:rPr lang="en-US" altLang="zh-CN" sz="2000" b="1" dirty="0" smtClean="0"/>
              <a:t>16</a:t>
            </a:r>
            <a:r>
              <a:rPr lang="zh-CN" altLang="en-US" sz="2000" b="1" dirty="0" smtClean="0"/>
              <a:t>时</a:t>
            </a:r>
            <a:r>
              <a:rPr lang="en-US" altLang="zh-CN" sz="2000" b="1" dirty="0" smtClean="0"/>
              <a:t>44</a:t>
            </a:r>
            <a:r>
              <a:rPr lang="zh-CN" altLang="en-US" sz="2000" b="1" dirty="0" smtClean="0"/>
              <a:t>分，</a:t>
            </a:r>
            <a:r>
              <a:rPr sz="2000" b="1" dirty="0" smtClean="0"/>
              <a:t>由蚌埠南开往广州南站的G1747次列车，正在合肥站停站办客时，</a:t>
            </a:r>
            <a:r>
              <a:rPr lang="zh-CN" sz="2000" b="1" dirty="0" smtClean="0"/>
              <a:t>女子罗某一家</a:t>
            </a:r>
            <a:r>
              <a:rPr sz="2000" b="1" dirty="0" smtClean="0"/>
              <a:t>因为跑错了车站，当他们赶到合肥站的时候，已经临近发车了。</a:t>
            </a:r>
            <a:endParaRPr sz="2000" b="1" dirty="0" smtClean="0"/>
          </a:p>
          <a:p>
            <a:r>
              <a:rPr sz="2000" b="1" dirty="0" smtClean="0"/>
              <a:t>当时</a:t>
            </a:r>
            <a:r>
              <a:rPr lang="zh-CN" sz="2000" b="1" dirty="0" smtClean="0"/>
              <a:t>罗女士</a:t>
            </a:r>
            <a:r>
              <a:rPr sz="2000" b="1" dirty="0" smtClean="0"/>
              <a:t>和</a:t>
            </a:r>
            <a:r>
              <a:rPr lang="zh-CN" sz="2000" b="1" dirty="0" smtClean="0"/>
              <a:t>自己的</a:t>
            </a:r>
            <a:r>
              <a:rPr sz="2000" b="1" dirty="0" smtClean="0"/>
              <a:t>女儿跑在前面，丈夫则带着行李走在后面，当她和女儿到达站台的时候，发现丈夫被检票员拦住了。罗某以</a:t>
            </a:r>
            <a:r>
              <a:rPr lang="zh-CN" altLang="en-US" sz="2000" b="1" dirty="0" smtClean="0">
                <a:solidFill>
                  <a:srgbClr val="0000CC"/>
                </a:solidFill>
                <a:sym typeface="+mn-ea"/>
              </a:rPr>
              <a:t>已经买了车票、</a:t>
            </a:r>
            <a:r>
              <a:rPr sz="2000" b="1" dirty="0" smtClean="0"/>
              <a:t>等丈夫为由，用身体强行扒阻车门关闭，造成该次列车延迟发车。</a:t>
            </a:r>
            <a:endParaRPr lang="zh-CN" altLang="en-US" sz="2000" b="1" dirty="0" smtClean="0"/>
          </a:p>
        </p:txBody>
      </p:sp>
      <p:sp>
        <p:nvSpPr>
          <p:cNvPr id="8" name="矩形 7"/>
          <p:cNvSpPr/>
          <p:nvPr/>
        </p:nvSpPr>
        <p:spPr>
          <a:xfrm>
            <a:off x="125095" y="6003925"/>
            <a:ext cx="9004935" cy="521970"/>
          </a:xfrm>
          <a:prstGeom prst="rect">
            <a:avLst/>
          </a:prstGeom>
        </p:spPr>
        <p:txBody>
          <a:bodyPr wrap="square">
            <a:spAutoFit/>
          </a:bodyPr>
          <a:lstStyle/>
          <a:p>
            <a:r>
              <a:rPr lang="zh-CN" altLang="en-US" dirty="0" smtClean="0"/>
              <a:t> </a:t>
            </a:r>
            <a:r>
              <a:rPr lang="zh-CN" altLang="en-US" sz="2800" b="1" dirty="0" smtClean="0">
                <a:latin typeface="宋体" panose="02010600030101010101" pitchFamily="2" charset="-122"/>
                <a:ea typeface="宋体" panose="02010600030101010101" pitchFamily="2" charset="-122"/>
              </a:rPr>
              <a:t>思考：</a:t>
            </a:r>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、事件对于我们个人</a:t>
            </a:r>
            <a:r>
              <a:rPr lang="zh-CN" altLang="en-US" sz="2800" b="1" dirty="0" smtClean="0">
                <a:solidFill>
                  <a:srgbClr val="FF0000"/>
                </a:solidFill>
                <a:latin typeface="宋体" panose="02010600030101010101" pitchFamily="2" charset="-122"/>
                <a:ea typeface="宋体" panose="02010600030101010101" pitchFamily="2" charset="-122"/>
              </a:rPr>
              <a:t>行使权利</a:t>
            </a:r>
            <a:r>
              <a:rPr lang="zh-CN" altLang="en-US" sz="2800" b="1" dirty="0" smtClean="0">
                <a:latin typeface="宋体" panose="02010600030101010101" pitchFamily="2" charset="-122"/>
                <a:ea typeface="宋体" panose="02010600030101010101" pitchFamily="2" charset="-122"/>
              </a:rPr>
              <a:t>有着怎样的启示？</a:t>
            </a:r>
            <a:endParaRPr lang="zh-CN" altLang="en-US" sz="2800" b="1" dirty="0" smtClean="0">
              <a:latin typeface="宋体" panose="02010600030101010101" pitchFamily="2" charset="-122"/>
              <a:ea typeface="宋体" panose="02010600030101010101" pitchFamily="2" charset="-122"/>
            </a:endParaRPr>
          </a:p>
        </p:txBody>
      </p:sp>
      <p:pic>
        <p:nvPicPr>
          <p:cNvPr id="3" name="女子扒高铁">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125095" y="81280"/>
            <a:ext cx="5259705" cy="4157980"/>
          </a:xfrm>
          <a:prstGeom prst="rect">
            <a:avLst/>
          </a:prstGeom>
        </p:spPr>
      </p:pic>
      <p:sp>
        <p:nvSpPr>
          <p:cNvPr id="5" name="文本框 4"/>
          <p:cNvSpPr txBox="1"/>
          <p:nvPr/>
        </p:nvSpPr>
        <p:spPr>
          <a:xfrm>
            <a:off x="78105" y="4878705"/>
            <a:ext cx="8801100" cy="10147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zh-CN" altLang="en-US" sz="2000" b="1"/>
              <a:t>安徽铁路公安称，罗某的行为涉嫌“非法拦截列车、阻断铁路运输”，扰乱了铁路车站、列车正常秩序，违反了《铁路安全管理条例》第77条规定，依据该条例第95条规定，公安机关责令罗某认错改正，对罗某处以2000元罚款。</a:t>
            </a:r>
            <a:endParaRPr lang="zh-CN" altLang="en-US" sz="20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55"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27" fill="hold" display="1">
                  <p:stCondLst>
                    <p:cond delay="indefinite"/>
                  </p:stCondLst>
                  <p:endCondLst>
                    <p:cond evt="onNext">
                      <p:tgtEl>
                        <p:sldTgt/>
                      </p:tgtEl>
                    </p:cond>
                    <p:cond evt="onPrev">
                      <p:tgtEl>
                        <p:sldTgt/>
                      </p:tgtEl>
                    </p:cond>
                  </p:endCondLst>
                </p:cTn>
                <p:tgtEl>
                  <p:spTgt spid="3"/>
                </p:tgtEl>
              </p:cMediaNode>
            </p:video>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additive="base">
                                        <p:cTn id="32"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animBg="1"/>
      <p:bldP spid="6" grpId="0"/>
      <p:bldP spid="6" grpId="1"/>
      <p:bldP spid="5"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395536" y="0"/>
            <a:ext cx="4777740" cy="706755"/>
          </a:xfrm>
          <a:prstGeom prst="rect">
            <a:avLst/>
          </a:prstGeom>
          <a:noFill/>
        </p:spPr>
        <p:txBody>
          <a:bodyPr wrap="none" rtlCol="0">
            <a:spAutoFit/>
          </a:bodyPr>
          <a:lstStyle/>
          <a:p>
            <a:r>
              <a:rPr lang="zh-CN" altLang="zh-CN" sz="40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一、行使权利有界限</a:t>
            </a:r>
            <a:endParaRPr lang="zh-CN" altLang="zh-CN" sz="40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4" name="矩形 2"/>
          <p:cNvSpPr>
            <a:spLocks noChangeArrowheads="1"/>
          </p:cNvSpPr>
          <p:nvPr/>
        </p:nvSpPr>
        <p:spPr bwMode="auto">
          <a:xfrm>
            <a:off x="259655" y="1484784"/>
            <a:ext cx="86328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smtClean="0">
                <a:latin typeface="黑体" panose="02010609060101010101" pitchFamily="49" charset="-122"/>
                <a:ea typeface="黑体" panose="02010609060101010101" pitchFamily="49" charset="-122"/>
              </a:rPr>
              <a:t>   </a:t>
            </a:r>
            <a:r>
              <a:rPr lang="en-US" altLang="zh-CN" sz="2800" b="1" dirty="0" smtClean="0">
                <a:latin typeface="黑体" panose="02010609060101010101" pitchFamily="49" charset="-122"/>
                <a:ea typeface="黑体" panose="02010609060101010101" pitchFamily="49" charset="-122"/>
              </a:rPr>
              <a:t>why</a:t>
            </a:r>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1</a:t>
            </a:r>
            <a:r>
              <a:rPr lang="zh-CN" altLang="en-US" sz="2800" b="1" dirty="0" smtClean="0">
                <a:latin typeface="黑体" panose="02010609060101010101" pitchFamily="49" charset="-122"/>
                <a:ea typeface="黑体" panose="02010609060101010101" pitchFamily="49" charset="-122"/>
              </a:rPr>
              <a:t>）任何</a:t>
            </a:r>
            <a:r>
              <a:rPr lang="zh-CN" altLang="en-US" sz="2800" b="1" dirty="0">
                <a:latin typeface="黑体" panose="02010609060101010101" pitchFamily="49" charset="-122"/>
                <a:ea typeface="黑体" panose="02010609060101010101" pitchFamily="49" charset="-122"/>
              </a:rPr>
              <a:t>权利都是有</a:t>
            </a:r>
            <a:r>
              <a:rPr lang="zh-CN" altLang="en-US" sz="2800" b="1" u="sng" dirty="0">
                <a:solidFill>
                  <a:srgbClr val="FF0000"/>
                </a:solidFill>
                <a:latin typeface="黑体" panose="02010609060101010101" pitchFamily="49" charset="-122"/>
                <a:ea typeface="黑体" panose="02010609060101010101" pitchFamily="49" charset="-122"/>
              </a:rPr>
              <a:t>范围</a:t>
            </a:r>
            <a:r>
              <a:rPr lang="zh-CN" altLang="en-US" sz="2800" b="1" dirty="0">
                <a:latin typeface="黑体" panose="02010609060101010101" pitchFamily="49" charset="-122"/>
                <a:ea typeface="黑体" panose="02010609060101010101" pitchFamily="49" charset="-122"/>
              </a:rPr>
              <a:t>的。公民行使权利不能超越它本身的界限，不能</a:t>
            </a:r>
            <a:r>
              <a:rPr lang="zh-CN" altLang="en-US" sz="2800" b="1" u="sng" dirty="0">
                <a:solidFill>
                  <a:srgbClr val="FF0000"/>
                </a:solidFill>
                <a:latin typeface="黑体" panose="02010609060101010101" pitchFamily="49" charset="-122"/>
                <a:ea typeface="黑体" panose="02010609060101010101" pitchFamily="49" charset="-122"/>
              </a:rPr>
              <a:t>滥用</a:t>
            </a:r>
            <a:r>
              <a:rPr lang="zh-CN" altLang="en-US" sz="2800" b="1" dirty="0">
                <a:latin typeface="黑体" panose="02010609060101010101" pitchFamily="49" charset="-122"/>
                <a:ea typeface="黑体" panose="02010609060101010101" pitchFamily="49" charset="-122"/>
              </a:rPr>
              <a:t>权利</a:t>
            </a:r>
            <a:r>
              <a:rPr lang="zh-CN" altLang="en-US" sz="2800" b="1" dirty="0" smtClean="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
        <p:nvSpPr>
          <p:cNvPr id="5" name="矩形 4"/>
          <p:cNvSpPr/>
          <p:nvPr/>
        </p:nvSpPr>
        <p:spPr>
          <a:xfrm>
            <a:off x="510095" y="2564904"/>
            <a:ext cx="8352928" cy="1383665"/>
          </a:xfrm>
          <a:prstGeom prst="rect">
            <a:avLst/>
          </a:prstGeom>
          <a:solidFill>
            <a:schemeClr val="bg1">
              <a:lumMod val="85000"/>
            </a:schemeClr>
          </a:solidFill>
          <a:ln w="28575">
            <a:solidFill>
              <a:srgbClr val="FF0000"/>
            </a:solidFill>
          </a:ln>
        </p:spPr>
        <p:txBody>
          <a:bodyPr wrap="square">
            <a:spAutoFit/>
          </a:bodyPr>
          <a:lstStyle/>
          <a:p>
            <a:pPr lvl="0"/>
            <a:r>
              <a:rPr lang="zh-CN" altLang="en-US" sz="2800" b="1" dirty="0" smtClean="0">
                <a:solidFill>
                  <a:prstClr val="black"/>
                </a:solidFill>
                <a:latin typeface="黑体" panose="02010609060101010101" pitchFamily="49" charset="-122"/>
                <a:ea typeface="黑体" panose="02010609060101010101" pitchFamily="49" charset="-122"/>
              </a:rPr>
              <a:t> </a:t>
            </a:r>
            <a:r>
              <a:rPr lang="en-US" altLang="zh-CN" sz="2800" b="1" dirty="0" smtClean="0">
                <a:solidFill>
                  <a:prstClr val="black"/>
                </a:solidFill>
                <a:latin typeface="黑体" panose="02010609060101010101" pitchFamily="49" charset="-122"/>
                <a:ea typeface="黑体" panose="02010609060101010101" pitchFamily="49" charset="-122"/>
              </a:rPr>
              <a:t>why</a:t>
            </a:r>
            <a:r>
              <a:rPr lang="zh-CN" altLang="en-US" sz="2800" b="1" dirty="0" smtClean="0">
                <a:solidFill>
                  <a:prstClr val="black"/>
                </a:solidFill>
                <a:latin typeface="黑体" panose="02010609060101010101" pitchFamily="49" charset="-122"/>
                <a:ea typeface="黑体" panose="02010609060101010101" pitchFamily="49" charset="-122"/>
              </a:rPr>
              <a:t>（</a:t>
            </a:r>
            <a:r>
              <a:rPr lang="en-US" altLang="zh-CN" sz="2800" b="1" dirty="0" smtClean="0">
                <a:solidFill>
                  <a:prstClr val="black"/>
                </a:solidFill>
                <a:latin typeface="黑体" panose="02010609060101010101" pitchFamily="49" charset="-122"/>
                <a:ea typeface="黑体" panose="02010609060101010101" pitchFamily="49" charset="-122"/>
              </a:rPr>
              <a:t>2</a:t>
            </a:r>
            <a:r>
              <a:rPr lang="zh-CN" altLang="en-US" sz="2800" b="1" dirty="0" smtClean="0">
                <a:solidFill>
                  <a:prstClr val="black"/>
                </a:solidFill>
                <a:latin typeface="黑体" panose="02010609060101010101" pitchFamily="49" charset="-122"/>
                <a:ea typeface="黑体" panose="02010609060101010101" pitchFamily="49" charset="-122"/>
              </a:rPr>
              <a:t>）我国</a:t>
            </a:r>
            <a:r>
              <a:rPr lang="zh-CN" altLang="en-US" sz="2800" b="1" dirty="0">
                <a:solidFill>
                  <a:srgbClr val="FF0000"/>
                </a:solidFill>
                <a:latin typeface="黑体" panose="02010609060101010101" pitchFamily="49" charset="-122"/>
                <a:ea typeface="黑体" panose="02010609060101010101" pitchFamily="49" charset="-122"/>
              </a:rPr>
              <a:t>宪法规定</a:t>
            </a:r>
            <a:r>
              <a:rPr lang="zh-CN" altLang="en-US" sz="2800" b="1" dirty="0">
                <a:solidFill>
                  <a:prstClr val="black"/>
                </a:solidFill>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公民在行使自由和权利的时候，不得损害</a:t>
            </a:r>
            <a:r>
              <a:rPr lang="zh-CN" altLang="en-US" sz="2800" b="1" u="sng" dirty="0">
                <a:latin typeface="黑体" panose="02010609060101010101" pitchFamily="49" charset="-122"/>
                <a:ea typeface="黑体" panose="02010609060101010101" pitchFamily="49" charset="-122"/>
              </a:rPr>
              <a:t>国家的</a:t>
            </a:r>
            <a:r>
              <a:rPr lang="zh-CN" altLang="en-US" sz="2800" b="1" dirty="0">
                <a:latin typeface="黑体" panose="02010609060101010101" pitchFamily="49" charset="-122"/>
                <a:ea typeface="黑体" panose="02010609060101010101" pitchFamily="49" charset="-122"/>
              </a:rPr>
              <a:t>、</a:t>
            </a:r>
            <a:r>
              <a:rPr lang="zh-CN" altLang="en-US" sz="2800" b="1" u="sng" dirty="0">
                <a:latin typeface="黑体" panose="02010609060101010101" pitchFamily="49" charset="-122"/>
                <a:ea typeface="黑体" panose="02010609060101010101" pitchFamily="49" charset="-122"/>
              </a:rPr>
              <a:t>社会的</a:t>
            </a:r>
            <a:r>
              <a:rPr lang="zh-CN" altLang="en-US" sz="2800" b="1" dirty="0">
                <a:latin typeface="黑体" panose="02010609060101010101" pitchFamily="49" charset="-122"/>
                <a:ea typeface="黑体" panose="02010609060101010101" pitchFamily="49" charset="-122"/>
              </a:rPr>
              <a:t>、</a:t>
            </a:r>
            <a:r>
              <a:rPr lang="zh-CN" altLang="en-US" sz="2800" b="1" u="sng" dirty="0">
                <a:latin typeface="黑体" panose="02010609060101010101" pitchFamily="49" charset="-122"/>
                <a:ea typeface="黑体" panose="02010609060101010101" pitchFamily="49" charset="-122"/>
              </a:rPr>
              <a:t>集体的</a:t>
            </a:r>
            <a:r>
              <a:rPr lang="zh-CN" altLang="en-US" sz="2800" b="1" dirty="0">
                <a:latin typeface="黑体" panose="02010609060101010101" pitchFamily="49" charset="-122"/>
                <a:ea typeface="黑体" panose="02010609060101010101" pitchFamily="49" charset="-122"/>
              </a:rPr>
              <a:t>利益和</a:t>
            </a:r>
            <a:r>
              <a:rPr lang="zh-CN" altLang="en-US" sz="2800" b="1" u="sng" dirty="0">
                <a:latin typeface="黑体" panose="02010609060101010101" pitchFamily="49" charset="-122"/>
                <a:ea typeface="黑体" panose="02010609060101010101" pitchFamily="49" charset="-122"/>
              </a:rPr>
              <a:t>其他公民</a:t>
            </a:r>
            <a:r>
              <a:rPr lang="zh-CN" altLang="en-US" sz="2800" b="1" dirty="0">
                <a:latin typeface="黑体" panose="02010609060101010101" pitchFamily="49" charset="-122"/>
                <a:ea typeface="黑体" panose="02010609060101010101" pitchFamily="49" charset="-122"/>
              </a:rPr>
              <a:t>的合法的自由和权利。</a:t>
            </a:r>
            <a:r>
              <a:rPr lang="zh-CN" altLang="en-US" sz="2800" b="1" smtClean="0">
                <a:solidFill>
                  <a:srgbClr val="FF0066"/>
                </a:solidFill>
                <a:latin typeface="黑体" panose="02010609060101010101" pitchFamily="49" charset="-122"/>
                <a:ea typeface="黑体" panose="02010609060101010101" pitchFamily="49" charset="-122"/>
                <a:sym typeface="+mn-ea"/>
              </a:rPr>
              <a:t>（法律依据）</a:t>
            </a:r>
            <a:endParaRPr lang="zh-CN" altLang="en-US" sz="2800" b="1" dirty="0">
              <a:latin typeface="黑体" panose="02010609060101010101" pitchFamily="49" charset="-122"/>
              <a:ea typeface="黑体" panose="02010609060101010101" pitchFamily="49" charset="-122"/>
            </a:endParaRPr>
          </a:p>
        </p:txBody>
      </p:sp>
      <p:sp>
        <p:nvSpPr>
          <p:cNvPr id="7" name="矩形 6"/>
          <p:cNvSpPr/>
          <p:nvPr/>
        </p:nvSpPr>
        <p:spPr>
          <a:xfrm>
            <a:off x="467544" y="4293096"/>
            <a:ext cx="8424936" cy="1814830"/>
          </a:xfrm>
          <a:prstGeom prst="rect">
            <a:avLst/>
          </a:prstGeom>
        </p:spPr>
        <p:txBody>
          <a:bodyPr wrap="square">
            <a:spAutoFit/>
          </a:bodyPr>
          <a:lstStyle/>
          <a:p>
            <a:pPr>
              <a:spcBef>
                <a:spcPct val="50000"/>
              </a:spcBef>
            </a:pPr>
            <a:r>
              <a:rPr lang="en-US" altLang="zh-CN" sz="2800" b="1" dirty="0" smtClean="0">
                <a:solidFill>
                  <a:srgbClr val="0000CC"/>
                </a:solidFill>
              </a:rPr>
              <a:t>why</a:t>
            </a:r>
            <a:r>
              <a:rPr lang="zh-CN" altLang="en-US" sz="2800" b="1" dirty="0" smtClean="0">
                <a:solidFill>
                  <a:srgbClr val="0000CC"/>
                </a:solidFill>
              </a:rPr>
              <a:t>（</a:t>
            </a:r>
            <a:r>
              <a:rPr lang="en-US" altLang="zh-CN" sz="2800" b="1" dirty="0" smtClean="0">
                <a:solidFill>
                  <a:srgbClr val="0000CC"/>
                </a:solidFill>
              </a:rPr>
              <a:t>3</a:t>
            </a:r>
            <a:r>
              <a:rPr lang="zh-CN" altLang="en-US" sz="2800" b="1" dirty="0" smtClean="0">
                <a:solidFill>
                  <a:srgbClr val="0000CC"/>
                </a:solidFill>
              </a:rPr>
              <a:t>）后果</a:t>
            </a:r>
            <a:r>
              <a:rPr lang="zh-CN" altLang="en-US" sz="2800" b="1" smtClean="0">
                <a:solidFill>
                  <a:srgbClr val="FF0066"/>
                </a:solidFill>
                <a:sym typeface="+mn-ea"/>
              </a:rPr>
              <a:t>（结合材料谈）</a:t>
            </a:r>
            <a:r>
              <a:rPr lang="zh-CN" altLang="en-US" sz="2800" b="1" dirty="0" smtClean="0">
                <a:solidFill>
                  <a:srgbClr val="0000CC"/>
                </a:solidFill>
              </a:rPr>
              <a:t>：不能依法行使权利，可能损害</a:t>
            </a:r>
            <a:r>
              <a:rPr lang="zh-CN" altLang="en-US" sz="2800" b="1" dirty="0" smtClean="0">
                <a:solidFill>
                  <a:srgbClr val="FF0000"/>
                </a:solidFill>
              </a:rPr>
              <a:t>自己</a:t>
            </a:r>
            <a:r>
              <a:rPr lang="zh-CN" altLang="en-US" sz="2800" b="1" dirty="0" smtClean="0">
                <a:solidFill>
                  <a:srgbClr val="0000CC"/>
                </a:solidFill>
              </a:rPr>
              <a:t>的利益，甚至使自己受到法律的惩罚；</a:t>
            </a:r>
            <a:r>
              <a:rPr lang="zh-CN" altLang="en-US" sz="2800" b="1" dirty="0" smtClean="0">
                <a:solidFill>
                  <a:srgbClr val="0000CC"/>
                </a:solidFill>
                <a:latin typeface="黑体" panose="02010609060101010101" pitchFamily="49" charset="-122"/>
                <a:ea typeface="黑体" panose="02010609060101010101" pitchFamily="49" charset="-122"/>
              </a:rPr>
              <a:t>损害</a:t>
            </a:r>
            <a:r>
              <a:rPr lang="zh-CN" altLang="en-US" sz="2800" b="1" dirty="0" smtClean="0">
                <a:solidFill>
                  <a:srgbClr val="FF0000"/>
                </a:solidFill>
                <a:latin typeface="黑体" panose="02010609060101010101" pitchFamily="49" charset="-122"/>
                <a:ea typeface="黑体" panose="02010609060101010101" pitchFamily="49" charset="-122"/>
              </a:rPr>
              <a:t>其他公民</a:t>
            </a:r>
            <a:r>
              <a:rPr lang="zh-CN" altLang="en-US" sz="2800" b="1" dirty="0" smtClean="0">
                <a:solidFill>
                  <a:srgbClr val="0000CC"/>
                </a:solidFill>
                <a:latin typeface="黑体" panose="02010609060101010101" pitchFamily="49" charset="-122"/>
                <a:ea typeface="黑体" panose="02010609060101010101" pitchFamily="49" charset="-122"/>
              </a:rPr>
              <a:t>合法的权利和自由，</a:t>
            </a:r>
            <a:r>
              <a:rPr lang="zh-CN" altLang="en-US" sz="2800" b="1" dirty="0" smtClean="0">
                <a:solidFill>
                  <a:srgbClr val="0000CC"/>
                </a:solidFill>
                <a:ea typeface="黑体" panose="02010609060101010101" pitchFamily="49" charset="-122"/>
              </a:rPr>
              <a:t>损害</a:t>
            </a:r>
            <a:r>
              <a:rPr lang="zh-CN" altLang="en-US" sz="2800" b="1" dirty="0" smtClean="0">
                <a:solidFill>
                  <a:srgbClr val="FF0000"/>
                </a:solidFill>
                <a:ea typeface="黑体" panose="02010609060101010101" pitchFamily="49" charset="-122"/>
              </a:rPr>
              <a:t>国家</a:t>
            </a:r>
            <a:r>
              <a:rPr lang="zh-CN" altLang="en-US" sz="2800" b="1" dirty="0" smtClean="0">
                <a:solidFill>
                  <a:srgbClr val="0000CC"/>
                </a:solidFill>
                <a:ea typeface="黑体" panose="02010609060101010101" pitchFamily="49" charset="-122"/>
              </a:rPr>
              <a:t>的、</a:t>
            </a:r>
            <a:r>
              <a:rPr lang="zh-CN" altLang="en-US" sz="2800" b="1" dirty="0" smtClean="0">
                <a:solidFill>
                  <a:srgbClr val="FF0000"/>
                </a:solidFill>
                <a:ea typeface="黑体" panose="02010609060101010101" pitchFamily="49" charset="-122"/>
              </a:rPr>
              <a:t>社会</a:t>
            </a:r>
            <a:r>
              <a:rPr lang="zh-CN" altLang="en-US" sz="2800" b="1" dirty="0" smtClean="0">
                <a:solidFill>
                  <a:srgbClr val="0000CC"/>
                </a:solidFill>
                <a:ea typeface="黑体" panose="02010609060101010101" pitchFamily="49" charset="-122"/>
              </a:rPr>
              <a:t>的、</a:t>
            </a:r>
            <a:r>
              <a:rPr lang="zh-CN" altLang="en-US" sz="2800" b="1" dirty="0" smtClean="0">
                <a:solidFill>
                  <a:srgbClr val="FF0000"/>
                </a:solidFill>
                <a:ea typeface="黑体" panose="02010609060101010101" pitchFamily="49" charset="-122"/>
              </a:rPr>
              <a:t>集体</a:t>
            </a:r>
            <a:r>
              <a:rPr lang="zh-CN" altLang="en-US" sz="2800" b="1" dirty="0" smtClean="0">
                <a:solidFill>
                  <a:srgbClr val="0000CC"/>
                </a:solidFill>
                <a:ea typeface="黑体" panose="02010609060101010101" pitchFamily="49" charset="-122"/>
              </a:rPr>
              <a:t>的利益。</a:t>
            </a:r>
            <a:endParaRPr lang="zh-CN" altLang="en-US" sz="2800" b="1" dirty="0" smtClean="0">
              <a:solidFill>
                <a:srgbClr val="0000CC"/>
              </a:solidFill>
              <a:ea typeface="黑体" panose="02010609060101010101" pitchFamily="49" charset="-122"/>
            </a:endParaRPr>
          </a:p>
        </p:txBody>
      </p:sp>
      <p:sp>
        <p:nvSpPr>
          <p:cNvPr id="8" name="TextBox 7"/>
          <p:cNvSpPr txBox="1"/>
          <p:nvPr/>
        </p:nvSpPr>
        <p:spPr>
          <a:xfrm>
            <a:off x="683568" y="836712"/>
            <a:ext cx="6480720" cy="645160"/>
          </a:xfrm>
          <a:prstGeom prst="rect">
            <a:avLst/>
          </a:prstGeom>
          <a:noFill/>
        </p:spPr>
        <p:txBody>
          <a:bodyPr wrap="square" rtlCol="0">
            <a:spAutoFit/>
          </a:bodyPr>
          <a:lstStyle/>
          <a:p>
            <a:r>
              <a:rPr lang="en-US" altLang="zh-CN" sz="3600" b="1" dirty="0" smtClean="0">
                <a:solidFill>
                  <a:srgbClr val="C00000"/>
                </a:solidFill>
              </a:rPr>
              <a:t>1</a:t>
            </a:r>
            <a:r>
              <a:rPr lang="zh-CN" altLang="en-US" sz="3600" b="1" dirty="0" smtClean="0">
                <a:solidFill>
                  <a:srgbClr val="C00000"/>
                </a:solidFill>
              </a:rPr>
              <a:t>、为什么要正确行使权利？</a:t>
            </a:r>
            <a:endParaRPr lang="zh-CN" altLang="en-US" sz="3600" b="1" dirty="0">
              <a:solidFill>
                <a:srgbClr val="C00000"/>
              </a:solidFill>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395536" y="0"/>
            <a:ext cx="4777740" cy="706755"/>
          </a:xfrm>
          <a:prstGeom prst="rect">
            <a:avLst/>
          </a:prstGeom>
          <a:noFill/>
        </p:spPr>
        <p:txBody>
          <a:bodyPr wrap="none" rtlCol="0">
            <a:spAutoFit/>
          </a:bodyPr>
          <a:lstStyle/>
          <a:p>
            <a:r>
              <a:rPr lang="zh-CN" altLang="zh-CN" sz="40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一、行使权利有界限</a:t>
            </a:r>
            <a:endParaRPr lang="zh-CN" altLang="zh-CN" sz="40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2049" name="Rectangle 1"/>
          <p:cNvSpPr>
            <a:spLocks noChangeArrowheads="1"/>
          </p:cNvSpPr>
          <p:nvPr/>
        </p:nvSpPr>
        <p:spPr bwMode="auto">
          <a:xfrm>
            <a:off x="611431" y="2667135"/>
            <a:ext cx="7560840" cy="3107690"/>
          </a:xfrm>
          <a:prstGeom prst="rect">
            <a:avLst/>
          </a:prstGeom>
          <a:noFill/>
          <a:ln w="9525">
            <a:noFill/>
            <a:miter lim="800000"/>
          </a:ln>
          <a:effectLst/>
        </p:spPr>
        <p:txBody>
          <a:bodyPr vert="horz" wrap="square" lIns="91440" tIns="45720" rIns="91440" bIns="45720" numCol="1" anchor="ctr" anchorCtr="0" compatLnSpc="1">
            <a:spAutoFit/>
          </a:bodyPr>
          <a:lstStyle/>
          <a:p>
            <a:pPr lvl="0" indent="266700" fontAlgn="base">
              <a:spcBef>
                <a:spcPct val="0"/>
              </a:spcBef>
              <a:spcAft>
                <a:spcPct val="0"/>
              </a:spcAft>
            </a:pPr>
            <a:r>
              <a:rPr lang="en-US" altLang="zh-CN" sz="2800" b="1" smtClean="0">
                <a:latin typeface="黑体" panose="02010609060101010101" pitchFamily="49" charset="-122"/>
                <a:ea typeface="黑体" panose="02010609060101010101" pitchFamily="49" charset="-122"/>
              </a:rPr>
              <a:t>HowA</a:t>
            </a:r>
            <a:r>
              <a:rPr lang="en-US" altLang="zh-CN" sz="2800" b="1" smtClean="0">
                <a:latin typeface="黑体" panose="02010609060101010101" pitchFamily="49" charset="-122"/>
                <a:ea typeface="黑体" panose="02010609060101010101" pitchFamily="49" charset="-122"/>
                <a:sym typeface="+mn-ea"/>
              </a:rPr>
              <a:t>2</a:t>
            </a:r>
            <a:r>
              <a:rPr lang="zh-CN" altLang="en-US" sz="2800" b="1" smtClean="0">
                <a:latin typeface="黑体" panose="02010609060101010101" pitchFamily="49" charset="-122"/>
                <a:ea typeface="黑体" panose="02010609060101010101" pitchFamily="49" charset="-122"/>
              </a:rPr>
              <a:t>个</a:t>
            </a:r>
            <a:r>
              <a:rPr lang="zh-CN" altLang="en-US" sz="2800" b="1" dirty="0" smtClean="0">
                <a:latin typeface="黑体" panose="02010609060101010101" pitchFamily="49" charset="-122"/>
                <a:ea typeface="黑体" panose="02010609060101010101" pitchFamily="49" charset="-122"/>
              </a:rPr>
              <a:t>人的自由和权利不能以损害</a:t>
            </a:r>
            <a:r>
              <a:rPr lang="zh-CN" altLang="en-US" sz="2800" b="1" dirty="0" smtClean="0">
                <a:solidFill>
                  <a:srgbClr val="FF0000"/>
                </a:solidFill>
                <a:latin typeface="黑体" panose="02010609060101010101" pitchFamily="49" charset="-122"/>
                <a:ea typeface="黑体" panose="02010609060101010101" pitchFamily="49" charset="-122"/>
              </a:rPr>
              <a:t>国家</a:t>
            </a:r>
            <a:r>
              <a:rPr lang="zh-CN" altLang="en-US" sz="2800" b="1" dirty="0" smtClean="0">
                <a:latin typeface="黑体" panose="02010609060101010101" pitchFamily="49" charset="-122"/>
                <a:ea typeface="黑体" panose="02010609060101010101" pitchFamily="49" charset="-122"/>
              </a:rPr>
              <a:t>利益、</a:t>
            </a:r>
            <a:r>
              <a:rPr lang="zh-CN" altLang="en-US" sz="2800" b="1" dirty="0" smtClean="0">
                <a:solidFill>
                  <a:srgbClr val="FF0000"/>
                </a:solidFill>
                <a:latin typeface="黑体" panose="02010609060101010101" pitchFamily="49" charset="-122"/>
                <a:ea typeface="黑体" panose="02010609060101010101" pitchFamily="49" charset="-122"/>
              </a:rPr>
              <a:t>社会</a:t>
            </a:r>
            <a:r>
              <a:rPr lang="zh-CN" altLang="en-US" sz="2800" b="1" dirty="0" smtClean="0">
                <a:latin typeface="黑体" panose="02010609060101010101" pitchFamily="49" charset="-122"/>
                <a:ea typeface="黑体" panose="02010609060101010101" pitchFamily="49" charset="-122"/>
              </a:rPr>
              <a:t>利益、</a:t>
            </a:r>
            <a:r>
              <a:rPr lang="zh-CN" altLang="en-US" sz="2800" b="1" dirty="0" smtClean="0">
                <a:solidFill>
                  <a:srgbClr val="FF0000"/>
                </a:solidFill>
                <a:latin typeface="黑体" panose="02010609060101010101" pitchFamily="49" charset="-122"/>
                <a:ea typeface="黑体" panose="02010609060101010101" pitchFamily="49" charset="-122"/>
              </a:rPr>
              <a:t>集体</a:t>
            </a:r>
            <a:r>
              <a:rPr lang="zh-CN" altLang="en-US" sz="2800" b="1" dirty="0" smtClean="0">
                <a:latin typeface="黑体" panose="02010609060101010101" pitchFamily="49" charset="-122"/>
                <a:ea typeface="黑体" panose="02010609060101010101" pitchFamily="49" charset="-122"/>
              </a:rPr>
              <a:t>利益为代价。</a:t>
            </a:r>
            <a:endParaRPr kumimoji="0" lang="en-US" altLang="zh-CN" sz="2800" b="1" i="0" u="none" strike="noStrike" cap="none" normalizeH="0" baseline="0" dirty="0" smtClean="0">
              <a:ln>
                <a:noFill/>
              </a:ln>
              <a:solidFill>
                <a:srgbClr val="0000CC"/>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endParaRPr kumimoji="0" lang="en-US" altLang="zh-CN" sz="2800" b="1" i="0" u="none" strike="noStrike" cap="none" normalizeH="0" baseline="0" dirty="0" smtClean="0">
              <a:ln>
                <a:noFill/>
              </a:ln>
              <a:solidFill>
                <a:srgbClr val="0000CC"/>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indent="266700" eaLnBrk="0" fontAlgn="base" hangingPunct="0">
              <a:spcBef>
                <a:spcPct val="0"/>
              </a:spcBef>
              <a:spcAft>
                <a:spcPct val="0"/>
              </a:spcAft>
            </a:pPr>
            <a:r>
              <a:rPr lang="en-US" altLang="zh-CN" sz="2800" b="1" smtClean="0">
                <a:latin typeface="黑体" panose="02010609060101010101" pitchFamily="49" charset="-122"/>
                <a:ea typeface="黑体" panose="02010609060101010101" pitchFamily="49" charset="-122"/>
                <a:sym typeface="+mn-ea"/>
              </a:rPr>
              <a:t>HowA</a:t>
            </a:r>
            <a:r>
              <a:rPr lang="en-US" altLang="zh-CN" sz="2800" b="1" smtClean="0">
                <a:latin typeface="黑体" panose="02010609060101010101" pitchFamily="49" charset="-122"/>
                <a:ea typeface="黑体" panose="02010609060101010101" pitchFamily="49" charset="-122"/>
                <a:sym typeface="+mn-ea"/>
              </a:rPr>
              <a:t>3 </a:t>
            </a:r>
            <a:r>
              <a:rPr lang="zh-CN" altLang="en-US" sz="2800" b="1" smtClean="0">
                <a:latin typeface="黑体" panose="02010609060101010101" pitchFamily="49" charset="-122"/>
                <a:ea typeface="黑体" panose="02010609060101010101" pitchFamily="49" charset="-122"/>
              </a:rPr>
              <a:t>每</a:t>
            </a:r>
            <a:r>
              <a:rPr lang="zh-CN" altLang="en-US" sz="2800" b="1" dirty="0" smtClean="0">
                <a:latin typeface="黑体" panose="02010609060101010101" pitchFamily="49" charset="-122"/>
                <a:ea typeface="黑体" panose="02010609060101010101" pitchFamily="49" charset="-122"/>
              </a:rPr>
              <a:t>个人合法的自由和权利都应当受到尊重和保护，我们在行使自由和权利的时候，不得损害</a:t>
            </a:r>
            <a:r>
              <a:rPr lang="zh-CN" altLang="en-US" sz="2800" b="1" dirty="0" smtClean="0">
                <a:solidFill>
                  <a:srgbClr val="FF0000"/>
                </a:solidFill>
                <a:latin typeface="黑体" panose="02010609060101010101" pitchFamily="49" charset="-122"/>
                <a:ea typeface="黑体" panose="02010609060101010101" pitchFamily="49" charset="-122"/>
              </a:rPr>
              <a:t>其他公民</a:t>
            </a:r>
            <a:r>
              <a:rPr lang="zh-CN" altLang="en-US" sz="2800" b="1" dirty="0" smtClean="0">
                <a:latin typeface="黑体" panose="02010609060101010101" pitchFamily="49" charset="-122"/>
                <a:ea typeface="黑体" panose="02010609060101010101" pitchFamily="49" charset="-122"/>
              </a:rPr>
              <a:t>合法的自由和权</a:t>
            </a:r>
            <a:r>
              <a:rPr lang="zh-CN" altLang="en-US" sz="2800" b="1" smtClean="0">
                <a:latin typeface="黑体" panose="02010609060101010101" pitchFamily="49" charset="-122"/>
                <a:ea typeface="黑体" panose="02010609060101010101" pitchFamily="49" charset="-122"/>
              </a:rPr>
              <a:t>利。</a:t>
            </a:r>
            <a:r>
              <a:rPr lang="zh-CN" altLang="en-US" sz="2800" b="1" smtClean="0">
                <a:solidFill>
                  <a:srgbClr val="FF0066"/>
                </a:solidFill>
                <a:latin typeface="黑体" panose="02010609060101010101" pitchFamily="49" charset="-122"/>
                <a:ea typeface="黑体" panose="02010609060101010101" pitchFamily="49" charset="-122"/>
              </a:rPr>
              <a:t>必须坚持权利和义务的统一，遵守宪法和法律。</a:t>
            </a:r>
            <a:endParaRPr kumimoji="0" lang="zh-CN" altLang="en-US" sz="2800" b="1" i="0" u="none" strike="noStrike" cap="none" normalizeH="0" baseline="0" dirty="0" smtClean="0">
              <a:ln>
                <a:noFill/>
              </a:ln>
              <a:solidFill>
                <a:srgbClr val="FF0066"/>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矩形 8"/>
          <p:cNvSpPr/>
          <p:nvPr/>
        </p:nvSpPr>
        <p:spPr>
          <a:xfrm>
            <a:off x="827584" y="1348006"/>
            <a:ext cx="7344816" cy="953135"/>
          </a:xfrm>
          <a:prstGeom prst="rect">
            <a:avLst/>
          </a:prstGeom>
        </p:spPr>
        <p:txBody>
          <a:bodyPr wrap="square">
            <a:spAutoFit/>
          </a:bodyPr>
          <a:lstStyle/>
          <a:p>
            <a:r>
              <a:rPr lang="en-US" sz="2800" b="1" dirty="0" smtClean="0">
                <a:latin typeface="黑体" panose="02010609060101010101" pitchFamily="49" charset="-122"/>
                <a:ea typeface="黑体" panose="02010609060101010101" pitchFamily="49" charset="-122"/>
              </a:rPr>
              <a:t>HowA1  </a:t>
            </a:r>
            <a:r>
              <a:rPr lang="zh-CN" altLang="en-US" sz="2800" b="1" dirty="0" smtClean="0">
                <a:latin typeface="黑体" panose="02010609060101010101" pitchFamily="49" charset="-122"/>
                <a:ea typeface="黑体" panose="02010609060101010101" pitchFamily="49" charset="-122"/>
              </a:rPr>
              <a:t>公民行使权利不能超越它本身的界限，不能滥用权利</a:t>
            </a:r>
            <a:r>
              <a:rPr lang="zh-CN" altLang="en-US" b="1" dirty="0" smtClean="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p:txBody>
      </p:sp>
      <p:sp>
        <p:nvSpPr>
          <p:cNvPr id="10" name="TextBox 9"/>
          <p:cNvSpPr txBox="1"/>
          <p:nvPr/>
        </p:nvSpPr>
        <p:spPr>
          <a:xfrm>
            <a:off x="611505" y="764540"/>
            <a:ext cx="7273925" cy="583565"/>
          </a:xfrm>
          <a:prstGeom prst="rect">
            <a:avLst/>
          </a:prstGeom>
          <a:noFill/>
        </p:spPr>
        <p:txBody>
          <a:bodyPr wrap="square" rtlCol="0">
            <a:spAutoFit/>
          </a:bodyPr>
          <a:lstStyle/>
          <a:p>
            <a:r>
              <a:rPr lang="en-US" altLang="zh-CN" sz="3200" b="1" smtClean="0">
                <a:solidFill>
                  <a:srgbClr val="FF0000"/>
                </a:solidFill>
              </a:rPr>
              <a:t>2</a:t>
            </a:r>
            <a:r>
              <a:rPr lang="zh-CN" altLang="en-US" sz="3200" b="1" smtClean="0">
                <a:solidFill>
                  <a:srgbClr val="FF0000"/>
                </a:solidFill>
              </a:rPr>
              <a:t>、公民正确行使权利的要求：</a:t>
            </a:r>
            <a:r>
              <a:rPr lang="en-US" altLang="zh-CN" sz="3200" b="1" smtClean="0">
                <a:solidFill>
                  <a:srgbClr val="FF0000"/>
                </a:solidFill>
                <a:sym typeface="+mn-ea"/>
              </a:rPr>
              <a:t>HOW</a:t>
            </a:r>
            <a:endParaRPr lang="en-US" altLang="zh-CN" sz="3200" b="1" dirty="0" smtClean="0">
              <a:solidFill>
                <a:srgbClr val="FF0000"/>
              </a:solidFill>
              <a:sym typeface="+mn-ea"/>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a:hlinkClick r:id="rId1"/>
          </p:cNvPr>
          <p:cNvSpPr>
            <a:spLocks noTextEdit="1"/>
          </p:cNvSpPr>
          <p:nvPr/>
        </p:nvSpPr>
        <p:spPr>
          <a:xfrm>
            <a:off x="251520" y="260648"/>
            <a:ext cx="2971800" cy="685800"/>
          </a:xfrm>
          <a:prstGeom prst="rect">
            <a:avLst/>
          </a:prstGeom>
        </p:spPr>
        <p:txBody>
          <a:bodyPr wrap="none" fromWordArt="1">
            <a:prstTxWarp prst="textPlain">
              <a:avLst>
                <a:gd name="adj" fmla="val 50000"/>
              </a:avLst>
            </a:prstTxWarp>
            <a:normAutofit/>
          </a:bodyPr>
          <a:lstStyle/>
          <a:p>
            <a:pPr algn="ctr"/>
            <a:r>
              <a:rPr lang="zh-CN" altLang="en-US" sz="3600" b="1" dirty="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outerShdw>
                </a:effectLst>
                <a:latin typeface="黑体" panose="02010609060101010101" pitchFamily="49" charset="-122"/>
                <a:ea typeface="黑体" panose="02010609060101010101" pitchFamily="49" charset="-122"/>
              </a:rPr>
              <a:t>探究与分享</a:t>
            </a:r>
            <a:r>
              <a:rPr lang="zh-CN" altLang="en-US" sz="3600" b="1" dirty="0" smtClean="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outerShdw>
                </a:effectLst>
                <a:latin typeface="黑体" panose="02010609060101010101" pitchFamily="49" charset="-122"/>
                <a:ea typeface="黑体" panose="02010609060101010101" pitchFamily="49" charset="-122"/>
              </a:rPr>
              <a:t>P</a:t>
            </a:r>
            <a:r>
              <a:rPr lang="en-US" altLang="zh-CN" sz="3600" b="1" dirty="0" smtClean="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outerShdw>
                </a:effectLst>
                <a:latin typeface="黑体" panose="02010609060101010101" pitchFamily="49" charset="-122"/>
                <a:ea typeface="黑体" panose="02010609060101010101" pitchFamily="49" charset="-122"/>
              </a:rPr>
              <a:t>42</a:t>
            </a:r>
            <a:r>
              <a:rPr lang="zh-CN" altLang="en-US" sz="3600" b="1" dirty="0" smtClean="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outerShdw>
                </a:effectLst>
                <a:latin typeface="黑体" panose="02010609060101010101" pitchFamily="49" charset="-122"/>
                <a:ea typeface="黑体" panose="02010609060101010101" pitchFamily="49" charset="-122"/>
              </a:rPr>
              <a:t>：</a:t>
            </a:r>
            <a:endParaRPr lang="zh-CN" altLang="en-US" sz="3600" b="1" dirty="0">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2987824" y="469880"/>
            <a:ext cx="5900524" cy="953135"/>
          </a:xfrm>
          <a:prstGeom prst="rect">
            <a:avLst/>
          </a:prstGeom>
          <a:noFill/>
        </p:spPr>
        <p:txBody>
          <a:bodyPr wrap="square" rtlCol="0">
            <a:spAutoFit/>
          </a:bodyPr>
          <a:lstStyle/>
          <a:p>
            <a:r>
              <a:rPr lang="zh-CN" altLang="en-US" sz="2800" b="1" dirty="0" smtClean="0">
                <a:ln>
                  <a:solidFill>
                    <a:schemeClr val="tx1"/>
                  </a:solidFill>
                </a:ln>
                <a:solidFill>
                  <a:srgbClr val="0000CC"/>
                </a:solidFill>
                <a:latin typeface="黑体" panose="02010609060101010101" pitchFamily="49" charset="-122"/>
                <a:ea typeface="黑体" panose="02010609060101010101" pitchFamily="49" charset="-122"/>
              </a:rPr>
              <a:t>   查阅</a:t>
            </a:r>
            <a:r>
              <a:rPr lang="zh-CN" altLang="en-US" sz="2800" b="1" dirty="0">
                <a:ln>
                  <a:solidFill>
                    <a:schemeClr val="tx1"/>
                  </a:solidFill>
                </a:ln>
                <a:solidFill>
                  <a:srgbClr val="0000CC"/>
                </a:solidFill>
                <a:latin typeface="黑体" panose="02010609060101010101" pitchFamily="49" charset="-122"/>
                <a:ea typeface="黑体" panose="02010609060101010101" pitchFamily="49" charset="-122"/>
              </a:rPr>
              <a:t>宪法，了解我国宪法对公民行使权利作出的限制性规定。</a:t>
            </a:r>
            <a:endParaRPr lang="zh-CN" altLang="en-US" sz="2800" b="1" dirty="0">
              <a:ln>
                <a:solidFill>
                  <a:schemeClr val="tx1"/>
                </a:solidFill>
              </a:ln>
              <a:solidFill>
                <a:srgbClr val="0000CC"/>
              </a:solidFill>
              <a:latin typeface="黑体" panose="02010609060101010101" pitchFamily="49" charset="-122"/>
              <a:ea typeface="黑体" panose="02010609060101010101" pitchFamily="49" charset="-122"/>
            </a:endParaRPr>
          </a:p>
        </p:txBody>
      </p:sp>
      <p:sp>
        <p:nvSpPr>
          <p:cNvPr id="6" name="矩形 5"/>
          <p:cNvSpPr>
            <a:spLocks noChangeArrowheads="1"/>
          </p:cNvSpPr>
          <p:nvPr/>
        </p:nvSpPr>
        <p:spPr bwMode="auto">
          <a:xfrm>
            <a:off x="285754" y="1556792"/>
            <a:ext cx="8642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Clr>
                <a:srgbClr val="0000FF"/>
              </a:buClr>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不得用言论进行反革命宣传、反革命煽动； </a:t>
            </a:r>
            <a:endParaRPr lang="en-US" altLang="zh-CN" sz="2800" b="1" dirty="0">
              <a:latin typeface="黑体" panose="02010609060101010101" pitchFamily="49" charset="-122"/>
              <a:ea typeface="黑体" panose="02010609060101010101" pitchFamily="49" charset="-122"/>
            </a:endParaRPr>
          </a:p>
          <a:p>
            <a:pPr marL="457200" indent="-457200">
              <a:buClr>
                <a:srgbClr val="0000FF"/>
              </a:buClr>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不得用言论进行诬告、陷害其他公民的活动； </a:t>
            </a:r>
            <a:endParaRPr lang="en-US" altLang="zh-CN" sz="2800" b="1" dirty="0">
              <a:latin typeface="黑体" panose="02010609060101010101" pitchFamily="49" charset="-122"/>
              <a:ea typeface="黑体" panose="02010609060101010101" pitchFamily="49" charset="-122"/>
            </a:endParaRPr>
          </a:p>
          <a:p>
            <a:pPr marL="457200" indent="-457200">
              <a:buClr>
                <a:srgbClr val="0000FF"/>
              </a:buClr>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不得用言论侮辱、诽谤、诋毁其他公民的人格尊严；</a:t>
            </a:r>
            <a:endParaRPr lang="en-US" altLang="zh-CN" sz="2800" b="1" dirty="0">
              <a:latin typeface="黑体" panose="02010609060101010101" pitchFamily="49" charset="-122"/>
              <a:ea typeface="黑体" panose="02010609060101010101" pitchFamily="49" charset="-122"/>
            </a:endParaRPr>
          </a:p>
          <a:p>
            <a:pPr marL="457200" indent="-457200">
              <a:buClr>
                <a:srgbClr val="0000FF"/>
              </a:buClr>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行使申诉、控告和检举权利的公民不得捏造或者歪曲事实进行诬告陷害国家机关工作人员；</a:t>
            </a:r>
            <a:endParaRPr lang="en-US" altLang="zh-CN" sz="2800" b="1" dirty="0">
              <a:latin typeface="黑体" panose="02010609060101010101" pitchFamily="49" charset="-122"/>
              <a:ea typeface="黑体" panose="02010609060101010101" pitchFamily="49" charset="-122"/>
            </a:endParaRPr>
          </a:p>
          <a:p>
            <a:pPr marL="457200" indent="-457200">
              <a:buClr>
                <a:srgbClr val="0000FF"/>
              </a:buClr>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rPr>
              <a:t>任何人不得利用结社自由进行破坏社会秩序、损害公民健康、妨碍国家安全的活动；</a:t>
            </a:r>
            <a:endParaRPr lang="en-US" altLang="zh-CN" sz="2800" b="1" dirty="0">
              <a:latin typeface="黑体" panose="02010609060101010101" pitchFamily="49" charset="-122"/>
              <a:ea typeface="黑体" panose="02010609060101010101" pitchFamily="49" charset="-122"/>
            </a:endParaRPr>
          </a:p>
          <a:p>
            <a:pPr marL="457200" indent="-457200">
              <a:buClr>
                <a:srgbClr val="0000FF"/>
              </a:buClr>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sym typeface="+mn-ea"/>
              </a:rPr>
              <a:t>任何人不得利用宗教进行破坏社会秩序、损害公民身体健康、妨碍国家教育制度的</a:t>
            </a:r>
            <a:r>
              <a:rPr lang="zh-CN" altLang="en-US" sz="2800" b="1" dirty="0" smtClean="0">
                <a:latin typeface="黑体" panose="02010609060101010101" pitchFamily="49" charset="-122"/>
                <a:ea typeface="黑体" panose="02010609060101010101" pitchFamily="49" charset="-122"/>
                <a:sym typeface="+mn-ea"/>
              </a:rPr>
              <a:t>活动</a:t>
            </a:r>
            <a:r>
              <a:rPr lang="en-US" altLang="zh-CN" sz="2800" b="1" dirty="0" smtClean="0">
                <a:latin typeface="黑体" panose="02010609060101010101" pitchFamily="49" charset="-122"/>
                <a:ea typeface="黑体" panose="02010609060101010101" pitchFamily="49" charset="-122"/>
              </a:rPr>
              <a:t>……</a:t>
            </a:r>
            <a:endParaRPr lang="zh-CN" altLang="en-US" sz="2800" b="1" dirty="0">
              <a:latin typeface="黑体" panose="02010609060101010101" pitchFamily="49" charset="-122"/>
              <a:ea typeface="黑体" panose="02010609060101010101" pitchFamily="49" charset="-122"/>
            </a:endParaRPr>
          </a:p>
        </p:txBody>
      </p:sp>
      <p:sp>
        <p:nvSpPr>
          <p:cNvPr id="4" name="矩形 3"/>
          <p:cNvSpPr/>
          <p:nvPr/>
        </p:nvSpPr>
        <p:spPr>
          <a:xfrm>
            <a:off x="971600" y="5768122"/>
            <a:ext cx="7646645" cy="707886"/>
          </a:xfrm>
          <a:prstGeom prst="rect">
            <a:avLst/>
          </a:prstGeom>
        </p:spPr>
        <p:txBody>
          <a:bodyPr wrap="none">
            <a:spAutoFit/>
          </a:bodyPr>
          <a:lstStyle/>
          <a:p>
            <a:r>
              <a:rPr lang="zh-CN" altLang="zh-CN" sz="4000" b="1">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行使权利有界</a:t>
            </a:r>
            <a:r>
              <a:rPr lang="zh-CN" altLang="zh-CN" sz="4000" b="1" smtClean="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限</a:t>
            </a:r>
            <a:r>
              <a:rPr lang="en-US" altLang="zh-CN" sz="4000" b="1" smtClean="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a:t>
            </a:r>
            <a:r>
              <a:rPr lang="zh-CN" altLang="en-US" sz="4000" b="1" smtClean="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要依法行使权利</a:t>
            </a:r>
            <a:endParaRPr lang="zh-CN" altLang="zh-CN" sz="4000" b="1" dirty="0">
              <a:solidFill>
                <a:srgbClr val="FF00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86031" y="602908"/>
            <a:ext cx="8280920" cy="954107"/>
          </a:xfrm>
          <a:prstGeom prst="rect">
            <a:avLst/>
          </a:prstGeom>
          <a:noFill/>
          <a:ln>
            <a:solidFill>
              <a:srgbClr val="FF0000"/>
            </a:solidFill>
          </a:ln>
        </p:spPr>
        <p:txBody>
          <a:bodyPr wrap="square" rtlCol="0">
            <a:spAutoFit/>
          </a:bodyPr>
          <a:lstStyle/>
          <a:p>
            <a:r>
              <a:rPr lang="en-US" altLang="zh-CN" sz="2800" b="1" dirty="0" smtClean="0"/>
              <a:t>1</a:t>
            </a:r>
            <a:r>
              <a:rPr lang="zh-CN" altLang="en-US" sz="2800" b="1" dirty="0" smtClean="0"/>
              <a:t>、自习课上大家都在认真写作业，叶欣却在大声说话，班干提醒她，她说：说话是我的有权利！</a:t>
            </a:r>
            <a:endParaRPr lang="zh-CN" altLang="en-US" sz="2800" b="1" dirty="0"/>
          </a:p>
        </p:txBody>
      </p:sp>
      <p:sp>
        <p:nvSpPr>
          <p:cNvPr id="9" name="矩形 8"/>
          <p:cNvSpPr/>
          <p:nvPr/>
        </p:nvSpPr>
        <p:spPr>
          <a:xfrm>
            <a:off x="467544" y="1556792"/>
            <a:ext cx="7272808" cy="1938992"/>
          </a:xfrm>
          <a:prstGeom prst="rect">
            <a:avLst/>
          </a:prstGeom>
        </p:spPr>
        <p:txBody>
          <a:bodyPr wrap="square">
            <a:spAutoFit/>
          </a:bodyPr>
          <a:lstStyle/>
          <a:p>
            <a:pPr>
              <a:defRPr/>
            </a:pPr>
            <a:r>
              <a:rPr lang="en-US" altLang="zh-CN" sz="2400" b="1" dirty="0" smtClean="0">
                <a:sym typeface="黑体" panose="02010609060101010101" pitchFamily="49" charset="-122"/>
              </a:rPr>
              <a:t>A</a:t>
            </a:r>
            <a:r>
              <a:rPr lang="zh-CN" altLang="en-US" sz="2400" b="1" dirty="0" smtClean="0">
                <a:sym typeface="黑体" panose="02010609060101010101" pitchFamily="49" charset="-122"/>
              </a:rPr>
              <a:t>．正确的，因为我国公民的权利受法律保护</a:t>
            </a:r>
            <a:endParaRPr lang="zh-CN" altLang="en-US" sz="2400" b="1" dirty="0" smtClean="0">
              <a:sym typeface="黑体" panose="02010609060101010101" pitchFamily="49" charset="-122"/>
            </a:endParaRPr>
          </a:p>
          <a:p>
            <a:pPr>
              <a:defRPr/>
            </a:pPr>
            <a:r>
              <a:rPr lang="en-US" altLang="zh-CN" sz="2400" b="1" dirty="0" smtClean="0">
                <a:sym typeface="黑体" panose="02010609060101010101" pitchFamily="49" charset="-122"/>
              </a:rPr>
              <a:t>B</a:t>
            </a:r>
            <a:r>
              <a:rPr lang="zh-CN" altLang="en-US" sz="2400" b="1" dirty="0" smtClean="0">
                <a:sym typeface="黑体" panose="02010609060101010101" pitchFamily="49" charset="-122"/>
              </a:rPr>
              <a:t>．错误的，因为公民的权利和义务具有合法性</a:t>
            </a:r>
            <a:endParaRPr lang="zh-CN" altLang="en-US" sz="2400" b="1" dirty="0" smtClean="0">
              <a:sym typeface="黑体" panose="02010609060101010101" pitchFamily="49" charset="-122"/>
            </a:endParaRPr>
          </a:p>
          <a:p>
            <a:pPr>
              <a:defRPr/>
            </a:pPr>
            <a:r>
              <a:rPr lang="en-US" altLang="zh-CN" sz="2400" b="1" dirty="0" smtClean="0">
                <a:sym typeface="黑体" panose="02010609060101010101" pitchFamily="49" charset="-122"/>
              </a:rPr>
              <a:t>C</a:t>
            </a:r>
            <a:r>
              <a:rPr lang="zh-CN" altLang="en-US" sz="2400" b="1" dirty="0" smtClean="0">
                <a:sym typeface="黑体" panose="02010609060101010101" pitchFamily="49" charset="-122"/>
              </a:rPr>
              <a:t>．正确的，因为我国公民享有的权利和自由具有平等性和真实性</a:t>
            </a:r>
            <a:endParaRPr lang="zh-CN" altLang="en-US" sz="2400" b="1" dirty="0" smtClean="0">
              <a:sym typeface="黑体" panose="02010609060101010101" pitchFamily="49" charset="-122"/>
            </a:endParaRPr>
          </a:p>
          <a:p>
            <a:pPr>
              <a:defRPr/>
            </a:pPr>
            <a:r>
              <a:rPr lang="en-US" altLang="zh-CN" sz="2400" b="1" dirty="0" smtClean="0">
                <a:sym typeface="黑体" panose="02010609060101010101" pitchFamily="49" charset="-122"/>
              </a:rPr>
              <a:t>D</a:t>
            </a:r>
            <a:r>
              <a:rPr lang="zh-CN" altLang="en-US" sz="2400" b="1" dirty="0" smtClean="0">
                <a:sym typeface="黑体" panose="02010609060101010101" pitchFamily="49" charset="-122"/>
              </a:rPr>
              <a:t>．错误的，因为公民不能滥用权利和自由</a:t>
            </a:r>
            <a:endParaRPr lang="en-US" altLang="zh-CN" sz="2400" b="1" dirty="0">
              <a:sym typeface="黑体" panose="02010609060101010101" pitchFamily="49" charset="-122"/>
            </a:endParaRPr>
          </a:p>
        </p:txBody>
      </p:sp>
      <p:sp>
        <p:nvSpPr>
          <p:cNvPr id="10" name="TextBox 9"/>
          <p:cNvSpPr txBox="1"/>
          <p:nvPr/>
        </p:nvSpPr>
        <p:spPr>
          <a:xfrm>
            <a:off x="323528" y="0"/>
            <a:ext cx="2448272" cy="646331"/>
          </a:xfrm>
          <a:prstGeom prst="rect">
            <a:avLst/>
          </a:prstGeom>
          <a:noFill/>
        </p:spPr>
        <p:txBody>
          <a:bodyPr wrap="square" rtlCol="0">
            <a:spAutoFit/>
          </a:bodyPr>
          <a:lstStyle/>
          <a:p>
            <a:r>
              <a:rPr lang="zh-CN" altLang="en-US" sz="3600" b="1" dirty="0" smtClean="0">
                <a:solidFill>
                  <a:srgbClr val="FF0000"/>
                </a:solidFill>
              </a:rPr>
              <a:t>选一选</a:t>
            </a:r>
            <a:endParaRPr lang="zh-CN" altLang="en-US" sz="3600" b="1" dirty="0">
              <a:solidFill>
                <a:srgbClr val="FF0000"/>
              </a:solidFill>
            </a:endParaRPr>
          </a:p>
        </p:txBody>
      </p:sp>
      <p:sp>
        <p:nvSpPr>
          <p:cNvPr id="11" name="TextBox 10"/>
          <p:cNvSpPr txBox="1"/>
          <p:nvPr/>
        </p:nvSpPr>
        <p:spPr>
          <a:xfrm>
            <a:off x="7668344" y="1700808"/>
            <a:ext cx="936104" cy="1569660"/>
          </a:xfrm>
          <a:prstGeom prst="rect">
            <a:avLst/>
          </a:prstGeom>
          <a:noFill/>
        </p:spPr>
        <p:txBody>
          <a:bodyPr wrap="square" rtlCol="0">
            <a:spAutoFit/>
          </a:bodyPr>
          <a:lstStyle/>
          <a:p>
            <a:r>
              <a:rPr lang="en-US" altLang="zh-CN" sz="9600" b="1" dirty="0" smtClean="0">
                <a:solidFill>
                  <a:srgbClr val="FF0000"/>
                </a:solidFill>
              </a:rPr>
              <a:t>D</a:t>
            </a:r>
            <a:endParaRPr lang="zh-CN" altLang="en-US" sz="9600" b="1" dirty="0">
              <a:solidFill>
                <a:srgbClr val="FF0000"/>
              </a:solidFill>
            </a:endParaRPr>
          </a:p>
        </p:txBody>
      </p:sp>
      <p:sp>
        <p:nvSpPr>
          <p:cNvPr id="12" name="矩形 11"/>
          <p:cNvSpPr/>
          <p:nvPr/>
        </p:nvSpPr>
        <p:spPr>
          <a:xfrm>
            <a:off x="323528" y="3501008"/>
            <a:ext cx="8064896" cy="3046988"/>
          </a:xfrm>
          <a:prstGeom prst="rect">
            <a:avLst/>
          </a:prstGeom>
        </p:spPr>
        <p:txBody>
          <a:bodyPr wrap="square">
            <a:spAutoFit/>
          </a:bodyPr>
          <a:lstStyle/>
          <a:p>
            <a:r>
              <a:rPr lang="en-US" altLang="zh-CN" sz="2400" b="1" dirty="0" smtClean="0">
                <a:latin typeface="黑体" panose="02010609060101010101" pitchFamily="49" charset="-122"/>
                <a:ea typeface="黑体" panose="02010609060101010101" pitchFamily="49" charset="-122"/>
              </a:rPr>
              <a:t>2</a:t>
            </a:r>
            <a:r>
              <a:rPr lang="zh-CN" altLang="en-US" sz="2400" b="1" dirty="0" smtClean="0">
                <a:latin typeface="黑体" panose="02010609060101010101" pitchFamily="49" charset="-122"/>
                <a:ea typeface="黑体" panose="02010609060101010101" pitchFamily="49" charset="-122"/>
              </a:rPr>
              <a:t>、“我是网民我怕啥，我的言论我作主”对此言论，你的观点是           （        ）</a:t>
            </a:r>
            <a:endParaRPr lang="en-US" altLang="zh-CN" sz="2400" b="1" dirty="0" smtClean="0">
              <a:latin typeface="黑体" panose="02010609060101010101" pitchFamily="49" charset="-122"/>
              <a:ea typeface="黑体" panose="02010609060101010101" pitchFamily="49" charset="-122"/>
            </a:endParaRPr>
          </a:p>
          <a:p>
            <a:r>
              <a:rPr lang="zh-CN" altLang="zh-CN" sz="2400" b="1" dirty="0" smtClean="0">
                <a:latin typeface="黑体" panose="02010609060101010101" pitchFamily="49" charset="-122"/>
                <a:ea typeface="黑体" panose="02010609060101010101" pitchFamily="49" charset="-122"/>
              </a:rPr>
              <a:t>①</a:t>
            </a:r>
            <a:r>
              <a:rPr lang="zh-CN" altLang="en-US" sz="2400" b="1" dirty="0" smtClean="0">
                <a:latin typeface="黑体" panose="02010609060101010101" pitchFamily="49" charset="-122"/>
                <a:ea typeface="黑体" panose="02010609060101010101" pitchFamily="49" charset="-122"/>
              </a:rPr>
              <a:t>我国公民的权利真实广泛，言论绝对自由</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②公民有言论自由，但要好好珍惜</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③公民发表言论必须严格遵守宪法和法律</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④公民行使言论自由权不得损害国家的、社会的、集体的利益和其他公民的合法的自由和权利</a:t>
            </a:r>
            <a:endParaRPr lang="en-US" altLang="zh-CN" sz="2400" b="1" dirty="0" smtClean="0">
              <a:latin typeface="黑体" panose="02010609060101010101" pitchFamily="49" charset="-122"/>
              <a:ea typeface="黑体" panose="02010609060101010101" pitchFamily="49" charset="-122"/>
            </a:endParaRPr>
          </a:p>
          <a:p>
            <a:r>
              <a:rPr lang="en-US" altLang="zh-CN" sz="2400" b="1" dirty="0" smtClean="0">
                <a:latin typeface="黑体" panose="02010609060101010101" pitchFamily="49" charset="-122"/>
                <a:ea typeface="黑体" panose="02010609060101010101" pitchFamily="49" charset="-122"/>
              </a:rPr>
              <a:t>A</a:t>
            </a:r>
            <a:r>
              <a:rPr lang="zh-CN" altLang="en-US" sz="2400" b="1" dirty="0" smtClean="0">
                <a:latin typeface="黑体" panose="02010609060101010101" pitchFamily="49" charset="-122"/>
                <a:ea typeface="黑体" panose="02010609060101010101" pitchFamily="49" charset="-122"/>
              </a:rPr>
              <a:t>、①②③   </a:t>
            </a:r>
            <a:r>
              <a:rPr lang="en-US" altLang="zh-CN" sz="2400" b="1" dirty="0" smtClean="0">
                <a:latin typeface="黑体" panose="02010609060101010101" pitchFamily="49" charset="-122"/>
                <a:ea typeface="黑体" panose="02010609060101010101" pitchFamily="49" charset="-122"/>
              </a:rPr>
              <a:t>B</a:t>
            </a:r>
            <a:r>
              <a:rPr lang="zh-CN" altLang="en-US" sz="2400" b="1" dirty="0" smtClean="0">
                <a:latin typeface="黑体" panose="02010609060101010101" pitchFamily="49" charset="-122"/>
                <a:ea typeface="黑体" panose="02010609060101010101" pitchFamily="49" charset="-122"/>
              </a:rPr>
              <a:t>、 ②④     </a:t>
            </a:r>
            <a:r>
              <a:rPr lang="en-US" altLang="zh-CN" sz="2400" b="1" dirty="0" smtClean="0">
                <a:latin typeface="黑体" panose="02010609060101010101" pitchFamily="49" charset="-122"/>
                <a:ea typeface="黑体" panose="02010609060101010101" pitchFamily="49" charset="-122"/>
              </a:rPr>
              <a:t>C</a:t>
            </a:r>
            <a:r>
              <a:rPr lang="zh-CN" altLang="en-US" sz="2400" b="1" dirty="0" smtClean="0">
                <a:latin typeface="黑体" panose="02010609060101010101" pitchFamily="49" charset="-122"/>
                <a:ea typeface="黑体" panose="02010609060101010101" pitchFamily="49" charset="-122"/>
              </a:rPr>
              <a:t>、①③④     </a:t>
            </a:r>
            <a:r>
              <a:rPr lang="en-US" altLang="zh-CN" sz="2400" b="1" dirty="0" smtClean="0">
                <a:latin typeface="黑体" panose="02010609060101010101" pitchFamily="49" charset="-122"/>
                <a:ea typeface="黑体" panose="02010609060101010101" pitchFamily="49" charset="-122"/>
              </a:rPr>
              <a:t>D</a:t>
            </a:r>
            <a:r>
              <a:rPr lang="zh-CN" altLang="en-US" sz="2400" b="1" dirty="0" smtClean="0">
                <a:latin typeface="黑体" panose="02010609060101010101" pitchFamily="49" charset="-122"/>
                <a:ea typeface="黑体" panose="02010609060101010101" pitchFamily="49" charset="-122"/>
              </a:rPr>
              <a:t>、②③④</a:t>
            </a:r>
            <a:endParaRPr lang="zh-CN" altLang="en-US" sz="2400" dirty="0"/>
          </a:p>
        </p:txBody>
      </p:sp>
      <p:sp>
        <p:nvSpPr>
          <p:cNvPr id="13" name="矩形 12"/>
          <p:cNvSpPr/>
          <p:nvPr/>
        </p:nvSpPr>
        <p:spPr>
          <a:xfrm>
            <a:off x="8100392" y="4221088"/>
            <a:ext cx="766557" cy="1200329"/>
          </a:xfrm>
          <a:prstGeom prst="rect">
            <a:avLst/>
          </a:prstGeom>
        </p:spPr>
        <p:txBody>
          <a:bodyPr wrap="none">
            <a:spAutoFit/>
          </a:bodyPr>
          <a:lstStyle/>
          <a:p>
            <a:r>
              <a:rPr lang="en-US" altLang="zh-CN" sz="7200" b="1" dirty="0" smtClean="0">
                <a:solidFill>
                  <a:srgbClr val="FF0000"/>
                </a:solidFill>
              </a:rPr>
              <a:t>D</a:t>
            </a:r>
            <a:endParaRPr lang="zh-CN" altLang="en-US" sz="72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p="http://schemas.openxmlformats.org/presentationml/2006/main">
  <p:tag name="KSO_WM_TEMPLATE_CATEGORY" val="custom"/>
  <p:tag name="KSO_WM_TEMPLATE_INDEX" val="20181602"/>
  <p:tag name="KSO_WM_TAG_VERSION" val="1.0"/>
  <p:tag name="KSO_WM_BEAUTIFY_FLAG" val="#wm#"/>
  <p:tag name="KSO_WM_UNIT_PRESET_TEXT_LEN" val="30"/>
  <p:tag name="KSO_WM_UNIT_PRESET_TEXT_INDEX" val="2"/>
  <p:tag name="KSO_WM_UNIT_CLEAR" val="0"/>
  <p:tag name="KSO_WM_UNIT_COMPATIBLE" val="0"/>
  <p:tag name="KSO_WM_UNIT_HIGHLIGHT" val="0"/>
  <p:tag name="KSO_WM_UNIT_VALUE" val="72"/>
  <p:tag name="KSO_WM_UNIT_LAYERLEVEL" val="1"/>
  <p:tag name="KSO_WM_UNIT_INDEX" val="1"/>
  <p:tag name="KSO_WM_UNIT_TYPE" val="f"/>
  <p:tag name="KSO_WM_UNIT_ID" val="custom20181602_20*f*1"/>
</p:tagLst>
</file>

<file path=ppt/tags/tag10.xml><?xml version="1.0" encoding="utf-8"?>
<p:tagLst xmlns:p="http://schemas.openxmlformats.org/presentationml/2006/main">
  <p:tag name="MH" val="20180305145507"/>
  <p:tag name="MH_LIBRARY" val="GRAPHIC"/>
  <p:tag name="MH_TYPE" val="SubTitle"/>
  <p:tag name="MH_ORDER" val="1"/>
</p:tagLst>
</file>

<file path=ppt/tags/tag11.xml><?xml version="1.0" encoding="utf-8"?>
<p:tagLst xmlns:p="http://schemas.openxmlformats.org/presentationml/2006/main">
  <p:tag name="MH" val="20180305145507"/>
  <p:tag name="MH_LIBRARY" val="GRAPHIC"/>
  <p:tag name="MH_TYPE" val="Other"/>
  <p:tag name="MH_ORDER" val="5"/>
</p:tagLst>
</file>

<file path=ppt/tags/tag12.xml><?xml version="1.0" encoding="utf-8"?>
<p:tagLst xmlns:p="http://schemas.openxmlformats.org/presentationml/2006/main">
  <p:tag name="MH" val="20180305145507"/>
  <p:tag name="MH_LIBRARY" val="GRAPHIC"/>
  <p:tag name="MH_TYPE" val="Other"/>
  <p:tag name="MH_ORDER" val="8"/>
</p:tagLst>
</file>

<file path=ppt/tags/tag13.xml><?xml version="1.0" encoding="utf-8"?>
<p:tagLst xmlns:p="http://schemas.openxmlformats.org/presentationml/2006/main">
  <p:tag name="MH" val="20180305145507"/>
  <p:tag name="MH_LIBRARY" val="GRAPHIC"/>
  <p:tag name="MH_TYPE" val="Other"/>
  <p:tag name="MH_ORDER" val="5"/>
</p:tagLst>
</file>

<file path=ppt/tags/tag14.xml><?xml version="1.0" encoding="utf-8"?>
<p:tagLst xmlns:p="http://schemas.openxmlformats.org/presentationml/2006/main">
  <p:tag name="MH" val="20180305145507"/>
  <p:tag name="MH_LIBRARY" val="GRAPHIC"/>
  <p:tag name="MH_TYPE" val="Other"/>
  <p:tag name="MH_ORDER" val="8"/>
</p:tagLst>
</file>

<file path=ppt/tags/tag15.xml><?xml version="1.0" encoding="utf-8"?>
<p:tagLst xmlns:p="http://schemas.openxmlformats.org/presentationml/2006/main">
  <p:tag name="MH" val="20180305145507"/>
  <p:tag name="MH_LIBRARY" val="GRAPHIC"/>
  <p:tag name="MH_TYPE" val="Other"/>
  <p:tag name="MH_ORDER" val="5"/>
</p:tagLst>
</file>

<file path=ppt/tags/tag16.xml><?xml version="1.0" encoding="utf-8"?>
<p:tagLst xmlns:p="http://schemas.openxmlformats.org/presentationml/2006/main">
  <p:tag name="MH" val="20180305145507"/>
  <p:tag name="MH_LIBRARY" val="GRAPHIC"/>
  <p:tag name="MH_TYPE" val="Other"/>
  <p:tag name="MH_ORDER" val="8"/>
</p:tagLst>
</file>

<file path=ppt/tags/tag17.xml><?xml version="1.0" encoding="utf-8"?>
<p:tagLst xmlns:p="http://schemas.openxmlformats.org/presentationml/2006/main">
  <p:tag name="MH" val="20161029171713"/>
  <p:tag name="MH_LIBRARY" val="GRAPHIC"/>
  <p:tag name="MH_ORDER" val="文本框 1"/>
</p:tagLst>
</file>

<file path=ppt/tags/tag18.xml><?xml version="1.0" encoding="utf-8"?>
<p:tagLst xmlns:p="http://schemas.openxmlformats.org/presentationml/2006/main">
  <p:tag name="MH" val="20180305145507"/>
  <p:tag name="MH_LIBRARY" val="GRAPHIC"/>
  <p:tag name="MH_TYPE" val="Other"/>
  <p:tag name="MH_ORDER" val="5"/>
</p:tagLst>
</file>

<file path=ppt/tags/tag19.xml><?xml version="1.0" encoding="utf-8"?>
<p:tagLst xmlns:p="http://schemas.openxmlformats.org/presentationml/2006/main">
  <p:tag name="MH" val="20180305145507"/>
  <p:tag name="MH_LIBRARY" val="GRAPHIC"/>
  <p:tag name="MH_TYPE" val="Other"/>
  <p:tag name="MH_ORDER" val="8"/>
</p:tagLst>
</file>

<file path=ppt/tags/tag2.xml><?xml version="1.0" encoding="utf-8"?>
<p:tagLst xmlns:p="http://schemas.openxmlformats.org/presentationml/2006/main">
  <p:tag name="KSO_WM_BEAUTIFY_FLAG" val="#wm#"/>
  <p:tag name="KSO_WM_TEMPLATE_CATEGORY" val="custom"/>
  <p:tag name="KSO_WM_TEMPLATE_INDEX" val="20181602"/>
  <p:tag name="KSO_WM_SLIDE_LAYOUT_CNT" val="1_1"/>
  <p:tag name="KSO_WM_SLIDE_LAYOUT" val="a_f"/>
  <p:tag name="KSO_WM_SLIDE_SIZE" val="891*84"/>
  <p:tag name="KSO_WM_SLIDE_POSITION" val="38*269"/>
  <p:tag name="KSO_WM_SLIDE_TYPE" val="text"/>
  <p:tag name="KSO_WM_SLIDE_ITEM_CNT" val="1"/>
  <p:tag name="KSO_WM_TAG_VERSION" val="1.0"/>
  <p:tag name="KSO_WM_COMBINE_RELATE_SLIDE_ID" val="background20180988_8"/>
  <p:tag name="KSO_WM_SLIDE_ID" val="custom20181602_20"/>
  <p:tag name="KSO_WM_SLIDE_INDEX" val="20"/>
  <p:tag name="KSO_WM_TEMPLATE_SUBCATEGORY" val="combine"/>
</p:tagLst>
</file>

<file path=ppt/tags/tag20.xml><?xml version="1.0" encoding="utf-8"?>
<p:tagLst xmlns:p="http://schemas.openxmlformats.org/presentationml/2006/main">
  <p:tag name="MH" val="20180305145507"/>
  <p:tag name="MH_LIBRARY" val="GRAPHIC"/>
  <p:tag name="MH_TYPE" val="Other"/>
  <p:tag name="MH_ORDER" val="5"/>
</p:tagLst>
</file>

<file path=ppt/tags/tag21.xml><?xml version="1.0" encoding="utf-8"?>
<p:tagLst xmlns:p="http://schemas.openxmlformats.org/presentationml/2006/main">
  <p:tag name="MH" val="20180305145507"/>
  <p:tag name="MH_LIBRARY" val="GRAPHIC"/>
  <p:tag name="MH_TYPE" val="Other"/>
  <p:tag name="MH_ORDER" val="8"/>
</p:tagLst>
</file>

<file path=ppt/tags/tag22.xml><?xml version="1.0" encoding="utf-8"?>
<p:tagLst xmlns:p="http://schemas.openxmlformats.org/presentationml/2006/main">
  <p:tag name="MH" val="20180305145507"/>
  <p:tag name="MH_LIBRARY" val="GRAPHIC"/>
  <p:tag name="MH_TYPE" val="Other"/>
  <p:tag name="MH_ORDER" val="5"/>
</p:tagLst>
</file>

<file path=ppt/tags/tag23.xml><?xml version="1.0" encoding="utf-8"?>
<p:tagLst xmlns:p="http://schemas.openxmlformats.org/presentationml/2006/main">
  <p:tag name="MH" val="20180305145507"/>
  <p:tag name="MH_LIBRARY" val="GRAPHIC"/>
  <p:tag name="MH_TYPE" val="Other"/>
  <p:tag name="MH_ORDER" val="8"/>
</p:tagLst>
</file>

<file path=ppt/tags/tag24.xml><?xml version="1.0" encoding="utf-8"?>
<p:tagLst xmlns:p="http://schemas.openxmlformats.org/presentationml/2006/main">
  <p:tag name="MH" val="20170129215637"/>
  <p:tag name="MH_LIBRARY" val="GRAPHIC"/>
  <p:tag name="MH_TYPE" val="Other"/>
  <p:tag name="MH_ORDER" val="1"/>
</p:tagLst>
</file>

<file path=ppt/tags/tag25.xml><?xml version="1.0" encoding="utf-8"?>
<p:tagLst xmlns:p="http://schemas.openxmlformats.org/presentationml/2006/main">
  <p:tag name="MH" val="20180305145507"/>
  <p:tag name="MH_LIBRARY" val="GRAPHIC"/>
  <p:tag name="MH_TYPE" val="Other"/>
  <p:tag name="MH_ORDER" val="1"/>
</p:tagLst>
</file>

<file path=ppt/tags/tag26.xml><?xml version="1.0" encoding="utf-8"?>
<p:tagLst xmlns:p="http://schemas.openxmlformats.org/presentationml/2006/main">
  <p:tag name="MH" val="20180305145507"/>
  <p:tag name="MH_LIBRARY" val="GRAPHIC"/>
  <p:tag name="MH_TYPE" val="Other"/>
  <p:tag name="MH_ORDER" val="2"/>
</p:tagLst>
</file>

<file path=ppt/tags/tag27.xml><?xml version="1.0" encoding="utf-8"?>
<p:tagLst xmlns:p="http://schemas.openxmlformats.org/presentationml/2006/main">
  <p:tag name="MH" val="20180305145507"/>
  <p:tag name="MH_LIBRARY" val="GRAPHIC"/>
  <p:tag name="MH_TYPE" val="Other"/>
  <p:tag name="MH_ORDER" val="3"/>
</p:tagLst>
</file>

<file path=ppt/tags/tag28.xml><?xml version="1.0" encoding="utf-8"?>
<p:tagLst xmlns:p="http://schemas.openxmlformats.org/presentationml/2006/main">
  <p:tag name="MH" val="20180305145507"/>
  <p:tag name="MH_LIBRARY" val="GRAPHIC"/>
  <p:tag name="MH_TYPE" val="Other"/>
  <p:tag name="MH_ORDER" val="6"/>
</p:tagLst>
</file>

<file path=ppt/tags/tag29.xml><?xml version="1.0" encoding="utf-8"?>
<p:tagLst xmlns:p="http://schemas.openxmlformats.org/presentationml/2006/main">
  <p:tag name="MH" val="20180305145507"/>
  <p:tag name="MH_LIBRARY" val="GRAPHIC"/>
  <p:tag name="MH_TYPE" val="Other"/>
  <p:tag name="MH_ORDER" val="7"/>
</p:tagLst>
</file>

<file path=ppt/tags/tag3.xml><?xml version="1.0" encoding="utf-8"?>
<p:tagLst xmlns:p="http://schemas.openxmlformats.org/presentationml/2006/main">
  <p:tag name="KSO_WM_BEAUTIFY_FLAG" val="#wm#"/>
  <p:tag name="KSO_WM_TEMPLATE_CATEGORY" val="custom"/>
  <p:tag name="KSO_WM_TEMPLATE_INDEX" val="20181602"/>
</p:tagLst>
</file>

<file path=ppt/tags/tag30.xml><?xml version="1.0" encoding="utf-8"?>
<p:tagLst xmlns:p="http://schemas.openxmlformats.org/presentationml/2006/main">
  <p:tag name="MH" val="20180305145507"/>
  <p:tag name="MH_LIBRARY" val="GRAPHIC"/>
  <p:tag name="MH_TYPE" val="Other"/>
  <p:tag name="MH_ORDER" val="8"/>
</p:tagLst>
</file>

<file path=ppt/tags/tag31.xml><?xml version="1.0" encoding="utf-8"?>
<p:tagLst xmlns:p="http://schemas.openxmlformats.org/presentationml/2006/main">
  <p:tag name="MH" val="20180305145507"/>
  <p:tag name="MH_LIBRARY" val="GRAPHIC"/>
  <p:tag name="MH_TYPE" val="Other"/>
  <p:tag name="MH_ORDER" val="9"/>
</p:tagLst>
</file>

<file path=ppt/tags/tag32.xml><?xml version="1.0" encoding="utf-8"?>
<p:tagLst xmlns:p="http://schemas.openxmlformats.org/presentationml/2006/main">
  <p:tag name="MH" val="20180305145507"/>
  <p:tag name="MH_LIBRARY" val="GRAPHIC"/>
  <p:tag name="MH_TYPE" val="Other"/>
  <p:tag name="MH_ORDER" val="7"/>
</p:tagLst>
</file>

<file path=ppt/tags/tag33.xml><?xml version="1.0" encoding="utf-8"?>
<p:tagLst xmlns:p="http://schemas.openxmlformats.org/presentationml/2006/main">
  <p:tag name="MH" val="20180305145507"/>
  <p:tag name="MH_LIBRARY" val="GRAPHIC"/>
  <p:tag name="MH_TYPE" val="Other"/>
  <p:tag name="MH_ORDER" val="8"/>
</p:tagLst>
</file>

<file path=ppt/tags/tag34.xml><?xml version="1.0" encoding="utf-8"?>
<p:tagLst xmlns:p="http://schemas.openxmlformats.org/presentationml/2006/main">
  <p:tag name="MH" val="20180305145507"/>
  <p:tag name="MH_LIBRARY" val="GRAPHIC"/>
  <p:tag name="MH_TYPE" val="Other"/>
  <p:tag name="MH_ORDER" val="7"/>
</p:tagLst>
</file>

<file path=ppt/tags/tag35.xml><?xml version="1.0" encoding="utf-8"?>
<p:tagLst xmlns:p="http://schemas.openxmlformats.org/presentationml/2006/main">
  <p:tag name="MH" val="20180305145507"/>
  <p:tag name="MH_LIBRARY" val="GRAPHIC"/>
  <p:tag name="MH_TYPE" val="Other"/>
  <p:tag name="MH_ORDER" val="3"/>
</p:tagLst>
</file>

<file path=ppt/tags/tag36.xml><?xml version="1.0" encoding="utf-8"?>
<p:tagLst xmlns:p="http://schemas.openxmlformats.org/presentationml/2006/main">
  <p:tag name="MH" val="20180305145507"/>
  <p:tag name="MH_LIBRARY" val="GRAPHIC"/>
  <p:tag name="MH_TYPE" val="Other"/>
  <p:tag name="MH_ORDER" val="6"/>
</p:tagLst>
</file>

<file path=ppt/tags/tag37.xml><?xml version="1.0" encoding="utf-8"?>
<p:tagLst xmlns:p="http://schemas.openxmlformats.org/presentationml/2006/main">
  <p:tag name="MH" val="20180305145507"/>
  <p:tag name="MH_LIBRARY" val="GRAPHIC"/>
  <p:tag name="MH_TYPE" val="Other"/>
  <p:tag name="MH_ORDER" val="1"/>
</p:tagLst>
</file>

<file path=ppt/tags/tag38.xml><?xml version="1.0" encoding="utf-8"?>
<p:tagLst xmlns:p="http://schemas.openxmlformats.org/presentationml/2006/main">
  <p:tag name="MH" val="20180305145507"/>
  <p:tag name="MH_LIBRARY" val="GRAPHIC"/>
  <p:tag name="MH_TYPE" val="Other"/>
  <p:tag name="MH_ORDER" val="2"/>
</p:tagLst>
</file>

<file path=ppt/tags/tag39.xml><?xml version="1.0" encoding="utf-8"?>
<p:tagLst xmlns:p="http://schemas.openxmlformats.org/presentationml/2006/main">
  <p:tag name="MH" val="20180305145507"/>
  <p:tag name="MH_LIBRARY" val="GRAPHIC"/>
  <p:tag name="MH_TYPE" val="Other"/>
  <p:tag name="MH_ORDER" val="1"/>
</p:tagLst>
</file>

<file path=ppt/tags/tag4.xml><?xml version="1.0" encoding="utf-8"?>
<p:tagLst xmlns:p="http://schemas.openxmlformats.org/presentationml/2006/main">
  <p:tag name="MH" val="20161029171713"/>
  <p:tag name="MH_LIBRARY" val="GRAPHIC"/>
  <p:tag name="MH_ORDER" val="文本框 1"/>
</p:tagLst>
</file>

<file path=ppt/tags/tag40.xml><?xml version="1.0" encoding="utf-8"?>
<p:tagLst xmlns:p="http://schemas.openxmlformats.org/presentationml/2006/main">
  <p:tag name="MH" val="20180305202631"/>
  <p:tag name="MH_LIBRARY" val="GRAPHIC"/>
  <p:tag name="MH_TYPE" val="SubTitle"/>
  <p:tag name="MH_ORDER" val="1"/>
</p:tagLst>
</file>

<file path=ppt/tags/tag41.xml><?xml version="1.0" encoding="utf-8"?>
<p:tagLst xmlns:p="http://schemas.openxmlformats.org/presentationml/2006/main">
  <p:tag name="MH" val="20180305202631"/>
  <p:tag name="MH_LIBRARY" val="GRAPHIC"/>
  <p:tag name="MH_TYPE" val="Text"/>
  <p:tag name="MH_ORDER" val="1"/>
</p:tagLst>
</file>

<file path=ppt/tags/tag42.xml><?xml version="1.0" encoding="utf-8"?>
<p:tagLst xmlns:p="http://schemas.openxmlformats.org/presentationml/2006/main">
  <p:tag name="MH" val="20180305202631"/>
  <p:tag name="MH_LIBRARY" val="GRAPHIC"/>
  <p:tag name="MH_TYPE" val="SubTitle"/>
  <p:tag name="MH_ORDER" val="2"/>
</p:tagLst>
</file>

<file path=ppt/tags/tag43.xml><?xml version="1.0" encoding="utf-8"?>
<p:tagLst xmlns:p="http://schemas.openxmlformats.org/presentationml/2006/main">
  <p:tag name="MH" val="20180305202631"/>
  <p:tag name="MH_LIBRARY" val="GRAPHIC"/>
  <p:tag name="MH_TYPE" val="Text"/>
  <p:tag name="MH_ORDER" val="2"/>
</p:tagLst>
</file>

<file path=ppt/tags/tag44.xml><?xml version="1.0" encoding="utf-8"?>
<p:tagLst xmlns:p="http://schemas.openxmlformats.org/presentationml/2006/main">
  <p:tag name="MH" val="20180305152724"/>
  <p:tag name="MH_LIBRARY" val="GRAPHIC"/>
  <p:tag name="MH_TYPE" val="Other"/>
  <p:tag name="MH_ORDER" val="1"/>
</p:tagLst>
</file>

<file path=ppt/tags/tag45.xml><?xml version="1.0" encoding="utf-8"?>
<p:tagLst xmlns:p="http://schemas.openxmlformats.org/presentationml/2006/main">
  <p:tag name="MH" val="20180305152724"/>
  <p:tag name="MH_LIBRARY" val="GRAPHIC"/>
  <p:tag name="MH_TYPE" val="Other"/>
  <p:tag name="MH_ORDER" val="2"/>
</p:tagLst>
</file>

<file path=ppt/tags/tag46.xml><?xml version="1.0" encoding="utf-8"?>
<p:tagLst xmlns:p="http://schemas.openxmlformats.org/presentationml/2006/main">
  <p:tag name="MH" val="20180305152724"/>
  <p:tag name="MH_LIBRARY" val="GRAPHIC"/>
  <p:tag name="MH_TYPE" val="Other"/>
  <p:tag name="MH_ORDER" val="3"/>
</p:tagLst>
</file>

<file path=ppt/tags/tag47.xml><?xml version="1.0" encoding="utf-8"?>
<p:tagLst xmlns:p="http://schemas.openxmlformats.org/presentationml/2006/main">
  <p:tag name="MH" val="20180305152724"/>
  <p:tag name="MH_LIBRARY" val="GRAPHIC"/>
  <p:tag name="MH_TYPE" val="Other"/>
  <p:tag name="MH_ORDER" val="4"/>
</p:tagLst>
</file>

<file path=ppt/tags/tag48.xml><?xml version="1.0" encoding="utf-8"?>
<p:tagLst xmlns:p="http://schemas.openxmlformats.org/presentationml/2006/main">
  <p:tag name="MH" val="20180305152724"/>
  <p:tag name="MH_LIBRARY" val="GRAPHIC"/>
  <p:tag name="MH_TYPE" val="Text"/>
  <p:tag name="MH_ORDER" val="3"/>
</p:tagLst>
</file>

<file path=ppt/tags/tag49.xml><?xml version="1.0" encoding="utf-8"?>
<p:tagLst xmlns:p="http://schemas.openxmlformats.org/presentationml/2006/main">
  <p:tag name="MH" val="20180305152724"/>
  <p:tag name="MH_LIBRARY" val="GRAPHIC"/>
  <p:tag name="MH_TYPE" val="SubTitle"/>
  <p:tag name="MH_ORDER" val="3"/>
</p:tagLst>
</file>

<file path=ppt/tags/tag5.xml><?xml version="1.0" encoding="utf-8"?>
<p:tagLst xmlns:p="http://schemas.openxmlformats.org/presentationml/2006/main">
  <p:tag name="MH" val="20180305145507"/>
  <p:tag name="MH_LIBRARY" val="GRAPHIC"/>
  <p:tag name="MH_TYPE" val="Other"/>
  <p:tag name="MH_ORDER" val="5"/>
</p:tagLst>
</file>

<file path=ppt/tags/tag50.xml><?xml version="1.0" encoding="utf-8"?>
<p:tagLst xmlns:p="http://schemas.openxmlformats.org/presentationml/2006/main">
  <p:tag name="MH" val="20180305152724"/>
  <p:tag name="MH_LIBRARY" val="GRAPHIC"/>
  <p:tag name="MH_TYPE" val="Other"/>
  <p:tag name="MH_ORDER" val="5"/>
</p:tagLst>
</file>

<file path=ppt/tags/tag51.xml><?xml version="1.0" encoding="utf-8"?>
<p:tagLst xmlns:p="http://schemas.openxmlformats.org/presentationml/2006/main">
  <p:tag name="MH" val="20180305152724"/>
  <p:tag name="MH_LIBRARY" val="GRAPHIC"/>
  <p:tag name="MH_TYPE" val="Text"/>
  <p:tag name="MH_ORDER" val="2"/>
</p:tagLst>
</file>

<file path=ppt/tags/tag52.xml><?xml version="1.0" encoding="utf-8"?>
<p:tagLst xmlns:p="http://schemas.openxmlformats.org/presentationml/2006/main">
  <p:tag name="MH" val="20180305152724"/>
  <p:tag name="MH_LIBRARY" val="GRAPHIC"/>
  <p:tag name="MH_TYPE" val="SubTitle"/>
  <p:tag name="MH_ORDER" val="2"/>
</p:tagLst>
</file>

<file path=ppt/tags/tag53.xml><?xml version="1.0" encoding="utf-8"?>
<p:tagLst xmlns:p="http://schemas.openxmlformats.org/presentationml/2006/main">
  <p:tag name="MH" val="20180305152724"/>
  <p:tag name="MH_LIBRARY" val="GRAPHIC"/>
  <p:tag name="MH_TYPE" val="Other"/>
  <p:tag name="MH_ORDER" val="6"/>
</p:tagLst>
</file>

<file path=ppt/tags/tag54.xml><?xml version="1.0" encoding="utf-8"?>
<p:tagLst xmlns:p="http://schemas.openxmlformats.org/presentationml/2006/main">
  <p:tag name="MH" val="20180305152724"/>
  <p:tag name="MH_LIBRARY" val="GRAPHIC"/>
  <p:tag name="MH_TYPE" val="Text"/>
  <p:tag name="MH_ORDER" val="1"/>
</p:tagLst>
</file>

<file path=ppt/tags/tag55.xml><?xml version="1.0" encoding="utf-8"?>
<p:tagLst xmlns:p="http://schemas.openxmlformats.org/presentationml/2006/main">
  <p:tag name="MH" val="20180305152724"/>
  <p:tag name="MH_LIBRARY" val="GRAPHIC"/>
  <p:tag name="MH_TYPE" val="SubTitle"/>
  <p:tag name="MH_ORDER" val="1"/>
</p:tagLst>
</file>

<file path=ppt/tags/tag56.xml><?xml version="1.0" encoding="utf-8"?>
<p:tagLst xmlns:p="http://schemas.openxmlformats.org/presentationml/2006/main">
  <p:tag name="MH" val="20161029171713"/>
  <p:tag name="MH_LIBRARY" val="GRAPHIC"/>
  <p:tag name="MH_ORDER" val="文本框 1"/>
</p:tagLst>
</file>

<file path=ppt/tags/tag57.xml><?xml version="1.0" encoding="utf-8"?>
<p:tagLst xmlns:p="http://schemas.openxmlformats.org/presentationml/2006/main">
  <p:tag name="MH" val="20170129215637"/>
  <p:tag name="MH_LIBRARY" val="GRAPHIC"/>
  <p:tag name="MH_TYPE" val="Other"/>
  <p:tag name="MH_ORDER" val="1"/>
</p:tagLst>
</file>

<file path=ppt/tags/tag6.xml><?xml version="1.0" encoding="utf-8"?>
<p:tagLst xmlns:p="http://schemas.openxmlformats.org/presentationml/2006/main">
  <p:tag name="MH" val="20180305145507"/>
  <p:tag name="MH_LIBRARY" val="GRAPHIC"/>
  <p:tag name="MH_TYPE" val="Other"/>
  <p:tag name="MH_ORDER" val="8"/>
</p:tagLst>
</file>

<file path=ppt/tags/tag7.xml><?xml version="1.0" encoding="utf-8"?>
<p:tagLst xmlns:p="http://schemas.openxmlformats.org/presentationml/2006/main">
  <p:tag name="MH" val="20180305145507"/>
  <p:tag name="MH_LIBRARY" val="GRAPHIC"/>
  <p:tag name="MH_TYPE" val="SubTitle"/>
  <p:tag name="MH_ORDER" val="4"/>
</p:tagLst>
</file>

<file path=ppt/tags/tag8.xml><?xml version="1.0" encoding="utf-8"?>
<p:tagLst xmlns:p="http://schemas.openxmlformats.org/presentationml/2006/main">
  <p:tag name="MH" val="20180305145507"/>
  <p:tag name="MH_LIBRARY" val="GRAPHIC"/>
  <p:tag name="MH_TYPE" val="SubTitle"/>
  <p:tag name="MH_ORDER" val="3"/>
</p:tagLst>
</file>

<file path=ppt/tags/tag9.xml><?xml version="1.0" encoding="utf-8"?>
<p:tagLst xmlns:p="http://schemas.openxmlformats.org/presentationml/2006/main">
  <p:tag name="MH" val="20180305145507"/>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4312</Words>
  <Application>WPS 演示</Application>
  <PresentationFormat>全屏显示(4:3)</PresentationFormat>
  <Paragraphs>382</Paragraphs>
  <Slides>29</Slides>
  <Notes>8</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29</vt:i4>
      </vt:variant>
    </vt:vector>
  </HeadingPairs>
  <TitlesOfParts>
    <vt:vector size="50" baseType="lpstr">
      <vt:lpstr>Arial</vt:lpstr>
      <vt:lpstr>宋体</vt:lpstr>
      <vt:lpstr>Wingdings</vt:lpstr>
      <vt:lpstr>黑体</vt:lpstr>
      <vt:lpstr>幼圆</vt:lpstr>
      <vt:lpstr>Calibri</vt:lpstr>
      <vt:lpstr>Times New Roman</vt:lpstr>
      <vt:lpstr>Tw Cen MT</vt:lpstr>
      <vt:lpstr>华文仿宋</vt:lpstr>
      <vt:lpstr>微软雅黑</vt:lpstr>
      <vt:lpstr>楷体</vt:lpstr>
      <vt:lpstr>Arial Unicode MS</vt:lpstr>
      <vt:lpstr>隶书</vt:lpstr>
      <vt:lpstr>华文新魏</vt:lpstr>
      <vt:lpstr>PMingLiU</vt:lpstr>
      <vt:lpstr>PMingLiU-ExtB</vt:lpstr>
      <vt:lpstr>华文行楷</vt:lpstr>
      <vt:lpstr>微软雅黑 Light</vt:lpstr>
      <vt:lpstr>Segoe Print</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83</cp:revision>
  <dcterms:created xsi:type="dcterms:W3CDTF">2018-03-18T03:09:00Z</dcterms:created>
  <dcterms:modified xsi:type="dcterms:W3CDTF">2019-03-20T06:36:55Z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2052-11.1.0.8515</vt:lpwstr>
  </property>
</Properties>
</file>