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528" r:id="rId2"/>
    <p:sldId id="273" r:id="rId3"/>
    <p:sldId id="257" r:id="rId4"/>
    <p:sldId id="552" r:id="rId5"/>
    <p:sldId id="575" r:id="rId6"/>
    <p:sldId id="579" r:id="rId7"/>
    <p:sldId id="580" r:id="rId8"/>
    <p:sldId id="571" r:id="rId9"/>
    <p:sldId id="561" r:id="rId10"/>
    <p:sldId id="574" r:id="rId11"/>
    <p:sldId id="565" r:id="rId12"/>
    <p:sldId id="566" r:id="rId13"/>
    <p:sldId id="569" r:id="rId14"/>
    <p:sldId id="568" r:id="rId15"/>
    <p:sldId id="578" r:id="rId16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261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E9DC98"/>
    <a:srgbClr val="EDE39E"/>
    <a:srgbClr val="4133FD"/>
    <a:srgbClr val="00CC00"/>
    <a:srgbClr val="CC0099"/>
    <a:srgbClr val="9DC3E6"/>
    <a:srgbClr val="D5D4D0"/>
    <a:srgbClr val="E00203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4660" autoAdjust="0"/>
  </p:normalViewPr>
  <p:slideViewPr>
    <p:cSldViewPr snapToGrid="0">
      <p:cViewPr varScale="1">
        <p:scale>
          <a:sx n="72" d="100"/>
          <a:sy n="72" d="100"/>
        </p:scale>
        <p:origin x="618" y="54"/>
      </p:cViewPr>
      <p:guideLst>
        <p:guide orient="horz" pos="2205"/>
        <p:guide pos="261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3C16A6-88EB-43F4-9277-794C8BCA8C97}" type="doc">
      <dgm:prSet loTypeId="urn:microsoft.com/office/officeart/2005/8/layout/cycle4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0648562E-FC6E-4204-B539-5C35E56B6D9E}">
      <dgm:prSet phldrT="[文本]" custT="1"/>
      <dgm:spPr/>
      <dgm:t>
        <a:bodyPr/>
        <a:lstStyle/>
        <a:p>
          <a:r>
            <a:rPr lang="zh-CN" altLang="en-US" sz="28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rPr>
            <a:t>水生生物</a:t>
          </a:r>
        </a:p>
      </dgm:t>
    </dgm:pt>
    <dgm:pt modelId="{BA8197BF-A8E7-4943-AE9C-6E27307C70AA}" type="parTrans" cxnId="{E422A8AC-8D4C-42AD-94BC-BAB536378837}">
      <dgm:prSet/>
      <dgm:spPr/>
      <dgm:t>
        <a:bodyPr/>
        <a:lstStyle/>
        <a:p>
          <a:endParaRPr lang="zh-CN" altLang="en-US"/>
        </a:p>
      </dgm:t>
    </dgm:pt>
    <dgm:pt modelId="{A0C45C67-7278-47BB-88EA-A80BF8CF4246}" type="sibTrans" cxnId="{E422A8AC-8D4C-42AD-94BC-BAB536378837}">
      <dgm:prSet/>
      <dgm:spPr/>
      <dgm:t>
        <a:bodyPr/>
        <a:lstStyle/>
        <a:p>
          <a:endParaRPr lang="zh-CN" altLang="en-US"/>
        </a:p>
      </dgm:t>
    </dgm:pt>
    <dgm:pt modelId="{DA676026-30F2-44D4-9ADE-FDCBC61340C9}">
      <dgm:prSet phldrT="[文本]" custT="1"/>
      <dgm:spPr>
        <a:solidFill>
          <a:schemeClr val="accent4"/>
        </a:solidFill>
      </dgm:spPr>
      <dgm:t>
        <a:bodyPr/>
        <a:lstStyle/>
        <a:p>
          <a:r>
            <a:rPr lang="zh-CN" altLang="en-US" sz="320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rPr>
            <a:t>土壤</a:t>
          </a:r>
          <a:endParaRPr lang="zh-CN" altLang="en-US" sz="3200" dirty="0">
            <a:solidFill>
              <a:schemeClr val="tx1"/>
            </a:solidFill>
            <a:latin typeface="黑体" panose="02010609060101010101" pitchFamily="49" charset="-122"/>
            <a:ea typeface="黑体" panose="02010609060101010101" pitchFamily="49" charset="-122"/>
          </a:endParaRPr>
        </a:p>
      </dgm:t>
    </dgm:pt>
    <dgm:pt modelId="{D2D1BA66-EED3-4F48-AB0E-D1FFD9B83164}" type="parTrans" cxnId="{F9196F62-F484-4D4E-BAAA-63DADD113DC5}">
      <dgm:prSet/>
      <dgm:spPr/>
      <dgm:t>
        <a:bodyPr/>
        <a:lstStyle/>
        <a:p>
          <a:endParaRPr lang="zh-CN" altLang="en-US"/>
        </a:p>
      </dgm:t>
    </dgm:pt>
    <dgm:pt modelId="{5144D559-638D-47CC-9339-EC5E9605F8C5}" type="sibTrans" cxnId="{F9196F62-F484-4D4E-BAAA-63DADD113DC5}">
      <dgm:prSet/>
      <dgm:spPr/>
      <dgm:t>
        <a:bodyPr/>
        <a:lstStyle/>
        <a:p>
          <a:endParaRPr lang="zh-CN" altLang="en-US"/>
        </a:p>
      </dgm:t>
    </dgm:pt>
    <dgm:pt modelId="{0EF0F4EA-2DC1-4782-ACBD-B979B6A971D4}">
      <dgm:prSet phldrT="[文本]" custT="1"/>
      <dgm:spPr>
        <a:solidFill>
          <a:srgbClr val="7030A0"/>
        </a:solidFill>
      </dgm:spPr>
      <dgm:t>
        <a:bodyPr/>
        <a:lstStyle/>
        <a:p>
          <a:r>
            <a:rPr lang="zh-CN" altLang="en-US" sz="320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rPr>
            <a:t>人类</a:t>
          </a:r>
          <a:endParaRPr lang="zh-CN" altLang="en-US" sz="3200" dirty="0">
            <a:solidFill>
              <a:schemeClr val="tx1"/>
            </a:solidFill>
            <a:latin typeface="黑体" panose="02010609060101010101" pitchFamily="49" charset="-122"/>
            <a:ea typeface="黑体" panose="02010609060101010101" pitchFamily="49" charset="-122"/>
          </a:endParaRPr>
        </a:p>
      </dgm:t>
    </dgm:pt>
    <dgm:pt modelId="{45463B05-92AB-411A-97F7-8011D6EEE15C}" type="parTrans" cxnId="{3D64B7E9-37A8-4AAA-9EF5-77003AE7FC6A}">
      <dgm:prSet/>
      <dgm:spPr/>
      <dgm:t>
        <a:bodyPr/>
        <a:lstStyle/>
        <a:p>
          <a:endParaRPr lang="zh-CN" altLang="en-US"/>
        </a:p>
      </dgm:t>
    </dgm:pt>
    <dgm:pt modelId="{A0E17DFB-5986-48CB-A9BB-0DC8A595ABD4}" type="sibTrans" cxnId="{3D64B7E9-37A8-4AAA-9EF5-77003AE7FC6A}">
      <dgm:prSet/>
      <dgm:spPr/>
      <dgm:t>
        <a:bodyPr/>
        <a:lstStyle/>
        <a:p>
          <a:endParaRPr lang="zh-CN" altLang="en-US"/>
        </a:p>
      </dgm:t>
    </dgm:pt>
    <dgm:pt modelId="{64977BA2-BCC3-4793-ADC3-6B30467802C6}">
      <dgm:prSet phldrT="[文本]" custT="1"/>
      <dgm:spPr>
        <a:solidFill>
          <a:schemeClr val="accent6"/>
        </a:solidFill>
      </dgm:spPr>
      <dgm:t>
        <a:bodyPr/>
        <a:lstStyle/>
        <a:p>
          <a:r>
            <a:rPr lang="zh-CN" altLang="en-US" sz="28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rPr>
            <a:t>建筑</a:t>
          </a:r>
        </a:p>
      </dgm:t>
    </dgm:pt>
    <dgm:pt modelId="{61301F93-AA84-4A1D-B956-1AE226469434}" type="parTrans" cxnId="{2106AA83-40D8-4E8A-BFFB-A7D19E75BC08}">
      <dgm:prSet/>
      <dgm:spPr/>
      <dgm:t>
        <a:bodyPr/>
        <a:lstStyle/>
        <a:p>
          <a:endParaRPr lang="zh-CN" altLang="en-US"/>
        </a:p>
      </dgm:t>
    </dgm:pt>
    <dgm:pt modelId="{FB0F3767-72E0-4E9D-8CA1-C20E6863C0C2}" type="sibTrans" cxnId="{2106AA83-40D8-4E8A-BFFB-A7D19E75BC08}">
      <dgm:prSet/>
      <dgm:spPr/>
      <dgm:t>
        <a:bodyPr/>
        <a:lstStyle/>
        <a:p>
          <a:endParaRPr lang="zh-CN" altLang="en-US"/>
        </a:p>
      </dgm:t>
    </dgm:pt>
    <dgm:pt modelId="{8F82E5C9-03B4-41DF-AE6D-4DDAAB043D94}" type="pres">
      <dgm:prSet presAssocID="{F33C16A6-88EB-43F4-9277-794C8BCA8C97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5419F262-7E5A-4C68-9134-F46376964D7F}" type="pres">
      <dgm:prSet presAssocID="{F33C16A6-88EB-43F4-9277-794C8BCA8C97}" presName="children" presStyleCnt="0"/>
      <dgm:spPr/>
    </dgm:pt>
    <dgm:pt modelId="{E359278A-AB77-40EA-AAA9-269234F13A26}" type="pres">
      <dgm:prSet presAssocID="{F33C16A6-88EB-43F4-9277-794C8BCA8C97}" presName="childPlaceholder" presStyleCnt="0"/>
      <dgm:spPr/>
    </dgm:pt>
    <dgm:pt modelId="{01CDA7CF-AFAB-4A66-9C90-6282C53174B3}" type="pres">
      <dgm:prSet presAssocID="{F33C16A6-88EB-43F4-9277-794C8BCA8C97}" presName="circle" presStyleCnt="0"/>
      <dgm:spPr/>
    </dgm:pt>
    <dgm:pt modelId="{4B0128FF-079B-4341-84C6-29AF92F10BC0}" type="pres">
      <dgm:prSet presAssocID="{F33C16A6-88EB-43F4-9277-794C8BCA8C97}" presName="quadrant1" presStyleLbl="node1" presStyleIdx="0" presStyleCnt="4" custScaleX="71684" custScaleY="70756" custLinFactNeighborX="19084" custLinFactNeighborY="2846">
        <dgm:presLayoutVars>
          <dgm:chMax val="1"/>
          <dgm:bulletEnabled val="1"/>
        </dgm:presLayoutVars>
      </dgm:prSet>
      <dgm:spPr/>
    </dgm:pt>
    <dgm:pt modelId="{5375517B-1E0C-4F26-B14F-38FDAD6F802A}" type="pres">
      <dgm:prSet presAssocID="{F33C16A6-88EB-43F4-9277-794C8BCA8C97}" presName="quadrant2" presStyleLbl="node1" presStyleIdx="1" presStyleCnt="4" custScaleX="74698" custScaleY="70756" custLinFactNeighborX="-9712" custLinFactNeighborY="1998">
        <dgm:presLayoutVars>
          <dgm:chMax val="1"/>
          <dgm:bulletEnabled val="1"/>
        </dgm:presLayoutVars>
      </dgm:prSet>
      <dgm:spPr/>
    </dgm:pt>
    <dgm:pt modelId="{045048E2-DCE9-4E9B-8DC0-29DE54084C4A}" type="pres">
      <dgm:prSet presAssocID="{F33C16A6-88EB-43F4-9277-794C8BCA8C97}" presName="quadrant3" presStyleLbl="node1" presStyleIdx="2" presStyleCnt="4" custScaleX="71684" custScaleY="70756" custLinFactNeighborX="-8912" custLinFactNeighborY="-26178">
        <dgm:presLayoutVars>
          <dgm:chMax val="1"/>
          <dgm:bulletEnabled val="1"/>
        </dgm:presLayoutVars>
      </dgm:prSet>
      <dgm:spPr/>
    </dgm:pt>
    <dgm:pt modelId="{FE9E1A93-FE63-4A94-9261-DF11B8C95CC2}" type="pres">
      <dgm:prSet presAssocID="{F33C16A6-88EB-43F4-9277-794C8BCA8C97}" presName="quadrant4" presStyleLbl="node1" presStyleIdx="3" presStyleCnt="4" custScaleX="71684" custScaleY="70756" custLinFactNeighborX="20555" custLinFactNeighborY="-26618">
        <dgm:presLayoutVars>
          <dgm:chMax val="1"/>
          <dgm:bulletEnabled val="1"/>
        </dgm:presLayoutVars>
      </dgm:prSet>
      <dgm:spPr/>
    </dgm:pt>
    <dgm:pt modelId="{7296BD1C-34A0-41E1-9268-58F009997B29}" type="pres">
      <dgm:prSet presAssocID="{F33C16A6-88EB-43F4-9277-794C8BCA8C97}" presName="quadrantPlaceholder" presStyleCnt="0"/>
      <dgm:spPr/>
    </dgm:pt>
    <dgm:pt modelId="{89870E19-5EED-4475-8C4E-180239B9CDBF}" type="pres">
      <dgm:prSet presAssocID="{F33C16A6-88EB-43F4-9277-794C8BCA8C97}" presName="center1" presStyleLbl="fgShp" presStyleIdx="0" presStyleCnt="2"/>
      <dgm:spPr>
        <a:noFill/>
        <a:ln>
          <a:noFill/>
        </a:ln>
      </dgm:spPr>
    </dgm:pt>
    <dgm:pt modelId="{1E32EEC9-C265-457D-92BF-7F7B6141850C}" type="pres">
      <dgm:prSet presAssocID="{F33C16A6-88EB-43F4-9277-794C8BCA8C97}" presName="center2" presStyleLbl="fgShp" presStyleIdx="1" presStyleCnt="2"/>
      <dgm:spPr>
        <a:noFill/>
        <a:ln>
          <a:noFill/>
        </a:ln>
      </dgm:spPr>
    </dgm:pt>
  </dgm:ptLst>
  <dgm:cxnLst>
    <dgm:cxn modelId="{18735818-417C-4F93-B012-FAD39AF13E59}" type="presOf" srcId="{F33C16A6-88EB-43F4-9277-794C8BCA8C97}" destId="{8F82E5C9-03B4-41DF-AE6D-4DDAAB043D94}" srcOrd="0" destOrd="0" presId="urn:microsoft.com/office/officeart/2005/8/layout/cycle4"/>
    <dgm:cxn modelId="{407CCA1A-0B6F-4552-8E86-03DF48E94034}" type="presOf" srcId="{64977BA2-BCC3-4793-ADC3-6B30467802C6}" destId="{FE9E1A93-FE63-4A94-9261-DF11B8C95CC2}" srcOrd="0" destOrd="0" presId="urn:microsoft.com/office/officeart/2005/8/layout/cycle4"/>
    <dgm:cxn modelId="{D2571A1E-73D7-4BBE-9854-5C0C4DB23A90}" type="presOf" srcId="{DA676026-30F2-44D4-9ADE-FDCBC61340C9}" destId="{5375517B-1E0C-4F26-B14F-38FDAD6F802A}" srcOrd="0" destOrd="0" presId="urn:microsoft.com/office/officeart/2005/8/layout/cycle4"/>
    <dgm:cxn modelId="{6454DB5B-F698-424A-996B-927E9E33183E}" type="presOf" srcId="{0EF0F4EA-2DC1-4782-ACBD-B979B6A971D4}" destId="{045048E2-DCE9-4E9B-8DC0-29DE54084C4A}" srcOrd="0" destOrd="0" presId="urn:microsoft.com/office/officeart/2005/8/layout/cycle4"/>
    <dgm:cxn modelId="{F9196F62-F484-4D4E-BAAA-63DADD113DC5}" srcId="{F33C16A6-88EB-43F4-9277-794C8BCA8C97}" destId="{DA676026-30F2-44D4-9ADE-FDCBC61340C9}" srcOrd="1" destOrd="0" parTransId="{D2D1BA66-EED3-4F48-AB0E-D1FFD9B83164}" sibTransId="{5144D559-638D-47CC-9339-EC5E9605F8C5}"/>
    <dgm:cxn modelId="{80309976-E5C1-44AE-A2A3-AAD4953C4C40}" type="presOf" srcId="{0648562E-FC6E-4204-B539-5C35E56B6D9E}" destId="{4B0128FF-079B-4341-84C6-29AF92F10BC0}" srcOrd="0" destOrd="0" presId="urn:microsoft.com/office/officeart/2005/8/layout/cycle4"/>
    <dgm:cxn modelId="{2106AA83-40D8-4E8A-BFFB-A7D19E75BC08}" srcId="{F33C16A6-88EB-43F4-9277-794C8BCA8C97}" destId="{64977BA2-BCC3-4793-ADC3-6B30467802C6}" srcOrd="3" destOrd="0" parTransId="{61301F93-AA84-4A1D-B956-1AE226469434}" sibTransId="{FB0F3767-72E0-4E9D-8CA1-C20E6863C0C2}"/>
    <dgm:cxn modelId="{E422A8AC-8D4C-42AD-94BC-BAB536378837}" srcId="{F33C16A6-88EB-43F4-9277-794C8BCA8C97}" destId="{0648562E-FC6E-4204-B539-5C35E56B6D9E}" srcOrd="0" destOrd="0" parTransId="{BA8197BF-A8E7-4943-AE9C-6E27307C70AA}" sibTransId="{A0C45C67-7278-47BB-88EA-A80BF8CF4246}"/>
    <dgm:cxn modelId="{3D64B7E9-37A8-4AAA-9EF5-77003AE7FC6A}" srcId="{F33C16A6-88EB-43F4-9277-794C8BCA8C97}" destId="{0EF0F4EA-2DC1-4782-ACBD-B979B6A971D4}" srcOrd="2" destOrd="0" parTransId="{45463B05-92AB-411A-97F7-8011D6EEE15C}" sibTransId="{A0E17DFB-5986-48CB-A9BB-0DC8A595ABD4}"/>
    <dgm:cxn modelId="{3EF182E3-F3E9-467C-B86A-39A72BE41A7B}" type="presParOf" srcId="{8F82E5C9-03B4-41DF-AE6D-4DDAAB043D94}" destId="{5419F262-7E5A-4C68-9134-F46376964D7F}" srcOrd="0" destOrd="0" presId="urn:microsoft.com/office/officeart/2005/8/layout/cycle4"/>
    <dgm:cxn modelId="{F2850AC0-0A15-4D57-A440-D002A6F28321}" type="presParOf" srcId="{5419F262-7E5A-4C68-9134-F46376964D7F}" destId="{E359278A-AB77-40EA-AAA9-269234F13A26}" srcOrd="0" destOrd="0" presId="urn:microsoft.com/office/officeart/2005/8/layout/cycle4"/>
    <dgm:cxn modelId="{10D5B6C9-1B2C-49B4-9181-78B058B5E797}" type="presParOf" srcId="{8F82E5C9-03B4-41DF-AE6D-4DDAAB043D94}" destId="{01CDA7CF-AFAB-4A66-9C90-6282C53174B3}" srcOrd="1" destOrd="0" presId="urn:microsoft.com/office/officeart/2005/8/layout/cycle4"/>
    <dgm:cxn modelId="{DD175CBB-515A-4BF0-BFB0-6324BEB9BA47}" type="presParOf" srcId="{01CDA7CF-AFAB-4A66-9C90-6282C53174B3}" destId="{4B0128FF-079B-4341-84C6-29AF92F10BC0}" srcOrd="0" destOrd="0" presId="urn:microsoft.com/office/officeart/2005/8/layout/cycle4"/>
    <dgm:cxn modelId="{4D023E73-7EDF-48F5-AC73-661A5C96F8D8}" type="presParOf" srcId="{01CDA7CF-AFAB-4A66-9C90-6282C53174B3}" destId="{5375517B-1E0C-4F26-B14F-38FDAD6F802A}" srcOrd="1" destOrd="0" presId="urn:microsoft.com/office/officeart/2005/8/layout/cycle4"/>
    <dgm:cxn modelId="{91FC7E8B-1B7F-4E22-B500-50946A1EA142}" type="presParOf" srcId="{01CDA7CF-AFAB-4A66-9C90-6282C53174B3}" destId="{045048E2-DCE9-4E9B-8DC0-29DE54084C4A}" srcOrd="2" destOrd="0" presId="urn:microsoft.com/office/officeart/2005/8/layout/cycle4"/>
    <dgm:cxn modelId="{06C221F8-86C0-473F-A9AF-EF00F7B77F3F}" type="presParOf" srcId="{01CDA7CF-AFAB-4A66-9C90-6282C53174B3}" destId="{FE9E1A93-FE63-4A94-9261-DF11B8C95CC2}" srcOrd="3" destOrd="0" presId="urn:microsoft.com/office/officeart/2005/8/layout/cycle4"/>
    <dgm:cxn modelId="{40A85B27-310C-4AB6-8EF6-B6BF3B52ACE6}" type="presParOf" srcId="{01CDA7CF-AFAB-4A66-9C90-6282C53174B3}" destId="{7296BD1C-34A0-41E1-9268-58F009997B29}" srcOrd="4" destOrd="0" presId="urn:microsoft.com/office/officeart/2005/8/layout/cycle4"/>
    <dgm:cxn modelId="{C67D9F07-6E36-4D36-A1E2-56D5799F17A1}" type="presParOf" srcId="{8F82E5C9-03B4-41DF-AE6D-4DDAAB043D94}" destId="{89870E19-5EED-4475-8C4E-180239B9CDBF}" srcOrd="2" destOrd="0" presId="urn:microsoft.com/office/officeart/2005/8/layout/cycle4"/>
    <dgm:cxn modelId="{DD6D4D84-3CC1-4368-A2BC-D5A6A55177EA}" type="presParOf" srcId="{8F82E5C9-03B4-41DF-AE6D-4DDAAB043D94}" destId="{1E32EEC9-C265-457D-92BF-7F7B6141850C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0128FF-079B-4341-84C6-29AF92F10BC0}">
      <dsp:nvSpPr>
        <dsp:cNvPr id="0" name=""/>
        <dsp:cNvSpPr/>
      </dsp:nvSpPr>
      <dsp:spPr>
        <a:xfrm>
          <a:off x="2443481" y="718712"/>
          <a:ext cx="1681909" cy="1660135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800" kern="12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rPr>
            <a:t>水生生物</a:t>
          </a:r>
        </a:p>
      </dsp:txBody>
      <dsp:txXfrm>
        <a:off x="2936101" y="1204954"/>
        <a:ext cx="1189289" cy="1173893"/>
      </dsp:txXfrm>
    </dsp:sp>
    <dsp:sp modelId="{5375517B-1E0C-4F26-B14F-38FDAD6F802A}">
      <dsp:nvSpPr>
        <dsp:cNvPr id="0" name=""/>
        <dsp:cNvSpPr/>
      </dsp:nvSpPr>
      <dsp:spPr>
        <a:xfrm rot="5400000">
          <a:off x="4233389" y="652570"/>
          <a:ext cx="1660135" cy="1752626"/>
        </a:xfrm>
        <a:prstGeom prst="pieWedge">
          <a:avLst/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200" kern="120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rPr>
            <a:t>土壤</a:t>
          </a:r>
          <a:endParaRPr lang="zh-CN" altLang="en-US" sz="3200" kern="1200" dirty="0">
            <a:solidFill>
              <a:schemeClr val="tx1"/>
            </a:solidFill>
            <a:latin typeface="黑体" panose="02010609060101010101" pitchFamily="49" charset="-122"/>
            <a:ea typeface="黑体" panose="02010609060101010101" pitchFamily="49" charset="-122"/>
          </a:endParaRPr>
        </a:p>
      </dsp:txBody>
      <dsp:txXfrm rot="-5400000">
        <a:off x="4187144" y="1185057"/>
        <a:ext cx="1239294" cy="1173893"/>
      </dsp:txXfrm>
    </dsp:sp>
    <dsp:sp modelId="{045048E2-DCE9-4E9B-8DC0-29DE54084C4A}">
      <dsp:nvSpPr>
        <dsp:cNvPr id="0" name=""/>
        <dsp:cNvSpPr/>
      </dsp:nvSpPr>
      <dsp:spPr>
        <a:xfrm rot="10800000">
          <a:off x="4241272" y="2492383"/>
          <a:ext cx="1681909" cy="1660135"/>
        </a:xfrm>
        <a:prstGeom prst="pieWedge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200" kern="120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rPr>
            <a:t>人类</a:t>
          </a:r>
          <a:endParaRPr lang="zh-CN" altLang="en-US" sz="3200" kern="1200" dirty="0">
            <a:solidFill>
              <a:schemeClr val="tx1"/>
            </a:solidFill>
            <a:latin typeface="黑体" panose="02010609060101010101" pitchFamily="49" charset="-122"/>
            <a:ea typeface="黑体" panose="02010609060101010101" pitchFamily="49" charset="-122"/>
          </a:endParaRPr>
        </a:p>
      </dsp:txBody>
      <dsp:txXfrm rot="10800000">
        <a:off x="4241272" y="2492383"/>
        <a:ext cx="1189289" cy="1173893"/>
      </dsp:txXfrm>
    </dsp:sp>
    <dsp:sp modelId="{FE9E1A93-FE63-4A94-9261-DF11B8C95CC2}">
      <dsp:nvSpPr>
        <dsp:cNvPr id="0" name=""/>
        <dsp:cNvSpPr/>
      </dsp:nvSpPr>
      <dsp:spPr>
        <a:xfrm rot="16200000">
          <a:off x="2488882" y="2471173"/>
          <a:ext cx="1660135" cy="1681909"/>
        </a:xfrm>
        <a:prstGeom prst="pieWedge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800" kern="12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rPr>
            <a:t>建筑</a:t>
          </a:r>
        </a:p>
      </dsp:txBody>
      <dsp:txXfrm rot="5400000">
        <a:off x="2970615" y="2482060"/>
        <a:ext cx="1189289" cy="1173893"/>
      </dsp:txXfrm>
    </dsp:sp>
    <dsp:sp modelId="{89870E19-5EED-4475-8C4E-180239B9CDBF}">
      <dsp:nvSpPr>
        <dsp:cNvPr id="0" name=""/>
        <dsp:cNvSpPr/>
      </dsp:nvSpPr>
      <dsp:spPr>
        <a:xfrm>
          <a:off x="3658954" y="2221653"/>
          <a:ext cx="810090" cy="704426"/>
        </a:xfrm>
        <a:prstGeom prst="circularArrow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32EEC9-C265-457D-92BF-7F7B6141850C}">
      <dsp:nvSpPr>
        <dsp:cNvPr id="0" name=""/>
        <dsp:cNvSpPr/>
      </dsp:nvSpPr>
      <dsp:spPr>
        <a:xfrm rot="10800000">
          <a:off x="3658954" y="2492586"/>
          <a:ext cx="810090" cy="704426"/>
        </a:xfrm>
        <a:prstGeom prst="circularArrow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381924-8D3E-4D52-B8B2-7BB5E0C1C666}" type="datetimeFigureOut">
              <a:rPr lang="zh-CN" altLang="en-US" smtClean="0"/>
              <a:t>2019/3/22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497E2D-5F28-475B-9CBB-6C9DE49F4EB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497E2D-5F28-475B-9CBB-6C9DE49F4EB6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blipFill rotWithShape="0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1" y="365129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7" name="日期占位符 2"/>
          <p:cNvSpPr>
            <a:spLocks noGrp="1"/>
          </p:cNvSpPr>
          <p:nvPr>
            <p:ph type="dt" sz="half" idx="2"/>
          </p:nvPr>
        </p:nvSpPr>
        <p:spPr>
          <a:xfrm>
            <a:off x="838201" y="63563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defTabSz="914270">
              <a:defRPr/>
            </a:pPr>
            <a:endParaRPr lang="zh-CN" altLang="en-US" sz="120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8" name="页脚占位符 3"/>
          <p:cNvSpPr>
            <a:spLocks noGrp="1"/>
          </p:cNvSpPr>
          <p:nvPr>
            <p:ph type="ftr" sz="quarter" idx="3"/>
          </p:nvPr>
        </p:nvSpPr>
        <p:spPr>
          <a:xfrm>
            <a:off x="4038601" y="635636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algn="ctr" defTabSz="914270">
              <a:defRPr/>
            </a:pPr>
            <a:endParaRPr lang="zh-CN" altLang="en-US" sz="120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9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8610600" y="6356362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anose="020B0604020202020204" pitchFamily="34" charset="0"/>
              <a:buChar char="•"/>
              <a:defRPr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2019/3/22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324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  <p:txStyles>
    <p:titleStyle>
      <a:lvl1pPr algn="l" defTabSz="91427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68" indent="-228568" algn="l" defTabSz="91427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03" indent="-228568" algn="l" defTabSz="914270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836" indent="-228568" algn="l" defTabSz="914270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71" indent="-228568" algn="l" defTabSz="914270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07" indent="-228568" algn="l" defTabSz="914270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41" indent="-228568" algn="l" defTabSz="914270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76" indent="-228568" algn="l" defTabSz="914270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11" indent="-228568" algn="l" defTabSz="914270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45" indent="-228568" algn="l" defTabSz="914270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6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0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5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9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4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7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42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8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24.jpg"/><Relationship Id="rId7" Type="http://schemas.openxmlformats.org/officeDocument/2006/relationships/diagramLayout" Target="../diagrams/layout1.xml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5" Type="http://schemas.openxmlformats.org/officeDocument/2006/relationships/image" Target="../media/image26.jpg"/><Relationship Id="rId10" Type="http://schemas.microsoft.com/office/2007/relationships/diagramDrawing" Target="../diagrams/drawing1.xml"/><Relationship Id="rId4" Type="http://schemas.openxmlformats.org/officeDocument/2006/relationships/image" Target="../media/image25.jpg"/><Relationship Id="rId9" Type="http://schemas.openxmlformats.org/officeDocument/2006/relationships/diagramColors" Target="../diagrams/colors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hyperlink" Target="&#25105;&#26159;&#35841;-PM2.5&#30340;&#33258;&#30333;-_&#26631;&#28165;.mp4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634"/>
          <a:stretch>
            <a:fillRect/>
          </a:stretch>
        </p:blipFill>
        <p:spPr>
          <a:xfrm>
            <a:off x="9344035" y="3271843"/>
            <a:ext cx="2847975" cy="3586163"/>
          </a:xfrm>
          <a:prstGeom prst="rect">
            <a:avLst/>
          </a:prstGeom>
        </p:spPr>
      </p:pic>
      <p:pic>
        <p:nvPicPr>
          <p:cNvPr id="5" name="图片 4" descr="花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21590" y="-10160"/>
            <a:ext cx="1238250" cy="240665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215152" y="541185"/>
            <a:ext cx="11766177" cy="452431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 algn="ctr">
              <a:lnSpc>
                <a:spcPct val="200000"/>
              </a:lnSpc>
            </a:pPr>
            <a:r>
              <a:rPr lang="zh-CN" alt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第九章  </a:t>
            </a:r>
            <a:r>
              <a:rPr lang="zh-CN" altLang="en-US" sz="72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第三节</a:t>
            </a:r>
            <a:endParaRPr lang="en-US" altLang="zh-CN" sz="7200" b="1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  <a:p>
            <a:pPr algn="ctr">
              <a:lnSpc>
                <a:spcPct val="200000"/>
              </a:lnSpc>
            </a:pPr>
            <a:r>
              <a:rPr lang="zh-CN" altLang="en-US" sz="72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环境污染的防治（</a:t>
            </a:r>
            <a:r>
              <a:rPr lang="en-US" altLang="zh-CN" sz="72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zh-CN" altLang="en-US" sz="72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）</a:t>
            </a:r>
            <a:endParaRPr lang="zh-CN" alt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40CC2286-A07E-4E87-860D-CF61080C5A85}"/>
              </a:ext>
            </a:extLst>
          </p:cNvPr>
          <p:cNvSpPr txBox="1"/>
          <p:nvPr/>
        </p:nvSpPr>
        <p:spPr>
          <a:xfrm>
            <a:off x="69837" y="160296"/>
            <a:ext cx="72453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活动二  探究硫酸</a:t>
            </a:r>
            <a:r>
              <a:rPr lang="zh-CN" altLang="en-US" sz="3600" b="1" dirty="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型酸雨的形成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0A6661E5-2EA3-4399-9AC7-316FBD35412F}"/>
              </a:ext>
            </a:extLst>
          </p:cNvPr>
          <p:cNvSpPr txBox="1"/>
          <p:nvPr/>
        </p:nvSpPr>
        <p:spPr>
          <a:xfrm>
            <a:off x="583095" y="1054042"/>
            <a:ext cx="59369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1.</a:t>
            </a:r>
            <a:r>
              <a:rPr lang="zh-CN" altLang="en-US" sz="32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硫在空气、氧气中的燃烧；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A3C69964-874F-4C08-89E5-573EA9C3EC98}"/>
              </a:ext>
            </a:extLst>
          </p:cNvPr>
          <p:cNvSpPr txBox="1"/>
          <p:nvPr/>
        </p:nvSpPr>
        <p:spPr>
          <a:xfrm>
            <a:off x="655708" y="1559285"/>
            <a:ext cx="5141844" cy="1284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空气中：微弱的淡蓝色火焰</a:t>
            </a:r>
            <a:endParaRPr lang="en-US" altLang="zh-CN" sz="2800" dirty="0">
              <a:solidFill>
                <a:srgbClr val="0000C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氧气中：明亮的蓝紫色火焰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C9C97515-07BA-459B-928A-FDCAD6E0CD0E}"/>
              </a:ext>
            </a:extLst>
          </p:cNvPr>
          <p:cNvSpPr txBox="1"/>
          <p:nvPr/>
        </p:nvSpPr>
        <p:spPr>
          <a:xfrm>
            <a:off x="614638" y="3476580"/>
            <a:ext cx="59369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2.</a:t>
            </a:r>
            <a:r>
              <a:rPr lang="zh-CN" altLang="en-US" sz="32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观察</a:t>
            </a:r>
            <a:r>
              <a:rPr lang="en-US" altLang="zh-CN" sz="32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SO</a:t>
            </a:r>
            <a:r>
              <a:rPr lang="en-US" altLang="zh-CN" sz="3200" baseline="-250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2</a:t>
            </a:r>
            <a:r>
              <a:rPr lang="zh-CN" altLang="en-US" sz="32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的颜色、状态、气味；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D729DE34-7855-4F09-8945-A0A9D15CEF2A}"/>
              </a:ext>
            </a:extLst>
          </p:cNvPr>
          <p:cNvSpPr txBox="1"/>
          <p:nvPr/>
        </p:nvSpPr>
        <p:spPr>
          <a:xfrm>
            <a:off x="655708" y="5772433"/>
            <a:ext cx="59369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4.SO</a:t>
            </a:r>
            <a:r>
              <a:rPr lang="en-US" altLang="zh-CN" sz="3200" baseline="-2500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2</a:t>
            </a:r>
            <a:r>
              <a:rPr lang="zh-CN" altLang="en-US" sz="320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水溶液的酸碱性如何？</a:t>
            </a:r>
            <a:endParaRPr lang="zh-CN" altLang="en-US" sz="3200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16795437-FA96-48FE-BDDB-8BEB0AB0FE4D}"/>
              </a:ext>
            </a:extLst>
          </p:cNvPr>
          <p:cNvGrpSpPr/>
          <p:nvPr/>
        </p:nvGrpSpPr>
        <p:grpSpPr>
          <a:xfrm>
            <a:off x="831574" y="2973806"/>
            <a:ext cx="4022034" cy="508079"/>
            <a:chOff x="960783" y="2412348"/>
            <a:chExt cx="4022034" cy="508079"/>
          </a:xfrm>
        </p:grpSpPr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047DDDCD-EBFB-46DE-BBF1-7570CD7004C7}"/>
                </a:ext>
              </a:extLst>
            </p:cNvPr>
            <p:cNvSpPr txBox="1"/>
            <p:nvPr/>
          </p:nvSpPr>
          <p:spPr>
            <a:xfrm>
              <a:off x="960783" y="2458762"/>
              <a:ext cx="402203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S + O</a:t>
              </a:r>
              <a:r>
                <a:rPr lang="en-US" altLang="zh-CN" sz="2400" b="1" baseline="-250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                       </a:t>
              </a:r>
              <a:r>
                <a:rPr lang="en-US" altLang="zh-CN" sz="2400" b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SO</a:t>
              </a:r>
              <a:r>
                <a:rPr lang="en-US" altLang="zh-CN" sz="2400" b="1" baseline="-250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zh-CN" altLang="en-US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Text Box 2">
              <a:extLst>
                <a:ext uri="{FF2B5EF4-FFF2-40B4-BE49-F238E27FC236}">
                  <a16:creationId xmlns:a16="http://schemas.microsoft.com/office/drawing/2014/main" id="{4AEF40D3-AC0B-43AB-AC9D-394EFE8BD4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79033" y="2412348"/>
              <a:ext cx="1276806" cy="369332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0" fontAlgn="base" latinLnBrk="0" hangingPunct="0">
                <a:lnSpc>
                  <a:spcPct val="72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en-US" sz="2400" b="1" i="0" u="none" strike="noStrike" cap="none" normalizeH="0" baseline="0" dirty="0">
                  <a:ln>
                    <a:noFill/>
                  </a:ln>
                  <a:solidFill>
                    <a:srgbClr val="0000CC"/>
                  </a:solidFill>
                  <a:effectLst/>
                  <a:latin typeface="等线" panose="02010600030101010101" pitchFamily="2" charset="-122"/>
                  <a:ea typeface="等线" panose="02010600030101010101" pitchFamily="2" charset="-122"/>
                </a:rPr>
                <a:t>   点燃</a:t>
              </a:r>
              <a:endParaRPr kumimoji="0" lang="zh-CN" altLang="en-US" sz="24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等线" panose="02010600030101010101" pitchFamily="2" charset="-122"/>
              </a:endParaRPr>
            </a:p>
            <a:p>
              <a:pPr marL="0" marR="0" lvl="0" indent="0" algn="just" defTabSz="914400" rtl="0" eaLnBrk="0" fontAlgn="base" latinLnBrk="0" hangingPunct="0">
                <a:lnSpc>
                  <a:spcPct val="72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1" i="0" u="none" strike="noStrike" cap="none" normalizeH="0" baseline="0" dirty="0">
                  <a:ln>
                    <a:noFill/>
                  </a:ln>
                  <a:solidFill>
                    <a:srgbClr val="0000CC"/>
                  </a:solidFill>
                  <a:effectLst/>
                  <a:latin typeface="等线" panose="02010600030101010101" pitchFamily="2" charset="-122"/>
                  <a:ea typeface="等线" panose="02010600030101010101" pitchFamily="2" charset="-122"/>
                </a:rPr>
                <a:t>=====</a:t>
              </a:r>
              <a:endParaRPr kumimoji="0" lang="zh-CN" altLang="zh-CN" sz="24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1" name="文本框 10">
            <a:extLst>
              <a:ext uri="{FF2B5EF4-FFF2-40B4-BE49-F238E27FC236}">
                <a16:creationId xmlns:a16="http://schemas.microsoft.com/office/drawing/2014/main" id="{F37C0A30-3A5C-49FD-98A2-5C364665E68D}"/>
              </a:ext>
            </a:extLst>
          </p:cNvPr>
          <p:cNvSpPr txBox="1"/>
          <p:nvPr/>
        </p:nvSpPr>
        <p:spPr>
          <a:xfrm>
            <a:off x="655708" y="4047160"/>
            <a:ext cx="45918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无色、有刺激性气味的气体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B038B5B9-043F-40A2-954E-DE7FAF8015B0}"/>
              </a:ext>
            </a:extLst>
          </p:cNvPr>
          <p:cNvSpPr txBox="1"/>
          <p:nvPr/>
        </p:nvSpPr>
        <p:spPr>
          <a:xfrm>
            <a:off x="831574" y="6263442"/>
            <a:ext cx="76723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加镁条，有气泡产生；</a:t>
            </a:r>
            <a:r>
              <a:rPr lang="en-US" altLang="zh-CN" sz="2800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  </a:t>
            </a:r>
            <a:r>
              <a:rPr lang="en-US" altLang="zh-CN" sz="28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 5.6</a:t>
            </a:r>
            <a:endParaRPr lang="zh-CN" altLang="en-US" sz="28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E07F5D06-0C9E-4CE9-9B54-EAFA92091389}"/>
              </a:ext>
            </a:extLst>
          </p:cNvPr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65" t="3065" r="43735" b="74220"/>
          <a:stretch/>
        </p:blipFill>
        <p:spPr>
          <a:xfrm>
            <a:off x="8911587" y="211360"/>
            <a:ext cx="1656000" cy="2952000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A5C6AC1C-AA75-4E88-B382-22211C8BE421}"/>
              </a:ext>
            </a:extLst>
          </p:cNvPr>
          <p:cNvSpPr txBox="1"/>
          <p:nvPr/>
        </p:nvSpPr>
        <p:spPr>
          <a:xfrm>
            <a:off x="655708" y="4550880"/>
            <a:ext cx="59369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3.</a:t>
            </a:r>
            <a:r>
              <a:rPr lang="zh-CN" altLang="en-US" sz="320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如何检验</a:t>
            </a:r>
            <a:r>
              <a:rPr lang="en-US" altLang="zh-CN" sz="320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SO</a:t>
            </a:r>
            <a:r>
              <a:rPr lang="en-US" altLang="zh-CN" sz="3200" baseline="-2500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2</a:t>
            </a:r>
            <a:r>
              <a:rPr lang="zh-CN" altLang="en-US" sz="320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；</a:t>
            </a:r>
            <a:endParaRPr lang="zh-CN" altLang="en-US" sz="3200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C5AB6C33-477A-4438-B4F2-18FCC8880DF5}"/>
              </a:ext>
            </a:extLst>
          </p:cNvPr>
          <p:cNvSpPr txBox="1"/>
          <p:nvPr/>
        </p:nvSpPr>
        <p:spPr>
          <a:xfrm>
            <a:off x="655708" y="5000810"/>
            <a:ext cx="9352722" cy="637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将气体通入紫红色的稀高锰酸钾溶液，溶液褪成无色。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17540705-A76F-4D91-9F10-57AA0490081A}"/>
              </a:ext>
            </a:extLst>
          </p:cNvPr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72" t="14822" r="55223" b="8746"/>
          <a:stretch/>
        </p:blipFill>
        <p:spPr>
          <a:xfrm>
            <a:off x="7255587" y="214312"/>
            <a:ext cx="1656000" cy="2920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734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2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5A7019F-8F36-4112-960A-D15C1F611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428" y="249790"/>
            <a:ext cx="10515600" cy="656937"/>
          </a:xfrm>
        </p:spPr>
        <p:txBody>
          <a:bodyPr/>
          <a:lstStyle/>
          <a:p>
            <a:pPr marL="571500" indent="-571500">
              <a:buSzPct val="80000"/>
              <a:buFont typeface="Wingdings" panose="05000000000000000000" pitchFamily="2" charset="2"/>
              <a:buChar char="u"/>
            </a:pPr>
            <a:r>
              <a:rPr lang="zh-CN" altLang="en-US" sz="3600" dirty="0">
                <a:latin typeface="黑体" panose="02010609060101010101" pitchFamily="49" charset="-122"/>
                <a:ea typeface="黑体" panose="02010609060101010101" pitchFamily="49" charset="-122"/>
              </a:rPr>
              <a:t>硫酸型酸雨的形成过程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C78A812C-C1C1-4936-BA7A-93C297C9F15D}"/>
              </a:ext>
            </a:extLst>
          </p:cNvPr>
          <p:cNvSpPr txBox="1"/>
          <p:nvPr/>
        </p:nvSpPr>
        <p:spPr>
          <a:xfrm>
            <a:off x="1308129" y="1698616"/>
            <a:ext cx="2035041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含硫元素</a:t>
            </a:r>
            <a:endParaRPr lang="en-US" altLang="zh-CN" sz="3200" dirty="0">
              <a:solidFill>
                <a:srgbClr val="0000C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/>
            <a:r>
              <a:rPr lang="zh-CN" altLang="en-US" sz="3200" dirty="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的物质</a:t>
            </a:r>
          </a:p>
        </p:txBody>
      </p:sp>
      <p:cxnSp>
        <p:nvCxnSpPr>
          <p:cNvPr id="7" name="直接箭头连接符 6">
            <a:extLst>
              <a:ext uri="{FF2B5EF4-FFF2-40B4-BE49-F238E27FC236}">
                <a16:creationId xmlns:a16="http://schemas.microsoft.com/office/drawing/2014/main" id="{5C81D021-CC20-4AB9-B519-0BE3CA8763E8}"/>
              </a:ext>
            </a:extLst>
          </p:cNvPr>
          <p:cNvCxnSpPr>
            <a:cxnSpLocks/>
          </p:cNvCxnSpPr>
          <p:nvPr/>
        </p:nvCxnSpPr>
        <p:spPr>
          <a:xfrm>
            <a:off x="3334246" y="2251453"/>
            <a:ext cx="992588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>
            <a:extLst>
              <a:ext uri="{FF2B5EF4-FFF2-40B4-BE49-F238E27FC236}">
                <a16:creationId xmlns:a16="http://schemas.microsoft.com/office/drawing/2014/main" id="{4243B81A-FB4D-40BB-A74A-B99684648CFD}"/>
              </a:ext>
            </a:extLst>
          </p:cNvPr>
          <p:cNvSpPr txBox="1"/>
          <p:nvPr/>
        </p:nvSpPr>
        <p:spPr>
          <a:xfrm>
            <a:off x="4256135" y="1936165"/>
            <a:ext cx="10038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altLang="zh-CN" sz="3200" baseline="-25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zh-CN" altLang="en-US" sz="3200" baseline="-25000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直接箭头连接符 9">
            <a:extLst>
              <a:ext uri="{FF2B5EF4-FFF2-40B4-BE49-F238E27FC236}">
                <a16:creationId xmlns:a16="http://schemas.microsoft.com/office/drawing/2014/main" id="{A4E0E651-ED38-4448-B6B2-35E885A598B8}"/>
              </a:ext>
            </a:extLst>
          </p:cNvPr>
          <p:cNvCxnSpPr/>
          <p:nvPr/>
        </p:nvCxnSpPr>
        <p:spPr>
          <a:xfrm flipV="1">
            <a:off x="5114934" y="1232478"/>
            <a:ext cx="1537479" cy="89531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>
            <a:extLst>
              <a:ext uri="{FF2B5EF4-FFF2-40B4-BE49-F238E27FC236}">
                <a16:creationId xmlns:a16="http://schemas.microsoft.com/office/drawing/2014/main" id="{F707D740-A244-45E1-B9BF-2D7FAB995A7A}"/>
              </a:ext>
            </a:extLst>
          </p:cNvPr>
          <p:cNvSpPr txBox="1"/>
          <p:nvPr/>
        </p:nvSpPr>
        <p:spPr>
          <a:xfrm rot="19838313">
            <a:off x="5367129" y="916034"/>
            <a:ext cx="901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altLang="zh-CN" sz="2800" baseline="-25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zh-CN" altLang="en-US" sz="2800" baseline="-25000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E3786E28-E486-4475-984A-31A510EB0635}"/>
              </a:ext>
            </a:extLst>
          </p:cNvPr>
          <p:cNvSpPr txBox="1"/>
          <p:nvPr/>
        </p:nvSpPr>
        <p:spPr>
          <a:xfrm rot="19350165">
            <a:off x="5574691" y="1503332"/>
            <a:ext cx="12731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0000CC"/>
                </a:solidFill>
              </a:rPr>
              <a:t>尘埃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95DD08E4-8BC7-4E9F-A0BE-83C9BB80BB18}"/>
              </a:ext>
            </a:extLst>
          </p:cNvPr>
          <p:cNvSpPr txBox="1"/>
          <p:nvPr/>
        </p:nvSpPr>
        <p:spPr>
          <a:xfrm>
            <a:off x="6627748" y="913878"/>
            <a:ext cx="966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altLang="zh-CN" sz="3200" baseline="-25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zh-CN" altLang="en-US" sz="3200" baseline="-25000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id="{F8C22481-FE39-4786-966E-C428CD011061}"/>
              </a:ext>
            </a:extLst>
          </p:cNvPr>
          <p:cNvCxnSpPr>
            <a:cxnSpLocks/>
          </p:cNvCxnSpPr>
          <p:nvPr/>
        </p:nvCxnSpPr>
        <p:spPr>
          <a:xfrm>
            <a:off x="5141843" y="2249774"/>
            <a:ext cx="1510570" cy="71072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>
            <a:extLst>
              <a:ext uri="{FF2B5EF4-FFF2-40B4-BE49-F238E27FC236}">
                <a16:creationId xmlns:a16="http://schemas.microsoft.com/office/drawing/2014/main" id="{078DBFEB-4D99-48FD-9160-B4D29F80D95C}"/>
              </a:ext>
            </a:extLst>
          </p:cNvPr>
          <p:cNvSpPr txBox="1"/>
          <p:nvPr/>
        </p:nvSpPr>
        <p:spPr>
          <a:xfrm>
            <a:off x="6548830" y="2726278"/>
            <a:ext cx="1519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altLang="zh-CN" sz="3200" baseline="-25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zh-CN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altLang="zh-CN" sz="3200" baseline="-25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zh-CN" altLang="en-US" sz="3200" baseline="-25000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49D4AC14-0238-4DDC-926F-64008CB846D5}"/>
              </a:ext>
            </a:extLst>
          </p:cNvPr>
          <p:cNvSpPr txBox="1"/>
          <p:nvPr/>
        </p:nvSpPr>
        <p:spPr>
          <a:xfrm rot="1216101">
            <a:off x="8128154" y="970869"/>
            <a:ext cx="1003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altLang="zh-CN" sz="2800" baseline="-25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zh-CN"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endParaRPr lang="zh-CN" altLang="en-US" sz="2800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BBC23621-721F-49E3-95C4-29B7B3BEAD12}"/>
              </a:ext>
            </a:extLst>
          </p:cNvPr>
          <p:cNvSpPr txBox="1"/>
          <p:nvPr/>
        </p:nvSpPr>
        <p:spPr>
          <a:xfrm>
            <a:off x="9501808" y="1793974"/>
            <a:ext cx="17757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altLang="zh-CN" sz="3200" baseline="-25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zh-CN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altLang="zh-CN" sz="3200" baseline="-25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zh-CN" altLang="en-US" sz="3200" baseline="-25000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2" name="直接箭头连接符 21">
            <a:extLst>
              <a:ext uri="{FF2B5EF4-FFF2-40B4-BE49-F238E27FC236}">
                <a16:creationId xmlns:a16="http://schemas.microsoft.com/office/drawing/2014/main" id="{2AB576A0-AF91-403B-BEB8-E6E1276B4CE5}"/>
              </a:ext>
            </a:extLst>
          </p:cNvPr>
          <p:cNvCxnSpPr>
            <a:cxnSpLocks/>
          </p:cNvCxnSpPr>
          <p:nvPr/>
        </p:nvCxnSpPr>
        <p:spPr>
          <a:xfrm>
            <a:off x="7539252" y="1219673"/>
            <a:ext cx="2040835" cy="79513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箭头连接符 24">
            <a:extLst>
              <a:ext uri="{FF2B5EF4-FFF2-40B4-BE49-F238E27FC236}">
                <a16:creationId xmlns:a16="http://schemas.microsoft.com/office/drawing/2014/main" id="{43D3338E-0554-4A67-85CF-CF8F2713D2BE}"/>
              </a:ext>
            </a:extLst>
          </p:cNvPr>
          <p:cNvCxnSpPr>
            <a:cxnSpLocks/>
          </p:cNvCxnSpPr>
          <p:nvPr/>
        </p:nvCxnSpPr>
        <p:spPr>
          <a:xfrm flipV="1">
            <a:off x="7726985" y="2141769"/>
            <a:ext cx="1814579" cy="85287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本框 26">
            <a:extLst>
              <a:ext uri="{FF2B5EF4-FFF2-40B4-BE49-F238E27FC236}">
                <a16:creationId xmlns:a16="http://schemas.microsoft.com/office/drawing/2014/main" id="{C62EA860-88E8-4253-A64F-BD4D6DE97207}"/>
              </a:ext>
            </a:extLst>
          </p:cNvPr>
          <p:cNvSpPr txBox="1"/>
          <p:nvPr/>
        </p:nvSpPr>
        <p:spPr>
          <a:xfrm rot="1656102">
            <a:off x="5343411" y="2698886"/>
            <a:ext cx="1003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altLang="zh-CN" sz="2800" baseline="-25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zh-CN"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endParaRPr lang="zh-CN" altLang="en-US" sz="2800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5CDB61CC-433C-45C9-B39F-675FEEF3C774}"/>
              </a:ext>
            </a:extLst>
          </p:cNvPr>
          <p:cNvSpPr txBox="1"/>
          <p:nvPr/>
        </p:nvSpPr>
        <p:spPr>
          <a:xfrm rot="19838313">
            <a:off x="8334633" y="2607786"/>
            <a:ext cx="901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altLang="zh-CN" sz="2800" baseline="-25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zh-CN" altLang="en-US" sz="2800" baseline="-25000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363DABF2-CD13-4AFE-A8BC-76E5CFDF4168}"/>
              </a:ext>
            </a:extLst>
          </p:cNvPr>
          <p:cNvSpPr txBox="1"/>
          <p:nvPr/>
        </p:nvSpPr>
        <p:spPr>
          <a:xfrm>
            <a:off x="3320571" y="1637135"/>
            <a:ext cx="935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燃烧</a:t>
            </a: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924315B1-A059-43F0-9DBC-C3CC89349A83}"/>
              </a:ext>
            </a:extLst>
          </p:cNvPr>
          <p:cNvSpPr txBox="1"/>
          <p:nvPr/>
        </p:nvSpPr>
        <p:spPr>
          <a:xfrm>
            <a:off x="-1238634" y="4425193"/>
            <a:ext cx="87800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dirty="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酸雨已从硫酸型向</a:t>
            </a:r>
            <a:r>
              <a:rPr lang="zh-CN" altLang="en-US" sz="360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硫酸和</a:t>
            </a:r>
            <a:endParaRPr lang="en-US" altLang="zh-CN" sz="3600">
              <a:solidFill>
                <a:srgbClr val="0000C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/>
            <a:r>
              <a:rPr lang="zh-CN" altLang="en-US" sz="360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硝酸</a:t>
            </a:r>
            <a:r>
              <a:rPr lang="zh-CN" altLang="en-US" sz="3600" dirty="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复合型转化</a:t>
            </a: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BD5CB7EF-2A71-4FC2-9BCC-8551624E56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8588" y="3663395"/>
            <a:ext cx="5445929" cy="270389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19050" cap="sq">
            <a:solidFill>
              <a:srgbClr val="0000CC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997120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  <p:bldP spid="13" grpId="0"/>
      <p:bldP spid="16" grpId="0"/>
      <p:bldP spid="17" grpId="0"/>
      <p:bldP spid="18" grpId="0"/>
      <p:bldP spid="27" grpId="0"/>
      <p:bldP spid="28" grpId="0"/>
      <p:bldP spid="35" grpId="0"/>
      <p:bldP spid="3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32195584-0AB9-4750-969B-C1A57ECACE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1" t="31255" r="56627" b="14125"/>
          <a:stretch/>
        </p:blipFill>
        <p:spPr>
          <a:xfrm>
            <a:off x="1205023" y="803297"/>
            <a:ext cx="3506788" cy="21221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FE8E0F07-D99D-4DDF-80B8-9ECEB2D40338}"/>
              </a:ext>
            </a:extLst>
          </p:cNvPr>
          <p:cNvSpPr txBox="1"/>
          <p:nvPr/>
        </p:nvSpPr>
        <p:spPr>
          <a:xfrm>
            <a:off x="1205023" y="2842314"/>
            <a:ext cx="34663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导致鱼类死亡，影响水生生物的生长和繁殖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CADD4E41-B642-43DC-B28B-E7F7FDC00E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0375" y="803297"/>
            <a:ext cx="3476561" cy="21899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09E161AA-1D93-4047-9BF8-C7EB6BA2D828}"/>
              </a:ext>
            </a:extLst>
          </p:cNvPr>
          <p:cNvSpPr txBox="1"/>
          <p:nvPr/>
        </p:nvSpPr>
        <p:spPr>
          <a:xfrm>
            <a:off x="8050148" y="2909650"/>
            <a:ext cx="35117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使土壤酸化，破坏农作物和森林的生长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1054F920-2A6E-4CA6-8BFE-2D986E0C4FA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32" b="10469"/>
          <a:stretch/>
        </p:blipFill>
        <p:spPr>
          <a:xfrm>
            <a:off x="1102110" y="3636287"/>
            <a:ext cx="3609701" cy="24986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7D4AB4AE-A5C2-49C4-86A0-C706EC68762D}"/>
              </a:ext>
            </a:extLst>
          </p:cNvPr>
          <p:cNvSpPr txBox="1"/>
          <p:nvPr/>
        </p:nvSpPr>
        <p:spPr>
          <a:xfrm>
            <a:off x="1065282" y="6171774"/>
            <a:ext cx="37636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使桥梁、艺术品、建筑物和机器等腐蚀损坏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37D992BA-2542-42D5-8DF4-893F88C1F55A}"/>
              </a:ext>
            </a:extLst>
          </p:cNvPr>
          <p:cNvSpPr txBox="1"/>
          <p:nvPr/>
        </p:nvSpPr>
        <p:spPr>
          <a:xfrm>
            <a:off x="8250791" y="6254396"/>
            <a:ext cx="3763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危害人体的健康</a:t>
            </a: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5AF301F0-0731-4934-884E-B6E60FAF8B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072" y="3798456"/>
            <a:ext cx="3532864" cy="24986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aphicFrame>
        <p:nvGraphicFramePr>
          <p:cNvPr id="2" name="图示 1"/>
          <p:cNvGraphicFramePr/>
          <p:nvPr>
            <p:extLst>
              <p:ext uri="{D42A27DB-BD31-4B8C-83A1-F6EECF244321}">
                <p14:modId xmlns:p14="http://schemas.microsoft.com/office/powerpoint/2010/main" val="1605751383"/>
              </p:ext>
            </p:extLst>
          </p:nvPr>
        </p:nvGraphicFramePr>
        <p:xfrm>
          <a:off x="2110379" y="8408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2" name="标题 1">
            <a:extLst>
              <a:ext uri="{FF2B5EF4-FFF2-40B4-BE49-F238E27FC236}">
                <a16:creationId xmlns:a16="http://schemas.microsoft.com/office/drawing/2014/main" id="{C5A7019F-8F36-4112-960A-D15C1F611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674" y="55900"/>
            <a:ext cx="10515600" cy="656937"/>
          </a:xfrm>
        </p:spPr>
        <p:txBody>
          <a:bodyPr/>
          <a:lstStyle/>
          <a:p>
            <a:pPr marL="571500" indent="-571500">
              <a:buSzPct val="80000"/>
              <a:buFont typeface="Wingdings" panose="05000000000000000000" pitchFamily="2" charset="2"/>
              <a:buChar char="u"/>
            </a:pPr>
            <a:r>
              <a:rPr lang="zh-CN" altLang="en-US" sz="3600" dirty="0">
                <a:latin typeface="黑体" panose="02010609060101010101" pitchFamily="49" charset="-122"/>
                <a:ea typeface="黑体" panose="02010609060101010101" pitchFamily="49" charset="-122"/>
              </a:rPr>
              <a:t>酸雨的危害</a:t>
            </a:r>
          </a:p>
        </p:txBody>
      </p:sp>
    </p:spTree>
    <p:extLst>
      <p:ext uri="{BB962C8B-B14F-4D97-AF65-F5344CB8AC3E}">
        <p14:creationId xmlns:p14="http://schemas.microsoft.com/office/powerpoint/2010/main" val="3615373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>
            <a:extLst>
              <a:ext uri="{FF2B5EF4-FFF2-40B4-BE49-F238E27FC236}">
                <a16:creationId xmlns:a16="http://schemas.microsoft.com/office/drawing/2014/main" id="{CC5A517F-A2EC-4286-9E5C-80F9B5782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919" y="392023"/>
            <a:ext cx="10515600" cy="1325563"/>
          </a:xfrm>
        </p:spPr>
        <p:txBody>
          <a:bodyPr/>
          <a:lstStyle/>
          <a:p>
            <a:pPr marL="571500" indent="-571500">
              <a:buSzPct val="80000"/>
              <a:buFont typeface="Wingdings" panose="05000000000000000000" pitchFamily="2" charset="2"/>
              <a:buChar char="u"/>
            </a:pPr>
            <a:r>
              <a:rPr lang="zh-CN" altLang="en-US" sz="4000" dirty="0">
                <a:latin typeface="黑体" panose="02010609060101010101" pitchFamily="49" charset="-122"/>
                <a:ea typeface="黑体" panose="02010609060101010101" pitchFamily="49" charset="-122"/>
              </a:rPr>
              <a:t>酸雨的防治措施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8942649B-AADD-44A8-A5BA-2F4795C47711}"/>
              </a:ext>
            </a:extLst>
          </p:cNvPr>
          <p:cNvSpPr txBox="1"/>
          <p:nvPr/>
        </p:nvSpPr>
        <p:spPr>
          <a:xfrm>
            <a:off x="624840" y="1152083"/>
            <a:ext cx="1156716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dirty="0">
                <a:solidFill>
                  <a:srgbClr val="0000CC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1.</a:t>
            </a:r>
            <a:r>
              <a:rPr lang="zh-CN" altLang="en-US" sz="3200" dirty="0">
                <a:solidFill>
                  <a:srgbClr val="0000CC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开发新能源；</a:t>
            </a:r>
            <a:endParaRPr lang="en-US" altLang="zh-CN" sz="3200" dirty="0">
              <a:solidFill>
                <a:srgbClr val="0000CC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3200" dirty="0">
                <a:solidFill>
                  <a:srgbClr val="0000CC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2.</a:t>
            </a:r>
            <a:r>
              <a:rPr lang="zh-CN" altLang="en-US" sz="3200" dirty="0">
                <a:solidFill>
                  <a:srgbClr val="0000CC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使用燃煤脱硫技术（用石灰浆在烟气吸收塔内脱硫），减少二氧化硫排放；</a:t>
            </a:r>
          </a:p>
          <a:p>
            <a:pPr>
              <a:lnSpc>
                <a:spcPct val="150000"/>
              </a:lnSpc>
            </a:pPr>
            <a:r>
              <a:rPr lang="en-US" altLang="zh-CN" sz="3200" dirty="0">
                <a:solidFill>
                  <a:srgbClr val="0000CC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3.</a:t>
            </a:r>
            <a:r>
              <a:rPr lang="zh-CN" altLang="en-US" sz="3200" dirty="0">
                <a:solidFill>
                  <a:srgbClr val="0000CC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工业生产的气体处理后再排放</a:t>
            </a:r>
            <a:r>
              <a:rPr lang="en-US" altLang="zh-CN" sz="3200" dirty="0">
                <a:solidFill>
                  <a:srgbClr val="0000CC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en-US" altLang="zh-CN" sz="3200" dirty="0">
                <a:solidFill>
                  <a:srgbClr val="0000CC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4.</a:t>
            </a:r>
            <a:r>
              <a:rPr lang="zh-CN" altLang="en-US" sz="3200" dirty="0">
                <a:solidFill>
                  <a:srgbClr val="0000CC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将车辆尾气净化，转化成无害气体再排放；</a:t>
            </a:r>
          </a:p>
          <a:p>
            <a:pPr>
              <a:lnSpc>
                <a:spcPct val="150000"/>
              </a:lnSpc>
            </a:pPr>
            <a:r>
              <a:rPr lang="en-US" altLang="zh-CN" sz="3200" dirty="0">
                <a:solidFill>
                  <a:srgbClr val="0000CC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5.</a:t>
            </a:r>
            <a:r>
              <a:rPr lang="zh-CN" altLang="en-US" sz="3200" dirty="0">
                <a:solidFill>
                  <a:srgbClr val="0000CC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hlinkClick r:id="rId2" action="ppaction://hlinksldjump"/>
              </a:rPr>
              <a:t>用熟石灰改良酸化的土壤。</a:t>
            </a:r>
            <a:endParaRPr lang="zh-CN" altLang="en-US" sz="32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578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69">
            <a:extLst>
              <a:ext uri="{FF2B5EF4-FFF2-40B4-BE49-F238E27FC236}">
                <a16:creationId xmlns:a16="http://schemas.microsoft.com/office/drawing/2014/main" id="{7142FF5D-C2EC-4781-B04C-35F03F9ADB21}"/>
              </a:ext>
            </a:extLst>
          </p:cNvPr>
          <p:cNvSpPr/>
          <p:nvPr/>
        </p:nvSpPr>
        <p:spPr>
          <a:xfrm>
            <a:off x="324630" y="111886"/>
            <a:ext cx="3519804" cy="1121411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48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总结与提升</a:t>
            </a:r>
            <a:endParaRPr lang="zh-CN" altLang="en-US" sz="4800" b="1" dirty="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C6B2F956-C398-472C-BDB9-011F36B255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96" t="8502" r="19275" b="29083"/>
          <a:stretch/>
        </p:blipFill>
        <p:spPr>
          <a:xfrm>
            <a:off x="185530" y="1484244"/>
            <a:ext cx="4253948" cy="4280452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475B8C7B-E328-450B-AFA4-2C2F8F258A88}"/>
              </a:ext>
            </a:extLst>
          </p:cNvPr>
          <p:cNvSpPr txBox="1"/>
          <p:nvPr/>
        </p:nvSpPr>
        <p:spPr>
          <a:xfrm>
            <a:off x="5340626" y="410817"/>
            <a:ext cx="62285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/>
              <a:t>为保护环境，我能做</a:t>
            </a:r>
            <a:r>
              <a:rPr lang="en-US" altLang="zh-CN" sz="4000" b="1"/>
              <a:t>......</a:t>
            </a:r>
            <a:endParaRPr lang="zh-CN" altLang="en-US" sz="4000" b="1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3AF58625-010F-4E76-9A6D-B7362E3600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664" y="1603513"/>
            <a:ext cx="7086806" cy="4535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276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965364" y="4467397"/>
            <a:ext cx="184731" cy="420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sz="3200" b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FC00DFD1-DA6B-4E04-9850-ABD4510E804C}"/>
              </a:ext>
            </a:extLst>
          </p:cNvPr>
          <p:cNvSpPr/>
          <p:nvPr/>
        </p:nvSpPr>
        <p:spPr>
          <a:xfrm>
            <a:off x="426720" y="324573"/>
            <a:ext cx="11338560" cy="59910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800" b="1">
                <a:latin typeface="Arial" panose="020B0604020202020204" pitchFamily="34" charset="0"/>
                <a:cs typeface="Arial" panose="020B0604020202020204" pitchFamily="34" charset="0"/>
              </a:rPr>
              <a:t>某地一辆满载浓硫酸的罐车翻到，导致</a:t>
            </a:r>
            <a:r>
              <a:rPr lang="en-US" altLang="zh-CN" sz="2800" b="1">
                <a:latin typeface="Arial" panose="020B0604020202020204" pitchFamily="34" charset="0"/>
                <a:cs typeface="Arial" panose="020B0604020202020204" pitchFamily="34" charset="0"/>
              </a:rPr>
              <a:t>25 t </a:t>
            </a:r>
            <a:r>
              <a:rPr lang="zh-CN" altLang="en-US" sz="2800" b="1">
                <a:latin typeface="Arial" panose="020B0604020202020204" pitchFamily="34" charset="0"/>
                <a:cs typeface="Arial" panose="020B0604020202020204" pitchFamily="34" charset="0"/>
              </a:rPr>
              <a:t>溶质的质量分数为</a:t>
            </a:r>
            <a:r>
              <a:rPr lang="en-US" altLang="zh-CN" sz="2800" b="1">
                <a:latin typeface="Arial" panose="020B0604020202020204" pitchFamily="34" charset="0"/>
                <a:cs typeface="Arial" panose="020B0604020202020204" pitchFamily="34" charset="0"/>
              </a:rPr>
              <a:t>98%</a:t>
            </a:r>
            <a:r>
              <a:rPr lang="zh-CN" altLang="en-US" sz="2800" b="1">
                <a:latin typeface="Arial" panose="020B0604020202020204" pitchFamily="34" charset="0"/>
                <a:cs typeface="Arial" panose="020B0604020202020204" pitchFamily="34" charset="0"/>
              </a:rPr>
              <a:t>的浓硫酸泄漏，并向路基两边蔓延，接到报警后消防官兵立即赶来并用石灰浆（主要成分为氢氧化钙）中和硫酸解除了险情。请回答：</a:t>
            </a:r>
          </a:p>
          <a:p>
            <a:pPr>
              <a:lnSpc>
                <a:spcPct val="200000"/>
              </a:lnSpc>
            </a:pPr>
            <a:r>
              <a:rPr lang="zh-CN" altLang="en-US" sz="2800" b="1">
                <a:latin typeface="Arial" panose="020B0604020202020204" pitchFamily="34" charset="0"/>
                <a:cs typeface="Arial" panose="020B0604020202020204" pitchFamily="34" charset="0"/>
              </a:rPr>
              <a:t>（</a:t>
            </a:r>
            <a:r>
              <a:rPr lang="en-US" altLang="zh-CN" sz="2800" b="1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zh-CN" altLang="en-US" sz="2800" b="1">
                <a:latin typeface="Arial" panose="020B0604020202020204" pitchFamily="34" charset="0"/>
                <a:cs typeface="Arial" panose="020B0604020202020204" pitchFamily="34" charset="0"/>
              </a:rPr>
              <a:t>）</a:t>
            </a:r>
            <a:r>
              <a:rPr lang="en-US" altLang="zh-CN" sz="2800" b="1">
                <a:latin typeface="Arial" panose="020B0604020202020204" pitchFamily="34" charset="0"/>
                <a:cs typeface="Arial" panose="020B0604020202020204" pitchFamily="34" charset="0"/>
              </a:rPr>
              <a:t>25 t </a:t>
            </a:r>
            <a:r>
              <a:rPr lang="zh-CN" altLang="en-US" sz="2800" b="1">
                <a:latin typeface="Arial" panose="020B0604020202020204" pitchFamily="34" charset="0"/>
                <a:cs typeface="Arial" panose="020B0604020202020204" pitchFamily="34" charset="0"/>
              </a:rPr>
              <a:t>溶质的质量分数为</a:t>
            </a:r>
            <a:r>
              <a:rPr lang="en-US" altLang="zh-CN" sz="2800" b="1">
                <a:latin typeface="Arial" panose="020B0604020202020204" pitchFamily="34" charset="0"/>
                <a:cs typeface="Arial" panose="020B0604020202020204" pitchFamily="34" charset="0"/>
              </a:rPr>
              <a:t>98%</a:t>
            </a:r>
            <a:r>
              <a:rPr lang="zh-CN" altLang="en-US" sz="2800" b="1">
                <a:latin typeface="Arial" panose="020B0604020202020204" pitchFamily="34" charset="0"/>
                <a:cs typeface="Arial" panose="020B0604020202020204" pitchFamily="34" charset="0"/>
              </a:rPr>
              <a:t>的浓硫酸中含</a:t>
            </a:r>
            <a:r>
              <a:rPr lang="en-US" altLang="zh-CN" sz="2800" b="1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altLang="zh-CN" sz="2800" b="1" baseline="-250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zh-CN" sz="2800" b="1"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altLang="zh-CN" sz="2800" b="1" baseline="-2500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zh-CN" altLang="en-US" sz="2800" b="1">
                <a:latin typeface="Arial" panose="020B0604020202020204" pitchFamily="34" charset="0"/>
                <a:cs typeface="Arial" panose="020B0604020202020204" pitchFamily="34" charset="0"/>
              </a:rPr>
              <a:t>的质量为</a:t>
            </a:r>
            <a:r>
              <a:rPr lang="en-US" altLang="zh-CN" sz="2800" b="1">
                <a:latin typeface="Arial" panose="020B0604020202020204" pitchFamily="34" charset="0"/>
                <a:cs typeface="Arial" panose="020B0604020202020204" pitchFamily="34" charset="0"/>
              </a:rPr>
              <a:t>_____</a:t>
            </a:r>
            <a:r>
              <a:rPr lang="zh-CN" altLang="en-US" sz="2800" b="1">
                <a:latin typeface="Arial" panose="020B0604020202020204" pitchFamily="34" charset="0"/>
                <a:cs typeface="Arial" panose="020B0604020202020204" pitchFamily="34" charset="0"/>
              </a:rPr>
              <a:t>；</a:t>
            </a:r>
          </a:p>
          <a:p>
            <a:pPr>
              <a:lnSpc>
                <a:spcPct val="200000"/>
              </a:lnSpc>
            </a:pPr>
            <a:r>
              <a:rPr lang="zh-CN" altLang="en-US" sz="2800" b="1">
                <a:latin typeface="Arial" panose="020B0604020202020204" pitchFamily="34" charset="0"/>
                <a:cs typeface="Arial" panose="020B0604020202020204" pitchFamily="34" charset="0"/>
              </a:rPr>
              <a:t>（</a:t>
            </a:r>
            <a:r>
              <a:rPr lang="en-US" altLang="zh-CN" sz="2800" b="1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zh-CN" altLang="en-US" sz="2800" b="1">
                <a:latin typeface="Arial" panose="020B0604020202020204" pitchFamily="34" charset="0"/>
                <a:cs typeface="Arial" panose="020B0604020202020204" pitchFamily="34" charset="0"/>
              </a:rPr>
              <a:t>）计算：中和泄漏的硫酸，理论上需要多少吨氢氧化钙。</a:t>
            </a:r>
            <a:endParaRPr lang="en-US" altLang="zh-CN" sz="28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zh-CN" altLang="en-US" sz="2800" b="1">
                <a:latin typeface="Arial" panose="020B0604020202020204" pitchFamily="34" charset="0"/>
                <a:cs typeface="Arial" panose="020B0604020202020204" pitchFamily="34" charset="0"/>
                <a:hlinkClick r:id="rId2" action="ppaction://hlinksldjump"/>
              </a:rPr>
              <a:t>其中：</a:t>
            </a:r>
            <a:r>
              <a:rPr lang="en-US" altLang="zh-CN" sz="2800" b="1">
                <a:latin typeface="Arial" panose="020B0604020202020204" pitchFamily="34" charset="0"/>
                <a:cs typeface="Arial" panose="020B0604020202020204" pitchFamily="34" charset="0"/>
                <a:hlinkClick r:id="rId2" action="ppaction://hlinksldjump"/>
              </a:rPr>
              <a:t>Ar</a:t>
            </a:r>
            <a:r>
              <a:rPr lang="zh-CN" altLang="en-US" sz="2800" b="1">
                <a:latin typeface="Arial" panose="020B0604020202020204" pitchFamily="34" charset="0"/>
                <a:cs typeface="Arial" panose="020B0604020202020204" pitchFamily="34" charset="0"/>
                <a:hlinkClick r:id="rId2" action="ppaction://hlinksldjump"/>
              </a:rPr>
              <a:t>（</a:t>
            </a:r>
            <a:r>
              <a:rPr lang="en-US" altLang="zh-CN" sz="2800" b="1">
                <a:latin typeface="Arial" panose="020B0604020202020204" pitchFamily="34" charset="0"/>
                <a:cs typeface="Arial" panose="020B0604020202020204" pitchFamily="34" charset="0"/>
                <a:hlinkClick r:id="rId2" action="ppaction://hlinksldjump"/>
              </a:rPr>
              <a:t>H</a:t>
            </a:r>
            <a:r>
              <a:rPr lang="zh-CN" altLang="en-US" sz="2800" b="1">
                <a:latin typeface="Arial" panose="020B0604020202020204" pitchFamily="34" charset="0"/>
                <a:cs typeface="Arial" panose="020B0604020202020204" pitchFamily="34" charset="0"/>
                <a:hlinkClick r:id="rId2" action="ppaction://hlinksldjump"/>
              </a:rPr>
              <a:t>）</a:t>
            </a:r>
            <a:r>
              <a:rPr lang="en-US" altLang="zh-CN" sz="2800" b="1">
                <a:latin typeface="Arial" panose="020B0604020202020204" pitchFamily="34" charset="0"/>
                <a:cs typeface="Arial" panose="020B0604020202020204" pitchFamily="34" charset="0"/>
                <a:hlinkClick r:id="rId2" action="ppaction://hlinksldjump"/>
              </a:rPr>
              <a:t>=1    Ar</a:t>
            </a:r>
            <a:r>
              <a:rPr lang="zh-CN" altLang="en-US" sz="2800" b="1">
                <a:latin typeface="Arial" panose="020B0604020202020204" pitchFamily="34" charset="0"/>
                <a:cs typeface="Arial" panose="020B0604020202020204" pitchFamily="34" charset="0"/>
                <a:hlinkClick r:id="rId2" action="ppaction://hlinksldjump"/>
              </a:rPr>
              <a:t>（</a:t>
            </a:r>
            <a:r>
              <a:rPr lang="en-US" altLang="zh-CN" sz="2800" b="1">
                <a:latin typeface="Arial" panose="020B0604020202020204" pitchFamily="34" charset="0"/>
                <a:cs typeface="Arial" panose="020B0604020202020204" pitchFamily="34" charset="0"/>
                <a:hlinkClick r:id="rId2" action="ppaction://hlinksldjump"/>
              </a:rPr>
              <a:t>S</a:t>
            </a:r>
            <a:r>
              <a:rPr lang="zh-CN" altLang="en-US" sz="2800" b="1">
                <a:latin typeface="Arial" panose="020B0604020202020204" pitchFamily="34" charset="0"/>
                <a:cs typeface="Arial" panose="020B0604020202020204" pitchFamily="34" charset="0"/>
                <a:hlinkClick r:id="rId2" action="ppaction://hlinksldjump"/>
              </a:rPr>
              <a:t>）</a:t>
            </a:r>
            <a:r>
              <a:rPr lang="en-US" altLang="zh-CN" sz="2800" b="1">
                <a:latin typeface="Arial" panose="020B0604020202020204" pitchFamily="34" charset="0"/>
                <a:cs typeface="Arial" panose="020B0604020202020204" pitchFamily="34" charset="0"/>
                <a:hlinkClick r:id="rId2" action="ppaction://hlinksldjump"/>
              </a:rPr>
              <a:t>=32     Ar</a:t>
            </a:r>
            <a:r>
              <a:rPr lang="zh-CN" altLang="en-US" sz="2800" b="1">
                <a:latin typeface="Arial" panose="020B0604020202020204" pitchFamily="34" charset="0"/>
                <a:cs typeface="Arial" panose="020B0604020202020204" pitchFamily="34" charset="0"/>
                <a:hlinkClick r:id="rId2" action="ppaction://hlinksldjump"/>
              </a:rPr>
              <a:t>（</a:t>
            </a:r>
            <a:r>
              <a:rPr lang="en-US" altLang="zh-CN" sz="2800" b="1">
                <a:latin typeface="Arial" panose="020B0604020202020204" pitchFamily="34" charset="0"/>
                <a:cs typeface="Arial" panose="020B0604020202020204" pitchFamily="34" charset="0"/>
                <a:hlinkClick r:id="rId2" action="ppaction://hlinksldjump"/>
              </a:rPr>
              <a:t>O</a:t>
            </a:r>
            <a:r>
              <a:rPr lang="zh-CN" altLang="en-US" sz="2800" b="1">
                <a:latin typeface="Arial" panose="020B0604020202020204" pitchFamily="34" charset="0"/>
                <a:cs typeface="Arial" panose="020B0604020202020204" pitchFamily="34" charset="0"/>
                <a:hlinkClick r:id="rId2" action="ppaction://hlinksldjump"/>
              </a:rPr>
              <a:t>）</a:t>
            </a:r>
            <a:r>
              <a:rPr lang="en-US" altLang="zh-CN" sz="2800" b="1">
                <a:latin typeface="Arial" panose="020B0604020202020204" pitchFamily="34" charset="0"/>
                <a:cs typeface="Arial" panose="020B0604020202020204" pitchFamily="34" charset="0"/>
                <a:hlinkClick r:id="rId2" action="ppaction://hlinksldjump"/>
              </a:rPr>
              <a:t>=16    Ar</a:t>
            </a:r>
            <a:r>
              <a:rPr lang="zh-CN" altLang="en-US" sz="2800" b="1">
                <a:latin typeface="Arial" panose="020B0604020202020204" pitchFamily="34" charset="0"/>
                <a:cs typeface="Arial" panose="020B0604020202020204" pitchFamily="34" charset="0"/>
                <a:hlinkClick r:id="rId2" action="ppaction://hlinksldjump"/>
              </a:rPr>
              <a:t>（</a:t>
            </a:r>
            <a:r>
              <a:rPr lang="en-US" altLang="zh-CN" sz="2800" b="1">
                <a:latin typeface="Arial" panose="020B0604020202020204" pitchFamily="34" charset="0"/>
                <a:cs typeface="Arial" panose="020B0604020202020204" pitchFamily="34" charset="0"/>
                <a:hlinkClick r:id="rId2" action="ppaction://hlinksldjump"/>
              </a:rPr>
              <a:t>Ca</a:t>
            </a:r>
            <a:r>
              <a:rPr lang="zh-CN" altLang="en-US" sz="2800" b="1">
                <a:latin typeface="Arial" panose="020B0604020202020204" pitchFamily="34" charset="0"/>
                <a:cs typeface="Arial" panose="020B0604020202020204" pitchFamily="34" charset="0"/>
                <a:hlinkClick r:id="rId2" action="ppaction://hlinksldjump"/>
              </a:rPr>
              <a:t>）</a:t>
            </a:r>
            <a:r>
              <a:rPr lang="en-US" altLang="zh-CN" sz="2800" b="1">
                <a:latin typeface="Arial" panose="020B0604020202020204" pitchFamily="34" charset="0"/>
                <a:cs typeface="Arial" panose="020B0604020202020204" pitchFamily="34" charset="0"/>
                <a:hlinkClick r:id="rId2" action="ppaction://hlinksldjump"/>
              </a:rPr>
              <a:t>=40</a:t>
            </a:r>
            <a:endParaRPr lang="en-US" altLang="zh-CN" sz="28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en-US" altLang="zh-CN" sz="28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zh-CN" alt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2442040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啥是禁放？ 警察蜀黍一分钟走心公益动画片刷爆微信朋友圈 啥是禁放">
            <a:hlinkClick r:id="" action="ppaction://media"/>
          </p:cNvPr>
          <p:cNvPicPr>
            <a:picLocks noGrp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04931" y="0"/>
            <a:ext cx="12296931" cy="6857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video>
              <p:cMediaNode>
                <p:cTn id="2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7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1046922" y="1736035"/>
            <a:ext cx="5327653" cy="4183922"/>
            <a:chOff x="179513" y="2578715"/>
            <a:chExt cx="4671061" cy="3341242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513" y="2578715"/>
              <a:ext cx="3053050" cy="182695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71888" y="4204717"/>
              <a:ext cx="2678686" cy="171524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0" name="TextBox 9"/>
            <p:cNvSpPr txBox="1"/>
            <p:nvPr/>
          </p:nvSpPr>
          <p:spPr>
            <a:xfrm>
              <a:off x="755576" y="4585284"/>
              <a:ext cx="130155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无锡</a:t>
              </a:r>
              <a:endParaRPr lang="en-US" altLang="zh-C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禁放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445502" y="2804235"/>
              <a:ext cx="108012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苏州</a:t>
              </a:r>
              <a:endParaRPr lang="en-US" altLang="zh-C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禁放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049623" y="2018433"/>
            <a:ext cx="5095455" cy="3901526"/>
            <a:chOff x="4525622" y="2578716"/>
            <a:chExt cx="4423369" cy="334124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5622" y="2578716"/>
              <a:ext cx="2880320" cy="163730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2630" y="4204717"/>
              <a:ext cx="2856361" cy="171524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2" name="TextBox 11"/>
            <p:cNvSpPr txBox="1"/>
            <p:nvPr/>
          </p:nvSpPr>
          <p:spPr>
            <a:xfrm>
              <a:off x="5047438" y="4577547"/>
              <a:ext cx="103165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常州</a:t>
              </a:r>
              <a:endParaRPr lang="en-US" altLang="zh-C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禁放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710271" y="2804233"/>
              <a:ext cx="100811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泰州</a:t>
              </a:r>
              <a:endParaRPr lang="en-US" altLang="zh-C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禁放</a:t>
              </a: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2143687" y="797629"/>
            <a:ext cx="75713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为什么全国</a:t>
            </a:r>
            <a:r>
              <a:rPr lang="zh-CN" altLang="en-US" sz="320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许多地区禁放</a:t>
            </a:r>
            <a:r>
              <a:rPr lang="zh-CN" altLang="en-US" sz="3200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限放烟花炮竹？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8658202" y="4432467"/>
            <a:ext cx="3084619" cy="46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209297" y="5258636"/>
            <a:ext cx="3084619" cy="46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8658202" y="5329839"/>
            <a:ext cx="3084619" cy="46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6195389" y="3541331"/>
            <a:ext cx="1071685" cy="46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圆角矩形 69">
            <a:extLst>
              <a:ext uri="{FF2B5EF4-FFF2-40B4-BE49-F238E27FC236}">
                <a16:creationId xmlns:a16="http://schemas.microsoft.com/office/drawing/2014/main" id="{17DACB09-4AC8-4FC2-A52E-CD80AF0E9856}"/>
              </a:ext>
            </a:extLst>
          </p:cNvPr>
          <p:cNvSpPr/>
          <p:nvPr/>
        </p:nvSpPr>
        <p:spPr>
          <a:xfrm>
            <a:off x="133568" y="934730"/>
            <a:ext cx="1786950" cy="609601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32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资料卡</a:t>
            </a:r>
            <a:endParaRPr lang="zh-CN" altLang="en-US" sz="320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C88BC3BE-AE5B-461B-BD5A-305835B726AE}"/>
              </a:ext>
            </a:extLst>
          </p:cNvPr>
          <p:cNvSpPr txBox="1"/>
          <p:nvPr/>
        </p:nvSpPr>
        <p:spPr>
          <a:xfrm>
            <a:off x="7377" y="18495"/>
            <a:ext cx="65730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活动一  概括空气主要污染物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215" y="1574484"/>
            <a:ext cx="12455207" cy="4401693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41303" y="781979"/>
            <a:ext cx="12137050" cy="5986702"/>
            <a:chOff x="0" y="831641"/>
            <a:chExt cx="12184623" cy="5986702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FFD72464-3934-4A78-80B2-B31A27F8F35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831641"/>
              <a:ext cx="12184623" cy="5986702"/>
            </a:xfrm>
            <a:prstGeom prst="rect">
              <a:avLst/>
            </a:prstGeom>
          </p:spPr>
        </p:pic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DA1C23FA-B347-4412-9EFB-2401E48037D0}"/>
                </a:ext>
              </a:extLst>
            </p:cNvPr>
            <p:cNvSpPr txBox="1"/>
            <p:nvPr/>
          </p:nvSpPr>
          <p:spPr>
            <a:xfrm>
              <a:off x="2350812" y="3050355"/>
              <a:ext cx="889220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7200" b="1" dirty="0">
                  <a:solidFill>
                    <a:srgbClr val="FFFF00"/>
                  </a:solidFill>
                </a:rPr>
                <a:t>还人类洁净的空气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53202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id="{2A1B3478-5E2C-4463-9BA5-7A8F22AAE6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005" y="-30811"/>
            <a:ext cx="10451989" cy="6888811"/>
          </a:xfrm>
          <a:prstGeom prst="rect">
            <a:avLst/>
          </a:prstGeom>
        </p:spPr>
      </p:pic>
      <p:sp>
        <p:nvSpPr>
          <p:cNvPr id="9" name="椭圆 8">
            <a:extLst>
              <a:ext uri="{FF2B5EF4-FFF2-40B4-BE49-F238E27FC236}">
                <a16:creationId xmlns:a16="http://schemas.microsoft.com/office/drawing/2014/main" id="{D0CF5042-5AFA-467A-96D9-F20BF796BBE7}"/>
              </a:ext>
            </a:extLst>
          </p:cNvPr>
          <p:cNvSpPr/>
          <p:nvPr/>
        </p:nvSpPr>
        <p:spPr>
          <a:xfrm>
            <a:off x="2334371" y="838200"/>
            <a:ext cx="2122117" cy="168211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7ADA1D36-9C7C-427D-82E5-73712AA08E8A}"/>
              </a:ext>
            </a:extLst>
          </p:cNvPr>
          <p:cNvSpPr/>
          <p:nvPr/>
        </p:nvSpPr>
        <p:spPr>
          <a:xfrm>
            <a:off x="2334371" y="3413594"/>
            <a:ext cx="556592" cy="39756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390354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76B20A0-7C75-45A5-9A45-DA3642D7AC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374" y="0"/>
            <a:ext cx="10270435" cy="6825693"/>
          </a:xfrm>
          <a:prstGeom prst="rect">
            <a:avLst/>
          </a:prstGeom>
        </p:spPr>
      </p:pic>
      <p:sp>
        <p:nvSpPr>
          <p:cNvPr id="9" name="椭圆 8">
            <a:extLst>
              <a:ext uri="{FF2B5EF4-FFF2-40B4-BE49-F238E27FC236}">
                <a16:creationId xmlns:a16="http://schemas.microsoft.com/office/drawing/2014/main" id="{D0CF5042-5AFA-467A-96D9-F20BF796BBE7}"/>
              </a:ext>
            </a:extLst>
          </p:cNvPr>
          <p:cNvSpPr/>
          <p:nvPr/>
        </p:nvSpPr>
        <p:spPr>
          <a:xfrm>
            <a:off x="2146853" y="689114"/>
            <a:ext cx="2309636" cy="183120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7ADA1D36-9C7C-427D-82E5-73712AA08E8A}"/>
              </a:ext>
            </a:extLst>
          </p:cNvPr>
          <p:cNvSpPr/>
          <p:nvPr/>
        </p:nvSpPr>
        <p:spPr>
          <a:xfrm>
            <a:off x="2334371" y="3426640"/>
            <a:ext cx="556592" cy="39756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7645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5E7A5B22-3D4C-45C4-9B15-F7F9A39C14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618" y="0"/>
            <a:ext cx="10319248" cy="6858000"/>
          </a:xfrm>
          <a:prstGeom prst="rect">
            <a:avLst/>
          </a:prstGeom>
        </p:spPr>
      </p:pic>
      <p:sp>
        <p:nvSpPr>
          <p:cNvPr id="9" name="椭圆 8">
            <a:extLst>
              <a:ext uri="{FF2B5EF4-FFF2-40B4-BE49-F238E27FC236}">
                <a16:creationId xmlns:a16="http://schemas.microsoft.com/office/drawing/2014/main" id="{D0CF5042-5AFA-467A-96D9-F20BF796BBE7}"/>
              </a:ext>
            </a:extLst>
          </p:cNvPr>
          <p:cNvSpPr/>
          <p:nvPr/>
        </p:nvSpPr>
        <p:spPr>
          <a:xfrm>
            <a:off x="2149721" y="768627"/>
            <a:ext cx="2309636" cy="183120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7ADA1D36-9C7C-427D-82E5-73712AA08E8A}"/>
              </a:ext>
            </a:extLst>
          </p:cNvPr>
          <p:cNvSpPr/>
          <p:nvPr/>
        </p:nvSpPr>
        <p:spPr>
          <a:xfrm>
            <a:off x="2332382" y="3430864"/>
            <a:ext cx="556592" cy="39756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6397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69">
            <a:extLst>
              <a:ext uri="{FF2B5EF4-FFF2-40B4-BE49-F238E27FC236}">
                <a16:creationId xmlns:a16="http://schemas.microsoft.com/office/drawing/2014/main" id="{C592E7FD-BC7E-4696-AC28-2F077405E95A}"/>
              </a:ext>
            </a:extLst>
          </p:cNvPr>
          <p:cNvSpPr/>
          <p:nvPr/>
        </p:nvSpPr>
        <p:spPr>
          <a:xfrm>
            <a:off x="65898" y="155640"/>
            <a:ext cx="2372502" cy="448186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hlinkClick r:id="rId2" action="ppaction://hlinkfile"/>
              </a:rPr>
              <a:t>观看与交流</a:t>
            </a:r>
            <a:endParaRPr lang="zh-CN" altLang="en-US" sz="32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36" name="Group 33"/>
          <p:cNvGrpSpPr>
            <a:grpSpLocks/>
          </p:cNvGrpSpPr>
          <p:nvPr/>
        </p:nvGrpSpPr>
        <p:grpSpPr bwMode="auto">
          <a:xfrm rot="934574">
            <a:off x="3257470" y="930434"/>
            <a:ext cx="6005524" cy="4572005"/>
            <a:chOff x="933" y="884"/>
            <a:chExt cx="3783" cy="2880"/>
          </a:xfrm>
        </p:grpSpPr>
        <p:sp>
          <p:nvSpPr>
            <p:cNvPr id="37" name="AutoShape 3"/>
            <p:cNvSpPr>
              <a:spLocks noChangeArrowheads="1"/>
            </p:cNvSpPr>
            <p:nvPr/>
          </p:nvSpPr>
          <p:spPr bwMode="gray">
            <a:xfrm rot="17973186">
              <a:off x="2916" y="1573"/>
              <a:ext cx="556" cy="206"/>
            </a:xfrm>
            <a:prstGeom prst="rightArrow">
              <a:avLst>
                <a:gd name="adj1" fmla="val 35167"/>
                <a:gd name="adj2" fmla="val 111029"/>
              </a:avLst>
            </a:prstGeom>
            <a:solidFill>
              <a:srgbClr val="44BAA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40" name="AutoShape 6"/>
            <p:cNvSpPr>
              <a:spLocks noChangeArrowheads="1"/>
            </p:cNvSpPr>
            <p:nvPr/>
          </p:nvSpPr>
          <p:spPr bwMode="gray">
            <a:xfrm rot="7125363">
              <a:off x="2070" y="2980"/>
              <a:ext cx="609" cy="208"/>
            </a:xfrm>
            <a:prstGeom prst="rightArrow">
              <a:avLst>
                <a:gd name="adj1" fmla="val 35167"/>
                <a:gd name="adj2" fmla="val 111029"/>
              </a:avLst>
            </a:prstGeom>
            <a:solidFill>
              <a:srgbClr val="44BAA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41" name="AutoShape 7"/>
            <p:cNvSpPr>
              <a:spLocks noChangeArrowheads="1"/>
            </p:cNvSpPr>
            <p:nvPr/>
          </p:nvSpPr>
          <p:spPr bwMode="gray">
            <a:xfrm rot="1725363">
              <a:off x="3192" y="2691"/>
              <a:ext cx="543" cy="167"/>
            </a:xfrm>
            <a:prstGeom prst="rightArrow">
              <a:avLst>
                <a:gd name="adj1" fmla="val 35167"/>
                <a:gd name="adj2" fmla="val 111029"/>
              </a:avLst>
            </a:prstGeom>
            <a:solidFill>
              <a:srgbClr val="44BAA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42" name="AutoShape 8"/>
            <p:cNvSpPr>
              <a:spLocks noChangeArrowheads="1"/>
            </p:cNvSpPr>
            <p:nvPr/>
          </p:nvSpPr>
          <p:spPr bwMode="gray">
            <a:xfrm rot="12525363">
              <a:off x="1817" y="1904"/>
              <a:ext cx="544" cy="182"/>
            </a:xfrm>
            <a:prstGeom prst="rightArrow">
              <a:avLst>
                <a:gd name="adj1" fmla="val 35167"/>
                <a:gd name="adj2" fmla="val 121041"/>
              </a:avLst>
            </a:prstGeom>
            <a:solidFill>
              <a:srgbClr val="44BAA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43" name="Oval 9"/>
            <p:cNvSpPr>
              <a:spLocks noChangeArrowheads="1"/>
            </p:cNvSpPr>
            <p:nvPr/>
          </p:nvSpPr>
          <p:spPr bwMode="auto">
            <a:xfrm>
              <a:off x="1597" y="1168"/>
              <a:ext cx="2358" cy="2359"/>
            </a:xfrm>
            <a:prstGeom prst="ellipse">
              <a:avLst/>
            </a:prstGeom>
            <a:noFill/>
            <a:ln w="38100" algn="ctr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44" name="Text Box 10"/>
            <p:cNvSpPr txBox="1">
              <a:spLocks noChangeArrowheads="1"/>
            </p:cNvSpPr>
            <p:nvPr/>
          </p:nvSpPr>
          <p:spPr bwMode="auto">
            <a:xfrm rot="20590883">
              <a:off x="3337" y="884"/>
              <a:ext cx="973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40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</a:rPr>
                <a:t>是什么？</a:t>
              </a:r>
              <a:r>
                <a:rPr kumimoji="0" lang="zh-CN" altLang="en-US" sz="200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endParaRPr kumimoji="0" lang="en-US" altLang="zh-CN" sz="20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45" name="Text Box 11"/>
            <p:cNvSpPr txBox="1">
              <a:spLocks noChangeArrowheads="1"/>
            </p:cNvSpPr>
            <p:nvPr/>
          </p:nvSpPr>
          <p:spPr bwMode="auto">
            <a:xfrm rot="20590883">
              <a:off x="933" y="1584"/>
              <a:ext cx="89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CN" altLang="en-US" sz="2400" b="1" kern="0" noProof="0">
                  <a:latin typeface="黑体" panose="02010609060101010101" pitchFamily="49" charset="-122"/>
                  <a:ea typeface="黑体" panose="02010609060101010101" pitchFamily="49" charset="-122"/>
                </a:rPr>
                <a:t>怎么办？</a:t>
              </a:r>
              <a:endParaRPr kumimoji="0" lang="en-US" altLang="zh-CN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47" name="Text Box 13"/>
            <p:cNvSpPr txBox="1">
              <a:spLocks noChangeArrowheads="1"/>
            </p:cNvSpPr>
            <p:nvPr/>
          </p:nvSpPr>
          <p:spPr bwMode="auto">
            <a:xfrm rot="20590883">
              <a:off x="4015" y="2787"/>
              <a:ext cx="701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CN" altLang="en-US" sz="2400" b="1" kern="0"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</a:rPr>
                <a:t>来源</a:t>
              </a:r>
              <a:r>
                <a:rPr kumimoji="0" lang="zh-CN" altLang="en-US" sz="2400" b="1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</a:rPr>
                <a:t>？</a:t>
              </a:r>
              <a:endParaRPr kumimoji="0" lang="en-US" altLang="zh-CN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49" name="Text Box 15"/>
            <p:cNvSpPr txBox="1">
              <a:spLocks noChangeArrowheads="1"/>
            </p:cNvSpPr>
            <p:nvPr/>
          </p:nvSpPr>
          <p:spPr bwMode="auto">
            <a:xfrm rot="20665426">
              <a:off x="1589" y="3473"/>
              <a:ext cx="701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400" b="1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</a:rPr>
                <a:t>危害？</a:t>
              </a:r>
              <a:endParaRPr kumimoji="0" lang="en-US" altLang="zh-CN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51" name="Oval 17"/>
            <p:cNvSpPr>
              <a:spLocks noChangeArrowheads="1"/>
            </p:cNvSpPr>
            <p:nvPr/>
          </p:nvSpPr>
          <p:spPr bwMode="gray">
            <a:xfrm>
              <a:off x="1638" y="1694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398AC7">
                    <a:gamma/>
                    <a:tint val="48627"/>
                    <a:invGamma/>
                  </a:srgbClr>
                </a:gs>
                <a:gs pos="100000">
                  <a:srgbClr val="398AC7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52" name="Oval 18"/>
            <p:cNvSpPr>
              <a:spLocks noChangeArrowheads="1"/>
            </p:cNvSpPr>
            <p:nvPr/>
          </p:nvSpPr>
          <p:spPr bwMode="gray">
            <a:xfrm>
              <a:off x="3264" y="1248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398AC7">
                    <a:gamma/>
                    <a:tint val="48627"/>
                    <a:invGamma/>
                  </a:srgbClr>
                </a:gs>
                <a:gs pos="100000">
                  <a:srgbClr val="398AC7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53" name="Oval 19"/>
            <p:cNvSpPr>
              <a:spLocks noChangeArrowheads="1"/>
            </p:cNvSpPr>
            <p:nvPr/>
          </p:nvSpPr>
          <p:spPr bwMode="gray">
            <a:xfrm>
              <a:off x="2084" y="3308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398AC7">
                    <a:gamma/>
                    <a:tint val="48627"/>
                    <a:invGamma/>
                  </a:srgbClr>
                </a:gs>
                <a:gs pos="100000">
                  <a:srgbClr val="398AC7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55" name="Oval 21"/>
            <p:cNvSpPr>
              <a:spLocks noChangeArrowheads="1"/>
            </p:cNvSpPr>
            <p:nvPr/>
          </p:nvSpPr>
          <p:spPr bwMode="gray">
            <a:xfrm>
              <a:off x="3679" y="2860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398AC7">
                    <a:gamma/>
                    <a:tint val="48627"/>
                    <a:invGamma/>
                  </a:srgbClr>
                </a:gs>
                <a:gs pos="100000">
                  <a:srgbClr val="398AC7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56" name="Oval 22"/>
            <p:cNvSpPr>
              <a:spLocks noChangeArrowheads="1"/>
            </p:cNvSpPr>
            <p:nvPr/>
          </p:nvSpPr>
          <p:spPr bwMode="gray">
            <a:xfrm>
              <a:off x="2233" y="1817"/>
              <a:ext cx="1073" cy="1063"/>
            </a:xfrm>
            <a:prstGeom prst="ellipse">
              <a:avLst/>
            </a:prstGeom>
            <a:gradFill rotWithShape="1">
              <a:gsLst>
                <a:gs pos="0">
                  <a:srgbClr val="42A317">
                    <a:gamma/>
                    <a:tint val="0"/>
                    <a:invGamma/>
                  </a:srgbClr>
                </a:gs>
                <a:gs pos="50000">
                  <a:srgbClr val="42A317"/>
                </a:gs>
                <a:gs pos="100000">
                  <a:srgbClr val="42A317">
                    <a:gamma/>
                    <a:tint val="0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57" name="Oval 23"/>
            <p:cNvSpPr>
              <a:spLocks noChangeArrowheads="1"/>
            </p:cNvSpPr>
            <p:nvPr/>
          </p:nvSpPr>
          <p:spPr bwMode="gray">
            <a:xfrm>
              <a:off x="2239" y="1824"/>
              <a:ext cx="1073" cy="1063"/>
            </a:xfrm>
            <a:prstGeom prst="ellipse">
              <a:avLst/>
            </a:prstGeom>
            <a:gradFill rotWithShape="1">
              <a:gsLst>
                <a:gs pos="0">
                  <a:srgbClr val="42A317">
                    <a:alpha val="32001"/>
                  </a:srgbClr>
                </a:gs>
                <a:gs pos="100000">
                  <a:srgbClr val="42A317">
                    <a:gamma/>
                    <a:shade val="0"/>
                    <a:invGamma/>
                    <a:alpha val="89999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58" name="Oval 24"/>
            <p:cNvSpPr>
              <a:spLocks noChangeArrowheads="1"/>
            </p:cNvSpPr>
            <p:nvPr/>
          </p:nvSpPr>
          <p:spPr bwMode="gray">
            <a:xfrm>
              <a:off x="2303" y="1886"/>
              <a:ext cx="933" cy="924"/>
            </a:xfrm>
            <a:prstGeom prst="ellipse">
              <a:avLst/>
            </a:prstGeom>
            <a:gradFill rotWithShape="1">
              <a:gsLst>
                <a:gs pos="0">
                  <a:srgbClr val="42A317">
                    <a:gamma/>
                    <a:shade val="54118"/>
                    <a:invGamma/>
                  </a:srgbClr>
                </a:gs>
                <a:gs pos="50000">
                  <a:srgbClr val="42A317"/>
                </a:gs>
                <a:gs pos="100000">
                  <a:srgbClr val="42A317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59" name="Oval 25"/>
            <p:cNvSpPr>
              <a:spLocks noChangeArrowheads="1"/>
            </p:cNvSpPr>
            <p:nvPr/>
          </p:nvSpPr>
          <p:spPr bwMode="gray">
            <a:xfrm>
              <a:off x="2331" y="1908"/>
              <a:ext cx="933" cy="924"/>
            </a:xfrm>
            <a:prstGeom prst="ellipse">
              <a:avLst/>
            </a:prstGeom>
            <a:gradFill rotWithShape="1">
              <a:gsLst>
                <a:gs pos="0">
                  <a:srgbClr val="42A317">
                    <a:gamma/>
                    <a:shade val="63529"/>
                    <a:invGamma/>
                  </a:srgbClr>
                </a:gs>
                <a:gs pos="100000">
                  <a:srgbClr val="42A317">
                    <a:alpha val="0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60" name="Oval 26"/>
            <p:cNvSpPr>
              <a:spLocks noChangeArrowheads="1"/>
            </p:cNvSpPr>
            <p:nvPr/>
          </p:nvSpPr>
          <p:spPr bwMode="gray">
            <a:xfrm>
              <a:off x="2350" y="1933"/>
              <a:ext cx="840" cy="832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grpSp>
          <p:nvGrpSpPr>
            <p:cNvPr id="61" name="Group 27"/>
            <p:cNvGrpSpPr>
              <a:grpSpLocks/>
            </p:cNvGrpSpPr>
            <p:nvPr/>
          </p:nvGrpSpPr>
          <p:grpSpPr bwMode="auto">
            <a:xfrm>
              <a:off x="2363" y="1945"/>
              <a:ext cx="813" cy="805"/>
              <a:chOff x="4166" y="1706"/>
              <a:chExt cx="1252" cy="1252"/>
            </a:xfrm>
          </p:grpSpPr>
          <p:sp>
            <p:nvSpPr>
              <p:cNvPr id="63" name="Oval 28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19426B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64" name="Oval 29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19426B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65" name="Oval 30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19426B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66" name="Oval 31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19426B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62" name="Text Box 32"/>
            <p:cNvSpPr txBox="1">
              <a:spLocks noChangeArrowheads="1"/>
            </p:cNvSpPr>
            <p:nvPr/>
          </p:nvSpPr>
          <p:spPr bwMode="gray">
            <a:xfrm rot="20590883">
              <a:off x="2403" y="2235"/>
              <a:ext cx="677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2400" kern="0" dirty="0">
                  <a:solidFill>
                    <a:srgbClr val="000000"/>
                  </a:solidFill>
                  <a:latin typeface="Arial" panose="020B0604020202020204" pitchFamily="34" charset="0"/>
                </a:rPr>
                <a:t>PM2.5</a:t>
              </a:r>
              <a:endPara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69" name="圆角矩形标注 68"/>
          <p:cNvSpPr/>
          <p:nvPr/>
        </p:nvSpPr>
        <p:spPr>
          <a:xfrm>
            <a:off x="8878036" y="927260"/>
            <a:ext cx="3320308" cy="2421058"/>
          </a:xfrm>
          <a:prstGeom prst="wedgeRoundRectCallout">
            <a:avLst>
              <a:gd name="adj1" fmla="val -45483"/>
              <a:gd name="adj2" fmla="val 47752"/>
              <a:gd name="adj3" fmla="val 16667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1" name="圆角矩形标注 70"/>
          <p:cNvSpPr/>
          <p:nvPr/>
        </p:nvSpPr>
        <p:spPr>
          <a:xfrm>
            <a:off x="8880218" y="3808598"/>
            <a:ext cx="3286138" cy="3009061"/>
          </a:xfrm>
          <a:prstGeom prst="wedgeRoundRectCallout">
            <a:avLst>
              <a:gd name="adj1" fmla="val -20833"/>
              <a:gd name="adj2" fmla="val 44706"/>
              <a:gd name="adj3" fmla="val 16667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2" name="圆角矩形标注 71"/>
          <p:cNvSpPr/>
          <p:nvPr/>
        </p:nvSpPr>
        <p:spPr>
          <a:xfrm>
            <a:off x="76106" y="3808599"/>
            <a:ext cx="3767697" cy="2950010"/>
          </a:xfrm>
          <a:prstGeom prst="wedgeRoundRectCallout">
            <a:avLst>
              <a:gd name="adj1" fmla="val -20087"/>
              <a:gd name="adj2" fmla="val 50004"/>
              <a:gd name="adj3" fmla="val 16667"/>
            </a:avLst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3" name="圆角矩形标注 72"/>
          <p:cNvSpPr/>
          <p:nvPr/>
        </p:nvSpPr>
        <p:spPr>
          <a:xfrm>
            <a:off x="38997" y="797962"/>
            <a:ext cx="3658627" cy="2421059"/>
          </a:xfrm>
          <a:prstGeom prst="wedgeRoundRectCallout">
            <a:avLst>
              <a:gd name="adj1" fmla="val -19370"/>
              <a:gd name="adj2" fmla="val 50290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0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绿色出行（</a:t>
            </a:r>
            <a:r>
              <a:rPr lang="zh-CN" altLang="en-US" sz="20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使用公共交通</a:t>
            </a:r>
            <a:r>
              <a:rPr lang="zh-CN" altLang="en-US" sz="20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）；</a:t>
            </a:r>
            <a:endParaRPr lang="en-US" altLang="zh-CN" sz="20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0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植树造林，创造绿色家园；</a:t>
            </a:r>
            <a:endParaRPr lang="en-US" altLang="zh-CN" sz="20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0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新能源的开发与使用（太阳能、风能、水力发电等</a:t>
            </a:r>
          </a:p>
        </p:txBody>
      </p:sp>
    </p:spTree>
    <p:extLst>
      <p:ext uri="{BB962C8B-B14F-4D97-AF65-F5344CB8AC3E}">
        <p14:creationId xmlns:p14="http://schemas.microsoft.com/office/powerpoint/2010/main" val="103882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71" grpId="0" animBg="1"/>
      <p:bldP spid="72" grpId="0" animBg="1"/>
      <p:bldP spid="7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12A1DCCB-2F23-4D7D-B570-7F41107A93C3}"/>
              </a:ext>
            </a:extLst>
          </p:cNvPr>
          <p:cNvSpPr txBox="1"/>
          <p:nvPr/>
        </p:nvSpPr>
        <p:spPr>
          <a:xfrm>
            <a:off x="206042" y="3566468"/>
            <a:ext cx="106226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酸雨：</a:t>
            </a: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pH &lt; 5.6</a:t>
            </a:r>
            <a:r>
              <a:rPr lang="zh-CN" altLang="en-US" sz="28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的降水</a:t>
            </a:r>
            <a:r>
              <a:rPr lang="zh-CN" altLang="en-US" sz="28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（包括雨、雪、霜、露、雾和雹等）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313C320B-80D2-4613-B795-B4C6F5C6B2BD}"/>
              </a:ext>
            </a:extLst>
          </p:cNvPr>
          <p:cNvSpPr txBox="1"/>
          <p:nvPr/>
        </p:nvSpPr>
        <p:spPr>
          <a:xfrm>
            <a:off x="507635" y="4320304"/>
            <a:ext cx="13252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altLang="zh-CN" sz="2800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zh-CN" altLang="en-US" sz="2800" baseline="-25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BD3B5AA7-091B-49D0-9746-60AF23CDD240}"/>
              </a:ext>
            </a:extLst>
          </p:cNvPr>
          <p:cNvSpPr txBox="1"/>
          <p:nvPr/>
        </p:nvSpPr>
        <p:spPr>
          <a:xfrm>
            <a:off x="1646651" y="4320304"/>
            <a:ext cx="2857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硫酸型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酸雨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AAD05991-0EF3-4A62-9375-C2AFF63344A5}"/>
              </a:ext>
            </a:extLst>
          </p:cNvPr>
          <p:cNvSpPr txBox="1"/>
          <p:nvPr/>
        </p:nvSpPr>
        <p:spPr>
          <a:xfrm>
            <a:off x="507635" y="5395876"/>
            <a:ext cx="13252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en-US" altLang="zh-CN" sz="2800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endParaRPr lang="zh-CN" altLang="en-US" sz="2800" baseline="-25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954C6196-0C0F-4A79-9543-0594B0F7039B}"/>
              </a:ext>
            </a:extLst>
          </p:cNvPr>
          <p:cNvSpPr txBox="1"/>
          <p:nvPr/>
        </p:nvSpPr>
        <p:spPr>
          <a:xfrm>
            <a:off x="1646651" y="5395876"/>
            <a:ext cx="2857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硝酸型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酸雨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2826" y="4089688"/>
            <a:ext cx="5445929" cy="270389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19050" cap="sq">
            <a:solidFill>
              <a:srgbClr val="0000CC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grpSp>
        <p:nvGrpSpPr>
          <p:cNvPr id="5" name="组合 4"/>
          <p:cNvGrpSpPr/>
          <p:nvPr/>
        </p:nvGrpSpPr>
        <p:grpSpPr>
          <a:xfrm>
            <a:off x="507635" y="402619"/>
            <a:ext cx="9702959" cy="3134717"/>
            <a:chOff x="696459" y="483461"/>
            <a:chExt cx="9702959" cy="3134717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2826" y="483461"/>
              <a:ext cx="4346592" cy="2892459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6459" y="894622"/>
              <a:ext cx="4346592" cy="272355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15" name="文本框 14">
            <a:extLst>
              <a:ext uri="{FF2B5EF4-FFF2-40B4-BE49-F238E27FC236}">
                <a16:creationId xmlns:a16="http://schemas.microsoft.com/office/drawing/2014/main" id="{06B364DC-15D4-4639-8CB0-4DCDC2087A2B}"/>
              </a:ext>
            </a:extLst>
          </p:cNvPr>
          <p:cNvSpPr txBox="1"/>
          <p:nvPr/>
        </p:nvSpPr>
        <p:spPr>
          <a:xfrm>
            <a:off x="206042" y="160296"/>
            <a:ext cx="64368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0000CC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酸雨及酸雨的分类</a:t>
            </a:r>
          </a:p>
        </p:txBody>
      </p:sp>
    </p:spTree>
    <p:extLst>
      <p:ext uri="{BB962C8B-B14F-4D97-AF65-F5344CB8AC3E}">
        <p14:creationId xmlns:p14="http://schemas.microsoft.com/office/powerpoint/2010/main" val="2173471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9" grpId="0"/>
      <p:bldP spid="15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2504</TotalTime>
  <Words>488</Words>
  <Application>Microsoft Office PowerPoint</Application>
  <PresentationFormat>宽屏</PresentationFormat>
  <Paragraphs>80</Paragraphs>
  <Slides>15</Slides>
  <Notes>1</Notes>
  <HiddenSlides>3</HiddenSlides>
  <MMClips>1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4" baseType="lpstr">
      <vt:lpstr>等线</vt:lpstr>
      <vt:lpstr>黑体</vt:lpstr>
      <vt:lpstr>微软雅黑</vt:lpstr>
      <vt:lpstr>Arial</vt:lpstr>
      <vt:lpstr>Calibri</vt:lpstr>
      <vt:lpstr>Calibri Light</vt:lpstr>
      <vt:lpstr>Times New Roman</vt:lpstr>
      <vt:lpstr>Wingdings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硫酸型酸雨的形成过程</vt:lpstr>
      <vt:lpstr>酸雨的危害</vt:lpstr>
      <vt:lpstr>酸雨的防治措施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http://www.kingedu.net</cp:lastModifiedBy>
  <cp:revision>555</cp:revision>
  <dcterms:created xsi:type="dcterms:W3CDTF">2017-09-19T13:34:00Z</dcterms:created>
  <dcterms:modified xsi:type="dcterms:W3CDTF">2019-03-22T04:23:52Z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2052-10.1.0.7223</vt:lpwstr>
  </property>
</Properties>
</file>