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0"/>
  </p:notesMasterIdLst>
  <p:sldIdLst>
    <p:sldId id="346" r:id="rId4"/>
    <p:sldId id="256" r:id="rId5"/>
    <p:sldId id="327" r:id="rId6"/>
    <p:sldId id="415" r:id="rId7"/>
    <p:sldId id="328" r:id="rId8"/>
    <p:sldId id="322" r:id="rId9"/>
    <p:sldId id="325" r:id="rId10"/>
    <p:sldId id="323" r:id="rId11"/>
    <p:sldId id="324" r:id="rId12"/>
    <p:sldId id="326" r:id="rId13"/>
    <p:sldId id="329" r:id="rId14"/>
    <p:sldId id="330" r:id="rId15"/>
    <p:sldId id="380" r:id="rId16"/>
    <p:sldId id="331" r:id="rId17"/>
    <p:sldId id="333" r:id="rId18"/>
    <p:sldId id="337" r:id="rId19"/>
    <p:sldId id="381" r:id="rId21"/>
    <p:sldId id="332" r:id="rId22"/>
    <p:sldId id="334" r:id="rId23"/>
    <p:sldId id="335" r:id="rId24"/>
    <p:sldId id="336" r:id="rId25"/>
    <p:sldId id="341" r:id="rId26"/>
    <p:sldId id="382" r:id="rId27"/>
    <p:sldId id="384" r:id="rId28"/>
    <p:sldId id="348" r:id="rId29"/>
    <p:sldId id="349" r:id="rId30"/>
    <p:sldId id="350" r:id="rId31"/>
    <p:sldId id="351" r:id="rId32"/>
    <p:sldId id="383" r:id="rId33"/>
    <p:sldId id="354" r:id="rId34"/>
    <p:sldId id="388" r:id="rId35"/>
    <p:sldId id="352" r:id="rId36"/>
    <p:sldId id="385" r:id="rId37"/>
    <p:sldId id="386" r:id="rId38"/>
    <p:sldId id="387" r:id="rId39"/>
    <p:sldId id="390" r:id="rId40"/>
    <p:sldId id="391" r:id="rId41"/>
    <p:sldId id="394" r:id="rId42"/>
    <p:sldId id="395" r:id="rId43"/>
    <p:sldId id="396" r:id="rId44"/>
    <p:sldId id="397" r:id="rId45"/>
    <p:sldId id="398" r:id="rId46"/>
    <p:sldId id="399" r:id="rId47"/>
    <p:sldId id="402" r:id="rId48"/>
    <p:sldId id="403" r:id="rId49"/>
    <p:sldId id="404" r:id="rId50"/>
    <p:sldId id="405" r:id="rId51"/>
  </p:sldIdLst>
  <p:sldSz cx="9144000" cy="6858000" type="screen4x3"/>
  <p:notesSz cx="6858000" cy="9144000"/>
  <p:custDataLst>
    <p:tags r:id="rId55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sz="2400" b="0" i="0" u="none" kern="1200" baseline="0">
        <a:solidFill>
          <a:schemeClr val="tx1"/>
        </a:solidFill>
        <a:latin typeface="Arial" panose="020B0604020202020204" pitchFamily="34" charset="0"/>
        <a:ea typeface="楷体_GB2312" pitchFamily="1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DAEA1"/>
    <a:srgbClr val="DAEDE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5263"/>
    <p:restoredTop sz="94660"/>
  </p:normalViewPr>
  <p:slideViewPr>
    <p:cSldViewPr showGuides="1">
      <p:cViewPr varScale="1">
        <p:scale>
          <a:sx n="66" d="100"/>
          <a:sy n="66" d="100"/>
        </p:scale>
        <p:origin x="-618" y="-114"/>
      </p:cViewPr>
      <p:guideLst>
        <p:guide orient="horz" pos="218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56" d="100"/>
        <a:sy n="56" d="100"/>
      </p:scale>
      <p:origin x="0" y="0"/>
    </p:cViewPr>
  </p:sorterViewPr>
  <p:gridSpacing cx="76199" cy="761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5" Type="http://schemas.openxmlformats.org/officeDocument/2006/relationships/tags" Target="tags/tag1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slide" Target="slides/slide2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19-03-18T10:33:45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716 338,'-1'1,"0"-1,0 0,0 0,0 0,0 0,1-1,-1 0,0 1,0 0,1 1,-1-1,0 1,-1 0,1-1,0 1,0-1,1 2,0 0,0 0,0-1,0 0,0 0,0 0,0 0,0 0,-1-1,1 2,0-1,-1-1,1 2,-1-1,1 0,0 0,-1-1,0 1,0-1,0 1,1 0,-1 0,0 0,1 0,-1 0,0 0,1 0,-1 0,0 0,0 0,1 0,0 0,-2-1,2 1,-1 0,0 0,1 1,-1-2,1 1,-1-1,1 1,-1 0,-1 0,1 1,0-2,0 1,0-1,1 2,-1-2,0 1,-1 0,1 0,0 1,0-1,0 0,0 0,0-1,0 0,1 1,-1-1,1 1,-2-1,2 1,-1 0,-1 0,0 0,1-1,-1 1,1-1,0 1,0 0,0-1,0 0,0 1,0-1,0 0,0 1,1 0,-1-1,0 1,0 0,0-1,0 0,0 1,0-1,0 0,0 0,0 0,0 0,0 0,1 1,-1-1,0 0,-1 0,1 0,0 0,0 0,0 0,-2 0,2 0,-1 0,1 0,0 0,0 0,-1 0,0 0,1 0,-1 0,1 0,0 0,0 1,0-1,0 0,0 0,0 1,-1-1,1 1,0-1,0 0,-1 1,-1-1,2 0,0-1,0 1,0 0,0-1,1 0,0-1,0 1,0 0,0 0,0 0,0 0,0 0,0 0,0-1,0 0,1 1,-1 0,0 0,1 0,-1 0,0 0,0 0,1 1,-1-1,0 0,1 0,0 0,0 0,-1 0,1 1,-1-2,0 0,0 1,0-1,0 1,0 0,0 0,0 0,0 0,0 0,0 0,0 0,0 0,0-1,-1 1,1 0,0 0,-1 0,1 0,0 0,0 0,0 0,0-1,0 1,0 0,0-1,-1 2,1-1,-1 1,1-1,0 0,0-1,1 0,-1 0,0 1,0 0,0 0,0 0,1 1,-1-2,0 1,0 0,0 0,1 1,-1-1,0 0,1 0,-1 0,1 0,-1 0,1 0,-1 0,1 0,-1 0,0 0,1 0,-1 0,1 0,-1 0,1 0,-1 0,1 1,0-1,-1 0,0 0,0 0,0-1,-1 0,1 1,-2 1,1-1,0 1,0-1,0 1,1-1,-1 1,1-1,-1 0,0-1,1 1,0-1,-1 2,1-1,-1 0,0 0,0 1,0-1,1 0,-1 1,0 0,0-1,0 1,-1 0,1 0,0-1,0 1,0-1,0 1,0 0,0 0,0 0,0 0,0-1,0 1,0 0,0 0,0 0,0 0,0 0,0 0,0 0,-1 0,0 0,1 0,0 0,0 0,0 0,0 0,0 0,0 0,-1 0,0 0,0 0,1 0,0 0,0 0,0 0,0 0,0 0,0 0,-1 0,2 1,0 0,0 0,0 0,0 0,0 1,0 0,0 0,0-1,0 0,0 0,1 0,-1 1,1-1,-1 0,0 0,0 0,0 0,0 1,0 0,0-1,0 0,0 0,0 0,0 0,0 0,0 0,0 1,0-1,0 0,0 0,0 0,0 0,0 0,0 0,0 0,0 0,-1 1,0-2,1 1,-2 0,0 0,1 0,0 0,0 0,1 0,-1-1,0 1,0-1,1 1,-2-1,2 1,-1-1,1 1,-2-1,2 1,-1 0,0 0,0-1,0 1,0-1,0 1,0 0,1 0,0 0,0 0,0 1,0 0,0-1,0 0,-2 0,2 0,-1 0,0-1,0 1,0 0,1 1,0-1,0 0,0 0,0 0,0 0,0 0,0 0,-1-1,0 1,-1 0,1 0,0-1,0 0,-1 0,0 0,1 0,0 0,0 1,0-1,0 0,0 0,0 1,0 0,0-1,0 2,1 0,0-1,-1 0,1 0,-1-1,0 0,-1 0,1 0,0 0,-1 0,1-1,0 1,0-1,0 1,1-1,-1 0,0 1,0-1,-1 0,1 0,0 1,0 0,0 0,0 0,0 0,0 0,-1 0,1 0,0 0,-1 1,1-1,-1 1,2 0,-1-1,0 1,0-1,0 1,0-1,1 1,0 1,-1 0,0-2,1 1,-1 0,1 0,0 0,-1 0,1 0,-1 0,1 0,0 0,0 0,0 0,0 1,0 0,1-1,-1 0,1 0,0-1,0 1,0 0,0-1,0 0,-1 1,2-1,0 2,-1-2,1 0,0 0,-2 1,2 0,-1-1,0 1,0 0,0 1,0-2,-1 1,1 2,0-2,0 0,-1 0,1 0,0 0,0 1,-1-1,1 0,-1 1,0-1,0 0,1 0,-2-1,-1 0,1 0,0-1,0 1,0 0,0-2,0 2,-1 0,1 0,0 0,-1-1,1 1,0 0,0 0,0 0,0 0,0-1,-1 1,1 0,-1 0,0 0,0 0,0 0,1 0,0 0,0 0,0 0,0 0,0 0,0 0,0 0,-1 0,0 1,1-1,-1 0,1-1,0 0,0 0,-1 0,1-1,-1 1,2 0,-2 0,1 0,0 0,0 0,-1 1,2-1,-1 1,-1 0,1-1,0-1,0 1,0 0,0 0,-1 0,1 0,0 1,-1 0,1 0,0 0,0 0,0 0,0 0,0 0,0 0,-1 0,1 0,0 0,0 0,-1 0,1 1,0 0,0-1,0 0,0 0,0 0,0-1,0 1,-1 0,2-2,-1 1,0 1,0-2,0 2,0 0,0 0,-1 1,2 0,-1-1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noProof="1"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noProof="1">
                <a:ea typeface="宋体" panose="02010600030101010101" pitchFamily="2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451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41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noProof="1"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5538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5539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6562" name="幻灯片图像占位符 1"/>
          <p:cNvSpPr>
            <a:spLocks noGrp="1" noRot="1" noTextEdit="1"/>
          </p:cNvSpPr>
          <p:nvPr>
            <p:ph type="sldImg"/>
          </p:nvPr>
        </p:nvSpPr>
        <p:spPr>
          <a:ln>
            <a:miter lim="800000"/>
          </a:ln>
        </p:spPr>
      </p:sp>
      <p:sp>
        <p:nvSpPr>
          <p:cNvPr id="66563" name="文本占位符 2"/>
          <p:cNvSpPr/>
          <p:nvPr>
            <p:ph type="body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75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7587" name="备注占位符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/>
          <a:p>
            <a:pPr lvl="0" eaLnBrk="1" hangingPunct="1"/>
            <a:endParaRPr lang="zh-CN" altLang="en-US" dirty="0"/>
          </a:p>
        </p:txBody>
      </p:sp>
      <p:sp>
        <p:nvSpPr>
          <p:cNvPr id="67588" name="灯片编号占位符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/>
            <a:fld id="{9A0DB2DC-4C9A-4742-B13C-FB6460FD3503}" type="slidenum">
              <a:rPr lang="zh-CN" altLang="en-US" sz="1200" dirty="0"/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350"/>
            <a:ext cx="9144000" cy="3422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任意多边形 11"/>
          <p:cNvSpPr/>
          <p:nvPr/>
        </p:nvSpPr>
        <p:spPr bwMode="auto">
          <a:xfrm>
            <a:off x="-11112" y="2049463"/>
            <a:ext cx="9163050" cy="4821238"/>
          </a:xfrm>
          <a:custGeom>
            <a:avLst/>
            <a:gdLst>
              <a:gd name="connsiteX0" fmla="*/ 0 w 9175898"/>
              <a:gd name="connsiteY0" fmla="*/ 0 h 4614531"/>
              <a:gd name="connsiteX1" fmla="*/ 9175898 w 9175898"/>
              <a:gd name="connsiteY1" fmla="*/ 1201480 h 4614531"/>
              <a:gd name="connsiteX2" fmla="*/ 9165265 w 9175898"/>
              <a:gd name="connsiteY2" fmla="*/ 4614531 h 4614531"/>
              <a:gd name="connsiteX3" fmla="*/ 0 w 9175898"/>
              <a:gd name="connsiteY3" fmla="*/ 4614531 h 4614531"/>
              <a:gd name="connsiteX4" fmla="*/ 0 w 9175898"/>
              <a:gd name="connsiteY4" fmla="*/ 0 h 4614531"/>
              <a:gd name="connsiteX0-1" fmla="*/ 0 w 9175898"/>
              <a:gd name="connsiteY0-2" fmla="*/ 0 h 4614531"/>
              <a:gd name="connsiteX1-3" fmla="*/ 9175898 w 9175898"/>
              <a:gd name="connsiteY1-4" fmla="*/ 1201480 h 4614531"/>
              <a:gd name="connsiteX2-5" fmla="*/ 9165265 w 9175898"/>
              <a:gd name="connsiteY2-6" fmla="*/ 4614531 h 4614531"/>
              <a:gd name="connsiteX3-7" fmla="*/ 0 w 9175898"/>
              <a:gd name="connsiteY3-8" fmla="*/ 4614531 h 4614531"/>
              <a:gd name="connsiteX4-9" fmla="*/ 0 w 9175898"/>
              <a:gd name="connsiteY4-10" fmla="*/ 0 h 4614531"/>
              <a:gd name="connsiteX0-11" fmla="*/ 0 w 9175898"/>
              <a:gd name="connsiteY0-12" fmla="*/ 0 h 4614531"/>
              <a:gd name="connsiteX1-13" fmla="*/ 9175898 w 9175898"/>
              <a:gd name="connsiteY1-14" fmla="*/ 1201480 h 4614531"/>
              <a:gd name="connsiteX2-15" fmla="*/ 9165265 w 9175898"/>
              <a:gd name="connsiteY2-16" fmla="*/ 4614531 h 4614531"/>
              <a:gd name="connsiteX3-17" fmla="*/ 0 w 9175898"/>
              <a:gd name="connsiteY3-18" fmla="*/ 4614531 h 4614531"/>
              <a:gd name="connsiteX4-19" fmla="*/ 0 w 9175898"/>
              <a:gd name="connsiteY4-20" fmla="*/ 0 h 4614531"/>
              <a:gd name="connsiteX0-21" fmla="*/ 0 w 9175898"/>
              <a:gd name="connsiteY0-22" fmla="*/ 0 h 4614531"/>
              <a:gd name="connsiteX1-23" fmla="*/ 9175898 w 9175898"/>
              <a:gd name="connsiteY1-24" fmla="*/ 1201480 h 4614531"/>
              <a:gd name="connsiteX2-25" fmla="*/ 9165265 w 9175898"/>
              <a:gd name="connsiteY2-26" fmla="*/ 4614531 h 4614531"/>
              <a:gd name="connsiteX3-27" fmla="*/ 0 w 9175898"/>
              <a:gd name="connsiteY3-28" fmla="*/ 4614531 h 4614531"/>
              <a:gd name="connsiteX4-29" fmla="*/ 0 w 9175898"/>
              <a:gd name="connsiteY4-30" fmla="*/ 0 h 4614531"/>
              <a:gd name="connsiteX0-31" fmla="*/ 0 w 9175898"/>
              <a:gd name="connsiteY0-32" fmla="*/ 0 h 4614531"/>
              <a:gd name="connsiteX1-33" fmla="*/ 9175898 w 9175898"/>
              <a:gd name="connsiteY1-34" fmla="*/ 1201480 h 4614531"/>
              <a:gd name="connsiteX2-35" fmla="*/ 9165265 w 9175898"/>
              <a:gd name="connsiteY2-36" fmla="*/ 4614531 h 4614531"/>
              <a:gd name="connsiteX3-37" fmla="*/ 0 w 9175898"/>
              <a:gd name="connsiteY3-38" fmla="*/ 4614531 h 4614531"/>
              <a:gd name="connsiteX4-39" fmla="*/ 0 w 9175898"/>
              <a:gd name="connsiteY4-40" fmla="*/ 0 h 4614531"/>
              <a:gd name="connsiteX0-41" fmla="*/ 0 w 9165683"/>
              <a:gd name="connsiteY0-42" fmla="*/ 0 h 4614531"/>
              <a:gd name="connsiteX1-43" fmla="*/ 9152148 w 9165683"/>
              <a:gd name="connsiteY1-44" fmla="*/ 1201480 h 4614531"/>
              <a:gd name="connsiteX2-45" fmla="*/ 9165265 w 9165683"/>
              <a:gd name="connsiteY2-46" fmla="*/ 4614531 h 4614531"/>
              <a:gd name="connsiteX3-47" fmla="*/ 0 w 9165683"/>
              <a:gd name="connsiteY3-48" fmla="*/ 4614531 h 4614531"/>
              <a:gd name="connsiteX4-49" fmla="*/ 0 w 9165683"/>
              <a:gd name="connsiteY4-50" fmla="*/ 0 h 4614531"/>
              <a:gd name="connsiteX0-51" fmla="*/ 0 w 9165683"/>
              <a:gd name="connsiteY0-52" fmla="*/ 0 h 4614531"/>
              <a:gd name="connsiteX1-53" fmla="*/ 9152148 w 9165683"/>
              <a:gd name="connsiteY1-54" fmla="*/ 1195543 h 4614531"/>
              <a:gd name="connsiteX2-55" fmla="*/ 9165265 w 9165683"/>
              <a:gd name="connsiteY2-56" fmla="*/ 4614531 h 4614531"/>
              <a:gd name="connsiteX3-57" fmla="*/ 0 w 9165683"/>
              <a:gd name="connsiteY3-58" fmla="*/ 4614531 h 4614531"/>
              <a:gd name="connsiteX4-59" fmla="*/ 0 w 9165683"/>
              <a:gd name="connsiteY4-60" fmla="*/ 0 h 4614531"/>
              <a:gd name="connsiteX0-61" fmla="*/ 0 w 9166084"/>
              <a:gd name="connsiteY0-62" fmla="*/ 0 h 4614531"/>
              <a:gd name="connsiteX1-63" fmla="*/ 9163034 w 9166084"/>
              <a:gd name="connsiteY1-64" fmla="*/ 1206429 h 4614531"/>
              <a:gd name="connsiteX2-65" fmla="*/ 9165265 w 9166084"/>
              <a:gd name="connsiteY2-66" fmla="*/ 4614531 h 4614531"/>
              <a:gd name="connsiteX3-67" fmla="*/ 0 w 9166084"/>
              <a:gd name="connsiteY3-68" fmla="*/ 4614531 h 4614531"/>
              <a:gd name="connsiteX4-69" fmla="*/ 0 w 9166084"/>
              <a:gd name="connsiteY4-70" fmla="*/ 0 h 4614531"/>
              <a:gd name="connsiteX0-71" fmla="*/ 0 w 9166084"/>
              <a:gd name="connsiteY0-72" fmla="*/ 0 h 4821359"/>
              <a:gd name="connsiteX1-73" fmla="*/ 9163034 w 9166084"/>
              <a:gd name="connsiteY1-74" fmla="*/ 1206429 h 4821359"/>
              <a:gd name="connsiteX2-75" fmla="*/ 9165265 w 9166084"/>
              <a:gd name="connsiteY2-76" fmla="*/ 4614531 h 4821359"/>
              <a:gd name="connsiteX3-77" fmla="*/ 0 w 9166084"/>
              <a:gd name="connsiteY3-78" fmla="*/ 4821359 h 4821359"/>
              <a:gd name="connsiteX4-79" fmla="*/ 0 w 9166084"/>
              <a:gd name="connsiteY4-80" fmla="*/ 0 h 4821359"/>
              <a:gd name="connsiteX0-81" fmla="*/ 0 w 9163034"/>
              <a:gd name="connsiteY0-82" fmla="*/ 0 h 4821359"/>
              <a:gd name="connsiteX1-83" fmla="*/ 9163034 w 9163034"/>
              <a:gd name="connsiteY1-84" fmla="*/ 1206429 h 4821359"/>
              <a:gd name="connsiteX2-85" fmla="*/ 9154379 w 9163034"/>
              <a:gd name="connsiteY2-86" fmla="*/ 4821359 h 4821359"/>
              <a:gd name="connsiteX3-87" fmla="*/ 0 w 9163034"/>
              <a:gd name="connsiteY3-88" fmla="*/ 4821359 h 4821359"/>
              <a:gd name="connsiteX4-89" fmla="*/ 0 w 9163034"/>
              <a:gd name="connsiteY4-90" fmla="*/ 0 h 48213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63034" h="4821359">
                <a:moveTo>
                  <a:pt x="0" y="0"/>
                </a:moveTo>
                <a:cubicBezTo>
                  <a:pt x="1655135" y="1112873"/>
                  <a:pt x="4924187" y="1709703"/>
                  <a:pt x="9163034" y="1206429"/>
                </a:cubicBezTo>
                <a:cubicBezTo>
                  <a:pt x="9159490" y="2344113"/>
                  <a:pt x="9157923" y="3683675"/>
                  <a:pt x="9154379" y="4821359"/>
                </a:cubicBezTo>
                <a:lnTo>
                  <a:pt x="0" y="48213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bg2">
                  <a:lumMod val="10000"/>
                </a:schemeClr>
              </a:gs>
              <a:gs pos="100000">
                <a:schemeClr val="bg2">
                  <a:lumMod val="25000"/>
                </a:schemeClr>
              </a:gs>
            </a:gsLst>
            <a:lin ang="150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任意多边形 12"/>
          <p:cNvSpPr/>
          <p:nvPr/>
        </p:nvSpPr>
        <p:spPr bwMode="auto">
          <a:xfrm>
            <a:off x="-20637" y="1898650"/>
            <a:ext cx="9201150" cy="1563688"/>
          </a:xfrm>
          <a:custGeom>
            <a:avLst/>
            <a:gdLst>
              <a:gd name="connsiteX0" fmla="*/ 0 w 9201150"/>
              <a:gd name="connsiteY0" fmla="*/ 0 h 1333500"/>
              <a:gd name="connsiteX1" fmla="*/ 9201150 w 9201150"/>
              <a:gd name="connsiteY1" fmla="*/ 1333500 h 1333500"/>
              <a:gd name="connsiteX2" fmla="*/ 9525 w 9201150"/>
              <a:gd name="connsiteY2" fmla="*/ 266700 h 1333500"/>
              <a:gd name="connsiteX3" fmla="*/ 0 w 9201150"/>
              <a:gd name="connsiteY3" fmla="*/ 0 h 1333500"/>
              <a:gd name="connsiteX0-1" fmla="*/ 0 w 9201150"/>
              <a:gd name="connsiteY0-2" fmla="*/ 0 h 1566489"/>
              <a:gd name="connsiteX1-3" fmla="*/ 9201150 w 9201150"/>
              <a:gd name="connsiteY1-4" fmla="*/ 1333500 h 1566489"/>
              <a:gd name="connsiteX2-5" fmla="*/ 9525 w 9201150"/>
              <a:gd name="connsiteY2-6" fmla="*/ 266700 h 1566489"/>
              <a:gd name="connsiteX3-7" fmla="*/ 0 w 9201150"/>
              <a:gd name="connsiteY3-8" fmla="*/ 0 h 1566489"/>
              <a:gd name="connsiteX0-9" fmla="*/ 0 w 9201150"/>
              <a:gd name="connsiteY0-10" fmla="*/ 0 h 1566489"/>
              <a:gd name="connsiteX1-11" fmla="*/ 9201150 w 9201150"/>
              <a:gd name="connsiteY1-12" fmla="*/ 1333500 h 1566489"/>
              <a:gd name="connsiteX2-13" fmla="*/ 9525 w 9201150"/>
              <a:gd name="connsiteY2-14" fmla="*/ 266700 h 1566489"/>
              <a:gd name="connsiteX3-15" fmla="*/ 0 w 9201150"/>
              <a:gd name="connsiteY3-16" fmla="*/ 0 h 1566489"/>
              <a:gd name="connsiteX0-17" fmla="*/ 0 w 9201150"/>
              <a:gd name="connsiteY0-18" fmla="*/ 0 h 1566489"/>
              <a:gd name="connsiteX1-19" fmla="*/ 9201150 w 9201150"/>
              <a:gd name="connsiteY1-20" fmla="*/ 1333500 h 1566489"/>
              <a:gd name="connsiteX2-21" fmla="*/ 9525 w 9201150"/>
              <a:gd name="connsiteY2-22" fmla="*/ 266700 h 1566489"/>
              <a:gd name="connsiteX3-23" fmla="*/ 0 w 9201150"/>
              <a:gd name="connsiteY3-24" fmla="*/ 0 h 1566489"/>
              <a:gd name="connsiteX0-25" fmla="*/ 0 w 9201150"/>
              <a:gd name="connsiteY0-26" fmla="*/ 0 h 1566489"/>
              <a:gd name="connsiteX1-27" fmla="*/ 9201150 w 9201150"/>
              <a:gd name="connsiteY1-28" fmla="*/ 1333500 h 1566489"/>
              <a:gd name="connsiteX2-29" fmla="*/ 9525 w 9201150"/>
              <a:gd name="connsiteY2-30" fmla="*/ 266700 h 1566489"/>
              <a:gd name="connsiteX3-31" fmla="*/ 0 w 9201150"/>
              <a:gd name="connsiteY3-32" fmla="*/ 0 h 1566489"/>
              <a:gd name="connsiteX0-33" fmla="*/ 0 w 9201150"/>
              <a:gd name="connsiteY0-34" fmla="*/ 0 h 1566489"/>
              <a:gd name="connsiteX1-35" fmla="*/ 9201150 w 9201150"/>
              <a:gd name="connsiteY1-36" fmla="*/ 1333500 h 1566489"/>
              <a:gd name="connsiteX2-37" fmla="*/ 9525 w 9201150"/>
              <a:gd name="connsiteY2-38" fmla="*/ 266700 h 1566489"/>
              <a:gd name="connsiteX3-39" fmla="*/ 0 w 9201150"/>
              <a:gd name="connsiteY3-40" fmla="*/ 0 h 1566489"/>
              <a:gd name="connsiteX0-41" fmla="*/ 0 w 9201150"/>
              <a:gd name="connsiteY0-42" fmla="*/ 0 h 1566489"/>
              <a:gd name="connsiteX1-43" fmla="*/ 9201150 w 9201150"/>
              <a:gd name="connsiteY1-44" fmla="*/ 1333500 h 1566489"/>
              <a:gd name="connsiteX2-45" fmla="*/ 9525 w 9201150"/>
              <a:gd name="connsiteY2-46" fmla="*/ 266700 h 1566489"/>
              <a:gd name="connsiteX3-47" fmla="*/ 0 w 9201150"/>
              <a:gd name="connsiteY3-48" fmla="*/ 0 h 1566489"/>
              <a:gd name="connsiteX0-49" fmla="*/ 0 w 9201150"/>
              <a:gd name="connsiteY0-50" fmla="*/ 0 h 1566489"/>
              <a:gd name="connsiteX1-51" fmla="*/ 9201150 w 9201150"/>
              <a:gd name="connsiteY1-52" fmla="*/ 1333500 h 1566489"/>
              <a:gd name="connsiteX2-53" fmla="*/ 9525 w 9201150"/>
              <a:gd name="connsiteY2-54" fmla="*/ 266700 h 1566489"/>
              <a:gd name="connsiteX3-55" fmla="*/ 0 w 9201150"/>
              <a:gd name="connsiteY3-56" fmla="*/ 0 h 1566489"/>
              <a:gd name="connsiteX0-57" fmla="*/ 0 w 9201150"/>
              <a:gd name="connsiteY0-58" fmla="*/ 0 h 1566489"/>
              <a:gd name="connsiteX1-59" fmla="*/ 9201150 w 9201150"/>
              <a:gd name="connsiteY1-60" fmla="*/ 1333500 h 1566489"/>
              <a:gd name="connsiteX2-61" fmla="*/ 9525 w 9201150"/>
              <a:gd name="connsiteY2-62" fmla="*/ 266700 h 1566489"/>
              <a:gd name="connsiteX3-63" fmla="*/ 0 w 9201150"/>
              <a:gd name="connsiteY3-64" fmla="*/ 0 h 1566489"/>
              <a:gd name="connsiteX0-65" fmla="*/ 0 w 9201150"/>
              <a:gd name="connsiteY0-66" fmla="*/ 0 h 1562790"/>
              <a:gd name="connsiteX1-67" fmla="*/ 9201150 w 9201150"/>
              <a:gd name="connsiteY1-68" fmla="*/ 1333500 h 1562790"/>
              <a:gd name="connsiteX2-69" fmla="*/ 9525 w 9201150"/>
              <a:gd name="connsiteY2-70" fmla="*/ 266700 h 1562790"/>
              <a:gd name="connsiteX3-71" fmla="*/ 0 w 9201150"/>
              <a:gd name="connsiteY3-72" fmla="*/ 0 h 15627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201150" h="1562790">
                <a:moveTo>
                  <a:pt x="0" y="0"/>
                </a:moveTo>
                <a:cubicBezTo>
                  <a:pt x="476250" y="301625"/>
                  <a:pt x="3181350" y="2089150"/>
                  <a:pt x="9201150" y="1333500"/>
                </a:cubicBezTo>
                <a:cubicBezTo>
                  <a:pt x="3136900" y="2130425"/>
                  <a:pt x="625475" y="622300"/>
                  <a:pt x="9525" y="2667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5686425" y="5992813"/>
            <a:ext cx="2652713" cy="3381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948A5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范国雄 </a:t>
            </a:r>
            <a:r>
              <a:rPr kumimoji="0" lang="en-US" altLang="zh-CN" sz="1600" b="0" i="0" u="none" strike="noStrike" kern="1200" cap="none" spc="0" normalizeH="0" baseline="0" noProof="0" smtClean="0">
                <a:ln>
                  <a:noFill/>
                </a:ln>
                <a:solidFill>
                  <a:srgbClr val="948A5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•</a:t>
            </a:r>
            <a:r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948A54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广东梅县东山中学</a:t>
            </a:r>
            <a:endParaRPr kumimoji="0" lang="zh-CN" altLang="en-US" sz="1600" b="0" i="0" u="none" strike="noStrike" kern="1200" cap="none" spc="0" normalizeH="0" baseline="0" noProof="0" smtClean="0">
              <a:ln>
                <a:noFill/>
              </a:ln>
              <a:solidFill>
                <a:srgbClr val="948A54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755576" y="5230813"/>
            <a:ext cx="7560840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75000"/>
                    <a:lumOff val="2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74914" y="4375990"/>
            <a:ext cx="7772400" cy="936104"/>
          </a:xfrm>
        </p:spPr>
        <p:txBody>
          <a:bodyPr>
            <a:noAutofit/>
          </a:bodyPr>
          <a:lstStyle>
            <a:lvl1pPr algn="r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42054" y="5326360"/>
            <a:ext cx="6400800" cy="622920"/>
          </a:xfrm>
        </p:spPr>
        <p:txBody>
          <a:bodyPr>
            <a:normAutofit/>
          </a:bodyPr>
          <a:lstStyle>
            <a:lvl1pPr marL="0" indent="0" algn="r">
              <a:buNone/>
              <a:defRPr sz="2800" b="0">
                <a:solidFill>
                  <a:schemeClr val="bg2">
                    <a:lumMod val="50000"/>
                  </a:schemeClr>
                </a:solidFill>
                <a:latin typeface="+mj-ea"/>
                <a:ea typeface="+mj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zh-CN" altLang="en-US" noProof="1"/>
          </a:p>
        </p:txBody>
      </p:sp>
      <p:sp>
        <p:nvSpPr>
          <p:cNvPr id="16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7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11" name="日期占位符 6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7"/>
          <p:cNvSpPr>
            <a:spLocks noGrp="1"/>
          </p:cNvSpPr>
          <p:nvPr>
            <p:ph type="ftr" sz="quarter" idx="1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11" name="日期占位符 2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单击图标添加图片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11" name="日期占位符 4"/>
          <p:cNvSpPr>
            <a:spLocks noGrp="1"/>
          </p:cNvSpPr>
          <p:nvPr>
            <p:ph type="dt" sz="half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5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楷体_GB2312" pitchFamily="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400"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400"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ea typeface="宋体" panose="02010600030101010101" pitchFamily="2" charset="-122"/>
              </a:defRPr>
            </a:lvl1pPr>
          </a:lstStyle>
          <a:p>
            <a:pPr lvl="0" eaLnBrk="1" hangingPunct="1"/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" name="任意多边形 7"/>
          <p:cNvSpPr/>
          <p:nvPr/>
        </p:nvSpPr>
        <p:spPr bwMode="auto">
          <a:xfrm flipH="1" flipV="1">
            <a:off x="-9526" y="-14783"/>
            <a:ext cx="9150802" cy="2675965"/>
          </a:xfrm>
          <a:custGeom>
            <a:avLst/>
            <a:gdLst>
              <a:gd name="connsiteX0" fmla="*/ 0 w 9175898"/>
              <a:gd name="connsiteY0" fmla="*/ 0 h 4614531"/>
              <a:gd name="connsiteX1" fmla="*/ 9175898 w 9175898"/>
              <a:gd name="connsiteY1" fmla="*/ 1201480 h 4614531"/>
              <a:gd name="connsiteX2" fmla="*/ 9165265 w 9175898"/>
              <a:gd name="connsiteY2" fmla="*/ 4614531 h 4614531"/>
              <a:gd name="connsiteX3" fmla="*/ 0 w 9175898"/>
              <a:gd name="connsiteY3" fmla="*/ 4614531 h 4614531"/>
              <a:gd name="connsiteX4" fmla="*/ 0 w 9175898"/>
              <a:gd name="connsiteY4" fmla="*/ 0 h 4614531"/>
              <a:gd name="connsiteX0-1" fmla="*/ 0 w 9175898"/>
              <a:gd name="connsiteY0-2" fmla="*/ 0 h 4614531"/>
              <a:gd name="connsiteX1-3" fmla="*/ 9175898 w 9175898"/>
              <a:gd name="connsiteY1-4" fmla="*/ 1201480 h 4614531"/>
              <a:gd name="connsiteX2-5" fmla="*/ 9165265 w 9175898"/>
              <a:gd name="connsiteY2-6" fmla="*/ 4614531 h 4614531"/>
              <a:gd name="connsiteX3-7" fmla="*/ 0 w 9175898"/>
              <a:gd name="connsiteY3-8" fmla="*/ 4614531 h 4614531"/>
              <a:gd name="connsiteX4-9" fmla="*/ 0 w 9175898"/>
              <a:gd name="connsiteY4-10" fmla="*/ 0 h 4614531"/>
              <a:gd name="connsiteX0-11" fmla="*/ 0 w 9175898"/>
              <a:gd name="connsiteY0-12" fmla="*/ 0 h 4614531"/>
              <a:gd name="connsiteX1-13" fmla="*/ 9175898 w 9175898"/>
              <a:gd name="connsiteY1-14" fmla="*/ 1201480 h 4614531"/>
              <a:gd name="connsiteX2-15" fmla="*/ 9165265 w 9175898"/>
              <a:gd name="connsiteY2-16" fmla="*/ 4614531 h 4614531"/>
              <a:gd name="connsiteX3-17" fmla="*/ 0 w 9175898"/>
              <a:gd name="connsiteY3-18" fmla="*/ 4614531 h 4614531"/>
              <a:gd name="connsiteX4-19" fmla="*/ 0 w 9175898"/>
              <a:gd name="connsiteY4-20" fmla="*/ 0 h 4614531"/>
              <a:gd name="connsiteX0-21" fmla="*/ 0 w 9175898"/>
              <a:gd name="connsiteY0-22" fmla="*/ 0 h 4614531"/>
              <a:gd name="connsiteX1-23" fmla="*/ 9175898 w 9175898"/>
              <a:gd name="connsiteY1-24" fmla="*/ 1201480 h 4614531"/>
              <a:gd name="connsiteX2-25" fmla="*/ 9165265 w 9175898"/>
              <a:gd name="connsiteY2-26" fmla="*/ 4614531 h 4614531"/>
              <a:gd name="connsiteX3-27" fmla="*/ 0 w 9175898"/>
              <a:gd name="connsiteY3-28" fmla="*/ 4614531 h 4614531"/>
              <a:gd name="connsiteX4-29" fmla="*/ 0 w 9175898"/>
              <a:gd name="connsiteY4-30" fmla="*/ 0 h 4614531"/>
              <a:gd name="connsiteX0-31" fmla="*/ 0 w 9175898"/>
              <a:gd name="connsiteY0-32" fmla="*/ 0 h 4614531"/>
              <a:gd name="connsiteX1-33" fmla="*/ 9175898 w 9175898"/>
              <a:gd name="connsiteY1-34" fmla="*/ 1201480 h 4614531"/>
              <a:gd name="connsiteX2-35" fmla="*/ 9165265 w 9175898"/>
              <a:gd name="connsiteY2-36" fmla="*/ 4614531 h 4614531"/>
              <a:gd name="connsiteX3-37" fmla="*/ 0 w 9175898"/>
              <a:gd name="connsiteY3-38" fmla="*/ 4614531 h 4614531"/>
              <a:gd name="connsiteX4-39" fmla="*/ 0 w 9175898"/>
              <a:gd name="connsiteY4-40" fmla="*/ 0 h 4614531"/>
              <a:gd name="connsiteX0-41" fmla="*/ 0 w 9175898"/>
              <a:gd name="connsiteY0-42" fmla="*/ 0 h 4614531"/>
              <a:gd name="connsiteX1-43" fmla="*/ 9175898 w 9175898"/>
              <a:gd name="connsiteY1-44" fmla="*/ 1201480 h 4614531"/>
              <a:gd name="connsiteX2-45" fmla="*/ 9165265 w 9175898"/>
              <a:gd name="connsiteY2-46" fmla="*/ 4614531 h 4614531"/>
              <a:gd name="connsiteX3-47" fmla="*/ 32657 w 9175898"/>
              <a:gd name="connsiteY3-48" fmla="*/ 2361188 h 4614531"/>
              <a:gd name="connsiteX4-49" fmla="*/ 0 w 9175898"/>
              <a:gd name="connsiteY4-50" fmla="*/ 0 h 4614531"/>
              <a:gd name="connsiteX0-51" fmla="*/ 0 w 9187495"/>
              <a:gd name="connsiteY0-52" fmla="*/ 0 h 2382959"/>
              <a:gd name="connsiteX1-53" fmla="*/ 9175898 w 9187495"/>
              <a:gd name="connsiteY1-54" fmla="*/ 1201480 h 2382959"/>
              <a:gd name="connsiteX2-55" fmla="*/ 9187036 w 9187495"/>
              <a:gd name="connsiteY2-56" fmla="*/ 2382959 h 2382959"/>
              <a:gd name="connsiteX3-57" fmla="*/ 32657 w 9187495"/>
              <a:gd name="connsiteY3-58" fmla="*/ 2361188 h 2382959"/>
              <a:gd name="connsiteX4-59" fmla="*/ 0 w 9187495"/>
              <a:gd name="connsiteY4-60" fmla="*/ 0 h 2382959"/>
              <a:gd name="connsiteX0-61" fmla="*/ 0 w 9187495"/>
              <a:gd name="connsiteY0-62" fmla="*/ 0 h 2382959"/>
              <a:gd name="connsiteX1-63" fmla="*/ 9175898 w 9187495"/>
              <a:gd name="connsiteY1-64" fmla="*/ 1201480 h 2382959"/>
              <a:gd name="connsiteX2-65" fmla="*/ 9187036 w 9187495"/>
              <a:gd name="connsiteY2-66" fmla="*/ 2382959 h 2382959"/>
              <a:gd name="connsiteX3-67" fmla="*/ 21771 w 9187495"/>
              <a:gd name="connsiteY3-68" fmla="*/ 2056388 h 2382959"/>
              <a:gd name="connsiteX4-69" fmla="*/ 0 w 9187495"/>
              <a:gd name="connsiteY4-70" fmla="*/ 0 h 2382959"/>
              <a:gd name="connsiteX0-71" fmla="*/ 0 w 9187495"/>
              <a:gd name="connsiteY0-72" fmla="*/ 0 h 2382959"/>
              <a:gd name="connsiteX1-73" fmla="*/ 9175898 w 9187495"/>
              <a:gd name="connsiteY1-74" fmla="*/ 1201480 h 2382959"/>
              <a:gd name="connsiteX2-75" fmla="*/ 9187036 w 9187495"/>
              <a:gd name="connsiteY2-76" fmla="*/ 2382959 h 2382959"/>
              <a:gd name="connsiteX3-77" fmla="*/ 21771 w 9187495"/>
              <a:gd name="connsiteY3-78" fmla="*/ 2306760 h 2382959"/>
              <a:gd name="connsiteX4-79" fmla="*/ 0 w 9187495"/>
              <a:gd name="connsiteY4-80" fmla="*/ 0 h 2382959"/>
              <a:gd name="connsiteX0-81" fmla="*/ 10886 w 9165724"/>
              <a:gd name="connsiteY0-82" fmla="*/ 0 h 2382959"/>
              <a:gd name="connsiteX1-83" fmla="*/ 9154127 w 9165724"/>
              <a:gd name="connsiteY1-84" fmla="*/ 1201480 h 2382959"/>
              <a:gd name="connsiteX2-85" fmla="*/ 9165265 w 9165724"/>
              <a:gd name="connsiteY2-86" fmla="*/ 2382959 h 2382959"/>
              <a:gd name="connsiteX3-87" fmla="*/ 0 w 9165724"/>
              <a:gd name="connsiteY3-88" fmla="*/ 2306760 h 2382959"/>
              <a:gd name="connsiteX4-89" fmla="*/ 10886 w 9165724"/>
              <a:gd name="connsiteY4-90" fmla="*/ 0 h 2382959"/>
              <a:gd name="connsiteX0-91" fmla="*/ 4062 w 9165724"/>
              <a:gd name="connsiteY0-92" fmla="*/ 0 h 2403430"/>
              <a:gd name="connsiteX1-93" fmla="*/ 9154127 w 9165724"/>
              <a:gd name="connsiteY1-94" fmla="*/ 1221951 h 2403430"/>
              <a:gd name="connsiteX2-95" fmla="*/ 9165265 w 9165724"/>
              <a:gd name="connsiteY2-96" fmla="*/ 2403430 h 2403430"/>
              <a:gd name="connsiteX3-97" fmla="*/ 0 w 9165724"/>
              <a:gd name="connsiteY3-98" fmla="*/ 2327231 h 2403430"/>
              <a:gd name="connsiteX4-99" fmla="*/ 4062 w 9165724"/>
              <a:gd name="connsiteY4-100" fmla="*/ 0 h 2403430"/>
              <a:gd name="connsiteX0-101" fmla="*/ 4062 w 9165724"/>
              <a:gd name="connsiteY0-102" fmla="*/ 0 h 2403430"/>
              <a:gd name="connsiteX1-103" fmla="*/ 9154127 w 9165724"/>
              <a:gd name="connsiteY1-104" fmla="*/ 1221951 h 2403430"/>
              <a:gd name="connsiteX2-105" fmla="*/ 9165265 w 9165724"/>
              <a:gd name="connsiteY2-106" fmla="*/ 2403430 h 2403430"/>
              <a:gd name="connsiteX3-107" fmla="*/ 0 w 9165724"/>
              <a:gd name="connsiteY3-108" fmla="*/ 2334055 h 2403430"/>
              <a:gd name="connsiteX4-109" fmla="*/ 4062 w 9165724"/>
              <a:gd name="connsiteY4-110" fmla="*/ 0 h 2403430"/>
              <a:gd name="connsiteX0-111" fmla="*/ 4062 w 9154127"/>
              <a:gd name="connsiteY0-112" fmla="*/ 0 h 2389782"/>
              <a:gd name="connsiteX1-113" fmla="*/ 9154127 w 9154127"/>
              <a:gd name="connsiteY1-114" fmla="*/ 1221951 h 2389782"/>
              <a:gd name="connsiteX2-115" fmla="*/ 9137969 w 9154127"/>
              <a:gd name="connsiteY2-116" fmla="*/ 2389782 h 2389782"/>
              <a:gd name="connsiteX3-117" fmla="*/ 0 w 9154127"/>
              <a:gd name="connsiteY3-118" fmla="*/ 2334055 h 2389782"/>
              <a:gd name="connsiteX4-119" fmla="*/ 4062 w 9154127"/>
              <a:gd name="connsiteY4-120" fmla="*/ 0 h 2389782"/>
              <a:gd name="connsiteX0-121" fmla="*/ 4062 w 9154127"/>
              <a:gd name="connsiteY0-122" fmla="*/ 0 h 2389782"/>
              <a:gd name="connsiteX1-123" fmla="*/ 9154127 w 9154127"/>
              <a:gd name="connsiteY1-124" fmla="*/ 1221951 h 2389782"/>
              <a:gd name="connsiteX2-125" fmla="*/ 9151617 w 9154127"/>
              <a:gd name="connsiteY2-126" fmla="*/ 2389782 h 2389782"/>
              <a:gd name="connsiteX3-127" fmla="*/ 0 w 9154127"/>
              <a:gd name="connsiteY3-128" fmla="*/ 2334055 h 2389782"/>
              <a:gd name="connsiteX4-129" fmla="*/ 4062 w 9154127"/>
              <a:gd name="connsiteY4-130" fmla="*/ 0 h 2389782"/>
              <a:gd name="connsiteX0-131" fmla="*/ 4062 w 9159131"/>
              <a:gd name="connsiteY0-132" fmla="*/ 0 h 2348839"/>
              <a:gd name="connsiteX1-133" fmla="*/ 9154127 w 9159131"/>
              <a:gd name="connsiteY1-134" fmla="*/ 1221951 h 2348839"/>
              <a:gd name="connsiteX2-135" fmla="*/ 9158440 w 9159131"/>
              <a:gd name="connsiteY2-136" fmla="*/ 2348839 h 2348839"/>
              <a:gd name="connsiteX3-137" fmla="*/ 0 w 9159131"/>
              <a:gd name="connsiteY3-138" fmla="*/ 2334055 h 2348839"/>
              <a:gd name="connsiteX4-139" fmla="*/ 4062 w 9159131"/>
              <a:gd name="connsiteY4-140" fmla="*/ 0 h 2348839"/>
              <a:gd name="connsiteX0-141" fmla="*/ 737 w 9155806"/>
              <a:gd name="connsiteY0-142" fmla="*/ 0 h 2675961"/>
              <a:gd name="connsiteX1-143" fmla="*/ 9150802 w 9155806"/>
              <a:gd name="connsiteY1-144" fmla="*/ 1221951 h 2675961"/>
              <a:gd name="connsiteX2-145" fmla="*/ 9155115 w 9155806"/>
              <a:gd name="connsiteY2-146" fmla="*/ 2348839 h 2675961"/>
              <a:gd name="connsiteX3-147" fmla="*/ 4627 w 9155806"/>
              <a:gd name="connsiteY3-148" fmla="*/ 2675961 h 2675961"/>
              <a:gd name="connsiteX4-149" fmla="*/ 737 w 9155806"/>
              <a:gd name="connsiteY4-150" fmla="*/ 0 h 2675961"/>
              <a:gd name="connsiteX0-151" fmla="*/ 737 w 9150802"/>
              <a:gd name="connsiteY0-152" fmla="*/ 0 h 2675961"/>
              <a:gd name="connsiteX1-153" fmla="*/ 9150802 w 9150802"/>
              <a:gd name="connsiteY1-154" fmla="*/ 1221951 h 2675961"/>
              <a:gd name="connsiteX2-155" fmla="*/ 9147163 w 9150802"/>
              <a:gd name="connsiteY2-156" fmla="*/ 2666891 h 2675961"/>
              <a:gd name="connsiteX3-157" fmla="*/ 4627 w 9150802"/>
              <a:gd name="connsiteY3-158" fmla="*/ 2675961 h 2675961"/>
              <a:gd name="connsiteX4-159" fmla="*/ 737 w 9150802"/>
              <a:gd name="connsiteY4-160" fmla="*/ 0 h 26759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50802" h="2675961">
                <a:moveTo>
                  <a:pt x="737" y="0"/>
                </a:moveTo>
                <a:cubicBezTo>
                  <a:pt x="1655872" y="1112873"/>
                  <a:pt x="4911955" y="1725225"/>
                  <a:pt x="9150802" y="1221951"/>
                </a:cubicBezTo>
                <a:cubicBezTo>
                  <a:pt x="9147258" y="2359635"/>
                  <a:pt x="9150707" y="1529207"/>
                  <a:pt x="9147163" y="2666891"/>
                </a:cubicBezTo>
                <a:lnTo>
                  <a:pt x="4627" y="2675961"/>
                </a:lnTo>
                <a:cubicBezTo>
                  <a:pt x="8256" y="1907041"/>
                  <a:pt x="-2892" y="768920"/>
                  <a:pt x="737" y="0"/>
                </a:cubicBezTo>
                <a:close/>
              </a:path>
            </a:pathLst>
          </a:custGeom>
          <a:blipFill dpi="0" rotWithShape="0">
            <a:blip r:embed="rId12" cstate="print"/>
            <a:srcRect/>
            <a:stretch>
              <a:fillRect t="-50000"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任意多边形 9"/>
          <p:cNvSpPr/>
          <p:nvPr/>
        </p:nvSpPr>
        <p:spPr bwMode="auto">
          <a:xfrm flipH="1" flipV="1">
            <a:off x="-9525" y="-15875"/>
            <a:ext cx="9170988" cy="2674938"/>
          </a:xfrm>
          <a:custGeom>
            <a:avLst/>
            <a:gdLst>
              <a:gd name="connsiteX0" fmla="*/ 0 w 9175898"/>
              <a:gd name="connsiteY0" fmla="*/ 0 h 4614531"/>
              <a:gd name="connsiteX1" fmla="*/ 9175898 w 9175898"/>
              <a:gd name="connsiteY1" fmla="*/ 1201480 h 4614531"/>
              <a:gd name="connsiteX2" fmla="*/ 9165265 w 9175898"/>
              <a:gd name="connsiteY2" fmla="*/ 4614531 h 4614531"/>
              <a:gd name="connsiteX3" fmla="*/ 0 w 9175898"/>
              <a:gd name="connsiteY3" fmla="*/ 4614531 h 4614531"/>
              <a:gd name="connsiteX4" fmla="*/ 0 w 9175898"/>
              <a:gd name="connsiteY4" fmla="*/ 0 h 4614531"/>
              <a:gd name="connsiteX0-1" fmla="*/ 0 w 9175898"/>
              <a:gd name="connsiteY0-2" fmla="*/ 0 h 4614531"/>
              <a:gd name="connsiteX1-3" fmla="*/ 9175898 w 9175898"/>
              <a:gd name="connsiteY1-4" fmla="*/ 1201480 h 4614531"/>
              <a:gd name="connsiteX2-5" fmla="*/ 9165265 w 9175898"/>
              <a:gd name="connsiteY2-6" fmla="*/ 4614531 h 4614531"/>
              <a:gd name="connsiteX3-7" fmla="*/ 0 w 9175898"/>
              <a:gd name="connsiteY3-8" fmla="*/ 4614531 h 4614531"/>
              <a:gd name="connsiteX4-9" fmla="*/ 0 w 9175898"/>
              <a:gd name="connsiteY4-10" fmla="*/ 0 h 4614531"/>
              <a:gd name="connsiteX0-11" fmla="*/ 0 w 9175898"/>
              <a:gd name="connsiteY0-12" fmla="*/ 0 h 4614531"/>
              <a:gd name="connsiteX1-13" fmla="*/ 9175898 w 9175898"/>
              <a:gd name="connsiteY1-14" fmla="*/ 1201480 h 4614531"/>
              <a:gd name="connsiteX2-15" fmla="*/ 9165265 w 9175898"/>
              <a:gd name="connsiteY2-16" fmla="*/ 4614531 h 4614531"/>
              <a:gd name="connsiteX3-17" fmla="*/ 0 w 9175898"/>
              <a:gd name="connsiteY3-18" fmla="*/ 4614531 h 4614531"/>
              <a:gd name="connsiteX4-19" fmla="*/ 0 w 9175898"/>
              <a:gd name="connsiteY4-20" fmla="*/ 0 h 4614531"/>
              <a:gd name="connsiteX0-21" fmla="*/ 0 w 9175898"/>
              <a:gd name="connsiteY0-22" fmla="*/ 0 h 4614531"/>
              <a:gd name="connsiteX1-23" fmla="*/ 9175898 w 9175898"/>
              <a:gd name="connsiteY1-24" fmla="*/ 1201480 h 4614531"/>
              <a:gd name="connsiteX2-25" fmla="*/ 9165265 w 9175898"/>
              <a:gd name="connsiteY2-26" fmla="*/ 4614531 h 4614531"/>
              <a:gd name="connsiteX3-27" fmla="*/ 0 w 9175898"/>
              <a:gd name="connsiteY3-28" fmla="*/ 4614531 h 4614531"/>
              <a:gd name="connsiteX4-29" fmla="*/ 0 w 9175898"/>
              <a:gd name="connsiteY4-30" fmla="*/ 0 h 4614531"/>
              <a:gd name="connsiteX0-31" fmla="*/ 0 w 9175898"/>
              <a:gd name="connsiteY0-32" fmla="*/ 0 h 4614531"/>
              <a:gd name="connsiteX1-33" fmla="*/ 9175898 w 9175898"/>
              <a:gd name="connsiteY1-34" fmla="*/ 1201480 h 4614531"/>
              <a:gd name="connsiteX2-35" fmla="*/ 9165265 w 9175898"/>
              <a:gd name="connsiteY2-36" fmla="*/ 4614531 h 4614531"/>
              <a:gd name="connsiteX3-37" fmla="*/ 0 w 9175898"/>
              <a:gd name="connsiteY3-38" fmla="*/ 4614531 h 4614531"/>
              <a:gd name="connsiteX4-39" fmla="*/ 0 w 9175898"/>
              <a:gd name="connsiteY4-40" fmla="*/ 0 h 4614531"/>
              <a:gd name="connsiteX0-41" fmla="*/ 0 w 9175898"/>
              <a:gd name="connsiteY0-42" fmla="*/ 0 h 4614531"/>
              <a:gd name="connsiteX1-43" fmla="*/ 9175898 w 9175898"/>
              <a:gd name="connsiteY1-44" fmla="*/ 1201480 h 4614531"/>
              <a:gd name="connsiteX2-45" fmla="*/ 9165265 w 9175898"/>
              <a:gd name="connsiteY2-46" fmla="*/ 4614531 h 4614531"/>
              <a:gd name="connsiteX3-47" fmla="*/ 32657 w 9175898"/>
              <a:gd name="connsiteY3-48" fmla="*/ 2361188 h 4614531"/>
              <a:gd name="connsiteX4-49" fmla="*/ 0 w 9175898"/>
              <a:gd name="connsiteY4-50" fmla="*/ 0 h 4614531"/>
              <a:gd name="connsiteX0-51" fmla="*/ 0 w 9187495"/>
              <a:gd name="connsiteY0-52" fmla="*/ 0 h 2382959"/>
              <a:gd name="connsiteX1-53" fmla="*/ 9175898 w 9187495"/>
              <a:gd name="connsiteY1-54" fmla="*/ 1201480 h 2382959"/>
              <a:gd name="connsiteX2-55" fmla="*/ 9187036 w 9187495"/>
              <a:gd name="connsiteY2-56" fmla="*/ 2382959 h 2382959"/>
              <a:gd name="connsiteX3-57" fmla="*/ 32657 w 9187495"/>
              <a:gd name="connsiteY3-58" fmla="*/ 2361188 h 2382959"/>
              <a:gd name="connsiteX4-59" fmla="*/ 0 w 9187495"/>
              <a:gd name="connsiteY4-60" fmla="*/ 0 h 2382959"/>
              <a:gd name="connsiteX0-61" fmla="*/ 0 w 9187495"/>
              <a:gd name="connsiteY0-62" fmla="*/ 0 h 2382959"/>
              <a:gd name="connsiteX1-63" fmla="*/ 9175898 w 9187495"/>
              <a:gd name="connsiteY1-64" fmla="*/ 1201480 h 2382959"/>
              <a:gd name="connsiteX2-65" fmla="*/ 9187036 w 9187495"/>
              <a:gd name="connsiteY2-66" fmla="*/ 2382959 h 2382959"/>
              <a:gd name="connsiteX3-67" fmla="*/ 21771 w 9187495"/>
              <a:gd name="connsiteY3-68" fmla="*/ 2056388 h 2382959"/>
              <a:gd name="connsiteX4-69" fmla="*/ 0 w 9187495"/>
              <a:gd name="connsiteY4-70" fmla="*/ 0 h 2382959"/>
              <a:gd name="connsiteX0-71" fmla="*/ 0 w 9187495"/>
              <a:gd name="connsiteY0-72" fmla="*/ 0 h 2382959"/>
              <a:gd name="connsiteX1-73" fmla="*/ 9175898 w 9187495"/>
              <a:gd name="connsiteY1-74" fmla="*/ 1201480 h 2382959"/>
              <a:gd name="connsiteX2-75" fmla="*/ 9187036 w 9187495"/>
              <a:gd name="connsiteY2-76" fmla="*/ 2382959 h 2382959"/>
              <a:gd name="connsiteX3-77" fmla="*/ 21771 w 9187495"/>
              <a:gd name="connsiteY3-78" fmla="*/ 2306760 h 2382959"/>
              <a:gd name="connsiteX4-79" fmla="*/ 0 w 9187495"/>
              <a:gd name="connsiteY4-80" fmla="*/ 0 h 2382959"/>
              <a:gd name="connsiteX0-81" fmla="*/ 10886 w 9165724"/>
              <a:gd name="connsiteY0-82" fmla="*/ 0 h 2382959"/>
              <a:gd name="connsiteX1-83" fmla="*/ 9154127 w 9165724"/>
              <a:gd name="connsiteY1-84" fmla="*/ 1201480 h 2382959"/>
              <a:gd name="connsiteX2-85" fmla="*/ 9165265 w 9165724"/>
              <a:gd name="connsiteY2-86" fmla="*/ 2382959 h 2382959"/>
              <a:gd name="connsiteX3-87" fmla="*/ 0 w 9165724"/>
              <a:gd name="connsiteY3-88" fmla="*/ 2306760 h 2382959"/>
              <a:gd name="connsiteX4-89" fmla="*/ 10886 w 9165724"/>
              <a:gd name="connsiteY4-90" fmla="*/ 0 h 2382959"/>
              <a:gd name="connsiteX0-91" fmla="*/ 4062 w 9165724"/>
              <a:gd name="connsiteY0-92" fmla="*/ 0 h 2403430"/>
              <a:gd name="connsiteX1-93" fmla="*/ 9154127 w 9165724"/>
              <a:gd name="connsiteY1-94" fmla="*/ 1221951 h 2403430"/>
              <a:gd name="connsiteX2-95" fmla="*/ 9165265 w 9165724"/>
              <a:gd name="connsiteY2-96" fmla="*/ 2403430 h 2403430"/>
              <a:gd name="connsiteX3-97" fmla="*/ 0 w 9165724"/>
              <a:gd name="connsiteY3-98" fmla="*/ 2327231 h 2403430"/>
              <a:gd name="connsiteX4-99" fmla="*/ 4062 w 9165724"/>
              <a:gd name="connsiteY4-100" fmla="*/ 0 h 2403430"/>
              <a:gd name="connsiteX0-101" fmla="*/ 4062 w 9165724"/>
              <a:gd name="connsiteY0-102" fmla="*/ 0 h 2403430"/>
              <a:gd name="connsiteX1-103" fmla="*/ 9154127 w 9165724"/>
              <a:gd name="connsiteY1-104" fmla="*/ 1221951 h 2403430"/>
              <a:gd name="connsiteX2-105" fmla="*/ 9165265 w 9165724"/>
              <a:gd name="connsiteY2-106" fmla="*/ 2403430 h 2403430"/>
              <a:gd name="connsiteX3-107" fmla="*/ 0 w 9165724"/>
              <a:gd name="connsiteY3-108" fmla="*/ 2334055 h 2403430"/>
              <a:gd name="connsiteX4-109" fmla="*/ 4062 w 9165724"/>
              <a:gd name="connsiteY4-110" fmla="*/ 0 h 2403430"/>
              <a:gd name="connsiteX0-111" fmla="*/ 4062 w 9154127"/>
              <a:gd name="connsiteY0-112" fmla="*/ 0 h 2389782"/>
              <a:gd name="connsiteX1-113" fmla="*/ 9154127 w 9154127"/>
              <a:gd name="connsiteY1-114" fmla="*/ 1221951 h 2389782"/>
              <a:gd name="connsiteX2-115" fmla="*/ 9137969 w 9154127"/>
              <a:gd name="connsiteY2-116" fmla="*/ 2389782 h 2389782"/>
              <a:gd name="connsiteX3-117" fmla="*/ 0 w 9154127"/>
              <a:gd name="connsiteY3-118" fmla="*/ 2334055 h 2389782"/>
              <a:gd name="connsiteX4-119" fmla="*/ 4062 w 9154127"/>
              <a:gd name="connsiteY4-120" fmla="*/ 0 h 2389782"/>
              <a:gd name="connsiteX0-121" fmla="*/ 4062 w 9154127"/>
              <a:gd name="connsiteY0-122" fmla="*/ 0 h 2389782"/>
              <a:gd name="connsiteX1-123" fmla="*/ 9154127 w 9154127"/>
              <a:gd name="connsiteY1-124" fmla="*/ 1221951 h 2389782"/>
              <a:gd name="connsiteX2-125" fmla="*/ 9151617 w 9154127"/>
              <a:gd name="connsiteY2-126" fmla="*/ 2389782 h 2389782"/>
              <a:gd name="connsiteX3-127" fmla="*/ 0 w 9154127"/>
              <a:gd name="connsiteY3-128" fmla="*/ 2334055 h 2389782"/>
              <a:gd name="connsiteX4-129" fmla="*/ 4062 w 9154127"/>
              <a:gd name="connsiteY4-130" fmla="*/ 0 h 2389782"/>
              <a:gd name="connsiteX0-131" fmla="*/ 4062 w 9159131"/>
              <a:gd name="connsiteY0-132" fmla="*/ 0 h 2348839"/>
              <a:gd name="connsiteX1-133" fmla="*/ 9154127 w 9159131"/>
              <a:gd name="connsiteY1-134" fmla="*/ 1221951 h 2348839"/>
              <a:gd name="connsiteX2-135" fmla="*/ 9158440 w 9159131"/>
              <a:gd name="connsiteY2-136" fmla="*/ 2348839 h 2348839"/>
              <a:gd name="connsiteX3-137" fmla="*/ 0 w 9159131"/>
              <a:gd name="connsiteY3-138" fmla="*/ 2334055 h 2348839"/>
              <a:gd name="connsiteX4-139" fmla="*/ 4062 w 9159131"/>
              <a:gd name="connsiteY4-140" fmla="*/ 0 h 2348839"/>
              <a:gd name="connsiteX0-141" fmla="*/ 737 w 9155806"/>
              <a:gd name="connsiteY0-142" fmla="*/ 0 h 2675961"/>
              <a:gd name="connsiteX1-143" fmla="*/ 9150802 w 9155806"/>
              <a:gd name="connsiteY1-144" fmla="*/ 1221951 h 2675961"/>
              <a:gd name="connsiteX2-145" fmla="*/ 9155115 w 9155806"/>
              <a:gd name="connsiteY2-146" fmla="*/ 2348839 h 2675961"/>
              <a:gd name="connsiteX3-147" fmla="*/ 4627 w 9155806"/>
              <a:gd name="connsiteY3-148" fmla="*/ 2675961 h 2675961"/>
              <a:gd name="connsiteX4-149" fmla="*/ 737 w 9155806"/>
              <a:gd name="connsiteY4-150" fmla="*/ 0 h 2675961"/>
              <a:gd name="connsiteX0-151" fmla="*/ 737 w 9150802"/>
              <a:gd name="connsiteY0-152" fmla="*/ 0 h 2675961"/>
              <a:gd name="connsiteX1-153" fmla="*/ 9150802 w 9150802"/>
              <a:gd name="connsiteY1-154" fmla="*/ 1221951 h 2675961"/>
              <a:gd name="connsiteX2-155" fmla="*/ 9147163 w 9150802"/>
              <a:gd name="connsiteY2-156" fmla="*/ 2666891 h 2675961"/>
              <a:gd name="connsiteX3-157" fmla="*/ 4627 w 9150802"/>
              <a:gd name="connsiteY3-158" fmla="*/ 2675961 h 2675961"/>
              <a:gd name="connsiteX4-159" fmla="*/ 737 w 9150802"/>
              <a:gd name="connsiteY4-160" fmla="*/ 0 h 26759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150802" h="2675961">
                <a:moveTo>
                  <a:pt x="737" y="0"/>
                </a:moveTo>
                <a:cubicBezTo>
                  <a:pt x="1655872" y="1112873"/>
                  <a:pt x="4911955" y="1725225"/>
                  <a:pt x="9150802" y="1221951"/>
                </a:cubicBezTo>
                <a:cubicBezTo>
                  <a:pt x="9147258" y="2359635"/>
                  <a:pt x="9150707" y="1529207"/>
                  <a:pt x="9147163" y="2666891"/>
                </a:cubicBezTo>
                <a:lnTo>
                  <a:pt x="4627" y="2675961"/>
                </a:lnTo>
                <a:cubicBezTo>
                  <a:pt x="8256" y="1907041"/>
                  <a:pt x="-2892" y="768920"/>
                  <a:pt x="737" y="0"/>
                </a:cubicBezTo>
                <a:close/>
              </a:path>
            </a:pathLst>
          </a:custGeom>
          <a:gradFill flip="none" rotWithShape="1">
            <a:gsLst>
              <a:gs pos="9000">
                <a:schemeClr val="bg2">
                  <a:lumMod val="10000"/>
                </a:schemeClr>
              </a:gs>
              <a:gs pos="68000">
                <a:srgbClr val="272727">
                  <a:alpha val="0"/>
                </a:srgbClr>
              </a:gs>
              <a:gs pos="43000">
                <a:schemeClr val="bg2">
                  <a:lumMod val="10000"/>
                  <a:alpha val="80000"/>
                </a:schemeClr>
              </a:gs>
              <a:gs pos="79000">
                <a:srgbClr val="2F2F2F">
                  <a:alpha val="0"/>
                </a:srgbClr>
              </a:gs>
              <a:gs pos="100000">
                <a:schemeClr val="bg2">
                  <a:lumMod val="10000"/>
                </a:schemeClr>
              </a:gs>
            </a:gsLst>
            <a:lin ang="14400000" scaled="0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任意多边形 6"/>
          <p:cNvSpPr/>
          <p:nvPr/>
        </p:nvSpPr>
        <p:spPr bwMode="auto">
          <a:xfrm flipH="1" flipV="1">
            <a:off x="12700" y="1228725"/>
            <a:ext cx="9153525" cy="1563688"/>
          </a:xfrm>
          <a:custGeom>
            <a:avLst/>
            <a:gdLst>
              <a:gd name="connsiteX0" fmla="*/ 0 w 9201150"/>
              <a:gd name="connsiteY0" fmla="*/ 0 h 1333500"/>
              <a:gd name="connsiteX1" fmla="*/ 9201150 w 9201150"/>
              <a:gd name="connsiteY1" fmla="*/ 1333500 h 1333500"/>
              <a:gd name="connsiteX2" fmla="*/ 9525 w 9201150"/>
              <a:gd name="connsiteY2" fmla="*/ 266700 h 1333500"/>
              <a:gd name="connsiteX3" fmla="*/ 0 w 9201150"/>
              <a:gd name="connsiteY3" fmla="*/ 0 h 1333500"/>
              <a:gd name="connsiteX0-1" fmla="*/ 0 w 9201150"/>
              <a:gd name="connsiteY0-2" fmla="*/ 0 h 1566489"/>
              <a:gd name="connsiteX1-3" fmla="*/ 9201150 w 9201150"/>
              <a:gd name="connsiteY1-4" fmla="*/ 1333500 h 1566489"/>
              <a:gd name="connsiteX2-5" fmla="*/ 9525 w 9201150"/>
              <a:gd name="connsiteY2-6" fmla="*/ 266700 h 1566489"/>
              <a:gd name="connsiteX3-7" fmla="*/ 0 w 9201150"/>
              <a:gd name="connsiteY3-8" fmla="*/ 0 h 1566489"/>
              <a:gd name="connsiteX0-9" fmla="*/ 0 w 9201150"/>
              <a:gd name="connsiteY0-10" fmla="*/ 0 h 1566489"/>
              <a:gd name="connsiteX1-11" fmla="*/ 9201150 w 9201150"/>
              <a:gd name="connsiteY1-12" fmla="*/ 1333500 h 1566489"/>
              <a:gd name="connsiteX2-13" fmla="*/ 9525 w 9201150"/>
              <a:gd name="connsiteY2-14" fmla="*/ 266700 h 1566489"/>
              <a:gd name="connsiteX3-15" fmla="*/ 0 w 9201150"/>
              <a:gd name="connsiteY3-16" fmla="*/ 0 h 1566489"/>
              <a:gd name="connsiteX0-17" fmla="*/ 0 w 9201150"/>
              <a:gd name="connsiteY0-18" fmla="*/ 0 h 1566489"/>
              <a:gd name="connsiteX1-19" fmla="*/ 9201150 w 9201150"/>
              <a:gd name="connsiteY1-20" fmla="*/ 1333500 h 1566489"/>
              <a:gd name="connsiteX2-21" fmla="*/ 9525 w 9201150"/>
              <a:gd name="connsiteY2-22" fmla="*/ 266700 h 1566489"/>
              <a:gd name="connsiteX3-23" fmla="*/ 0 w 9201150"/>
              <a:gd name="connsiteY3-24" fmla="*/ 0 h 1566489"/>
              <a:gd name="connsiteX0-25" fmla="*/ 0 w 9201150"/>
              <a:gd name="connsiteY0-26" fmla="*/ 0 h 1566489"/>
              <a:gd name="connsiteX1-27" fmla="*/ 9201150 w 9201150"/>
              <a:gd name="connsiteY1-28" fmla="*/ 1333500 h 1566489"/>
              <a:gd name="connsiteX2-29" fmla="*/ 9525 w 9201150"/>
              <a:gd name="connsiteY2-30" fmla="*/ 266700 h 1566489"/>
              <a:gd name="connsiteX3-31" fmla="*/ 0 w 9201150"/>
              <a:gd name="connsiteY3-32" fmla="*/ 0 h 1566489"/>
              <a:gd name="connsiteX0-33" fmla="*/ 0 w 9201150"/>
              <a:gd name="connsiteY0-34" fmla="*/ 0 h 1566489"/>
              <a:gd name="connsiteX1-35" fmla="*/ 9201150 w 9201150"/>
              <a:gd name="connsiteY1-36" fmla="*/ 1333500 h 1566489"/>
              <a:gd name="connsiteX2-37" fmla="*/ 9525 w 9201150"/>
              <a:gd name="connsiteY2-38" fmla="*/ 266700 h 1566489"/>
              <a:gd name="connsiteX3-39" fmla="*/ 0 w 9201150"/>
              <a:gd name="connsiteY3-40" fmla="*/ 0 h 1566489"/>
              <a:gd name="connsiteX0-41" fmla="*/ 0 w 9201150"/>
              <a:gd name="connsiteY0-42" fmla="*/ 0 h 1566489"/>
              <a:gd name="connsiteX1-43" fmla="*/ 9201150 w 9201150"/>
              <a:gd name="connsiteY1-44" fmla="*/ 1333500 h 1566489"/>
              <a:gd name="connsiteX2-45" fmla="*/ 9525 w 9201150"/>
              <a:gd name="connsiteY2-46" fmla="*/ 266700 h 1566489"/>
              <a:gd name="connsiteX3-47" fmla="*/ 0 w 9201150"/>
              <a:gd name="connsiteY3-48" fmla="*/ 0 h 1566489"/>
              <a:gd name="connsiteX0-49" fmla="*/ 0 w 9201150"/>
              <a:gd name="connsiteY0-50" fmla="*/ 0 h 1566489"/>
              <a:gd name="connsiteX1-51" fmla="*/ 9201150 w 9201150"/>
              <a:gd name="connsiteY1-52" fmla="*/ 1333500 h 1566489"/>
              <a:gd name="connsiteX2-53" fmla="*/ 9525 w 9201150"/>
              <a:gd name="connsiteY2-54" fmla="*/ 266700 h 1566489"/>
              <a:gd name="connsiteX3-55" fmla="*/ 0 w 9201150"/>
              <a:gd name="connsiteY3-56" fmla="*/ 0 h 1566489"/>
              <a:gd name="connsiteX0-57" fmla="*/ 0 w 9201150"/>
              <a:gd name="connsiteY0-58" fmla="*/ 0 h 1566489"/>
              <a:gd name="connsiteX1-59" fmla="*/ 9201150 w 9201150"/>
              <a:gd name="connsiteY1-60" fmla="*/ 1333500 h 1566489"/>
              <a:gd name="connsiteX2-61" fmla="*/ 9525 w 9201150"/>
              <a:gd name="connsiteY2-62" fmla="*/ 266700 h 1566489"/>
              <a:gd name="connsiteX3-63" fmla="*/ 0 w 9201150"/>
              <a:gd name="connsiteY3-64" fmla="*/ 0 h 1566489"/>
              <a:gd name="connsiteX0-65" fmla="*/ 0 w 9201150"/>
              <a:gd name="connsiteY0-66" fmla="*/ 0 h 1562790"/>
              <a:gd name="connsiteX1-67" fmla="*/ 9201150 w 9201150"/>
              <a:gd name="connsiteY1-68" fmla="*/ 1333500 h 1562790"/>
              <a:gd name="connsiteX2-69" fmla="*/ 9525 w 9201150"/>
              <a:gd name="connsiteY2-70" fmla="*/ 266700 h 1562790"/>
              <a:gd name="connsiteX3-71" fmla="*/ 0 w 9201150"/>
              <a:gd name="connsiteY3-72" fmla="*/ 0 h 156279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9201150" h="1562790">
                <a:moveTo>
                  <a:pt x="0" y="0"/>
                </a:moveTo>
                <a:cubicBezTo>
                  <a:pt x="476250" y="301625"/>
                  <a:pt x="3181350" y="2089150"/>
                  <a:pt x="9201150" y="1333500"/>
                </a:cubicBezTo>
                <a:cubicBezTo>
                  <a:pt x="3136900" y="2130425"/>
                  <a:pt x="625475" y="622300"/>
                  <a:pt x="9525" y="26670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5" name="标题占位符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7921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6" name="文本占位符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Franklin Gothic Book"/>
                <a:ea typeface="黑体" panose="02010609060101010101" pitchFamily="49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 sz="1200">
                <a:solidFill>
                  <a:prstClr val="black">
                    <a:tint val="75000"/>
                  </a:prstClr>
                </a:solidFill>
                <a:latin typeface="Franklin Gothic Book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Franklin Gothic Book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  <a:latin typeface="Franklin Gothic Book"/>
                <a:ea typeface="黑体" panose="02010609060101010101" pitchFamily="49" charset="-122"/>
              </a:defRPr>
            </a:lvl1pPr>
          </a:lstStyle>
          <a:p>
            <a:pPr lvl="0" eaLnBrk="1" hangingPunct="1"/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ea"/>
          <a:ea typeface="+mj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j-ea"/>
          <a:ea typeface="+mj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ea"/>
          <a:ea typeface="+mj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j-ea"/>
          <a:ea typeface="+mj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GIF"/><Relationship Id="rId3" Type="http://schemas.openxmlformats.org/officeDocument/2006/relationships/slide" Target="slide2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8.png"/><Relationship Id="rId3" Type="http://schemas.microsoft.com/office/2007/relationships/media" Target="../media/media1.wma"/><Relationship Id="rId2" Type="http://schemas.openxmlformats.org/officeDocument/2006/relationships/audio" Target="../media/media1.wma"/><Relationship Id="rId1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customXml" Target="../ink/ink1.xml"/><Relationship Id="rId1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image" Target="../media/image69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70.png"/><Relationship Id="rId1" Type="http://schemas.openxmlformats.org/officeDocument/2006/relationships/image" Target="../media/image6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1" Type="http://schemas.openxmlformats.org/officeDocument/2006/relationships/image" Target="../media/image69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6cc7c83bt7bfe46cd6062&amp;69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3825" y="95250"/>
            <a:ext cx="8896350" cy="666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 descr="6cc7c83btd7eecfad36ba&amp;6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95250"/>
            <a:ext cx="8896350" cy="666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6cc7c83bt7bfe484473ae&amp;69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" y="452438"/>
            <a:ext cx="8972550" cy="595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 descr="6cc7c83btd7eec448e6c2&amp;69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" y="452438"/>
            <a:ext cx="8972550" cy="595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240425-1210201R600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7200" y="74613"/>
            <a:ext cx="10058400" cy="6708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29745145_1387333732240_mthum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4612" y="273050"/>
            <a:ext cx="9469437" cy="6310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 l="515" t="7676"/>
          <a:stretch>
            <a:fillRect/>
          </a:stretch>
        </p:blipFill>
        <p:spPr>
          <a:xfrm>
            <a:off x="304800" y="146346"/>
            <a:ext cx="8534400" cy="655925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4" descr="19bOOOPIC0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3" y="4894263"/>
            <a:ext cx="1506537" cy="1547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304800" y="381000"/>
            <a:ext cx="4572000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4572000" y="3200400"/>
            <a:ext cx="4572000" cy="3429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4581" name="文本框 3"/>
          <p:cNvSpPr txBox="1"/>
          <p:nvPr/>
        </p:nvSpPr>
        <p:spPr>
          <a:xfrm>
            <a:off x="5654675" y="1050925"/>
            <a:ext cx="2406650" cy="94615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en-US" altLang="zh-CN" sz="2800" b="1" dirty="0">
                <a:latin typeface="Arial" panose="020B0604020202020204" pitchFamily="34" charset="0"/>
              </a:rPr>
              <a:t>      </a:t>
            </a:r>
            <a:r>
              <a:rPr lang="zh-CN" altLang="zh-CN" sz="2800" b="1" dirty="0">
                <a:latin typeface="Arial" panose="020B0604020202020204" pitchFamily="34" charset="0"/>
              </a:rPr>
              <a:t>我国最重要的稻米产区</a:t>
            </a:r>
            <a:endParaRPr lang="zh-CN" altLang="zh-CN" sz="2800" b="1" dirty="0">
              <a:latin typeface="Arial" panose="020B0604020202020204" pitchFamily="34" charset="0"/>
            </a:endParaRPr>
          </a:p>
        </p:txBody>
      </p:sp>
      <p:sp>
        <p:nvSpPr>
          <p:cNvPr id="5" name="左箭头 4"/>
          <p:cNvSpPr/>
          <p:nvPr/>
        </p:nvSpPr>
        <p:spPr>
          <a:xfrm>
            <a:off x="5105400" y="1371600"/>
            <a:ext cx="457200" cy="304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583" name="文本框 5"/>
          <p:cNvSpPr txBox="1"/>
          <p:nvPr/>
        </p:nvSpPr>
        <p:spPr>
          <a:xfrm>
            <a:off x="1524000" y="4673600"/>
            <a:ext cx="2381250" cy="944563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en-US" altLang="zh-CN" sz="2800" b="1" dirty="0">
                <a:latin typeface="Arial" panose="020B0604020202020204" pitchFamily="34" charset="0"/>
              </a:rPr>
              <a:t>      </a:t>
            </a:r>
            <a:r>
              <a:rPr lang="zh-CN" altLang="en-US" sz="2800" b="1" dirty="0">
                <a:latin typeface="Arial" panose="020B0604020202020204" pitchFamily="34" charset="0"/>
              </a:rPr>
              <a:t>我国重要的淡水鱼产区</a:t>
            </a:r>
            <a:endParaRPr lang="zh-CN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" name="左箭头 6"/>
          <p:cNvSpPr/>
          <p:nvPr/>
        </p:nvSpPr>
        <p:spPr>
          <a:xfrm rot="10800000">
            <a:off x="3981450" y="4918075"/>
            <a:ext cx="457200" cy="304800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animBg="1"/>
      <p:bldP spid="5" grpId="0" animBg="1"/>
      <p:bldP spid="2458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602" name="TextBox 1"/>
          <p:cNvSpPr txBox="1"/>
          <p:nvPr/>
        </p:nvSpPr>
        <p:spPr>
          <a:xfrm>
            <a:off x="-76200" y="58738"/>
            <a:ext cx="5276850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二、优越的自然条件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 descr="长江三角洲的地形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20738"/>
            <a:ext cx="4879975" cy="4284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 descr="626677a3g752e2d663fc2&amp;690.jpg"/>
          <p:cNvPicPr>
            <a:picLocks noChangeAspect="1"/>
          </p:cNvPicPr>
          <p:nvPr/>
        </p:nvPicPr>
        <p:blipFill>
          <a:blip r:embed="rId2"/>
          <a:srcRect l="3925" t="5305" r="7382" b="15127"/>
          <a:stretch>
            <a:fillRect/>
          </a:stretch>
        </p:blipFill>
        <p:spPr>
          <a:xfrm>
            <a:off x="4876800" y="820738"/>
            <a:ext cx="4267200" cy="4191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605" name="TextBox 4"/>
          <p:cNvSpPr txBox="1"/>
          <p:nvPr/>
        </p:nvSpPr>
        <p:spPr>
          <a:xfrm>
            <a:off x="228600" y="5334000"/>
            <a:ext cx="8686800" cy="14376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ts val="35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合作探究：请同学们结合长江三角洲的地形图和气候图，分析为什么长江三角洲地区是我国著名的“鱼米之乡”？</a:t>
            </a:r>
            <a:endParaRPr lang="zh-CN" altLang="en-US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5606" name="Picture 11" descr="图片2"/>
          <p:cNvPicPr>
            <a:picLocks noChangeAspect="1"/>
          </p:cNvPicPr>
          <p:nvPr/>
        </p:nvPicPr>
        <p:blipFill>
          <a:blip r:embed="rId3">
            <a:lum bright="-17999" contrast="36000"/>
          </a:blip>
          <a:srcRect r="15868" b="3281"/>
          <a:stretch>
            <a:fillRect/>
          </a:stretch>
        </p:blipFill>
        <p:spPr>
          <a:xfrm>
            <a:off x="4967288" y="990600"/>
            <a:ext cx="4176712" cy="35290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6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0788" y="2051050"/>
            <a:ext cx="4062412" cy="4044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矩形 2"/>
          <p:cNvSpPr/>
          <p:nvPr/>
        </p:nvSpPr>
        <p:spPr>
          <a:xfrm>
            <a:off x="503238" y="1239838"/>
            <a:ext cx="7573962" cy="5603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dirty="0">
                <a:latin typeface="黑体" panose="02010609060101010101" pitchFamily="49" charset="-122"/>
              </a:rPr>
              <a:t>地处江海交汇之处，沿江沿海港口众多。</a:t>
            </a:r>
            <a:endParaRPr lang="en-US" altLang="zh-CN" dirty="0">
              <a:latin typeface="黑体" panose="02010609060101010101" pitchFamily="49" charset="-122"/>
            </a:endParaRPr>
          </a:p>
        </p:txBody>
      </p:sp>
      <p:sp>
        <p:nvSpPr>
          <p:cNvPr id="4" name="线形标注 1(带边框和强调线) 3"/>
          <p:cNvSpPr/>
          <p:nvPr/>
        </p:nvSpPr>
        <p:spPr>
          <a:xfrm>
            <a:off x="460375" y="2667000"/>
            <a:ext cx="1749425" cy="1714500"/>
          </a:xfrm>
          <a:prstGeom prst="accentBorderCallout1">
            <a:avLst>
              <a:gd name="adj1" fmla="val 51338"/>
              <a:gd name="adj2" fmla="val 98796"/>
              <a:gd name="adj3" fmla="val 75912"/>
              <a:gd name="adj4" fmla="val 183394"/>
            </a:avLst>
          </a:prstGeom>
          <a:solidFill>
            <a:srgbClr val="FFFFFF"/>
          </a:solidFill>
          <a:ln w="952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>
              <a:lnSpc>
                <a:spcPct val="150000"/>
              </a:lnSpc>
            </a:pPr>
            <a:r>
              <a:rPr lang="zh-CN" altLang="en-US" b="1" dirty="0">
                <a:latin typeface="黑体" panose="02010609060101010101" pitchFamily="49" charset="-122"/>
              </a:rPr>
              <a:t>依托长江干支流，沟通</a:t>
            </a:r>
            <a:r>
              <a:rPr lang="zh-CN" altLang="en-US" b="1" dirty="0">
                <a:solidFill>
                  <a:srgbClr val="FF0000"/>
                </a:solidFill>
                <a:latin typeface="黑体" panose="02010609060101010101" pitchFamily="49" charset="-122"/>
              </a:rPr>
              <a:t>沿海与内地</a:t>
            </a:r>
            <a:r>
              <a:rPr lang="zh-CN" altLang="en-US" b="1" dirty="0">
                <a:latin typeface="黑体" panose="02010609060101010101" pitchFamily="49" charset="-122"/>
              </a:rPr>
              <a:t>；</a:t>
            </a:r>
            <a:endParaRPr lang="en-US" altLang="zh-CN" b="1" dirty="0">
              <a:latin typeface="黑体" panose="02010609060101010101" pitchFamily="49" charset="-122"/>
            </a:endParaRPr>
          </a:p>
        </p:txBody>
      </p:sp>
      <p:sp>
        <p:nvSpPr>
          <p:cNvPr id="5" name="线形标注 1(带边框和强调线) 4"/>
          <p:cNvSpPr/>
          <p:nvPr/>
        </p:nvSpPr>
        <p:spPr>
          <a:xfrm>
            <a:off x="6477000" y="3048000"/>
            <a:ext cx="2209800" cy="1219200"/>
          </a:xfrm>
          <a:prstGeom prst="accentBorderCallout1">
            <a:avLst>
              <a:gd name="adj1" fmla="val 60634"/>
              <a:gd name="adj2" fmla="val 310"/>
              <a:gd name="adj3" fmla="val 83000"/>
              <a:gd name="adj4" fmla="val -73810"/>
            </a:avLst>
          </a:prstGeom>
          <a:solidFill>
            <a:srgbClr val="FFFFFF"/>
          </a:solidFill>
          <a:ln w="9525" cap="flat" cmpd="sng">
            <a:solidFill>
              <a:srgbClr val="0033CC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pPr>
              <a:lnSpc>
                <a:spcPct val="150000"/>
              </a:lnSpc>
            </a:pPr>
            <a:r>
              <a:rPr lang="zh-CN" altLang="en-US" b="1" dirty="0">
                <a:latin typeface="黑体" panose="02010609060101010101" pitchFamily="49" charset="-122"/>
              </a:rPr>
              <a:t>位于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海运中枢，港口众多</a:t>
            </a:r>
            <a:r>
              <a:rPr lang="zh-CN" altLang="en-US" b="1" dirty="0">
                <a:latin typeface="黑体" panose="02010609060101010101" pitchFamily="49" charset="-122"/>
              </a:rPr>
              <a:t>；</a:t>
            </a:r>
            <a:endParaRPr lang="en-US" altLang="zh-CN" b="1" dirty="0">
              <a:latin typeface="黑体" panose="02010609060101010101" pitchFamily="49" charset="-122"/>
            </a:endParaRPr>
          </a:p>
        </p:txBody>
      </p:sp>
      <p:sp>
        <p:nvSpPr>
          <p:cNvPr id="26630" name="TextBox 2"/>
          <p:cNvSpPr txBox="1"/>
          <p:nvPr/>
        </p:nvSpPr>
        <p:spPr>
          <a:xfrm>
            <a:off x="133350" y="144463"/>
            <a:ext cx="7480300" cy="762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三、地理位置优越，交通发达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Box 2"/>
          <p:cNvSpPr txBox="1"/>
          <p:nvPr/>
        </p:nvSpPr>
        <p:spPr>
          <a:xfrm>
            <a:off x="133350" y="144463"/>
            <a:ext cx="5843588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学以致用，快速抢答：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1452563"/>
            <a:ext cx="7467600" cy="25860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长江三角洲地区与大陆其它地区的物资交流有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60%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以上是由长江干线和沿海水运承担。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下箭头 7"/>
          <p:cNvSpPr/>
          <p:nvPr/>
        </p:nvSpPr>
        <p:spPr>
          <a:xfrm rot="10800000">
            <a:off x="3962400" y="4267200"/>
            <a:ext cx="533400" cy="914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33400" y="5257800"/>
            <a:ext cx="8839200" cy="7699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4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依托长江干支流沟通沿海与内地</a:t>
            </a:r>
            <a:endParaRPr lang="zh-CN" altLang="en-US" sz="4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4" name="Rectang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lang="zh-CN" altLang="zh-CN" dirty="0"/>
          </a:p>
        </p:txBody>
      </p:sp>
      <p:sp>
        <p:nvSpPr>
          <p:cNvPr id="11268" name="Rectangle 4"/>
          <p:cNvSpPr>
            <a:spLocks noGrp="1"/>
          </p:cNvSpPr>
          <p:nvPr>
            <p:ph type="subTitle"/>
          </p:nvPr>
        </p:nvSpPr>
        <p:spPr>
          <a:xfrm>
            <a:off x="228600" y="5272088"/>
            <a:ext cx="8915400" cy="1752600"/>
          </a:xfrm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 algn="l" eaLnBrk="1" hangingPunct="1"/>
            <a:r>
              <a:rPr lang="zh-CN" altLang="en-US" sz="4000" b="1" dirty="0">
                <a:ea typeface="楷体" panose="02010609060101010101" pitchFamily="49" charset="-122"/>
              </a:rPr>
              <a:t>依托</a:t>
            </a:r>
            <a:r>
              <a:rPr lang="zh-CN" altLang="en-US" sz="4000" b="1" dirty="0">
                <a:solidFill>
                  <a:srgbClr val="0000FF"/>
                </a:solidFill>
                <a:ea typeface="楷体" panose="02010609060101010101" pitchFamily="49" charset="-122"/>
              </a:rPr>
              <a:t>长江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en-US" sz="4000" b="1" dirty="0">
                <a:solidFill>
                  <a:srgbClr val="0000FF"/>
                </a:solidFill>
                <a:ea typeface="楷体" panose="02010609060101010101" pitchFamily="49" charset="-122"/>
              </a:rPr>
              <a:t>黄金水道</a:t>
            </a:r>
            <a:r>
              <a:rPr lang="zh-CN" altLang="en-US" sz="40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en-US" sz="4000" b="1" dirty="0">
                <a:solidFill>
                  <a:srgbClr val="0000FF"/>
                </a:solidFill>
                <a:ea typeface="楷体" panose="02010609060101010101" pitchFamily="49" charset="-122"/>
              </a:rPr>
              <a:t>干支流</a:t>
            </a:r>
            <a:r>
              <a:rPr lang="zh-CN" altLang="en-US" sz="4000" b="1" dirty="0">
                <a:ea typeface="楷体" panose="02010609060101010101" pitchFamily="49" charset="-122"/>
              </a:rPr>
              <a:t>发达的水运，可以联系广大的</a:t>
            </a:r>
            <a:r>
              <a:rPr lang="zh-CN" altLang="en-US" sz="4000" b="1" dirty="0">
                <a:solidFill>
                  <a:srgbClr val="0000FF"/>
                </a:solidFill>
                <a:ea typeface="楷体" panose="02010609060101010101" pitchFamily="49" charset="-122"/>
              </a:rPr>
              <a:t>内陆地区</a:t>
            </a:r>
            <a:r>
              <a:rPr lang="zh-CN" altLang="en-US" sz="4000" b="1" dirty="0">
                <a:ea typeface="楷体" panose="02010609060101010101" pitchFamily="49" charset="-122"/>
              </a:rPr>
              <a:t>。</a:t>
            </a:r>
            <a:endParaRPr lang="zh-CN" altLang="en-US" sz="4000" b="1" dirty="0">
              <a:ea typeface="楷体" panose="02010609060101010101" pitchFamily="49" charset="-122"/>
            </a:endParaRPr>
          </a:p>
        </p:txBody>
      </p:sp>
      <p:pic>
        <p:nvPicPr>
          <p:cNvPr id="28676" name="Picture 5" descr="GC0903"/>
          <p:cNvPicPr>
            <a:picLocks noChangeAspect="1"/>
          </p:cNvPicPr>
          <p:nvPr/>
        </p:nvPicPr>
        <p:blipFill>
          <a:blip r:embed="rId1">
            <a:lum bright="-17999" contrast="36000"/>
          </a:blip>
          <a:stretch>
            <a:fillRect/>
          </a:stretch>
        </p:blipFill>
        <p:spPr>
          <a:xfrm>
            <a:off x="0" y="852488"/>
            <a:ext cx="9144000" cy="426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0" name="Freeform 6"/>
          <p:cNvSpPr/>
          <p:nvPr/>
        </p:nvSpPr>
        <p:spPr>
          <a:xfrm>
            <a:off x="7581900" y="2220913"/>
            <a:ext cx="990600" cy="457200"/>
          </a:xfrm>
          <a:custGeom>
            <a:avLst/>
            <a:gdLst>
              <a:gd name="txL" fmla="*/ 0 w 624"/>
              <a:gd name="txT" fmla="*/ 0 h 288"/>
              <a:gd name="txR" fmla="*/ 624 w 624"/>
              <a:gd name="txB" fmla="*/ 288 h 288"/>
            </a:gdLst>
            <a:ahLst/>
            <a:cxnLst>
              <a:cxn ang="0">
                <a:pos x="0" y="288"/>
              </a:cxn>
              <a:cxn ang="0">
                <a:pos x="96" y="48"/>
              </a:cxn>
              <a:cxn ang="0">
                <a:pos x="192" y="48"/>
              </a:cxn>
              <a:cxn ang="0">
                <a:pos x="240" y="0"/>
              </a:cxn>
              <a:cxn ang="0">
                <a:pos x="336" y="48"/>
              </a:cxn>
              <a:cxn ang="0">
                <a:pos x="480" y="48"/>
              </a:cxn>
              <a:cxn ang="0">
                <a:pos x="624" y="192"/>
              </a:cxn>
            </a:cxnLst>
            <a:rect l="txL" t="txT" r="txR" b="txB"/>
            <a:pathLst>
              <a:path w="624" h="288">
                <a:moveTo>
                  <a:pt x="0" y="288"/>
                </a:moveTo>
                <a:cubicBezTo>
                  <a:pt x="32" y="188"/>
                  <a:pt x="64" y="88"/>
                  <a:pt x="96" y="48"/>
                </a:cubicBezTo>
                <a:cubicBezTo>
                  <a:pt x="128" y="8"/>
                  <a:pt x="168" y="56"/>
                  <a:pt x="192" y="48"/>
                </a:cubicBezTo>
                <a:cubicBezTo>
                  <a:pt x="216" y="40"/>
                  <a:pt x="216" y="0"/>
                  <a:pt x="240" y="0"/>
                </a:cubicBezTo>
                <a:cubicBezTo>
                  <a:pt x="264" y="0"/>
                  <a:pt x="296" y="40"/>
                  <a:pt x="336" y="48"/>
                </a:cubicBezTo>
                <a:cubicBezTo>
                  <a:pt x="376" y="56"/>
                  <a:pt x="432" y="24"/>
                  <a:pt x="480" y="48"/>
                </a:cubicBezTo>
                <a:cubicBezTo>
                  <a:pt x="528" y="72"/>
                  <a:pt x="600" y="176"/>
                  <a:pt x="624" y="192"/>
                </a:cubicBezTo>
              </a:path>
            </a:pathLst>
          </a:custGeom>
          <a:noFill/>
          <a:ln w="57150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678" name="Oval 23"/>
          <p:cNvSpPr/>
          <p:nvPr/>
        </p:nvSpPr>
        <p:spPr>
          <a:xfrm>
            <a:off x="7429500" y="1763713"/>
            <a:ext cx="1638300" cy="1589087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28679" name="文本框 2"/>
          <p:cNvSpPr txBox="1"/>
          <p:nvPr/>
        </p:nvSpPr>
        <p:spPr>
          <a:xfrm>
            <a:off x="376238" y="182563"/>
            <a:ext cx="5110162" cy="6397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 dirty="0">
                <a:latin typeface="Arial" panose="020B0604020202020204" pitchFamily="34" charset="0"/>
              </a:rPr>
              <a:t>1</a:t>
            </a:r>
            <a:r>
              <a:rPr lang="zh-CN" altLang="en-US" sz="3600" b="1" dirty="0">
                <a:latin typeface="Arial" panose="020B0604020202020204" pitchFamily="34" charset="0"/>
              </a:rPr>
              <a:t>、强大的水运网络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68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title"/>
          </p:nvPr>
        </p:nvSpPr>
        <p:spPr>
          <a:xfrm>
            <a:off x="295275" y="5097463"/>
            <a:ext cx="8883650" cy="1600200"/>
          </a:xfrm>
        </p:spPr>
        <p:txBody>
          <a:bodyPr vert="horz" wrap="square" lIns="91440" tIns="45720" rIns="91440" bIns="45720" anchor="ctr"/>
          <a:p>
            <a:pPr algn="l"/>
            <a:r>
              <a:rPr lang="en-US" altLang="zh-CN" sz="2400" b="1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长江三角洲地区水网密布，</a:t>
            </a:r>
            <a:r>
              <a:rPr lang="zh-CN" altLang="en-US" sz="2400" b="1" dirty="0">
                <a:solidFill>
                  <a:srgbClr val="C00000"/>
                </a:solidFill>
                <a:latin typeface="楷体_GB2312" pitchFamily="1" charset="-122"/>
                <a:ea typeface="楷体_GB2312" pitchFamily="1" charset="-122"/>
              </a:rPr>
              <a:t>自古水运发达</a:t>
            </a:r>
            <a:r>
              <a:rPr lang="zh-CN" altLang="en-US" sz="2400" b="1" dirty="0">
                <a:solidFill>
                  <a:schemeClr val="tx1"/>
                </a:solidFill>
                <a:latin typeface="楷体_GB2312" pitchFamily="1" charset="-122"/>
                <a:ea typeface="楷体_GB2312" pitchFamily="1" charset="-122"/>
              </a:rPr>
              <a:t>。京杭运河是一条重要的水路，历史上不仅沟通了长江三角洲地区与北方地区的经济联系，而且促进了扬州、苏州、杭州等沿岸城市的发展。现在，</a:t>
            </a:r>
            <a:r>
              <a:rPr lang="zh-CN" altLang="en-US" sz="2400" b="1" dirty="0">
                <a:solidFill>
                  <a:srgbClr val="C00000"/>
                </a:solidFill>
                <a:latin typeface="楷体_GB2312" pitchFamily="1" charset="-122"/>
                <a:ea typeface="楷体_GB2312" pitchFamily="1" charset="-122"/>
              </a:rPr>
              <a:t>长江三角洲地区的京杭运河段运输依然繁忙。</a:t>
            </a:r>
            <a:endParaRPr lang="en-US" altLang="zh-CN" sz="2400" b="1" dirty="0">
              <a:solidFill>
                <a:srgbClr val="C00000"/>
              </a:solidFill>
              <a:latin typeface="楷体_GB2312" pitchFamily="1" charset="-122"/>
              <a:ea typeface="楷体_GB2312" pitchFamily="1" charset="-122"/>
            </a:endParaRPr>
          </a:p>
        </p:txBody>
      </p:sp>
      <p:pic>
        <p:nvPicPr>
          <p:cNvPr id="1843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7725" y="111125"/>
            <a:ext cx="4124325" cy="251777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2488" y="2676525"/>
            <a:ext cx="4119562" cy="2344738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75" y="2705100"/>
            <a:ext cx="4286250" cy="237807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8439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275" y="47625"/>
            <a:ext cx="4286250" cy="2581275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ldLvl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22" name="TextBox 2"/>
          <p:cNvSpPr txBox="1"/>
          <p:nvPr/>
        </p:nvSpPr>
        <p:spPr>
          <a:xfrm>
            <a:off x="133350" y="144463"/>
            <a:ext cx="5843588" cy="76993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学以致用，快速抢答：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651" name="文本框 2"/>
          <p:cNvSpPr txBox="1"/>
          <p:nvPr/>
        </p:nvSpPr>
        <p:spPr>
          <a:xfrm>
            <a:off x="381000" y="1447800"/>
            <a:ext cx="8345488" cy="1570038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长江三角洲与国外的物资交流，除极少量由空运和陆运过境外，全部由海上运输完成；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下箭头 4"/>
          <p:cNvSpPr/>
          <p:nvPr/>
        </p:nvSpPr>
        <p:spPr>
          <a:xfrm rot="10800000">
            <a:off x="3886200" y="3276600"/>
            <a:ext cx="533400" cy="9144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4572000"/>
            <a:ext cx="5845175" cy="7080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000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位于海运中枢，港口众多</a:t>
            </a:r>
            <a:endParaRPr lang="zh-CN" altLang="en-US" sz="4000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5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6" name="Rectangle 3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lang="zh-CN" altLang="zh-CN" dirty="0"/>
          </a:p>
        </p:txBody>
      </p:sp>
      <p:sp>
        <p:nvSpPr>
          <p:cNvPr id="31747" name="Rectangle 4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 eaLnBrk="1" hangingPunct="1"/>
            <a:endParaRPr lang="zh-CN" altLang="zh-CN" dirty="0"/>
          </a:p>
        </p:txBody>
      </p:sp>
      <p:pic>
        <p:nvPicPr>
          <p:cNvPr id="31748" name="Picture 5" descr="Shanghai"/>
          <p:cNvPicPr>
            <a:picLocks noChangeAspect="1"/>
          </p:cNvPicPr>
          <p:nvPr/>
        </p:nvPicPr>
        <p:blipFill>
          <a:blip r:embed="rId1">
            <a:lum bright="-17999" contrast="36000"/>
          </a:blip>
          <a:stretch>
            <a:fillRect/>
          </a:stretch>
        </p:blipFill>
        <p:spPr>
          <a:xfrm>
            <a:off x="0" y="0"/>
            <a:ext cx="9144000" cy="6800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9" name="Arc 6"/>
          <p:cNvSpPr/>
          <p:nvPr/>
        </p:nvSpPr>
        <p:spPr>
          <a:xfrm flipV="1">
            <a:off x="7772400" y="2667000"/>
            <a:ext cx="304800" cy="1522413"/>
          </a:xfrm>
          <a:custGeom>
            <a:avLst/>
            <a:gdLst>
              <a:gd name="txL" fmla="*/ 0 w 21600"/>
              <a:gd name="txT" fmla="*/ 0 h 31930"/>
              <a:gd name="txR" fmla="*/ 21600 w 21600"/>
              <a:gd name="txB" fmla="*/ 31930 h 3193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18969" y="31930"/>
              </a:cxn>
              <a:cxn ang="0">
                <a:pos x="-1" y="0"/>
              </a:cxn>
              <a:cxn ang="0">
                <a:pos x="21600" y="21600"/>
              </a:cxn>
              <a:cxn ang="0">
                <a:pos x="18969" y="31930"/>
              </a:cxn>
              <a:cxn ang="0">
                <a:pos x="0" y="21600"/>
              </a:cxn>
            </a:cxnLst>
            <a:rect l="txL" t="txT" r="txR" b="txB"/>
            <a:pathLst>
              <a:path w="21600" h="3193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209"/>
                  <a:pt x="20695" y="28760"/>
                  <a:pt x="18969" y="31930"/>
                </a:cubicBezTo>
              </a:path>
              <a:path w="21600" h="3193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5209"/>
                  <a:pt x="20695" y="28760"/>
                  <a:pt x="18969" y="3193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50" name="Arc 7"/>
          <p:cNvSpPr/>
          <p:nvPr/>
        </p:nvSpPr>
        <p:spPr>
          <a:xfrm>
            <a:off x="7848600" y="4191000"/>
            <a:ext cx="990600" cy="20574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-1" y="0"/>
              </a:cxn>
              <a:cxn ang="0">
                <a:pos x="21600" y="21600"/>
              </a:cxn>
              <a:cxn ang="0">
                <a:pos x="0" y="21600"/>
              </a:cxn>
            </a:cxnLst>
            <a:rect l="txL" t="txT" r="txR" b="txB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51" name="AutoShape 8"/>
          <p:cNvSpPr/>
          <p:nvPr/>
        </p:nvSpPr>
        <p:spPr>
          <a:xfrm>
            <a:off x="7924800" y="2362200"/>
            <a:ext cx="152400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52" name="AutoShape 9"/>
          <p:cNvSpPr/>
          <p:nvPr/>
        </p:nvSpPr>
        <p:spPr>
          <a:xfrm rot="10641889">
            <a:off x="8770938" y="5938838"/>
            <a:ext cx="152400" cy="381000"/>
          </a:xfrm>
          <a:prstGeom prst="triangle">
            <a:avLst>
              <a:gd name="adj" fmla="val 45833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53" name="Arc 10"/>
          <p:cNvSpPr/>
          <p:nvPr/>
        </p:nvSpPr>
        <p:spPr>
          <a:xfrm>
            <a:off x="7924800" y="4191000"/>
            <a:ext cx="1219200" cy="76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-1" y="0"/>
              </a:cxn>
              <a:cxn ang="0">
                <a:pos x="21600" y="21600"/>
              </a:cxn>
              <a:cxn ang="0">
                <a:pos x="0" y="21600"/>
              </a:cxn>
            </a:cxnLst>
            <a:rect l="txL" t="txT" r="txR" b="txB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54" name="Arc 11"/>
          <p:cNvSpPr/>
          <p:nvPr/>
        </p:nvSpPr>
        <p:spPr>
          <a:xfrm flipV="1">
            <a:off x="7848600" y="3352800"/>
            <a:ext cx="914400" cy="838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-1" y="0"/>
              </a:cxn>
              <a:cxn ang="0">
                <a:pos x="21600" y="21600"/>
              </a:cxn>
              <a:cxn ang="0">
                <a:pos x="0" y="21600"/>
              </a:cxn>
            </a:cxnLst>
            <a:rect l="txL" t="txT" r="txR" b="txB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55" name="AutoShape 12"/>
          <p:cNvSpPr/>
          <p:nvPr/>
        </p:nvSpPr>
        <p:spPr>
          <a:xfrm>
            <a:off x="8686800" y="2971800"/>
            <a:ext cx="152400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56" name="AutoShape 13"/>
          <p:cNvSpPr/>
          <p:nvPr/>
        </p:nvSpPr>
        <p:spPr>
          <a:xfrm rot="-10165756">
            <a:off x="8839200" y="4191000"/>
            <a:ext cx="304800" cy="152400"/>
          </a:xfrm>
          <a:prstGeom prst="triangle">
            <a:avLst>
              <a:gd name="adj" fmla="val 10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57" name="Arc 14"/>
          <p:cNvSpPr/>
          <p:nvPr/>
        </p:nvSpPr>
        <p:spPr>
          <a:xfrm>
            <a:off x="7543800" y="4191000"/>
            <a:ext cx="914400" cy="1143000"/>
          </a:xfrm>
          <a:custGeom>
            <a:avLst/>
            <a:gdLst>
              <a:gd name="txL" fmla="*/ 0 w 21600"/>
              <a:gd name="txT" fmla="*/ 0 h 20738"/>
              <a:gd name="txR" fmla="*/ 21600 w 21600"/>
              <a:gd name="txB" fmla="*/ 20738 h 20738"/>
            </a:gdLst>
            <a:ahLst/>
            <a:cxnLst>
              <a:cxn ang="0">
                <a:pos x="6041" y="0"/>
              </a:cxn>
              <a:cxn ang="0">
                <a:pos x="21600" y="20738"/>
              </a:cxn>
              <a:cxn ang="0">
                <a:pos x="6041" y="0"/>
              </a:cxn>
              <a:cxn ang="0">
                <a:pos x="21600" y="20738"/>
              </a:cxn>
              <a:cxn ang="0">
                <a:pos x="0" y="20738"/>
              </a:cxn>
            </a:cxnLst>
            <a:rect l="txL" t="txT" r="txR" b="txB"/>
            <a:pathLst>
              <a:path w="21600" h="20738" fill="none">
                <a:moveTo>
                  <a:pt x="6041" y="0"/>
                </a:moveTo>
                <a:cubicBezTo>
                  <a:pt x="15260" y="2686"/>
                  <a:pt x="21600" y="11135"/>
                  <a:pt x="21600" y="20738"/>
                </a:cubicBezTo>
              </a:path>
              <a:path w="21600" h="20738" stroke="0">
                <a:moveTo>
                  <a:pt x="6041" y="0"/>
                </a:moveTo>
                <a:cubicBezTo>
                  <a:pt x="15260" y="2686"/>
                  <a:pt x="21600" y="11135"/>
                  <a:pt x="21600" y="20738"/>
                </a:cubicBezTo>
                <a:lnTo>
                  <a:pt x="0" y="20738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58" name="AutoShape 15"/>
          <p:cNvSpPr/>
          <p:nvPr/>
        </p:nvSpPr>
        <p:spPr>
          <a:xfrm rot="10800000">
            <a:off x="8382000" y="53340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59" name="Arc 17"/>
          <p:cNvSpPr/>
          <p:nvPr/>
        </p:nvSpPr>
        <p:spPr>
          <a:xfrm flipV="1">
            <a:off x="7848600" y="3352800"/>
            <a:ext cx="914400" cy="838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-1" y="0"/>
              </a:cxn>
              <a:cxn ang="0">
                <a:pos x="21600" y="21600"/>
              </a:cxn>
              <a:cxn ang="0">
                <a:pos x="0" y="21600"/>
              </a:cxn>
            </a:cxnLst>
            <a:rect l="txL" t="txT" r="txR" b="txB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60" name="AutoShape 18"/>
          <p:cNvSpPr/>
          <p:nvPr/>
        </p:nvSpPr>
        <p:spPr>
          <a:xfrm>
            <a:off x="8686800" y="2971800"/>
            <a:ext cx="152400" cy="3810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61" name="Arc 19"/>
          <p:cNvSpPr/>
          <p:nvPr/>
        </p:nvSpPr>
        <p:spPr>
          <a:xfrm>
            <a:off x="7924800" y="4191000"/>
            <a:ext cx="1219200" cy="762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-1" y="0"/>
              </a:cxn>
              <a:cxn ang="0">
                <a:pos x="21600" y="21600"/>
              </a:cxn>
              <a:cxn ang="0">
                <a:pos x="0" y="21600"/>
              </a:cxn>
            </a:cxnLst>
            <a:rect l="txL" t="txT" r="txR" b="txB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62" name="AutoShape 20"/>
          <p:cNvSpPr/>
          <p:nvPr/>
        </p:nvSpPr>
        <p:spPr>
          <a:xfrm rot="-10165756">
            <a:off x="8839200" y="4191000"/>
            <a:ext cx="304800" cy="152400"/>
          </a:xfrm>
          <a:prstGeom prst="triangle">
            <a:avLst>
              <a:gd name="adj" fmla="val 10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63" name="Arc 21"/>
          <p:cNvSpPr/>
          <p:nvPr/>
        </p:nvSpPr>
        <p:spPr>
          <a:xfrm>
            <a:off x="7840663" y="4195763"/>
            <a:ext cx="990600" cy="2057400"/>
          </a:xfrm>
          <a:custGeom>
            <a:avLst/>
            <a:gdLst>
              <a:gd name="txL" fmla="*/ 0 w 21600"/>
              <a:gd name="txT" fmla="*/ 0 h 21600"/>
              <a:gd name="txR" fmla="*/ 21600 w 21600"/>
              <a:gd name="txB" fmla="*/ 21600 h 21600"/>
            </a:gdLst>
            <a:ahLst/>
            <a:cxnLst>
              <a:cxn ang="0">
                <a:pos x="-1" y="0"/>
              </a:cxn>
              <a:cxn ang="0">
                <a:pos x="21600" y="21600"/>
              </a:cxn>
              <a:cxn ang="0">
                <a:pos x="-1" y="0"/>
              </a:cxn>
              <a:cxn ang="0">
                <a:pos x="21600" y="21600"/>
              </a:cxn>
              <a:cxn ang="0">
                <a:pos x="0" y="21600"/>
              </a:cxn>
            </a:cxnLst>
            <a:rect l="txL" t="txT" r="txR" b="txB"/>
            <a:pathLst>
              <a:path w="21600" h="21600" fill="none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64" name="AutoShape 22"/>
          <p:cNvSpPr/>
          <p:nvPr/>
        </p:nvSpPr>
        <p:spPr>
          <a:xfrm rot="10641889">
            <a:off x="8763000" y="5943600"/>
            <a:ext cx="152400" cy="381000"/>
          </a:xfrm>
          <a:prstGeom prst="triangle">
            <a:avLst>
              <a:gd name="adj" fmla="val 45833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65" name="Arc 23"/>
          <p:cNvSpPr/>
          <p:nvPr/>
        </p:nvSpPr>
        <p:spPr>
          <a:xfrm>
            <a:off x="7543800" y="4191000"/>
            <a:ext cx="914400" cy="1143000"/>
          </a:xfrm>
          <a:custGeom>
            <a:avLst/>
            <a:gdLst>
              <a:gd name="txL" fmla="*/ 0 w 21600"/>
              <a:gd name="txT" fmla="*/ 0 h 20738"/>
              <a:gd name="txR" fmla="*/ 21600 w 21600"/>
              <a:gd name="txB" fmla="*/ 20738 h 20738"/>
            </a:gdLst>
            <a:ahLst/>
            <a:cxnLst>
              <a:cxn ang="0">
                <a:pos x="6041" y="0"/>
              </a:cxn>
              <a:cxn ang="0">
                <a:pos x="21600" y="20738"/>
              </a:cxn>
              <a:cxn ang="0">
                <a:pos x="6041" y="0"/>
              </a:cxn>
              <a:cxn ang="0">
                <a:pos x="21600" y="20738"/>
              </a:cxn>
              <a:cxn ang="0">
                <a:pos x="0" y="20738"/>
              </a:cxn>
            </a:cxnLst>
            <a:rect l="txL" t="txT" r="txR" b="txB"/>
            <a:pathLst>
              <a:path w="21600" h="20738" fill="none">
                <a:moveTo>
                  <a:pt x="6041" y="0"/>
                </a:moveTo>
                <a:cubicBezTo>
                  <a:pt x="15260" y="2686"/>
                  <a:pt x="21600" y="11135"/>
                  <a:pt x="21600" y="20738"/>
                </a:cubicBezTo>
              </a:path>
              <a:path w="21600" h="20738" stroke="0">
                <a:moveTo>
                  <a:pt x="6041" y="0"/>
                </a:moveTo>
                <a:cubicBezTo>
                  <a:pt x="15260" y="2686"/>
                  <a:pt x="21600" y="11135"/>
                  <a:pt x="21600" y="20738"/>
                </a:cubicBezTo>
                <a:lnTo>
                  <a:pt x="0" y="20738"/>
                </a:lnTo>
                <a:close/>
              </a:path>
            </a:pathLst>
          </a:custGeom>
          <a:noFill/>
          <a:ln w="28575" cap="flat" cmpd="sng">
            <a:solidFill>
              <a:srgbClr val="FF0000">
                <a:alpha val="100000"/>
              </a:srgb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1766" name="AutoShape 24"/>
          <p:cNvSpPr/>
          <p:nvPr/>
        </p:nvSpPr>
        <p:spPr>
          <a:xfrm rot="10800000">
            <a:off x="8382000" y="5334000"/>
            <a:ext cx="152400" cy="304800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noFill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767" name="Oval 23"/>
          <p:cNvSpPr/>
          <p:nvPr/>
        </p:nvSpPr>
        <p:spPr>
          <a:xfrm>
            <a:off x="7467600" y="3933825"/>
            <a:ext cx="838200" cy="671513"/>
          </a:xfrm>
          <a:prstGeom prst="ellipse">
            <a:avLst/>
          </a:prstGeom>
          <a:noFill/>
          <a:ln w="254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anchor="ctr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3337" name="Text Box 16"/>
          <p:cNvSpPr txBox="1"/>
          <p:nvPr/>
        </p:nvSpPr>
        <p:spPr>
          <a:xfrm>
            <a:off x="381000" y="3124200"/>
            <a:ext cx="8305800" cy="11906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latin typeface="Arial" panose="020B0604020202020204" pitchFamily="34" charset="0"/>
                <a:ea typeface="楷体" panose="02010609060101010101" pitchFamily="49" charset="-122"/>
              </a:rPr>
              <a:t>这里是我国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南北海上航运的中枢</a:t>
            </a:r>
            <a:r>
              <a:rPr lang="zh-CN" altLang="en-US" sz="3600" b="1" dirty="0">
                <a:latin typeface="Arial" panose="020B0604020202020204" pitchFamily="34" charset="0"/>
                <a:ea typeface="楷体" panose="02010609060101010101" pitchFamily="49" charset="-122"/>
              </a:rPr>
              <a:t>，</a:t>
            </a:r>
            <a:endParaRPr lang="zh-CN" altLang="en-US" sz="3600" b="1" dirty="0">
              <a:latin typeface="Arial" panose="020B0604020202020204" pitchFamily="34" charset="0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latin typeface="Arial" panose="020B0604020202020204" pitchFamily="34" charset="0"/>
                <a:ea typeface="楷体" panose="02010609060101010101" pitchFamily="49" charset="-122"/>
              </a:rPr>
              <a:t>可通过</a:t>
            </a:r>
            <a:r>
              <a:rPr lang="zh-CN" altLang="en-US" sz="3600" b="1" dirty="0">
                <a:solidFill>
                  <a:srgbClr val="0000FF"/>
                </a:solidFill>
                <a:latin typeface="Arial" panose="020B0604020202020204" pitchFamily="34" charset="0"/>
                <a:ea typeface="楷体" panose="02010609060101010101" pitchFamily="49" charset="-122"/>
              </a:rPr>
              <a:t>远洋航线</a:t>
            </a:r>
            <a:r>
              <a:rPr lang="zh-CN" altLang="en-US" sz="3600" b="1" dirty="0">
                <a:latin typeface="Arial" panose="020B0604020202020204" pitchFamily="34" charset="0"/>
                <a:ea typeface="楷体" panose="02010609060101010101" pitchFamily="49" charset="-122"/>
              </a:rPr>
              <a:t>通往世界的主要港口。</a:t>
            </a:r>
            <a:endParaRPr lang="zh-CN" altLang="en-US" sz="3600" b="1" dirty="0">
              <a:latin typeface="Arial" panose="020B0604020202020204" pitchFamily="34" charset="0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30200" y="180975"/>
            <a:ext cx="5364163" cy="639763"/>
          </a:xfrm>
          <a:prstGeom prst="rect">
            <a:avLst/>
          </a:prstGeom>
          <a:solidFill>
            <a:schemeClr val="accent5">
              <a:alpha val="43000"/>
            </a:schemeClr>
          </a:solidFill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zh-CN" sz="3600" b="1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</a:t>
            </a:r>
            <a:r>
              <a:rPr kumimoji="0" lang="zh-CN" altLang="en-US" sz="3600" b="1" kern="1200" cap="none" spc="0" normalizeH="0" baseline="0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、港口众多，海运发达</a:t>
            </a:r>
            <a:endParaRPr kumimoji="0" lang="zh-CN" altLang="en-US" sz="3600" b="1" kern="1200" cap="none" spc="0" normalizeH="0" baseline="0" noProof="1">
              <a:latin typeface="Arial" panose="020B0604020202020204" pitchFamily="34" charset="0"/>
              <a:ea typeface="楷体_GB2312" pitchFamily="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2" name="Picture 11"/>
          <p:cNvPicPr>
            <a:picLocks noChangeAspect="1" noChangeArrowheads="1"/>
          </p:cNvPicPr>
          <p:nvPr/>
        </p:nvPicPr>
        <p:blipFill>
          <a:blip r:embed="rId1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971598" y="764704"/>
            <a:ext cx="7191375" cy="516255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4341" name="Rectangle 13"/>
          <p:cNvSpPr/>
          <p:nvPr/>
        </p:nvSpPr>
        <p:spPr>
          <a:xfrm>
            <a:off x="-71437" y="6019800"/>
            <a:ext cx="8766175" cy="5175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eaLnBrk="0" hangingPunct="0"/>
            <a:r>
              <a:rPr lang="zh-CN" altLang="en-US" sz="2800" b="1" dirty="0">
                <a:latin typeface="楷体_GB2312" pitchFamily="1" charset="-122"/>
              </a:rPr>
              <a:t>　　</a:t>
            </a:r>
            <a:r>
              <a:rPr lang="en-US" altLang="zh-CN" sz="2800" b="1" dirty="0">
                <a:latin typeface="楷体_GB2312" pitchFamily="1" charset="-122"/>
              </a:rPr>
              <a:t>2010</a:t>
            </a:r>
            <a:r>
              <a:rPr lang="zh-CN" altLang="en-US" sz="2800" b="1" dirty="0">
                <a:latin typeface="楷体_GB2312" pitchFamily="1" charset="-122"/>
              </a:rPr>
              <a:t>年</a:t>
            </a:r>
            <a:r>
              <a:rPr lang="zh-CN" altLang="en-US" sz="2800" b="1" dirty="0">
                <a:solidFill>
                  <a:srgbClr val="FF0000"/>
                </a:solidFill>
                <a:latin typeface="楷体_GB2312" pitchFamily="1" charset="-122"/>
              </a:rPr>
              <a:t>上海港</a:t>
            </a:r>
            <a:r>
              <a:rPr lang="zh-CN" altLang="en-US" sz="2800" b="1" dirty="0">
                <a:latin typeface="楷体_GB2312" pitchFamily="1" charset="-122"/>
              </a:rPr>
              <a:t>货物、集装箱吞吐量均位居世界第一</a:t>
            </a:r>
            <a:endParaRPr lang="zh-CN" altLang="en-US" sz="2800" b="1" dirty="0">
              <a:latin typeface="楷体_GB2312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6386" name="TextBox 3"/>
          <p:cNvSpPr txBox="1"/>
          <p:nvPr/>
        </p:nvSpPr>
        <p:spPr>
          <a:xfrm>
            <a:off x="84138" y="762000"/>
            <a:ext cx="88392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“</a:t>
            </a:r>
            <a:r>
              <a:rPr lang="zh-CN" alt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鱼米之乡</a:t>
            </a:r>
            <a:r>
              <a:rPr lang="zh-CN" altLang="en-US" sz="4800" b="1" dirty="0">
                <a:latin typeface="宋体" panose="02010600030101010101" pitchFamily="2" charset="-122"/>
                <a:ea typeface="宋体" panose="02010600030101010101" pitchFamily="2" charset="-122"/>
              </a:rPr>
              <a:t>”</a:t>
            </a:r>
            <a:endParaRPr lang="zh-CN" altLang="en-US" sz="48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           </a:t>
            </a:r>
            <a:r>
              <a:rPr lang="en-US" altLang="zh-CN" sz="4800" b="1" dirty="0">
                <a:latin typeface="Arial" panose="020B0604020202020204" pitchFamily="34" charset="0"/>
                <a:ea typeface="宋体" panose="02010600030101010101" pitchFamily="2" charset="-122"/>
              </a:rPr>
              <a:t>——</a:t>
            </a:r>
            <a:r>
              <a:rPr lang="zh-CN" altLang="en-US" sz="4800" b="1" dirty="0">
                <a:latin typeface="Arial" panose="020B0604020202020204" pitchFamily="34" charset="0"/>
                <a:ea typeface="宋体" panose="02010600030101010101" pitchFamily="2" charset="-122"/>
              </a:rPr>
              <a:t>长江三角洲地区</a:t>
            </a:r>
            <a:endParaRPr lang="zh-CN" altLang="en-US" sz="4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4" name="Picture 3" descr="%B3%A4%BD%AD%C8%FD%BD%C7%D6%DE%B8%DF%CB%D9%B9%AB%C2%B7%B7%F8%C9%E4%B7%B6%CE%A7"/>
          <p:cNvPicPr>
            <a:picLocks noChangeAspect="1"/>
          </p:cNvPicPr>
          <p:nvPr/>
        </p:nvPicPr>
        <p:blipFill>
          <a:blip r:embed="rId1"/>
          <a:srcRect l="2469" t="1334" r="3703" b="8000"/>
          <a:stretch>
            <a:fillRect/>
          </a:stretch>
        </p:blipFill>
        <p:spPr>
          <a:xfrm>
            <a:off x="311150" y="757238"/>
            <a:ext cx="5791200" cy="57150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3795" name="文本框 1"/>
          <p:cNvSpPr txBox="1"/>
          <p:nvPr/>
        </p:nvSpPr>
        <p:spPr>
          <a:xfrm>
            <a:off x="179388" y="117475"/>
            <a:ext cx="4621212" cy="639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600" b="1" dirty="0">
                <a:latin typeface="Arial" panose="020B0604020202020204" pitchFamily="34" charset="0"/>
              </a:rPr>
              <a:t>3</a:t>
            </a:r>
            <a:r>
              <a:rPr lang="zh-CN" altLang="en-US" sz="3600" b="1" dirty="0">
                <a:latin typeface="Arial" panose="020B0604020202020204" pitchFamily="34" charset="0"/>
              </a:rPr>
              <a:t>、发达的交通网络</a:t>
            </a:r>
            <a:endParaRPr lang="zh-CN" altLang="en-US" sz="3600" b="1" dirty="0">
              <a:latin typeface="Arial" panose="020B0604020202020204" pitchFamily="34" charset="0"/>
            </a:endParaRPr>
          </a:p>
        </p:txBody>
      </p:sp>
      <p:sp>
        <p:nvSpPr>
          <p:cNvPr id="33796" name="文本框 2"/>
          <p:cNvSpPr txBox="1"/>
          <p:nvPr/>
        </p:nvSpPr>
        <p:spPr>
          <a:xfrm>
            <a:off x="5992813" y="869950"/>
            <a:ext cx="2705100" cy="52117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lvl="1" eaLnBrk="1" hangingPunct="1">
              <a:lnSpc>
                <a:spcPct val="150000"/>
              </a:lnSpc>
            </a:pPr>
            <a:r>
              <a:rPr lang="zh-CN" altLang="en-US" sz="3200" b="1" dirty="0">
                <a:latin typeface="Arial" panose="020B0604020202020204" pitchFamily="34" charset="0"/>
              </a:rPr>
              <a:t>交通运输发达，已形成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铁路</a:t>
            </a:r>
            <a:r>
              <a:rPr lang="zh-CN" altLang="en-US" sz="3200" b="1" dirty="0">
                <a:latin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高速公路</a:t>
            </a:r>
            <a:r>
              <a:rPr lang="zh-CN" altLang="en-US" sz="3200" b="1" dirty="0">
                <a:latin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海运</a:t>
            </a:r>
            <a:r>
              <a:rPr lang="zh-CN" altLang="en-US" sz="3200" b="1" dirty="0">
                <a:latin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内河航运</a:t>
            </a:r>
            <a:r>
              <a:rPr lang="zh-CN" altLang="en-US" sz="3200" b="1" dirty="0">
                <a:latin typeface="Arial" panose="020B0604020202020204" pitchFamily="34" charset="0"/>
              </a:rPr>
              <a:t>、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</a:rPr>
              <a:t>航空</a:t>
            </a:r>
            <a:r>
              <a:rPr lang="zh-CN" altLang="en-US" sz="3200" b="1" dirty="0">
                <a:latin typeface="Arial" panose="020B0604020202020204" pitchFamily="34" charset="0"/>
              </a:rPr>
              <a:t>的综合运输体系</a:t>
            </a:r>
            <a:endParaRPr lang="zh-CN" altLang="en-US" sz="3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5" name="Picture 3" descr="10037406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28938" y="1981200"/>
            <a:ext cx="6215062" cy="4724400"/>
          </a:xfrm>
          <a:prstGeom prst="rect">
            <a:avLst/>
          </a:prstGeom>
          <a:noFill/>
          <a:ln w="381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35843" name="Rectangle 4"/>
          <p:cNvSpPr/>
          <p:nvPr/>
        </p:nvSpPr>
        <p:spPr>
          <a:xfrm>
            <a:off x="6324600" y="609600"/>
            <a:ext cx="266382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algn="ctr"/>
            <a:endParaRPr lang="zh-CN" altLang="en-US" sz="4400" b="1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905000"/>
            <a:ext cx="32004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苏州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上海</a:t>
            </a:r>
            <a:endParaRPr lang="en-US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76.8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公里）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2590800"/>
            <a:ext cx="251460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火车：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875" y="4191000"/>
            <a:ext cx="2041525" cy="10779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汽车：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小时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200" y="5399088"/>
            <a:ext cx="1422400" cy="10779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高铁：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20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分钟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150813"/>
            <a:ext cx="8153400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安吉的家住在苏州，爸爸工作在上海。以前爸爸只有周末才会回家陪安吉玩，但是，现在不一样了。。。。。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 rot="720000">
            <a:off x="5399405" y="984885"/>
            <a:ext cx="3698875" cy="8299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480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同城效应</a:t>
            </a:r>
            <a:endParaRPr lang="zh-CN" altLang="en-US" sz="4800">
              <a:ln w="1270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Group 2"/>
          <p:cNvGrpSpPr/>
          <p:nvPr/>
        </p:nvGrpSpPr>
        <p:grpSpPr>
          <a:xfrm>
            <a:off x="3829050" y="1219200"/>
            <a:ext cx="5010150" cy="4343400"/>
            <a:chOff x="0" y="0"/>
            <a:chExt cx="3156" cy="2736"/>
          </a:xfrm>
        </p:grpSpPr>
        <p:pic>
          <p:nvPicPr>
            <p:cNvPr id="36883" name="Picture 5" descr="OYG7_O%%5914%4@9AR06E{R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156" cy="2736"/>
            </a:xfrm>
            <a:prstGeom prst="rect">
              <a:avLst/>
            </a:prstGeom>
            <a:noFill/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sp>
          <p:nvSpPr>
            <p:cNvPr id="36884" name="Text Box 20"/>
            <p:cNvSpPr txBox="1"/>
            <p:nvPr/>
          </p:nvSpPr>
          <p:spPr>
            <a:xfrm>
              <a:off x="2004" y="858"/>
              <a:ext cx="480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800" b="1" dirty="0">
                  <a:latin typeface="Arial" panose="020B0604020202020204" pitchFamily="34" charset="0"/>
                </a:rPr>
                <a:t>太仓</a:t>
              </a:r>
              <a:endParaRPr lang="zh-CN" altLang="en-US" sz="1800" b="1" dirty="0">
                <a:latin typeface="Arial" panose="020B0604020202020204" pitchFamily="34" charset="0"/>
              </a:endParaRPr>
            </a:p>
          </p:txBody>
        </p:sp>
        <p:sp>
          <p:nvSpPr>
            <p:cNvPr id="36885" name="Text Box 21"/>
            <p:cNvSpPr txBox="1"/>
            <p:nvPr/>
          </p:nvSpPr>
          <p:spPr>
            <a:xfrm>
              <a:off x="2457" y="1201"/>
              <a:ext cx="57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800" b="1" dirty="0">
                  <a:latin typeface="Arial" panose="020B0604020202020204" pitchFamily="34" charset="0"/>
                </a:rPr>
                <a:t>上海</a:t>
              </a:r>
              <a:endParaRPr lang="zh-CN" altLang="en-US" sz="1800" b="1" dirty="0">
                <a:latin typeface="Arial" panose="020B0604020202020204" pitchFamily="34" charset="0"/>
              </a:endParaRPr>
            </a:p>
          </p:txBody>
        </p:sp>
        <p:sp>
          <p:nvSpPr>
            <p:cNvPr id="36886" name="Text Box 22"/>
            <p:cNvSpPr txBox="1"/>
            <p:nvPr/>
          </p:nvSpPr>
          <p:spPr>
            <a:xfrm>
              <a:off x="1071" y="2091"/>
              <a:ext cx="576" cy="23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r>
                <a:rPr lang="zh-CN" altLang="en-US" sz="1800" b="1" dirty="0">
                  <a:latin typeface="Arial" panose="020B0604020202020204" pitchFamily="34" charset="0"/>
                </a:rPr>
                <a:t>杭州</a:t>
              </a:r>
              <a:endParaRPr lang="zh-CN" altLang="en-US" sz="1800" b="1" dirty="0">
                <a:latin typeface="Arial" panose="020B0604020202020204" pitchFamily="34" charset="0"/>
              </a:endParaRPr>
            </a:p>
          </p:txBody>
        </p:sp>
        <p:sp>
          <p:nvSpPr>
            <p:cNvPr id="36887" name="Oval 28"/>
            <p:cNvSpPr/>
            <p:nvPr/>
          </p:nvSpPr>
          <p:spPr>
            <a:xfrm>
              <a:off x="2148" y="1056"/>
              <a:ext cx="96" cy="9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6888" name="Oval 29"/>
            <p:cNvSpPr/>
            <p:nvPr/>
          </p:nvSpPr>
          <p:spPr>
            <a:xfrm>
              <a:off x="2388" y="1248"/>
              <a:ext cx="144" cy="14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  <p:sp>
          <p:nvSpPr>
            <p:cNvPr id="36889" name="Oval 30"/>
            <p:cNvSpPr/>
            <p:nvPr/>
          </p:nvSpPr>
          <p:spPr>
            <a:xfrm>
              <a:off x="1407" y="2166"/>
              <a:ext cx="96" cy="96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anchor="ctr">
              <a:spAutoFit/>
            </a:bodyPr>
            <a:p>
              <a:endParaRPr lang="zh-CN" alt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36867" name="Picture 4" descr="E:\李燃\教师教学用书\2012人教教师用书项目\ppt\地理\d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500" y="204788"/>
            <a:ext cx="673100" cy="55721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14"/>
          <p:cNvGrpSpPr>
            <a:grpSpLocks noChangeAspect="1"/>
          </p:cNvGrpSpPr>
          <p:nvPr/>
        </p:nvGrpSpPr>
        <p:grpSpPr>
          <a:xfrm>
            <a:off x="6051550" y="3516313"/>
            <a:ext cx="1766888" cy="1589087"/>
            <a:chOff x="0" y="0"/>
            <a:chExt cx="1113" cy="1001"/>
          </a:xfrm>
        </p:grpSpPr>
        <p:pic>
          <p:nvPicPr>
            <p:cNvPr id="36881" name="Picture 6" descr="变幻">
              <a:hlinkClick r:id="rId3" action="ppaction://hlinksldjump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2" y="0"/>
              <a:ext cx="131" cy="133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882" name="Picture 6" descr="变幻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05"/>
              <a:ext cx="95" cy="96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36869" name="Group 19"/>
          <p:cNvGrpSpPr>
            <a:grpSpLocks noChangeAspect="1"/>
          </p:cNvGrpSpPr>
          <p:nvPr/>
        </p:nvGrpSpPr>
        <p:grpSpPr>
          <a:xfrm>
            <a:off x="7239000" y="3211513"/>
            <a:ext cx="568325" cy="515937"/>
            <a:chOff x="0" y="0"/>
            <a:chExt cx="358" cy="325"/>
          </a:xfrm>
        </p:grpSpPr>
        <p:pic>
          <p:nvPicPr>
            <p:cNvPr id="36879" name="Picture 6" descr="变幻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4" cy="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6880" name="Picture 6" descr="变幻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7" y="192"/>
              <a:ext cx="131" cy="1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32791" name="Text Box 39"/>
          <p:cNvSpPr txBox="1"/>
          <p:nvPr/>
        </p:nvSpPr>
        <p:spPr>
          <a:xfrm>
            <a:off x="228600" y="1325563"/>
            <a:ext cx="3544888" cy="5794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marL="342900" indent="-342900" eaLnBrk="0" hangingPunct="0"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交通运输快速发展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871" name="Text Box 42"/>
          <p:cNvSpPr txBox="1"/>
          <p:nvPr/>
        </p:nvSpPr>
        <p:spPr>
          <a:xfrm>
            <a:off x="82550" y="76200"/>
            <a:ext cx="831850" cy="27463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marL="342900" indent="-342900" eaLnBrk="0" hangingPunct="0">
              <a:spcBef>
                <a:spcPct val="50000"/>
              </a:spcBef>
            </a:pPr>
            <a:r>
              <a:rPr lang="en-US" altLang="zh-CN" sz="1200" b="1" dirty="0">
                <a:latin typeface="Times New Roman" panose="02020603050405020304" pitchFamily="18" charset="0"/>
              </a:rPr>
              <a:t>                 </a:t>
            </a:r>
            <a:endParaRPr lang="en-US" altLang="zh-CN" sz="1200" b="1" dirty="0">
              <a:latin typeface="Times New Roman" panose="02020603050405020304" pitchFamily="18" charset="0"/>
            </a:endParaRPr>
          </a:p>
        </p:txBody>
      </p:sp>
      <p:sp>
        <p:nvSpPr>
          <p:cNvPr id="36872" name="TextBox 2"/>
          <p:cNvSpPr txBox="1"/>
          <p:nvPr/>
        </p:nvSpPr>
        <p:spPr>
          <a:xfrm>
            <a:off x="158750" y="331788"/>
            <a:ext cx="5795963" cy="7620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四、我国最大的城市群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右箭头 25"/>
          <p:cNvSpPr/>
          <p:nvPr/>
        </p:nvSpPr>
        <p:spPr>
          <a:xfrm rot="5400000">
            <a:off x="1612900" y="2216150"/>
            <a:ext cx="685800" cy="3810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8600" y="2819400"/>
            <a:ext cx="3460750" cy="5794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长江三角洲城市群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73050" y="4114800"/>
            <a:ext cx="3460750" cy="579438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我国最大的城市群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" y="5364163"/>
            <a:ext cx="3460750" cy="579437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世界第六大城市群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等于号 23"/>
          <p:cNvSpPr/>
          <p:nvPr/>
        </p:nvSpPr>
        <p:spPr>
          <a:xfrm rot="5400000">
            <a:off x="1447800" y="3429000"/>
            <a:ext cx="914400" cy="609600"/>
          </a:xfrm>
          <a:prstGeom prst="mathEqual">
            <a:avLst>
              <a:gd name="adj1" fmla="val 23520"/>
              <a:gd name="adj2" fmla="val 308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等于号 24"/>
          <p:cNvSpPr/>
          <p:nvPr/>
        </p:nvSpPr>
        <p:spPr>
          <a:xfrm rot="5400000">
            <a:off x="1447800" y="4724400"/>
            <a:ext cx="914400" cy="609600"/>
          </a:xfrm>
          <a:prstGeom prst="mathEqual">
            <a:avLst>
              <a:gd name="adj1" fmla="val 23520"/>
              <a:gd name="adj2" fmla="val 308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91" grpId="0" bldLvl="0" animBg="1"/>
      <p:bldP spid="26" grpId="0" bldLvl="0" animBg="1"/>
      <p:bldP spid="27" grpId="0" bldLvl="0" animBg="1"/>
      <p:bldP spid="22" grpId="0" bldLvl="0" animBg="1"/>
      <p:bldP spid="23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2"/>
          <p:cNvSpPr>
            <a:spLocks noGrp="1"/>
          </p:cNvSpPr>
          <p:nvPr/>
        </p:nvSpPr>
        <p:spPr>
          <a:xfrm>
            <a:off x="304800" y="531813"/>
            <a:ext cx="7173913" cy="587375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 anchor="ctr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上海是长江三角洲城市群的核心城市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Rectangle 3"/>
          <p:cNvSpPr>
            <a:spLocks noGrp="1"/>
          </p:cNvSpPr>
          <p:nvPr/>
        </p:nvSpPr>
        <p:spPr>
          <a:xfrm>
            <a:off x="304800" y="1217613"/>
            <a:ext cx="5040313" cy="1373187"/>
          </a:xfrm>
          <a:prstGeom prst="rect">
            <a:avLst/>
          </a:prstGeom>
          <a:noFill/>
          <a:ln w="9525">
            <a:noFill/>
          </a:ln>
        </p:spPr>
        <p:txBody>
          <a:bodyPr lIns="90170" tIns="46990" rIns="90170" bIns="46990">
            <a:spAutoFit/>
          </a:bodyPr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全国最大城市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609600" indent="-609600">
              <a:lnSpc>
                <a:spcPct val="150000"/>
              </a:lnSpc>
              <a:spcBef>
                <a:spcPct val="200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全国最重要的综合性工业城市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 descr="t01abd658acb375052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495802" y="1828842"/>
            <a:ext cx="5080000" cy="3581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图片 4" descr="oVrX_160511030513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5079867" cy="3047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1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char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7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charRg st="7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5" descr="782612056756480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1143000"/>
            <a:ext cx="8382000" cy="5497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TextBox 2"/>
          <p:cNvSpPr txBox="1"/>
          <p:nvPr/>
        </p:nvSpPr>
        <p:spPr>
          <a:xfrm>
            <a:off x="762000" y="228600"/>
            <a:ext cx="6416675" cy="92392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5400" b="1" dirty="0">
                <a:latin typeface="楷体" panose="02010609060101010101" pitchFamily="49" charset="-122"/>
                <a:ea typeface="楷体" panose="02010609060101010101" pitchFamily="49" charset="-122"/>
              </a:rPr>
              <a:t>上海：辐射带动作用</a:t>
            </a:r>
            <a:endParaRPr lang="zh-CN" altLang="en-US" sz="5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" cstate="print"/>
          <a:srcRect b="10092"/>
          <a:stretch>
            <a:fillRect/>
          </a:stretch>
        </p:blipFill>
        <p:spPr bwMode="auto">
          <a:xfrm>
            <a:off x="990694" y="762070"/>
            <a:ext cx="7345704" cy="49528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39939" name="文本框 3"/>
          <p:cNvSpPr txBox="1"/>
          <p:nvPr/>
        </p:nvSpPr>
        <p:spPr>
          <a:xfrm>
            <a:off x="685800" y="5943600"/>
            <a:ext cx="8480425" cy="7016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上海年产钢材约2500万吨（2011年）</a:t>
            </a:r>
            <a:endParaRPr lang="zh-CN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838298" y="533476"/>
            <a:ext cx="7570532" cy="510526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0963" name="文本框 3"/>
          <p:cNvSpPr txBox="1"/>
          <p:nvPr/>
        </p:nvSpPr>
        <p:spPr>
          <a:xfrm>
            <a:off x="762000" y="5867400"/>
            <a:ext cx="76200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zh-CN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上海年产汽车近200万辆（2011年）</a:t>
            </a:r>
            <a:endParaRPr lang="zh-CN" altLang="zh-CN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059" b="11687"/>
          <a:stretch>
            <a:fillRect/>
          </a:stretch>
        </p:blipFill>
        <p:spPr bwMode="auto">
          <a:xfrm>
            <a:off x="762100" y="457278"/>
            <a:ext cx="7683525" cy="518146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1987" name="文本框 3"/>
          <p:cNvSpPr txBox="1"/>
          <p:nvPr/>
        </p:nvSpPr>
        <p:spPr>
          <a:xfrm>
            <a:off x="609600" y="5943600"/>
            <a:ext cx="81534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上海年产微型计算机设备达1亿多台（2011年）</a:t>
            </a:r>
            <a:endParaRPr lang="zh-CN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 t="7510" b="15117"/>
          <a:stretch>
            <a:fillRect/>
          </a:stretch>
        </p:blipFill>
        <p:spPr bwMode="auto">
          <a:xfrm>
            <a:off x="685902" y="381080"/>
            <a:ext cx="8029623" cy="541005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3011" name="文本框 3"/>
          <p:cNvSpPr txBox="1"/>
          <p:nvPr/>
        </p:nvSpPr>
        <p:spPr>
          <a:xfrm>
            <a:off x="463550" y="5981700"/>
            <a:ext cx="80010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上海年产集成电路达166亿块（2011年）</a:t>
            </a:r>
            <a:endParaRPr lang="zh-CN" altLang="zh-CN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4" name="TextBox 1"/>
          <p:cNvSpPr txBox="1"/>
          <p:nvPr/>
        </p:nvSpPr>
        <p:spPr>
          <a:xfrm>
            <a:off x="228600" y="152400"/>
            <a:ext cx="8393113" cy="21240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沪宁杭工业基地：</a:t>
            </a:r>
            <a:endParaRPr lang="en-US" altLang="zh-CN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     我国最大的综合性工业基地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 descr="t01bf7b24568bc17b60.jp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3124238" y="2284257"/>
            <a:ext cx="5543512" cy="438324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Text Box 25"/>
          <p:cNvSpPr txBox="1"/>
          <p:nvPr/>
        </p:nvSpPr>
        <p:spPr>
          <a:xfrm>
            <a:off x="6172200" y="1358900"/>
            <a:ext cx="2819400" cy="3670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范围：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主要包括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上海市、江苏省南部和浙江省北部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地区。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304912" y="1066862"/>
            <a:ext cx="5638800" cy="55626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17412" name="TextBox 20"/>
          <p:cNvSpPr txBox="1"/>
          <p:nvPr/>
        </p:nvSpPr>
        <p:spPr>
          <a:xfrm>
            <a:off x="152400" y="152400"/>
            <a:ext cx="5276850" cy="769938"/>
          </a:xfrm>
          <a:prstGeom prst="rect">
            <a:avLst/>
          </a:prstGeom>
          <a:solidFill>
            <a:srgbClr val="DAEDEF">
              <a:alpha val="59999"/>
            </a:srgbClr>
          </a:solidFill>
          <a:ln w="9525">
            <a:noFill/>
          </a:ln>
        </p:spPr>
        <p:txBody>
          <a:bodyPr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一、地理位置和范围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7" name="图片 3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13280" y="304882"/>
            <a:ext cx="8878203" cy="63244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2" name="林英苹-茉莉花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8980" y="5664835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4">
                <p:cTn id="7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608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46083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46084" name="Picture 10" descr="c:\users\ls\appdata\roaming\360se6\User Data\temp\20140703153646_wwFae.jpeg"/>
          <p:cNvPicPr>
            <a:picLocks noChangeAspect="1"/>
          </p:cNvPicPr>
          <p:nvPr/>
        </p:nvPicPr>
        <p:blipFill>
          <a:blip r:embed="rId1"/>
          <a:srcRect b="6770"/>
          <a:stretch>
            <a:fillRect/>
          </a:stretch>
        </p:blipFill>
        <p:spPr>
          <a:xfrm>
            <a:off x="-214312" y="0"/>
            <a:ext cx="935831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 bwMode="auto">
          <a:xfrm>
            <a:off x="500034" y="285728"/>
            <a:ext cx="735811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rPr>
              <a:t>世界文化遗产</a:t>
            </a:r>
            <a:r>
              <a:rPr kumimoji="0" lang="en-US" altLang="zh-CN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rPr>
              <a:t>——</a:t>
            </a:r>
            <a:r>
              <a:rPr kumimoji="0" lang="zh-CN" altLang="en-US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rPr>
              <a:t>苏州古典园林</a:t>
            </a:r>
            <a:endParaRPr kumimoji="0" lang="zh-CN" altLang="en-US" sz="3600" b="1" kern="1200" cap="none" spc="0" normalizeH="0" baseline="0" noProof="0" dirty="0"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0" y="0"/>
            <a:ext cx="4603750" cy="3700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0694" y="3657594"/>
            <a:ext cx="6670951" cy="30575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5879" y="304882"/>
            <a:ext cx="4013308" cy="300830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7109" name="TextBox 4"/>
          <p:cNvSpPr txBox="1"/>
          <p:nvPr/>
        </p:nvSpPr>
        <p:spPr>
          <a:xfrm>
            <a:off x="876300" y="4343400"/>
            <a:ext cx="800100" cy="2111375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苏州园林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advClick="0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8130" name="组合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8134" name="Picture 2" descr="c:\users\ls\appdata\roaming\360se6\User Data\temp\e7cd7b899e510fb34fc9e691db33c895d0430ce7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500034" y="357166"/>
              <a:ext cx="2286016" cy="12003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3600" b="1" kern="1200" cap="none" spc="0" normalizeH="0" baseline="0" noProof="0" dirty="0">
                  <a:latin typeface="华文楷体" pitchFamily="2" charset="-122"/>
                  <a:ea typeface="华文楷体" pitchFamily="2" charset="-122"/>
                  <a:cs typeface="+mn-cs"/>
                </a:rPr>
                <a:t>    南京</a:t>
              </a:r>
              <a:endParaRPr kumimoji="0" lang="en-US" altLang="zh-CN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endParaRPr>
            </a:p>
            <a:p>
              <a:pPr marR="0" defTabSz="914400">
                <a:buClrTx/>
                <a:buSzTx/>
                <a:defRPr/>
              </a:pPr>
              <a:r>
                <a:rPr kumimoji="0" lang="zh-CN" altLang="en-US" sz="3600" b="1" kern="1200" cap="none" spc="0" normalizeH="0" baseline="0" noProof="0" dirty="0">
                  <a:latin typeface="华文楷体" pitchFamily="2" charset="-122"/>
                  <a:ea typeface="华文楷体" pitchFamily="2" charset="-122"/>
                  <a:cs typeface="+mn-cs"/>
                </a:rPr>
                <a:t>  中山陵</a:t>
              </a:r>
              <a:endParaRPr kumimoji="0" lang="zh-CN" altLang="en-US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1714488"/>
            <a:ext cx="9143999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中国近代民主革命先行者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孙中山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的陵墓，及其附属纪念建筑群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9154" name="组合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49158" name="组合 17"/>
            <p:cNvGrpSpPr/>
            <p:nvPr/>
          </p:nvGrpSpPr>
          <p:grpSpPr>
            <a:xfrm>
              <a:off x="0" y="0"/>
              <a:ext cx="5143504" cy="6858000"/>
              <a:chOff x="5500726" y="-285776"/>
              <a:chExt cx="4667251" cy="3500438"/>
            </a:xfrm>
          </p:grpSpPr>
          <p:pic>
            <p:nvPicPr>
              <p:cNvPr id="49161" name="内容占位符 13" descr="6609c93d70cf3bc71713cdded200baa1cd112af4.jpg"/>
              <p:cNvPicPr>
                <a:picLocks noChangeAspect="1"/>
              </p:cNvPicPr>
              <p:nvPr/>
            </p:nvPicPr>
            <p:blipFill>
              <a:blip r:embed="rId1"/>
              <a:srcRect b="13541"/>
              <a:stretch>
                <a:fillRect/>
              </a:stretch>
            </p:blipFill>
            <p:spPr>
              <a:xfrm>
                <a:off x="5500726" y="-285776"/>
                <a:ext cx="4667251" cy="350043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6602694" y="-285776"/>
                <a:ext cx="1428760" cy="32815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>
                <a:spAutoFit/>
              </a:bodyPr>
              <a:lstStyle/>
              <a:p>
                <a:pPr marR="0" defTabSz="914400">
                  <a:buClrTx/>
                  <a:buSzTx/>
                  <a:defRPr/>
                </a:pPr>
                <a:r>
                  <a:rPr kumimoji="0" lang="zh-CN" altLang="en-US" sz="3600" b="1" kern="1200" cap="none" spc="0" normalizeH="0" baseline="0" noProof="0" dirty="0">
                    <a:latin typeface="华文楷体" pitchFamily="2" charset="-122"/>
                    <a:ea typeface="华文楷体" pitchFamily="2" charset="-122"/>
                    <a:cs typeface="+mn-cs"/>
                  </a:rPr>
                  <a:t>周庄</a:t>
                </a:r>
                <a:endParaRPr kumimoji="0" lang="zh-CN" altLang="en-US" sz="3600" b="1" kern="1200" cap="none" spc="0" normalizeH="0" baseline="0" noProof="0" dirty="0">
                  <a:latin typeface="华文楷体" pitchFamily="2" charset="-122"/>
                  <a:ea typeface="华文楷体" pitchFamily="2" charset="-122"/>
                  <a:cs typeface="+mn-cs"/>
                </a:endParaRPr>
              </a:p>
            </p:txBody>
          </p:sp>
        </p:grpSp>
        <p:pic>
          <p:nvPicPr>
            <p:cNvPr id="49159" name="Picture 2" descr="c:\users\ls\appdata\roaming\360se6\User Data\temp\d01373f082025aaf400a4765fbedab64034f1a67.jpg"/>
            <p:cNvPicPr>
              <a:picLocks noChangeAspect="1"/>
            </p:cNvPicPr>
            <p:nvPr/>
          </p:nvPicPr>
          <p:blipFill>
            <a:blip r:embed="rId2"/>
            <a:srcRect b="16666"/>
            <a:stretch>
              <a:fillRect/>
            </a:stretch>
          </p:blipFill>
          <p:spPr>
            <a:xfrm>
              <a:off x="4357686" y="0"/>
              <a:ext cx="4786314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TextBox 7"/>
            <p:cNvSpPr txBox="1"/>
            <p:nvPr/>
          </p:nvSpPr>
          <p:spPr bwMode="auto">
            <a:xfrm>
              <a:off x="6072198" y="0"/>
              <a:ext cx="1574553" cy="6429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3600" b="1" kern="1200" cap="none" spc="0" normalizeH="0" baseline="0" noProof="0" dirty="0">
                  <a:latin typeface="华文楷体" pitchFamily="2" charset="-122"/>
                  <a:ea typeface="华文楷体" pitchFamily="2" charset="-122"/>
                  <a:cs typeface="+mn-cs"/>
                </a:rPr>
                <a:t>同里</a:t>
              </a:r>
              <a:endParaRPr kumimoji="0" lang="zh-CN" altLang="en-US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0" y="2285992"/>
            <a:ext cx="9143999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周庄，是一座江南小镇，有“中国第一水乡”之誉始建于北宋年间。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同里，也是一座江南水乡风格的古镇。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Click="0" advTm="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017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pic>
        <p:nvPicPr>
          <p:cNvPr id="50179" name="图片 3" descr="d52a2834349b033b45bcfde816ce36d3d539bdcf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86188" y="0"/>
            <a:ext cx="5357812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图片 4" descr="6d81800a19d8bc3ec77307f8818ba61ea8d3458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5" cy="3286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1" name="图片 5" descr="023b5bb5c9ea15ce1748e13bb5003af33a87b259.jpg"/>
          <p:cNvPicPr>
            <a:picLocks noChangeAspect="1"/>
          </p:cNvPicPr>
          <p:nvPr/>
        </p:nvPicPr>
        <p:blipFill>
          <a:blip r:embed="rId3"/>
          <a:srcRect b="16949"/>
          <a:stretch>
            <a:fillRect/>
          </a:stretch>
        </p:blipFill>
        <p:spPr>
          <a:xfrm>
            <a:off x="4643438" y="3286125"/>
            <a:ext cx="4500562" cy="357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2" name="Picture 2" descr="c:\users\ls\appdata\roaming\360se6\User Data\temp\SuZhouSiChou_MeiNvTuXiLie_ChuKouHanDan_QiaoQiChunZhenSiSiJin_WeiJin_5SeRu_22637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86125"/>
            <a:ext cx="4643438" cy="3571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785918" y="2428868"/>
            <a:ext cx="542925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感受长江三角洲地区传统的戏曲、饮食、丝绸、茶文化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2" name="Picture 6" descr="c:\users\ls\appdata\roaming\360se6\User Data\temp\6159252dd42a28346a9ff6605bb5c9ea15cebfa4.jpg"/>
          <p:cNvPicPr>
            <a:picLocks noChangeAspect="1"/>
          </p:cNvPicPr>
          <p:nvPr/>
        </p:nvPicPr>
        <p:blipFill>
          <a:blip r:embed="rId1"/>
          <a:srcRect l="1673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4429124" y="1285860"/>
            <a:ext cx="4429156" cy="25545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集观光餐饮、购物娱乐、浦江游览、历史陈列等服务功能于一身，成为上海标志性建筑和旅游热点之一。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3857620" y="357166"/>
            <a:ext cx="5072082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0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rPr>
              <a:t>   东方明珠电视塔</a:t>
            </a:r>
            <a:endParaRPr kumimoji="0" lang="zh-CN" altLang="en-US" sz="4000" b="1" kern="1200" cap="none" spc="0" normalizeH="0" baseline="0" noProof="0" dirty="0"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22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52227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grpSp>
        <p:nvGrpSpPr>
          <p:cNvPr id="52228" name="组合 3"/>
          <p:cNvGrpSpPr/>
          <p:nvPr/>
        </p:nvGrpSpPr>
        <p:grpSpPr>
          <a:xfrm>
            <a:off x="0" y="0"/>
            <a:ext cx="9144000" cy="6858000"/>
            <a:chOff x="0" y="0"/>
            <a:chExt cx="9929813" cy="6858000"/>
          </a:xfrm>
        </p:grpSpPr>
        <p:pic>
          <p:nvPicPr>
            <p:cNvPr id="52232" name="Picture 6" descr="c:\users\ls\appdata\roaming\360se6\User Data\temp\yt-p0056712.jpg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9929813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1214414" y="642918"/>
              <a:ext cx="1873785" cy="7078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4000" b="1" kern="1200" cap="none" spc="0" normalizeH="0" baseline="0" noProof="0" dirty="0">
                  <a:latin typeface="华文楷体" pitchFamily="2" charset="-122"/>
                  <a:ea typeface="华文楷体" pitchFamily="2" charset="-122"/>
                  <a:cs typeface="+mn-cs"/>
                </a:rPr>
                <a:t> 外滩</a:t>
              </a:r>
              <a:endParaRPr kumimoji="0" lang="zh-CN" altLang="en-US" sz="40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28596" y="3643314"/>
            <a:ext cx="8429684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它是由万国建筑博览和黄浦江所组成。在这里可以观赏到西方古典风情的建筑群，感受上海那段“各国租界”的历史。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50" name="图片 3" descr="500fd9f9d72a60593c02e3cf2834349b023bbad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14348" y="642918"/>
            <a:ext cx="1428760" cy="70788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0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rPr>
              <a:t>杭州</a:t>
            </a:r>
            <a:endParaRPr kumimoji="0" lang="zh-CN" altLang="en-US" sz="4000" b="1" kern="1200" cap="none" spc="0" normalizeH="0" baseline="0" noProof="0" dirty="0"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214282" y="4929198"/>
            <a:ext cx="8715404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灵隐寺始建至今已有约一千七百年的历史了，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为杭州最早的名刹，现已成为人们学佛、观光、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祈福、休闲的佛教胜地。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4274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54275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54276" name="图片 3" descr="e7cd7b899e510fb3ee8f4724d933c895d0430cea.jpg"/>
          <p:cNvPicPr>
            <a:picLocks noChangeAspect="1"/>
          </p:cNvPicPr>
          <p:nvPr/>
        </p:nvPicPr>
        <p:blipFill>
          <a:blip r:embed="rId1"/>
          <a:srcRect b="594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143768" y="285728"/>
            <a:ext cx="142876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rPr>
              <a:t>乌镇</a:t>
            </a:r>
            <a:endParaRPr kumimoji="0" lang="zh-CN" altLang="en-US" sz="3600" b="1" kern="1200" cap="none" spc="0" normalizeH="0" baseline="0" noProof="0" dirty="0"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4348" y="357166"/>
            <a:ext cx="5929354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乌镇是一座已有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1300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itchFamily="2" charset="-122"/>
                <a:ea typeface="华文楷体" pitchFamily="2" charset="-122"/>
                <a:cs typeface="+mn-cs"/>
              </a:rPr>
              <a:t>年建镇史的江南古镇。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4028b0625501ad13015501ad2bfc00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1030" y="260985"/>
            <a:ext cx="8217535" cy="6336030"/>
          </a:xfrm>
          <a:prstGeom prst="rect">
            <a:avLst/>
          </a:prstGeom>
        </p:spPr>
      </p:pic>
      <p:sp>
        <p:nvSpPr>
          <p:cNvPr id="4101" name="Freeform 3"/>
          <p:cNvSpPr/>
          <p:nvPr/>
        </p:nvSpPr>
        <p:spPr>
          <a:xfrm>
            <a:off x="2668905" y="4105910"/>
            <a:ext cx="3806825" cy="1515110"/>
          </a:xfrm>
          <a:custGeom>
            <a:avLst/>
            <a:gdLst>
              <a:gd name="txL" fmla="*/ 0 w 4690"/>
              <a:gd name="txT" fmla="*/ 0 h 1862"/>
              <a:gd name="txR" fmla="*/ 4690 w 4690"/>
              <a:gd name="txB" fmla="*/ 1862 h 1862"/>
            </a:gdLst>
            <a:ahLst/>
            <a:cxnLst>
              <a:cxn ang="0">
                <a:pos x="258" y="72"/>
              </a:cxn>
              <a:cxn ang="0">
                <a:pos x="538" y="48"/>
              </a:cxn>
              <a:cxn ang="0">
                <a:pos x="608" y="0"/>
              </a:cxn>
              <a:cxn ang="0">
                <a:pos x="756" y="82"/>
              </a:cxn>
              <a:cxn ang="0">
                <a:pos x="872" y="230"/>
              </a:cxn>
              <a:cxn ang="0">
                <a:pos x="1030" y="442"/>
              </a:cxn>
              <a:cxn ang="0">
                <a:pos x="1162" y="578"/>
              </a:cxn>
              <a:cxn ang="0">
                <a:pos x="1226" y="818"/>
              </a:cxn>
              <a:cxn ang="0">
                <a:pos x="1258" y="1044"/>
              </a:cxn>
              <a:cxn ang="0">
                <a:pos x="1246" y="1292"/>
              </a:cxn>
              <a:cxn ang="0">
                <a:pos x="1320" y="1614"/>
              </a:cxn>
              <a:cxn ang="0">
                <a:pos x="1446" y="1608"/>
              </a:cxn>
              <a:cxn ang="0">
                <a:pos x="1470" y="1674"/>
              </a:cxn>
              <a:cxn ang="0">
                <a:pos x="1680" y="1740"/>
              </a:cxn>
              <a:cxn ang="0">
                <a:pos x="1728" y="1842"/>
              </a:cxn>
              <a:cxn ang="0">
                <a:pos x="1896" y="1740"/>
              </a:cxn>
              <a:cxn ang="0">
                <a:pos x="1932" y="1566"/>
              </a:cxn>
              <a:cxn ang="0">
                <a:pos x="2046" y="1344"/>
              </a:cxn>
              <a:cxn ang="0">
                <a:pos x="2358" y="1272"/>
              </a:cxn>
              <a:cxn ang="0">
                <a:pos x="2538" y="1068"/>
              </a:cxn>
              <a:cxn ang="0">
                <a:pos x="2634" y="1050"/>
              </a:cxn>
              <a:cxn ang="0">
                <a:pos x="2796" y="852"/>
              </a:cxn>
              <a:cxn ang="0">
                <a:pos x="2964" y="792"/>
              </a:cxn>
              <a:cxn ang="0">
                <a:pos x="3042" y="792"/>
              </a:cxn>
              <a:cxn ang="0">
                <a:pos x="3186" y="798"/>
              </a:cxn>
              <a:cxn ang="0">
                <a:pos x="3258" y="888"/>
              </a:cxn>
              <a:cxn ang="0">
                <a:pos x="3438" y="1044"/>
              </a:cxn>
              <a:cxn ang="0">
                <a:pos x="3624" y="966"/>
              </a:cxn>
              <a:cxn ang="0">
                <a:pos x="3702" y="858"/>
              </a:cxn>
              <a:cxn ang="0">
                <a:pos x="3870" y="876"/>
              </a:cxn>
              <a:cxn ang="0">
                <a:pos x="4002" y="984"/>
              </a:cxn>
              <a:cxn ang="0">
                <a:pos x="4110" y="918"/>
              </a:cxn>
              <a:cxn ang="0">
                <a:pos x="4260" y="690"/>
              </a:cxn>
              <a:cxn ang="0">
                <a:pos x="4374" y="504"/>
              </a:cxn>
              <a:cxn ang="0">
                <a:pos x="4662" y="438"/>
              </a:cxn>
            </a:cxnLst>
            <a:rect l="txL" t="txT" r="txR" b="txB"/>
            <a:pathLst>
              <a:path w="4690" h="1862">
                <a:moveTo>
                  <a:pt x="0" y="34"/>
                </a:moveTo>
                <a:cubicBezTo>
                  <a:pt x="148" y="46"/>
                  <a:pt x="151" y="36"/>
                  <a:pt x="258" y="72"/>
                </a:cubicBezTo>
                <a:cubicBezTo>
                  <a:pt x="327" y="78"/>
                  <a:pt x="372" y="90"/>
                  <a:pt x="418" y="88"/>
                </a:cubicBezTo>
                <a:cubicBezTo>
                  <a:pt x="465" y="84"/>
                  <a:pt x="513" y="61"/>
                  <a:pt x="538" y="48"/>
                </a:cubicBezTo>
                <a:cubicBezTo>
                  <a:pt x="550" y="46"/>
                  <a:pt x="560" y="22"/>
                  <a:pt x="568" y="12"/>
                </a:cubicBezTo>
                <a:cubicBezTo>
                  <a:pt x="577" y="1"/>
                  <a:pt x="596" y="8"/>
                  <a:pt x="608" y="0"/>
                </a:cubicBezTo>
                <a:cubicBezTo>
                  <a:pt x="648" y="8"/>
                  <a:pt x="668" y="1"/>
                  <a:pt x="702" y="24"/>
                </a:cubicBezTo>
                <a:cubicBezTo>
                  <a:pt x="723" y="38"/>
                  <a:pt x="745" y="59"/>
                  <a:pt x="756" y="82"/>
                </a:cubicBezTo>
                <a:cubicBezTo>
                  <a:pt x="795" y="160"/>
                  <a:pt x="761" y="106"/>
                  <a:pt x="816" y="168"/>
                </a:cubicBezTo>
                <a:cubicBezTo>
                  <a:pt x="832" y="195"/>
                  <a:pt x="859" y="214"/>
                  <a:pt x="872" y="230"/>
                </a:cubicBezTo>
                <a:cubicBezTo>
                  <a:pt x="885" y="246"/>
                  <a:pt x="868" y="229"/>
                  <a:pt x="894" y="264"/>
                </a:cubicBezTo>
                <a:cubicBezTo>
                  <a:pt x="946" y="342"/>
                  <a:pt x="946" y="296"/>
                  <a:pt x="1030" y="442"/>
                </a:cubicBezTo>
                <a:cubicBezTo>
                  <a:pt x="1041" y="474"/>
                  <a:pt x="1054" y="464"/>
                  <a:pt x="1078" y="488"/>
                </a:cubicBezTo>
                <a:cubicBezTo>
                  <a:pt x="1086" y="512"/>
                  <a:pt x="1130" y="496"/>
                  <a:pt x="1162" y="578"/>
                </a:cubicBezTo>
                <a:cubicBezTo>
                  <a:pt x="1192" y="623"/>
                  <a:pt x="1190" y="654"/>
                  <a:pt x="1208" y="728"/>
                </a:cubicBezTo>
                <a:cubicBezTo>
                  <a:pt x="1216" y="768"/>
                  <a:pt x="1220" y="791"/>
                  <a:pt x="1226" y="818"/>
                </a:cubicBezTo>
                <a:cubicBezTo>
                  <a:pt x="1232" y="845"/>
                  <a:pt x="1239" y="852"/>
                  <a:pt x="1244" y="890"/>
                </a:cubicBezTo>
                <a:cubicBezTo>
                  <a:pt x="1251" y="945"/>
                  <a:pt x="1260" y="958"/>
                  <a:pt x="1258" y="1044"/>
                </a:cubicBezTo>
                <a:cubicBezTo>
                  <a:pt x="1268" y="1092"/>
                  <a:pt x="1252" y="1140"/>
                  <a:pt x="1274" y="1184"/>
                </a:cubicBezTo>
                <a:cubicBezTo>
                  <a:pt x="1282" y="1222"/>
                  <a:pt x="1241" y="1257"/>
                  <a:pt x="1246" y="1292"/>
                </a:cubicBezTo>
                <a:cubicBezTo>
                  <a:pt x="1251" y="1327"/>
                  <a:pt x="1290" y="1342"/>
                  <a:pt x="1302" y="1396"/>
                </a:cubicBezTo>
                <a:cubicBezTo>
                  <a:pt x="1317" y="1418"/>
                  <a:pt x="1296" y="1600"/>
                  <a:pt x="1320" y="1614"/>
                </a:cubicBezTo>
                <a:cubicBezTo>
                  <a:pt x="1342" y="1626"/>
                  <a:pt x="1326" y="1702"/>
                  <a:pt x="1350" y="1710"/>
                </a:cubicBezTo>
                <a:cubicBezTo>
                  <a:pt x="1368" y="1734"/>
                  <a:pt x="1423" y="1591"/>
                  <a:pt x="1446" y="1608"/>
                </a:cubicBezTo>
                <a:cubicBezTo>
                  <a:pt x="1468" y="1575"/>
                  <a:pt x="1478" y="1501"/>
                  <a:pt x="1482" y="1512"/>
                </a:cubicBezTo>
                <a:cubicBezTo>
                  <a:pt x="1496" y="1517"/>
                  <a:pt x="1449" y="1629"/>
                  <a:pt x="1470" y="1674"/>
                </a:cubicBezTo>
                <a:cubicBezTo>
                  <a:pt x="1467" y="1727"/>
                  <a:pt x="1429" y="1819"/>
                  <a:pt x="1464" y="1830"/>
                </a:cubicBezTo>
                <a:cubicBezTo>
                  <a:pt x="1495" y="1829"/>
                  <a:pt x="1643" y="1737"/>
                  <a:pt x="1680" y="1740"/>
                </a:cubicBezTo>
                <a:cubicBezTo>
                  <a:pt x="1717" y="1743"/>
                  <a:pt x="1678" y="1831"/>
                  <a:pt x="1686" y="1848"/>
                </a:cubicBezTo>
                <a:cubicBezTo>
                  <a:pt x="1693" y="1862"/>
                  <a:pt x="1714" y="1851"/>
                  <a:pt x="1728" y="1842"/>
                </a:cubicBezTo>
                <a:cubicBezTo>
                  <a:pt x="1742" y="1833"/>
                  <a:pt x="1742" y="1811"/>
                  <a:pt x="1770" y="1794"/>
                </a:cubicBezTo>
                <a:cubicBezTo>
                  <a:pt x="1823" y="1832"/>
                  <a:pt x="1852" y="1757"/>
                  <a:pt x="1896" y="1740"/>
                </a:cubicBezTo>
                <a:cubicBezTo>
                  <a:pt x="1933" y="1685"/>
                  <a:pt x="1848" y="1638"/>
                  <a:pt x="1878" y="1578"/>
                </a:cubicBezTo>
                <a:cubicBezTo>
                  <a:pt x="1878" y="1535"/>
                  <a:pt x="1906" y="1597"/>
                  <a:pt x="1932" y="1566"/>
                </a:cubicBezTo>
                <a:cubicBezTo>
                  <a:pt x="1958" y="1535"/>
                  <a:pt x="2015" y="1429"/>
                  <a:pt x="2034" y="1392"/>
                </a:cubicBezTo>
                <a:cubicBezTo>
                  <a:pt x="2040" y="1377"/>
                  <a:pt x="2033" y="1354"/>
                  <a:pt x="2046" y="1344"/>
                </a:cubicBezTo>
                <a:cubicBezTo>
                  <a:pt x="2073" y="1323"/>
                  <a:pt x="2109" y="1316"/>
                  <a:pt x="2142" y="1308"/>
                </a:cubicBezTo>
                <a:cubicBezTo>
                  <a:pt x="2213" y="1290"/>
                  <a:pt x="2286" y="1283"/>
                  <a:pt x="2358" y="1272"/>
                </a:cubicBezTo>
                <a:cubicBezTo>
                  <a:pt x="2403" y="1260"/>
                  <a:pt x="2370" y="1264"/>
                  <a:pt x="2400" y="1230"/>
                </a:cubicBezTo>
                <a:cubicBezTo>
                  <a:pt x="2430" y="1196"/>
                  <a:pt x="2507" y="1092"/>
                  <a:pt x="2538" y="1068"/>
                </a:cubicBezTo>
                <a:cubicBezTo>
                  <a:pt x="2569" y="1038"/>
                  <a:pt x="2570" y="1089"/>
                  <a:pt x="2586" y="1086"/>
                </a:cubicBezTo>
                <a:cubicBezTo>
                  <a:pt x="2602" y="1083"/>
                  <a:pt x="2615" y="1073"/>
                  <a:pt x="2634" y="1050"/>
                </a:cubicBezTo>
                <a:cubicBezTo>
                  <a:pt x="2653" y="1027"/>
                  <a:pt x="2673" y="981"/>
                  <a:pt x="2700" y="948"/>
                </a:cubicBezTo>
                <a:cubicBezTo>
                  <a:pt x="2726" y="921"/>
                  <a:pt x="2774" y="872"/>
                  <a:pt x="2796" y="852"/>
                </a:cubicBezTo>
                <a:cubicBezTo>
                  <a:pt x="2818" y="832"/>
                  <a:pt x="2804" y="838"/>
                  <a:pt x="2832" y="828"/>
                </a:cubicBezTo>
                <a:cubicBezTo>
                  <a:pt x="2863" y="824"/>
                  <a:pt x="2937" y="799"/>
                  <a:pt x="2964" y="792"/>
                </a:cubicBezTo>
                <a:cubicBezTo>
                  <a:pt x="2991" y="785"/>
                  <a:pt x="2981" y="786"/>
                  <a:pt x="2994" y="786"/>
                </a:cubicBezTo>
                <a:cubicBezTo>
                  <a:pt x="3026" y="770"/>
                  <a:pt x="3026" y="794"/>
                  <a:pt x="3042" y="792"/>
                </a:cubicBezTo>
                <a:cubicBezTo>
                  <a:pt x="3058" y="790"/>
                  <a:pt x="3066" y="773"/>
                  <a:pt x="3090" y="774"/>
                </a:cubicBezTo>
                <a:cubicBezTo>
                  <a:pt x="3110" y="779"/>
                  <a:pt x="3180" y="789"/>
                  <a:pt x="3186" y="798"/>
                </a:cubicBezTo>
                <a:cubicBezTo>
                  <a:pt x="3212" y="805"/>
                  <a:pt x="3212" y="855"/>
                  <a:pt x="3228" y="864"/>
                </a:cubicBezTo>
                <a:cubicBezTo>
                  <a:pt x="3240" y="879"/>
                  <a:pt x="3242" y="879"/>
                  <a:pt x="3258" y="888"/>
                </a:cubicBezTo>
                <a:cubicBezTo>
                  <a:pt x="3270" y="938"/>
                  <a:pt x="3270" y="886"/>
                  <a:pt x="3324" y="918"/>
                </a:cubicBezTo>
                <a:cubicBezTo>
                  <a:pt x="3384" y="930"/>
                  <a:pt x="3397" y="1039"/>
                  <a:pt x="3438" y="1044"/>
                </a:cubicBezTo>
                <a:cubicBezTo>
                  <a:pt x="3487" y="1067"/>
                  <a:pt x="3544" y="1040"/>
                  <a:pt x="3582" y="1026"/>
                </a:cubicBezTo>
                <a:cubicBezTo>
                  <a:pt x="3613" y="1013"/>
                  <a:pt x="3613" y="988"/>
                  <a:pt x="3624" y="966"/>
                </a:cubicBezTo>
                <a:cubicBezTo>
                  <a:pt x="3640" y="947"/>
                  <a:pt x="3635" y="912"/>
                  <a:pt x="3648" y="894"/>
                </a:cubicBezTo>
                <a:cubicBezTo>
                  <a:pt x="3661" y="876"/>
                  <a:pt x="3681" y="869"/>
                  <a:pt x="3702" y="858"/>
                </a:cubicBezTo>
                <a:cubicBezTo>
                  <a:pt x="3723" y="847"/>
                  <a:pt x="3746" y="825"/>
                  <a:pt x="3774" y="828"/>
                </a:cubicBezTo>
                <a:cubicBezTo>
                  <a:pt x="3802" y="831"/>
                  <a:pt x="3846" y="857"/>
                  <a:pt x="3870" y="876"/>
                </a:cubicBezTo>
                <a:cubicBezTo>
                  <a:pt x="3912" y="839"/>
                  <a:pt x="3872" y="973"/>
                  <a:pt x="3918" y="942"/>
                </a:cubicBezTo>
                <a:cubicBezTo>
                  <a:pt x="3940" y="954"/>
                  <a:pt x="3978" y="983"/>
                  <a:pt x="4002" y="984"/>
                </a:cubicBezTo>
                <a:cubicBezTo>
                  <a:pt x="4026" y="985"/>
                  <a:pt x="4044" y="959"/>
                  <a:pt x="4062" y="948"/>
                </a:cubicBezTo>
                <a:cubicBezTo>
                  <a:pt x="4093" y="973"/>
                  <a:pt x="4110" y="918"/>
                  <a:pt x="4110" y="918"/>
                </a:cubicBezTo>
                <a:cubicBezTo>
                  <a:pt x="4150" y="838"/>
                  <a:pt x="4164" y="816"/>
                  <a:pt x="4218" y="756"/>
                </a:cubicBezTo>
                <a:cubicBezTo>
                  <a:pt x="4243" y="716"/>
                  <a:pt x="4246" y="712"/>
                  <a:pt x="4260" y="690"/>
                </a:cubicBezTo>
                <a:cubicBezTo>
                  <a:pt x="4274" y="668"/>
                  <a:pt x="4283" y="655"/>
                  <a:pt x="4302" y="624"/>
                </a:cubicBezTo>
                <a:cubicBezTo>
                  <a:pt x="4328" y="547"/>
                  <a:pt x="4311" y="546"/>
                  <a:pt x="4374" y="504"/>
                </a:cubicBezTo>
                <a:cubicBezTo>
                  <a:pt x="4432" y="418"/>
                  <a:pt x="4380" y="390"/>
                  <a:pt x="4476" y="378"/>
                </a:cubicBezTo>
                <a:cubicBezTo>
                  <a:pt x="4690" y="394"/>
                  <a:pt x="4623" y="426"/>
                  <a:pt x="4662" y="438"/>
                </a:cubicBezTo>
              </a:path>
            </a:pathLst>
          </a:custGeom>
          <a:noFill/>
          <a:ln w="5715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3" name="墨迹 2"/>
              <p14:cNvContentPartPr/>
              <p14:nvPr/>
            </p14:nvContentPartPr>
            <p14:xfrm>
              <a:off x="2995930" y="2905125"/>
              <a:ext cx="3152140" cy="1330325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2995930" y="2905125"/>
                <a:ext cx="3152140" cy="1330325"/>
              </a:xfrm>
              <a:prstGeom prst="rect"/>
            </p:spPr>
          </p:pic>
        </mc:Fallback>
      </mc:AlternateContent>
      <p:sp>
        <p:nvSpPr>
          <p:cNvPr id="4" name="椭圆 3"/>
          <p:cNvSpPr/>
          <p:nvPr/>
        </p:nvSpPr>
        <p:spPr>
          <a:xfrm>
            <a:off x="4938395" y="2905125"/>
            <a:ext cx="189865" cy="161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128260" y="3855085"/>
            <a:ext cx="189865" cy="161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5128260" y="4695825"/>
            <a:ext cx="189865" cy="161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5935345" y="4737735"/>
            <a:ext cx="189865" cy="16129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024245" y="4018915"/>
            <a:ext cx="914400" cy="838200"/>
          </a:xfrm>
          <a:prstGeom prst="ellipse">
            <a:avLst/>
          </a:prstGeom>
          <a:noFill/>
          <a:ln w="539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 descr="4e4a20a4462309f79c78b731730e0cf3d7cad6f9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b="12241"/>
          <a:stretch>
            <a:fillRect/>
          </a:stretch>
        </p:blipFill>
        <p:spPr>
          <a:xfrm>
            <a:off x="0" y="285728"/>
            <a:ext cx="9121480" cy="5857892"/>
          </a:xfrm>
          <a:ln w="228600" cap="sq" cmpd="thickThin">
            <a:solidFill>
              <a:srgbClr val="000000"/>
            </a:solidFill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6429356" y="6211669"/>
            <a:ext cx="2714644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3600" b="1" kern="1200" cap="none" spc="0" normalizeH="0" baseline="0" noProof="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+mn-cs"/>
              </a:rPr>
              <a:t>乌镇的街道</a:t>
            </a:r>
            <a:endParaRPr kumimoji="0" lang="zh-CN" altLang="en-US" sz="3600" b="1" kern="1200" cap="none" spc="0" normalizeH="0" baseline="0" noProof="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Click="0" advTm="5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6322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56323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grpSp>
        <p:nvGrpSpPr>
          <p:cNvPr id="56324" name="组合 3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56325" name="图片 4" descr="e7cd7b899e510fb337c5ef25d833c895d0430ca7.jpg"/>
            <p:cNvPicPr>
              <a:picLocks noChangeAspect="1"/>
            </p:cNvPicPr>
            <p:nvPr/>
          </p:nvPicPr>
          <p:blipFill>
            <a:blip r:embed="rId1"/>
            <a:srcRect b="10577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786050" y="0"/>
              <a:ext cx="2214578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defRPr/>
              </a:pPr>
              <a:r>
                <a:rPr kumimoji="0" lang="zh-CN" altLang="en-US" sz="3600" b="1" kern="1200" cap="none" spc="0" normalizeH="0" baseline="0" noProof="0" dirty="0">
                  <a:latin typeface="华文楷体" pitchFamily="2" charset="-122"/>
                  <a:ea typeface="华文楷体" pitchFamily="2" charset="-122"/>
                  <a:cs typeface="+mn-cs"/>
                </a:rPr>
                <a:t>杭州西湖</a:t>
              </a:r>
              <a:endParaRPr kumimoji="0" lang="zh-CN" altLang="en-US" sz="3600" b="1" kern="1200" cap="none" spc="0" normalizeH="0" baseline="0" noProof="0" dirty="0">
                <a:latin typeface="华文楷体" pitchFamily="2" charset="-122"/>
                <a:ea typeface="华文楷体" pitchFamily="2" charset="-122"/>
                <a:cs typeface="+mn-cs"/>
              </a:endParaRPr>
            </a:p>
          </p:txBody>
        </p:sp>
      </p:grpSp>
    </p:spTree>
  </p:cSld>
  <p:clrMapOvr>
    <a:masterClrMapping/>
  </p:clrMapOvr>
  <p:transition advClick="0" advTm="800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7346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endParaRPr lang="zh-CN" altLang="en-US" dirty="0"/>
          </a:p>
        </p:txBody>
      </p:sp>
      <p:sp>
        <p:nvSpPr>
          <p:cNvPr id="57347" name="内容占位符 2"/>
          <p:cNvSpPr>
            <a:spLocks noGrp="1"/>
          </p:cNvSpPr>
          <p:nvPr>
            <p:ph idx="1"/>
          </p:nvPr>
        </p:nvSpPr>
        <p:spPr/>
        <p:txBody>
          <a:bodyPr vert="horz" wrap="square" lIns="91440" tIns="45720" rIns="91440" bIns="45720" anchor="t"/>
          <a:p>
            <a:endParaRPr lang="zh-CN" altLang="en-US" dirty="0"/>
          </a:p>
        </p:txBody>
      </p:sp>
      <p:pic>
        <p:nvPicPr>
          <p:cNvPr id="57348" name="图片 10" descr="2db014e7086646cf8f6fd8a00f1709a6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 bwMode="auto">
          <a:xfrm>
            <a:off x="6500826" y="5572140"/>
            <a:ext cx="2643174" cy="5847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3200" b="1" kern="1200" cap="none" spc="0" normalizeH="0" baseline="0" noProof="0" dirty="0">
                <a:solidFill>
                  <a:schemeClr val="bg1"/>
                </a:solidFill>
                <a:latin typeface="华文楷体" pitchFamily="2" charset="-122"/>
                <a:ea typeface="华文楷体" pitchFamily="2" charset="-122"/>
                <a:cs typeface="+mn-cs"/>
              </a:rPr>
              <a:t>西湖 绸伞</a:t>
            </a:r>
            <a:endParaRPr kumimoji="0" lang="zh-CN" altLang="en-US" sz="3200" b="1" kern="1200" cap="none" spc="0" normalizeH="0" baseline="0" noProof="0" dirty="0">
              <a:solidFill>
                <a:schemeClr val="bg1"/>
              </a:solidFill>
              <a:latin typeface="华文楷体" pitchFamily="2" charset="-122"/>
              <a:ea typeface="华文楷体" pitchFamily="2" charset="-122"/>
              <a:cs typeface="+mn-cs"/>
            </a:endParaRPr>
          </a:p>
        </p:txBody>
      </p:sp>
    </p:spTree>
  </p:cSld>
  <p:clrMapOvr>
    <a:masterClrMapping/>
  </p:clrMapOvr>
  <p:transition advClick="0" advTm="500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8370" name="标题 1"/>
          <p:cNvSpPr>
            <a:spLocks noGrp="1"/>
          </p:cNvSpPr>
          <p:nvPr>
            <p:ph type="title"/>
          </p:nvPr>
        </p:nvSpPr>
        <p:spPr>
          <a:xfrm>
            <a:off x="100013" y="1071563"/>
            <a:ext cx="9043987" cy="1143000"/>
          </a:xfrm>
        </p:spPr>
        <p:txBody>
          <a:bodyPr vert="horz" wrap="square" lIns="91440" tIns="45720" rIns="91440" bIns="45720" anchor="ctr"/>
          <a:p>
            <a:r>
              <a:rPr lang="zh-CN" altLang="en-US" sz="3200" b="1" dirty="0">
                <a:latin typeface="华文楷体"/>
                <a:ea typeface="华文楷体"/>
              </a:rPr>
              <a:t>随身携带的美景</a:t>
            </a:r>
            <a:r>
              <a:rPr lang="en-US" altLang="zh-CN" sz="3200" b="1" dirty="0">
                <a:latin typeface="华文楷体"/>
                <a:ea typeface="华文楷体"/>
              </a:rPr>
              <a:t>——</a:t>
            </a:r>
            <a:r>
              <a:rPr lang="zh-CN" altLang="en-US" sz="3200" b="1" dirty="0">
                <a:latin typeface="华文楷体"/>
                <a:ea typeface="华文楷体"/>
              </a:rPr>
              <a:t>三潭映月（西湖十景之一）</a:t>
            </a:r>
            <a:endParaRPr lang="zh-CN" altLang="en-US" sz="3200" b="1" dirty="0">
              <a:latin typeface="华文楷体"/>
              <a:ea typeface="华文楷体"/>
            </a:endParaRPr>
          </a:p>
        </p:txBody>
      </p:sp>
      <p:pic>
        <p:nvPicPr>
          <p:cNvPr id="4" name="内容占位符 3" descr="200861012465285_2.jpg"/>
          <p:cNvPicPr>
            <a:picLocks noGrp="1" noChangeAspect="1"/>
          </p:cNvPicPr>
          <p:nvPr>
            <p:ph idx="1"/>
          </p:nvPr>
        </p:nvPicPr>
        <p:blipFill>
          <a:blip r:embed="rId1" cstate="print"/>
          <a:srcRect b="6250"/>
          <a:stretch>
            <a:fillRect/>
          </a:stretch>
        </p:blipFill>
        <p:spPr>
          <a:xfrm>
            <a:off x="285720" y="2285992"/>
            <a:ext cx="8643998" cy="4286280"/>
          </a:xfrm>
          <a:effectLst>
            <a:softEdge rad="112500"/>
          </a:effectLst>
        </p:spPr>
      </p:pic>
      <p:pic>
        <p:nvPicPr>
          <p:cNvPr id="6" name="图片 5" descr="214-60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214554"/>
            <a:ext cx="9144000" cy="4643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4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74713"/>
            <a:ext cx="8229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Text Box 10"/>
          <p:cNvSpPr txBox="1"/>
          <p:nvPr/>
        </p:nvSpPr>
        <p:spPr>
          <a:xfrm>
            <a:off x="539750" y="1152525"/>
            <a:ext cx="8147050" cy="51022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1.[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1]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图中景观常见于我国的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(    )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A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．东南丘陵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．长江三角洲地区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C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．黄土高原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．东北平原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1]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下列不属于长江三角洲地区范围的是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(    )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A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．上海市    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．安徽省的东部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C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．浙江省北部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．江苏省南部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939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381000"/>
            <a:ext cx="2236788" cy="98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1"/>
          <p:cNvSpPr txBox="1"/>
          <p:nvPr/>
        </p:nvSpPr>
        <p:spPr>
          <a:xfrm>
            <a:off x="4859338" y="1069975"/>
            <a:ext cx="5715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B</a:t>
            </a: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Text Box 11"/>
          <p:cNvSpPr txBox="1"/>
          <p:nvPr/>
        </p:nvSpPr>
        <p:spPr>
          <a:xfrm>
            <a:off x="6659563" y="4581525"/>
            <a:ext cx="5715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B</a:t>
            </a: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59399" name="Picture 7" descr="W0201405143337046443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0" y="1695450"/>
            <a:ext cx="2820988" cy="18764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7" grpId="0" bldLvl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0418" name="Group 3"/>
          <p:cNvGrpSpPr/>
          <p:nvPr/>
        </p:nvGrpSpPr>
        <p:grpSpPr>
          <a:xfrm>
            <a:off x="1524000" y="152400"/>
            <a:ext cx="7589838" cy="6710363"/>
            <a:chOff x="0" y="0"/>
            <a:chExt cx="11953" cy="10567"/>
          </a:xfrm>
        </p:grpSpPr>
        <p:sp>
          <p:nvSpPr>
            <p:cNvPr id="60423" name="Text Box 4"/>
            <p:cNvSpPr txBox="1"/>
            <p:nvPr/>
          </p:nvSpPr>
          <p:spPr>
            <a:xfrm>
              <a:off x="7800" y="0"/>
              <a:ext cx="4153" cy="72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endParaRPr lang="zh-CN" altLang="en-US" dirty="0">
                <a:solidFill>
                  <a:srgbClr val="003399"/>
                </a:solidFill>
                <a:latin typeface="Times New Roman" panose="02020603050405020304" pitchFamily="18" charset="0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  <p:sp>
          <p:nvSpPr>
            <p:cNvPr id="60424" name="Text Box 5"/>
            <p:cNvSpPr txBox="1"/>
            <p:nvPr/>
          </p:nvSpPr>
          <p:spPr>
            <a:xfrm>
              <a:off x="0" y="9840"/>
              <a:ext cx="291" cy="7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endParaRPr lang="zh-CN" altLang="zh-CN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60419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74713"/>
            <a:ext cx="8229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20" name="Text Box 10"/>
          <p:cNvSpPr txBox="1"/>
          <p:nvPr/>
        </p:nvSpPr>
        <p:spPr>
          <a:xfrm>
            <a:off x="541338" y="1371600"/>
            <a:ext cx="8145462" cy="47879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．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2]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能说明长江三角洲地区区位优势的有（    ） 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①位于长江下游地区，沟通沿海与内陆地区的联系；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②濒临黄海和东海，地处江海交汇之地，是我国南北海上航运的中枢。 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③通过远洋航线通往世界各地。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④历史上京杭运河沟通了长江三角洲与北方地区的经济联系。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A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             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．②③④     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  <a:spcBef>
                <a:spcPct val="20000"/>
              </a:spcBef>
            </a:pP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C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．①③④           </a:t>
            </a: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．①②③④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0421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381000"/>
            <a:ext cx="2236788" cy="98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 Box 11"/>
          <p:cNvSpPr txBox="1"/>
          <p:nvPr/>
        </p:nvSpPr>
        <p:spPr>
          <a:xfrm>
            <a:off x="7391400" y="1371600"/>
            <a:ext cx="5715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D</a:t>
            </a: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2" name="Picture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874713"/>
            <a:ext cx="8229600" cy="5410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3" name="Text Box 10"/>
          <p:cNvSpPr txBox="1"/>
          <p:nvPr/>
        </p:nvSpPr>
        <p:spPr>
          <a:xfrm>
            <a:off x="539750" y="1152525"/>
            <a:ext cx="8147050" cy="5068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4.[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3]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长江三角洲地区与城市带发育不相关的自然因素是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(    )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A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．气候温和湿润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．河网密集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C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．矿产资源丰富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．临江面海的地理位置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5.[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目标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3]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老张是上海市某单位科技人员，他一有空就到周边市县厂家作技术指导，这说明上海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(    )</a:t>
            </a:r>
            <a:endParaRPr lang="en-US" altLang="zh-CN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①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是重要的科技教育中心②是重要的能源产地③对区域经济发展有强大的辐射和带动作用④妨碍周边地区的经济发展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A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．①②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B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．③④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    C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．①③    </a:t>
            </a:r>
            <a:r>
              <a:rPr lang="en-US" altLang="zh-CN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D</a:t>
            </a:r>
            <a:r>
              <a:rPr lang="zh-CN" altLang="en-US" sz="2200" b="1" dirty="0">
                <a:latin typeface="黑体" panose="02010609060101010101" pitchFamily="49" charset="-122"/>
                <a:ea typeface="黑体" panose="02010609060101010101" pitchFamily="49" charset="-122"/>
              </a:rPr>
              <a:t>．②④</a:t>
            </a:r>
            <a:endParaRPr lang="zh-CN" altLang="en-US" sz="2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61444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" y="381000"/>
            <a:ext cx="2236788" cy="981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 Box 11"/>
          <p:cNvSpPr txBox="1"/>
          <p:nvPr/>
        </p:nvSpPr>
        <p:spPr>
          <a:xfrm>
            <a:off x="827088" y="1700213"/>
            <a:ext cx="5715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</a:t>
            </a: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" name="Text Box 11"/>
          <p:cNvSpPr txBox="1"/>
          <p:nvPr/>
        </p:nvSpPr>
        <p:spPr>
          <a:xfrm>
            <a:off x="4724400" y="3933825"/>
            <a:ext cx="57150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C</a:t>
            </a:r>
            <a:r>
              <a:rPr lang="zh-CN" altLang="en-US" sz="3200" dirty="0">
                <a:solidFill>
                  <a:srgbClr val="FF33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endParaRPr lang="zh-CN" altLang="en-US" sz="3200" dirty="0">
              <a:solidFill>
                <a:srgbClr val="FF33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/>
      <p:bldP spid="7" grpId="0" bldLvl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云形 3"/>
          <p:cNvSpPr/>
          <p:nvPr/>
        </p:nvSpPr>
        <p:spPr>
          <a:xfrm>
            <a:off x="3276600" y="2133600"/>
            <a:ext cx="2819400" cy="1524000"/>
          </a:xfrm>
          <a:prstGeom prst="cloud">
            <a:avLst/>
          </a:prstGeom>
          <a:solidFill>
            <a:srgbClr val="FDAEA1">
              <a:alpha val="87059"/>
            </a:srgb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长江三角洲</a:t>
            </a:r>
            <a:endParaRPr kumimoji="0" lang="zh-CN" altLang="en-US" sz="3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cxnSp>
        <p:nvCxnSpPr>
          <p:cNvPr id="6" name="直接箭头连接符 5"/>
          <p:cNvCxnSpPr>
            <a:endCxn id="62468" idx="2"/>
          </p:cNvCxnSpPr>
          <p:nvPr/>
        </p:nvCxnSpPr>
        <p:spPr>
          <a:xfrm flipV="1">
            <a:off x="4419600" y="1393825"/>
            <a:ext cx="184150" cy="7397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68" name="TextBox 6"/>
          <p:cNvSpPr txBox="1"/>
          <p:nvPr/>
        </p:nvSpPr>
        <p:spPr>
          <a:xfrm>
            <a:off x="2971800" y="685800"/>
            <a:ext cx="3262313" cy="708025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>
            <a:spAutoFit/>
          </a:bodyPr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“鱼米之乡”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 flipH="1">
            <a:off x="2133600" y="2971800"/>
            <a:ext cx="990600" cy="3810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0" name="TextBox 9"/>
          <p:cNvSpPr txBox="1"/>
          <p:nvPr/>
        </p:nvSpPr>
        <p:spPr>
          <a:xfrm>
            <a:off x="381000" y="1524000"/>
            <a:ext cx="1828800" cy="2862263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我国最大的城市群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5334000" y="3581400"/>
            <a:ext cx="533400" cy="609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472" name="TextBox 17"/>
          <p:cNvSpPr txBox="1"/>
          <p:nvPr/>
        </p:nvSpPr>
        <p:spPr>
          <a:xfrm>
            <a:off x="5029200" y="4343400"/>
            <a:ext cx="3886200" cy="219233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我国最大的综合性工业基地：沪宁杭工业基地</a:t>
            </a:r>
            <a:endParaRPr lang="en-US" altLang="zh-CN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4" name="Rectangle 2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vert="horz" wrap="square" lIns="91440" tIns="45720" rIns="91440" bIns="45720" anchor="ctr"/>
          <a:lstStyle>
            <a:lvl1pPr lvl="0">
              <a:buClrTx/>
              <a:buSzTx/>
              <a:buFontTx/>
              <a:defRPr/>
            </a:lvl1pPr>
          </a:lstStyle>
          <a:p>
            <a:pPr lvl="0"/>
            <a:endParaRPr lang="zh-CN" altLang="en-US" b="1" dirty="0"/>
          </a:p>
        </p:txBody>
      </p:sp>
      <p:sp>
        <p:nvSpPr>
          <p:cNvPr id="18435" name="Rectangle 3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400800" cy="1752600"/>
          </a:xfrm>
        </p:spPr>
        <p:txBody>
          <a:bodyPr vert="horz" wrap="square" lIns="91440" tIns="45720" rIns="91440" bIns="45720" anchor="t"/>
          <a:lstStyle>
            <a:lvl1pPr marL="0" lvl="0" indent="0" algn="ctr">
              <a:buClrTx/>
              <a:buSzTx/>
              <a:buFontTx/>
              <a:buNone/>
              <a:defRPr/>
            </a:lvl1pPr>
            <a:lvl2pPr marL="457200" lvl="1" indent="0" algn="ctr">
              <a:buClrTx/>
              <a:buSzTx/>
              <a:buFontTx/>
              <a:buNone/>
              <a:defRPr/>
            </a:lvl2pPr>
            <a:lvl3pPr marL="914400" lvl="2" indent="0" algn="ctr">
              <a:buClrTx/>
              <a:buSzTx/>
              <a:buFontTx/>
              <a:buNone/>
              <a:defRPr/>
            </a:lvl3pPr>
            <a:lvl4pPr marL="1371600" lvl="3" indent="0" algn="ctr">
              <a:buClrTx/>
              <a:buSzTx/>
              <a:buFontTx/>
              <a:buNone/>
              <a:defRPr/>
            </a:lvl4pPr>
            <a:lvl5pPr marL="1828800" lvl="4" indent="0" algn="ctr">
              <a:buClrTx/>
              <a:buSzTx/>
              <a:buFontTx/>
              <a:buNone/>
              <a:defRPr/>
            </a:lvl5pPr>
          </a:lstStyle>
          <a:p>
            <a:pPr lvl="0"/>
            <a:endParaRPr lang="zh-CN" altLang="en-US" b="1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" cstate="print">
            <a:lum bright="-18000" contrast="36000"/>
          </a:blip>
          <a:srcRect/>
          <a:stretch>
            <a:fillRect/>
          </a:stretch>
        </p:blipFill>
        <p:spPr bwMode="auto">
          <a:xfrm>
            <a:off x="3175" y="-12700"/>
            <a:ext cx="9142413" cy="68707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4101" name="Freeform 3"/>
          <p:cNvSpPr/>
          <p:nvPr/>
        </p:nvSpPr>
        <p:spPr>
          <a:xfrm>
            <a:off x="2219325" y="3657600"/>
            <a:ext cx="4614863" cy="1717675"/>
          </a:xfrm>
          <a:custGeom>
            <a:avLst/>
            <a:gdLst>
              <a:gd name="txL" fmla="*/ 0 w 4690"/>
              <a:gd name="txT" fmla="*/ 0 h 1862"/>
              <a:gd name="txR" fmla="*/ 4690 w 4690"/>
              <a:gd name="txB" fmla="*/ 1862 h 1862"/>
            </a:gdLst>
            <a:ahLst/>
            <a:cxnLst>
              <a:cxn ang="0">
                <a:pos x="258" y="72"/>
              </a:cxn>
              <a:cxn ang="0">
                <a:pos x="538" y="48"/>
              </a:cxn>
              <a:cxn ang="0">
                <a:pos x="608" y="0"/>
              </a:cxn>
              <a:cxn ang="0">
                <a:pos x="756" y="82"/>
              </a:cxn>
              <a:cxn ang="0">
                <a:pos x="872" y="230"/>
              </a:cxn>
              <a:cxn ang="0">
                <a:pos x="1030" y="442"/>
              </a:cxn>
              <a:cxn ang="0">
                <a:pos x="1162" y="578"/>
              </a:cxn>
              <a:cxn ang="0">
                <a:pos x="1226" y="818"/>
              </a:cxn>
              <a:cxn ang="0">
                <a:pos x="1258" y="1044"/>
              </a:cxn>
              <a:cxn ang="0">
                <a:pos x="1246" y="1292"/>
              </a:cxn>
              <a:cxn ang="0">
                <a:pos x="1320" y="1614"/>
              </a:cxn>
              <a:cxn ang="0">
                <a:pos x="1446" y="1608"/>
              </a:cxn>
              <a:cxn ang="0">
                <a:pos x="1470" y="1674"/>
              </a:cxn>
              <a:cxn ang="0">
                <a:pos x="1680" y="1740"/>
              </a:cxn>
              <a:cxn ang="0">
                <a:pos x="1728" y="1842"/>
              </a:cxn>
              <a:cxn ang="0">
                <a:pos x="1896" y="1740"/>
              </a:cxn>
              <a:cxn ang="0">
                <a:pos x="1932" y="1566"/>
              </a:cxn>
              <a:cxn ang="0">
                <a:pos x="2046" y="1344"/>
              </a:cxn>
              <a:cxn ang="0">
                <a:pos x="2358" y="1272"/>
              </a:cxn>
              <a:cxn ang="0">
                <a:pos x="2538" y="1068"/>
              </a:cxn>
              <a:cxn ang="0">
                <a:pos x="2634" y="1050"/>
              </a:cxn>
              <a:cxn ang="0">
                <a:pos x="2796" y="852"/>
              </a:cxn>
              <a:cxn ang="0">
                <a:pos x="2964" y="792"/>
              </a:cxn>
              <a:cxn ang="0">
                <a:pos x="3042" y="792"/>
              </a:cxn>
              <a:cxn ang="0">
                <a:pos x="3186" y="798"/>
              </a:cxn>
              <a:cxn ang="0">
                <a:pos x="3258" y="888"/>
              </a:cxn>
              <a:cxn ang="0">
                <a:pos x="3438" y="1044"/>
              </a:cxn>
              <a:cxn ang="0">
                <a:pos x="3624" y="966"/>
              </a:cxn>
              <a:cxn ang="0">
                <a:pos x="3702" y="858"/>
              </a:cxn>
              <a:cxn ang="0">
                <a:pos x="3870" y="876"/>
              </a:cxn>
              <a:cxn ang="0">
                <a:pos x="4002" y="984"/>
              </a:cxn>
              <a:cxn ang="0">
                <a:pos x="4110" y="918"/>
              </a:cxn>
              <a:cxn ang="0">
                <a:pos x="4260" y="690"/>
              </a:cxn>
              <a:cxn ang="0">
                <a:pos x="4374" y="504"/>
              </a:cxn>
              <a:cxn ang="0">
                <a:pos x="4662" y="438"/>
              </a:cxn>
            </a:cxnLst>
            <a:rect l="txL" t="txT" r="txR" b="txB"/>
            <a:pathLst>
              <a:path w="4690" h="1862">
                <a:moveTo>
                  <a:pt x="0" y="34"/>
                </a:moveTo>
                <a:cubicBezTo>
                  <a:pt x="148" y="46"/>
                  <a:pt x="151" y="36"/>
                  <a:pt x="258" y="72"/>
                </a:cubicBezTo>
                <a:cubicBezTo>
                  <a:pt x="327" y="78"/>
                  <a:pt x="372" y="90"/>
                  <a:pt x="418" y="88"/>
                </a:cubicBezTo>
                <a:cubicBezTo>
                  <a:pt x="465" y="84"/>
                  <a:pt x="513" y="61"/>
                  <a:pt x="538" y="48"/>
                </a:cubicBezTo>
                <a:cubicBezTo>
                  <a:pt x="550" y="46"/>
                  <a:pt x="560" y="22"/>
                  <a:pt x="568" y="12"/>
                </a:cubicBezTo>
                <a:cubicBezTo>
                  <a:pt x="577" y="1"/>
                  <a:pt x="596" y="8"/>
                  <a:pt x="608" y="0"/>
                </a:cubicBezTo>
                <a:cubicBezTo>
                  <a:pt x="648" y="8"/>
                  <a:pt x="668" y="1"/>
                  <a:pt x="702" y="24"/>
                </a:cubicBezTo>
                <a:cubicBezTo>
                  <a:pt x="723" y="38"/>
                  <a:pt x="745" y="59"/>
                  <a:pt x="756" y="82"/>
                </a:cubicBezTo>
                <a:cubicBezTo>
                  <a:pt x="795" y="160"/>
                  <a:pt x="761" y="106"/>
                  <a:pt x="816" y="168"/>
                </a:cubicBezTo>
                <a:cubicBezTo>
                  <a:pt x="832" y="195"/>
                  <a:pt x="859" y="214"/>
                  <a:pt x="872" y="230"/>
                </a:cubicBezTo>
                <a:cubicBezTo>
                  <a:pt x="885" y="246"/>
                  <a:pt x="868" y="229"/>
                  <a:pt x="894" y="264"/>
                </a:cubicBezTo>
                <a:cubicBezTo>
                  <a:pt x="946" y="342"/>
                  <a:pt x="946" y="296"/>
                  <a:pt x="1030" y="442"/>
                </a:cubicBezTo>
                <a:cubicBezTo>
                  <a:pt x="1041" y="474"/>
                  <a:pt x="1054" y="464"/>
                  <a:pt x="1078" y="488"/>
                </a:cubicBezTo>
                <a:cubicBezTo>
                  <a:pt x="1086" y="512"/>
                  <a:pt x="1130" y="496"/>
                  <a:pt x="1162" y="578"/>
                </a:cubicBezTo>
                <a:cubicBezTo>
                  <a:pt x="1192" y="623"/>
                  <a:pt x="1190" y="654"/>
                  <a:pt x="1208" y="728"/>
                </a:cubicBezTo>
                <a:cubicBezTo>
                  <a:pt x="1216" y="768"/>
                  <a:pt x="1220" y="791"/>
                  <a:pt x="1226" y="818"/>
                </a:cubicBezTo>
                <a:cubicBezTo>
                  <a:pt x="1232" y="845"/>
                  <a:pt x="1239" y="852"/>
                  <a:pt x="1244" y="890"/>
                </a:cubicBezTo>
                <a:cubicBezTo>
                  <a:pt x="1251" y="945"/>
                  <a:pt x="1260" y="958"/>
                  <a:pt x="1258" y="1044"/>
                </a:cubicBezTo>
                <a:cubicBezTo>
                  <a:pt x="1268" y="1092"/>
                  <a:pt x="1252" y="1140"/>
                  <a:pt x="1274" y="1184"/>
                </a:cubicBezTo>
                <a:cubicBezTo>
                  <a:pt x="1282" y="1222"/>
                  <a:pt x="1241" y="1257"/>
                  <a:pt x="1246" y="1292"/>
                </a:cubicBezTo>
                <a:cubicBezTo>
                  <a:pt x="1251" y="1327"/>
                  <a:pt x="1290" y="1342"/>
                  <a:pt x="1302" y="1396"/>
                </a:cubicBezTo>
                <a:cubicBezTo>
                  <a:pt x="1317" y="1418"/>
                  <a:pt x="1296" y="1600"/>
                  <a:pt x="1320" y="1614"/>
                </a:cubicBezTo>
                <a:cubicBezTo>
                  <a:pt x="1342" y="1626"/>
                  <a:pt x="1326" y="1702"/>
                  <a:pt x="1350" y="1710"/>
                </a:cubicBezTo>
                <a:cubicBezTo>
                  <a:pt x="1368" y="1734"/>
                  <a:pt x="1423" y="1591"/>
                  <a:pt x="1446" y="1608"/>
                </a:cubicBezTo>
                <a:cubicBezTo>
                  <a:pt x="1468" y="1575"/>
                  <a:pt x="1478" y="1501"/>
                  <a:pt x="1482" y="1512"/>
                </a:cubicBezTo>
                <a:cubicBezTo>
                  <a:pt x="1496" y="1517"/>
                  <a:pt x="1449" y="1629"/>
                  <a:pt x="1470" y="1674"/>
                </a:cubicBezTo>
                <a:cubicBezTo>
                  <a:pt x="1467" y="1727"/>
                  <a:pt x="1429" y="1819"/>
                  <a:pt x="1464" y="1830"/>
                </a:cubicBezTo>
                <a:cubicBezTo>
                  <a:pt x="1495" y="1829"/>
                  <a:pt x="1643" y="1737"/>
                  <a:pt x="1680" y="1740"/>
                </a:cubicBezTo>
                <a:cubicBezTo>
                  <a:pt x="1717" y="1743"/>
                  <a:pt x="1678" y="1831"/>
                  <a:pt x="1686" y="1848"/>
                </a:cubicBezTo>
                <a:cubicBezTo>
                  <a:pt x="1693" y="1862"/>
                  <a:pt x="1714" y="1851"/>
                  <a:pt x="1728" y="1842"/>
                </a:cubicBezTo>
                <a:cubicBezTo>
                  <a:pt x="1742" y="1833"/>
                  <a:pt x="1742" y="1811"/>
                  <a:pt x="1770" y="1794"/>
                </a:cubicBezTo>
                <a:cubicBezTo>
                  <a:pt x="1823" y="1832"/>
                  <a:pt x="1852" y="1757"/>
                  <a:pt x="1896" y="1740"/>
                </a:cubicBezTo>
                <a:cubicBezTo>
                  <a:pt x="1933" y="1685"/>
                  <a:pt x="1848" y="1638"/>
                  <a:pt x="1878" y="1578"/>
                </a:cubicBezTo>
                <a:cubicBezTo>
                  <a:pt x="1878" y="1535"/>
                  <a:pt x="1906" y="1597"/>
                  <a:pt x="1932" y="1566"/>
                </a:cubicBezTo>
                <a:cubicBezTo>
                  <a:pt x="1958" y="1535"/>
                  <a:pt x="2015" y="1429"/>
                  <a:pt x="2034" y="1392"/>
                </a:cubicBezTo>
                <a:cubicBezTo>
                  <a:pt x="2040" y="1377"/>
                  <a:pt x="2033" y="1354"/>
                  <a:pt x="2046" y="1344"/>
                </a:cubicBezTo>
                <a:cubicBezTo>
                  <a:pt x="2073" y="1323"/>
                  <a:pt x="2109" y="1316"/>
                  <a:pt x="2142" y="1308"/>
                </a:cubicBezTo>
                <a:cubicBezTo>
                  <a:pt x="2213" y="1290"/>
                  <a:pt x="2286" y="1283"/>
                  <a:pt x="2358" y="1272"/>
                </a:cubicBezTo>
                <a:cubicBezTo>
                  <a:pt x="2403" y="1260"/>
                  <a:pt x="2370" y="1264"/>
                  <a:pt x="2400" y="1230"/>
                </a:cubicBezTo>
                <a:cubicBezTo>
                  <a:pt x="2430" y="1196"/>
                  <a:pt x="2507" y="1092"/>
                  <a:pt x="2538" y="1068"/>
                </a:cubicBezTo>
                <a:cubicBezTo>
                  <a:pt x="2569" y="1038"/>
                  <a:pt x="2570" y="1089"/>
                  <a:pt x="2586" y="1086"/>
                </a:cubicBezTo>
                <a:cubicBezTo>
                  <a:pt x="2602" y="1083"/>
                  <a:pt x="2615" y="1073"/>
                  <a:pt x="2634" y="1050"/>
                </a:cubicBezTo>
                <a:cubicBezTo>
                  <a:pt x="2653" y="1027"/>
                  <a:pt x="2673" y="981"/>
                  <a:pt x="2700" y="948"/>
                </a:cubicBezTo>
                <a:cubicBezTo>
                  <a:pt x="2726" y="921"/>
                  <a:pt x="2774" y="872"/>
                  <a:pt x="2796" y="852"/>
                </a:cubicBezTo>
                <a:cubicBezTo>
                  <a:pt x="2818" y="832"/>
                  <a:pt x="2804" y="838"/>
                  <a:pt x="2832" y="828"/>
                </a:cubicBezTo>
                <a:cubicBezTo>
                  <a:pt x="2863" y="824"/>
                  <a:pt x="2937" y="799"/>
                  <a:pt x="2964" y="792"/>
                </a:cubicBezTo>
                <a:cubicBezTo>
                  <a:pt x="2991" y="785"/>
                  <a:pt x="2981" y="786"/>
                  <a:pt x="2994" y="786"/>
                </a:cubicBezTo>
                <a:cubicBezTo>
                  <a:pt x="3026" y="770"/>
                  <a:pt x="3026" y="794"/>
                  <a:pt x="3042" y="792"/>
                </a:cubicBezTo>
                <a:cubicBezTo>
                  <a:pt x="3058" y="790"/>
                  <a:pt x="3066" y="773"/>
                  <a:pt x="3090" y="774"/>
                </a:cubicBezTo>
                <a:cubicBezTo>
                  <a:pt x="3110" y="779"/>
                  <a:pt x="3180" y="789"/>
                  <a:pt x="3186" y="798"/>
                </a:cubicBezTo>
                <a:cubicBezTo>
                  <a:pt x="3212" y="805"/>
                  <a:pt x="3212" y="855"/>
                  <a:pt x="3228" y="864"/>
                </a:cubicBezTo>
                <a:cubicBezTo>
                  <a:pt x="3240" y="879"/>
                  <a:pt x="3242" y="879"/>
                  <a:pt x="3258" y="888"/>
                </a:cubicBezTo>
                <a:cubicBezTo>
                  <a:pt x="3270" y="938"/>
                  <a:pt x="3270" y="886"/>
                  <a:pt x="3324" y="918"/>
                </a:cubicBezTo>
                <a:cubicBezTo>
                  <a:pt x="3384" y="930"/>
                  <a:pt x="3397" y="1039"/>
                  <a:pt x="3438" y="1044"/>
                </a:cubicBezTo>
                <a:cubicBezTo>
                  <a:pt x="3487" y="1067"/>
                  <a:pt x="3544" y="1040"/>
                  <a:pt x="3582" y="1026"/>
                </a:cubicBezTo>
                <a:cubicBezTo>
                  <a:pt x="3613" y="1013"/>
                  <a:pt x="3613" y="988"/>
                  <a:pt x="3624" y="966"/>
                </a:cubicBezTo>
                <a:cubicBezTo>
                  <a:pt x="3640" y="947"/>
                  <a:pt x="3635" y="912"/>
                  <a:pt x="3648" y="894"/>
                </a:cubicBezTo>
                <a:cubicBezTo>
                  <a:pt x="3661" y="876"/>
                  <a:pt x="3681" y="869"/>
                  <a:pt x="3702" y="858"/>
                </a:cubicBezTo>
                <a:cubicBezTo>
                  <a:pt x="3723" y="847"/>
                  <a:pt x="3746" y="825"/>
                  <a:pt x="3774" y="828"/>
                </a:cubicBezTo>
                <a:cubicBezTo>
                  <a:pt x="3802" y="831"/>
                  <a:pt x="3846" y="857"/>
                  <a:pt x="3870" y="876"/>
                </a:cubicBezTo>
                <a:cubicBezTo>
                  <a:pt x="3912" y="839"/>
                  <a:pt x="3872" y="973"/>
                  <a:pt x="3918" y="942"/>
                </a:cubicBezTo>
                <a:cubicBezTo>
                  <a:pt x="3940" y="954"/>
                  <a:pt x="3978" y="983"/>
                  <a:pt x="4002" y="984"/>
                </a:cubicBezTo>
                <a:cubicBezTo>
                  <a:pt x="4026" y="985"/>
                  <a:pt x="4044" y="959"/>
                  <a:pt x="4062" y="948"/>
                </a:cubicBezTo>
                <a:cubicBezTo>
                  <a:pt x="4093" y="973"/>
                  <a:pt x="4110" y="918"/>
                  <a:pt x="4110" y="918"/>
                </a:cubicBezTo>
                <a:cubicBezTo>
                  <a:pt x="4150" y="838"/>
                  <a:pt x="4164" y="816"/>
                  <a:pt x="4218" y="756"/>
                </a:cubicBezTo>
                <a:cubicBezTo>
                  <a:pt x="4243" y="716"/>
                  <a:pt x="4246" y="712"/>
                  <a:pt x="4260" y="690"/>
                </a:cubicBezTo>
                <a:cubicBezTo>
                  <a:pt x="4274" y="668"/>
                  <a:pt x="4283" y="655"/>
                  <a:pt x="4302" y="624"/>
                </a:cubicBezTo>
                <a:cubicBezTo>
                  <a:pt x="4328" y="547"/>
                  <a:pt x="4311" y="546"/>
                  <a:pt x="4374" y="504"/>
                </a:cubicBezTo>
                <a:cubicBezTo>
                  <a:pt x="4432" y="418"/>
                  <a:pt x="4380" y="390"/>
                  <a:pt x="4476" y="378"/>
                </a:cubicBezTo>
                <a:cubicBezTo>
                  <a:pt x="4690" y="394"/>
                  <a:pt x="4623" y="426"/>
                  <a:pt x="4662" y="438"/>
                </a:cubicBezTo>
              </a:path>
            </a:pathLst>
          </a:custGeom>
          <a:noFill/>
          <a:ln w="57150" cap="flat" cmpd="sng">
            <a:solidFill>
              <a:srgbClr val="0000FF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4106" name="Oval 23"/>
          <p:cNvSpPr/>
          <p:nvPr/>
        </p:nvSpPr>
        <p:spPr>
          <a:xfrm>
            <a:off x="6400800" y="3860800"/>
            <a:ext cx="609600" cy="517525"/>
          </a:xfrm>
          <a:prstGeom prst="ellipse">
            <a:avLst/>
          </a:prstGeom>
          <a:solidFill>
            <a:srgbClr val="FFFF00">
              <a:alpha val="72940"/>
            </a:srgbClr>
          </a:solidFill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txBody>
          <a:bodyPr lIns="90170" tIns="46990" rIns="90170" bIns="46990" anchor="ctr">
            <a:spAutoFit/>
          </a:bodyPr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4111" name="Text Box 9"/>
          <p:cNvSpPr txBox="1"/>
          <p:nvPr/>
        </p:nvSpPr>
        <p:spPr>
          <a:xfrm>
            <a:off x="3059113" y="620713"/>
            <a:ext cx="541337" cy="519112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2800" b="1" dirty="0">
                <a:solidFill>
                  <a:srgbClr val="990099"/>
                </a:solidFill>
                <a:latin typeface="Arial" panose="020B0604020202020204" pitchFamily="34" charset="0"/>
              </a:rPr>
              <a:t>一</a:t>
            </a:r>
            <a:endParaRPr lang="zh-CN" altLang="en-US" sz="2800" b="1" dirty="0">
              <a:solidFill>
                <a:srgbClr val="990099"/>
              </a:solidFill>
              <a:latin typeface="Arial" panose="020B0604020202020204" pitchFamily="34" charset="0"/>
            </a:endParaRPr>
          </a:p>
        </p:txBody>
      </p:sp>
      <p:sp>
        <p:nvSpPr>
          <p:cNvPr id="20489" name="TextBox 21"/>
          <p:cNvSpPr txBox="1"/>
          <p:nvPr/>
        </p:nvSpPr>
        <p:spPr>
          <a:xfrm>
            <a:off x="609600" y="4953000"/>
            <a:ext cx="7620000" cy="1454150"/>
          </a:xfrm>
          <a:prstGeom prst="rect">
            <a:avLst/>
          </a:prstGeom>
          <a:solidFill>
            <a:srgbClr val="DAEDEF">
              <a:alpha val="79999"/>
            </a:srgbClr>
          </a:solidFill>
          <a:ln w="9525">
            <a:noFill/>
          </a:ln>
        </p:spPr>
        <p:txBody>
          <a:bodyPr>
            <a:spAutoFit/>
          </a:bodyPr>
          <a:p>
            <a:pPr>
              <a:lnSpc>
                <a:spcPct val="15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长江三角洲地区位于长江的下游地区，濒临黄海和东海，地处江海交汇之地。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6781800" y="2743200"/>
            <a:ext cx="381000" cy="1066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010400" y="4267200"/>
            <a:ext cx="7620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Oval 7"/>
          <p:cNvSpPr/>
          <p:nvPr/>
        </p:nvSpPr>
        <p:spPr>
          <a:xfrm>
            <a:off x="6108700" y="4414838"/>
            <a:ext cx="192088" cy="192087"/>
          </a:xfrm>
          <a:prstGeom prst="ellipse">
            <a:avLst/>
          </a:prstGeom>
          <a:solidFill>
            <a:srgbClr val="FF0000"/>
          </a:solidFill>
          <a:ln w="127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17421" name="TextBox 25"/>
          <p:cNvSpPr txBox="1"/>
          <p:nvPr/>
        </p:nvSpPr>
        <p:spPr>
          <a:xfrm>
            <a:off x="5562600" y="3962400"/>
            <a:ext cx="800100" cy="46196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湖口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111">
                                            <p:txEl>
                                              <p:char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 bldLvl="0" animBg="1"/>
      <p:bldP spid="4106" grpId="1" bldLvl="0" animBg="1"/>
      <p:bldP spid="20489" grpId="0" animBg="1"/>
      <p:bldP spid="23" grpId="0" animBg="1"/>
      <p:bldP spid="24" grpId="0" animBg="1"/>
      <p:bldP spid="25" grpId="0" animBg="1"/>
      <p:bldP spid="174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 cstate="print">
            <a:lum/>
          </a:blip>
          <a:srcRect/>
          <a:stretch>
            <a:fillRect l="-15000" t="10000" r="-15000" b="-10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9458" name="标题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anchor="ctr"/>
          <a:p>
            <a:pPr eaLnBrk="1" hangingPunct="1"/>
            <a:r>
              <a:rPr lang="zh-CN" altLang="en-US" dirty="0"/>
              <a:t>三角洲</a:t>
            </a:r>
            <a:endParaRPr lang="zh-CN" altLang="en-US" dirty="0"/>
          </a:p>
        </p:txBody>
      </p:sp>
      <p:sp>
        <p:nvSpPr>
          <p:cNvPr id="3" name="圆角矩形标注 2"/>
          <p:cNvSpPr/>
          <p:nvPr/>
        </p:nvSpPr>
        <p:spPr>
          <a:xfrm>
            <a:off x="3851275" y="2366963"/>
            <a:ext cx="3384550" cy="649288"/>
          </a:xfrm>
          <a:prstGeom prst="wedgeRoundRectCallout">
            <a:avLst>
              <a:gd name="adj1" fmla="val -20833"/>
              <a:gd name="adj2" fmla="val 114120"/>
              <a:gd name="adj3" fmla="val 16667"/>
            </a:avLst>
          </a:prstGeom>
          <a:solidFill>
            <a:schemeClr val="bg1">
              <a:alpha val="10000"/>
            </a:schemeClr>
          </a:solidFill>
          <a:ln w="12700">
            <a:solidFill>
              <a:schemeClr val="bg1"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亚马逊河口三角洲</a:t>
            </a:r>
            <a:endParaRPr kumimoji="0" lang="zh-CN" altLang="en-US" sz="2800" b="1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838200" y="241300"/>
            <a:ext cx="7467600" cy="6375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/>
          <a:srcRect r="1333" b="9333"/>
          <a:stretch>
            <a:fillRect/>
          </a:stretch>
        </p:blipFill>
        <p:spPr>
          <a:xfrm>
            <a:off x="381000" y="229235"/>
            <a:ext cx="6934200" cy="63719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1507" name="TextBox 4"/>
          <p:cNvSpPr txBox="1"/>
          <p:nvPr/>
        </p:nvSpPr>
        <p:spPr>
          <a:xfrm>
            <a:off x="7824788" y="1698625"/>
            <a:ext cx="862012" cy="2873375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p>
            <a:r>
              <a:rPr lang="zh-CN" altLang="en-US" sz="4400" b="1" dirty="0">
                <a:latin typeface="楷体" panose="02010609060101010101" pitchFamily="49" charset="-122"/>
                <a:ea typeface="楷体" panose="02010609060101010101" pitchFamily="49" charset="-122"/>
              </a:rPr>
              <a:t>恒河三角洲</a:t>
            </a:r>
            <a:endParaRPr lang="zh-CN" altLang="en-US" sz="4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/>
          <a:srcRect/>
          <a:stretch>
            <a:fillRect/>
          </a:stretch>
        </p:blipFill>
        <p:spPr>
          <a:xfrm>
            <a:off x="107950" y="190500"/>
            <a:ext cx="8928099" cy="647699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OC_GUID" val="{9e17e9d6-4b90-4aa9-99ef-1e7e3feb8147}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喜马拉雅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1894</Words>
  <Application>WPS 演示</Application>
  <PresentationFormat>全屏显示(4:3)</PresentationFormat>
  <Paragraphs>206</Paragraphs>
  <Slides>47</Slides>
  <Notes>3</Notes>
  <HiddenSlides>0</HiddenSlides>
  <MMClips>2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47</vt:i4>
      </vt:variant>
    </vt:vector>
  </HeadingPairs>
  <TitlesOfParts>
    <vt:vector size="63" baseType="lpstr">
      <vt:lpstr>Arial</vt:lpstr>
      <vt:lpstr>宋体</vt:lpstr>
      <vt:lpstr>Wingdings</vt:lpstr>
      <vt:lpstr>楷体_GB2312</vt:lpstr>
      <vt:lpstr>Franklin Gothic Book</vt:lpstr>
      <vt:lpstr>黑体</vt:lpstr>
      <vt:lpstr>微软雅黑</vt:lpstr>
      <vt:lpstr>楷体</vt:lpstr>
      <vt:lpstr>Arial Unicode MS</vt:lpstr>
      <vt:lpstr>Calibri</vt:lpstr>
      <vt:lpstr>新宋体</vt:lpstr>
      <vt:lpstr>Times New Roman</vt:lpstr>
      <vt:lpstr>华文楷体</vt:lpstr>
      <vt:lpstr>华文楷体</vt:lpstr>
      <vt:lpstr>默认设计模板</vt:lpstr>
      <vt:lpstr>喜马拉雅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三角洲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长江三角洲地区水网密布，自古水运发达。京杭运河是一条重要的水路，历史上不仅沟通了长江三角洲地区与北方地区的经济联系，而且促进了扬州、苏州、杭州等沿岸城市的发展。现在，长江三角洲地区的京杭运河段运输依然繁忙。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随身携带的美景——三潭映月（西湖十景之一）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Administrator</cp:lastModifiedBy>
  <cp:revision>47</cp:revision>
  <dcterms:created xsi:type="dcterms:W3CDTF">2017-03-23T02:00:00Z</dcterms:created>
  <dcterms:modified xsi:type="dcterms:W3CDTF">2019-03-18T06:12:32Z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2052-11.1.0.8527</vt:lpwstr>
  </property>
</Properties>
</file>