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png" ContentType="image/pn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77" r:id="rId7"/>
    <p:sldId id="354" r:id="rId8"/>
    <p:sldId id="275" r:id="rId9"/>
    <p:sldId id="355" r:id="rId10"/>
    <p:sldId id="273" r:id="rId11"/>
    <p:sldId id="321" r:id="rId12"/>
    <p:sldId id="294" r:id="rId13"/>
    <p:sldId id="272" r:id="rId14"/>
    <p:sldId id="382" r:id="rId15"/>
    <p:sldId id="322" r:id="rId16"/>
    <p:sldId id="323" r:id="rId17"/>
    <p:sldId id="324" r:id="rId18"/>
    <p:sldId id="356" r:id="rId19"/>
    <p:sldId id="357" r:id="rId20"/>
    <p:sldId id="266" r:id="rId21"/>
    <p:sldId id="325" r:id="rId22"/>
    <p:sldId id="383" r:id="rId23"/>
    <p:sldId id="344" r:id="rId24"/>
    <p:sldId id="345" r:id="rId25"/>
    <p:sldId id="358" r:id="rId26"/>
    <p:sldId id="295" r:id="rId27"/>
    <p:sldId id="384" r:id="rId28"/>
    <p:sldId id="269" r:id="rId29"/>
    <p:sldId id="385" r:id="rId30"/>
    <p:sldId id="359" r:id="rId31"/>
    <p:sldId id="386" r:id="rId32"/>
    <p:sldId id="261" r:id="rId33"/>
    <p:sldId id="262" r:id="rId34"/>
    <p:sldId id="263" r:id="rId35"/>
    <p:sldId id="264" r:id="rId36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u="none" kern="1200" baseline="0">
        <a:solidFill>
          <a:schemeClr val="tx1"/>
        </a:solidFill>
        <a:latin typeface="Times New Roman" panose="02020603050405020304" pitchFamily="2" charset="0"/>
        <a:ea typeface="楷体_GB2312" pitchFamily="1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99"/>
    <a:srgbClr val="3399FF"/>
    <a:srgbClr val="66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3" Type="http://schemas.openxmlformats.org/officeDocument/2006/relationships/slide" Target="slide1.xml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slide" Target="slide1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slide" Target="slide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wmf"/><Relationship Id="rId3" Type="http://schemas.openxmlformats.org/officeDocument/2006/relationships/control" Target="../activeX/activeX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extBox 3"/>
          <p:cNvSpPr txBox="1"/>
          <p:nvPr/>
        </p:nvSpPr>
        <p:spPr>
          <a:xfrm>
            <a:off x="228600" y="1066800"/>
            <a:ext cx="8458200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4800" b="1" dirty="0">
                <a:latin typeface="宋体" panose="02010600030101010101" pitchFamily="2" charset="-122"/>
                <a:ea typeface="楷体_GB2312" pitchFamily="1" charset="-122"/>
              </a:rPr>
              <a:t>“</a:t>
            </a:r>
            <a:r>
              <a:rPr lang="zh-CN" altLang="en-US" sz="4800" b="1" dirty="0">
                <a:latin typeface="Times New Roman" panose="02020603050405020304" pitchFamily="2" charset="0"/>
                <a:ea typeface="宋体" panose="02010600030101010101" pitchFamily="2" charset="-122"/>
              </a:rPr>
              <a:t>白山黑水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” ──</a:t>
            </a:r>
            <a:r>
              <a:rPr lang="zh-CN" altLang="en-US" sz="4800" b="1" dirty="0">
                <a:latin typeface="Times New Roman" panose="02020603050405020304" pitchFamily="2" charset="0"/>
                <a:ea typeface="宋体" panose="02010600030101010101" pitchFamily="2" charset="-122"/>
              </a:rPr>
              <a:t>东北三省</a:t>
            </a:r>
            <a:endParaRPr lang="zh-CN" altLang="en-US" sz="48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2051" name="Picture 5" descr="E:\李燃\教师教学用书\人民教育电子音像出版社 社标字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0" y="6253163"/>
            <a:ext cx="2173288" cy="477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740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15362" name="文本占位符 17410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pic>
        <p:nvPicPr>
          <p:cNvPr id="15363" name="图片 174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52400"/>
            <a:ext cx="3581400" cy="4037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17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4038600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17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7600"/>
            <a:ext cx="3779838" cy="308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图片 174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10000"/>
            <a:ext cx="4152900" cy="2938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174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338" y="2033588"/>
            <a:ext cx="3743325" cy="2790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184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676400"/>
            <a:ext cx="5114925" cy="401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图片 184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24000"/>
            <a:ext cx="394335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10"/>
          <p:cNvSpPr txBox="1"/>
          <p:nvPr/>
        </p:nvSpPr>
        <p:spPr>
          <a:xfrm>
            <a:off x="457200" y="73025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二、从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北大荒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到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北大仓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18437" name="图片 18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524000"/>
            <a:ext cx="3933825" cy="507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184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47800"/>
            <a:ext cx="7620000" cy="506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184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71600"/>
            <a:ext cx="7924800" cy="5345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7409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Text Box 10"/>
          <p:cNvSpPr txBox="1"/>
          <p:nvPr/>
        </p:nvSpPr>
        <p:spPr>
          <a:xfrm>
            <a:off x="457200" y="73025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二、从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北大荒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到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北大仓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895475"/>
            <a:ext cx="7734300" cy="351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Text Box 5"/>
          <p:cNvSpPr txBox="1"/>
          <p:nvPr/>
        </p:nvSpPr>
        <p:spPr>
          <a:xfrm>
            <a:off x="1905000" y="5881688"/>
            <a:ext cx="6096000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Times New Roman" panose="02020603050405020304" pitchFamily="2" charset="0"/>
                <a:ea typeface="楷体_GB2312" pitchFamily="1" charset="-122"/>
              </a:rPr>
              <a:t>说说东北粮食生产在全国的地位？</a:t>
            </a:r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2" descr="129243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2513"/>
            <a:ext cx="9137650" cy="5329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1258888" y="333375"/>
            <a:ext cx="7705725" cy="777875"/>
          </a:xfrm>
        </p:spPr>
        <p:txBody>
          <a:bodyPr wrap="square" anchor="ctr"/>
          <a:p>
            <a:pPr algn="l"/>
            <a:r>
              <a:rPr lang="zh-CN" altLang="en-US" sz="4000" b="1">
                <a:solidFill>
                  <a:schemeClr val="bg1"/>
                </a:solidFill>
              </a:rPr>
              <a:t>农业今天之北大仓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20484" name="WordArt 4"/>
          <p:cNvSpPr/>
          <p:nvPr/>
        </p:nvSpPr>
        <p:spPr>
          <a:xfrm>
            <a:off x="5653088" y="4941888"/>
            <a:ext cx="3203575" cy="122396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p>
            <a:pPr algn="ctr"/>
            <a:r>
              <a:rPr lang="zh-CN" altLang="en-US" sz="3600" b="1">
                <a:ln w="12700" cap="sq" cmpd="sng">
                  <a:solidFill>
                    <a:srgbClr val="B2B2B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sy="50000" rotWithShape="0">
                    <a:srgbClr val="875B0D">
                      <a:alpha val="62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“北大仓”</a:t>
            </a:r>
            <a:endParaRPr lang="zh-CN" altLang="en-US" sz="3600" b="1">
              <a:ln w="12700" cap="sq" cmpd="sng">
                <a:solidFill>
                  <a:srgbClr val="B2B2B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rotWithShape="0">
                  <a:srgbClr val="875B0D">
                    <a:alpha val="62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85" name="Rectangle 5"/>
          <p:cNvSpPr/>
          <p:nvPr/>
        </p:nvSpPr>
        <p:spPr>
          <a:xfrm>
            <a:off x="1042988" y="1341438"/>
            <a:ext cx="7561262" cy="2735262"/>
          </a:xfrm>
          <a:prstGeom prst="rect">
            <a:avLst/>
          </a:prstGeom>
          <a:solidFill>
            <a:schemeClr val="bg1">
              <a:alpha val="42999"/>
            </a:schemeClr>
          </a:solidFill>
          <a:ln w="9525">
            <a:noFill/>
          </a:ln>
        </p:spPr>
        <p:txBody>
          <a:bodyPr lIns="90170" tIns="46990" rIns="90170" bIns="46990" anchor="t"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新中国成立后，半个世纪的开垦，使北大荒成为年产</a:t>
            </a:r>
            <a:r>
              <a:rPr lang="en-US" altLang="zh-CN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70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亿千克的国家重要商品粮基地。    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其中，大豆的产量占全国总产量的</a:t>
            </a:r>
            <a:r>
              <a:rPr lang="en-US" altLang="zh-CN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37%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，玉米产量占全国的</a:t>
            </a:r>
            <a:r>
              <a:rPr lang="en-US" altLang="zh-CN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53%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，在我国有着不可替代的地位。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85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charRg st="49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5">
                                            <p:txEl>
                                              <p:charRg st="49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ext Box 10"/>
          <p:cNvSpPr txBox="1"/>
          <p:nvPr/>
        </p:nvSpPr>
        <p:spPr>
          <a:xfrm>
            <a:off x="457200" y="73025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二、从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北大荒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到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北大仓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19458" name="Picture 5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1600200"/>
            <a:ext cx="5867400" cy="4572000"/>
          </a:xfrm>
        </p:spPr>
      </p:pic>
      <p:sp>
        <p:nvSpPr>
          <p:cNvPr id="19459" name="文本框 21507"/>
          <p:cNvSpPr txBox="1"/>
          <p:nvPr/>
        </p:nvSpPr>
        <p:spPr>
          <a:xfrm>
            <a:off x="6169025" y="1682750"/>
            <a:ext cx="2671763" cy="5211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读图：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耕地类型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主要农作物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熟制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地形条件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气候条件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21509" name="文本框 21508"/>
          <p:cNvSpPr txBox="1"/>
          <p:nvPr/>
        </p:nvSpPr>
        <p:spPr>
          <a:xfrm>
            <a:off x="6172200" y="4419600"/>
            <a:ext cx="2136775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一年一熟</a:t>
            </a:r>
            <a:endParaRPr lang="zh-CN" altLang="en-US" sz="3200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2252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algn="l"/>
            <a:r>
              <a:rPr lang="zh-CN" altLang="en-US" dirty="0"/>
              <a:t>黑土地</a:t>
            </a:r>
            <a:endParaRPr lang="zh-CN" altLang="en-US" dirty="0"/>
          </a:p>
        </p:txBody>
      </p:sp>
      <p:sp>
        <p:nvSpPr>
          <p:cNvPr id="20482" name="文本占位符 22530"/>
          <p:cNvSpPr>
            <a:spLocks noGrp="1"/>
          </p:cNvSpPr>
          <p:nvPr>
            <p:ph idx="1"/>
          </p:nvPr>
        </p:nvSpPr>
        <p:spPr>
          <a:xfrm>
            <a:off x="304800" y="2286000"/>
            <a:ext cx="8229600" cy="4525963"/>
          </a:xfrm>
        </p:spPr>
        <p:txBody>
          <a:bodyPr anchor="t"/>
          <a:p>
            <a:r>
              <a:rPr lang="zh-CN" altLang="en-US"/>
              <a:t>以弯月状分布于黑龙江、吉林两省的黑土地是中国最肥沃的土地。总面积为一千万公顷，目前已开垦出耕地七百多万公顷，其粮食产量已占两省的百分之六十以上，是中国最大的商品粮生产基地。因黑土层厚度为三十至一百厘米，人们总用“一两土二两油”来形容它的肥沃与珍贵。</a:t>
            </a:r>
            <a:endParaRPr lang="zh-CN" altLang="en-US"/>
          </a:p>
        </p:txBody>
      </p:sp>
      <p:pic>
        <p:nvPicPr>
          <p:cNvPr id="20483" name="图片 22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76200"/>
            <a:ext cx="1524000" cy="219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22532"/>
          <p:cNvSpPr txBox="1"/>
          <p:nvPr/>
        </p:nvSpPr>
        <p:spPr>
          <a:xfrm>
            <a:off x="2286000" y="533400"/>
            <a:ext cx="4648200" cy="11906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>
                <a:latin typeface="Times New Roman" panose="02020603050405020304" pitchFamily="2" charset="0"/>
                <a:ea typeface="楷体_GB2312" pitchFamily="1" charset="-122"/>
              </a:rPr>
              <a:t>黑土地是大自然给予人类的得天独厚的宝藏，是一种性状好、肥力高，非常适合植物生长的土壤。</a:t>
            </a:r>
            <a:endParaRPr lang="zh-CN" altLang="en-US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10"/>
          <p:cNvSpPr txBox="1"/>
          <p:nvPr/>
        </p:nvSpPr>
        <p:spPr>
          <a:xfrm>
            <a:off x="457200" y="73025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二、从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北大荒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到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北大仓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21506" name="Picture 5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1600200"/>
            <a:ext cx="5867400" cy="4572000"/>
          </a:xfrm>
        </p:spPr>
      </p:pic>
      <p:sp>
        <p:nvSpPr>
          <p:cNvPr id="21507" name="文本框 23555"/>
          <p:cNvSpPr txBox="1"/>
          <p:nvPr/>
        </p:nvSpPr>
        <p:spPr>
          <a:xfrm>
            <a:off x="6169025" y="1682750"/>
            <a:ext cx="2671763" cy="4479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latin typeface="Times New Roman" panose="02020603050405020304" pitchFamily="2" charset="0"/>
                <a:ea typeface="楷体_GB2312" pitchFamily="1" charset="-122"/>
              </a:rPr>
              <a:t>读图：</a:t>
            </a:r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600" b="1" dirty="0">
                <a:latin typeface="Times New Roman" panose="02020603050405020304" pitchFamily="2" charset="0"/>
                <a:ea typeface="楷体_GB2312" pitchFamily="1" charset="-122"/>
              </a:rPr>
              <a:t>主要农作物</a:t>
            </a:r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600" b="1" dirty="0">
                <a:latin typeface="Times New Roman" panose="02020603050405020304" pitchFamily="2" charset="0"/>
                <a:ea typeface="楷体_GB2312" pitchFamily="1" charset="-122"/>
              </a:rPr>
              <a:t>熟制</a:t>
            </a:r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600" b="1" dirty="0">
                <a:latin typeface="Times New Roman" panose="02020603050405020304" pitchFamily="2" charset="0"/>
                <a:ea typeface="楷体_GB2312" pitchFamily="1" charset="-122"/>
              </a:rPr>
              <a:t>地形条件</a:t>
            </a:r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sz="3600" b="1" dirty="0">
                <a:latin typeface="Times New Roman" panose="02020603050405020304" pitchFamily="2" charset="0"/>
                <a:ea typeface="楷体_GB2312" pitchFamily="1" charset="-122"/>
              </a:rPr>
              <a:t>气候条件</a:t>
            </a:r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endParaRPr lang="zh-CN" altLang="en-US" sz="36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21508" name="文本框 23556"/>
          <p:cNvSpPr txBox="1"/>
          <p:nvPr/>
        </p:nvSpPr>
        <p:spPr>
          <a:xfrm>
            <a:off x="6248400" y="3352800"/>
            <a:ext cx="2136775" cy="6397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一年一熟</a:t>
            </a:r>
            <a:endParaRPr lang="zh-CN" altLang="en-US" sz="3600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23558" name="文本框 23557"/>
          <p:cNvSpPr txBox="1"/>
          <p:nvPr/>
        </p:nvSpPr>
        <p:spPr>
          <a:xfrm>
            <a:off x="5257800" y="4495800"/>
            <a:ext cx="4495800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地势平坦土壤肥沃</a:t>
            </a:r>
            <a:endParaRPr lang="zh-CN" altLang="en-US" sz="3600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23559" name="文本框 23558"/>
          <p:cNvSpPr txBox="1"/>
          <p:nvPr/>
        </p:nvSpPr>
        <p:spPr>
          <a:xfrm>
            <a:off x="4648200" y="5562600"/>
            <a:ext cx="4572000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雨热同期，但纬度较高，容易低温冻害</a:t>
            </a:r>
            <a:endParaRPr lang="zh-CN" altLang="en-US" sz="3600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bldLvl="0"/>
      <p:bldP spid="23559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2457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 dirty="0"/>
              <a:t>材料一</a:t>
            </a:r>
            <a:endParaRPr lang="zh-CN" altLang="en-US" dirty="0"/>
          </a:p>
        </p:txBody>
      </p:sp>
      <p:sp>
        <p:nvSpPr>
          <p:cNvPr id="22530" name="文本占位符 24578"/>
          <p:cNvSpPr>
            <a:spLocks noGrp="1"/>
          </p:cNvSpPr>
          <p:nvPr>
            <p:ph idx="1"/>
          </p:nvPr>
        </p:nvSpPr>
        <p:spPr/>
        <p:txBody>
          <a:bodyPr anchor="t"/>
          <a:p>
            <a:r>
              <a:rPr lang="zh-CN" altLang="en-US" dirty="0"/>
              <a:t>初垦时，东北地区的黑土层有60-80厘米厚，最深处可达一米，当时人们形容这里的黑土“攥一把能流出油”。然而仅过了50多年，这里的黑土层就薄了一半，现在黑龙江省黑土区每年流失0.5-1厘米的黑土表层，而形成一厘米表土层则需要400年时间，而在</a:t>
            </a:r>
            <a:r>
              <a:rPr lang="zh-CN" altLang="en-US" b="1" dirty="0">
                <a:solidFill>
                  <a:srgbClr val="FF0066"/>
                </a:solidFill>
              </a:rPr>
              <a:t>全省现有的933万公顷耕地中，发生水土流失的面积高达533万公顷</a:t>
            </a:r>
            <a:r>
              <a:rPr lang="zh-CN" altLang="en-US" dirty="0"/>
              <a:t>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2560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 dirty="0"/>
              <a:t>材料二</a:t>
            </a:r>
            <a:endParaRPr lang="zh-CN" altLang="en-US" dirty="0"/>
          </a:p>
        </p:txBody>
      </p:sp>
      <p:sp>
        <p:nvSpPr>
          <p:cNvPr id="23554" name="文本占位符 25602"/>
          <p:cNvSpPr>
            <a:spLocks noGrp="1"/>
          </p:cNvSpPr>
          <p:nvPr>
            <p:ph idx="1"/>
          </p:nvPr>
        </p:nvSpPr>
        <p:spPr/>
        <p:txBody>
          <a:bodyPr anchor="t"/>
          <a:p>
            <a:r>
              <a:rPr lang="zh-CN" altLang="en-US" dirty="0"/>
              <a:t>三江平原开垦前，是“棒打狍子瓢舀鱼，野鸡飞到饭锅里”的沼泽荒原景观。目前，三江平原已拥有4600万亩耕地，成为国家重要的商品粮基地。在自然因素和人为因素的影响下，己经出现</a:t>
            </a:r>
            <a:r>
              <a:rPr lang="zh-CN" altLang="en-US" dirty="0">
                <a:solidFill>
                  <a:srgbClr val="FF0000"/>
                </a:solidFill>
              </a:rPr>
              <a:t>环境恶化</a:t>
            </a:r>
            <a:r>
              <a:rPr lang="zh-CN" altLang="en-US" dirty="0"/>
              <a:t>的现象，比如气候变干、旱灾增多、水土流失加重、珍惜动物减少。因此，现在的北大荒决定不再开垦荒地，还要因地制宜，实行退耕还林、还草、还湿地、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4577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8"/>
          <p:cNvSpPr txBox="1"/>
          <p:nvPr/>
        </p:nvSpPr>
        <p:spPr>
          <a:xfrm>
            <a:off x="457200" y="1600200"/>
            <a:ext cx="8382000" cy="1016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出谋划策：</a:t>
            </a:r>
            <a:endParaRPr lang="en-US" altLang="zh-CN" b="1" dirty="0">
              <a:latin typeface="Arial" panose="020B0604020202020204" pitchFamily="34" charset="0"/>
              <a:ea typeface="楷体_GB2312" pitchFamily="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如何将东北的发展和湿地的保护更好地结合起来？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24579" name="Text Box 10"/>
          <p:cNvSpPr txBox="1"/>
          <p:nvPr/>
        </p:nvSpPr>
        <p:spPr>
          <a:xfrm>
            <a:off x="457200" y="73025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二、从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北大荒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到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北大仓</a:t>
            </a:r>
            <a:r>
              <a:rPr lang="zh-CN" altLang="en-US" sz="3600" b="1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2662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19400"/>
            <a:ext cx="5868988" cy="3808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073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4" name="Text Box 16"/>
          <p:cNvSpPr txBox="1"/>
          <p:nvPr/>
        </p:nvSpPr>
        <p:spPr>
          <a:xfrm>
            <a:off x="82550" y="76200"/>
            <a:ext cx="831850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1200" b="1" dirty="0">
                <a:latin typeface="Times New Roman" panose="02020603050405020304" pitchFamily="2" charset="0"/>
                <a:ea typeface="楷体_GB2312" pitchFamily="1" charset="-122"/>
              </a:rPr>
              <a:t>                 </a:t>
            </a:r>
            <a:endParaRPr lang="en-US" altLang="zh-CN" sz="12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pic>
        <p:nvPicPr>
          <p:cNvPr id="2" name="罗凯楠-咱们屯里的人(粤语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8155" y="3175000"/>
            <a:ext cx="1368425" cy="112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37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标题 2764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 dirty="0"/>
              <a:t>水土流失</a:t>
            </a:r>
            <a:endParaRPr lang="zh-CN" altLang="en-US" dirty="0"/>
          </a:p>
        </p:txBody>
      </p:sp>
      <p:sp>
        <p:nvSpPr>
          <p:cNvPr id="25602" name="文本占位符 27650"/>
          <p:cNvSpPr>
            <a:spLocks noGrp="1"/>
          </p:cNvSpPr>
          <p:nvPr>
            <p:ph idx="1"/>
          </p:nvPr>
        </p:nvSpPr>
        <p:spPr/>
        <p:txBody>
          <a:bodyPr anchor="t"/>
          <a:p>
            <a:pPr>
              <a:lnSpc>
                <a:spcPct val="90000"/>
              </a:lnSpc>
            </a:pPr>
            <a:r>
              <a:rPr lang="zh-CN" altLang="en-US" sz="2800"/>
              <a:t>近年来，由于自然因素制约和人为活动破坏，东北黑土区水土流失日益严重，生态环境日趋恶化。现在，东北典型黑土区有水土流失面积</a:t>
            </a:r>
            <a:r>
              <a:rPr lang="en-US" altLang="zh-CN" sz="2800"/>
              <a:t>4</a:t>
            </a:r>
            <a:r>
              <a:rPr lang="zh-CN" altLang="en-US" sz="2800"/>
              <a:t>．</a:t>
            </a:r>
            <a:r>
              <a:rPr lang="en-US" altLang="zh-CN" sz="2800"/>
              <a:t>47</a:t>
            </a:r>
            <a:r>
              <a:rPr lang="zh-CN" altLang="en-US" sz="2800"/>
              <a:t>万平方公里，约占典型黑土区总面积的</a:t>
            </a:r>
            <a:r>
              <a:rPr lang="en-US" altLang="zh-CN" sz="2800"/>
              <a:t>26.3%</a:t>
            </a:r>
            <a:r>
              <a:rPr lang="zh-CN" altLang="en-US" sz="2800"/>
              <a:t>。据调查，</a:t>
            </a:r>
            <a:r>
              <a:rPr lang="zh-CN" altLang="en-US" sz="2800">
                <a:solidFill>
                  <a:srgbClr val="FF3300"/>
                </a:solidFill>
              </a:rPr>
              <a:t>黑土区平均每年流失</a:t>
            </a:r>
            <a:r>
              <a:rPr lang="en-US" altLang="zh-CN" sz="2800">
                <a:solidFill>
                  <a:srgbClr val="FF3300"/>
                </a:solidFill>
              </a:rPr>
              <a:t>0</a:t>
            </a:r>
            <a:r>
              <a:rPr lang="zh-CN" altLang="en-US" sz="2800">
                <a:solidFill>
                  <a:srgbClr val="FF3300"/>
                </a:solidFill>
              </a:rPr>
              <a:t>．</a:t>
            </a:r>
            <a:r>
              <a:rPr lang="en-US" altLang="zh-CN" sz="2800">
                <a:solidFill>
                  <a:srgbClr val="FF3300"/>
                </a:solidFill>
              </a:rPr>
              <a:t>3</a:t>
            </a:r>
            <a:r>
              <a:rPr lang="zh-CN" altLang="en-US" sz="2800">
                <a:solidFill>
                  <a:srgbClr val="FF3300"/>
                </a:solidFill>
              </a:rPr>
              <a:t>－</a:t>
            </a:r>
            <a:r>
              <a:rPr lang="en-US" altLang="zh-CN" sz="2800">
                <a:solidFill>
                  <a:srgbClr val="FF3300"/>
                </a:solidFill>
              </a:rPr>
              <a:t>1</a:t>
            </a:r>
            <a:r>
              <a:rPr lang="zh-CN" altLang="en-US" sz="2800">
                <a:solidFill>
                  <a:srgbClr val="FF3300"/>
                </a:solidFill>
              </a:rPr>
              <a:t>．</a:t>
            </a:r>
            <a:r>
              <a:rPr lang="en-US" altLang="zh-CN" sz="2800">
                <a:solidFill>
                  <a:srgbClr val="FF3300"/>
                </a:solidFill>
              </a:rPr>
              <a:t>0cm</a:t>
            </a:r>
            <a:r>
              <a:rPr lang="zh-CN" altLang="en-US" sz="2800">
                <a:solidFill>
                  <a:srgbClr val="FF3300"/>
                </a:solidFill>
              </a:rPr>
              <a:t>厚的黑土表层</a:t>
            </a:r>
            <a:r>
              <a:rPr lang="zh-CN" altLang="en-US" sz="2800"/>
              <a:t>，土壤有机质每年以</a:t>
            </a:r>
            <a:r>
              <a:rPr lang="en-US" altLang="zh-CN" sz="2800"/>
              <a:t>1/1000</a:t>
            </a:r>
            <a:r>
              <a:rPr lang="zh-CN" altLang="en-US" sz="2800"/>
              <a:t>的速度递减，由于多年严重水土流失，黑土区原本较厚的黑土层现在只剩下</a:t>
            </a:r>
            <a:r>
              <a:rPr lang="en-US" altLang="zh-CN" sz="2800"/>
              <a:t>20</a:t>
            </a:r>
            <a:r>
              <a:rPr lang="zh-CN" altLang="en-US" sz="2800"/>
              <a:t>－</a:t>
            </a:r>
            <a:r>
              <a:rPr lang="en-US" altLang="zh-CN" sz="2800"/>
              <a:t>30cm</a:t>
            </a:r>
            <a:r>
              <a:rPr lang="zh-CN" altLang="en-US" sz="2800"/>
              <a:t>，有的地方甚至已露出黄土母质，基本丧失了生产能力。</a:t>
            </a:r>
            <a:r>
              <a:rPr lang="zh-CN" altLang="en-US" sz="2800">
                <a:solidFill>
                  <a:srgbClr val="FF3300"/>
                </a:solidFill>
              </a:rPr>
              <a:t>据测算，黑土地现有的部分耕地再经过</a:t>
            </a:r>
            <a:r>
              <a:rPr lang="en-US" altLang="zh-CN" sz="2800">
                <a:solidFill>
                  <a:srgbClr val="FF3300"/>
                </a:solidFill>
              </a:rPr>
              <a:t>40</a:t>
            </a:r>
            <a:r>
              <a:rPr lang="zh-CN" altLang="en-US" sz="2800">
                <a:solidFill>
                  <a:srgbClr val="FF3300"/>
                </a:solidFill>
              </a:rPr>
              <a:t>－</a:t>
            </a:r>
            <a:r>
              <a:rPr lang="en-US" altLang="zh-CN" sz="2800">
                <a:solidFill>
                  <a:srgbClr val="FF3300"/>
                </a:solidFill>
              </a:rPr>
              <a:t>50</a:t>
            </a:r>
            <a:r>
              <a:rPr lang="zh-CN" altLang="en-US" sz="2800">
                <a:solidFill>
                  <a:srgbClr val="FF3300"/>
                </a:solidFill>
              </a:rPr>
              <a:t>年的流失，黑土层将全部流失。</a:t>
            </a:r>
            <a:endParaRPr lang="zh-CN" altLang="en-US" sz="2800">
              <a:solidFill>
                <a:srgbClr val="FF3300"/>
              </a:solidFill>
            </a:endParaRPr>
          </a:p>
        </p:txBody>
      </p:sp>
      <p:sp>
        <p:nvSpPr>
          <p:cNvPr id="27652" name="文本框 27651"/>
          <p:cNvSpPr txBox="1"/>
          <p:nvPr/>
        </p:nvSpPr>
        <p:spPr>
          <a:xfrm>
            <a:off x="806450" y="1552575"/>
            <a:ext cx="7880350" cy="50323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为了拯救这块宝贵的黑土地，水利部松辽委曾主持编制了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《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黑土区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1999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－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2050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年水土保持生态环境建设规划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》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、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《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松花江流域中上游</a:t>
            </a:r>
            <a:r>
              <a:rPr lang="zh-CN" altLang="en-US" sz="3600" b="1">
                <a:solidFill>
                  <a:srgbClr val="3399FF"/>
                </a:solidFill>
                <a:latin typeface="Times New Roman" panose="02020603050405020304" pitchFamily="2" charset="0"/>
                <a:ea typeface="楷体_GB2312" pitchFamily="1" charset="-122"/>
              </a:rPr>
              <a:t>水土保持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生态环境建设项目建议书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》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和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《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辽河流域中上游</a:t>
            </a:r>
            <a:r>
              <a:rPr lang="zh-CN" altLang="en-US" sz="3600" b="1">
                <a:solidFill>
                  <a:srgbClr val="3399FF"/>
                </a:solidFill>
                <a:latin typeface="Times New Roman" panose="02020603050405020304" pitchFamily="2" charset="0"/>
                <a:ea typeface="楷体_GB2312" pitchFamily="1" charset="-122"/>
              </a:rPr>
              <a:t>水土保持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生态环境建设项目建议书</a:t>
            </a:r>
            <a:r>
              <a:rPr lang="en-US" altLang="zh-CN" sz="3600">
                <a:latin typeface="Times New Roman" panose="02020603050405020304" pitchFamily="2" charset="0"/>
                <a:ea typeface="楷体_GB2312" pitchFamily="1" charset="-122"/>
              </a:rPr>
              <a:t>》</a:t>
            </a:r>
            <a:r>
              <a:rPr lang="zh-CN" altLang="en-US" sz="3600">
                <a:latin typeface="Times New Roman" panose="02020603050405020304" pitchFamily="2" charset="0"/>
                <a:ea typeface="楷体_GB2312" pitchFamily="1" charset="-122"/>
              </a:rPr>
              <a:t>，并由东北四省区政府联合上报国务院。引起了国务院有关部门的高度重视。</a:t>
            </a:r>
            <a:endParaRPr lang="zh-CN" altLang="en-US" sz="3600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Picture 6" descr="USERID~1"/>
          <p:cNvPicPr>
            <a:picLocks noChangeAspect="1"/>
          </p:cNvPicPr>
          <p:nvPr/>
        </p:nvPicPr>
        <p:blipFill>
          <a:blip r:embed="rId1"/>
          <a:srcRect l="2744" t="4861" r="5121" b="2754"/>
          <a:stretch>
            <a:fillRect/>
          </a:stretch>
        </p:blipFill>
        <p:spPr>
          <a:xfrm>
            <a:off x="395288" y="3789363"/>
            <a:ext cx="4248150" cy="2414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9" descr="3BF33A~1"/>
          <p:cNvPicPr>
            <a:picLocks noChangeAspect="1"/>
          </p:cNvPicPr>
          <p:nvPr/>
        </p:nvPicPr>
        <p:blipFill>
          <a:blip r:embed="rId2"/>
          <a:srcRect l="11406" b="11157"/>
          <a:stretch>
            <a:fillRect/>
          </a:stretch>
        </p:blipFill>
        <p:spPr>
          <a:xfrm>
            <a:off x="4716463" y="1268413"/>
            <a:ext cx="4117975" cy="2592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Text Box 5"/>
          <p:cNvSpPr txBox="1"/>
          <p:nvPr/>
        </p:nvSpPr>
        <p:spPr>
          <a:xfrm>
            <a:off x="1187450" y="2205038"/>
            <a:ext cx="2520950" cy="7000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chemeClr val="hlink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保护湿地</a:t>
            </a:r>
            <a:endParaRPr lang="zh-CN" altLang="en-US" sz="4000">
              <a:solidFill>
                <a:schemeClr val="hlink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8677" name="Text Box 6"/>
          <p:cNvSpPr txBox="1"/>
          <p:nvPr/>
        </p:nvSpPr>
        <p:spPr>
          <a:xfrm>
            <a:off x="5364163" y="4868863"/>
            <a:ext cx="3262312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>
                <a:solidFill>
                  <a:srgbClr val="3333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“</a:t>
            </a:r>
            <a:r>
              <a:rPr lang="zh-CN" altLang="en-US" sz="4000">
                <a:solidFill>
                  <a:srgbClr val="3333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退耕还湿”</a:t>
            </a:r>
            <a:endParaRPr lang="zh-CN" altLang="en-US" sz="4000">
              <a:solidFill>
                <a:srgbClr val="3333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2969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27650" name="文本占位符 29698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sp>
        <p:nvSpPr>
          <p:cNvPr id="27651" name="Text Box 10"/>
          <p:cNvSpPr txBox="1"/>
          <p:nvPr/>
        </p:nvSpPr>
        <p:spPr>
          <a:xfrm>
            <a:off x="457200" y="68580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三、我国最大的重工业基地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黑体" panose="02010609060101010101" pitchFamily="2" charset="-122"/>
            </a:endParaRPr>
          </a:p>
        </p:txBody>
      </p:sp>
      <p:pic>
        <p:nvPicPr>
          <p:cNvPr id="27652" name="图片 29700" descr="1953年的鞍山钢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1200"/>
            <a:ext cx="9144000" cy="3654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标题 3072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28674" name="文本占位符 3072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/>
          </a:p>
        </p:txBody>
      </p:sp>
      <p:pic>
        <p:nvPicPr>
          <p:cNvPr id="28675" name="图片 30723" descr="大庆油田会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4688"/>
            <a:ext cx="9144000" cy="550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30724" descr="中国第一辆解放牌卡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688"/>
            <a:ext cx="9144000" cy="576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3174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29698" name="文本占位符 31746"/>
          <p:cNvSpPr>
            <a:spLocks noGrp="1"/>
          </p:cNvSpPr>
          <p:nvPr>
            <p:ph idx="1"/>
          </p:nvPr>
        </p:nvSpPr>
        <p:spPr/>
        <p:txBody>
          <a:bodyPr anchor="t"/>
          <a:p>
            <a:r>
              <a:rPr lang="zh-CN" altLang="en-US" dirty="0"/>
              <a:t>东北工业基地曾是新中国工业的摇篮。目前，东北原油产量占全国的五分之二，木材产量占全国的二分之一，汽车产量占四分之一，造船产量占三分之一。改革开放初期，辽宁省GDP是广东的2倍；1980年黑龙江省GDP与东部六省市的平均值相当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3276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22" name="文本占位符 32770"/>
          <p:cNvSpPr>
            <a:spLocks noGrp="1"/>
          </p:cNvSpPr>
          <p:nvPr>
            <p:ph idx="1"/>
          </p:nvPr>
        </p:nvSpPr>
        <p:spPr>
          <a:xfrm>
            <a:off x="5181600" y="2590800"/>
            <a:ext cx="3581400" cy="2849563"/>
          </a:xfrm>
        </p:spPr>
        <p:txBody>
          <a:bodyPr anchor="t"/>
          <a:p>
            <a:pPr>
              <a:buNone/>
            </a:pPr>
            <a:r>
              <a:rPr lang="en-US" altLang="zh-CN"/>
              <a:t>1</a:t>
            </a:r>
            <a:r>
              <a:rPr lang="zh-CN" altLang="en-US"/>
              <a:t>、东北三省有哪些矿产资源？</a:t>
            </a:r>
            <a:endParaRPr lang="zh-CN" altLang="en-US"/>
          </a:p>
          <a:p>
            <a:pPr>
              <a:buNone/>
            </a:pPr>
            <a:r>
              <a:rPr lang="en-US" altLang="zh-CN"/>
              <a:t>2</a:t>
            </a:r>
            <a:r>
              <a:rPr lang="zh-CN" altLang="en-US"/>
              <a:t>、说说东北三省的产业部门</a:t>
            </a:r>
            <a:endParaRPr lang="zh-CN" altLang="en-US"/>
          </a:p>
        </p:txBody>
      </p:sp>
      <p:pic>
        <p:nvPicPr>
          <p:cNvPr id="32772" name="Picture 6"/>
          <p:cNvPicPr>
            <a:picLocks noChangeAspect="1"/>
          </p:cNvPicPr>
          <p:nvPr/>
        </p:nvPicPr>
        <p:blipFill>
          <a:blip r:embed="rId1"/>
          <a:srcRect l="47438" t="27083" r="22694" b="14583"/>
          <a:stretch>
            <a:fillRect/>
          </a:stretch>
        </p:blipFill>
        <p:spPr>
          <a:xfrm>
            <a:off x="306388" y="1524000"/>
            <a:ext cx="4786312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Text Box 10"/>
          <p:cNvSpPr txBox="1"/>
          <p:nvPr/>
        </p:nvSpPr>
        <p:spPr>
          <a:xfrm>
            <a:off x="457200" y="68580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三、我国最大的重工业基地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1745" name="Group 2"/>
          <p:cNvGrpSpPr/>
          <p:nvPr/>
        </p:nvGrpSpPr>
        <p:grpSpPr>
          <a:xfrm>
            <a:off x="0" y="1196975"/>
            <a:ext cx="9074150" cy="4826000"/>
            <a:chOff x="0" y="0"/>
            <a:chExt cx="12700" cy="10440"/>
          </a:xfrm>
        </p:grpSpPr>
        <p:pic>
          <p:nvPicPr>
            <p:cNvPr id="31746" name="Picture 3" descr="IMG_0017"/>
            <p:cNvPicPr>
              <a:picLocks noChangeAspect="1"/>
            </p:cNvPicPr>
            <p:nvPr/>
          </p:nvPicPr>
          <p:blipFill>
            <a:blip r:embed="rId1">
              <a:lum bright="-23999" contrast="41999"/>
            </a:blip>
            <a:stretch>
              <a:fillRect/>
            </a:stretch>
          </p:blipFill>
          <p:spPr>
            <a:xfrm>
              <a:off x="0" y="0"/>
              <a:ext cx="12700" cy="104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7" name="Line 4"/>
            <p:cNvSpPr/>
            <p:nvPr/>
          </p:nvSpPr>
          <p:spPr>
            <a:xfrm>
              <a:off x="2610" y="7535"/>
              <a:ext cx="452" cy="0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48" name="Line 5"/>
            <p:cNvSpPr/>
            <p:nvPr/>
          </p:nvSpPr>
          <p:spPr>
            <a:xfrm>
              <a:off x="3175" y="7195"/>
              <a:ext cx="452" cy="0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49" name="Line 6"/>
            <p:cNvSpPr/>
            <p:nvPr/>
          </p:nvSpPr>
          <p:spPr>
            <a:xfrm>
              <a:off x="3062" y="6855"/>
              <a:ext cx="453" cy="0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50" name="Line 7"/>
            <p:cNvSpPr/>
            <p:nvPr/>
          </p:nvSpPr>
          <p:spPr>
            <a:xfrm flipV="1">
              <a:off x="5442" y="4587"/>
              <a:ext cx="568" cy="113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51" name="Line 8"/>
            <p:cNvSpPr/>
            <p:nvPr/>
          </p:nvSpPr>
          <p:spPr>
            <a:xfrm flipV="1">
              <a:off x="4310" y="3792"/>
              <a:ext cx="567" cy="0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52" name="AutoShape 9"/>
            <p:cNvSpPr/>
            <p:nvPr/>
          </p:nvSpPr>
          <p:spPr>
            <a:xfrm>
              <a:off x="2610" y="4360"/>
              <a:ext cx="452" cy="340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  <a:ln w="38100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53" name="AutoShape 10"/>
            <p:cNvSpPr/>
            <p:nvPr/>
          </p:nvSpPr>
          <p:spPr>
            <a:xfrm>
              <a:off x="2610" y="4815"/>
              <a:ext cx="510" cy="340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  <a:ln w="38100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54" name="AutoShape 11"/>
            <p:cNvSpPr/>
            <p:nvPr/>
          </p:nvSpPr>
          <p:spPr>
            <a:xfrm>
              <a:off x="2155" y="7082"/>
              <a:ext cx="455" cy="568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  <a:ln w="38100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1755" name="标题 1"/>
          <p:cNvSpPr>
            <a:spLocks noGrp="1"/>
          </p:cNvSpPr>
          <p:nvPr/>
        </p:nvSpPr>
        <p:spPr>
          <a:xfrm>
            <a:off x="1258888" y="333375"/>
            <a:ext cx="77057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0" hangingPunct="0"/>
            <a:r>
              <a:rPr lang="zh-CN" altLang="en-US" sz="4000" b="1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东北资源、工业城市分布</a:t>
            </a:r>
            <a:endParaRPr lang="zh-CN" altLang="en-US" sz="4000" b="1">
              <a:solidFill>
                <a:schemeClr val="bg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3805" name="Rectangle 13"/>
          <p:cNvSpPr/>
          <p:nvPr/>
        </p:nvSpPr>
        <p:spPr>
          <a:xfrm>
            <a:off x="334963" y="5981700"/>
            <a:ext cx="89916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工业布局靠近矿产资源产地，集中分布在铁路沿线。</a:t>
            </a:r>
            <a:endParaRPr lang="zh-CN" altLang="en-US" sz="280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3806" name="WordArt 14"/>
          <p:cNvSpPr/>
          <p:nvPr/>
        </p:nvSpPr>
        <p:spPr>
          <a:xfrm rot="-1440000">
            <a:off x="323850" y="1584325"/>
            <a:ext cx="1993900" cy="763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资源丰富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5" grpId="0" bldLvl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2769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6"/>
          <p:cNvPicPr>
            <a:picLocks noChangeAspect="1"/>
          </p:cNvPicPr>
          <p:nvPr/>
        </p:nvPicPr>
        <p:blipFill>
          <a:blip r:embed="rId2"/>
          <a:srcRect l="47438" t="27083" r="22694" b="14583"/>
          <a:stretch>
            <a:fillRect/>
          </a:stretch>
        </p:blipFill>
        <p:spPr>
          <a:xfrm>
            <a:off x="990600" y="1676400"/>
            <a:ext cx="3330575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Text Box 5"/>
          <p:cNvSpPr txBox="1"/>
          <p:nvPr/>
        </p:nvSpPr>
        <p:spPr>
          <a:xfrm>
            <a:off x="304800" y="5638800"/>
            <a:ext cx="9220200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buFont typeface="Wingdings" panose="05000000000000000000" pitchFamily="2" charset="2"/>
              <a:buNone/>
            </a:pPr>
            <a:r>
              <a:rPr lang="en-US" altLang="zh-CN" b="1" dirty="0">
                <a:latin typeface="楷体_GB2312" pitchFamily="1" charset="-122"/>
                <a:ea typeface="楷体_GB2312" pitchFamily="1" charset="-122"/>
              </a:rPr>
              <a:t>    </a:t>
            </a:r>
            <a:r>
              <a:rPr lang="zh-CN" altLang="en-US" b="1" dirty="0">
                <a:latin typeface="楷体_GB2312" pitchFamily="1" charset="-122"/>
                <a:ea typeface="楷体_GB2312" pitchFamily="1" charset="-122"/>
              </a:rPr>
              <a:t>说一说：资源分布和交通布局对东北工业部门及其分布的</a:t>
            </a:r>
            <a:endParaRPr lang="zh-CN" altLang="en-US" b="1" dirty="0">
              <a:latin typeface="楷体_GB2312" pitchFamily="1" charset="-122"/>
              <a:ea typeface="楷体_GB2312" pitchFamily="1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None/>
            </a:pPr>
            <a:r>
              <a:rPr lang="zh-CN" altLang="en-US" b="1" dirty="0">
                <a:latin typeface="楷体_GB2312" pitchFamily="1" charset="-122"/>
                <a:ea typeface="楷体_GB2312" pitchFamily="1" charset="-122"/>
              </a:rPr>
              <a:t>影响。</a:t>
            </a:r>
            <a:endParaRPr lang="zh-CN" altLang="en-US" b="1" dirty="0"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76400"/>
            <a:ext cx="3152775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Text Box 10"/>
          <p:cNvSpPr txBox="1"/>
          <p:nvPr/>
        </p:nvSpPr>
        <p:spPr>
          <a:xfrm>
            <a:off x="457200" y="685800"/>
            <a:ext cx="73152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>
                <a:solidFill>
                  <a:srgbClr val="262673"/>
                </a:solidFill>
                <a:latin typeface="Times New Roman" panose="02020603050405020304" pitchFamily="2" charset="0"/>
                <a:ea typeface="黑体" panose="02010609060101010101" pitchFamily="2" charset="-122"/>
              </a:rPr>
              <a:t>三、我国最大的重工业基地</a:t>
            </a:r>
            <a:endParaRPr lang="zh-CN" altLang="en-US" sz="3600" b="1">
              <a:solidFill>
                <a:srgbClr val="262673"/>
              </a:solidFill>
              <a:latin typeface="Times New Roman" panose="02020603050405020304" pitchFamily="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1260475" y="274638"/>
            <a:ext cx="7775575" cy="922337"/>
          </a:xfrm>
        </p:spPr>
        <p:txBody>
          <a:bodyPr wrap="square" anchor="ctr"/>
          <a:p>
            <a:pPr algn="l"/>
            <a:r>
              <a:rPr lang="zh-CN" altLang="en-US" sz="4000" b="1">
                <a:solidFill>
                  <a:srgbClr val="3399FF"/>
                </a:solidFill>
              </a:rPr>
              <a:t>东北现象</a:t>
            </a:r>
            <a:endParaRPr lang="zh-CN" altLang="en-US" sz="4000" b="1">
              <a:solidFill>
                <a:srgbClr val="3399FF"/>
              </a:solidFill>
            </a:endParaRPr>
          </a:p>
        </p:txBody>
      </p:sp>
      <p:pic>
        <p:nvPicPr>
          <p:cNvPr id="33794" name="Picture 3" descr="资源型工厂"/>
          <p:cNvPicPr>
            <a:picLocks noGrp="1" noChangeAspect="1"/>
          </p:cNvPicPr>
          <p:nvPr>
            <p:ph idx="4294967295"/>
          </p:nvPr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950" y="1412875"/>
            <a:ext cx="4527550" cy="4525963"/>
          </a:xfrm>
        </p:spPr>
      </p:pic>
      <p:sp>
        <p:nvSpPr>
          <p:cNvPr id="33795" name="AutoShape 4"/>
          <p:cNvSpPr/>
          <p:nvPr/>
        </p:nvSpPr>
        <p:spPr>
          <a:xfrm>
            <a:off x="107950" y="1844675"/>
            <a:ext cx="2447925" cy="431800"/>
          </a:xfrm>
          <a:prstGeom prst="wedgeRectCallout">
            <a:avLst>
              <a:gd name="adj1" fmla="val 48380"/>
              <a:gd name="adj2" fmla="val 117278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 eaLnBrk="0" hangingPunct="0"/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资源枯竭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796" name="AutoShape 5"/>
          <p:cNvSpPr/>
          <p:nvPr/>
        </p:nvSpPr>
        <p:spPr>
          <a:xfrm>
            <a:off x="6372225" y="1844675"/>
            <a:ext cx="2447925" cy="404813"/>
          </a:xfrm>
          <a:prstGeom prst="wedgeRectCallout">
            <a:avLst>
              <a:gd name="adj1" fmla="val -45005"/>
              <a:gd name="adj2" fmla="val 99556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设备老化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797" name="AutoShape 6"/>
          <p:cNvSpPr/>
          <p:nvPr/>
        </p:nvSpPr>
        <p:spPr>
          <a:xfrm>
            <a:off x="107950" y="5086350"/>
            <a:ext cx="2447925" cy="431800"/>
          </a:xfrm>
          <a:prstGeom prst="wedgeRectCallout">
            <a:avLst>
              <a:gd name="adj1" fmla="val 49806"/>
              <a:gd name="adj2" fmla="val -125366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 eaLnBrk="0" hangingPunct="0"/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产品结构单一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798" name="AutoShape 7"/>
          <p:cNvSpPr/>
          <p:nvPr/>
        </p:nvSpPr>
        <p:spPr>
          <a:xfrm>
            <a:off x="6516688" y="5157788"/>
            <a:ext cx="2592387" cy="404812"/>
          </a:xfrm>
          <a:prstGeom prst="wedgeRectCallout">
            <a:avLst>
              <a:gd name="adj1" fmla="val -49222"/>
              <a:gd name="adj2" fmla="val -16562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生态恶化、环境污染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标题 3686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4818" name="文本占位符 36866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527550"/>
          </a:xfrm>
        </p:spPr>
        <p:txBody>
          <a:bodyPr anchor="t"/>
          <a:p>
            <a:r>
              <a:rPr lang="zh-CN" altLang="en-US" dirty="0"/>
              <a:t>1990年以来，由于</a:t>
            </a:r>
            <a:r>
              <a:rPr lang="zh-CN" altLang="en-US" dirty="0">
                <a:solidFill>
                  <a:srgbClr val="FF3300"/>
                </a:solidFill>
              </a:rPr>
              <a:t>资源枯竭、设备老化、产业结构单一</a:t>
            </a:r>
            <a:r>
              <a:rPr lang="zh-CN" altLang="en-US" dirty="0"/>
              <a:t>，东北经济不断衰退，经济发展步伐较缓慢，现在广东GDP是辽宁省的2倍，黑龙江省GDP是东部六省平均值的46.2%，人均GDP仅是上海的四分之一。</a:t>
            </a:r>
            <a:endParaRPr lang="zh-CN" altLang="en-US" dirty="0"/>
          </a:p>
        </p:txBody>
      </p:sp>
      <p:sp>
        <p:nvSpPr>
          <p:cNvPr id="34819" name="文本框 36867"/>
          <p:cNvSpPr txBox="1"/>
          <p:nvPr/>
        </p:nvSpPr>
        <p:spPr>
          <a:xfrm>
            <a:off x="2438400" y="5181600"/>
            <a:ext cx="3846513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4000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怎样改变？</a:t>
            </a:r>
            <a:endParaRPr lang="zh-CN" altLang="en-US" sz="4000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4" descr="C:\Documents and Settings\Administrator\桌面\hsy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6146800"/>
            <a:ext cx="628650" cy="71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AutoShape 61">
            <a:hlinkClick r:id="rId5" action="ppaction://hlinksldjump"/>
          </p:cNvPr>
          <p:cNvSpPr/>
          <p:nvPr/>
        </p:nvSpPr>
        <p:spPr>
          <a:xfrm>
            <a:off x="1981200" y="1905000"/>
            <a:ext cx="5026025" cy="681038"/>
          </a:xfrm>
          <a:prstGeom prst="horizontalScroll">
            <a:avLst>
              <a:gd name="adj" fmla="val 12500"/>
            </a:avLst>
          </a:prstGeom>
          <a:solidFill>
            <a:srgbClr val="FFDE80"/>
          </a:solidFill>
          <a:ln w="19050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marL="342900" indent="-342900" algn="ctr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5" action="ppaction://hlinksldjump"/>
              </a:rPr>
              <a:t>山环水绕  沃野千里</a:t>
            </a:r>
            <a:endParaRPr lang="zh-CN" altLang="en-US" sz="2800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4102" name="AutoShape 61">
            <a:hlinkClick r:id="rId3" action="ppaction://hlinksldjump"/>
          </p:cNvPr>
          <p:cNvSpPr/>
          <p:nvPr/>
        </p:nvSpPr>
        <p:spPr>
          <a:xfrm>
            <a:off x="1995488" y="3124200"/>
            <a:ext cx="5051425" cy="681038"/>
          </a:xfrm>
          <a:prstGeom prst="horizontalScroll">
            <a:avLst>
              <a:gd name="adj" fmla="val 12500"/>
            </a:avLst>
          </a:prstGeom>
          <a:solidFill>
            <a:srgbClr val="FFDE80"/>
          </a:solidFill>
          <a:ln w="19050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marL="342900" indent="-342900" algn="ctr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3" action="ppaction://hlinksldjump"/>
              </a:rPr>
              <a:t>从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hlinkClick r:id="rId3" action="ppaction://hlinksldjump"/>
              </a:rPr>
              <a:t>“</a:t>
            </a: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3" action="ppaction://hlinksldjump"/>
              </a:rPr>
              <a:t>北大荒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hlinkClick r:id="rId3" action="ppaction://hlinksldjump"/>
              </a:rPr>
              <a:t>”</a:t>
            </a: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3" action="ppaction://hlinksldjump"/>
              </a:rPr>
              <a:t>到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hlinkClick r:id="rId3" action="ppaction://hlinksldjump"/>
              </a:rPr>
              <a:t>“</a:t>
            </a: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3" action="ppaction://hlinksldjump"/>
              </a:rPr>
              <a:t>北大仓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hlinkClick r:id="rId3" action="ppaction://hlinksldjump"/>
              </a:rPr>
              <a:t>”</a:t>
            </a:r>
            <a:endParaRPr lang="zh-CN" altLang="en-US" sz="28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4103" name="AutoShape 61">
            <a:hlinkClick r:id="rId3" action="ppaction://hlinksldjump"/>
          </p:cNvPr>
          <p:cNvSpPr/>
          <p:nvPr/>
        </p:nvSpPr>
        <p:spPr>
          <a:xfrm>
            <a:off x="2057400" y="4419600"/>
            <a:ext cx="5026025" cy="681038"/>
          </a:xfrm>
          <a:prstGeom prst="horizontalScroll">
            <a:avLst>
              <a:gd name="adj" fmla="val 12500"/>
            </a:avLst>
          </a:prstGeom>
          <a:solidFill>
            <a:srgbClr val="FFDE80"/>
          </a:solidFill>
          <a:ln w="19050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marL="342900" indent="-342900" algn="ctr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  <a:hlinkClick r:id="rId3" action="ppaction://hlinksldjump"/>
              </a:rPr>
              <a:t>我国最大的重工业基地</a:t>
            </a:r>
            <a:endParaRPr lang="zh-CN" altLang="en-US" sz="2800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1333500" y="274638"/>
            <a:ext cx="7775575" cy="922337"/>
          </a:xfrm>
        </p:spPr>
        <p:txBody>
          <a:bodyPr wrap="square" anchor="ctr"/>
          <a:p>
            <a:pPr algn="l"/>
            <a:r>
              <a:rPr lang="zh-CN" altLang="en-US" sz="4000" b="1">
                <a:solidFill>
                  <a:srgbClr val="3399FF"/>
                </a:solidFill>
              </a:rPr>
              <a:t>振兴东北老工业基地</a:t>
            </a:r>
            <a:endParaRPr lang="zh-CN" altLang="en-US" sz="4000" b="1">
              <a:solidFill>
                <a:srgbClr val="3399FF"/>
              </a:solidFill>
            </a:endParaRPr>
          </a:p>
        </p:txBody>
      </p:sp>
      <p:pic>
        <p:nvPicPr>
          <p:cNvPr id="35842" name="Picture 3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1268413"/>
            <a:ext cx="9001125" cy="497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AutoShape 4"/>
          <p:cNvSpPr/>
          <p:nvPr/>
        </p:nvSpPr>
        <p:spPr>
          <a:xfrm>
            <a:off x="395288" y="1555750"/>
            <a:ext cx="2160587" cy="649288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加大资源勘察力度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4" name="AutoShape 5"/>
          <p:cNvSpPr/>
          <p:nvPr/>
        </p:nvSpPr>
        <p:spPr>
          <a:xfrm>
            <a:off x="5148263" y="2924175"/>
            <a:ext cx="3313112" cy="647700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zh-CN" sz="1800" b="1">
              <a:latin typeface="Arial" panose="020B0604020202020204" pitchFamily="34" charset="0"/>
              <a:ea typeface="楷体_GB2312" pitchFamily="1" charset="-122"/>
            </a:endParaRPr>
          </a:p>
          <a:p>
            <a:pPr algn="ctr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从工矿城市向综合性城市转型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5" name="AutoShape 6"/>
          <p:cNvSpPr/>
          <p:nvPr/>
        </p:nvSpPr>
        <p:spPr>
          <a:xfrm>
            <a:off x="4859338" y="4940300"/>
            <a:ext cx="2233612" cy="647700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发展观光旅游业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6" name="AutoShape 7"/>
          <p:cNvSpPr/>
          <p:nvPr/>
        </p:nvSpPr>
        <p:spPr>
          <a:xfrm>
            <a:off x="6229350" y="1484313"/>
            <a:ext cx="2663825" cy="649287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zh-CN" sz="1800" b="1">
              <a:latin typeface="Arial" panose="020B0604020202020204" pitchFamily="34" charset="0"/>
              <a:ea typeface="楷体_GB2312" pitchFamily="1" charset="-122"/>
            </a:endParaRPr>
          </a:p>
          <a:p>
            <a:pPr algn="ctr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提高资源开采、加工水平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7" name="AutoShape 8"/>
          <p:cNvSpPr/>
          <p:nvPr/>
        </p:nvSpPr>
        <p:spPr>
          <a:xfrm>
            <a:off x="3203575" y="1484313"/>
            <a:ext cx="2592388" cy="649287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0" hangingPunct="0"/>
            <a:endParaRPr lang="en-US" altLang="zh-CN" sz="1800" b="1">
              <a:latin typeface="Arial" panose="020B0604020202020204" pitchFamily="34" charset="0"/>
              <a:ea typeface="楷体_GB2312" pitchFamily="1" charset="-122"/>
            </a:endParaRPr>
          </a:p>
          <a:p>
            <a:pPr algn="ctr" eaLnBrk="0" hangingPunct="0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减少资源和能源浪费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8" name="AutoShape 9"/>
          <p:cNvSpPr/>
          <p:nvPr/>
        </p:nvSpPr>
        <p:spPr>
          <a:xfrm>
            <a:off x="1403350" y="5013325"/>
            <a:ext cx="2232025" cy="647700"/>
          </a:xfrm>
          <a:prstGeom prst="doubleWave">
            <a:avLst>
              <a:gd name="adj1" fmla="val 6500"/>
              <a:gd name="adj2" fmla="val 0"/>
            </a:avLst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1800" b="1">
                <a:latin typeface="Arial" panose="020B0604020202020204" pitchFamily="34" charset="0"/>
                <a:ea typeface="宋体" panose="02010600030101010101" pitchFamily="2" charset="-122"/>
              </a:rPr>
              <a:t>发展高新技术产业</a:t>
            </a:r>
            <a:endParaRPr lang="zh-CN" altLang="en-US" sz="1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6865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Text Box 56"/>
          <p:cNvSpPr txBox="1"/>
          <p:nvPr/>
        </p:nvSpPr>
        <p:spPr>
          <a:xfrm>
            <a:off x="4038600" y="19558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地形和气候特征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16" name="Text Box 47"/>
          <p:cNvSpPr txBox="1"/>
          <p:nvPr/>
        </p:nvSpPr>
        <p:spPr>
          <a:xfrm>
            <a:off x="533400" y="3327400"/>
            <a:ext cx="549275" cy="27432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东北三省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17" name="Text Box 49"/>
          <p:cNvSpPr txBox="1"/>
          <p:nvPr/>
        </p:nvSpPr>
        <p:spPr>
          <a:xfrm>
            <a:off x="1295400" y="5613400"/>
            <a:ext cx="41148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我国最大的重工业基地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18" name="Text Box 50"/>
          <p:cNvSpPr txBox="1"/>
          <p:nvPr/>
        </p:nvSpPr>
        <p:spPr>
          <a:xfrm>
            <a:off x="1295400" y="2032000"/>
            <a:ext cx="32004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山环水绕 沃野千里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19" name="Text Box 55"/>
          <p:cNvSpPr txBox="1"/>
          <p:nvPr/>
        </p:nvSpPr>
        <p:spPr>
          <a:xfrm>
            <a:off x="4038600" y="1371600"/>
            <a:ext cx="4191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位置范围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20" name="Text Box 57"/>
          <p:cNvSpPr txBox="1"/>
          <p:nvPr/>
        </p:nvSpPr>
        <p:spPr>
          <a:xfrm>
            <a:off x="4038600" y="2641600"/>
            <a:ext cx="4419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自然环境对生活、生产的影响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21" name="Text Box 62"/>
          <p:cNvSpPr txBox="1"/>
          <p:nvPr/>
        </p:nvSpPr>
        <p:spPr>
          <a:xfrm>
            <a:off x="4572000" y="5003800"/>
            <a:ext cx="37338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发展条件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22" name="AutoShape 26"/>
          <p:cNvSpPr/>
          <p:nvPr/>
        </p:nvSpPr>
        <p:spPr>
          <a:xfrm>
            <a:off x="3924300" y="15748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80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8923" name="AutoShape 27"/>
          <p:cNvSpPr/>
          <p:nvPr/>
        </p:nvSpPr>
        <p:spPr>
          <a:xfrm>
            <a:off x="4495800" y="5232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80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8924" name="AutoShape 28"/>
          <p:cNvSpPr/>
          <p:nvPr/>
        </p:nvSpPr>
        <p:spPr>
          <a:xfrm>
            <a:off x="1143000" y="2336800"/>
            <a:ext cx="152400" cy="3629025"/>
          </a:xfrm>
          <a:prstGeom prst="leftBrace">
            <a:avLst>
              <a:gd name="adj1" fmla="val 198217"/>
              <a:gd name="adj2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80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8925" name="Text Box 50"/>
          <p:cNvSpPr txBox="1"/>
          <p:nvPr/>
        </p:nvSpPr>
        <p:spPr>
          <a:xfrm>
            <a:off x="1371600" y="3860800"/>
            <a:ext cx="4038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从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北大荒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到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北大仓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8926" name="AutoShape 32"/>
          <p:cNvSpPr/>
          <p:nvPr/>
        </p:nvSpPr>
        <p:spPr>
          <a:xfrm>
            <a:off x="5105400" y="33528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80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8927" name="Text Box 55"/>
          <p:cNvSpPr txBox="1"/>
          <p:nvPr/>
        </p:nvSpPr>
        <p:spPr>
          <a:xfrm>
            <a:off x="5257800" y="3200400"/>
            <a:ext cx="31242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发展条件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28" name="Text Box 55"/>
          <p:cNvSpPr txBox="1"/>
          <p:nvPr/>
        </p:nvSpPr>
        <p:spPr>
          <a:xfrm>
            <a:off x="5257800" y="3810000"/>
            <a:ext cx="3048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主要农作物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29" name="Text Box 55"/>
          <p:cNvSpPr txBox="1"/>
          <p:nvPr/>
        </p:nvSpPr>
        <p:spPr>
          <a:xfrm>
            <a:off x="5257800" y="4495800"/>
            <a:ext cx="3048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合理开发利用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8930" name="Text Box 55"/>
          <p:cNvSpPr txBox="1"/>
          <p:nvPr/>
        </p:nvSpPr>
        <p:spPr>
          <a:xfrm>
            <a:off x="4572000" y="6248400"/>
            <a:ext cx="4191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Times New Roman" panose="02020603050405020304" pitchFamily="2" charset="0"/>
                <a:ea typeface="楷体_GB2312" pitchFamily="1" charset="-122"/>
              </a:rPr>
              <a:t>可持续发展方向</a:t>
            </a:r>
            <a:endParaRPr lang="zh-CN" altLang="en-US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pic>
        <p:nvPicPr>
          <p:cNvPr id="38931" name="Picture 14" descr="C:\Documents and Settings\Administrator\桌面\hsy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5994400"/>
            <a:ext cx="628650" cy="71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83" name="Text Box 10"/>
          <p:cNvSpPr txBox="1"/>
          <p:nvPr/>
        </p:nvSpPr>
        <p:spPr>
          <a:xfrm>
            <a:off x="457200" y="685800"/>
            <a:ext cx="30480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梳理归纳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8933" name="Text Box 23"/>
          <p:cNvSpPr txBox="1"/>
          <p:nvPr/>
        </p:nvSpPr>
        <p:spPr>
          <a:xfrm>
            <a:off x="82550" y="76200"/>
            <a:ext cx="831850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1200" b="1" dirty="0">
                <a:latin typeface="Times New Roman" panose="02020603050405020304" pitchFamily="2" charset="0"/>
                <a:ea typeface="楷体_GB2312" pitchFamily="1" charset="-122"/>
              </a:rPr>
              <a:t>                 </a:t>
            </a:r>
            <a:endParaRPr lang="en-US" altLang="zh-CN" sz="12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/>
      <p:bldP spid="38917" grpId="0"/>
      <p:bldP spid="38918" grpId="0"/>
      <p:bldP spid="38919" grpId="0"/>
      <p:bldP spid="38920" grpId="0"/>
      <p:bldP spid="38921" grpId="0"/>
      <p:bldP spid="38922" grpId="0" animBg="1"/>
      <p:bldP spid="38923" grpId="0" animBg="1"/>
      <p:bldP spid="38924" grpId="0" animBg="1"/>
      <p:bldP spid="38925" grpId="0"/>
      <p:bldP spid="38926" grpId="0" animBg="1"/>
      <p:bldP spid="38927" grpId="0"/>
      <p:bldP spid="38928" grpId="0"/>
      <p:bldP spid="38929" grpId="0"/>
      <p:bldP spid="38930" grpId="0"/>
      <p:bldP spid="38933" grpId="0"/>
      <p:bldP spid="38933" grpId="1"/>
      <p:bldP spid="38933" grpId="2"/>
      <p:bldP spid="38933" grpId="3"/>
      <p:bldP spid="38933" grpId="4"/>
      <p:bldP spid="38933" grpId="5"/>
      <p:bldP spid="38933" grpId="6"/>
      <p:bldP spid="38933" grpId="7"/>
      <p:bldP spid="38933" grpId="8"/>
      <p:bldP spid="38933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9938" name="Rectangle 13"/>
          <p:cNvSpPr/>
          <p:nvPr/>
        </p:nvSpPr>
        <p:spPr>
          <a:xfrm>
            <a:off x="533400" y="1752600"/>
            <a:ext cx="7467600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1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．下列不属于东北三省的是（     ）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A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．内蒙古          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B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．黑龙江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C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．吉林              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D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．辽宁</a:t>
            </a:r>
            <a:endParaRPr lang="zh-CN" altLang="en-US" b="1" dirty="0"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39939" name="Rectangle 14"/>
          <p:cNvSpPr/>
          <p:nvPr/>
        </p:nvSpPr>
        <p:spPr>
          <a:xfrm>
            <a:off x="533400" y="3505200"/>
            <a:ext cx="7696200" cy="1187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2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．对应图中山脉、平原字母标注错误的是（  　）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A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．大兴安岭      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B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．小兴安岭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C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．东北平原      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D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．昆仑山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pic>
        <p:nvPicPr>
          <p:cNvPr id="37891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2" name="Text Box 10"/>
          <p:cNvSpPr txBox="1"/>
          <p:nvPr/>
        </p:nvSpPr>
        <p:spPr>
          <a:xfrm>
            <a:off x="457200" y="685800"/>
            <a:ext cx="30480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评价园地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39942" name="Text Box 4"/>
          <p:cNvSpPr txBox="1"/>
          <p:nvPr/>
        </p:nvSpPr>
        <p:spPr>
          <a:xfrm>
            <a:off x="4724400" y="17526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A</a:t>
            </a:r>
            <a:endParaRPr lang="en-US" altLang="zh-CN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39943" name="Text Box 5"/>
          <p:cNvSpPr txBox="1"/>
          <p:nvPr/>
        </p:nvSpPr>
        <p:spPr>
          <a:xfrm>
            <a:off x="6684963" y="3503613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D</a:t>
            </a:r>
            <a:endParaRPr lang="en-US" altLang="zh-CN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grpSp>
        <p:nvGrpSpPr>
          <p:cNvPr id="39944" name="组合 39943"/>
          <p:cNvGrpSpPr/>
          <p:nvPr/>
        </p:nvGrpSpPr>
        <p:grpSpPr>
          <a:xfrm>
            <a:off x="6934200" y="3962400"/>
            <a:ext cx="2057400" cy="2667000"/>
            <a:chOff x="0" y="0"/>
            <a:chExt cx="1296" cy="1680"/>
          </a:xfrm>
        </p:grpSpPr>
        <p:pic>
          <p:nvPicPr>
            <p:cNvPr id="37896" name="Picture 7" descr="1"/>
            <p:cNvPicPr>
              <a:picLocks noChangeAspect="1"/>
            </p:cNvPicPr>
            <p:nvPr/>
          </p:nvPicPr>
          <p:blipFill>
            <a:blip r:embed="rId2"/>
            <a:srcRect r="20000" b="12500"/>
            <a:stretch>
              <a:fillRect/>
            </a:stretch>
          </p:blipFill>
          <p:spPr>
            <a:xfrm>
              <a:off x="0" y="0"/>
              <a:ext cx="1296" cy="16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897" name="Text Box 8"/>
            <p:cNvSpPr txBox="1"/>
            <p:nvPr/>
          </p:nvSpPr>
          <p:spPr>
            <a:xfrm>
              <a:off x="240" y="432"/>
              <a:ext cx="336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marL="342900" indent="-342900" eaLnBrk="0" hangingPunct="0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2800" b="1" dirty="0">
                  <a:latin typeface="Times New Roman" panose="02020603050405020304" pitchFamily="2" charset="0"/>
                  <a:ea typeface="楷体_GB2312" pitchFamily="1" charset="-122"/>
                </a:rPr>
                <a:t>A</a:t>
              </a:r>
              <a:endParaRPr lang="en-US" altLang="zh-CN" sz="2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  <p:sp>
          <p:nvSpPr>
            <p:cNvPr id="37898" name="Text Box 9"/>
            <p:cNvSpPr txBox="1"/>
            <p:nvPr/>
          </p:nvSpPr>
          <p:spPr>
            <a:xfrm>
              <a:off x="672" y="384"/>
              <a:ext cx="336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marL="342900" indent="-342900" eaLnBrk="0" hangingPunct="0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2800" b="1" dirty="0">
                  <a:latin typeface="Times New Roman" panose="02020603050405020304" pitchFamily="2" charset="0"/>
                  <a:ea typeface="楷体_GB2312" pitchFamily="1" charset="-122"/>
                </a:rPr>
                <a:t>B</a:t>
              </a:r>
              <a:endParaRPr lang="en-US" altLang="zh-CN" sz="2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  <p:sp>
          <p:nvSpPr>
            <p:cNvPr id="37899" name="Text Box 10"/>
            <p:cNvSpPr txBox="1"/>
            <p:nvPr/>
          </p:nvSpPr>
          <p:spPr>
            <a:xfrm>
              <a:off x="480" y="816"/>
              <a:ext cx="336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marL="342900" indent="-342900" eaLnBrk="0" hangingPunct="0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2800" b="1" dirty="0">
                  <a:latin typeface="Times New Roman" panose="02020603050405020304" pitchFamily="2" charset="0"/>
                  <a:ea typeface="楷体_GB2312" pitchFamily="1" charset="-122"/>
                </a:rPr>
                <a:t>C</a:t>
              </a:r>
              <a:endParaRPr lang="en-US" altLang="zh-CN" sz="2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  <p:sp>
          <p:nvSpPr>
            <p:cNvPr id="37900" name="Text Box 11"/>
            <p:cNvSpPr txBox="1"/>
            <p:nvPr/>
          </p:nvSpPr>
          <p:spPr>
            <a:xfrm>
              <a:off x="816" y="1008"/>
              <a:ext cx="336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marL="342900" indent="-342900" eaLnBrk="0" hangingPunct="0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2800" b="1" dirty="0">
                  <a:latin typeface="Times New Roman" panose="02020603050405020304" pitchFamily="2" charset="0"/>
                  <a:ea typeface="楷体_GB2312" pitchFamily="1" charset="-122"/>
                </a:rPr>
                <a:t>D</a:t>
              </a:r>
              <a:endParaRPr lang="en-US" altLang="zh-CN" sz="2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/>
      <p:bldP spid="39942" grpId="0"/>
      <p:bldP spid="399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0962" name="Rectangle 8"/>
          <p:cNvSpPr/>
          <p:nvPr/>
        </p:nvSpPr>
        <p:spPr>
          <a:xfrm>
            <a:off x="531813" y="3886200"/>
            <a:ext cx="8307387" cy="1917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4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．下列不属于东北工业特色的是（      ）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A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．矿产资源丰富，重工业发达 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B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．发展历史悠久 ，技术力量雄厚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C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．铁路网密集，交通便利         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D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．高新技术产业重点发展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pic>
        <p:nvPicPr>
          <p:cNvPr id="38914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Text Box 10"/>
          <p:cNvSpPr txBox="1"/>
          <p:nvPr/>
        </p:nvSpPr>
        <p:spPr>
          <a:xfrm>
            <a:off x="457200" y="685800"/>
            <a:ext cx="30480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评价园地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40965" name="Text Box 7"/>
          <p:cNvSpPr txBox="1"/>
          <p:nvPr/>
        </p:nvSpPr>
        <p:spPr>
          <a:xfrm>
            <a:off x="6248400" y="17526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B</a:t>
            </a:r>
            <a:endParaRPr lang="en-US" altLang="zh-CN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40966" name="Text Box 8"/>
          <p:cNvSpPr txBox="1"/>
          <p:nvPr/>
        </p:nvSpPr>
        <p:spPr>
          <a:xfrm>
            <a:off x="5454650" y="3895725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D</a:t>
            </a:r>
            <a:endParaRPr lang="en-US" altLang="zh-CN" b="1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40967" name="Rectangle 9"/>
          <p:cNvSpPr/>
          <p:nvPr/>
        </p:nvSpPr>
        <p:spPr>
          <a:xfrm>
            <a:off x="533400" y="1739900"/>
            <a:ext cx="8229600" cy="1917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3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．下面对于东北农业发展叙述正确的是（     ）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　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A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．气候雨热同期，农作物能一年二熟   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B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．地势平坦，是我国机械化程度最高的粮食基地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C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．气候寒冷，经常遭受低温冻害，粮食产量较低        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       </a:t>
            </a:r>
            <a:r>
              <a:rPr lang="en-US" altLang="zh-CN" b="1" dirty="0">
                <a:latin typeface="Times New Roman" panose="02020603050405020304" pitchFamily="2" charset="0"/>
                <a:ea typeface="楷体_GB2312" pitchFamily="1" charset="-122"/>
              </a:rPr>
              <a:t>D</a:t>
            </a:r>
            <a:r>
              <a:rPr lang="zh-CN" altLang="en-US" b="1" dirty="0">
                <a:latin typeface="Times New Roman" panose="02020603050405020304" pitchFamily="2" charset="0"/>
                <a:ea typeface="楷体_GB2312" pitchFamily="1" charset="-122"/>
              </a:rPr>
              <a:t>．土壤肥沃，水稻、小麦、油菜、甘蔗产量最多</a:t>
            </a:r>
            <a:endParaRPr lang="zh-CN" altLang="en-US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5" grpId="0"/>
      <p:bldP spid="40966" grpId="0"/>
      <p:bldP spid="409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9937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Picture 14" descr="C:\Documents and Settings\Administrator\桌面\hsy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6019800"/>
            <a:ext cx="628650" cy="7112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1988" name="表格 41987"/>
          <p:cNvGraphicFramePr/>
          <p:nvPr/>
        </p:nvGraphicFramePr>
        <p:xfrm>
          <a:off x="1371600" y="2735263"/>
          <a:ext cx="6096000" cy="2751138"/>
        </p:xfrm>
        <a:graphic>
          <a:graphicData uri="http://schemas.openxmlformats.org/drawingml/2006/table">
            <a:tbl>
              <a:tblPr/>
              <a:tblGrid>
                <a:gridCol w="1676400"/>
                <a:gridCol w="4419600"/>
              </a:tblGrid>
              <a:tr h="1371600">
                <a:tc>
                  <a:txBody>
                    <a:bodyPr wrap="square"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>
                          <a:solidFill>
                            <a:srgbClr val="7030A0"/>
                          </a:solidFill>
                          <a:ea typeface="楷体_GB2312" pitchFamily="1" charset="-122"/>
                        </a:rPr>
                        <a:t>总结：</a:t>
                      </a:r>
                      <a:endParaRPr lang="zh-CN" altLang="en-US" sz="3200">
                        <a:solidFill>
                          <a:srgbClr val="7030A0"/>
                        </a:solidFill>
                        <a:ea typeface="楷体_GB2312" pitchFamily="1" charset="-122"/>
                      </a:endParaRPr>
                    </a:p>
                  </a:txBody>
                  <a:tcPr marL="90000" marR="90000" marT="46800" marB="46800" vert="horz" anchor="ctr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6800" marB="46800" vert="horz"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>
                        <a:alpha val="100000"/>
                      </a:srgbClr>
                    </a:solidFill>
                  </a:tcPr>
                </a:tc>
              </a:tr>
              <a:tr h="1379538">
                <a:tc>
                  <a:txBody>
                    <a:bodyPr wrap="square"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zh-CN" altLang="en-US" sz="3200">
                          <a:solidFill>
                            <a:srgbClr val="7030A0"/>
                          </a:solidFill>
                          <a:ea typeface="楷体_GB2312" pitchFamily="1" charset="-122"/>
                        </a:rPr>
                        <a:t>反思：</a:t>
                      </a:r>
                      <a:endParaRPr lang="zh-CN" altLang="en-US" sz="3200">
                        <a:solidFill>
                          <a:srgbClr val="7030A0"/>
                        </a:solidFill>
                        <a:ea typeface="楷体_GB2312" pitchFamily="1" charset="-122"/>
                      </a:endParaRPr>
                    </a:p>
                  </a:txBody>
                  <a:tcPr marL="90000" marR="90000" marT="46800" marB="46800" vert="horz" anchor="ctr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eaLnBrk="1" hangingPunct="1">
                        <a:buNone/>
                      </a:pPr>
                      <a:endParaRPr lang="zh-CN" altLang="en-US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6800" marB="46800" vert="horz"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9950" name="Text Box 10"/>
          <p:cNvSpPr txBox="1"/>
          <p:nvPr/>
        </p:nvSpPr>
        <p:spPr>
          <a:xfrm>
            <a:off x="457200" y="685800"/>
            <a:ext cx="30480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评注圈点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121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2" name="Text Box 10"/>
          <p:cNvSpPr txBox="1"/>
          <p:nvPr/>
        </p:nvSpPr>
        <p:spPr>
          <a:xfrm>
            <a:off x="457200" y="730250"/>
            <a:ext cx="83058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一、山环水绕，沃野千里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123" name="Text Box 15"/>
          <p:cNvSpPr txBox="1"/>
          <p:nvPr/>
        </p:nvSpPr>
        <p:spPr>
          <a:xfrm>
            <a:off x="228600" y="2286000"/>
            <a:ext cx="2209800" cy="24447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 b="1" dirty="0">
                <a:latin typeface="Times New Roman" panose="02020603050405020304" pitchFamily="2" charset="0"/>
                <a:ea typeface="楷体_GB2312" pitchFamily="1" charset="-122"/>
              </a:rPr>
              <a:t>      </a:t>
            </a:r>
            <a:r>
              <a:rPr lang="zh-CN" altLang="en-US" sz="2800" b="1" dirty="0">
                <a:latin typeface="Times New Roman" panose="02020603050405020304" pitchFamily="2" charset="0"/>
                <a:ea typeface="楷体_GB2312" pitchFamily="1" charset="-122"/>
              </a:rPr>
              <a:t>认识：</a:t>
            </a:r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Times New Roman" panose="02020603050405020304" pitchFamily="2" charset="0"/>
                <a:ea typeface="楷体_GB2312" pitchFamily="1" charset="-122"/>
              </a:rPr>
              <a:t>   东北三省</a:t>
            </a:r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Times New Roman" panose="02020603050405020304" pitchFamily="2" charset="0"/>
                <a:ea typeface="楷体_GB2312" pitchFamily="1" charset="-122"/>
              </a:rPr>
              <a:t> 的位置范围</a:t>
            </a:r>
            <a:endParaRPr lang="zh-CN" altLang="en-US" sz="28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98625"/>
            <a:ext cx="6248400" cy="4622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0" name="组合 6149"/>
          <p:cNvGrpSpPr/>
          <p:nvPr/>
        </p:nvGrpSpPr>
        <p:grpSpPr>
          <a:xfrm>
            <a:off x="7029450" y="1819275"/>
            <a:ext cx="1536700" cy="1017588"/>
            <a:chOff x="0" y="0"/>
            <a:chExt cx="968" cy="641"/>
          </a:xfrm>
        </p:grpSpPr>
        <p:graphicFrame>
          <p:nvGraphicFramePr>
            <p:cNvPr id="5126" name="Object 9"/>
            <p:cNvGraphicFramePr>
              <a:graphicFrameLocks noChangeAspect="1"/>
            </p:cNvGraphicFramePr>
            <p:nvPr/>
          </p:nvGraphicFramePr>
          <p:xfrm>
            <a:off x="0" y="0"/>
            <a:ext cx="749" cy="6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3" imgW="1397000" imgH="1206500" progId="">
                    <p:embed/>
                  </p:oleObj>
                </mc:Choice>
                <mc:Fallback>
                  <p:oleObj name="" r:id="rId3" imgW="1397000" imgH="1206500" progId="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749" cy="64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7" name="Text Box 20"/>
            <p:cNvSpPr txBox="1"/>
            <p:nvPr/>
          </p:nvSpPr>
          <p:spPr>
            <a:xfrm>
              <a:off x="186" y="274"/>
              <a:ext cx="782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800" b="1" dirty="0">
                  <a:latin typeface="Times New Roman" panose="02020603050405020304" pitchFamily="2" charset="0"/>
                  <a:ea typeface="楷体_GB2312" pitchFamily="1" charset="-122"/>
                </a:rPr>
                <a:t>黑龙江</a:t>
              </a:r>
              <a:endParaRPr lang="zh-CN" altLang="en-US" sz="1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</p:grpSp>
      <p:grpSp>
        <p:nvGrpSpPr>
          <p:cNvPr id="6153" name="组合 6152"/>
          <p:cNvGrpSpPr/>
          <p:nvPr/>
        </p:nvGrpSpPr>
        <p:grpSpPr>
          <a:xfrm>
            <a:off x="7150100" y="2655888"/>
            <a:ext cx="1079500" cy="590550"/>
            <a:chOff x="0" y="0"/>
            <a:chExt cx="680" cy="372"/>
          </a:xfrm>
        </p:grpSpPr>
        <p:graphicFrame>
          <p:nvGraphicFramePr>
            <p:cNvPr id="5129" name="Object 10"/>
            <p:cNvGraphicFramePr>
              <a:graphicFrameLocks noChangeAspect="1"/>
            </p:cNvGraphicFramePr>
            <p:nvPr/>
          </p:nvGraphicFramePr>
          <p:xfrm>
            <a:off x="0" y="0"/>
            <a:ext cx="597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" r:id="rId5" imgW="1041400" imgH="698500" progId="">
                    <p:embed/>
                  </p:oleObj>
                </mc:Choice>
                <mc:Fallback>
                  <p:oleObj name="" r:id="rId5" imgW="1041400" imgH="698500" progId="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597" cy="37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21"/>
            <p:cNvSpPr txBox="1"/>
            <p:nvPr/>
          </p:nvSpPr>
          <p:spPr>
            <a:xfrm>
              <a:off x="123" y="34"/>
              <a:ext cx="557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800" b="1" dirty="0">
                  <a:latin typeface="Times New Roman" panose="02020603050405020304" pitchFamily="2" charset="0"/>
                  <a:ea typeface="楷体_GB2312" pitchFamily="1" charset="-122"/>
                </a:rPr>
                <a:t>吉林</a:t>
              </a:r>
              <a:endParaRPr lang="zh-CN" altLang="en-US" sz="1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</p:grpSp>
      <p:grpSp>
        <p:nvGrpSpPr>
          <p:cNvPr id="6156" name="组合 6155"/>
          <p:cNvGrpSpPr/>
          <p:nvPr/>
        </p:nvGrpSpPr>
        <p:grpSpPr>
          <a:xfrm>
            <a:off x="7000875" y="2906713"/>
            <a:ext cx="1139825" cy="866775"/>
            <a:chOff x="0" y="0"/>
            <a:chExt cx="718" cy="546"/>
          </a:xfrm>
        </p:grpSpPr>
        <p:pic>
          <p:nvPicPr>
            <p:cNvPr id="513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493" cy="5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3" name="Text Box 22"/>
            <p:cNvSpPr txBox="1"/>
            <p:nvPr/>
          </p:nvSpPr>
          <p:spPr>
            <a:xfrm>
              <a:off x="46" y="110"/>
              <a:ext cx="672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800" b="1" dirty="0">
                  <a:latin typeface="Times New Roman" panose="02020603050405020304" pitchFamily="2" charset="0"/>
                  <a:ea typeface="楷体_GB2312" pitchFamily="1" charset="-122"/>
                </a:rPr>
                <a:t>辽宁</a:t>
              </a:r>
              <a:endParaRPr lang="zh-CN" altLang="en-US" sz="1800" b="1" dirty="0">
                <a:latin typeface="Times New Roman" panose="02020603050405020304" pitchFamily="2" charset="0"/>
                <a:ea typeface="楷体_GB2312" pitchFamily="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145" name="Picture 21" descr="未命名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0" y="228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Text Box 10"/>
          <p:cNvSpPr txBox="1"/>
          <p:nvPr/>
        </p:nvSpPr>
        <p:spPr>
          <a:xfrm>
            <a:off x="457200" y="730250"/>
            <a:ext cx="83058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一、山环水绕，沃野千里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1025" name="组合 7171"/>
          <p:cNvGrpSpPr>
            <a:grpSpLocks noChangeAspect="1"/>
          </p:cNvGrpSpPr>
          <p:nvPr/>
        </p:nvGrpSpPr>
        <p:grpSpPr>
          <a:xfrm>
            <a:off x="457200" y="1447800"/>
            <a:ext cx="8458200" cy="6343650"/>
            <a:chOff x="0" y="0"/>
            <a:chExt cx="3840" cy="2880"/>
          </a:xfrm>
        </p:grpSpPr>
        <p:pic>
          <p:nvPicPr>
            <p:cNvPr id="1027" name="图片 7173" descr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40" cy="288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6148" name="" r:id="rId3" imgW="3840" imgH="2880"/>
        </mc:Choice>
        <mc:Fallback>
          <p:control name="" r:id="rId3" imgW="3840" imgH="2880">
            <p:pic>
              <p:nvPicPr>
                <p:cNvPr id="0" name="Host Control  614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3840" cy="288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文本占位符 9217"/>
          <p:cNvSpPr>
            <a:spLocks noGrp="1"/>
          </p:cNvSpPr>
          <p:nvPr>
            <p:ph idx="1"/>
          </p:nvPr>
        </p:nvSpPr>
        <p:spPr>
          <a:xfrm>
            <a:off x="6781800" y="1600200"/>
            <a:ext cx="1905000" cy="4525963"/>
          </a:xfrm>
        </p:spPr>
        <p:txBody>
          <a:bodyPr anchor="t"/>
          <a:p>
            <a:r>
              <a:rPr lang="zh-CN" altLang="en-US" dirty="0"/>
              <a:t>指出大小兴安岭、长白山、三江平原、松嫩平原、辽河平原</a:t>
            </a:r>
            <a:endParaRPr lang="zh-CN" altLang="en-US" dirty="0"/>
          </a:p>
        </p:txBody>
      </p:sp>
      <p:pic>
        <p:nvPicPr>
          <p:cNvPr id="7170" name="图片 92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788"/>
            <a:ext cx="6772275" cy="670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标题 921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7172" name="矩形 9220"/>
          <p:cNvSpPr>
            <a:spLocks noGrp="1"/>
          </p:cNvSpPr>
          <p:nvPr/>
        </p:nvSpPr>
        <p:spPr>
          <a:xfrm>
            <a:off x="838200" y="0"/>
            <a:ext cx="6172200" cy="12192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ctr"/>
          <a:p>
            <a:pPr algn="ctr" eaLnBrk="0" hangingPunct="0"/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山环水绕、沃野千里</a:t>
            </a:r>
            <a:endParaRPr lang="zh-CN" altLang="en-US" sz="4000" dirty="0">
              <a:solidFill>
                <a:schemeClr val="tx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2289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Text Box 10"/>
          <p:cNvSpPr txBox="1"/>
          <p:nvPr/>
        </p:nvSpPr>
        <p:spPr>
          <a:xfrm>
            <a:off x="457200" y="730250"/>
            <a:ext cx="83058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一、山环水绕，沃野千里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2"/>
          <a:srcRect l="50000" t="23958" r="19547" b="13542"/>
          <a:stretch>
            <a:fillRect/>
          </a:stretch>
        </p:blipFill>
        <p:spPr>
          <a:xfrm>
            <a:off x="990600" y="1828800"/>
            <a:ext cx="343535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3"/>
          <a:srcRect l="42691" t="27505" r="27292" b="12500"/>
          <a:stretch>
            <a:fillRect/>
          </a:stretch>
        </p:blipFill>
        <p:spPr>
          <a:xfrm>
            <a:off x="4779963" y="1911350"/>
            <a:ext cx="3389312" cy="383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Text Box 6"/>
          <p:cNvSpPr txBox="1"/>
          <p:nvPr/>
        </p:nvSpPr>
        <p:spPr>
          <a:xfrm>
            <a:off x="914400" y="5943600"/>
            <a:ext cx="2590800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2" charset="0"/>
                <a:ea typeface="楷体_GB2312" pitchFamily="1" charset="-122"/>
              </a:rPr>
              <a:t>气候类型：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14343" name="文本框 14342"/>
          <p:cNvSpPr txBox="1"/>
          <p:nvPr/>
        </p:nvSpPr>
        <p:spPr>
          <a:xfrm>
            <a:off x="2895600" y="5943600"/>
            <a:ext cx="42926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latin typeface="Times New Roman" panose="02020603050405020304" pitchFamily="2" charset="0"/>
                <a:ea typeface="楷体_GB2312" pitchFamily="1" charset="-122"/>
              </a:rPr>
              <a:t>温带季风气候</a:t>
            </a:r>
            <a:endParaRPr lang="zh-CN" altLang="en-US" sz="3200" b="1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文本占位符 15361"/>
          <p:cNvSpPr>
            <a:spLocks noGrp="1"/>
          </p:cNvSpPr>
          <p:nvPr>
            <p:ph idx="1"/>
          </p:nvPr>
        </p:nvSpPr>
        <p:spPr>
          <a:xfrm>
            <a:off x="5867400" y="533400"/>
            <a:ext cx="2819400" cy="4527550"/>
          </a:xfrm>
        </p:spPr>
        <p:txBody>
          <a:bodyPr anchor="t"/>
          <a:p>
            <a:pPr>
              <a:lnSpc>
                <a:spcPct val="80000"/>
              </a:lnSpc>
            </a:pPr>
            <a:r>
              <a:rPr lang="zh-CN" altLang="en-US" sz="2800" dirty="0"/>
              <a:t>1.计算漠河、齐齐哈尔和沈阳的雪期，看看雪期由南到北的变化。</a:t>
            </a:r>
            <a:endParaRPr lang="zh-CN" altLang="en-US" sz="2800" dirty="0"/>
          </a:p>
          <a:p>
            <a:pPr>
              <a:lnSpc>
                <a:spcPct val="80000"/>
              </a:lnSpc>
            </a:pPr>
            <a:endParaRPr lang="zh-CN" altLang="en-US" sz="2800" dirty="0"/>
          </a:p>
          <a:p>
            <a:pPr>
              <a:lnSpc>
                <a:spcPct val="80000"/>
              </a:lnSpc>
            </a:pPr>
            <a:endParaRPr lang="zh-CN" altLang="en-US" sz="2800" dirty="0"/>
          </a:p>
          <a:p>
            <a:pPr>
              <a:lnSpc>
                <a:spcPct val="80000"/>
              </a:lnSpc>
            </a:pPr>
            <a:r>
              <a:rPr lang="zh-CN" altLang="en-US" sz="2800" dirty="0"/>
              <a:t>2.找出延吉、长春和漠河的积雪厚度，比较差异并说明原因。</a:t>
            </a:r>
            <a:endParaRPr lang="zh-CN" altLang="en-US" sz="2800" dirty="0"/>
          </a:p>
        </p:txBody>
      </p:sp>
      <p:pic>
        <p:nvPicPr>
          <p:cNvPr id="15363" name="Picture 5"/>
          <p:cNvPicPr>
            <a:picLocks noChangeAspect="1"/>
          </p:cNvPicPr>
          <p:nvPr/>
        </p:nvPicPr>
        <p:blipFill>
          <a:blip r:embed="rId1"/>
          <a:srcRect l="42691" t="27505" r="27292" b="12500"/>
          <a:stretch>
            <a:fillRect/>
          </a:stretch>
        </p:blipFill>
        <p:spPr>
          <a:xfrm>
            <a:off x="1588" y="0"/>
            <a:ext cx="57134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文本框 15363"/>
          <p:cNvSpPr txBox="1"/>
          <p:nvPr/>
        </p:nvSpPr>
        <p:spPr>
          <a:xfrm>
            <a:off x="914400" y="2514600"/>
            <a:ext cx="1744663" cy="8255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齐齐哈尔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9.25-5.24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  <a:sym typeface="微软雅黑" panose="020B0503020204020204" charset="-122"/>
            </a:endParaRPr>
          </a:p>
        </p:txBody>
      </p:sp>
      <p:sp>
        <p:nvSpPr>
          <p:cNvPr id="15365" name="文本框 15364"/>
          <p:cNvSpPr txBox="1"/>
          <p:nvPr/>
        </p:nvSpPr>
        <p:spPr>
          <a:xfrm>
            <a:off x="2438400" y="76200"/>
            <a:ext cx="1744663" cy="11922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漠河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53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9.7-6.14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  <a:sym typeface="微软雅黑" panose="020B0503020204020204" charset="-122"/>
            </a:endParaRPr>
          </a:p>
        </p:txBody>
      </p:sp>
      <p:sp>
        <p:nvSpPr>
          <p:cNvPr id="15366" name="文本框 15365"/>
          <p:cNvSpPr txBox="1"/>
          <p:nvPr/>
        </p:nvSpPr>
        <p:spPr>
          <a:xfrm>
            <a:off x="2057400" y="5410200"/>
            <a:ext cx="1744663" cy="8255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</a:rPr>
              <a:t>沈阳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</a:endParaRPr>
          </a:p>
          <a:p>
            <a:r>
              <a:rPr lang="zh-CN" altLang="en-US" dirty="0">
                <a:solidFill>
                  <a:srgbClr val="FF3300"/>
                </a:solidFill>
                <a:latin typeface="Times New Roman" panose="02020603050405020304" pitchFamily="2" charset="0"/>
                <a:ea typeface="楷体_GB2312" pitchFamily="1" charset="-122"/>
                <a:sym typeface="微软雅黑" panose="020B0503020204020204" charset="-122"/>
              </a:rPr>
              <a:t>10.31-4.14</a:t>
            </a:r>
            <a:endParaRPr lang="zh-CN" altLang="en-US" dirty="0">
              <a:solidFill>
                <a:srgbClr val="FF3300"/>
              </a:solidFill>
              <a:latin typeface="Times New Roman" panose="02020603050405020304" pitchFamily="2" charset="0"/>
              <a:ea typeface="楷体_GB2312" pitchFamily="1" charset="-122"/>
              <a:sym typeface="微软雅黑" panose="020B0503020204020204" charset="-122"/>
            </a:endParaRPr>
          </a:p>
        </p:txBody>
      </p:sp>
      <p:sp>
        <p:nvSpPr>
          <p:cNvPr id="15367" name="文本框 15366"/>
          <p:cNvSpPr txBox="1"/>
          <p:nvPr/>
        </p:nvSpPr>
        <p:spPr>
          <a:xfrm>
            <a:off x="3735388" y="4876800"/>
            <a:ext cx="1744662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charset="-122"/>
              </a:rPr>
              <a:t>延吉  58</a:t>
            </a:r>
            <a:endParaRPr lang="zh-CN" altLang="en-US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sym typeface="微软雅黑" panose="020B0503020204020204" charset="-122"/>
            </a:endParaRPr>
          </a:p>
        </p:txBody>
      </p:sp>
      <p:sp>
        <p:nvSpPr>
          <p:cNvPr id="15368" name="文本框 15367"/>
          <p:cNvSpPr txBox="1"/>
          <p:nvPr/>
        </p:nvSpPr>
        <p:spPr>
          <a:xfrm>
            <a:off x="2209800" y="4495800"/>
            <a:ext cx="1744663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charset="-122"/>
              </a:rPr>
              <a:t>长春 22</a:t>
            </a:r>
            <a:endParaRPr lang="zh-CN" altLang="en-US" dirty="0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15369" name="文本框 15368"/>
          <p:cNvSpPr txBox="1"/>
          <p:nvPr/>
        </p:nvSpPr>
        <p:spPr>
          <a:xfrm>
            <a:off x="6019800" y="5029200"/>
            <a:ext cx="2895600" cy="11906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charset="-122"/>
              </a:rPr>
              <a:t>延吉位于山地、长春位于平原。漠河纬度高于其他两地。</a:t>
            </a:r>
            <a:endParaRPr lang="zh-CN" altLang="en-US" b="1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sym typeface="微软雅黑" panose="020B0503020204020204" charset="-122"/>
            </a:endParaRPr>
          </a:p>
        </p:txBody>
      </p:sp>
      <p:sp>
        <p:nvSpPr>
          <p:cNvPr id="15370" name="文本框 15369"/>
          <p:cNvSpPr txBox="1"/>
          <p:nvPr/>
        </p:nvSpPr>
        <p:spPr>
          <a:xfrm>
            <a:off x="6096000" y="2286000"/>
            <a:ext cx="2895600" cy="825500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charset="-122"/>
              </a:rPr>
              <a:t>由南到北，雪期变长</a:t>
            </a:r>
            <a:endParaRPr lang="zh-CN" altLang="en-US" b="1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ldLvl="0"/>
      <p:bldP spid="15365" grpId="0" bldLvl="0"/>
      <p:bldP spid="15366" grpId="0" bldLvl="0"/>
      <p:bldP spid="15367" grpId="0" bldLvl="0"/>
      <p:bldP spid="15368" grpId="0" bldLvl="0"/>
      <p:bldP spid="15369" grpId="0" bldLvl="0"/>
      <p:bldP spid="15370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4337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10"/>
          <p:cNvSpPr txBox="1"/>
          <p:nvPr/>
        </p:nvSpPr>
        <p:spPr>
          <a:xfrm>
            <a:off x="1905000" y="5943600"/>
            <a:ext cx="69342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>
                <a:latin typeface="Times New Roman" panose="02020603050405020304" pitchFamily="2" charset="0"/>
                <a:ea typeface="楷体_GB2312" pitchFamily="1" charset="-122"/>
              </a:rPr>
              <a:t>自然环境影响我们的生活、生产。</a:t>
            </a:r>
            <a:endParaRPr lang="zh-CN" altLang="en-US" sz="2800" b="1">
              <a:latin typeface="Times New Roman" panose="02020603050405020304" pitchFamily="2" charset="0"/>
              <a:ea typeface="楷体_GB2312" pitchFamily="1" charset="-122"/>
            </a:endParaRPr>
          </a:p>
        </p:txBody>
      </p:sp>
      <p:sp>
        <p:nvSpPr>
          <p:cNvPr id="14339" name="Text Box 10"/>
          <p:cNvSpPr txBox="1"/>
          <p:nvPr/>
        </p:nvSpPr>
        <p:spPr>
          <a:xfrm>
            <a:off x="457200" y="730250"/>
            <a:ext cx="8305800" cy="64135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26267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一、山环水绕，沃野千里</a:t>
            </a:r>
            <a:endParaRPr lang="zh-CN" altLang="en-US" sz="3600" b="1" dirty="0">
              <a:solidFill>
                <a:srgbClr val="262673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14340" name="图片 16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543800" cy="3822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2544</Words>
  <Application>WPS 演示</Application>
  <PresentationFormat>在屏幕上显示</PresentationFormat>
  <Paragraphs>262</Paragraphs>
  <Slides>34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Wingdings</vt:lpstr>
      <vt:lpstr>Times New Roman</vt:lpstr>
      <vt:lpstr>楷体_GB2312</vt:lpstr>
      <vt:lpstr>黑体</vt:lpstr>
      <vt:lpstr>微软雅黑</vt:lpstr>
      <vt:lpstr>Arial Unicode MS</vt:lpstr>
      <vt:lpstr>Calibri</vt:lpstr>
      <vt:lpstr>楷体</vt:lpstr>
      <vt:lpstr>新宋体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农业今天之北大仓</vt:lpstr>
      <vt:lpstr>PowerPoint 演示文稿</vt:lpstr>
      <vt:lpstr>黑土地</vt:lpstr>
      <vt:lpstr>PowerPoint 演示文稿</vt:lpstr>
      <vt:lpstr>材料一</vt:lpstr>
      <vt:lpstr>材料二</vt:lpstr>
      <vt:lpstr>PowerPoint 演示文稿</vt:lpstr>
      <vt:lpstr>水土流失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东北现象</vt:lpstr>
      <vt:lpstr>PowerPoint 演示文稿</vt:lpstr>
      <vt:lpstr>振兴东北老工业基地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Pearl</cp:lastModifiedBy>
  <cp:revision>41</cp:revision>
  <dcterms:created xsi:type="dcterms:W3CDTF">2014-02-27T06:46:00Z</dcterms:created>
  <dcterms:modified xsi:type="dcterms:W3CDTF">2019-02-25T01:10:47Z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2052-11.1.0.8214</vt:lpwstr>
  </property>
</Properties>
</file>