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ng" ContentType="image/png"/>
  <Default Extension="gif" ContentType="image/gif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5" r:id="rId5"/>
  </p:sldMasterIdLst>
  <p:sldIdLst>
    <p:sldId id="474" r:id="rId6"/>
    <p:sldId id="497" r:id="rId7"/>
    <p:sldId id="495" r:id="rId8"/>
    <p:sldId id="496" r:id="rId9"/>
    <p:sldId id="414" r:id="rId10"/>
    <p:sldId id="412" r:id="rId11"/>
    <p:sldId id="415" r:id="rId12"/>
    <p:sldId id="471" r:id="rId13"/>
    <p:sldId id="416" r:id="rId14"/>
    <p:sldId id="287" r:id="rId15"/>
    <p:sldId id="353" r:id="rId16"/>
    <p:sldId id="352" r:id="rId17"/>
    <p:sldId id="386" r:id="rId18"/>
    <p:sldId id="263" r:id="rId19"/>
    <p:sldId id="387" r:id="rId20"/>
    <p:sldId id="431" r:id="rId21"/>
    <p:sldId id="289" r:id="rId22"/>
    <p:sldId id="390" r:id="rId23"/>
    <p:sldId id="391" r:id="rId24"/>
    <p:sldId id="392" r:id="rId25"/>
    <p:sldId id="500" r:id="rId26"/>
    <p:sldId id="501" r:id="rId27"/>
    <p:sldId id="277" r:id="rId2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DFB"/>
    <a:srgbClr val="FFFF00"/>
    <a:srgbClr val="FF0000"/>
    <a:srgbClr val="CC00CC"/>
    <a:srgbClr val="CC3300"/>
    <a:srgbClr val="0000FF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 showGuides="1">
      <p:cViewPr varScale="1">
        <p:scale>
          <a:sx n="65" d="100"/>
          <a:sy n="65" d="100"/>
        </p:scale>
        <p:origin x="-1002" y="-96"/>
      </p:cViewPr>
      <p:guideLst>
        <p:guide orient="horz" pos="22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/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1.GIF"/><Relationship Id="rId3" Type="http://schemas.openxmlformats.org/officeDocument/2006/relationships/slide" Target="slide1.xml"/><Relationship Id="rId2" Type="http://schemas.openxmlformats.org/officeDocument/2006/relationships/image" Target="../media/image20.GIF"/><Relationship Id="rId1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8.jpe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7" Type="http://schemas.openxmlformats.org/officeDocument/2006/relationships/image" Target="../media/image3.png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28.GIF"/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18.jpeg"/><Relationship Id="rId1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.jpeg"/><Relationship Id="rId1" Type="http://schemas.openxmlformats.org/officeDocument/2006/relationships/hyperlink" Target="comic.sw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hyperlink" Target="p042.swf" TargetMode="Externa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wmf"/><Relationship Id="rId1" Type="http://schemas.openxmlformats.org/officeDocument/2006/relationships/control" Target="../activeX/activeX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hyperlink" Target="p042.swf" TargetMode="Externa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2c11209c3e51ba5247b7e3977f7060f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1430" y="-13335"/>
            <a:ext cx="9128125" cy="6835140"/>
          </a:xfrm>
          <a:prstGeom prst="rect">
            <a:avLst/>
          </a:prstGeom>
        </p:spPr>
      </p:pic>
      <p:sp>
        <p:nvSpPr>
          <p:cNvPr id="5123" name="标题 5"/>
          <p:cNvSpPr>
            <a:spLocks noGrp="1"/>
          </p:cNvSpPr>
          <p:nvPr/>
        </p:nvSpPr>
        <p:spPr>
          <a:xfrm>
            <a:off x="666115" y="765493"/>
            <a:ext cx="7772400" cy="14700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Tx/>
              <a:buSzTx/>
              <a:buFontTx/>
            </a:pPr>
            <a:r>
              <a:rPr lang="en-US" altLang="zh-CN" sz="4800" b="1">
                <a:solidFill>
                  <a:srgbClr val="CC00CC"/>
                </a:solidFill>
                <a:latin typeface="Times New Roman" panose="02020603050405020304" pitchFamily="18" charset="0"/>
              </a:rPr>
              <a:t>Unit 4 Finding your way</a:t>
            </a:r>
            <a:endParaRPr lang="en-US" altLang="zh-CN" sz="4800" b="1">
              <a:solidFill>
                <a:srgbClr val="CC00CC"/>
              </a:solidFill>
              <a:latin typeface="Times New Roman" panose="02020603050405020304" pitchFamily="18" charset="0"/>
            </a:endParaRPr>
          </a:p>
          <a:p>
            <a:pPr>
              <a:buClrTx/>
              <a:buSzTx/>
              <a:buFontTx/>
            </a:pPr>
            <a:r>
              <a:rPr lang="en-US" altLang="zh-CN" sz="3600" b="1">
                <a:solidFill>
                  <a:srgbClr val="CC00CC"/>
                </a:solidFill>
                <a:latin typeface="Times New Roman" panose="02020603050405020304" pitchFamily="18" charset="0"/>
                <a:ea typeface="+mn-ea"/>
                <a:cs typeface="+mn-cs"/>
                <a:sym typeface="+mn-ea"/>
              </a:rPr>
              <a:t>Welcome to the unit</a:t>
            </a:r>
            <a:endParaRPr lang="en-US" altLang="zh-CN" sz="3600" b="1" dirty="0">
              <a:solidFill>
                <a:srgbClr val="CC00C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endParaRPr lang="en-US" altLang="zh-CN" sz="3600" b="1" dirty="0">
              <a:solidFill>
                <a:srgbClr val="CC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6" descr="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Rectangle 2"/>
          <p:cNvSpPr txBox="1"/>
          <p:nvPr/>
        </p:nvSpPr>
        <p:spPr>
          <a:xfrm>
            <a:off x="1439228" y="877888"/>
            <a:ext cx="6264275" cy="1143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 eaLnBrk="0" hangingPunct="0"/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Free talk </a:t>
            </a:r>
            <a:endParaRPr lang="en-US" altLang="zh-CN" sz="4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Rectangle 3"/>
          <p:cNvSpPr txBox="1"/>
          <p:nvPr/>
        </p:nvSpPr>
        <p:spPr>
          <a:xfrm>
            <a:off x="179388" y="1844675"/>
            <a:ext cx="8353425" cy="15128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If you do not know the way, what will you do?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388" y="3201988"/>
            <a:ext cx="6913563" cy="23552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We can use our mobile phones.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We can 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ask the way.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We can </a:t>
            </a:r>
            <a:r>
              <a:rPr lang="en-US" altLang="zh-CN" sz="3200" b="1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read a map.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…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222" name="Picture 6" descr="C:\Users\May\Documents\Tencent Files\43842980\FileRecv\MobileFile\IMG_20140326_111811.jpg"/>
          <p:cNvPicPr>
            <a:picLocks noChangeAspect="1"/>
          </p:cNvPicPr>
          <p:nvPr/>
        </p:nvPicPr>
        <p:blipFill>
          <a:blip r:embed="rId2"/>
          <a:srcRect l="24770"/>
          <a:stretch>
            <a:fillRect/>
          </a:stretch>
        </p:blipFill>
        <p:spPr>
          <a:xfrm rot="6071012">
            <a:off x="6799263" y="2890838"/>
            <a:ext cx="2030412" cy="2024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-30480" y="17145"/>
            <a:ext cx="9204325" cy="7067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4000" noProof="1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We are going on a trip to </a:t>
            </a:r>
            <a:r>
              <a:rPr lang="en-US" altLang="zh-CN" sz="4000" noProof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Xinlong Park!</a:t>
            </a:r>
            <a:endParaRPr lang="en-US" altLang="zh-CN" sz="4000" noProof="1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</p:txBody>
      </p:sp>
      <p:pic>
        <p:nvPicPr>
          <p:cNvPr id="25603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3900"/>
            <a:ext cx="9144000" cy="6108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4" descr="8D80EE366906E9967DFA814C95BF91C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9525"/>
            <a:ext cx="9166225" cy="683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文本框 5"/>
          <p:cNvSpPr txBox="1"/>
          <p:nvPr/>
        </p:nvSpPr>
        <p:spPr>
          <a:xfrm>
            <a:off x="6286500" y="1879600"/>
            <a:ext cx="2159000" cy="9525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latin typeface="Comic Sans MS" panose="030F0702030302020204" pitchFamily="66" charset="0"/>
                <a:ea typeface="宋体" panose="02010600030101010101" pitchFamily="2" charset="-122"/>
              </a:rPr>
              <a:t>Baizhang Community</a:t>
            </a:r>
            <a:endParaRPr lang="en-US" altLang="zh-CN" sz="280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195" name="TextBox 30"/>
          <p:cNvSpPr txBox="1"/>
          <p:nvPr/>
        </p:nvSpPr>
        <p:spPr>
          <a:xfrm>
            <a:off x="3175" y="9525"/>
            <a:ext cx="34175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irections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方向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196" name="Picture 3" descr="nsew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42150" y="9525"/>
            <a:ext cx="2127250" cy="1654175"/>
          </a:xfrm>
        </p:spPr>
      </p:pic>
      <p:sp>
        <p:nvSpPr>
          <p:cNvPr id="8197" name="文本框 7"/>
          <p:cNvSpPr txBox="1"/>
          <p:nvPr/>
        </p:nvSpPr>
        <p:spPr>
          <a:xfrm>
            <a:off x="741363" y="2030413"/>
            <a:ext cx="2262187" cy="9525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latin typeface="Comic Sans MS" panose="030F0702030302020204" pitchFamily="66" charset="0"/>
                <a:ea typeface="宋体" panose="02010600030101010101" pitchFamily="2" charset="-122"/>
              </a:rPr>
              <a:t>Chunjiang Community</a:t>
            </a:r>
            <a:endParaRPr lang="en-US" altLang="zh-CN" sz="280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198" name="文本框 8"/>
          <p:cNvSpPr txBox="1"/>
          <p:nvPr/>
        </p:nvSpPr>
        <p:spPr>
          <a:xfrm>
            <a:off x="847725" y="812800"/>
            <a:ext cx="2357438" cy="8286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</a:rPr>
              <a:t>Binjiang Middle School</a:t>
            </a:r>
            <a:endParaRPr lang="en-US" altLang="zh-CN" sz="240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199" name="文本框 9"/>
          <p:cNvSpPr txBox="1"/>
          <p:nvPr/>
        </p:nvSpPr>
        <p:spPr>
          <a:xfrm>
            <a:off x="4576763" y="446088"/>
            <a:ext cx="1358900" cy="7064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>
                <a:latin typeface="Comic Sans MS" panose="030F0702030302020204" pitchFamily="66" charset="0"/>
                <a:ea typeface="宋体" panose="02010600030101010101" pitchFamily="2" charset="-122"/>
              </a:rPr>
              <a:t>Chunjiang Hospital</a:t>
            </a:r>
            <a:endParaRPr lang="en-US" altLang="zh-CN" sz="200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200" name="文本框 10"/>
          <p:cNvSpPr txBox="1"/>
          <p:nvPr/>
        </p:nvSpPr>
        <p:spPr>
          <a:xfrm>
            <a:off x="4249420" y="2433955"/>
            <a:ext cx="1889760" cy="39878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>
                <a:latin typeface="Comic Sans MS" panose="030F0702030302020204" pitchFamily="66" charset="0"/>
                <a:ea typeface="宋体" panose="02010600030101010101" pitchFamily="2" charset="-122"/>
              </a:rPr>
              <a:t>Supermarket</a:t>
            </a:r>
            <a:endParaRPr lang="en-US" altLang="zh-CN" sz="200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3" name="流程图: 文档 12"/>
          <p:cNvSpPr/>
          <p:nvPr/>
        </p:nvSpPr>
        <p:spPr>
          <a:xfrm rot="240000">
            <a:off x="4616450" y="4978400"/>
            <a:ext cx="2484438" cy="1220788"/>
          </a:xfrm>
          <a:prstGeom prst="flowChartDocumen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8202" name="文本框 13"/>
          <p:cNvSpPr txBox="1"/>
          <p:nvPr/>
        </p:nvSpPr>
        <p:spPr>
          <a:xfrm>
            <a:off x="4702175" y="5229225"/>
            <a:ext cx="27432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latin typeface="Comic Sans MS" panose="030F0702030302020204" pitchFamily="66" charset="0"/>
                <a:ea typeface="宋体" panose="02010600030101010101" pitchFamily="2" charset="-122"/>
              </a:rPr>
              <a:t>Xinlong Park</a:t>
            </a:r>
            <a:endParaRPr lang="en-US" altLang="zh-CN" sz="280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" name="五角星 1"/>
          <p:cNvSpPr/>
          <p:nvPr/>
        </p:nvSpPr>
        <p:spPr>
          <a:xfrm>
            <a:off x="2484438" y="812800"/>
            <a:ext cx="519113" cy="3397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文本框 2"/>
          <p:cNvSpPr txBox="1"/>
          <p:nvPr/>
        </p:nvSpPr>
        <p:spPr>
          <a:xfrm>
            <a:off x="4577080" y="4531360"/>
            <a:ext cx="4413250" cy="175323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How about Binjiang Middle school and the Supermarket? </a:t>
            </a:r>
            <a:endParaRPr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5575" y="4891088"/>
            <a:ext cx="4094163" cy="11985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 is______of B </a:t>
            </a:r>
            <a:endParaRPr lang="en-US" altLang="zh-CN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</a:t>
            </a:r>
            <a:r>
              <a:rPr lang="zh-CN" altLang="en-US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在</a:t>
            </a: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</a:t>
            </a:r>
            <a:r>
              <a:rPr lang="zh-CN" altLang="en-US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的</a:t>
            </a: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……</a:t>
            </a:r>
            <a:endParaRPr lang="en-US" altLang="zh-CN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Text Box 5"/>
          <p:cNvSpPr txBox="1"/>
          <p:nvPr/>
        </p:nvSpPr>
        <p:spPr>
          <a:xfrm>
            <a:off x="76200" y="0"/>
            <a:ext cx="3352800" cy="641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18" name="Text Box 7"/>
          <p:cNvSpPr txBox="1"/>
          <p:nvPr/>
        </p:nvSpPr>
        <p:spPr>
          <a:xfrm>
            <a:off x="44450" y="0"/>
            <a:ext cx="4938713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Let’s learn more directions!</a:t>
            </a:r>
            <a:endParaRPr lang="en-US" altLang="zh-CN" sz="2800" b="1" u="sng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9" name="AutoShape 15"/>
          <p:cNvSpPr/>
          <p:nvPr/>
        </p:nvSpPr>
        <p:spPr>
          <a:xfrm>
            <a:off x="2232025" y="1314450"/>
            <a:ext cx="4635500" cy="4024313"/>
          </a:xfrm>
          <a:custGeom>
            <a:avLst/>
            <a:gdLst/>
            <a:ahLst/>
            <a:cxnLst>
              <a:cxn ang="0">
                <a:pos x="2147483646" y="2147483646"/>
              </a:cxn>
              <a:cxn ang="5898240">
                <a:pos x="2147483646" y="2147483646"/>
              </a:cxn>
              <a:cxn ang="11796480">
                <a:pos x="0" y="2147483646"/>
              </a:cxn>
              <a:cxn ang="17694720">
                <a:pos x="2147483646" y="0"/>
              </a:cxn>
            </a:cxnLst>
            <a:pathLst>
              <a:path w="21600" h="21600">
                <a:moveTo>
                  <a:pt x="10800" y="0"/>
                </a:moveTo>
                <a:lnTo>
                  <a:pt x="9628" y="4807"/>
                </a:lnTo>
                <a:lnTo>
                  <a:pt x="10291" y="4807"/>
                </a:lnTo>
                <a:lnTo>
                  <a:pt x="10291" y="10291"/>
                </a:lnTo>
                <a:lnTo>
                  <a:pt x="4807" y="10291"/>
                </a:lnTo>
                <a:lnTo>
                  <a:pt x="4807" y="9628"/>
                </a:lnTo>
                <a:lnTo>
                  <a:pt x="0" y="10800"/>
                </a:lnTo>
                <a:lnTo>
                  <a:pt x="4807" y="11972"/>
                </a:lnTo>
                <a:lnTo>
                  <a:pt x="4807" y="11309"/>
                </a:lnTo>
                <a:lnTo>
                  <a:pt x="10291" y="11309"/>
                </a:lnTo>
                <a:lnTo>
                  <a:pt x="10291" y="16793"/>
                </a:lnTo>
                <a:lnTo>
                  <a:pt x="9628" y="16793"/>
                </a:lnTo>
                <a:lnTo>
                  <a:pt x="10800" y="21600"/>
                </a:lnTo>
                <a:lnTo>
                  <a:pt x="11972" y="16793"/>
                </a:lnTo>
                <a:lnTo>
                  <a:pt x="11309" y="16793"/>
                </a:lnTo>
                <a:lnTo>
                  <a:pt x="11309" y="11309"/>
                </a:lnTo>
                <a:lnTo>
                  <a:pt x="16793" y="11309"/>
                </a:lnTo>
                <a:lnTo>
                  <a:pt x="16793" y="11972"/>
                </a:lnTo>
                <a:lnTo>
                  <a:pt x="21600" y="10800"/>
                </a:lnTo>
                <a:lnTo>
                  <a:pt x="16793" y="9628"/>
                </a:lnTo>
                <a:lnTo>
                  <a:pt x="16793" y="10291"/>
                </a:lnTo>
                <a:lnTo>
                  <a:pt x="11309" y="10291"/>
                </a:lnTo>
                <a:lnTo>
                  <a:pt x="11309" y="4807"/>
                </a:lnTo>
                <a:lnTo>
                  <a:pt x="11972" y="4807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9220" name="Picture 21" descr="ru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8600" y="2667000"/>
            <a:ext cx="944563" cy="944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Text Box 11"/>
          <p:cNvSpPr txBox="1"/>
          <p:nvPr/>
        </p:nvSpPr>
        <p:spPr>
          <a:xfrm>
            <a:off x="4000500" y="519113"/>
            <a:ext cx="1149350" cy="53498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3600" b="1" dirty="0">
                <a:latin typeface="Gabriola" panose="04040605051002020D02" pitchFamily="82" charset="0"/>
                <a:ea typeface="宋体" panose="02010600030101010101" pitchFamily="2" charset="-122"/>
              </a:rPr>
              <a:t>north</a:t>
            </a:r>
            <a:endParaRPr lang="en-US" altLang="zh-CN" sz="3600" b="1" dirty="0">
              <a:latin typeface="Gabriola" panose="04040605051002020D02" pitchFamily="82" charset="0"/>
              <a:ea typeface="宋体" panose="02010600030101010101" pitchFamily="2" charset="-122"/>
            </a:endParaRPr>
          </a:p>
        </p:txBody>
      </p:sp>
      <p:pic>
        <p:nvPicPr>
          <p:cNvPr id="9222" name="Picture 20" descr="ru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8600" y="2667000"/>
            <a:ext cx="855663" cy="855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Text Box 15"/>
          <p:cNvSpPr txBox="1"/>
          <p:nvPr/>
        </p:nvSpPr>
        <p:spPr>
          <a:xfrm>
            <a:off x="3886200" y="5257800"/>
            <a:ext cx="1600200" cy="6413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Gabriola" panose="04040605051002020D02" pitchFamily="82" charset="0"/>
                <a:ea typeface="宋体" panose="02010600030101010101" pitchFamily="2" charset="-122"/>
              </a:rPr>
              <a:t>south</a:t>
            </a:r>
            <a:endParaRPr lang="en-US" altLang="zh-CN" sz="3600" b="1" dirty="0">
              <a:latin typeface="Gabriola" panose="04040605051002020D02" pitchFamily="82" charset="0"/>
              <a:ea typeface="宋体" panose="02010600030101010101" pitchFamily="2" charset="-122"/>
            </a:endParaRPr>
          </a:p>
        </p:txBody>
      </p:sp>
      <p:pic>
        <p:nvPicPr>
          <p:cNvPr id="9224" name="Picture 16" descr="zitensh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667000"/>
            <a:ext cx="1035050" cy="103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 Box 17">
            <a:hlinkClick r:id="rId3" action="ppaction://hlinksldjump"/>
          </p:cNvPr>
          <p:cNvSpPr txBox="1"/>
          <p:nvPr/>
        </p:nvSpPr>
        <p:spPr>
          <a:xfrm>
            <a:off x="7162800" y="2895600"/>
            <a:ext cx="1143000" cy="6413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Gabriola" panose="04040605051002020D02" pitchFamily="82" charset="0"/>
                <a:ea typeface="宋体" panose="02010600030101010101" pitchFamily="2" charset="-122"/>
              </a:rPr>
              <a:t>east</a:t>
            </a:r>
            <a:endParaRPr lang="en-US" altLang="zh-CN" sz="3600" b="1" dirty="0">
              <a:latin typeface="Gabriola" panose="04040605051002020D02" pitchFamily="82" charset="0"/>
              <a:ea typeface="宋体" panose="02010600030101010101" pitchFamily="2" charset="-122"/>
            </a:endParaRPr>
          </a:p>
        </p:txBody>
      </p:sp>
      <p:pic>
        <p:nvPicPr>
          <p:cNvPr id="9226" name="Picture 17" descr="kasabut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667000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7" name="Text Box 19"/>
          <p:cNvSpPr txBox="1"/>
          <p:nvPr/>
        </p:nvSpPr>
        <p:spPr>
          <a:xfrm>
            <a:off x="685800" y="2971800"/>
            <a:ext cx="1219200" cy="6413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Gabriola" panose="04040605051002020D02" pitchFamily="82" charset="0"/>
                <a:ea typeface="宋体" panose="02010600030101010101" pitchFamily="2" charset="-122"/>
              </a:rPr>
              <a:t>west</a:t>
            </a:r>
            <a:endParaRPr lang="en-US" altLang="zh-CN" sz="3600" b="1" dirty="0">
              <a:latin typeface="Gabriola" panose="04040605051002020D02" pitchFamily="82" charset="0"/>
              <a:ea typeface="宋体" panose="02010600030101010101" pitchFamily="2" charset="-122"/>
            </a:endParaRPr>
          </a:p>
        </p:txBody>
      </p:sp>
      <p:sp>
        <p:nvSpPr>
          <p:cNvPr id="11279" name="AutoShape 4"/>
          <p:cNvSpPr/>
          <p:nvPr/>
        </p:nvSpPr>
        <p:spPr>
          <a:xfrm rot="-8054613" flipH="1">
            <a:off x="2031365" y="1915795"/>
            <a:ext cx="2539365" cy="316230"/>
          </a:xfrm>
          <a:prstGeom prst="leftArrow">
            <a:avLst>
              <a:gd name="adj1" fmla="val 61537"/>
              <a:gd name="adj2" fmla="val 163470"/>
            </a:avLst>
          </a:prstGeom>
          <a:solidFill>
            <a:srgbClr val="9933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sz="3600" b="1" dirty="0">
              <a:latin typeface="Gabriola" panose="04040605051002020D02" pitchFamily="82" charset="0"/>
              <a:ea typeface="宋体" panose="02010600030101010101" pitchFamily="2" charset="-122"/>
            </a:endParaRPr>
          </a:p>
        </p:txBody>
      </p:sp>
      <p:sp>
        <p:nvSpPr>
          <p:cNvPr id="11280" name="Text Box 11"/>
          <p:cNvSpPr txBox="1"/>
          <p:nvPr/>
        </p:nvSpPr>
        <p:spPr>
          <a:xfrm>
            <a:off x="0" y="519113"/>
            <a:ext cx="2935288" cy="701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north-west</a:t>
            </a:r>
            <a:endParaRPr lang="en-US" altLang="zh-CN" sz="4000" b="1" i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1" name="AutoShape 5"/>
          <p:cNvSpPr/>
          <p:nvPr/>
        </p:nvSpPr>
        <p:spPr>
          <a:xfrm rot="-2654613" flipH="1">
            <a:off x="4474210" y="1929130"/>
            <a:ext cx="2633345" cy="307975"/>
          </a:xfrm>
          <a:prstGeom prst="leftArrow">
            <a:avLst>
              <a:gd name="adj1" fmla="val 61537"/>
              <a:gd name="adj2" fmla="val 173282"/>
            </a:avLst>
          </a:prstGeom>
          <a:solidFill>
            <a:srgbClr val="9933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3600" b="1" dirty="0">
              <a:latin typeface="Gabriola" panose="04040605051002020D02" pitchFamily="82" charset="0"/>
              <a:ea typeface="宋体" panose="02010600030101010101" pitchFamily="2" charset="-122"/>
            </a:endParaRPr>
          </a:p>
        </p:txBody>
      </p:sp>
      <p:sp>
        <p:nvSpPr>
          <p:cNvPr id="11282" name="Text Box 12"/>
          <p:cNvSpPr txBox="1"/>
          <p:nvPr/>
        </p:nvSpPr>
        <p:spPr>
          <a:xfrm>
            <a:off x="6748463" y="381000"/>
            <a:ext cx="2395537" cy="701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north-east</a:t>
            </a:r>
            <a:endParaRPr lang="en-US" altLang="zh-CN" sz="4000" b="1" i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AutoShape 6"/>
          <p:cNvSpPr/>
          <p:nvPr/>
        </p:nvSpPr>
        <p:spPr>
          <a:xfrm rot="2745388" flipH="1">
            <a:off x="4356735" y="4404995"/>
            <a:ext cx="2794635" cy="313055"/>
          </a:xfrm>
          <a:prstGeom prst="leftArrow">
            <a:avLst>
              <a:gd name="adj1" fmla="val 61537"/>
              <a:gd name="adj2" fmla="val 202187"/>
            </a:avLst>
          </a:prstGeom>
          <a:solidFill>
            <a:srgbClr val="9933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/>
          <a:p>
            <a:endParaRPr lang="zh-CN" altLang="en-US" sz="3600" b="1" dirty="0">
              <a:latin typeface="Gabriola" panose="04040605051002020D02" pitchFamily="82" charset="0"/>
              <a:ea typeface="宋体" panose="02010600030101010101" pitchFamily="2" charset="-122"/>
            </a:endParaRPr>
          </a:p>
        </p:txBody>
      </p:sp>
      <p:sp>
        <p:nvSpPr>
          <p:cNvPr id="11284" name="Text Box 14"/>
          <p:cNvSpPr txBox="1"/>
          <p:nvPr/>
        </p:nvSpPr>
        <p:spPr>
          <a:xfrm>
            <a:off x="6400800" y="5562600"/>
            <a:ext cx="2395538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south-east</a:t>
            </a:r>
            <a:endParaRPr lang="en-US" altLang="zh-CN" sz="4000" b="1" i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5" name="AutoShape 3"/>
          <p:cNvSpPr/>
          <p:nvPr/>
        </p:nvSpPr>
        <p:spPr>
          <a:xfrm rot="-2745388">
            <a:off x="1913890" y="4427855"/>
            <a:ext cx="2774315" cy="317500"/>
          </a:xfrm>
          <a:prstGeom prst="leftArrow">
            <a:avLst>
              <a:gd name="adj1" fmla="val 61537"/>
              <a:gd name="adj2" fmla="val 209753"/>
            </a:avLst>
          </a:prstGeom>
          <a:solidFill>
            <a:srgbClr val="9933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3600" b="1" dirty="0">
              <a:latin typeface="Gabriola" panose="04040605051002020D02" pitchFamily="82" charset="0"/>
              <a:ea typeface="宋体" panose="02010600030101010101" pitchFamily="2" charset="-122"/>
            </a:endParaRPr>
          </a:p>
        </p:txBody>
      </p:sp>
      <p:sp>
        <p:nvSpPr>
          <p:cNvPr id="11286" name="Text Box 13"/>
          <p:cNvSpPr txBox="1"/>
          <p:nvPr/>
        </p:nvSpPr>
        <p:spPr>
          <a:xfrm>
            <a:off x="0" y="5257800"/>
            <a:ext cx="3097213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south-west</a:t>
            </a:r>
            <a:endParaRPr lang="en-US" altLang="zh-CN" sz="4000" b="1" i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bldLvl="0" animBg="1"/>
      <p:bldP spid="11280" grpId="0" bldLvl="0" animBg="1"/>
      <p:bldP spid="2" grpId="0" bldLvl="0" animBg="1"/>
      <p:bldP spid="11284" grpId="0"/>
      <p:bldP spid="11281" grpId="0" bldLvl="0" animBg="1"/>
      <p:bldP spid="11282" grpId="0" animBg="1"/>
      <p:bldP spid="11285" grpId="0" bldLvl="0" animBg="1"/>
      <p:bldP spid="112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3" descr="1"/>
          <p:cNvPicPr>
            <a:picLocks noChangeAspect="1"/>
          </p:cNvPicPr>
          <p:nvPr/>
        </p:nvPicPr>
        <p:blipFill>
          <a:blip r:embed="rId1"/>
          <a:srcRect l="1970"/>
          <a:stretch>
            <a:fillRect/>
          </a:stretch>
        </p:blipFill>
        <p:spPr>
          <a:xfrm>
            <a:off x="-27940" y="53975"/>
            <a:ext cx="9172575" cy="6793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Text Box 5"/>
          <p:cNvSpPr txBox="1"/>
          <p:nvPr/>
        </p:nvSpPr>
        <p:spPr>
          <a:xfrm>
            <a:off x="6475095" y="2803525"/>
            <a:ext cx="266954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Sunshine Zoo</a:t>
            </a:r>
            <a:endParaRPr lang="zh-CN" altLang="en-US" sz="2800" b="1" dirty="0">
              <a:solidFill>
                <a:srgbClr val="CC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b="1" dirty="0">
              <a:solidFill>
                <a:srgbClr val="CC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Sunny Garden</a:t>
            </a:r>
            <a:endParaRPr lang="zh-CN" altLang="en-US" sz="2800" b="1" dirty="0">
              <a:solidFill>
                <a:srgbClr val="CC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b="1" dirty="0">
              <a:solidFill>
                <a:srgbClr val="CC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Lake Park</a:t>
            </a:r>
            <a:endParaRPr lang="zh-CN" altLang="en-US" sz="2800" b="1" dirty="0">
              <a:solidFill>
                <a:srgbClr val="CC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CC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Sunshine Park</a:t>
            </a:r>
            <a:endParaRPr lang="zh-CN" altLang="en-US" sz="2800" b="1" dirty="0">
              <a:solidFill>
                <a:srgbClr val="CC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43" name="Picture 3" descr="nsew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40650" y="53975"/>
            <a:ext cx="1403350" cy="1185863"/>
          </a:xfrm>
        </p:spPr>
      </p:pic>
      <p:sp>
        <p:nvSpPr>
          <p:cNvPr id="5" name="五角星 4"/>
          <p:cNvSpPr/>
          <p:nvPr/>
        </p:nvSpPr>
        <p:spPr>
          <a:xfrm>
            <a:off x="2956878" y="3299460"/>
            <a:ext cx="357188" cy="501650"/>
          </a:xfrm>
          <a:prstGeom prst="star5">
            <a:avLst>
              <a:gd name="adj" fmla="val 25224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2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8575"/>
            <a:ext cx="9144000" cy="681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Rectangle 3"/>
          <p:cNvSpPr/>
          <p:nvPr/>
        </p:nvSpPr>
        <p:spPr>
          <a:xfrm>
            <a:off x="1981200" y="2249488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endParaRPr lang="zh-CN" altLang="zh-CN" sz="3600" b="1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6389" name="Text Box 5"/>
          <p:cNvSpPr txBox="1"/>
          <p:nvPr/>
        </p:nvSpPr>
        <p:spPr>
          <a:xfrm>
            <a:off x="119063" y="5181600"/>
            <a:ext cx="9224962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33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Sunshine Zoo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north of</a:t>
            </a:r>
            <a:r>
              <a:rPr lang="zh-CN" altLang="en-US" sz="2400" b="1" dirty="0">
                <a:solidFill>
                  <a:srgbClr val="33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Sunshine Middle school. </a:t>
            </a:r>
            <a:endParaRPr lang="zh-CN" altLang="en-US" sz="2400" b="1" dirty="0">
              <a:solidFill>
                <a:srgbClr val="3366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90" name="Text Box 6"/>
          <p:cNvSpPr txBox="1"/>
          <p:nvPr/>
        </p:nvSpPr>
        <p:spPr>
          <a:xfrm>
            <a:off x="71438" y="5591175"/>
            <a:ext cx="76136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zh-CN" sz="2400" b="1" dirty="0">
                <a:solidFill>
                  <a:srgbClr val="33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Sunny Garden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west of</a:t>
            </a:r>
            <a:r>
              <a:rPr lang="zh-CN" altLang="zh-CN" sz="2400" b="1" dirty="0">
                <a:solidFill>
                  <a:srgbClr val="33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the zoo. </a:t>
            </a:r>
            <a:endParaRPr lang="zh-CN" altLang="zh-CN" sz="2400" b="1" dirty="0">
              <a:solidFill>
                <a:srgbClr val="3366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91" name="Text Box 7"/>
          <p:cNvSpPr txBox="1"/>
          <p:nvPr/>
        </p:nvSpPr>
        <p:spPr>
          <a:xfrm>
            <a:off x="71438" y="5995988"/>
            <a:ext cx="9275762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zh-CN" sz="2400" b="1" dirty="0">
                <a:solidFill>
                  <a:srgbClr val="33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Lake Park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south of</a:t>
            </a:r>
            <a:r>
              <a:rPr lang="zh-CN" altLang="zh-CN" sz="2400" b="1" dirty="0">
                <a:solidFill>
                  <a:srgbClr val="33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Sunny Garden.</a:t>
            </a:r>
            <a:endParaRPr lang="zh-CN" altLang="zh-CN" sz="2400" b="1" dirty="0">
              <a:solidFill>
                <a:srgbClr val="3366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0" name="Rectangle 11"/>
          <p:cNvSpPr/>
          <p:nvPr/>
        </p:nvSpPr>
        <p:spPr>
          <a:xfrm>
            <a:off x="3222625" y="2528888"/>
            <a:ext cx="1123950" cy="67468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spcBef>
                <a:spcPct val="50000"/>
              </a:spcBef>
            </a:pPr>
            <a:endParaRPr lang="zh-CN" altLang="en-US" sz="2000" b="1" dirty="0">
              <a:latin typeface="Gabriola" panose="04040605051002020D02" pitchFamily="82" charset="0"/>
              <a:ea typeface="宋体" panose="02010600030101010101" pitchFamily="2" charset="-122"/>
            </a:endParaRPr>
          </a:p>
        </p:txBody>
      </p:sp>
      <p:sp>
        <p:nvSpPr>
          <p:cNvPr id="16396" name="Text Box 12"/>
          <p:cNvSpPr txBox="1"/>
          <p:nvPr/>
        </p:nvSpPr>
        <p:spPr>
          <a:xfrm>
            <a:off x="34925" y="6381750"/>
            <a:ext cx="619283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zh-CN" sz="2400" b="1" dirty="0">
                <a:solidFill>
                  <a:srgbClr val="33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Sunshine Park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east of</a:t>
            </a:r>
            <a:r>
              <a:rPr lang="zh-CN" altLang="zh-CN" sz="2400" b="1" dirty="0">
                <a:solidFill>
                  <a:srgbClr val="33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Lake Park.</a:t>
            </a:r>
            <a:endParaRPr lang="zh-CN" altLang="zh-CN" sz="2400" b="1" dirty="0">
              <a:solidFill>
                <a:srgbClr val="3366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1272" name="Picture 14" descr="ns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025" y="5334000"/>
            <a:ext cx="1958975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3" descr="1"/>
          <p:cNvPicPr>
            <a:picLocks noChangeAspect="1"/>
          </p:cNvPicPr>
          <p:nvPr/>
        </p:nvPicPr>
        <p:blipFill>
          <a:blip r:embed="rId3"/>
          <a:srcRect l="1970"/>
          <a:stretch>
            <a:fillRect/>
          </a:stretch>
        </p:blipFill>
        <p:spPr>
          <a:xfrm>
            <a:off x="30163" y="-28575"/>
            <a:ext cx="9082087" cy="5121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AutoShape 13"/>
          <p:cNvSpPr/>
          <p:nvPr/>
        </p:nvSpPr>
        <p:spPr>
          <a:xfrm>
            <a:off x="1231900" y="3394075"/>
            <a:ext cx="3276600" cy="609600"/>
          </a:xfrm>
          <a:prstGeom prst="wedgeEllipseCallout">
            <a:avLst>
              <a:gd name="adj1" fmla="val -48255"/>
              <a:gd name="adj2" fmla="val 70051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>
              <a:spcBef>
                <a:spcPct val="50000"/>
              </a:spcBef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Lake Park</a:t>
            </a:r>
            <a:endParaRPr lang="zh-CN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AutoShape 12"/>
          <p:cNvSpPr/>
          <p:nvPr/>
        </p:nvSpPr>
        <p:spPr>
          <a:xfrm flipV="1">
            <a:off x="119063" y="-28575"/>
            <a:ext cx="2825750" cy="595313"/>
          </a:xfrm>
          <a:prstGeom prst="wedgeRectCallout">
            <a:avLst>
              <a:gd name="adj1" fmla="val -31347"/>
              <a:gd name="adj2" fmla="val -73051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anchor="t"/>
          <a:p>
            <a:pPr algn="ctr">
              <a:spcBef>
                <a:spcPct val="50000"/>
              </a:spcBef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Sunny Garden</a:t>
            </a:r>
            <a:endParaRPr lang="zh-CN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AutoShape 11"/>
          <p:cNvSpPr/>
          <p:nvPr/>
        </p:nvSpPr>
        <p:spPr>
          <a:xfrm>
            <a:off x="3543300" y="-28575"/>
            <a:ext cx="2905125" cy="595313"/>
          </a:xfrm>
          <a:prstGeom prst="wedgeRoundRectCallout">
            <a:avLst>
              <a:gd name="adj1" fmla="val -55792"/>
              <a:gd name="adj2" fmla="val 80417"/>
              <a:gd name="adj3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>
              <a:spcBef>
                <a:spcPct val="50000"/>
              </a:spcBef>
            </a:pP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Sunshine Zoo</a:t>
            </a:r>
            <a:endParaRPr lang="zh-CN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AutoShape 11"/>
          <p:cNvSpPr/>
          <p:nvPr/>
        </p:nvSpPr>
        <p:spPr>
          <a:xfrm>
            <a:off x="4346575" y="4003675"/>
            <a:ext cx="3017838" cy="541338"/>
          </a:xfrm>
          <a:prstGeom prst="wedgeRoundRectCallout">
            <a:avLst>
              <a:gd name="adj1" fmla="val -82051"/>
              <a:gd name="adj2" fmla="val -20625"/>
              <a:gd name="adj3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>
              <a:spcBef>
                <a:spcPct val="50000"/>
              </a:spcBef>
            </a:pP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Sunshine Park</a:t>
            </a:r>
            <a:endParaRPr lang="zh-CN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五角星 5"/>
          <p:cNvSpPr/>
          <p:nvPr/>
        </p:nvSpPr>
        <p:spPr>
          <a:xfrm>
            <a:off x="2952433" y="2389505"/>
            <a:ext cx="357188" cy="501650"/>
          </a:xfrm>
          <a:prstGeom prst="star5">
            <a:avLst>
              <a:gd name="adj" fmla="val 25224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690880" y="2024063"/>
            <a:ext cx="7762875" cy="101473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33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Sunshine Zoo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the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north of</a:t>
            </a:r>
            <a:r>
              <a:rPr lang="zh-CN" altLang="en-US" sz="2400" b="1" dirty="0">
                <a:solidFill>
                  <a:srgbClr val="33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Sunshine Middle school.</a:t>
            </a:r>
            <a:endParaRPr lang="zh-CN" altLang="en-US" sz="2400" b="1" dirty="0">
              <a:solidFill>
                <a:srgbClr val="3366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33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</a:t>
            </a:r>
            <a:r>
              <a:rPr lang="en-US" altLang="zh-CN" sz="2400" b="1" dirty="0">
                <a:solidFill>
                  <a:srgbClr val="33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is to the______of B    A</a:t>
            </a:r>
            <a:r>
              <a:rPr lang="zh-CN" altLang="en-US" sz="2400" b="1" dirty="0">
                <a:solidFill>
                  <a:srgbClr val="33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</a:t>
            </a:r>
            <a:r>
              <a:rPr lang="en-US" altLang="zh-CN" sz="2400" b="1" dirty="0">
                <a:solidFill>
                  <a:srgbClr val="33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400" b="1" dirty="0">
                <a:solidFill>
                  <a:srgbClr val="33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的外部且不接壤</a:t>
            </a:r>
            <a:r>
              <a:rPr lang="zh-CN" altLang="en-US" sz="2400" b="1" dirty="0">
                <a:solidFill>
                  <a:srgbClr val="33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3366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4" grpId="0" bldLvl="0" animBg="1"/>
      <p:bldP spid="16390" grpId="0"/>
      <p:bldP spid="3" grpId="0" animBg="1"/>
      <p:bldP spid="16391" grpId="0"/>
      <p:bldP spid="2" grpId="0" animBg="1"/>
      <p:bldP spid="16396" grpId="0"/>
      <p:bldP spid="5" grpId="0" bldLvl="0" animBg="1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IMGccb0daff0f0946403084038168059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10" y="1523365"/>
            <a:ext cx="7901940" cy="5307330"/>
          </a:xfrm>
          <a:prstGeom prst="rect">
            <a:avLst/>
          </a:prstGeom>
        </p:spPr>
      </p:pic>
      <p:sp>
        <p:nvSpPr>
          <p:cNvPr id="32" name="五角星 31"/>
          <p:cNvSpPr/>
          <p:nvPr/>
        </p:nvSpPr>
        <p:spPr>
          <a:xfrm>
            <a:off x="4485640" y="5208588"/>
            <a:ext cx="503238" cy="3444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 Box 3"/>
          <p:cNvSpPr txBox="1"/>
          <p:nvPr/>
        </p:nvSpPr>
        <p:spPr>
          <a:xfrm>
            <a:off x="16510" y="6090285"/>
            <a:ext cx="7723505" cy="7067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is </a:t>
            </a: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the … of B</a:t>
            </a:r>
            <a:r>
              <a:rPr lang="en-US" altLang="zh-CN" sz="4000" b="1" dirty="0">
                <a:solidFill>
                  <a:srgbClr val="E6E6E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4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A </a:t>
            </a:r>
            <a:r>
              <a:rPr lang="zh-CN" altLang="en-US" sz="4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在</a:t>
            </a:r>
            <a:r>
              <a:rPr lang="en-US" altLang="zh-CN" sz="4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B</a:t>
            </a:r>
            <a:r>
              <a:rPr lang="zh-CN" altLang="en-US" sz="4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内部</a:t>
            </a:r>
            <a:endParaRPr lang="zh-CN" altLang="zh-CN" sz="4000" b="1" dirty="0">
              <a:solidFill>
                <a:srgbClr val="E6E6E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1" name="Text Box 3"/>
          <p:cNvSpPr txBox="1"/>
          <p:nvPr/>
        </p:nvSpPr>
        <p:spPr>
          <a:xfrm>
            <a:off x="0" y="-8890"/>
            <a:ext cx="8888095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Changzhou </a:t>
            </a: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is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the___________ 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of</a:t>
            </a: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Jiangsu</a:t>
            </a: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0" y="574675"/>
            <a:ext cx="9032240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Xuzhou </a:t>
            </a: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is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________________ 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of</a:t>
            </a: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Jiangsu</a:t>
            </a: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Text Box 3"/>
          <p:cNvSpPr txBox="1"/>
          <p:nvPr/>
        </p:nvSpPr>
        <p:spPr>
          <a:xfrm>
            <a:off x="-317" y="1158240"/>
            <a:ext cx="8243887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Lianyungang </a:t>
            </a: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is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___________ 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of</a:t>
            </a: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Jiangsu</a:t>
            </a: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68508" y="-8890"/>
            <a:ext cx="128905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south</a:t>
            </a:r>
            <a:endParaRPr 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92998" y="477520"/>
            <a:ext cx="34569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 the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north-west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96590" y="1158240"/>
            <a:ext cx="2660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 the north</a:t>
            </a:r>
            <a:endParaRPr 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五角星 20"/>
          <p:cNvSpPr/>
          <p:nvPr/>
        </p:nvSpPr>
        <p:spPr>
          <a:xfrm>
            <a:off x="3715703" y="2214245"/>
            <a:ext cx="503238" cy="3444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五角星 6"/>
          <p:cNvSpPr/>
          <p:nvPr/>
        </p:nvSpPr>
        <p:spPr>
          <a:xfrm>
            <a:off x="1636713" y="2559050"/>
            <a:ext cx="503238" cy="3444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3" name="Picture 3" descr="nsew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650" y="5520055"/>
            <a:ext cx="1403350" cy="1185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7" grpId="0"/>
      <p:bldP spid="24" grpId="0" animBg="1"/>
      <p:bldP spid="18" grpId="0" animBg="1"/>
      <p:bldP spid="4" grpId="0"/>
      <p:bldP spid="22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3"/>
          <p:cNvSpPr txBox="1"/>
          <p:nvPr/>
        </p:nvSpPr>
        <p:spPr>
          <a:xfrm>
            <a:off x="0" y="0"/>
            <a:ext cx="8715375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Wuxi </a:t>
            </a: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is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on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the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 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of</a:t>
            </a: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 err="1">
                <a:latin typeface="Arial" panose="020B0604020202020204" pitchFamily="34" charset="0"/>
                <a:ea typeface="宋体" panose="02010600030101010101" pitchFamily="2" charset="-122"/>
              </a:rPr>
              <a:t>Changzhou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61018" y="-635"/>
            <a:ext cx="99631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east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71755" y="584200"/>
            <a:ext cx="8814435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Nanjing </a:t>
            </a: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is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______________ 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of</a:t>
            </a: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 err="1">
                <a:latin typeface="Arial" panose="020B0604020202020204" pitchFamily="34" charset="0"/>
                <a:ea typeface="宋体" panose="02010600030101010101" pitchFamily="2" charset="-122"/>
              </a:rPr>
              <a:t>Changzhou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68245" y="485775"/>
            <a:ext cx="241871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on the west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IMGccb0daff0f0946403084038168059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" y="1167130"/>
            <a:ext cx="8147685" cy="5699125"/>
          </a:xfrm>
          <a:prstGeom prst="rect">
            <a:avLst/>
          </a:prstGeom>
        </p:spPr>
      </p:pic>
      <p:sp>
        <p:nvSpPr>
          <p:cNvPr id="24" name="Text Box 3"/>
          <p:cNvSpPr txBox="1"/>
          <p:nvPr/>
        </p:nvSpPr>
        <p:spPr>
          <a:xfrm>
            <a:off x="16510" y="6090285"/>
            <a:ext cx="8243888" cy="7067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is </a:t>
            </a: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on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the … of B</a:t>
            </a:r>
            <a:r>
              <a:rPr lang="en-US" altLang="zh-CN" sz="4000" b="1" dirty="0">
                <a:solidFill>
                  <a:srgbClr val="E6E6E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4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A </a:t>
            </a:r>
            <a:r>
              <a:rPr lang="zh-CN" altLang="en-US" sz="4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与</a:t>
            </a:r>
            <a:r>
              <a:rPr lang="en-US" altLang="zh-CN" sz="4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B</a:t>
            </a:r>
            <a:r>
              <a:rPr lang="zh-CN" altLang="en-US" sz="4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接壤</a:t>
            </a:r>
            <a:endParaRPr lang="zh-CN" altLang="zh-CN" sz="4000" b="1" dirty="0">
              <a:solidFill>
                <a:srgbClr val="E6E6E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43" name="Picture 3" descr="nsew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650" y="5680075"/>
            <a:ext cx="1403350" cy="1185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五角星 31"/>
          <p:cNvSpPr/>
          <p:nvPr/>
        </p:nvSpPr>
        <p:spPr>
          <a:xfrm>
            <a:off x="4618990" y="5195888"/>
            <a:ext cx="503238" cy="3444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五角星 7"/>
          <p:cNvSpPr/>
          <p:nvPr/>
        </p:nvSpPr>
        <p:spPr>
          <a:xfrm>
            <a:off x="5292090" y="5334953"/>
            <a:ext cx="503238" cy="3444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五角星 9"/>
          <p:cNvSpPr/>
          <p:nvPr/>
        </p:nvSpPr>
        <p:spPr>
          <a:xfrm>
            <a:off x="3425825" y="5431473"/>
            <a:ext cx="503238" cy="3444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4" grpId="0" animBg="1"/>
      <p:bldP spid="7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标题 1"/>
          <p:cNvSpPr>
            <a:spLocks noGrp="1"/>
          </p:cNvSpPr>
          <p:nvPr>
            <p:ph type="ctrTitle"/>
          </p:nvPr>
        </p:nvSpPr>
        <p:spPr/>
        <p:txBody>
          <a:bodyPr anchor="ctr"/>
          <a:p>
            <a:pPr>
              <a:buClrTx/>
              <a:buSzTx/>
              <a:buFontTx/>
            </a:pPr>
            <a:endParaRPr lang="zh-CN" altLang="en-US"/>
          </a:p>
        </p:txBody>
      </p:sp>
      <p:sp>
        <p:nvSpPr>
          <p:cNvPr id="14338" name="副标题 2"/>
          <p:cNvSpPr>
            <a:spLocks noGrp="1"/>
          </p:cNvSpPr>
          <p:nvPr>
            <p:ph type="subTitle" idx="1"/>
          </p:nvPr>
        </p:nvSpPr>
        <p:spPr/>
        <p:txBody>
          <a:bodyPr anchor="t"/>
          <a:p>
            <a:pPr>
              <a:buClrTx/>
              <a:buSzTx/>
              <a:buFontTx/>
            </a:pPr>
            <a:endParaRPr lang="zh-CN" altLang="en-US">
              <a:latin typeface="+mn-lt"/>
              <a:ea typeface="+mn-ea"/>
              <a:cs typeface="+mn-cs"/>
            </a:endParaRPr>
          </a:p>
        </p:txBody>
      </p:sp>
      <p:pic>
        <p:nvPicPr>
          <p:cNvPr id="14339" name="Picture 15" descr="素雅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 Box 16"/>
          <p:cNvSpPr txBox="1"/>
          <p:nvPr/>
        </p:nvSpPr>
        <p:spPr>
          <a:xfrm>
            <a:off x="7848600" y="6078538"/>
            <a:ext cx="1295400" cy="7794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1" name="Text Box 3"/>
          <p:cNvSpPr txBox="1"/>
          <p:nvPr/>
        </p:nvSpPr>
        <p:spPr>
          <a:xfrm>
            <a:off x="228600" y="0"/>
            <a:ext cx="8686800" cy="1495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4000" b="1" dirty="0">
                <a:solidFill>
                  <a:srgbClr val="CC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Daniel and Simon are talking about the trip. </a:t>
            </a:r>
            <a:endParaRPr lang="en-US" altLang="zh-CN" sz="4000" b="1" dirty="0">
              <a:solidFill>
                <a:srgbClr val="CC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4342" name="Picture 3" descr="U4 W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5425"/>
            <a:ext cx="5334000" cy="3927475"/>
          </a:xfrm>
          <a:prstGeom prst="rect">
            <a:avLst/>
          </a:prstGeom>
          <a:solidFill>
            <a:schemeClr val="tx2"/>
          </a:solidFill>
          <a:ln w="25400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122" name="Picture 4" descr="BD06663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860" y="3767455"/>
            <a:ext cx="3431540" cy="29800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pic>
        <p:nvPicPr>
          <p:cNvPr id="15362" name="Picture 15" descr="素雅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" y="39688"/>
            <a:ext cx="9124950" cy="6764337"/>
          </a:xfrm>
        </p:spPr>
      </p:pic>
      <p:sp>
        <p:nvSpPr>
          <p:cNvPr id="15363" name="Text Box 16"/>
          <p:cNvSpPr txBox="1"/>
          <p:nvPr/>
        </p:nvSpPr>
        <p:spPr>
          <a:xfrm>
            <a:off x="7848600" y="6078538"/>
            <a:ext cx="1295400" cy="7794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Rectangle 4"/>
          <p:cNvSpPr/>
          <p:nvPr/>
        </p:nvSpPr>
        <p:spPr>
          <a:xfrm>
            <a:off x="0" y="228600"/>
            <a:ext cx="60198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4400" b="1" i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Listen and answer:</a:t>
            </a:r>
            <a:endParaRPr lang="en-US" altLang="zh-CN" sz="4400" b="1" i="1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5365" name="Picture 9" descr="U4 W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863" y="0"/>
            <a:ext cx="2751137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5"/>
          <p:cNvSpPr/>
          <p:nvPr/>
        </p:nvSpPr>
        <p:spPr>
          <a:xfrm>
            <a:off x="-1587" y="1627188"/>
            <a:ext cx="8243887" cy="47259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1. Where are they going for the trip</a:t>
            </a:r>
            <a:r>
              <a:rPr lang="zh-CN" altLang="en-US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？</a:t>
            </a:r>
            <a:endParaRPr lang="zh-CN" altLang="en-US" sz="3200" b="1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They are going to Sunshine Zoo.</a:t>
            </a:r>
            <a:endParaRPr lang="en-US" altLang="zh-CN" sz="3200" b="1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2. Where is the zoo</a:t>
            </a:r>
            <a:r>
              <a:rPr lang="zh-CN" altLang="en-US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？</a:t>
            </a:r>
            <a:endParaRPr lang="zh-CN" altLang="en-US" sz="3200" b="1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It's north of the school,about three                              	kilometres away.</a:t>
            </a:r>
            <a:endParaRPr lang="en-US" altLang="zh-CN" sz="3200" b="1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3. How will they get there</a:t>
            </a:r>
            <a:r>
              <a:rPr lang="zh-CN" altLang="en-US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？</a:t>
            </a:r>
            <a:endParaRPr lang="zh-CN" altLang="en-US" sz="3200" b="1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They will get there by bus. </a:t>
            </a:r>
            <a:endParaRPr lang="en-US" altLang="zh-CN" sz="3200" b="1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5367" name="Picture 36" descr="19_121747_06e05399defc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6353175"/>
            <a:ext cx="1511300" cy="433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36" descr="19_121747_06e05399defc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488" y="6424613"/>
            <a:ext cx="1511300" cy="433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36" descr="19_121747_06e05399defc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838" y="6424613"/>
            <a:ext cx="1511300" cy="433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7" descr="018ca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800" y="5835650"/>
            <a:ext cx="1936750" cy="96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greet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31030" y="100838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38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charRg st="38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charRg st="38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95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charRg st="95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charRg st="95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211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charRg st="211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charRg st="211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2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userid229444time201010121333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116013" y="671513"/>
            <a:ext cx="5040313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叶根友圆趣卡通体" pitchFamily="2" charset="-122"/>
                <a:ea typeface="叶根友圆趣卡通体" pitchFamily="2" charset="-122"/>
                <a:cs typeface="+mn-cs"/>
              </a:rPr>
              <a:t>Spring is coming.</a:t>
            </a:r>
            <a:endParaRPr kumimoji="0" lang="en-US" altLang="zh-CN" sz="4400" b="1" i="1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叶根友圆趣卡通体" pitchFamily="2" charset="-122"/>
              <a:ea typeface="叶根友圆趣卡通体" pitchFamily="2" charset="-122"/>
              <a:cs typeface="+mn-cs"/>
            </a:endParaRPr>
          </a:p>
        </p:txBody>
      </p:sp>
      <p:pic>
        <p:nvPicPr>
          <p:cNvPr id="2" name="birds s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025" y="14224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31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5" name="Group 115"/>
          <p:cNvGrpSpPr/>
          <p:nvPr/>
        </p:nvGrpSpPr>
        <p:grpSpPr>
          <a:xfrm>
            <a:off x="3648075" y="2971800"/>
            <a:ext cx="5495925" cy="3505200"/>
            <a:chOff x="2304" y="2112"/>
            <a:chExt cx="3462" cy="2208"/>
          </a:xfrm>
        </p:grpSpPr>
        <p:pic>
          <p:nvPicPr>
            <p:cNvPr id="16386" name="Picture 68" descr="map"/>
            <p:cNvPicPr>
              <a:picLocks noChangeAspect="1"/>
            </p:cNvPicPr>
            <p:nvPr/>
          </p:nvPicPr>
          <p:blipFill>
            <a:blip r:embed="rId1"/>
            <a:srcRect l="9000" t="4666" r="16121" b="3334"/>
            <a:stretch>
              <a:fillRect/>
            </a:stretch>
          </p:blipFill>
          <p:spPr>
            <a:xfrm>
              <a:off x="2304" y="2112"/>
              <a:ext cx="3456" cy="22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87" name="Text Box 69"/>
            <p:cNvSpPr txBox="1"/>
            <p:nvPr/>
          </p:nvSpPr>
          <p:spPr>
            <a:xfrm>
              <a:off x="2958" y="2798"/>
              <a:ext cx="794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Sunshine Museum</a:t>
              </a:r>
              <a:endParaRPr lang="en-US" altLang="zh-CN" sz="16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6388" name="Text Box 70"/>
            <p:cNvSpPr txBox="1"/>
            <p:nvPr/>
          </p:nvSpPr>
          <p:spPr>
            <a:xfrm>
              <a:off x="2510" y="2447"/>
              <a:ext cx="181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1</a:t>
              </a:r>
              <a:endParaRPr lang="en-US" altLang="zh-CN" sz="20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6389" name="Text Box 71"/>
            <p:cNvSpPr txBox="1"/>
            <p:nvPr/>
          </p:nvSpPr>
          <p:spPr>
            <a:xfrm>
              <a:off x="2875" y="2802"/>
              <a:ext cx="12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5</a:t>
              </a:r>
              <a:endParaRPr lang="en-US" altLang="zh-CN" sz="20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6390" name="Text Box 72"/>
            <p:cNvSpPr txBox="1"/>
            <p:nvPr/>
          </p:nvSpPr>
          <p:spPr>
            <a:xfrm>
              <a:off x="3495" y="3179"/>
              <a:ext cx="681" cy="5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Sunshine </a:t>
              </a:r>
              <a:endParaRPr lang="en-US" altLang="zh-CN" sz="16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Middle </a:t>
              </a:r>
              <a:endParaRPr lang="en-US" altLang="zh-CN" sz="16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School</a:t>
              </a:r>
              <a:endParaRPr lang="en-US" altLang="zh-CN" sz="16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6391" name="Text Box 73"/>
            <p:cNvSpPr txBox="1"/>
            <p:nvPr/>
          </p:nvSpPr>
          <p:spPr>
            <a:xfrm>
              <a:off x="4529" y="3369"/>
              <a:ext cx="12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8</a:t>
              </a:r>
              <a:endParaRPr lang="en-US" altLang="zh-CN" sz="20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6392" name="Text Box 74"/>
            <p:cNvSpPr txBox="1"/>
            <p:nvPr/>
          </p:nvSpPr>
          <p:spPr>
            <a:xfrm>
              <a:off x="4560" y="3005"/>
              <a:ext cx="12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4</a:t>
              </a:r>
              <a:endParaRPr lang="en-US" altLang="zh-CN" sz="20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6393" name="Text Box 75"/>
            <p:cNvSpPr txBox="1"/>
            <p:nvPr/>
          </p:nvSpPr>
          <p:spPr>
            <a:xfrm>
              <a:off x="3568" y="2304"/>
              <a:ext cx="12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2</a:t>
              </a:r>
              <a:endParaRPr lang="en-US" altLang="zh-CN" sz="20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6394" name="Text Box 76"/>
            <p:cNvSpPr txBox="1"/>
            <p:nvPr/>
          </p:nvSpPr>
          <p:spPr>
            <a:xfrm>
              <a:off x="3456" y="3812"/>
              <a:ext cx="12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7</a:t>
              </a:r>
              <a:endParaRPr lang="en-US" altLang="zh-CN" sz="20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6395" name="Text Box 77"/>
            <p:cNvSpPr txBox="1"/>
            <p:nvPr/>
          </p:nvSpPr>
          <p:spPr>
            <a:xfrm>
              <a:off x="2510" y="3634"/>
              <a:ext cx="12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6</a:t>
              </a:r>
              <a:endParaRPr lang="en-US" altLang="zh-CN" sz="20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6396" name="Text Box 78"/>
            <p:cNvSpPr txBox="1"/>
            <p:nvPr/>
          </p:nvSpPr>
          <p:spPr>
            <a:xfrm>
              <a:off x="4327" y="2451"/>
              <a:ext cx="12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3</a:t>
              </a:r>
              <a:endParaRPr lang="en-US" altLang="zh-CN" sz="20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6397" name="Text Box 79"/>
            <p:cNvSpPr txBox="1"/>
            <p:nvPr/>
          </p:nvSpPr>
          <p:spPr>
            <a:xfrm>
              <a:off x="3829" y="2274"/>
              <a:ext cx="731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Sunshine Zoo</a:t>
              </a:r>
              <a:endParaRPr lang="en-US" altLang="zh-CN" sz="16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6398" name="Text Box 80"/>
            <p:cNvSpPr txBox="1"/>
            <p:nvPr/>
          </p:nvSpPr>
          <p:spPr>
            <a:xfrm>
              <a:off x="2641" y="2391"/>
              <a:ext cx="622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Sunny Garden </a:t>
              </a:r>
              <a:endParaRPr lang="en-US" altLang="zh-CN" sz="16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6399" name="Text Box 81"/>
            <p:cNvSpPr txBox="1"/>
            <p:nvPr/>
          </p:nvSpPr>
          <p:spPr>
            <a:xfrm>
              <a:off x="2786" y="3634"/>
              <a:ext cx="622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Lake Park</a:t>
              </a:r>
              <a:endParaRPr lang="en-US" altLang="zh-CN" sz="16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6400" name="Text Box 82"/>
            <p:cNvSpPr txBox="1"/>
            <p:nvPr/>
          </p:nvSpPr>
          <p:spPr>
            <a:xfrm>
              <a:off x="3589" y="3840"/>
              <a:ext cx="731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Sunshine Park</a:t>
              </a:r>
              <a:endParaRPr lang="en-US" altLang="zh-CN" sz="16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6401" name="Text Box 83"/>
            <p:cNvSpPr txBox="1"/>
            <p:nvPr/>
          </p:nvSpPr>
          <p:spPr>
            <a:xfrm>
              <a:off x="4661" y="2443"/>
              <a:ext cx="763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Sunny Theatre </a:t>
              </a:r>
              <a:endParaRPr lang="en-US" altLang="zh-CN" sz="16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6402" name="Text Box 84"/>
            <p:cNvSpPr txBox="1"/>
            <p:nvPr/>
          </p:nvSpPr>
          <p:spPr>
            <a:xfrm>
              <a:off x="4746" y="2880"/>
              <a:ext cx="885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Sunny Food Centre </a:t>
              </a:r>
              <a:endParaRPr lang="en-US" altLang="zh-CN" sz="16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6403" name="Text Box 85"/>
            <p:cNvSpPr txBox="1"/>
            <p:nvPr/>
          </p:nvSpPr>
          <p:spPr>
            <a:xfrm>
              <a:off x="4695" y="3330"/>
              <a:ext cx="1071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Sunny Shopping Centre </a:t>
              </a:r>
              <a:endParaRPr lang="en-US" altLang="zh-CN" sz="16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6404" name="Rectangle 87"/>
            <p:cNvSpPr/>
            <p:nvPr/>
          </p:nvSpPr>
          <p:spPr>
            <a:xfrm>
              <a:off x="4822" y="4080"/>
              <a:ext cx="890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Underground</a:t>
              </a:r>
              <a:endParaRPr lang="en-US" altLang="zh-CN" sz="16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6405" name="Rectangle 88"/>
            <p:cNvSpPr/>
            <p:nvPr/>
          </p:nvSpPr>
          <p:spPr>
            <a:xfrm>
              <a:off x="4899" y="3888"/>
              <a:ext cx="621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00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Bus stop</a:t>
              </a:r>
              <a:endParaRPr lang="en-US" altLang="zh-CN" sz="16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22597" name="Group 69"/>
          <p:cNvGraphicFramePr>
            <a:graphicFrameLocks noGrp="1"/>
          </p:cNvGraphicFramePr>
          <p:nvPr/>
        </p:nvGraphicFramePr>
        <p:xfrm>
          <a:off x="43180" y="641350"/>
          <a:ext cx="9057640" cy="1784350"/>
        </p:xfrm>
        <a:graphic>
          <a:graphicData uri="http://schemas.openxmlformats.org/drawingml/2006/table">
            <a:tbl>
              <a:tblPr/>
              <a:tblGrid>
                <a:gridCol w="1101725"/>
                <a:gridCol w="1652270"/>
                <a:gridCol w="1713865"/>
                <a:gridCol w="1426845"/>
                <a:gridCol w="1449070"/>
                <a:gridCol w="1713865"/>
              </a:tblGrid>
              <a:tr h="8451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Where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。。。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How far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3km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4km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2km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1km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zh-CN" sz="20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。。。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How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。。。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090" name="Rectangle 42"/>
          <p:cNvSpPr/>
          <p:nvPr/>
        </p:nvSpPr>
        <p:spPr>
          <a:xfrm>
            <a:off x="1294765" y="641350"/>
            <a:ext cx="14484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99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Sunshine Zoo</a:t>
            </a:r>
            <a:endParaRPr lang="en-US" altLang="zh-CN" sz="2400" b="1" dirty="0">
              <a:solidFill>
                <a:srgbClr val="99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95" name="Rectangle 47"/>
          <p:cNvSpPr/>
          <p:nvPr/>
        </p:nvSpPr>
        <p:spPr>
          <a:xfrm>
            <a:off x="3072765" y="641350"/>
            <a:ext cx="13404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Sunny Garden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96" name="Rectangle 48"/>
          <p:cNvSpPr/>
          <p:nvPr/>
        </p:nvSpPr>
        <p:spPr>
          <a:xfrm>
            <a:off x="4782820" y="641350"/>
            <a:ext cx="12865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99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Lake Park</a:t>
            </a:r>
            <a:endParaRPr lang="en-US" altLang="zh-CN" sz="2400" b="1" dirty="0">
              <a:solidFill>
                <a:srgbClr val="99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97" name="Rectangle 49"/>
          <p:cNvSpPr/>
          <p:nvPr/>
        </p:nvSpPr>
        <p:spPr>
          <a:xfrm>
            <a:off x="5946775" y="641350"/>
            <a:ext cx="17557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Sunshine Park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0108" name="Picture 60" descr="13"/>
          <p:cNvPicPr>
            <a:picLocks noChangeAspect="1"/>
          </p:cNvPicPr>
          <p:nvPr/>
        </p:nvPicPr>
        <p:blipFill>
          <a:blip r:embed="rId2"/>
          <a:srcRect l="28181" t="29637" r="55818" b="58727"/>
          <a:stretch>
            <a:fillRect/>
          </a:stretch>
        </p:blipFill>
        <p:spPr>
          <a:xfrm>
            <a:off x="1489710" y="1930400"/>
            <a:ext cx="838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0109" name="Picture 61" descr="13"/>
          <p:cNvPicPr>
            <a:picLocks noChangeAspect="1"/>
          </p:cNvPicPr>
          <p:nvPr/>
        </p:nvPicPr>
        <p:blipFill>
          <a:blip r:embed="rId2"/>
          <a:srcRect l="30182" t="29637" r="55818" b="58727"/>
          <a:stretch>
            <a:fillRect/>
          </a:stretch>
        </p:blipFill>
        <p:spPr>
          <a:xfrm>
            <a:off x="5273675" y="1892300"/>
            <a:ext cx="6096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0111" name="Picture 63" descr="200951~1"/>
          <p:cNvPicPr>
            <a:picLocks noChangeAspect="1"/>
          </p:cNvPicPr>
          <p:nvPr/>
        </p:nvPicPr>
        <p:blipFill>
          <a:blip r:embed="rId3"/>
          <a:srcRect l="54233" t="33763" r="29683" b="39668"/>
          <a:stretch>
            <a:fillRect/>
          </a:stretch>
        </p:blipFill>
        <p:spPr>
          <a:xfrm>
            <a:off x="3250565" y="1968500"/>
            <a:ext cx="6096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0112" name="Picture 64" descr="200951~1"/>
          <p:cNvPicPr>
            <a:picLocks noChangeAspect="1"/>
          </p:cNvPicPr>
          <p:nvPr/>
        </p:nvPicPr>
        <p:blipFill>
          <a:blip r:embed="rId3"/>
          <a:srcRect l="54233" t="33763" r="29683" b="39668"/>
          <a:stretch>
            <a:fillRect/>
          </a:stretch>
        </p:blipFill>
        <p:spPr>
          <a:xfrm>
            <a:off x="4554855" y="1968500"/>
            <a:ext cx="6096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0113" name="Picture 65" descr="200951~1"/>
          <p:cNvPicPr>
            <a:picLocks noChangeAspect="1"/>
          </p:cNvPicPr>
          <p:nvPr/>
        </p:nvPicPr>
        <p:blipFill>
          <a:blip r:embed="rId3"/>
          <a:srcRect l="54233" t="33763" r="29683" b="39668"/>
          <a:stretch>
            <a:fillRect/>
          </a:stretch>
        </p:blipFill>
        <p:spPr>
          <a:xfrm>
            <a:off x="6344920" y="1968500"/>
            <a:ext cx="6096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0114" name="Rectangle 66"/>
          <p:cNvSpPr/>
          <p:nvPr/>
        </p:nvSpPr>
        <p:spPr>
          <a:xfrm>
            <a:off x="76200" y="0"/>
            <a:ext cx="854710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  <a:ea typeface="华文新魏" pitchFamily="2" charset="-122"/>
              </a:rPr>
              <a:t>Pair work: Talk about a trip you like.</a:t>
            </a:r>
            <a:endParaRPr lang="en-US" altLang="zh-CN" sz="3600" b="1" dirty="0">
              <a:solidFill>
                <a:srgbClr val="FF0000"/>
              </a:solidFill>
              <a:latin typeface="Comic Sans MS" panose="030F0702030302020204" pitchFamily="66" charset="0"/>
              <a:ea typeface="华文新魏" pitchFamily="2" charset="-122"/>
            </a:endParaRPr>
          </a:p>
        </p:txBody>
      </p:sp>
      <p:sp>
        <p:nvSpPr>
          <p:cNvPr id="41" name="Text Box 47"/>
          <p:cNvSpPr txBox="1"/>
          <p:nvPr/>
        </p:nvSpPr>
        <p:spPr>
          <a:xfrm>
            <a:off x="43180" y="2680970"/>
            <a:ext cx="5867400" cy="3599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400" b="1" i="1" dirty="0">
                <a:solidFill>
                  <a:srgbClr val="CC0000"/>
                </a:solidFill>
                <a:latin typeface="Arial Narrow" pitchFamily="34" charset="0"/>
                <a:ea typeface="宋体" panose="02010600030101010101" pitchFamily="2" charset="-122"/>
              </a:rPr>
              <a:t>A: Where are we going for our class </a:t>
            </a:r>
            <a:endParaRPr lang="en-US" altLang="zh-CN" sz="2400" b="1" i="1" dirty="0">
              <a:solidFill>
                <a:srgbClr val="CC0000"/>
              </a:solidFill>
              <a:latin typeface="Arial Narrow" pitchFamily="34" charset="0"/>
              <a:ea typeface="宋体" panose="02010600030101010101" pitchFamily="2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400" b="1" i="1" dirty="0">
                <a:solidFill>
                  <a:srgbClr val="CC0000"/>
                </a:solidFill>
                <a:latin typeface="Arial Narrow" pitchFamily="34" charset="0"/>
                <a:ea typeface="宋体" panose="02010600030101010101" pitchFamily="2" charset="-122"/>
              </a:rPr>
              <a:t>trip?</a:t>
            </a:r>
            <a:endParaRPr lang="en-US" altLang="zh-CN" sz="2400" b="1" i="1" dirty="0">
              <a:solidFill>
                <a:srgbClr val="CC0000"/>
              </a:solidFill>
              <a:latin typeface="Arial Narrow" pitchFamily="34" charset="0"/>
              <a:ea typeface="宋体" panose="02010600030101010101" pitchFamily="2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400" b="1" i="1" dirty="0"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rPr>
              <a:t>B: We are going to…</a:t>
            </a:r>
            <a:endParaRPr lang="en-US" altLang="zh-CN" sz="2400" b="1" i="1" dirty="0">
              <a:solidFill>
                <a:srgbClr val="00B050"/>
              </a:solidFill>
              <a:latin typeface="Arial Narrow" pitchFamily="34" charset="0"/>
              <a:ea typeface="宋体" panose="02010600030101010101" pitchFamily="2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400" b="1" i="1" dirty="0">
                <a:solidFill>
                  <a:srgbClr val="C00000"/>
                </a:solidFill>
                <a:latin typeface="Arial Narrow" pitchFamily="34" charset="0"/>
                <a:ea typeface="宋体" panose="02010600030101010101" pitchFamily="2" charset="-122"/>
              </a:rPr>
              <a:t>A: Where’s it</a:t>
            </a:r>
            <a:r>
              <a:rPr lang="en-US" altLang="zh-CN" sz="2400" b="1" i="1" dirty="0">
                <a:solidFill>
                  <a:srgbClr val="C00000"/>
                </a:solidFill>
                <a:latin typeface="Arial Narrow" pitchFamily="34" charset="0"/>
                <a:ea typeface="宋体" panose="02010600030101010101" pitchFamily="2" charset="-122"/>
              </a:rPr>
              <a:t>?  </a:t>
            </a:r>
            <a:endParaRPr lang="en-US" altLang="zh-CN" sz="2400" b="1" i="1" dirty="0">
              <a:solidFill>
                <a:srgbClr val="C00000"/>
              </a:solidFill>
              <a:latin typeface="Arial Narrow" pitchFamily="34" charset="0"/>
              <a:ea typeface="宋体" panose="02010600030101010101" pitchFamily="2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400" b="1" i="1" dirty="0"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rPr>
              <a:t>B: It’s north / south / east / </a:t>
            </a:r>
            <a:endParaRPr lang="en-US" altLang="zh-CN" sz="2400" b="1" i="1" dirty="0">
              <a:solidFill>
                <a:schemeClr val="tx1"/>
              </a:solidFill>
              <a:latin typeface="Arial Narrow" pitchFamily="34" charset="0"/>
              <a:ea typeface="宋体" panose="02010600030101010101" pitchFamily="2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400" b="1" i="1" dirty="0"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rPr>
              <a:t>     west of ….</a:t>
            </a:r>
            <a:endParaRPr lang="en-US" altLang="zh-CN" sz="2400" b="1" i="1" dirty="0">
              <a:solidFill>
                <a:srgbClr val="00B050"/>
              </a:solidFill>
              <a:latin typeface="Arial Narrow" pitchFamily="34" charset="0"/>
              <a:ea typeface="宋体" panose="02010600030101010101" pitchFamily="2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400" b="1" i="1" dirty="0">
                <a:solidFill>
                  <a:srgbClr val="C00000"/>
                </a:solidFill>
                <a:latin typeface="Arial Narrow" pitchFamily="34" charset="0"/>
                <a:ea typeface="宋体" panose="02010600030101010101" pitchFamily="2" charset="-122"/>
              </a:rPr>
              <a:t>A: How far is it?</a:t>
            </a:r>
            <a:endParaRPr lang="en-US" altLang="zh-CN" sz="2400" b="1" i="1" dirty="0">
              <a:solidFill>
                <a:srgbClr val="C00000"/>
              </a:solidFill>
              <a:latin typeface="Arial Narrow" pitchFamily="34" charset="0"/>
              <a:ea typeface="宋体" panose="02010600030101010101" pitchFamily="2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宋体" panose="02010600030101010101" pitchFamily="2" charset="-122"/>
              </a:rPr>
              <a:t>B: It’s about …away from our school.</a:t>
            </a:r>
            <a:endParaRPr lang="en-US" altLang="zh-CN" sz="2400" b="1" i="1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ea typeface="宋体" panose="02010600030101010101" pitchFamily="2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400" b="1" i="1" dirty="0">
                <a:solidFill>
                  <a:srgbClr val="C00000"/>
                </a:solidFill>
                <a:latin typeface="Arial Narrow" pitchFamily="34" charset="0"/>
                <a:ea typeface="宋体" panose="02010600030101010101" pitchFamily="2" charset="-122"/>
              </a:rPr>
              <a:t>A: How will we get there?</a:t>
            </a:r>
            <a:endParaRPr lang="en-US" altLang="zh-CN" sz="2400" b="1" i="1" dirty="0">
              <a:solidFill>
                <a:srgbClr val="C00000"/>
              </a:solidFill>
              <a:latin typeface="Arial Narrow" pitchFamily="34" charset="0"/>
              <a:ea typeface="宋体" panose="02010600030101010101" pitchFamily="2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400" b="1" i="1" dirty="0"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rPr>
              <a:t>B: We will get there .…</a:t>
            </a:r>
            <a:endParaRPr lang="en-US" altLang="zh-CN" sz="2400" b="1" i="1" dirty="0">
              <a:solidFill>
                <a:schemeClr val="tx1"/>
              </a:solidFill>
              <a:latin typeface="Arial Narrow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0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90" grpId="0"/>
      <p:bldP spid="130095" grpId="0"/>
      <p:bldP spid="130096" grpId="0"/>
      <p:bldP spid="130097" grpId="0"/>
      <p:bldP spid="130114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15" descr="素雅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8" y="46673"/>
            <a:ext cx="9124950" cy="6764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图片 16"/>
          <p:cNvPicPr>
            <a:picLocks noChangeAspect="1"/>
          </p:cNvPicPr>
          <p:nvPr/>
        </p:nvPicPr>
        <p:blipFill>
          <a:blip r:embed="rId2"/>
          <a:srcRect r="11200"/>
          <a:stretch>
            <a:fillRect/>
          </a:stretch>
        </p:blipFill>
        <p:spPr>
          <a:xfrm>
            <a:off x="7017385" y="4070985"/>
            <a:ext cx="2117090" cy="274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80" y="2712720"/>
            <a:ext cx="5640070" cy="3756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卷形: 垂直 11"/>
          <p:cNvSpPr/>
          <p:nvPr/>
        </p:nvSpPr>
        <p:spPr>
          <a:xfrm rot="16200000">
            <a:off x="3241040" y="-2699385"/>
            <a:ext cx="2576195" cy="806958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8508" y="766792"/>
            <a:ext cx="7006590" cy="1198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Write a letter to the headmaster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Plan a day out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图片 1" descr="IMGccb0daff0f0946403084038168059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84538"/>
            <a:ext cx="5081588" cy="3554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 descr="nsew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6092825"/>
            <a:ext cx="842963" cy="712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五角星 31"/>
          <p:cNvSpPr/>
          <p:nvPr/>
        </p:nvSpPr>
        <p:spPr>
          <a:xfrm>
            <a:off x="2376488" y="6054725"/>
            <a:ext cx="358775" cy="21113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五角星 7"/>
          <p:cNvSpPr/>
          <p:nvPr/>
        </p:nvSpPr>
        <p:spPr>
          <a:xfrm>
            <a:off x="2555875" y="5024438"/>
            <a:ext cx="358775" cy="20955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五角星 9"/>
          <p:cNvSpPr/>
          <p:nvPr/>
        </p:nvSpPr>
        <p:spPr>
          <a:xfrm>
            <a:off x="1871663" y="5367338"/>
            <a:ext cx="441325" cy="1539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53975"/>
            <a:ext cx="3822700" cy="265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805" y="127000"/>
            <a:ext cx="3650615" cy="2446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060" y="3542030"/>
            <a:ext cx="3408045" cy="215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文本框 19"/>
          <p:cNvSpPr txBox="1"/>
          <p:nvPr/>
        </p:nvSpPr>
        <p:spPr>
          <a:xfrm>
            <a:off x="139700" y="2711450"/>
            <a:ext cx="36004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China Dinosaurs Park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06060" y="2711450"/>
            <a:ext cx="360045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Slender West Lake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</a:rPr>
              <a:t>瘦西湖</a:t>
            </a:r>
            <a:r>
              <a:rPr lang="en-US" altLang="zh-CN" sz="2400" b="1" dirty="0">
                <a:solidFill>
                  <a:srgbClr val="FF0000"/>
                </a:solidFill>
              </a:rPr>
              <a:t>)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683885" y="5803900"/>
            <a:ext cx="30295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Nanjing Museum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7" name="Picture 2" descr="201112222110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" y="28575"/>
            <a:ext cx="9109075" cy="683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8" name="WordArt 3"/>
          <p:cNvSpPr/>
          <p:nvPr/>
        </p:nvSpPr>
        <p:spPr>
          <a:xfrm>
            <a:off x="1331913" y="981075"/>
            <a:ext cx="3544887" cy="525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8000"/>
                    </a:srgbClr>
                  </a:prstShdw>
                </a:effectLst>
                <a:latin typeface="Traditional Arabic" charset="0"/>
                <a:ea typeface="Traditional Arabic" charset="0"/>
              </a:rPr>
              <a:t>Homework: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8000"/>
                  </a:srgbClr>
                </a:prstShdw>
              </a:effectLst>
              <a:latin typeface="Traditional Arabic" charset="0"/>
              <a:ea typeface="Traditional Arabic" charset="0"/>
            </a:endParaRPr>
          </a:p>
        </p:txBody>
      </p:sp>
      <p:sp>
        <p:nvSpPr>
          <p:cNvPr id="34819" name="Text Box 4"/>
          <p:cNvSpPr txBox="1"/>
          <p:nvPr/>
        </p:nvSpPr>
        <p:spPr>
          <a:xfrm>
            <a:off x="1154113" y="1844675"/>
            <a:ext cx="7993062" cy="1384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1.Finish the exercises.</a:t>
            </a:r>
            <a:endParaRPr lang="zh-CN" altLang="en-US" sz="2800" b="1" dirty="0">
              <a:solidFill>
                <a:srgbClr val="CC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b="1" dirty="0">
              <a:solidFill>
                <a:srgbClr val="CC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Preview reading.</a:t>
            </a:r>
            <a:endParaRPr lang="zh-CN" altLang="en-US" sz="2800" b="1" dirty="0">
              <a:solidFill>
                <a:srgbClr val="CC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comic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52800"/>
            <a:ext cx="45720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4" descr="comi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5" descr="comi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6" descr="comic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352800"/>
            <a:ext cx="4495800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8"/>
          <p:cNvSpPr txBox="1"/>
          <p:nvPr/>
        </p:nvSpPr>
        <p:spPr>
          <a:xfrm>
            <a:off x="1403350" y="2708275"/>
            <a:ext cx="2597150" cy="64611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read a map</a:t>
            </a:r>
            <a:endParaRPr lang="en-US" altLang="zh-CN" sz="1800" dirty="0"/>
          </a:p>
        </p:txBody>
      </p:sp>
      <p:sp>
        <p:nvSpPr>
          <p:cNvPr id="7" name="Text Box 9"/>
          <p:cNvSpPr txBox="1"/>
          <p:nvPr/>
        </p:nvSpPr>
        <p:spPr>
          <a:xfrm>
            <a:off x="6321425" y="2693988"/>
            <a:ext cx="1511300" cy="6413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a path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8" name="Text Box 10"/>
          <p:cNvSpPr txBox="1"/>
          <p:nvPr/>
        </p:nvSpPr>
        <p:spPr>
          <a:xfrm>
            <a:off x="1403350" y="6216650"/>
            <a:ext cx="2087563" cy="6413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be afraid</a:t>
            </a:r>
            <a:endParaRPr lang="en-US" altLang="zh-CN" sz="1800" dirty="0"/>
          </a:p>
        </p:txBody>
      </p:sp>
      <p:sp>
        <p:nvSpPr>
          <p:cNvPr id="9" name="Text Box 11"/>
          <p:cNvSpPr txBox="1"/>
          <p:nvPr/>
        </p:nvSpPr>
        <p:spPr>
          <a:xfrm>
            <a:off x="6732588" y="6216650"/>
            <a:ext cx="1409700" cy="6413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a sign</a:t>
            </a:r>
            <a:endParaRPr lang="en-US" altLang="zh-CN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2" descr="comic1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1430338"/>
            <a:ext cx="6264275" cy="5137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7"/>
          <p:cNvSpPr txBox="1"/>
          <p:nvPr/>
        </p:nvSpPr>
        <p:spPr>
          <a:xfrm>
            <a:off x="611188" y="252413"/>
            <a:ext cx="759618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</a:rPr>
              <a:t>What happened to(</a:t>
            </a:r>
            <a:r>
              <a:rPr lang="zh-CN" altLang="en-US" b="1" dirty="0">
                <a:solidFill>
                  <a:srgbClr val="3333FF"/>
                </a:solidFill>
                <a:latin typeface="Times New Roman" panose="02020603050405020304" pitchFamily="18" charset="0"/>
              </a:rPr>
              <a:t>发生</a:t>
            </a: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</a:rPr>
              <a:t>) Eddie and Hobo?</a:t>
            </a:r>
            <a:endParaRPr lang="en-US" altLang="zh-CN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1635125" y="850900"/>
            <a:ext cx="36163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They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lost their way</a:t>
            </a: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</a:rPr>
              <a:t>.</a:t>
            </a:r>
            <a:endParaRPr lang="en-US" altLang="zh-CN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Picture 15" descr="素雅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3" name="WordArt 11"/>
          <p:cNvSpPr/>
          <p:nvPr/>
        </p:nvSpPr>
        <p:spPr>
          <a:xfrm>
            <a:off x="381000" y="381000"/>
            <a:ext cx="8610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prstShdw prst="shdw11" dir="16200000">
                    <a:srgbClr val="C0C0C0">
                      <a:alpha val="78998"/>
                    </a:srgb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Watch and answer:</a:t>
            </a:r>
            <a:endParaRPr lang="zh-CN" altLang="en-US" sz="3600" b="1"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prstShdw prst="shdw11" dir="16200000">
                  <a:srgbClr val="C0C0C0">
                    <a:alpha val="78998"/>
                  </a:srgb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8" name="Text Box 8"/>
          <p:cNvSpPr txBox="1"/>
          <p:nvPr/>
        </p:nvSpPr>
        <p:spPr>
          <a:xfrm>
            <a:off x="381000" y="1490345"/>
            <a:ext cx="8153400" cy="14198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421005" indent="-421005">
              <a:lnSpc>
                <a:spcPct val="12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1. What does Hobo ask Eddie to do in the beginning?</a:t>
            </a:r>
            <a:endParaRPr lang="en-US" altLang="zh-CN" sz="3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9" name="Text Box 9"/>
          <p:cNvSpPr txBox="1"/>
          <p:nvPr/>
        </p:nvSpPr>
        <p:spPr>
          <a:xfrm>
            <a:off x="381000" y="3409950"/>
            <a:ext cx="8450580" cy="1087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2. How does Eddie feel when he has to go up</a:t>
            </a:r>
            <a:endParaRPr lang="en-US" altLang="zh-CN" sz="3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 the hill again?</a:t>
            </a:r>
            <a:endParaRPr lang="en-US" altLang="zh-CN" sz="3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90" name="Text Box 10"/>
          <p:cNvSpPr txBox="1"/>
          <p:nvPr/>
        </p:nvSpPr>
        <p:spPr>
          <a:xfrm>
            <a:off x="381000" y="5059680"/>
            <a:ext cx="6748780" cy="5892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Does Hobo really know the way? </a:t>
            </a:r>
            <a:endParaRPr lang="zh-CN" altLang="en-US" sz="3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笑脸 11">
            <a:hlinkClick r:id="rId2" action="ppaction://hlinkfile"/>
          </p:cNvPr>
          <p:cNvSpPr/>
          <p:nvPr/>
        </p:nvSpPr>
        <p:spPr>
          <a:xfrm>
            <a:off x="7848600" y="4497705"/>
            <a:ext cx="1143000" cy="1219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ontrols>
      <mc:AlternateContent xmlns:mc="http://schemas.openxmlformats.org/markup-compatibility/2006">
        <mc:Choice xmlns:v="urn:schemas-microsoft-com:vml" Requires="v">
          <p:control spid="19457" name="" r:id="rId1" imgW="9040495" imgH="6627495"/>
        </mc:Choice>
        <mc:Fallback>
          <p:control name="" r:id="rId1" imgW="9040495" imgH="6627495">
            <p:pic>
              <p:nvPicPr>
                <p:cNvPr id="0" name="Host Control  19456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3813" y="87313"/>
                  <a:ext cx="9040495" cy="662749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15" descr="素雅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WordArt 11"/>
          <p:cNvSpPr/>
          <p:nvPr/>
        </p:nvSpPr>
        <p:spPr>
          <a:xfrm>
            <a:off x="381000" y="381000"/>
            <a:ext cx="8610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prstShdw prst="shdw11" dir="16200000">
                    <a:srgbClr val="C0C0C0">
                      <a:alpha val="78998"/>
                    </a:srgb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Watch and answer:</a:t>
            </a:r>
            <a:endParaRPr lang="zh-CN" altLang="en-US" sz="3600" b="1"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prstShdw prst="shdw11" dir="16200000">
                  <a:srgbClr val="C0C0C0">
                    <a:alpha val="78998"/>
                  </a:srgb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3" name="Text Box 6"/>
          <p:cNvSpPr txBox="1"/>
          <p:nvPr/>
        </p:nvSpPr>
        <p:spPr>
          <a:xfrm>
            <a:off x="823913" y="2768600"/>
            <a:ext cx="561657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zh-CN" sz="3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5" name="Text Box 8"/>
          <p:cNvSpPr txBox="1"/>
          <p:nvPr/>
        </p:nvSpPr>
        <p:spPr>
          <a:xfrm>
            <a:off x="381000" y="1358900"/>
            <a:ext cx="8153400" cy="14198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421005" indent="-421005">
              <a:lnSpc>
                <a:spcPct val="12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1. What does Hobo ask Eddie to do in the beginning?</a:t>
            </a:r>
            <a:endParaRPr lang="en-US" altLang="zh-CN" sz="3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6" name="Text Box 9"/>
          <p:cNvSpPr txBox="1"/>
          <p:nvPr/>
        </p:nvSpPr>
        <p:spPr>
          <a:xfrm>
            <a:off x="426085" y="3311843"/>
            <a:ext cx="8450580" cy="1087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2. How does Eddie feel when he has to go up </a:t>
            </a:r>
            <a:endParaRPr lang="en-US" altLang="zh-CN" sz="3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the hill again?</a:t>
            </a:r>
            <a:endParaRPr lang="en-US" altLang="zh-CN" sz="3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7" name="Text Box 10"/>
          <p:cNvSpPr txBox="1"/>
          <p:nvPr/>
        </p:nvSpPr>
        <p:spPr>
          <a:xfrm>
            <a:off x="426085" y="5146358"/>
            <a:ext cx="6748780" cy="5892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Does Hobo really know the way? </a:t>
            </a:r>
            <a:endParaRPr lang="zh-CN" altLang="en-US" sz="3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笑脸 11">
            <a:hlinkClick r:id="rId2" action="ppaction://hlinkfile"/>
          </p:cNvPr>
          <p:cNvSpPr/>
          <p:nvPr/>
        </p:nvSpPr>
        <p:spPr>
          <a:xfrm>
            <a:off x="7649845" y="4399915"/>
            <a:ext cx="1143000" cy="1219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Box 7"/>
          <p:cNvSpPr txBox="1"/>
          <p:nvPr/>
        </p:nvSpPr>
        <p:spPr>
          <a:xfrm>
            <a:off x="824230" y="2670810"/>
            <a:ext cx="67056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asks him to go down the hill.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Text Box 10"/>
          <p:cNvSpPr txBox="1"/>
          <p:nvPr/>
        </p:nvSpPr>
        <p:spPr>
          <a:xfrm>
            <a:off x="974090" y="4399915"/>
            <a:ext cx="28956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feels afraid.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Text Box 11"/>
          <p:cNvSpPr txBox="1"/>
          <p:nvPr/>
        </p:nvSpPr>
        <p:spPr>
          <a:xfrm>
            <a:off x="935990" y="5838190"/>
            <a:ext cx="2971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No, he doesn’t.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bldLvl="0"/>
      <p:bldP spid="5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Picture 15" descr="素雅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Text Box 5"/>
          <p:cNvSpPr txBox="1"/>
          <p:nvPr/>
        </p:nvSpPr>
        <p:spPr>
          <a:xfrm>
            <a:off x="228600" y="76200"/>
            <a:ext cx="6172200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Read and fill in the blanks:</a:t>
            </a:r>
            <a:endParaRPr lang="en-US" altLang="zh-CN" sz="3600" i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05" name="Text Box 4"/>
          <p:cNvSpPr txBox="1"/>
          <p:nvPr/>
        </p:nvSpPr>
        <p:spPr>
          <a:xfrm>
            <a:off x="0" y="762000"/>
            <a:ext cx="9144000" cy="39693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Eddie and Hobo are going on their t______. Eddie doesn’t know the w______. Hobo thinks he k______ it because there’s a p____between the hills. He tells Eddie not to be a_______. Eddie goes d_________ the hills with Hobo. But they have to go u_____ again. When Eddie hears this, he’s almost mad.(</a:t>
            </a:r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疯的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36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66" name="Text Box 6"/>
          <p:cNvSpPr txBox="1"/>
          <p:nvPr/>
        </p:nvSpPr>
        <p:spPr>
          <a:xfrm>
            <a:off x="6630035" y="762000"/>
            <a:ext cx="6908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rip</a:t>
            </a:r>
            <a:endParaRPr lang="en-US" altLang="zh-CN" sz="36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67" name="Text Box 7"/>
          <p:cNvSpPr txBox="1"/>
          <p:nvPr/>
        </p:nvSpPr>
        <p:spPr>
          <a:xfrm>
            <a:off x="4927600" y="1295400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ay</a:t>
            </a:r>
            <a:endParaRPr lang="en-US" altLang="zh-CN" sz="36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68" name="Text Box 8"/>
          <p:cNvSpPr txBox="1"/>
          <p:nvPr/>
        </p:nvSpPr>
        <p:spPr>
          <a:xfrm>
            <a:off x="958850" y="1797050"/>
            <a:ext cx="1174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nows</a:t>
            </a:r>
            <a:endParaRPr lang="en-US" altLang="zh-CN" sz="36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69" name="Text Box 9"/>
          <p:cNvSpPr txBox="1"/>
          <p:nvPr/>
        </p:nvSpPr>
        <p:spPr>
          <a:xfrm>
            <a:off x="6136005" y="1797050"/>
            <a:ext cx="7416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ath</a:t>
            </a:r>
            <a:endParaRPr lang="en-US" altLang="zh-CN" sz="36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70" name="Text Box 10"/>
          <p:cNvSpPr txBox="1"/>
          <p:nvPr/>
        </p:nvSpPr>
        <p:spPr>
          <a:xfrm>
            <a:off x="6400800" y="2438400"/>
            <a:ext cx="1149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fraid</a:t>
            </a:r>
            <a:endParaRPr lang="en-US" altLang="zh-CN" sz="36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71" name="Text Box 11"/>
          <p:cNvSpPr txBox="1"/>
          <p:nvPr/>
        </p:nvSpPr>
        <p:spPr>
          <a:xfrm>
            <a:off x="2527300" y="2989263"/>
            <a:ext cx="996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own</a:t>
            </a:r>
            <a:endParaRPr lang="en-US" altLang="zh-CN" sz="36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72" name="Text Box 12"/>
          <p:cNvSpPr txBox="1"/>
          <p:nvPr/>
        </p:nvSpPr>
        <p:spPr>
          <a:xfrm>
            <a:off x="3219450" y="3504883"/>
            <a:ext cx="4114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endParaRPr lang="en-US" altLang="zh-CN" sz="36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1541" name="Picture 40" descr="19_121747_06e05399defc6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189028"/>
            <a:ext cx="1511300" cy="433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40" descr="19_121747_06e05399defc6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575" y="6189028"/>
            <a:ext cx="1511300" cy="433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40" descr="19_121747_06e05399defc6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705" y="6189028"/>
            <a:ext cx="1511300" cy="4333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15" name="Group 14"/>
          <p:cNvGrpSpPr/>
          <p:nvPr/>
        </p:nvGrpSpPr>
        <p:grpSpPr>
          <a:xfrm>
            <a:off x="7800023" y="5419090"/>
            <a:ext cx="1258887" cy="1341438"/>
            <a:chOff x="0" y="0"/>
            <a:chExt cx="1248" cy="1200"/>
          </a:xfrm>
        </p:grpSpPr>
        <p:grpSp>
          <p:nvGrpSpPr>
            <p:cNvPr id="21516" name="Group 15"/>
            <p:cNvGrpSpPr/>
            <p:nvPr/>
          </p:nvGrpSpPr>
          <p:grpSpPr>
            <a:xfrm>
              <a:off x="0" y="131"/>
              <a:ext cx="1205" cy="785"/>
              <a:chOff x="0" y="0"/>
              <a:chExt cx="1584" cy="1104"/>
            </a:xfrm>
          </p:grpSpPr>
          <p:sp>
            <p:nvSpPr>
              <p:cNvPr id="21517" name="Oval 16"/>
              <p:cNvSpPr/>
              <p:nvPr/>
            </p:nvSpPr>
            <p:spPr>
              <a:xfrm>
                <a:off x="480" y="432"/>
                <a:ext cx="672" cy="576"/>
              </a:xfrm>
              <a:prstGeom prst="ellipse">
                <a:avLst/>
              </a:prstGeom>
              <a:solidFill>
                <a:srgbClr val="39B50D">
                  <a:alpha val="50194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sz="3600" dirty="0">
                  <a:latin typeface="Gabriola" panose="04040605051002020D02" pitchFamily="82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1518" name="Group 17"/>
              <p:cNvGrpSpPr/>
              <p:nvPr/>
            </p:nvGrpSpPr>
            <p:grpSpPr>
              <a:xfrm>
                <a:off x="0" y="0"/>
                <a:ext cx="1584" cy="1104"/>
                <a:chOff x="0" y="0"/>
                <a:chExt cx="1584" cy="1104"/>
              </a:xfrm>
            </p:grpSpPr>
            <p:sp>
              <p:nvSpPr>
                <p:cNvPr id="21519" name="Oval 18"/>
                <p:cNvSpPr/>
                <p:nvPr/>
              </p:nvSpPr>
              <p:spPr>
                <a:xfrm>
                  <a:off x="192" y="48"/>
                  <a:ext cx="672" cy="624"/>
                </a:xfrm>
                <a:prstGeom prst="ellipse">
                  <a:avLst/>
                </a:prstGeom>
                <a:solidFill>
                  <a:srgbClr val="39B50D">
                    <a:alpha val="50194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3600" dirty="0">
                    <a:latin typeface="Gabriola" panose="04040605051002020D02" pitchFamily="8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20" name="Oval 19"/>
                <p:cNvSpPr/>
                <p:nvPr/>
              </p:nvSpPr>
              <p:spPr>
                <a:xfrm>
                  <a:off x="624" y="48"/>
                  <a:ext cx="576" cy="672"/>
                </a:xfrm>
                <a:prstGeom prst="ellipse">
                  <a:avLst/>
                </a:prstGeom>
                <a:solidFill>
                  <a:srgbClr val="39B50D">
                    <a:alpha val="50194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3600" dirty="0">
                    <a:latin typeface="Gabriola" panose="04040605051002020D02" pitchFamily="8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21" name="Oval 20"/>
                <p:cNvSpPr/>
                <p:nvPr/>
              </p:nvSpPr>
              <p:spPr>
                <a:xfrm>
                  <a:off x="960" y="0"/>
                  <a:ext cx="576" cy="576"/>
                </a:xfrm>
                <a:prstGeom prst="ellipse">
                  <a:avLst/>
                </a:prstGeom>
                <a:solidFill>
                  <a:srgbClr val="39B50D">
                    <a:alpha val="50194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3600" dirty="0">
                    <a:latin typeface="Gabriola" panose="04040605051002020D02" pitchFamily="8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22" name="Oval 21"/>
                <p:cNvSpPr/>
                <p:nvPr/>
              </p:nvSpPr>
              <p:spPr>
                <a:xfrm>
                  <a:off x="0" y="480"/>
                  <a:ext cx="576" cy="576"/>
                </a:xfrm>
                <a:prstGeom prst="ellipse">
                  <a:avLst/>
                </a:prstGeom>
                <a:solidFill>
                  <a:srgbClr val="39B50D">
                    <a:alpha val="50194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3600" dirty="0">
                    <a:latin typeface="Gabriola" panose="04040605051002020D02" pitchFamily="8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23" name="Oval 22"/>
                <p:cNvSpPr/>
                <p:nvPr/>
              </p:nvSpPr>
              <p:spPr>
                <a:xfrm>
                  <a:off x="1008" y="432"/>
                  <a:ext cx="576" cy="576"/>
                </a:xfrm>
                <a:prstGeom prst="ellipse">
                  <a:avLst/>
                </a:prstGeom>
                <a:solidFill>
                  <a:srgbClr val="39B50D">
                    <a:alpha val="50194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3600" dirty="0">
                    <a:latin typeface="Gabriola" panose="04040605051002020D02" pitchFamily="8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24" name="Rectangle 23"/>
                <p:cNvSpPr/>
                <p:nvPr/>
              </p:nvSpPr>
              <p:spPr>
                <a:xfrm>
                  <a:off x="48" y="864"/>
                  <a:ext cx="1488" cy="240"/>
                </a:xfrm>
                <a:prstGeom prst="rect">
                  <a:avLst/>
                </a:prstGeom>
                <a:solidFill>
                  <a:srgbClr val="39B50D">
                    <a:alpha val="50194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3600" dirty="0">
                    <a:latin typeface="Gabriola" panose="04040605051002020D02" pitchFamily="82" charset="0"/>
                    <a:ea typeface="宋体" panose="02010600030101010101" pitchFamily="2" charset="-122"/>
                  </a:endParaRPr>
                </a:p>
              </p:txBody>
            </p:sp>
          </p:grpSp>
        </p:grpSp>
        <p:pic>
          <p:nvPicPr>
            <p:cNvPr id="21525" name="Picture 2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8" y="0"/>
              <a:ext cx="646" cy="56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1526" name="Group 25"/>
            <p:cNvGrpSpPr/>
            <p:nvPr/>
          </p:nvGrpSpPr>
          <p:grpSpPr>
            <a:xfrm rot="2455147">
              <a:off x="473" y="480"/>
              <a:ext cx="775" cy="567"/>
              <a:chOff x="0" y="0"/>
              <a:chExt cx="1584" cy="1104"/>
            </a:xfrm>
          </p:grpSpPr>
          <p:sp>
            <p:nvSpPr>
              <p:cNvPr id="21527" name="Oval 26"/>
              <p:cNvSpPr/>
              <p:nvPr/>
            </p:nvSpPr>
            <p:spPr>
              <a:xfrm>
                <a:off x="480" y="432"/>
                <a:ext cx="672" cy="576"/>
              </a:xfrm>
              <a:prstGeom prst="ellipse">
                <a:avLst/>
              </a:prstGeom>
              <a:solidFill>
                <a:srgbClr val="BDFF03">
                  <a:alpha val="50194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sz="3600" dirty="0">
                  <a:latin typeface="Gabriola" panose="04040605051002020D02" pitchFamily="82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1528" name="Group 27"/>
              <p:cNvGrpSpPr/>
              <p:nvPr/>
            </p:nvGrpSpPr>
            <p:grpSpPr>
              <a:xfrm>
                <a:off x="0" y="0"/>
                <a:ext cx="1584" cy="1104"/>
                <a:chOff x="0" y="0"/>
                <a:chExt cx="1584" cy="1104"/>
              </a:xfrm>
            </p:grpSpPr>
            <p:sp>
              <p:nvSpPr>
                <p:cNvPr id="21529" name="Oval 28"/>
                <p:cNvSpPr/>
                <p:nvPr/>
              </p:nvSpPr>
              <p:spPr>
                <a:xfrm>
                  <a:off x="192" y="48"/>
                  <a:ext cx="672" cy="624"/>
                </a:xfrm>
                <a:prstGeom prst="ellipse">
                  <a:avLst/>
                </a:prstGeom>
                <a:solidFill>
                  <a:srgbClr val="BDFF03">
                    <a:alpha val="50194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3600" dirty="0">
                    <a:latin typeface="Gabriola" panose="04040605051002020D02" pitchFamily="8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30" name="Oval 29"/>
                <p:cNvSpPr/>
                <p:nvPr/>
              </p:nvSpPr>
              <p:spPr>
                <a:xfrm>
                  <a:off x="624" y="48"/>
                  <a:ext cx="576" cy="672"/>
                </a:xfrm>
                <a:prstGeom prst="ellipse">
                  <a:avLst/>
                </a:prstGeom>
                <a:solidFill>
                  <a:srgbClr val="BDFF03">
                    <a:alpha val="50194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3600" dirty="0">
                    <a:latin typeface="Gabriola" panose="04040605051002020D02" pitchFamily="8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31" name="Oval 30"/>
                <p:cNvSpPr/>
                <p:nvPr/>
              </p:nvSpPr>
              <p:spPr>
                <a:xfrm>
                  <a:off x="960" y="0"/>
                  <a:ext cx="576" cy="576"/>
                </a:xfrm>
                <a:prstGeom prst="ellipse">
                  <a:avLst/>
                </a:prstGeom>
                <a:solidFill>
                  <a:srgbClr val="BDFF03">
                    <a:alpha val="50194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3600" dirty="0">
                    <a:latin typeface="Gabriola" panose="04040605051002020D02" pitchFamily="8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32" name="Oval 31"/>
                <p:cNvSpPr/>
                <p:nvPr/>
              </p:nvSpPr>
              <p:spPr>
                <a:xfrm>
                  <a:off x="0" y="480"/>
                  <a:ext cx="576" cy="576"/>
                </a:xfrm>
                <a:prstGeom prst="ellipse">
                  <a:avLst/>
                </a:prstGeom>
                <a:solidFill>
                  <a:srgbClr val="BDFF03">
                    <a:alpha val="50194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3600" dirty="0">
                    <a:latin typeface="Gabriola" panose="04040605051002020D02" pitchFamily="8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33" name="Oval 32"/>
                <p:cNvSpPr/>
                <p:nvPr/>
              </p:nvSpPr>
              <p:spPr>
                <a:xfrm>
                  <a:off x="1008" y="432"/>
                  <a:ext cx="576" cy="576"/>
                </a:xfrm>
                <a:prstGeom prst="ellipse">
                  <a:avLst/>
                </a:prstGeom>
                <a:solidFill>
                  <a:srgbClr val="BDFF03">
                    <a:alpha val="50194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3600" dirty="0">
                    <a:latin typeface="Gabriola" panose="04040605051002020D02" pitchFamily="8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34" name="Rectangle 33"/>
                <p:cNvSpPr/>
                <p:nvPr/>
              </p:nvSpPr>
              <p:spPr>
                <a:xfrm>
                  <a:off x="48" y="864"/>
                  <a:ext cx="1488" cy="240"/>
                </a:xfrm>
                <a:prstGeom prst="rect">
                  <a:avLst/>
                </a:prstGeom>
                <a:solidFill>
                  <a:srgbClr val="BDFF03">
                    <a:alpha val="50194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3600" dirty="0">
                    <a:latin typeface="Gabriola" panose="04040605051002020D02" pitchFamily="82" charset="0"/>
                    <a:ea typeface="宋体" panose="02010600030101010101" pitchFamily="2" charset="-122"/>
                  </a:endParaRPr>
                </a:p>
              </p:txBody>
            </p:sp>
          </p:grpSp>
        </p:grpSp>
        <p:pic>
          <p:nvPicPr>
            <p:cNvPr id="21535" name="Picture 34"/>
            <p:cNvPicPr preferRelativeResize="0"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1" y="480"/>
              <a:ext cx="344" cy="3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36" name="Picture 35"/>
            <p:cNvPicPr preferRelativeResize="0"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" y="847"/>
              <a:ext cx="345" cy="3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37" name="Picture 36"/>
            <p:cNvPicPr preferRelativeResize="0"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5" y="873"/>
              <a:ext cx="344" cy="32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6" grpId="0"/>
      <p:bldP spid="143367" grpId="0"/>
      <p:bldP spid="143368" grpId="0"/>
      <p:bldP spid="143369" grpId="0"/>
      <p:bldP spid="143370" grpId="0"/>
      <p:bldP spid="143371" grpId="0"/>
      <p:bldP spid="1433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Picture 15" descr="素雅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文本框 1"/>
          <p:cNvSpPr txBox="1"/>
          <p:nvPr/>
        </p:nvSpPr>
        <p:spPr>
          <a:xfrm>
            <a:off x="2324100" y="444500"/>
            <a:ext cx="5141913" cy="11064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6600">
                <a:solidFill>
                  <a:srgbClr val="7030A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Act it out</a:t>
            </a:r>
            <a:endParaRPr lang="en-US" altLang="zh-CN" sz="6600">
              <a:solidFill>
                <a:srgbClr val="7030A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505" y="1802130"/>
            <a:ext cx="3775075" cy="353822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Tips</a:t>
            </a:r>
            <a:r>
              <a:rPr lang="zh-CN" altLang="en-US" sz="28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：</a:t>
            </a:r>
            <a:endParaRPr lang="zh-CN" altLang="en-US" sz="2800" b="1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  <a:p>
            <a:endParaRPr lang="zh-CN" altLang="en-US" sz="2800" b="1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  <a:p>
            <a:r>
              <a:rPr lang="en-US" altLang="zh-CN" sz="2800" b="1">
                <a:solidFill>
                  <a:srgbClr val="7030A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1.Try to use your body language as much as possible!</a:t>
            </a:r>
            <a:endParaRPr lang="en-US" altLang="zh-CN" sz="2800" b="1">
              <a:solidFill>
                <a:srgbClr val="7030A0"/>
              </a:solidFill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  <a:p>
            <a:endParaRPr lang="en-US" altLang="zh-CN" sz="2800" b="1">
              <a:solidFill>
                <a:srgbClr val="7030A0"/>
              </a:solidFill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  <a:p>
            <a:r>
              <a:rPr lang="en-US" altLang="zh-CN" sz="2800" b="1">
                <a:solidFill>
                  <a:srgbClr val="7030A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2.Add your own words!</a:t>
            </a:r>
            <a:endParaRPr lang="en-US" altLang="zh-CN" sz="2800" b="1">
              <a:solidFill>
                <a:srgbClr val="7030A0"/>
              </a:solidFill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</p:txBody>
      </p:sp>
      <p:pic>
        <p:nvPicPr>
          <p:cNvPr id="2" name="图片 1" descr="I308L@`AZ]S%JQN0LG18J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945" y="1802130"/>
            <a:ext cx="5139055" cy="505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空白设计模板">
  <a:themeElements>
    <a:clrScheme name="空白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空白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空白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1_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空白设计模板">
  <a:themeElements>
    <a:clrScheme name="空白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空白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空白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3022</Words>
  <Application>WPS 演示</Application>
  <PresentationFormat>在屏幕上显示</PresentationFormat>
  <Paragraphs>280</Paragraphs>
  <Slides>23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Arial</vt:lpstr>
      <vt:lpstr>宋体</vt:lpstr>
      <vt:lpstr>Wingdings</vt:lpstr>
      <vt:lpstr>Times New Roman</vt:lpstr>
      <vt:lpstr>叶根友圆趣卡通体</vt:lpstr>
      <vt:lpstr>Gabriola</vt:lpstr>
      <vt:lpstr>Comic Sans MS</vt:lpstr>
      <vt:lpstr>微软雅黑</vt:lpstr>
      <vt:lpstr>Arial Unicode MS</vt:lpstr>
      <vt:lpstr>Calibri</vt:lpstr>
      <vt:lpstr>黑体</vt:lpstr>
      <vt:lpstr>华文新魏</vt:lpstr>
      <vt:lpstr>Arial Narrow</vt:lpstr>
      <vt:lpstr>Traditional Arabic</vt:lpstr>
      <vt:lpstr>Segoe Print</vt:lpstr>
      <vt:lpstr>默认设计模板</vt:lpstr>
      <vt:lpstr>空白设计模板</vt:lpstr>
      <vt:lpstr>1_默认设计模板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liujuan</cp:lastModifiedBy>
  <cp:revision>96</cp:revision>
  <dcterms:created xsi:type="dcterms:W3CDTF">2013-03-10T04:21:00Z</dcterms:created>
  <dcterms:modified xsi:type="dcterms:W3CDTF">2019-03-24T13:51:52Z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2052-11.1.0.8515</vt:lpwstr>
  </property>
</Properties>
</file>