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2" r:id="rId3"/>
    <p:sldId id="264" r:id="rId5"/>
    <p:sldId id="266" r:id="rId6"/>
    <p:sldId id="269" r:id="rId7"/>
    <p:sldId id="270" r:id="rId8"/>
    <p:sldId id="272" r:id="rId9"/>
    <p:sldId id="273" r:id="rId10"/>
    <p:sldId id="275" r:id="rId11"/>
    <p:sldId id="276" r:id="rId12"/>
    <p:sldId id="277" r:id="rId13"/>
    <p:sldId id="288" r:id="rId14"/>
    <p:sldId id="279" r:id="rId15"/>
    <p:sldId id="298" r:id="rId16"/>
    <p:sldId id="281" r:id="rId17"/>
    <p:sldId id="282" r:id="rId18"/>
    <p:sldId id="283" r:id="rId19"/>
    <p:sldId id="284" r:id="rId20"/>
    <p:sldId id="285" r:id="rId21"/>
    <p:sldId id="286" r:id="rId22"/>
    <p:sldId id="287" r:id="rId23"/>
  </p:sldIdLst>
  <p:sldSz cx="24385270" cy="13717270"/>
  <p:notesSz cx="6858000" cy="9144000"/>
  <p:defaultTextStyle>
    <a:defPPr>
      <a:defRPr lang="zh-CN"/>
    </a:defPPr>
    <a:lvl1pPr marL="0" algn="l" defTabSz="2438400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1pPr>
    <a:lvl2pPr marL="1219200" algn="l" defTabSz="2438400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2pPr>
    <a:lvl3pPr marL="2438400" algn="l" defTabSz="2438400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3pPr>
    <a:lvl4pPr marL="3657600" algn="l" defTabSz="2438400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4pPr>
    <a:lvl5pPr marL="4876800" algn="l" defTabSz="2438400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5pPr>
    <a:lvl6pPr marL="6096000" algn="l" defTabSz="2438400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6pPr>
    <a:lvl7pPr marL="7315835" algn="l" defTabSz="2438400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7pPr>
    <a:lvl8pPr marL="8535035" algn="l" defTabSz="2438400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8pPr>
    <a:lvl9pPr marL="9754235" algn="l" defTabSz="2438400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A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636" y="-84"/>
      </p:cViewPr>
      <p:guideLst>
        <p:guide orient="horz" pos="4321"/>
        <p:guide pos="76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911" y="1143000"/>
            <a:ext cx="5486178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D76618-1209-45E5-97C8-FEDEB0D381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D76618-1209-45E5-97C8-FEDEB0D381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D76618-1209-45E5-97C8-FEDEB0D381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D76618-1209-45E5-97C8-FEDEB0D381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D76618-1209-45E5-97C8-FEDEB0D381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D76618-1209-45E5-97C8-FEDEB0D381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D76618-1209-45E5-97C8-FEDEB0D381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D76618-1209-45E5-97C8-FEDEB0D381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D76618-1209-45E5-97C8-FEDEB0D381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8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450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24384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24384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24384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24384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2438400" fontAlgn="base">
              <a:spcBef>
                <a:spcPct val="0"/>
              </a:spcBef>
              <a:spcAft>
                <a:spcPct val="0"/>
              </a:spcAft>
            </a:pPr>
            <a:fld id="{DAD566C7-33DC-495A-9769-CB32230E7362}" type="slidenum">
              <a:rPr lang="zh-CN" altLang="en-US" sz="120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0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1741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24384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24384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24384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24384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2438400" fontAlgn="base">
              <a:spcBef>
                <a:spcPct val="0"/>
              </a:spcBef>
              <a:spcAft>
                <a:spcPct val="0"/>
              </a:spcAft>
            </a:pPr>
            <a:fld id="{2B853C1C-C49B-41A8-9CBA-FF7BC35CEF84}" type="slidenum">
              <a:rPr lang="zh-CN" altLang="en-US" sz="120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D76618-1209-45E5-97C8-FEDEB0D381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D76618-1209-45E5-97C8-FEDEB0D381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D76618-1209-45E5-97C8-FEDEB0D381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D76618-1209-45E5-97C8-FEDEB0D381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D76618-1209-45E5-97C8-FEDEB0D381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D76618-1209-45E5-97C8-FEDEB0D381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D76618-1209-45E5-97C8-FEDEB0D381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2017学易微课堂（部编教材）项目\PPT模板设计\初中同步PPT模板\道德与法制（七年级）\2017学易微课堂（部编教材）七年级道德与法制（下册）模板首页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472"/>
            <a:ext cx="24384000" cy="137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lyc\Desktop\公司LOGO 透明版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538" y="594098"/>
            <a:ext cx="2808312" cy="1235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E:\2017学易微课堂（部编教材）项目\PPT模板设计\教育部组织编写•人教版-细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738114"/>
            <a:ext cx="21040726" cy="1182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1026" name="Picture 2" descr="E:\2017学易微课堂（部编教材）项目PPT模板设计\道德与法制（七年级）\2017学易微课堂（部编教材）七年级道德与法制模板内页02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26" y="1588"/>
            <a:ext cx="24384000" cy="137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lyc\Desktop\公司LOGO 透明版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45722" y="738114"/>
            <a:ext cx="2808312" cy="1235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E:\2017学易微课堂（部编教材）项目\PPT模板设计\教育部组织编写•人教版   道德与法治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80" y="18034"/>
            <a:ext cx="24380826" cy="13714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9.jpeg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2.png"/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hyperlink" Target="file:///C:\Users\Administrator\Desktop\&#23433;&#24509;13&#23681;&#23389;&#24515;&#23569;&#24180;,%20&#24515;&#30140;&#29239;&#29239;&#29228;&#27004;&#26799;&#36763;&#33510;,%20&#21457;&#26126;&#31070;&#22120;&#21518;&#33635;&#33719;&#22269;&#38469;&#37329;&#22870;_&#39640;&#28165;.mp4" TargetMode="Externa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6.png"/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7"/>
          <p:cNvSpPr>
            <a:spLocks noChangeArrowheads="1"/>
          </p:cNvSpPr>
          <p:nvPr/>
        </p:nvSpPr>
        <p:spPr bwMode="auto">
          <a:xfrm>
            <a:off x="4703962" y="8573792"/>
            <a:ext cx="13753528" cy="3200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243852" tIns="121926" rIns="243852" bIns="121926">
            <a:spAutoFit/>
          </a:bodyPr>
          <a:lstStyle/>
          <a:p>
            <a:pPr algn="just" hangingPunct="0">
              <a:lnSpc>
                <a:spcPct val="12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有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一艘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船在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海上航行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时遇到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暴风雨即将倾覆，船上有</a:t>
            </a:r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名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乘客：小学教师、足球运动员、优秀的警察、外科医生、著名演员、可以让粮食增产的农业专家、怀孕的妇女、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岁的小孩、作家、年长的和尚、一位生病的老人、自己、有钱的富翁，但船上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只有一个救生艇，救生艇最多只能乘</a:t>
            </a:r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名乘客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。应该让哪五个人走呢？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471714" y="1686397"/>
            <a:ext cx="4621212" cy="923925"/>
            <a:chOff x="2471714" y="954138"/>
            <a:chExt cx="4621212" cy="923925"/>
          </a:xfrm>
        </p:grpSpPr>
        <p:sp>
          <p:nvSpPr>
            <p:cNvPr id="12" name="TextBox 11"/>
            <p:cNvSpPr txBox="1">
              <a:spLocks noChangeArrowheads="1"/>
            </p:cNvSpPr>
            <p:nvPr/>
          </p:nvSpPr>
          <p:spPr bwMode="auto">
            <a:xfrm>
              <a:off x="2663801" y="954138"/>
              <a:ext cx="4429125" cy="923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4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 sz="4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 sz="4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 sz="4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 sz="4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2438400" fontAlgn="base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2438400" fontAlgn="base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2438400" fontAlgn="base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2438400" fontAlgn="base">
                <a:spcBef>
                  <a:spcPct val="0"/>
                </a:spcBef>
                <a:spcAft>
                  <a:spcPct val="0"/>
                </a:spcAft>
                <a:defRPr sz="4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5400" dirty="0">
                  <a:solidFill>
                    <a:srgbClr val="00B05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激趣引课</a:t>
              </a:r>
              <a:endParaRPr lang="zh-CN" altLang="en-US" sz="5400" dirty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2471714" y="954138"/>
              <a:ext cx="3348037" cy="923925"/>
            </a:xfrm>
            <a:prstGeom prst="round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2438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 w="38100">
                  <a:solidFill>
                    <a:schemeClr val="tx1"/>
                  </a:solidFill>
                </a:ln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8016330" y="2826346"/>
            <a:ext cx="69365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一个严肃的游戏</a:t>
            </a:r>
            <a:r>
              <a:rPr lang="en-US" altLang="zh-CN" sz="40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0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生死抉择</a:t>
            </a:r>
            <a:endParaRPr lang="zh-CN" altLang="en-US" sz="40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27"/>
          <a:stretch>
            <a:fillRect/>
          </a:stretch>
        </p:blipFill>
        <p:spPr>
          <a:xfrm>
            <a:off x="7080226" y="3690442"/>
            <a:ext cx="9225130" cy="4883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039100" y="4997981"/>
            <a:ext cx="12789535" cy="5262245"/>
          </a:xfrm>
          <a:prstGeom prst="rect">
            <a:avLst/>
          </a:prstGeom>
          <a:ln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只会说方言，不会说普通话，听不懂外语，就没办法交流，不能出国？科大讯飞研究院副院长魏思不信这个邪。他领导的“超脑小组”的团队，将人工智能中的语音智能，做成了“全球无敌”！他们发明的翻译机能把东北方言“干哈呢”，河南方言“咦，恁弄啥呢”准确地翻译成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What are you doing”,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翻译准确率达到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上。中英、中日、中韩、中德、中法等，甚至连印度口音的德语，都能准确无误地翻译出来！带着这台遥控器大小的翻译机，哪怕是只会说中国方言的老年人，也可以无交流障碍地走遍世界。但他们仍不满足，希望能够制造出可以思考的机器，能够像人类那样“察言观色”，聪明地说话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标题 1"/>
          <p:cNvSpPr txBox="1"/>
          <p:nvPr/>
        </p:nvSpPr>
        <p:spPr>
          <a:xfrm>
            <a:off x="2543722" y="2754338"/>
            <a:ext cx="6215105" cy="960438"/>
          </a:xfrm>
          <a:prstGeom prst="rect">
            <a:avLst/>
          </a:prstGeom>
        </p:spPr>
        <p:txBody>
          <a:bodyPr vert="horz" lIns="243852" tIns="121926" rIns="243852" bIns="121926" rtlCol="0" anchor="ctr">
            <a:noAutofit/>
          </a:bodyPr>
          <a:lstStyle/>
          <a:p>
            <a:pPr marL="0" marR="0" lvl="0" indent="0" algn="l" defTabSz="2438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二</a:t>
            </a:r>
            <a:r>
              <a:rPr kumimoji="0" lang="zh-CN" altLang="en-US" sz="440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、培养批判精神</a:t>
            </a:r>
            <a:endParaRPr kumimoji="0" lang="zh-CN" altLang="en-US" sz="440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63340" y="3774440"/>
            <a:ext cx="659384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40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批判性思维的作用</a:t>
            </a:r>
            <a:r>
              <a:rPr lang="en-US" altLang="zh-CN" sz="40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(Why)</a:t>
            </a:r>
            <a:endParaRPr lang="en-US" altLang="zh-CN" sz="4000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KSO_Shape"/>
          <p:cNvSpPr/>
          <p:nvPr/>
        </p:nvSpPr>
        <p:spPr>
          <a:xfrm>
            <a:off x="3263802" y="4842570"/>
            <a:ext cx="4248471" cy="5553144"/>
          </a:xfrm>
          <a:prstGeom prst="ellipse">
            <a:avLst/>
          </a:prstGeom>
          <a:blipFill>
            <a:blip r:embed="rId1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2543722" y="1707035"/>
            <a:ext cx="8216900" cy="795337"/>
          </a:xfrm>
          <a:prstGeom prst="rect">
            <a:avLst/>
          </a:prstGeom>
        </p:spPr>
        <p:txBody>
          <a:bodyPr lIns="243852" tIns="121926" rIns="243852" bIns="121926" anchor="ctr"/>
          <a:lstStyle>
            <a:lvl1pPr algn="ctr" defTabSz="2438400" rtl="0" eaLnBrk="1" latinLnBrk="0" hangingPunct="1">
              <a:spcBef>
                <a:spcPct val="0"/>
              </a:spcBef>
              <a:buNone/>
              <a:defRPr sz="117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zh-CN" altLang="en-US" sz="5400" dirty="0" smtClean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精讲点拨</a:t>
            </a:r>
            <a:endParaRPr lang="zh-CN" altLang="en-US" sz="5400" dirty="0">
              <a:solidFill>
                <a:srgbClr val="00B050"/>
              </a:solidFill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2543722" y="1675285"/>
            <a:ext cx="3097212" cy="935037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2438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 w="38100">
                <a:solidFill>
                  <a:schemeClr val="tx1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 txBox="1"/>
          <p:nvPr/>
        </p:nvSpPr>
        <p:spPr>
          <a:xfrm>
            <a:off x="2543722" y="2754338"/>
            <a:ext cx="6215105" cy="960438"/>
          </a:xfrm>
          <a:prstGeom prst="rect">
            <a:avLst/>
          </a:prstGeom>
        </p:spPr>
        <p:txBody>
          <a:bodyPr vert="horz" lIns="243852" tIns="121926" rIns="243852" bIns="121926" rtlCol="0" anchor="ctr">
            <a:noAutofit/>
          </a:bodyPr>
          <a:lstStyle/>
          <a:p>
            <a:pPr marL="0" marR="0" lvl="0" indent="0" algn="l" defTabSz="2438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二</a:t>
            </a:r>
            <a:r>
              <a:rPr kumimoji="0" lang="zh-CN" altLang="en-US" sz="440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、培养批判精神</a:t>
            </a:r>
            <a:endParaRPr kumimoji="0" lang="zh-CN" altLang="en-US" sz="440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63340" y="3774440"/>
            <a:ext cx="689800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40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批判性思维的作用</a:t>
            </a:r>
            <a:r>
              <a:rPr lang="en-US" altLang="zh-CN" sz="40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(Why)</a:t>
            </a:r>
            <a:endParaRPr lang="en-US" altLang="zh-CN" sz="4000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KSO_Shape"/>
          <p:cNvSpPr/>
          <p:nvPr/>
        </p:nvSpPr>
        <p:spPr>
          <a:xfrm>
            <a:off x="3263802" y="4842570"/>
            <a:ext cx="4248471" cy="5553144"/>
          </a:xfrm>
          <a:prstGeom prst="ellipse">
            <a:avLst/>
          </a:prstGeom>
          <a:blipFill>
            <a:blip r:embed="rId1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2543722" y="1707035"/>
            <a:ext cx="8216900" cy="795337"/>
          </a:xfrm>
          <a:prstGeom prst="rect">
            <a:avLst/>
          </a:prstGeom>
        </p:spPr>
        <p:txBody>
          <a:bodyPr lIns="243852" tIns="121926" rIns="243852" bIns="121926" anchor="ctr"/>
          <a:lstStyle>
            <a:lvl1pPr algn="ctr" defTabSz="2438400" rtl="0" eaLnBrk="1" latinLnBrk="0" hangingPunct="1">
              <a:spcBef>
                <a:spcPct val="0"/>
              </a:spcBef>
              <a:buNone/>
              <a:defRPr sz="117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zh-CN" altLang="en-US" sz="5400" dirty="0" smtClean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精讲点拨</a:t>
            </a:r>
            <a:endParaRPr lang="zh-CN" altLang="en-US" sz="5400" dirty="0">
              <a:solidFill>
                <a:srgbClr val="00B050"/>
              </a:solidFill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2543722" y="1675285"/>
            <a:ext cx="3097212" cy="935037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2438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 w="38100">
                <a:solidFill>
                  <a:schemeClr val="tx1"/>
                </a:solidFill>
              </a:ln>
            </a:endParaRPr>
          </a:p>
        </p:txBody>
      </p:sp>
      <p:sp>
        <p:nvSpPr>
          <p:cNvPr id="2" name="矩形 1"/>
          <p:cNvSpPr/>
          <p:nvPr/>
        </p:nvSpPr>
        <p:spPr>
          <a:xfrm>
            <a:off x="8112125" y="5510530"/>
            <a:ext cx="12951460" cy="465963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10000"/>
              </a:lnSpc>
            </a:pPr>
            <a:r>
              <a:rPr lang="zh-CN" altLang="en-US" sz="5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①有助于我们发现问题、提出问题，并从不同角度思考问题，探索解决方案；</a:t>
            </a:r>
            <a:endParaRPr lang="zh-CN" altLang="en-US" sz="54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endParaRPr lang="zh-CN" altLang="en-US" sz="54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5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②能调动我们的经验，</a:t>
            </a:r>
            <a:r>
              <a:rPr lang="en-US" altLang="zh-CN" sz="5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5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激发我们新的学习动机，促使我们解决问题，改进现状。</a:t>
            </a:r>
            <a:endParaRPr lang="zh-CN" altLang="en-US" sz="54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标题 1"/>
          <p:cNvSpPr txBox="1"/>
          <p:nvPr/>
        </p:nvSpPr>
        <p:spPr>
          <a:xfrm>
            <a:off x="3983882" y="2649876"/>
            <a:ext cx="6215105" cy="960438"/>
          </a:xfrm>
          <a:prstGeom prst="rect">
            <a:avLst/>
          </a:prstGeom>
        </p:spPr>
        <p:txBody>
          <a:bodyPr vert="horz" lIns="243852" tIns="121926" rIns="243852" bIns="121926" rtlCol="0" anchor="ctr">
            <a:noAutofit/>
          </a:bodyPr>
          <a:lstStyle/>
          <a:p>
            <a:pPr marL="0" marR="0" lvl="0" indent="0" algn="l" defTabSz="2438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二</a:t>
            </a:r>
            <a:r>
              <a:rPr kumimoji="0" lang="zh-CN" altLang="en-US" sz="440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、培养批判精神</a:t>
            </a:r>
            <a:endParaRPr kumimoji="0" lang="zh-CN" altLang="en-US" sz="440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412615" y="3623945"/>
            <a:ext cx="862901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40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培养批判性思维的要求</a:t>
            </a:r>
            <a:r>
              <a:rPr lang="en-US" altLang="zh-CN" sz="40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(How)</a:t>
            </a:r>
            <a:endParaRPr lang="en-US" altLang="zh-CN" sz="4000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412641" y="4330394"/>
            <a:ext cx="15917057" cy="1531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批判不仅要有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质疑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的勇气，有表达自己观点、提出合理化建议的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能力，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而且要考虑他人的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感受，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知道怎样的批判更容易被人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接受，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更有利于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问题。</a:t>
            </a:r>
            <a:endParaRPr lang="zh-CN" altLang="en-US" sz="3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504162" y="10006470"/>
            <a:ext cx="12597179" cy="2252924"/>
          </a:xfrm>
          <a:prstGeom prst="rect">
            <a:avLst/>
          </a:prstGeom>
          <a:ln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600" noProof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批判的技巧：</a:t>
            </a:r>
            <a:endParaRPr lang="en-US" altLang="zh-CN" sz="3600" noProof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3600" noProof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（</a:t>
            </a:r>
            <a:r>
              <a:rPr lang="en-US" altLang="zh-CN" sz="3600" noProof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600" noProof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）批判只针对事情本身，而不是对人的攻击。</a:t>
            </a:r>
            <a:endParaRPr lang="en-US" altLang="zh-CN" sz="3600" noProof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3600" noProof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（</a:t>
            </a:r>
            <a:r>
              <a:rPr lang="en-US" altLang="zh-CN" sz="3600" noProof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600" noProof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）批判要具有一定的建设性。</a:t>
            </a:r>
            <a:endParaRPr lang="zh-CN" altLang="en-US" sz="3600" noProof="1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624842" y="5914401"/>
            <a:ext cx="7488832" cy="3784600"/>
          </a:xfrm>
          <a:prstGeom prst="rect">
            <a:avLst/>
          </a:prstGeom>
          <a:ln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一天上课，老师让同学们讨论自救方法。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不论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哪个同学提出自己的方法，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小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A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同学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都说：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“我不同意你的说法，我要批判。你这个方法跟你的头脑一样简单，根本就不是自救，等别人救吧！”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436" name="Picture 4" descr="http://jiangsu.china.com.cn/uploadfile/2015/0913/1442096543917471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96050" y="6006501"/>
            <a:ext cx="6906190" cy="3600400"/>
          </a:xfrm>
          <a:prstGeom prst="rect">
            <a:avLst/>
          </a:prstGeom>
          <a:noFill/>
        </p:spPr>
      </p:pic>
      <p:sp>
        <p:nvSpPr>
          <p:cNvPr id="11" name="标题 1"/>
          <p:cNvSpPr txBox="1"/>
          <p:nvPr/>
        </p:nvSpPr>
        <p:spPr>
          <a:xfrm>
            <a:off x="2543722" y="1707035"/>
            <a:ext cx="8216900" cy="795337"/>
          </a:xfrm>
          <a:prstGeom prst="rect">
            <a:avLst/>
          </a:prstGeom>
        </p:spPr>
        <p:txBody>
          <a:bodyPr lIns="243852" tIns="121926" rIns="243852" bIns="121926" anchor="ctr"/>
          <a:lstStyle>
            <a:lvl1pPr algn="ctr" defTabSz="2438400" rtl="0" eaLnBrk="1" latinLnBrk="0" hangingPunct="1">
              <a:spcBef>
                <a:spcPct val="0"/>
              </a:spcBef>
              <a:buNone/>
              <a:defRPr sz="117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zh-CN" altLang="en-US" sz="5400" dirty="0" smtClean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精讲点拨</a:t>
            </a:r>
            <a:endParaRPr lang="zh-CN" altLang="en-US" sz="5400" dirty="0">
              <a:solidFill>
                <a:srgbClr val="00B050"/>
              </a:solidFill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2543722" y="1675285"/>
            <a:ext cx="3097212" cy="935037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2438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 w="38100">
                <a:solidFill>
                  <a:schemeClr val="tx1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 txBox="1"/>
          <p:nvPr/>
        </p:nvSpPr>
        <p:spPr>
          <a:xfrm>
            <a:off x="2543722" y="1707035"/>
            <a:ext cx="8216900" cy="795337"/>
          </a:xfrm>
          <a:prstGeom prst="rect">
            <a:avLst/>
          </a:prstGeom>
        </p:spPr>
        <p:txBody>
          <a:bodyPr lIns="243852" tIns="121926" rIns="243852" bIns="121926" anchor="ctr"/>
          <a:lstStyle>
            <a:lvl1pPr algn="ctr" defTabSz="2438400" rtl="0" eaLnBrk="1" latinLnBrk="0" hangingPunct="1">
              <a:spcBef>
                <a:spcPct val="0"/>
              </a:spcBef>
              <a:buNone/>
              <a:defRPr sz="117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zh-CN" altLang="en-US" sz="5400" dirty="0" smtClean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精讲点拨</a:t>
            </a:r>
            <a:endParaRPr lang="zh-CN" altLang="en-US" sz="5400" dirty="0">
              <a:solidFill>
                <a:srgbClr val="00B050"/>
              </a:solidFill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2543722" y="1675285"/>
            <a:ext cx="3097212" cy="935037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2438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 w="38100">
                <a:solidFill>
                  <a:schemeClr val="tx1"/>
                </a:solidFill>
              </a:ln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3010799" y="3065870"/>
            <a:ext cx="6215105" cy="960438"/>
          </a:xfrm>
          <a:prstGeom prst="rect">
            <a:avLst/>
          </a:prstGeom>
        </p:spPr>
        <p:txBody>
          <a:bodyPr vert="horz" lIns="243852" tIns="121926" rIns="243852" bIns="121926" rtlCol="0" anchor="ctr">
            <a:noAutofit/>
          </a:bodyPr>
          <a:p>
            <a:pPr marL="0" marR="0" lvl="0" indent="0" algn="l" defTabSz="2438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三</a:t>
            </a:r>
            <a:r>
              <a:rPr kumimoji="0" lang="zh-CN" altLang="en-US" sz="440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、开发创造潜力</a:t>
            </a:r>
            <a:endParaRPr kumimoji="0" lang="zh-CN" altLang="en-US" sz="440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3" name="图片 2" descr="u=1016146222,2745105773&amp;fm=173&amp;app=25&amp;f=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1170" y="4090035"/>
            <a:ext cx="10060940" cy="71291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3858240" y="4479925"/>
            <a:ext cx="7437755" cy="67392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/>
              <a:t>一、梦想</a:t>
            </a:r>
            <a:r>
              <a:rPr lang="en-US" altLang="zh-CN" sz="5400"/>
              <a:t>——</a:t>
            </a:r>
            <a:r>
              <a:rPr lang="zh-CN" altLang="en-US" sz="5400"/>
              <a:t>启发创造</a:t>
            </a:r>
            <a:endParaRPr lang="zh-CN" altLang="en-US" sz="5400"/>
          </a:p>
          <a:p>
            <a:endParaRPr lang="zh-CN" altLang="en-US" sz="5400"/>
          </a:p>
          <a:p>
            <a:r>
              <a:rPr lang="zh-CN" altLang="en-US" sz="5400"/>
              <a:t>二、奋斗</a:t>
            </a:r>
            <a:r>
              <a:rPr lang="en-US" altLang="zh-CN" sz="5400"/>
              <a:t>——</a:t>
            </a:r>
            <a:r>
              <a:rPr lang="zh-CN" altLang="en-US" sz="5400"/>
              <a:t>助力创造</a:t>
            </a:r>
            <a:endParaRPr lang="zh-CN" altLang="en-US" sz="5400"/>
          </a:p>
          <a:p>
            <a:endParaRPr lang="zh-CN" altLang="en-US" sz="5400"/>
          </a:p>
          <a:p>
            <a:r>
              <a:rPr lang="zh-CN" altLang="en-US" sz="5400"/>
              <a:t>三、探索</a:t>
            </a:r>
            <a:r>
              <a:rPr lang="en-US" altLang="zh-CN" sz="5400"/>
              <a:t>——</a:t>
            </a:r>
            <a:r>
              <a:rPr lang="zh-CN" altLang="en-US" sz="5400"/>
              <a:t>实践创造</a:t>
            </a:r>
            <a:endParaRPr lang="zh-CN" altLang="en-US" sz="5400"/>
          </a:p>
          <a:p>
            <a:endParaRPr lang="zh-CN" altLang="en-US" sz="5400"/>
          </a:p>
          <a:p>
            <a:r>
              <a:rPr lang="zh-CN" altLang="en-US" sz="5400"/>
              <a:t>四、未来</a:t>
            </a:r>
            <a:r>
              <a:rPr lang="en-US" altLang="zh-CN" sz="5400"/>
              <a:t>——</a:t>
            </a:r>
            <a:r>
              <a:rPr lang="zh-CN" altLang="en-US" sz="5400"/>
              <a:t>期待创造</a:t>
            </a:r>
            <a:endParaRPr lang="zh-CN" altLang="en-US" sz="5400"/>
          </a:p>
          <a:p>
            <a:endParaRPr lang="zh-CN" altLang="en-US" sz="5400"/>
          </a:p>
        </p:txBody>
      </p:sp>
      <p:sp>
        <p:nvSpPr>
          <p:cNvPr id="23" name="矩形 22"/>
          <p:cNvSpPr/>
          <p:nvPr/>
        </p:nvSpPr>
        <p:spPr>
          <a:xfrm>
            <a:off x="13858240" y="10923905"/>
            <a:ext cx="8284845" cy="101473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60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60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青春蕴含着创造力</a:t>
            </a:r>
            <a:endParaRPr lang="en-US" altLang="zh-CN" sz="6000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"/>
          <p:cNvSpPr txBox="1"/>
          <p:nvPr/>
        </p:nvSpPr>
        <p:spPr>
          <a:xfrm>
            <a:off x="2620102" y="2826522"/>
            <a:ext cx="6215105" cy="960438"/>
          </a:xfrm>
          <a:prstGeom prst="rect">
            <a:avLst/>
          </a:prstGeom>
        </p:spPr>
        <p:txBody>
          <a:bodyPr vert="horz" lIns="243852" tIns="121926" rIns="243852" bIns="121926" rtlCol="0" anchor="ctr">
            <a:noAutofit/>
          </a:bodyPr>
          <a:lstStyle/>
          <a:p>
            <a:pPr marL="0" marR="0" lvl="0" indent="0" algn="l" defTabSz="2438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三</a:t>
            </a:r>
            <a:r>
              <a:rPr kumimoji="0" lang="zh-CN" altLang="en-US" sz="440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、开发创造潜力</a:t>
            </a:r>
            <a:endParaRPr kumimoji="0" lang="zh-CN" altLang="en-US" sz="440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17065" y="3774440"/>
            <a:ext cx="491934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40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青春蕴含着创造力</a:t>
            </a:r>
            <a:endParaRPr lang="en-US" altLang="zh-CN" sz="4000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4525274" y="5348760"/>
            <a:ext cx="14617624" cy="1691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青春的我们思想活跃，感情奔放，朝气蓬勃，充满对未来的美好憧憬，拥有改变自己、改变世界的创造潜力。</a:t>
            </a:r>
            <a:endParaRPr lang="en-US" altLang="zh-CN" sz="40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6372225" y="4481195"/>
            <a:ext cx="13674725" cy="11068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4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青春的我们为什么要争当勇于创造的好少年？</a:t>
            </a:r>
            <a:r>
              <a:rPr lang="en-US" altLang="zh-CN" sz="4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(Why)</a:t>
            </a:r>
            <a:endParaRPr lang="en-US" altLang="zh-CN" sz="4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386" name="Picture 2" descr="https://timgsa.baidu.com/timg?image&amp;quality=80&amp;size=b9999_10000&amp;sec=1519476148448&amp;di=4b7ecbaaaea7862fcaf9d6539f51ac37&amp;imgtype=0&amp;src=http%3A%2F%2Fwww.huzhou.gov.cn%2Fpicture%2F0%2F120529084639551655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4502824" y="7359650"/>
            <a:ext cx="4890770" cy="3289935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86570" y="7359650"/>
            <a:ext cx="4894456" cy="328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31030" y="7359650"/>
            <a:ext cx="4772660" cy="3289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标题 1"/>
          <p:cNvSpPr txBox="1"/>
          <p:nvPr/>
        </p:nvSpPr>
        <p:spPr>
          <a:xfrm>
            <a:off x="2543722" y="1707035"/>
            <a:ext cx="8216900" cy="795337"/>
          </a:xfrm>
          <a:prstGeom prst="rect">
            <a:avLst/>
          </a:prstGeom>
        </p:spPr>
        <p:txBody>
          <a:bodyPr lIns="243852" tIns="121926" rIns="243852" bIns="121926" anchor="ctr"/>
          <a:lstStyle>
            <a:lvl1pPr algn="ctr" defTabSz="2438400" rtl="0" eaLnBrk="1" latinLnBrk="0" hangingPunct="1">
              <a:spcBef>
                <a:spcPct val="0"/>
              </a:spcBef>
              <a:buNone/>
              <a:defRPr sz="117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zh-CN" altLang="en-US" sz="5400" dirty="0" smtClean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精讲点拨</a:t>
            </a:r>
            <a:endParaRPr lang="zh-CN" altLang="en-US" sz="5400" dirty="0">
              <a:solidFill>
                <a:srgbClr val="00B050"/>
              </a:solidFill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2543722" y="1675285"/>
            <a:ext cx="3097212" cy="935037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2438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 w="38100">
                <a:solidFill>
                  <a:schemeClr val="tx1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标注 7"/>
          <p:cNvSpPr/>
          <p:nvPr/>
        </p:nvSpPr>
        <p:spPr>
          <a:xfrm>
            <a:off x="4726166" y="6001208"/>
            <a:ext cx="4973601" cy="1368425"/>
          </a:xfrm>
          <a:prstGeom prst="wedgeRoundRectCallout">
            <a:avLst>
              <a:gd name="adj1" fmla="val 59622"/>
              <a:gd name="adj2" fmla="val -957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217728" tIns="108864" rIns="217728" bIns="108864" anchor="ctr"/>
          <a:lstStyle/>
          <a:p>
            <a:pPr>
              <a:defRPr/>
            </a:pPr>
            <a:r>
              <a:rPr lang="zh-CN" altLang="en-US" sz="28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我</a:t>
            </a: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爱幻想，能把想象到的都画出来，这种感觉真棒！</a:t>
            </a:r>
            <a:endParaRPr lang="zh-CN" altLang="en-US" sz="2800" dirty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99"/>
          <p:cNvSpPr txBox="1">
            <a:spLocks noChangeArrowheads="1"/>
          </p:cNvSpPr>
          <p:nvPr/>
        </p:nvSpPr>
        <p:spPr bwMode="auto">
          <a:xfrm>
            <a:off x="5784082" y="10387186"/>
            <a:ext cx="11372215" cy="1590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217728" tIns="108864" rIns="217728" bIns="108864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你认为上述同学的表现是创造吗？为什么？</a:t>
            </a:r>
            <a:endParaRPr lang="zh-CN" altLang="en-US" sz="3600" dirty="0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dirty="0" smtClean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青春的创造可以是怎样的？你希望自己有怎样的创造？</a:t>
            </a:r>
            <a:endParaRPr lang="zh-CN" altLang="en-US" sz="3600" dirty="0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标题 1"/>
          <p:cNvSpPr txBox="1"/>
          <p:nvPr/>
        </p:nvSpPr>
        <p:spPr>
          <a:xfrm>
            <a:off x="3263802" y="2755849"/>
            <a:ext cx="6215105" cy="960438"/>
          </a:xfrm>
          <a:prstGeom prst="rect">
            <a:avLst/>
          </a:prstGeom>
        </p:spPr>
        <p:txBody>
          <a:bodyPr vert="horz" lIns="243852" tIns="121926" rIns="243852" bIns="121926" rtlCol="0" anchor="ctr">
            <a:noAutofit/>
          </a:bodyPr>
          <a:lstStyle/>
          <a:p>
            <a:pPr marL="0" marR="0" lvl="0" indent="0" algn="l" defTabSz="2438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三</a:t>
            </a:r>
            <a:r>
              <a:rPr kumimoji="0" lang="zh-CN" altLang="en-US" sz="440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、开发创造潜力</a:t>
            </a:r>
            <a:endParaRPr kumimoji="0" lang="zh-CN" altLang="en-US" sz="440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409776" y="6244134"/>
            <a:ext cx="1440160" cy="829945"/>
          </a:xfrm>
          <a:prstGeom prst="rect">
            <a:avLst/>
          </a:prstGeom>
          <a:solidFill>
            <a:srgbClr val="00CC00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YES</a:t>
            </a:r>
            <a:endParaRPr lang="en-US" altLang="zh-CN" dirty="0" smtClean="0"/>
          </a:p>
        </p:txBody>
      </p:sp>
      <p:sp>
        <p:nvSpPr>
          <p:cNvPr id="35" name="矩形 34"/>
          <p:cNvSpPr/>
          <p:nvPr/>
        </p:nvSpPr>
        <p:spPr>
          <a:xfrm>
            <a:off x="4485005" y="3703955"/>
            <a:ext cx="1045591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40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青春的创造多姿多彩，意义非凡。</a:t>
            </a:r>
            <a:r>
              <a:rPr lang="en-US" altLang="zh-CN" sz="40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(What)</a:t>
            </a:r>
            <a:endParaRPr lang="en-US" altLang="zh-CN" sz="4000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765768" y="4410981"/>
            <a:ext cx="15409712" cy="1531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6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青春的创造是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多姿多彩</a:t>
            </a:r>
            <a:r>
              <a:rPr lang="zh-CN" altLang="en-US" sz="36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的。创造存在于我们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生活</a:t>
            </a:r>
            <a:r>
              <a:rPr lang="zh-CN" altLang="en-US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36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各个方面（创造与生活的关系），存在于我们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每个人</a:t>
            </a:r>
            <a:r>
              <a:rPr lang="zh-CN" altLang="en-US" sz="36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身上。</a:t>
            </a:r>
            <a:endParaRPr lang="en-US" altLang="zh-CN" sz="3600" dirty="0" smtClean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http://pic.58pic.com/58pic/17/53/41/07558PICyiP_1024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3669" y="8495570"/>
            <a:ext cx="1397277" cy="1791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pic5.nipic.com/20091231/3608853_105147048243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5" t="-2320" r="-1105" b="9063"/>
          <a:stretch>
            <a:fillRect/>
          </a:stretch>
        </p:blipFill>
        <p:spPr bwMode="auto">
          <a:xfrm>
            <a:off x="10104562" y="6220009"/>
            <a:ext cx="1299205" cy="1762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pic.58pic.com/58pic/13/19/86/09b58PICNPC_10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8394" y="8557374"/>
            <a:ext cx="1255373" cy="175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pic.58pic.com/58pic/11/53/47/80H58PIC3jp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88738" y="6367079"/>
            <a:ext cx="1641973" cy="1615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圆角矩形标注 11"/>
          <p:cNvSpPr/>
          <p:nvPr/>
        </p:nvSpPr>
        <p:spPr>
          <a:xfrm>
            <a:off x="13840845" y="5758995"/>
            <a:ext cx="5120702" cy="1800225"/>
          </a:xfrm>
          <a:prstGeom prst="wedgeRoundRectCallout">
            <a:avLst>
              <a:gd name="adj1" fmla="val -62465"/>
              <a:gd name="adj2" fmla="val -2745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217728" tIns="108864" rIns="217728" bIns="108864" anchor="ctr"/>
          <a:lstStyle/>
          <a:p>
            <a:pPr>
              <a:defRPr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我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没什么特长，不过我有很多“鬼点子”，遇到问题，好多同学都找我帮忙。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13912851" y="7868104"/>
            <a:ext cx="5120703" cy="1842544"/>
          </a:xfrm>
          <a:prstGeom prst="wedgeRoundRectCallout">
            <a:avLst>
              <a:gd name="adj1" fmla="val -61311"/>
              <a:gd name="adj2" fmla="val -888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217728" tIns="108864" rIns="217728" bIns="108864" anchor="ctr"/>
          <a:lstStyle/>
          <a:p>
            <a:pPr>
              <a:defRPr/>
            </a:pP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在</a:t>
            </a: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今年学校艺术节上，我们班的舞蹈节目是我们班几个女生自己编排的，花了不少心思呢。</a:t>
            </a:r>
            <a:endParaRPr lang="zh-CN" altLang="en-US" sz="2800" dirty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4559946" y="7982456"/>
            <a:ext cx="5139821" cy="2018516"/>
          </a:xfrm>
          <a:prstGeom prst="wedgeRoundRectCallout">
            <a:avLst>
              <a:gd name="adj1" fmla="val 62733"/>
              <a:gd name="adj2" fmla="val -5356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217728" tIns="108864" rIns="217728" bIns="108864" anchor="ctr"/>
          <a:lstStyle/>
          <a:p>
            <a:pPr hangingPunct="0">
              <a:defRPr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我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喜欢用文字记录我的心情、我的生活。过去妈妈把生活写进日记本，如今我把青春写进电脑里。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5577170" y="6216407"/>
            <a:ext cx="1584176" cy="829945"/>
          </a:xfrm>
          <a:prstGeom prst="rect">
            <a:avLst/>
          </a:prstGeom>
          <a:solidFill>
            <a:srgbClr val="FF00FF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NO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5753122" y="8374403"/>
            <a:ext cx="1440160" cy="829945"/>
          </a:xfrm>
          <a:prstGeom prst="rect">
            <a:avLst/>
          </a:prstGeom>
          <a:solidFill>
            <a:srgbClr val="00CC00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YES</a:t>
            </a:r>
            <a:endParaRPr lang="en-US" altLang="zh-CN" dirty="0" smtClean="0"/>
          </a:p>
        </p:txBody>
      </p:sp>
      <p:sp>
        <p:nvSpPr>
          <p:cNvPr id="34" name="TextBox 33"/>
          <p:cNvSpPr txBox="1"/>
          <p:nvPr/>
        </p:nvSpPr>
        <p:spPr>
          <a:xfrm>
            <a:off x="6265760" y="8520663"/>
            <a:ext cx="1584176" cy="829945"/>
          </a:xfrm>
          <a:prstGeom prst="rect">
            <a:avLst/>
          </a:prstGeom>
          <a:solidFill>
            <a:srgbClr val="FF00FF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NO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37" name="标题 1"/>
          <p:cNvSpPr txBox="1"/>
          <p:nvPr/>
        </p:nvSpPr>
        <p:spPr>
          <a:xfrm>
            <a:off x="2543722" y="1707035"/>
            <a:ext cx="8216900" cy="795337"/>
          </a:xfrm>
          <a:prstGeom prst="rect">
            <a:avLst/>
          </a:prstGeom>
        </p:spPr>
        <p:txBody>
          <a:bodyPr lIns="243852" tIns="121926" rIns="243852" bIns="121926" anchor="ctr"/>
          <a:lstStyle>
            <a:lvl1pPr algn="ctr" defTabSz="2438400" rtl="0" eaLnBrk="1" latinLnBrk="0" hangingPunct="1">
              <a:spcBef>
                <a:spcPct val="0"/>
              </a:spcBef>
              <a:buNone/>
              <a:defRPr sz="117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zh-CN" altLang="en-US" sz="5400" dirty="0" smtClean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精讲点拨</a:t>
            </a:r>
            <a:endParaRPr lang="zh-CN" altLang="en-US" sz="5400" dirty="0">
              <a:solidFill>
                <a:srgbClr val="00B050"/>
              </a:solidFill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2543722" y="1675285"/>
            <a:ext cx="3097212" cy="935037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2438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 w="38100">
                <a:solidFill>
                  <a:schemeClr val="tx1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1" grpId="0" bldLvl="0" animBg="1"/>
      <p:bldP spid="36" grpId="0" build="p"/>
      <p:bldP spid="32" grpId="0" bldLvl="0" animBg="1"/>
      <p:bldP spid="33" grpId="0" bldLvl="0" animBg="1"/>
      <p:bldP spid="3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"/>
          <p:cNvSpPr txBox="1"/>
          <p:nvPr/>
        </p:nvSpPr>
        <p:spPr>
          <a:xfrm>
            <a:off x="4055890" y="2610322"/>
            <a:ext cx="6215105" cy="960438"/>
          </a:xfrm>
          <a:prstGeom prst="rect">
            <a:avLst/>
          </a:prstGeom>
        </p:spPr>
        <p:txBody>
          <a:bodyPr vert="horz" lIns="243852" tIns="121926" rIns="243852" bIns="121926" rtlCol="0" anchor="ctr">
            <a:noAutofit/>
          </a:bodyPr>
          <a:lstStyle/>
          <a:p>
            <a:pPr marL="0" marR="0" lvl="0" indent="0" algn="l" defTabSz="2438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三</a:t>
            </a:r>
            <a:r>
              <a:rPr kumimoji="0" lang="zh-CN" altLang="en-US" sz="440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、开发创造潜力</a:t>
            </a:r>
            <a:endParaRPr kumimoji="0" lang="zh-CN" altLang="en-US" sz="440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823471" y="7145780"/>
            <a:ext cx="14041560" cy="4266475"/>
            <a:chOff x="4919986" y="7704887"/>
            <a:chExt cx="14041560" cy="4266475"/>
          </a:xfrm>
        </p:grpSpPr>
        <p:sp>
          <p:nvSpPr>
            <p:cNvPr id="8" name="矩形 7"/>
            <p:cNvSpPr/>
            <p:nvPr/>
          </p:nvSpPr>
          <p:spPr>
            <a:xfrm>
              <a:off x="4919986" y="11017255"/>
              <a:ext cx="460851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13</a:t>
              </a:r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岁丁晨发明楼梯扶手随动助力器获国际金奖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4337" name="Picture 1">
              <a:hlinkClick r:id="rId1" tooltip="" action="ppaction://hlinkfile"/>
            </p:cNvPr>
            <p:cNvPicPr>
              <a:picLocks noChangeAspect="1" noChangeArrowheads="1"/>
            </p:cNvPicPr>
            <p:nvPr/>
          </p:nvPicPr>
          <p:blipFill rotWithShape="1">
            <a:blip r:embed="rId2" cstate="print"/>
            <a:srcRect b="10083"/>
            <a:stretch>
              <a:fillRect/>
            </a:stretch>
          </p:blipFill>
          <p:spPr bwMode="auto">
            <a:xfrm>
              <a:off x="4991995" y="7776895"/>
              <a:ext cx="4536504" cy="3048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矩形 9"/>
            <p:cNvSpPr/>
            <p:nvPr/>
          </p:nvSpPr>
          <p:spPr>
            <a:xfrm>
              <a:off x="14281026" y="10945247"/>
              <a:ext cx="460851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18</a:t>
              </a:r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岁的张晓兰发明汽车远近光灯自动转换器获国家专利</a:t>
              </a:r>
              <a:endPara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4339" name="Picture 3" descr="http://p3.pstatp.com/large/31800007b34cdd9caab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281026" y="7704887"/>
              <a:ext cx="4680520" cy="3120346"/>
            </a:xfrm>
            <a:prstGeom prst="rect">
              <a:avLst/>
            </a:prstGeom>
            <a:noFill/>
          </p:spPr>
        </p:pic>
        <p:sp>
          <p:nvSpPr>
            <p:cNvPr id="12" name="矩形 11"/>
            <p:cNvSpPr/>
            <p:nvPr/>
          </p:nvSpPr>
          <p:spPr>
            <a:xfrm>
              <a:off x="9744522" y="10945247"/>
              <a:ext cx="4104456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初中生戴佳峄发明空气净化灯获国家实用新型专利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4340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672513" y="7776896"/>
              <a:ext cx="4464497" cy="3086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1" name="矩形 20"/>
          <p:cNvSpPr/>
          <p:nvPr/>
        </p:nvSpPr>
        <p:spPr>
          <a:xfrm>
            <a:off x="4483100" y="4242435"/>
            <a:ext cx="16484600" cy="2491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4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①在遵守法律和道德规范的前提下，要敢于打破常规，追求创新与生活的丰富多彩，开创前人未走之路；</a:t>
            </a:r>
            <a:endParaRPr lang="zh-CN" altLang="en-US" sz="4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4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②关注他人与社会，有益于国家和社会。</a:t>
            </a:r>
            <a:endParaRPr lang="zh-CN" altLang="en-US" sz="4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483110" y="3535572"/>
            <a:ext cx="843026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40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怎样进行青春的创造？（</a:t>
            </a:r>
            <a:r>
              <a:rPr lang="en-US" altLang="zh-CN" sz="40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How</a:t>
            </a:r>
            <a:r>
              <a:rPr lang="zh-CN" altLang="en-US" sz="40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4000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标题 1"/>
          <p:cNvSpPr txBox="1"/>
          <p:nvPr/>
        </p:nvSpPr>
        <p:spPr>
          <a:xfrm>
            <a:off x="2543722" y="1707035"/>
            <a:ext cx="8216900" cy="795337"/>
          </a:xfrm>
          <a:prstGeom prst="rect">
            <a:avLst/>
          </a:prstGeom>
        </p:spPr>
        <p:txBody>
          <a:bodyPr lIns="243852" tIns="121926" rIns="243852" bIns="121926" anchor="ctr"/>
          <a:lstStyle>
            <a:lvl1pPr algn="ctr" defTabSz="2438400" rtl="0" eaLnBrk="1" latinLnBrk="0" hangingPunct="1">
              <a:spcBef>
                <a:spcPct val="0"/>
              </a:spcBef>
              <a:buNone/>
              <a:defRPr sz="117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zh-CN" altLang="en-US" sz="5400" dirty="0" smtClean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精讲点拨</a:t>
            </a:r>
            <a:endParaRPr lang="zh-CN" altLang="en-US" sz="5400" dirty="0">
              <a:solidFill>
                <a:srgbClr val="00B050"/>
              </a:solidFill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2543722" y="1675285"/>
            <a:ext cx="3097212" cy="935037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2438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 w="38100">
                <a:solidFill>
                  <a:schemeClr val="tx1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"/>
          <p:cNvSpPr txBox="1"/>
          <p:nvPr/>
        </p:nvSpPr>
        <p:spPr>
          <a:xfrm>
            <a:off x="3983882" y="2610322"/>
            <a:ext cx="6215105" cy="960438"/>
          </a:xfrm>
          <a:prstGeom prst="rect">
            <a:avLst/>
          </a:prstGeom>
        </p:spPr>
        <p:txBody>
          <a:bodyPr vert="horz" lIns="243852" tIns="121926" rIns="243852" bIns="121926" rtlCol="0" anchor="ctr">
            <a:noAutofit/>
          </a:bodyPr>
          <a:lstStyle/>
          <a:p>
            <a:pPr marL="0" marR="0" lvl="0" indent="0" algn="l" defTabSz="2438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三</a:t>
            </a:r>
            <a:r>
              <a:rPr kumimoji="0" lang="zh-CN" altLang="en-US" sz="440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、开发创造潜力</a:t>
            </a:r>
            <a:endParaRPr kumimoji="0" lang="zh-CN" altLang="en-US" sz="440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13314" name="Picture 2" descr="http://npic7.edushi.com/cn/zixun/zh-chs/2017-04/25/3912929-2282.jpg"/>
          <p:cNvPicPr>
            <a:picLocks noChangeAspect="1" noChangeArrowheads="1"/>
          </p:cNvPicPr>
          <p:nvPr/>
        </p:nvPicPr>
        <p:blipFill rotWithShape="1">
          <a:blip r:embed="rId1" cstate="print"/>
          <a:srcRect b="7401"/>
          <a:stretch>
            <a:fillRect/>
          </a:stretch>
        </p:blipFill>
        <p:spPr bwMode="auto">
          <a:xfrm>
            <a:off x="8348230" y="6993615"/>
            <a:ext cx="3528640" cy="3021330"/>
          </a:xfrm>
          <a:prstGeom prst="rect">
            <a:avLst/>
          </a:prstGeom>
          <a:noFill/>
        </p:spPr>
      </p:pic>
      <p:pic>
        <p:nvPicPr>
          <p:cNvPr id="13324" name="Picture 12" descr="http://img1.gtimg.com/henan/pics/hv1/192/112/843/5484482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048778" y="6993615"/>
            <a:ext cx="3179326" cy="3021330"/>
          </a:xfrm>
          <a:prstGeom prst="rect">
            <a:avLst/>
          </a:prstGeom>
          <a:noFill/>
        </p:spPr>
      </p:pic>
      <p:pic>
        <p:nvPicPr>
          <p:cNvPr id="13328" name="Picture 16" descr="http://npic7.edushi.com/cn/zixun/zh-chs/2017-04/25/3912929-228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77170" y="6983455"/>
            <a:ext cx="3312368" cy="3031490"/>
          </a:xfrm>
          <a:prstGeom prst="rect">
            <a:avLst/>
          </a:prstGeom>
          <a:noFill/>
        </p:spPr>
      </p:pic>
      <p:sp>
        <p:nvSpPr>
          <p:cNvPr id="22" name="KSO_Shape"/>
          <p:cNvSpPr/>
          <p:nvPr/>
        </p:nvSpPr>
        <p:spPr>
          <a:xfrm>
            <a:off x="4891178" y="6913482"/>
            <a:ext cx="2981136" cy="3239268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2543722" y="1707035"/>
            <a:ext cx="8216900" cy="795337"/>
          </a:xfrm>
          <a:prstGeom prst="rect">
            <a:avLst/>
          </a:prstGeom>
        </p:spPr>
        <p:txBody>
          <a:bodyPr lIns="243852" tIns="121926" rIns="243852" bIns="121926" anchor="ctr"/>
          <a:lstStyle>
            <a:lvl1pPr algn="ctr" defTabSz="2438400" rtl="0" eaLnBrk="1" latinLnBrk="0" hangingPunct="1">
              <a:spcBef>
                <a:spcPct val="0"/>
              </a:spcBef>
              <a:buNone/>
              <a:defRPr sz="117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zh-CN" altLang="en-US" sz="5400" dirty="0" smtClean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精讲点拨</a:t>
            </a:r>
            <a:endParaRPr lang="zh-CN" altLang="en-US" sz="5400" dirty="0">
              <a:solidFill>
                <a:srgbClr val="00B050"/>
              </a:solidFill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2543722" y="1675285"/>
            <a:ext cx="3097212" cy="935037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2438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 w="38100">
                <a:solidFill>
                  <a:schemeClr val="tx1"/>
                </a:solidFill>
              </a:ln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84625" y="3571240"/>
            <a:ext cx="17041495" cy="273050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30000"/>
              </a:lnSpc>
              <a:defRPr/>
            </a:pPr>
            <a:r>
              <a:rPr lang="zh-CN" altLang="en-US" sz="4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③创造离不开实践。</a:t>
            </a:r>
            <a:endParaRPr lang="zh-CN" altLang="en-US" sz="4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4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我们要用自己的智慧和双手去尝试、探索、实践，通过劳动改变自己，影响世界。</a:t>
            </a:r>
            <a:endParaRPr lang="zh-CN" altLang="en-US" sz="4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50665" y="2719705"/>
            <a:ext cx="16135017" cy="7847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阅读材料，分析说明：</a:t>
            </a:r>
            <a:endParaRPr lang="zh-CN" altLang="en-US" sz="2800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材料一：</a:t>
            </a:r>
            <a:r>
              <a:rPr lang="en-US" altLang="zh-CN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中国孩子精神成长的需求调查</a:t>
            </a:r>
            <a:r>
              <a:rPr lang="en-US" altLang="zh-CN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结果显示，</a:t>
            </a:r>
            <a:r>
              <a:rPr lang="en-US" altLang="zh-CN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83%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的孩子“希望有自己的想法，能为自己的生活和未来做主”；</a:t>
            </a:r>
            <a:r>
              <a:rPr lang="en-US" altLang="zh-CN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11.2%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的孩子认为“长大就得独立，这是长大的标志”；只有</a:t>
            </a:r>
            <a:r>
              <a:rPr lang="en-US" altLang="zh-CN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3%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的孩子认为“不需要有自己的想法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因为大人会帮我安排好”；</a:t>
            </a:r>
            <a:r>
              <a:rPr lang="en-US" altLang="zh-CN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2.8%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的孩子认为“什么都自己想好累，过一天算一天呗”。</a:t>
            </a:r>
            <a:endParaRPr lang="zh-CN" altLang="en-US" sz="2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材料二：</a:t>
            </a:r>
            <a:endParaRPr lang="zh-CN" altLang="en-US" sz="2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2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2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8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材料三：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曾几何时，中国成为“山寨”的代名词，仅仅几年，“创新中国”早已不再停留在口号，我们共同见证了太多激动人心的创新时刻！创新也不再被实验室束之高阁，我们乘坐着高铁， 用手机打开共享单车，全球购物， 便捷支付。今天的中国人，正前所未有地参与创新，享受着创新！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03962" y="10489014"/>
            <a:ext cx="12005945" cy="1770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）材料一的调查结果说明了什么</a:t>
            </a:r>
            <a:r>
              <a:rPr lang="en-US" altLang="zh-CN" sz="2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800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）材料二中的漫画反应了什么不容乐观的现象？</a:t>
            </a:r>
            <a:endParaRPr lang="zh-CN" altLang="en-US" sz="2800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）综合三则材料谈谈青春的我们应该怎样做，才能为创新中国贡献力量？</a:t>
            </a:r>
            <a:endParaRPr lang="zh-CN" altLang="en-US" sz="2800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631647" y="1658301"/>
            <a:ext cx="3816424" cy="935037"/>
            <a:chOff x="2631647" y="1658301"/>
            <a:chExt cx="3816424" cy="935037"/>
          </a:xfrm>
        </p:grpSpPr>
        <p:sp>
          <p:nvSpPr>
            <p:cNvPr id="9" name="圆角矩形 8"/>
            <p:cNvSpPr/>
            <p:nvPr/>
          </p:nvSpPr>
          <p:spPr>
            <a:xfrm>
              <a:off x="2631647" y="1658301"/>
              <a:ext cx="3097212" cy="935037"/>
            </a:xfrm>
            <a:prstGeom prst="round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2438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 w="381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10" name="标题 1"/>
            <p:cNvSpPr txBox="1"/>
            <p:nvPr/>
          </p:nvSpPr>
          <p:spPr>
            <a:xfrm>
              <a:off x="2631647" y="1690051"/>
              <a:ext cx="3816424" cy="795337"/>
            </a:xfrm>
            <a:prstGeom prst="rect">
              <a:avLst/>
            </a:prstGeom>
          </p:spPr>
          <p:txBody>
            <a:bodyPr lIns="243852" tIns="121926" rIns="243852" bIns="121926" anchor="ctr"/>
            <a:lstStyle>
              <a:lvl1pPr algn="ctr" defTabSz="2438400" rtl="0" eaLnBrk="1" latinLnBrk="0" hangingPunct="1">
                <a:spcBef>
                  <a:spcPct val="0"/>
                </a:spcBef>
                <a:buNone/>
                <a:defRPr sz="117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 fontAlgn="auto">
                <a:spcAft>
                  <a:spcPts val="0"/>
                </a:spcAft>
                <a:defRPr/>
              </a:pPr>
              <a:r>
                <a:rPr lang="zh-CN" altLang="en-US" sz="5400" dirty="0" smtClean="0">
                  <a:solidFill>
                    <a:srgbClr val="00B050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精典题例</a:t>
              </a:r>
              <a:endParaRPr lang="zh-CN" altLang="en-US" sz="5400" dirty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  <p:pic>
        <p:nvPicPr>
          <p:cNvPr id="6" name="Image0025.jpe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216130" y="5850682"/>
            <a:ext cx="5662295" cy="2613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55345" y="3320415"/>
            <a:ext cx="17182465" cy="6739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参考答案：</a:t>
            </a:r>
            <a:endParaRPr lang="zh-CN" altLang="en-US" sz="3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3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这说明步入青春期</a:t>
            </a:r>
            <a:r>
              <a:rPr lang="en-US" altLang="zh-CN" sz="3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大多数的青少年独立意识不断发展，对问题开始有更多的见解，思维逐渐具有独立性，但仍有个别学生有依赖思想。</a:t>
            </a:r>
            <a:endParaRPr lang="zh-CN" altLang="en-US" sz="36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）反应了人们缺乏批判精神，不敢质疑和挑战权威，对权威盲目顺从。</a:t>
            </a:r>
            <a:endParaRPr lang="zh-CN" altLang="en-US" sz="36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）①要克服依赖思想，发展独立思维。②要培养批判精神，敢于表达自己的观点，敢于对不合理的事情说“不”，敢于质疑和挑战权威</a:t>
            </a:r>
            <a:r>
              <a:rPr lang="zh-CN" altLang="en-US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3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③要开发创造潜力，敢于打破常规，开创前人未走之路；要用自己的智慧和双手去尝试、探索、实践，通过劳动改变自己，做一名对国家和社会有用的创造者。</a:t>
            </a:r>
            <a:endParaRPr lang="zh-CN" altLang="en-US" sz="36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631647" y="1658301"/>
            <a:ext cx="3816424" cy="935037"/>
            <a:chOff x="2631647" y="1658301"/>
            <a:chExt cx="3816424" cy="935037"/>
          </a:xfrm>
        </p:grpSpPr>
        <p:sp>
          <p:nvSpPr>
            <p:cNvPr id="4" name="圆角矩形 3"/>
            <p:cNvSpPr/>
            <p:nvPr/>
          </p:nvSpPr>
          <p:spPr>
            <a:xfrm>
              <a:off x="2631647" y="1658301"/>
              <a:ext cx="3097212" cy="935037"/>
            </a:xfrm>
            <a:prstGeom prst="round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2438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 w="381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5" name="标题 1"/>
            <p:cNvSpPr txBox="1"/>
            <p:nvPr/>
          </p:nvSpPr>
          <p:spPr>
            <a:xfrm>
              <a:off x="2631647" y="1690051"/>
              <a:ext cx="3816424" cy="795337"/>
            </a:xfrm>
            <a:prstGeom prst="rect">
              <a:avLst/>
            </a:prstGeom>
          </p:spPr>
          <p:txBody>
            <a:bodyPr lIns="243852" tIns="121926" rIns="243852" bIns="121926" anchor="ctr"/>
            <a:lstStyle>
              <a:lvl1pPr algn="ctr" defTabSz="2438400" rtl="0" eaLnBrk="1" latinLnBrk="0" hangingPunct="1">
                <a:spcBef>
                  <a:spcPct val="0"/>
                </a:spcBef>
                <a:buNone/>
                <a:defRPr sz="117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 fontAlgn="auto">
                <a:spcAft>
                  <a:spcPts val="0"/>
                </a:spcAft>
                <a:defRPr/>
              </a:pPr>
              <a:r>
                <a:rPr lang="zh-CN" altLang="en-US" sz="5400" dirty="0" smtClean="0">
                  <a:solidFill>
                    <a:srgbClr val="00B050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精典题例</a:t>
              </a:r>
              <a:endParaRPr lang="zh-CN" altLang="en-US" sz="5400" dirty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5"/>
          <p:cNvSpPr txBox="1">
            <a:spLocks noChangeArrowheads="1"/>
          </p:cNvSpPr>
          <p:nvPr/>
        </p:nvSpPr>
        <p:spPr bwMode="auto">
          <a:xfrm>
            <a:off x="5043042" y="5994698"/>
            <a:ext cx="1498092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24384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24384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24384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24384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7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第一课 第二框   成长的不仅仅是身体</a:t>
            </a:r>
            <a:endParaRPr lang="zh-CN" altLang="en-US" sz="7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KSO_Shape"/>
          <p:cNvSpPr/>
          <p:nvPr/>
        </p:nvSpPr>
        <p:spPr>
          <a:xfrm>
            <a:off x="3124835" y="5904865"/>
            <a:ext cx="3114040" cy="136842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4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成长的不仅仅是身体</a:t>
            </a:r>
            <a:endParaRPr lang="zh-CN" altLang="en-US" sz="4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10391329" y="3476948"/>
            <a:ext cx="1728013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24384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24384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24384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24384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学会独立思考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左大括号 38"/>
          <p:cNvSpPr/>
          <p:nvPr/>
        </p:nvSpPr>
        <p:spPr>
          <a:xfrm>
            <a:off x="9958705" y="3834458"/>
            <a:ext cx="432624" cy="5616624"/>
          </a:xfrm>
          <a:prstGeom prst="leftBrace">
            <a:avLst>
              <a:gd name="adj1" fmla="val 71542"/>
              <a:gd name="adj2" fmla="val 50000"/>
            </a:avLst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2438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左大括号 47"/>
          <p:cNvSpPr/>
          <p:nvPr/>
        </p:nvSpPr>
        <p:spPr>
          <a:xfrm>
            <a:off x="12049761" y="5706666"/>
            <a:ext cx="197202" cy="1747416"/>
          </a:xfrm>
          <a:prstGeom prst="leftBrace">
            <a:avLst>
              <a:gd name="adj1" fmla="val 71542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2438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12336780" y="5418455"/>
            <a:ext cx="581152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24384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24384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24384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24384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思维批判性的表现（</a:t>
            </a: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What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3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12279059" y="4194498"/>
            <a:ext cx="675449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24384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24384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24384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24384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思维独立性的要求（</a:t>
            </a: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How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3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TextBox 62"/>
          <p:cNvSpPr txBox="1">
            <a:spLocks noChangeArrowheads="1"/>
          </p:cNvSpPr>
          <p:nvPr/>
        </p:nvSpPr>
        <p:spPr bwMode="auto">
          <a:xfrm>
            <a:off x="10391329" y="5904426"/>
            <a:ext cx="172801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24384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24384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24384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24384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培养批判精神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2408818" y="8010922"/>
            <a:ext cx="48245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青春蕴含着创造力</a:t>
            </a:r>
            <a:endParaRPr lang="en-US" altLang="zh-CN" sz="3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左大括号 55"/>
          <p:cNvSpPr/>
          <p:nvPr/>
        </p:nvSpPr>
        <p:spPr>
          <a:xfrm>
            <a:off x="11976770" y="3476948"/>
            <a:ext cx="229299" cy="1200329"/>
          </a:xfrm>
          <a:prstGeom prst="leftBrace">
            <a:avLst>
              <a:gd name="adj1" fmla="val 71542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2438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2" name="矩形 91"/>
          <p:cNvSpPr>
            <a:spLocks noChangeArrowheads="1"/>
          </p:cNvSpPr>
          <p:nvPr/>
        </p:nvSpPr>
        <p:spPr bwMode="auto">
          <a:xfrm>
            <a:off x="12247245" y="3333115"/>
            <a:ext cx="590042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24384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24384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24384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24384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思维独立性的表现（</a:t>
            </a: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What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3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12336780" y="6181725"/>
            <a:ext cx="55168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思维批判性的作用（</a:t>
            </a: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Why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3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标题 1"/>
          <p:cNvSpPr txBox="1"/>
          <p:nvPr/>
        </p:nvSpPr>
        <p:spPr>
          <a:xfrm>
            <a:off x="2831754" y="1707035"/>
            <a:ext cx="4108450" cy="795337"/>
          </a:xfrm>
          <a:prstGeom prst="rect">
            <a:avLst/>
          </a:prstGeom>
        </p:spPr>
        <p:txBody>
          <a:bodyPr lIns="243852" tIns="121926" rIns="243852" bIns="121926" anchor="ctr"/>
          <a:lstStyle>
            <a:lvl1pPr algn="ctr" defTabSz="2438400" rtl="0" eaLnBrk="1" latinLnBrk="0" hangingPunct="1">
              <a:spcBef>
                <a:spcPct val="0"/>
              </a:spcBef>
              <a:buNone/>
              <a:defRPr sz="117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zh-CN" altLang="en-US" sz="5400" dirty="0" smtClean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课堂小结</a:t>
            </a:r>
            <a:endParaRPr lang="zh-CN" altLang="en-US" sz="5400" dirty="0">
              <a:solidFill>
                <a:srgbClr val="00B050"/>
              </a:solidFill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2831754" y="1675285"/>
            <a:ext cx="3097212" cy="935037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2438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 w="38100">
                <a:solidFill>
                  <a:schemeClr val="tx1"/>
                </a:solidFill>
              </a:ln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410440" y="8782933"/>
            <a:ext cx="7203426" cy="812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青春的创造多姿多彩，意义非凡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左大括号 21"/>
          <p:cNvSpPr/>
          <p:nvPr/>
        </p:nvSpPr>
        <p:spPr>
          <a:xfrm>
            <a:off x="12111196" y="8226946"/>
            <a:ext cx="225614" cy="1919546"/>
          </a:xfrm>
          <a:prstGeom prst="leftBrace">
            <a:avLst>
              <a:gd name="adj1" fmla="val 71542"/>
              <a:gd name="adj2" fmla="val 5131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2438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0391329" y="8540809"/>
            <a:ext cx="172801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24384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24384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24384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24384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开发创造潜力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箭头连接符 19"/>
          <p:cNvCxnSpPr/>
          <p:nvPr/>
        </p:nvCxnSpPr>
        <p:spPr>
          <a:xfrm>
            <a:off x="6139180" y="6589106"/>
            <a:ext cx="720005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932668" y="6266810"/>
            <a:ext cx="136815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24384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24384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24384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24384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心理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8806394" y="6265069"/>
            <a:ext cx="136815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24384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24384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24384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243840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思维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箭头连接符 23"/>
          <p:cNvCxnSpPr/>
          <p:nvPr/>
        </p:nvCxnSpPr>
        <p:spPr>
          <a:xfrm flipV="1">
            <a:off x="8085555" y="6588235"/>
            <a:ext cx="720005" cy="174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12336780" y="7077075"/>
            <a:ext cx="55168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思维批判性的要求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How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2410440" y="9595098"/>
            <a:ext cx="3773805" cy="811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创造离不开实践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0"/>
          <p:cNvGrpSpPr/>
          <p:nvPr/>
        </p:nvGrpSpPr>
        <p:grpSpPr>
          <a:xfrm>
            <a:off x="2543722" y="1675285"/>
            <a:ext cx="8216900" cy="935037"/>
            <a:chOff x="2543722" y="1675285"/>
            <a:chExt cx="8216900" cy="935037"/>
          </a:xfrm>
        </p:grpSpPr>
        <p:sp>
          <p:nvSpPr>
            <p:cNvPr id="17" name="标题 1"/>
            <p:cNvSpPr txBox="1"/>
            <p:nvPr/>
          </p:nvSpPr>
          <p:spPr>
            <a:xfrm>
              <a:off x="2543722" y="1707035"/>
              <a:ext cx="8216900" cy="795337"/>
            </a:xfrm>
            <a:prstGeom prst="rect">
              <a:avLst/>
            </a:prstGeom>
          </p:spPr>
          <p:txBody>
            <a:bodyPr lIns="243852" tIns="121926" rIns="243852" bIns="121926" anchor="ctr"/>
            <a:lstStyle>
              <a:lvl1pPr algn="ctr" defTabSz="2438400" rtl="0" eaLnBrk="1" latinLnBrk="0" hangingPunct="1">
                <a:spcBef>
                  <a:spcPct val="0"/>
                </a:spcBef>
                <a:buNone/>
                <a:defRPr sz="117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 fontAlgn="auto">
                <a:spcAft>
                  <a:spcPts val="0"/>
                </a:spcAft>
                <a:defRPr/>
              </a:pPr>
              <a:r>
                <a:rPr lang="zh-CN" altLang="en-US" sz="5400" dirty="0" smtClean="0">
                  <a:solidFill>
                    <a:srgbClr val="00B050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精讲点拨</a:t>
              </a:r>
              <a:endParaRPr lang="zh-CN" altLang="en-US" sz="5400" dirty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2543722" y="1675285"/>
              <a:ext cx="3097212" cy="935037"/>
            </a:xfrm>
            <a:prstGeom prst="round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2438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 w="38100">
                  <a:solidFill>
                    <a:schemeClr val="tx1"/>
                  </a:solidFill>
                </a:ln>
              </a:endParaRPr>
            </a:p>
          </p:txBody>
        </p:sp>
      </p:grpSp>
      <p:sp>
        <p:nvSpPr>
          <p:cNvPr id="28" name="标题 1"/>
          <p:cNvSpPr>
            <a:spLocks noGrp="1"/>
          </p:cNvSpPr>
          <p:nvPr>
            <p:ph type="title"/>
          </p:nvPr>
        </p:nvSpPr>
        <p:spPr>
          <a:xfrm>
            <a:off x="3385401" y="2826522"/>
            <a:ext cx="6215105" cy="960438"/>
          </a:xfrm>
        </p:spPr>
        <p:txBody>
          <a:bodyPr>
            <a:noAutofit/>
          </a:bodyPr>
          <a:lstStyle/>
          <a:p>
            <a:pPr algn="l"/>
            <a:r>
              <a:rPr lang="zh-CN" altLang="en-US" sz="4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一、学会独立思考</a:t>
            </a:r>
            <a:endParaRPr lang="zh-CN" altLang="en-US" sz="4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459369" y="3850472"/>
            <a:ext cx="9101577" cy="3080330"/>
            <a:chOff x="2340051" y="3012238"/>
            <a:chExt cx="9101577" cy="3080330"/>
          </a:xfrm>
        </p:grpSpPr>
        <p:sp>
          <p:nvSpPr>
            <p:cNvPr id="9" name="文本框 4"/>
            <p:cNvSpPr txBox="1">
              <a:spLocks noChangeArrowheads="1"/>
            </p:cNvSpPr>
            <p:nvPr/>
          </p:nvSpPr>
          <p:spPr bwMode="auto">
            <a:xfrm>
              <a:off x="5536972" y="4266506"/>
              <a:ext cx="5904656" cy="83248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217728" tIns="108864" rIns="217728" bIns="108864">
              <a:spAutoFit/>
            </a:bodyPr>
            <a:lstStyle/>
            <a:p>
              <a:r>
                <a:rPr lang="zh-CN" altLang="en-US" sz="4000" dirty="0">
                  <a:solidFill>
                    <a:srgbClr val="0000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真真假假看微信</a:t>
              </a:r>
              <a:r>
                <a:rPr lang="en-US" altLang="zh-CN" sz="4000" dirty="0" smtClean="0">
                  <a:solidFill>
                    <a:srgbClr val="0000CC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……</a:t>
              </a:r>
              <a:endParaRPr lang="en-US" altLang="zh-CN" sz="4000" dirty="0" smtClean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pic>
          <p:nvPicPr>
            <p:cNvPr id="111620" name="Picture 4" descr="http://p2.cri.cn/M00/03/5F/CqgNOlSt72yAHyBwAAAAAAAAAAA914.246x304.jpg"/>
            <p:cNvPicPr>
              <a:picLocks noChangeAspect="1" noChangeArrowheads="1"/>
            </p:cNvPicPr>
            <p:nvPr/>
          </p:nvPicPr>
          <p:blipFill rotWithShape="1">
            <a:blip r:embed="rId1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t="24268"/>
            <a:stretch>
              <a:fillRect/>
            </a:stretch>
          </p:blipFill>
          <p:spPr bwMode="auto">
            <a:xfrm>
              <a:off x="2340051" y="3012238"/>
              <a:ext cx="3725789" cy="3080330"/>
            </a:xfrm>
            <a:prstGeom prst="rect">
              <a:avLst/>
            </a:prstGeom>
            <a:noFill/>
          </p:spPr>
        </p:pic>
      </p:grpSp>
      <p:grpSp>
        <p:nvGrpSpPr>
          <p:cNvPr id="3" name="组合 2"/>
          <p:cNvGrpSpPr/>
          <p:nvPr/>
        </p:nvGrpSpPr>
        <p:grpSpPr>
          <a:xfrm>
            <a:off x="5926188" y="7553555"/>
            <a:ext cx="12531417" cy="2962514"/>
            <a:chOff x="7152234" y="4234410"/>
            <a:chExt cx="12531417" cy="2962514"/>
          </a:xfrm>
        </p:grpSpPr>
        <p:sp>
          <p:nvSpPr>
            <p:cNvPr id="13" name="KSO_Shape"/>
            <p:cNvSpPr/>
            <p:nvPr/>
          </p:nvSpPr>
          <p:spPr>
            <a:xfrm>
              <a:off x="15795218" y="4234410"/>
              <a:ext cx="3888433" cy="2962514"/>
            </a:xfrm>
            <a:prstGeom prst="ellipse">
              <a:avLst/>
            </a:prstGeom>
            <a:blipFill>
              <a:blip r:embed="rId2" cstate="print"/>
              <a:stretch>
                <a:fillRect/>
              </a:stretch>
            </a:blip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7152234" y="4234410"/>
              <a:ext cx="8352928" cy="2962513"/>
            </a:xfrm>
            <a:prstGeom prst="roundRect">
              <a:avLst/>
            </a:prstGeom>
            <a:ln w="12700">
              <a:solidFill>
                <a:srgbClr val="00B050"/>
              </a:solidFill>
            </a:ln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　　玩雪会伤害眼睛：</a:t>
              </a:r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近日多地降下大雪，有消息称，为防止积雪路面结冰，有些城市将撒放融雪剂（工业用盐）。由于融雪剂有毒，对眼睛有害，请大家不要随意玩雪。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176296" y="7553194"/>
            <a:ext cx="12281308" cy="3075926"/>
            <a:chOff x="7717626" y="8453953"/>
            <a:chExt cx="11045719" cy="3075715"/>
          </a:xfrm>
        </p:grpSpPr>
        <p:sp>
          <p:nvSpPr>
            <p:cNvPr id="7" name="KSO_Shape"/>
            <p:cNvSpPr/>
            <p:nvPr/>
          </p:nvSpPr>
          <p:spPr>
            <a:xfrm>
              <a:off x="15266117" y="8453953"/>
              <a:ext cx="3497228" cy="3075715"/>
            </a:xfrm>
            <a:prstGeom prst="ellipse">
              <a:avLst/>
            </a:prstGeom>
            <a:blipFill>
              <a:blip r:embed="rId3" cstate="print"/>
              <a:stretch>
                <a:fillRect/>
              </a:stretch>
            </a:blip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7717626" y="8453953"/>
              <a:ext cx="7287617" cy="2962310"/>
            </a:xfrm>
            <a:prstGeom prst="roundRect">
              <a:avLst/>
            </a:prstGeom>
            <a:ln w="12700">
              <a:solidFill>
                <a:srgbClr val="00CC00"/>
              </a:solidFill>
            </a:ln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　　久煮火锅汤会让人中毒：</a:t>
              </a:r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冬天，很多人爱吃火锅，但近日网上却有人称火锅煮的时间越长，亚硝酸盐的浓度越高，会对人体有致癌风险，还有可能导致急性中毒。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2" descr="图片1_副本"/>
          <p:cNvPicPr>
            <a:picLocks noChangeAspect="1" noChangeArrowheads="1"/>
          </p:cNvPicPr>
          <p:nvPr/>
        </p:nvPicPr>
        <p:blipFill>
          <a:blip r:embed="rId1" cstate="print"/>
          <a:srcRect l="2727"/>
          <a:stretch>
            <a:fillRect/>
          </a:stretch>
        </p:blipFill>
        <p:spPr bwMode="auto">
          <a:xfrm>
            <a:off x="10256566" y="5511706"/>
            <a:ext cx="6725285" cy="45154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6" descr="Cgqg11X_awuANNj-AAF3uTwQO3Y79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8058" y="5511705"/>
            <a:ext cx="4209415" cy="45133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矩形 13"/>
          <p:cNvSpPr/>
          <p:nvPr/>
        </p:nvSpPr>
        <p:spPr>
          <a:xfrm>
            <a:off x="6360146" y="4338514"/>
            <a:ext cx="10081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在一个被泛滥信息包围的时代</a:t>
            </a:r>
            <a:r>
              <a:rPr lang="en-US" altLang="zh-CN" sz="4000" dirty="0" smtClean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……</a:t>
            </a:r>
            <a:endParaRPr lang="en-US" altLang="zh-CN" sz="4000" dirty="0" smtClean="0">
              <a:solidFill>
                <a:srgbClr val="0000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" name="标题 1"/>
          <p:cNvSpPr>
            <a:spLocks noGrp="1"/>
          </p:cNvSpPr>
          <p:nvPr>
            <p:ph type="title"/>
          </p:nvPr>
        </p:nvSpPr>
        <p:spPr>
          <a:xfrm>
            <a:off x="3911874" y="3234060"/>
            <a:ext cx="6215105" cy="960438"/>
          </a:xfrm>
        </p:spPr>
        <p:txBody>
          <a:bodyPr>
            <a:noAutofit/>
          </a:bodyPr>
          <a:lstStyle/>
          <a:p>
            <a:pPr algn="l"/>
            <a:r>
              <a:rPr lang="zh-CN" altLang="en-US" sz="4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一、学会独立思考</a:t>
            </a:r>
            <a:endParaRPr lang="zh-CN" altLang="en-US" sz="4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标题 1"/>
          <p:cNvSpPr txBox="1"/>
          <p:nvPr/>
        </p:nvSpPr>
        <p:spPr>
          <a:xfrm>
            <a:off x="2543722" y="1707035"/>
            <a:ext cx="8216900" cy="795337"/>
          </a:xfrm>
          <a:prstGeom prst="rect">
            <a:avLst/>
          </a:prstGeom>
        </p:spPr>
        <p:txBody>
          <a:bodyPr lIns="243852" tIns="121926" rIns="243852" bIns="121926" anchor="ctr"/>
          <a:lstStyle>
            <a:lvl1pPr algn="ctr" defTabSz="2438400" rtl="0" eaLnBrk="1" latinLnBrk="0" hangingPunct="1">
              <a:spcBef>
                <a:spcPct val="0"/>
              </a:spcBef>
              <a:buNone/>
              <a:defRPr sz="117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zh-CN" altLang="en-US" sz="5400" dirty="0" smtClean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精讲点拨</a:t>
            </a:r>
            <a:endParaRPr lang="zh-CN" altLang="en-US" sz="5400" dirty="0">
              <a:solidFill>
                <a:srgbClr val="00B050"/>
              </a:solidFill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2543722" y="1675285"/>
            <a:ext cx="3097212" cy="935037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2438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 w="38100">
                <a:solidFill>
                  <a:schemeClr val="tx1"/>
                </a:solidFill>
              </a:ln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728298" y="10531202"/>
            <a:ext cx="78488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谣言止于智者，不信谣，不传谣。</a:t>
            </a:r>
            <a:endParaRPr lang="zh-CN" altLang="en-US" sz="40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211955" y="4030980"/>
            <a:ext cx="16904970" cy="891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生理发育是青春成长的重要信号，与之相随的还有</a:t>
            </a:r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思想</a:t>
            </a: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精神</a:t>
            </a: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方面的变化。</a:t>
            </a:r>
            <a:endParaRPr lang="zh-CN" altLang="en-US" sz="4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4"/>
          <p:cNvSpPr txBox="1"/>
          <p:nvPr/>
        </p:nvSpPr>
        <p:spPr>
          <a:xfrm>
            <a:off x="5447665" y="10891520"/>
            <a:ext cx="11734800" cy="10172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217728" tIns="108864" rIns="217728" bIns="108864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4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人是能思想的苇草。    </a:t>
            </a:r>
            <a:r>
              <a:rPr lang="en-US" altLang="zh-CN" sz="4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法国思想家帕斯卡尔</a:t>
            </a:r>
            <a:endParaRPr lang="zh-CN" altLang="en-US" sz="4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标题 1"/>
          <p:cNvSpPr>
            <a:spLocks noGrp="1"/>
          </p:cNvSpPr>
          <p:nvPr>
            <p:ph type="title"/>
          </p:nvPr>
        </p:nvSpPr>
        <p:spPr>
          <a:xfrm>
            <a:off x="3983882" y="2610322"/>
            <a:ext cx="6215105" cy="960438"/>
          </a:xfrm>
        </p:spPr>
        <p:txBody>
          <a:bodyPr>
            <a:noAutofit/>
          </a:bodyPr>
          <a:lstStyle/>
          <a:p>
            <a:pPr algn="l"/>
            <a:r>
              <a:rPr lang="zh-CN" altLang="en-US" sz="4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一、学会独立思考</a:t>
            </a:r>
            <a:endParaRPr lang="zh-CN" altLang="en-US" sz="4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7764" name="Picture 4" descr="http://p.060s.com/2016/05/16/d2bc2d9625c4d5c0e7456777f2c22d2a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640314" y="7374991"/>
            <a:ext cx="5472360" cy="3481705"/>
          </a:xfrm>
          <a:prstGeom prst="rect">
            <a:avLst/>
          </a:prstGeom>
          <a:noFill/>
        </p:spPr>
      </p:pic>
      <p:pic>
        <p:nvPicPr>
          <p:cNvPr id="117766" name="Picture 6" descr="http://pic2.nipic.com/20090420/2040246_145341077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28698" y="7374991"/>
            <a:ext cx="5400600" cy="3481705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4212208" y="5302806"/>
            <a:ext cx="12148790" cy="1691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zh-CN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虽然生命有时像苇草一样脆弱，但</a:t>
            </a:r>
            <a:r>
              <a:rPr lang="zh-CN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思想使我们强大</a:t>
            </a:r>
            <a:r>
              <a:rPr lang="zh-CN" altLang="zh-CN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4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zh-CN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只有当</a:t>
            </a:r>
            <a:r>
              <a:rPr lang="zh-CN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思想日渐成熟</a:t>
            </a:r>
            <a:r>
              <a:rPr lang="zh-CN" altLang="zh-CN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，我们才能</a:t>
            </a:r>
            <a:r>
              <a:rPr lang="zh-CN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真正长大</a:t>
            </a:r>
            <a:r>
              <a:rPr lang="zh-CN" altLang="zh-CN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4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标题 1"/>
          <p:cNvSpPr txBox="1"/>
          <p:nvPr/>
        </p:nvSpPr>
        <p:spPr>
          <a:xfrm>
            <a:off x="2543722" y="1707035"/>
            <a:ext cx="8216900" cy="795337"/>
          </a:xfrm>
          <a:prstGeom prst="rect">
            <a:avLst/>
          </a:prstGeom>
        </p:spPr>
        <p:txBody>
          <a:bodyPr lIns="243852" tIns="121926" rIns="243852" bIns="121926" anchor="ctr"/>
          <a:lstStyle>
            <a:lvl1pPr algn="ctr" defTabSz="2438400" rtl="0" eaLnBrk="1" latinLnBrk="0" hangingPunct="1">
              <a:spcBef>
                <a:spcPct val="0"/>
              </a:spcBef>
              <a:buNone/>
              <a:defRPr sz="117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zh-CN" altLang="en-US" sz="5400" dirty="0" smtClean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精讲点拨</a:t>
            </a:r>
            <a:endParaRPr lang="zh-CN" altLang="en-US" sz="5400" dirty="0">
              <a:solidFill>
                <a:srgbClr val="00B050"/>
              </a:solidFill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2543722" y="1675285"/>
            <a:ext cx="3097212" cy="935037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2438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 w="38100">
                <a:solidFill>
                  <a:schemeClr val="tx1"/>
                </a:solidFill>
              </a:ln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984269" y="4536812"/>
            <a:ext cx="16186850" cy="249174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变化</a:t>
            </a:r>
            <a:r>
              <a:rPr lang="en-US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步入青春期，我们的</a:t>
            </a:r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独立意识不断发展</a:t>
            </a: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，对问题开始有更多的见解。随着</a:t>
            </a:r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思维能力的提升</a:t>
            </a: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，面对未知而又新奇的事物，我们需要学会</a:t>
            </a:r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独立思考</a:t>
            </a: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40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117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117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bldLvl="0" animBg="1"/>
      <p:bldP spid="17" grpId="0"/>
      <p:bldP spid="5" grpId="1"/>
      <p:bldP spid="17" grpId="1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61778" y="4402162"/>
            <a:ext cx="11161240" cy="3930650"/>
          </a:xfrm>
          <a:prstGeom prst="rect">
            <a:avLst/>
          </a:prstGeom>
          <a:ln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学校允许同学们周五不穿校服。终于又到周五了，我按捺不住兴奋的心情，一大早就穿上了背着我妈悄悄买的时髦长外套、紧身裤、长筒鞋。可出门时，妈妈却拦住我说：“你是学生，这样穿可不太好！”我反感地说：“你知道什么！好些同学都这么穿，这才叫‘酷’”。可妈妈还在唠叨，我生气了，说：”我已经长大了，穿什么是我的自由，不用你管！“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4851661" y="4463114"/>
            <a:ext cx="5472609" cy="3808745"/>
            <a:chOff x="8857993" y="2834691"/>
            <a:chExt cx="9489737" cy="7607470"/>
          </a:xfrm>
        </p:grpSpPr>
        <p:pic>
          <p:nvPicPr>
            <p:cNvPr id="61444" name="Picture 4" descr="http://img1.cache.netease.com/catchpic/A/A9/A98602BAD52AAF130B20E5FAE92E8C34.jpg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8857993" y="2834691"/>
              <a:ext cx="9489737" cy="760747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5" name="椭圆 4"/>
            <p:cNvSpPr/>
            <p:nvPr/>
          </p:nvSpPr>
          <p:spPr>
            <a:xfrm>
              <a:off x="13056890" y="2970362"/>
              <a:ext cx="288032" cy="534950"/>
            </a:xfrm>
            <a:prstGeom prst="ellipse">
              <a:avLst/>
            </a:prstGeom>
            <a:solidFill>
              <a:schemeClr val="bg1"/>
            </a:solidFill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ts val="2900"/>
                </a:lnSpc>
              </a:pPr>
              <a:endParaRPr lang="zh-CN" altLang="en-US" sz="1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3704962" y="3474418"/>
              <a:ext cx="432048" cy="652795"/>
            </a:xfrm>
            <a:prstGeom prst="ellipse">
              <a:avLst/>
            </a:prstGeom>
            <a:solidFill>
              <a:schemeClr val="bg1"/>
            </a:solidFill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ts val="2900"/>
                </a:lnSpc>
              </a:pPr>
              <a:endParaRPr lang="zh-CN" altLang="en-US" sz="1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3957965" y="8442970"/>
            <a:ext cx="981900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3200" dirty="0" smtClean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 smtClean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）儿子</a:t>
            </a:r>
            <a:r>
              <a:rPr kumimoji="1" lang="zh-CN" altLang="en-US" sz="3200" dirty="0" smtClean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所理解的“酷”是什么？你同意他的说法吗？</a:t>
            </a:r>
            <a:endParaRPr kumimoji="1" lang="zh-CN" altLang="en-US" sz="3200" dirty="0" smtClean="0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标题 1"/>
          <p:cNvSpPr>
            <a:spLocks noGrp="1"/>
          </p:cNvSpPr>
          <p:nvPr>
            <p:ph type="title"/>
          </p:nvPr>
        </p:nvSpPr>
        <p:spPr>
          <a:xfrm>
            <a:off x="2809337" y="2826522"/>
            <a:ext cx="6215105" cy="960438"/>
          </a:xfrm>
        </p:spPr>
        <p:txBody>
          <a:bodyPr>
            <a:noAutofit/>
          </a:bodyPr>
          <a:lstStyle/>
          <a:p>
            <a:pPr algn="l"/>
            <a:r>
              <a:rPr lang="zh-CN" altLang="en-US" sz="4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一、学会独立思考</a:t>
            </a:r>
            <a:endParaRPr lang="zh-CN" altLang="en-US" sz="4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191510" y="9168130"/>
            <a:ext cx="17132935" cy="2491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儿子所理解的“酷”是</a:t>
            </a:r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时尚、个性、独特。</a:t>
            </a: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但个性化的表达也要</a:t>
            </a:r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有底线。</a:t>
            </a: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人生活在社会中，社会中的</a:t>
            </a:r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道德规范、法律要求和“真、善、美”标准</a:t>
            </a: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是个性表达的</a:t>
            </a:r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前提条件，</a:t>
            </a: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表现个性要尊重</a:t>
            </a:r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公序良俗，</a:t>
            </a: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不能侵犯他人的</a:t>
            </a:r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合法权利。</a:t>
            </a:r>
            <a:endParaRPr lang="zh-CN" altLang="en-US" sz="40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232354" y="3690442"/>
            <a:ext cx="1766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儿子说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标题 1"/>
          <p:cNvSpPr txBox="1"/>
          <p:nvPr/>
        </p:nvSpPr>
        <p:spPr>
          <a:xfrm>
            <a:off x="2543722" y="1707035"/>
            <a:ext cx="8216900" cy="795337"/>
          </a:xfrm>
          <a:prstGeom prst="rect">
            <a:avLst/>
          </a:prstGeom>
        </p:spPr>
        <p:txBody>
          <a:bodyPr lIns="243852" tIns="121926" rIns="243852" bIns="121926" anchor="ctr"/>
          <a:lstStyle>
            <a:lvl1pPr algn="ctr" defTabSz="2438400" rtl="0" eaLnBrk="1" latinLnBrk="0" hangingPunct="1">
              <a:spcBef>
                <a:spcPct val="0"/>
              </a:spcBef>
              <a:buNone/>
              <a:defRPr sz="117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zh-CN" altLang="en-US" sz="5400" dirty="0" smtClean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精讲点拨</a:t>
            </a:r>
            <a:endParaRPr lang="zh-CN" altLang="en-US" sz="5400" dirty="0">
              <a:solidFill>
                <a:srgbClr val="00B050"/>
              </a:solidFill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2543722" y="1675285"/>
            <a:ext cx="3097212" cy="935037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2438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 w="38100">
                <a:solidFill>
                  <a:schemeClr val="tx1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61778" y="4257970"/>
            <a:ext cx="11161240" cy="3930650"/>
          </a:xfrm>
          <a:prstGeom prst="rect">
            <a:avLst/>
          </a:prstGeom>
          <a:ln>
            <a:solidFill>
              <a:srgbClr val="00CC00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学校允许同学们周五不穿校服。终于又到周五了，我按捺不住兴奋的心情，一大早就穿上了背着我妈悄悄买的时髦长外套、紧身裤、长筒鞋。可出门时，妈妈却拦住我说：“你是学生，这样穿可不太好！”我反感地说：“你知道什么！好些同学都这么穿，这才叫‘酷’。可妈妈还在唠叨，我生气了，说：”我已经长大了，穿什么是我的自由，不用你管！“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4851661" y="4444628"/>
            <a:ext cx="5472609" cy="3566118"/>
            <a:chOff x="8857993" y="2970362"/>
            <a:chExt cx="9489737" cy="7471799"/>
          </a:xfrm>
        </p:grpSpPr>
        <p:pic>
          <p:nvPicPr>
            <p:cNvPr id="61444" name="Picture 4" descr="http://img1.cache.netease.com/catchpic/A/A9/A98602BAD52AAF130B20E5FAE92E8C34.jpg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8857993" y="2970363"/>
              <a:ext cx="9489737" cy="7471798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5" name="椭圆 4"/>
            <p:cNvSpPr/>
            <p:nvPr/>
          </p:nvSpPr>
          <p:spPr>
            <a:xfrm>
              <a:off x="13056890" y="2970362"/>
              <a:ext cx="288032" cy="534950"/>
            </a:xfrm>
            <a:prstGeom prst="ellipse">
              <a:avLst/>
            </a:prstGeom>
            <a:solidFill>
              <a:schemeClr val="bg1"/>
            </a:solidFill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ts val="2900"/>
                </a:lnSpc>
              </a:pPr>
              <a:endParaRPr lang="zh-CN" altLang="en-US" sz="1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3704962" y="3474418"/>
              <a:ext cx="432048" cy="652795"/>
            </a:xfrm>
            <a:prstGeom prst="ellipse">
              <a:avLst/>
            </a:prstGeom>
            <a:solidFill>
              <a:schemeClr val="bg1"/>
            </a:solidFill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ts val="2900"/>
                </a:lnSpc>
              </a:pPr>
              <a:endParaRPr lang="zh-CN" altLang="en-US" sz="1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标题 1"/>
          <p:cNvSpPr>
            <a:spLocks noGrp="1"/>
          </p:cNvSpPr>
          <p:nvPr>
            <p:ph type="title"/>
          </p:nvPr>
        </p:nvSpPr>
        <p:spPr>
          <a:xfrm>
            <a:off x="2809337" y="2682330"/>
            <a:ext cx="6215105" cy="960438"/>
          </a:xfrm>
        </p:spPr>
        <p:txBody>
          <a:bodyPr>
            <a:noAutofit/>
          </a:bodyPr>
          <a:lstStyle/>
          <a:p>
            <a:pPr algn="l"/>
            <a:r>
              <a:rPr lang="zh-CN" altLang="en-US" sz="4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一、发展独立思维</a:t>
            </a:r>
            <a:endParaRPr lang="zh-CN" altLang="en-US" sz="4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160346" y="3548167"/>
            <a:ext cx="1766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儿子说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767858" y="8269238"/>
            <a:ext cx="1219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kumimoji="1" lang="zh-CN" altLang="en-US" sz="3200" dirty="0" smtClean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1" lang="en-US" altLang="zh-CN" sz="3200" dirty="0" smtClean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1" lang="zh-CN" altLang="en-US" sz="3200" dirty="0" smtClean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）儿子的说法是否体现了思维的独立性？为什么？</a:t>
            </a:r>
            <a:endParaRPr kumimoji="1" lang="en-US" altLang="zh-CN" sz="3200" dirty="0" smtClean="0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261995" y="9198610"/>
            <a:ext cx="1637855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没有。思维的独立性（独立思考）并不等同于一味追求</a:t>
            </a:r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独特，</a:t>
            </a: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而是表现为</a:t>
            </a:r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不人云亦云，</a:t>
            </a: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有自己</a:t>
            </a:r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独到的见解，</a:t>
            </a: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同时能</a:t>
            </a:r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接纳他人合理、正确的意见。</a:t>
            </a:r>
            <a:endParaRPr lang="en-US" altLang="zh-CN" sz="40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标题 1"/>
          <p:cNvSpPr txBox="1"/>
          <p:nvPr/>
        </p:nvSpPr>
        <p:spPr>
          <a:xfrm>
            <a:off x="2543722" y="1707035"/>
            <a:ext cx="8216900" cy="795337"/>
          </a:xfrm>
          <a:prstGeom prst="rect">
            <a:avLst/>
          </a:prstGeom>
        </p:spPr>
        <p:txBody>
          <a:bodyPr lIns="243852" tIns="121926" rIns="243852" bIns="121926" anchor="ctr"/>
          <a:lstStyle>
            <a:lvl1pPr algn="ctr" defTabSz="2438400" rtl="0" eaLnBrk="1" latinLnBrk="0" hangingPunct="1">
              <a:spcBef>
                <a:spcPct val="0"/>
              </a:spcBef>
              <a:buNone/>
              <a:defRPr sz="117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zh-CN" altLang="en-US" sz="5400" dirty="0" smtClean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精讲点拨</a:t>
            </a:r>
            <a:endParaRPr lang="zh-CN" altLang="en-US" sz="5400" dirty="0">
              <a:solidFill>
                <a:srgbClr val="00B050"/>
              </a:solidFill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2543722" y="1675285"/>
            <a:ext cx="3097212" cy="935037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2438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 w="38100">
                <a:solidFill>
                  <a:schemeClr val="tx1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1" name="Picture 1"/>
          <p:cNvPicPr>
            <a:picLocks noChangeAspect="1" noChangeArrowheads="1"/>
          </p:cNvPicPr>
          <p:nvPr/>
        </p:nvPicPr>
        <p:blipFill>
          <a:blip r:embed="rId1" cstate="print"/>
          <a:srcRect r="65988" b="27559"/>
          <a:stretch>
            <a:fillRect/>
          </a:stretch>
        </p:blipFill>
        <p:spPr bwMode="auto">
          <a:xfrm>
            <a:off x="5636564" y="6497682"/>
            <a:ext cx="6479853" cy="3817496"/>
          </a:xfrm>
          <a:prstGeom prst="rect">
            <a:avLst/>
          </a:prstGeom>
          <a:noFill/>
          <a:ln w="9525">
            <a:solidFill>
              <a:srgbClr val="00CC00"/>
            </a:solidFill>
            <a:miter lim="800000"/>
            <a:headEnd/>
            <a:tailEnd/>
          </a:ln>
        </p:spPr>
      </p:pic>
      <p:pic>
        <p:nvPicPr>
          <p:cNvPr id="97282" name="Picture 2"/>
          <p:cNvPicPr>
            <a:picLocks noChangeAspect="1" noChangeArrowheads="1"/>
          </p:cNvPicPr>
          <p:nvPr/>
        </p:nvPicPr>
        <p:blipFill>
          <a:blip r:embed="rId2" cstate="print"/>
          <a:srcRect r="46697" b="40000"/>
          <a:stretch>
            <a:fillRect/>
          </a:stretch>
        </p:blipFill>
        <p:spPr bwMode="auto">
          <a:xfrm>
            <a:off x="12260433" y="6498754"/>
            <a:ext cx="6696744" cy="3816424"/>
          </a:xfrm>
          <a:prstGeom prst="rect">
            <a:avLst/>
          </a:prstGeom>
          <a:noFill/>
          <a:ln w="9525">
            <a:solidFill>
              <a:srgbClr val="00CC00"/>
            </a:solidFill>
            <a:miter lim="800000"/>
            <a:headEnd/>
            <a:tailEnd/>
          </a:ln>
        </p:spPr>
      </p:pic>
      <p:sp>
        <p:nvSpPr>
          <p:cNvPr id="9" name="标题 1"/>
          <p:cNvSpPr txBox="1"/>
          <p:nvPr/>
        </p:nvSpPr>
        <p:spPr>
          <a:xfrm>
            <a:off x="3983882" y="3069485"/>
            <a:ext cx="6215105" cy="960438"/>
          </a:xfrm>
          <a:prstGeom prst="rect">
            <a:avLst/>
          </a:prstGeom>
        </p:spPr>
        <p:txBody>
          <a:bodyPr vert="horz" lIns="243852" tIns="121926" rIns="243852" bIns="121926" rtlCol="0" anchor="ctr">
            <a:noAutofit/>
          </a:bodyPr>
          <a:lstStyle/>
          <a:p>
            <a:pPr marL="0" marR="0" lvl="0" indent="0" algn="l" defTabSz="2438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二</a:t>
            </a:r>
            <a:r>
              <a:rPr kumimoji="0" lang="zh-CN" altLang="en-US" sz="440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、培养批判精神</a:t>
            </a:r>
            <a:endParaRPr kumimoji="0" lang="zh-CN" altLang="en-US" sz="440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636565" y="6500838"/>
            <a:ext cx="3455516" cy="934020"/>
          </a:xfrm>
          <a:prstGeom prst="ellipse">
            <a:avLst/>
          </a:prstGeom>
          <a:ln w="38100">
            <a:solidFill>
              <a:srgbClr val="FF0000"/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lnSpc>
                <a:spcPts val="2900"/>
              </a:lnSpc>
            </a:pPr>
            <a:endParaRPr lang="zh-CN" altLang="en-US" sz="9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2260433" y="6464704"/>
            <a:ext cx="4104456" cy="1114170"/>
          </a:xfrm>
          <a:prstGeom prst="ellipse">
            <a:avLst/>
          </a:prstGeom>
          <a:ln w="38100">
            <a:solidFill>
              <a:srgbClr val="FF0000"/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lnSpc>
                <a:spcPts val="2900"/>
              </a:lnSpc>
            </a:pPr>
            <a:endParaRPr lang="zh-CN" altLang="en-US" sz="13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343922" y="4030295"/>
            <a:ext cx="14613255" cy="169164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教材作为知识的载体，可以说是</a:t>
            </a:r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权威</a:t>
            </a: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的代名词，那你觉得教材会</a:t>
            </a:r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出错</a:t>
            </a: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吗？你敢给教材</a:t>
            </a:r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挑错</a:t>
            </a: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吗？</a:t>
            </a:r>
            <a:endParaRPr lang="zh-CN" altLang="en-US" sz="4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标题 1"/>
          <p:cNvSpPr txBox="1"/>
          <p:nvPr/>
        </p:nvSpPr>
        <p:spPr>
          <a:xfrm>
            <a:off x="2543722" y="1707035"/>
            <a:ext cx="8216900" cy="795337"/>
          </a:xfrm>
          <a:prstGeom prst="rect">
            <a:avLst/>
          </a:prstGeom>
        </p:spPr>
        <p:txBody>
          <a:bodyPr lIns="243852" tIns="121926" rIns="243852" bIns="121926" anchor="ctr"/>
          <a:lstStyle>
            <a:lvl1pPr algn="ctr" defTabSz="2438400" rtl="0" eaLnBrk="1" latinLnBrk="0" hangingPunct="1">
              <a:spcBef>
                <a:spcPct val="0"/>
              </a:spcBef>
              <a:buNone/>
              <a:defRPr sz="117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zh-CN" altLang="en-US" sz="5400" dirty="0" smtClean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精讲点拨</a:t>
            </a:r>
            <a:endParaRPr lang="zh-CN" altLang="en-US" sz="5400" dirty="0">
              <a:solidFill>
                <a:srgbClr val="00B050"/>
              </a:solidFill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2543722" y="1675285"/>
            <a:ext cx="3097212" cy="935037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2438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 w="38100">
                <a:solidFill>
                  <a:schemeClr val="tx1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7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7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 bldLvl="0" animBg="1"/>
      <p:bldP spid="17" grpId="0" bldLvl="0" animBg="1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4858365" y="4349750"/>
            <a:ext cx="5544820" cy="4417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矩形 7"/>
          <p:cNvSpPr/>
          <p:nvPr/>
        </p:nvSpPr>
        <p:spPr>
          <a:xfrm>
            <a:off x="3431837" y="9193736"/>
            <a:ext cx="17522190" cy="1691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对事情有</a:t>
            </a:r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自己的看法</a:t>
            </a: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，并且</a:t>
            </a:r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敢于表达不同观点</a:t>
            </a: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，敢于对</a:t>
            </a:r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不合理</a:t>
            </a: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的事情说</a:t>
            </a:r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“不”，</a:t>
            </a: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敢于向</a:t>
            </a:r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权威</a:t>
            </a: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挑战。</a:t>
            </a:r>
            <a:endParaRPr lang="zh-CN" altLang="en-US" sz="4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2543722" y="2682330"/>
            <a:ext cx="6215105" cy="960438"/>
          </a:xfrm>
          <a:prstGeom prst="rect">
            <a:avLst/>
          </a:prstGeom>
        </p:spPr>
        <p:txBody>
          <a:bodyPr vert="horz" lIns="243852" tIns="121926" rIns="243852" bIns="121926" rtlCol="0" anchor="ctr">
            <a:noAutofit/>
          </a:bodyPr>
          <a:lstStyle/>
          <a:p>
            <a:pPr marL="0" marR="0" lvl="0" indent="0" algn="l" defTabSz="2438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二</a:t>
            </a:r>
            <a:r>
              <a:rPr kumimoji="0" lang="zh-CN" altLang="en-US" sz="440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、培养批判精神</a:t>
            </a:r>
            <a:endParaRPr kumimoji="0" lang="zh-CN" altLang="en-US" sz="440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40480" y="3642995"/>
            <a:ext cx="725043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40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思维批判性的表现（</a:t>
            </a:r>
            <a:r>
              <a:rPr lang="en-US" altLang="zh-CN" sz="40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What)</a:t>
            </a:r>
            <a:endParaRPr lang="en-US" altLang="zh-CN" sz="4000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365365" y="11134725"/>
            <a:ext cx="10516870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在学习中，我们需要</a:t>
            </a:r>
            <a:r>
              <a:rPr lang="zh-CN" altLang="en-US" sz="4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批判的精神和勇气</a:t>
            </a:r>
            <a:r>
              <a:rPr lang="zh-CN" altLang="en-US" sz="4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4400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标题 1"/>
          <p:cNvSpPr txBox="1"/>
          <p:nvPr/>
        </p:nvSpPr>
        <p:spPr>
          <a:xfrm>
            <a:off x="2543722" y="1707035"/>
            <a:ext cx="8216900" cy="795337"/>
          </a:xfrm>
          <a:prstGeom prst="rect">
            <a:avLst/>
          </a:prstGeom>
        </p:spPr>
        <p:txBody>
          <a:bodyPr lIns="243852" tIns="121926" rIns="243852" bIns="121926" anchor="ctr"/>
          <a:lstStyle>
            <a:lvl1pPr algn="ctr" defTabSz="2438400" rtl="0" eaLnBrk="1" latinLnBrk="0" hangingPunct="1">
              <a:spcBef>
                <a:spcPct val="0"/>
              </a:spcBef>
              <a:buNone/>
              <a:defRPr sz="117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zh-CN" altLang="en-US" sz="5400" dirty="0" smtClean="0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精讲点拨</a:t>
            </a:r>
            <a:endParaRPr lang="zh-CN" altLang="en-US" sz="5400" dirty="0">
              <a:solidFill>
                <a:srgbClr val="00B050"/>
              </a:solidFill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2543722" y="1675285"/>
            <a:ext cx="3097212" cy="935037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2438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 w="38100">
                <a:solidFill>
                  <a:schemeClr val="tx1"/>
                </a:solidFill>
              </a:ln>
            </a:endParaRPr>
          </a:p>
        </p:txBody>
      </p:sp>
      <p:pic>
        <p:nvPicPr>
          <p:cNvPr id="97281" name="Picture 1"/>
          <p:cNvPicPr>
            <a:picLocks noChangeAspect="1" noChangeArrowheads="1"/>
          </p:cNvPicPr>
          <p:nvPr/>
        </p:nvPicPr>
        <p:blipFill>
          <a:blip r:embed="rId2" cstate="print"/>
          <a:srcRect r="65988" b="27559"/>
          <a:stretch>
            <a:fillRect/>
          </a:stretch>
        </p:blipFill>
        <p:spPr bwMode="auto">
          <a:xfrm>
            <a:off x="5904230" y="4349750"/>
            <a:ext cx="6479540" cy="4417695"/>
          </a:xfrm>
          <a:prstGeom prst="rect">
            <a:avLst/>
          </a:prstGeom>
          <a:noFill/>
          <a:ln w="9525">
            <a:solidFill>
              <a:srgbClr val="00CC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3326</Words>
  <Application>WPS 演示</Application>
  <PresentationFormat>自定义</PresentationFormat>
  <Paragraphs>236</Paragraphs>
  <Slides>20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Calibri</vt:lpstr>
      <vt:lpstr>隶书</vt:lpstr>
      <vt:lpstr>华文新魏</vt:lpstr>
      <vt:lpstr>Arial Unicode MS</vt:lpstr>
      <vt:lpstr>Office 主题</vt:lpstr>
      <vt:lpstr>PowerPoint 演示文稿</vt:lpstr>
      <vt:lpstr>PowerPoint 演示文稿</vt:lpstr>
      <vt:lpstr>一、学会独立思考</vt:lpstr>
      <vt:lpstr>一、学会独立思考</vt:lpstr>
      <vt:lpstr>一、学会独立思考</vt:lpstr>
      <vt:lpstr>一、学会独立思考</vt:lpstr>
      <vt:lpstr>一、发展独立思维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lyc</dc:creator>
  <cp:lastModifiedBy>Administrator</cp:lastModifiedBy>
  <cp:revision>29</cp:revision>
  <dcterms:created xsi:type="dcterms:W3CDTF">2017-10-09T01:52:00Z</dcterms:created>
  <dcterms:modified xsi:type="dcterms:W3CDTF">2019-02-22T01:41:13Z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2052-11.1.0.8415</vt:lpwstr>
  </property>
</Properties>
</file>