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57" r:id="rId6"/>
    <p:sldId id="267" r:id="rId7"/>
    <p:sldId id="289" r:id="rId8"/>
    <p:sldId id="266" r:id="rId9"/>
    <p:sldId id="268" r:id="rId10"/>
    <p:sldId id="290" r:id="rId11"/>
    <p:sldId id="272" r:id="rId12"/>
    <p:sldId id="269" r:id="rId13"/>
    <p:sldId id="270" r:id="rId14"/>
    <p:sldId id="271" r:id="rId15"/>
    <p:sldId id="292" r:id="rId16"/>
    <p:sldId id="291" r:id="rId17"/>
    <p:sldId id="273" r:id="rId18"/>
    <p:sldId id="274" r:id="rId19"/>
    <p:sldId id="275" r:id="rId20"/>
    <p:sldId id="288" r:id="rId21"/>
    <p:sldId id="281" r:id="rId22"/>
    <p:sldId id="282" r:id="rId23"/>
    <p:sldId id="300" r:id="rId24"/>
    <p:sldId id="319" r:id="rId25"/>
    <p:sldId id="320" r:id="rId26"/>
    <p:sldId id="321" r:id="rId27"/>
    <p:sldId id="283" r:id="rId28"/>
    <p:sldId id="284" r:id="rId29"/>
    <p:sldId id="285" r:id="rId30"/>
    <p:sldId id="286" r:id="rId31"/>
    <p:sldId id="287" r:id="rId32"/>
    <p:sldId id="293" r:id="rId33"/>
    <p:sldId id="294" r:id="rId34"/>
    <p:sldId id="295" r:id="rId35"/>
    <p:sldId id="296" r:id="rId36"/>
    <p:sldId id="298" r:id="rId37"/>
    <p:sldId id="297" r:id="rId38"/>
    <p:sldId id="264" r:id="rId39"/>
  </p:sldIdLst>
  <p:sldSz cx="12192000" cy="6858000"/>
  <p:notesSz cx="7103745" cy="10234295"/>
  <p:embeddedFontLst>
    <p:embeddedFont>
      <p:font typeface="汉仪雪君体简" panose="02010600000101010101" charset="-122"/>
      <p:regular r:id="rId43"/>
    </p:embeddedFont>
    <p:embeddedFont>
      <p:font typeface="Calibri Light" panose="020F0302020204030204" charset="0"/>
      <p:regular r:id="rId44"/>
      <p:italic r:id="rId45"/>
    </p:embeddedFont>
    <p:embeddedFont>
      <p:font typeface="Calibri" panose="020F0502020204030204" charset="0"/>
      <p:regular r:id="rId46"/>
      <p:bold r:id="rId47"/>
      <p:italic r:id="rId48"/>
      <p:boldItalic r:id="rId49"/>
    </p:embeddedFont>
    <p:embeddedFont>
      <p:font typeface="黑体" panose="02010609060101010101" charset="-122"/>
      <p:regular r:id="rId5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2936"/>
    <a:srgbClr val="DF97A1"/>
    <a:srgbClr val="CD5D6D"/>
    <a:srgbClr val="E5AAB2"/>
    <a:srgbClr val="CACACA"/>
    <a:srgbClr val="EDC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8" y="432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font" Target="fonts/font8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8ea7811f28403b6ce659d3635c9c05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370" y="3872230"/>
            <a:ext cx="3262630" cy="2985770"/>
          </a:xfrm>
          <a:prstGeom prst="rect">
            <a:avLst/>
          </a:prstGeom>
        </p:spPr>
      </p:pic>
      <p:pic>
        <p:nvPicPr>
          <p:cNvPr id="23" name="图片 22" descr="0c26e68c53d0e7511716591b13ffd6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030" y="0"/>
            <a:ext cx="3900805" cy="26003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3185" y="3775075"/>
            <a:ext cx="440499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600">
                <a:latin typeface="汉仪雪君体简" panose="02010600000101010101" charset="-122"/>
                <a:ea typeface="汉仪雪君体简" panose="02010600000101010101" charset="-122"/>
              </a:rPr>
              <a:t>常州市河海中学</a:t>
            </a:r>
            <a:endParaRPr lang="zh-CN" altLang="en-US" sz="3600">
              <a:latin typeface="汉仪雪君体简" panose="02010600000101010101" charset="-122"/>
              <a:ea typeface="汉仪雪君体简" panose="0201060000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600">
                <a:latin typeface="汉仪雪君体简" panose="02010600000101010101" charset="-122"/>
                <a:ea typeface="汉仪雪君体简" panose="02010600000101010101" charset="-122"/>
              </a:rPr>
              <a:t>周涵钰</a:t>
            </a:r>
            <a:endParaRPr lang="zh-CN" altLang="en-US" sz="3600">
              <a:latin typeface="汉仪雪君体简" panose="02010600000101010101" charset="-122"/>
              <a:ea typeface="汉仪雪君体简" panose="02010600000101010101" charset="-122"/>
            </a:endParaRPr>
          </a:p>
        </p:txBody>
      </p:sp>
      <p:pic>
        <p:nvPicPr>
          <p:cNvPr id="25" name="图片 24" descr="22d7cdc4996d153e67619e2565d4b3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3228975"/>
            <a:ext cx="3048000" cy="2350135"/>
          </a:xfrm>
          <a:prstGeom prst="rect">
            <a:avLst/>
          </a:prstGeom>
        </p:spPr>
      </p:pic>
      <p:pic>
        <p:nvPicPr>
          <p:cNvPr id="26" name="图片 25" descr="22d7cdc4996d153e67619e2565d4b3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15910" y="3228975"/>
            <a:ext cx="3048000" cy="23501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2250" y="1468120"/>
            <a:ext cx="117475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>
                <a:latin typeface="汉仪雪君体简" panose="02010600000101010101" charset="-122"/>
                <a:ea typeface="汉仪雪君体简" panose="02010600000101010101" charset="-122"/>
              </a:rPr>
              <a:t>深夜再读《瓯香馆》</a:t>
            </a:r>
            <a:endParaRPr lang="zh-CN" altLang="en-US" sz="7200">
              <a:latin typeface="汉仪雪君体简" panose="02010600000101010101" charset="-122"/>
              <a:ea typeface="汉仪雪君体简" panose="02010600000101010101" charset="-122"/>
            </a:endParaRPr>
          </a:p>
          <a:p>
            <a:pPr algn="ctr"/>
            <a:r>
              <a:rPr lang="zh-CN" altLang="en-US" sz="7200">
                <a:latin typeface="汉仪雪君体简" panose="02010600000101010101" charset="-122"/>
                <a:ea typeface="汉仪雪君体简" panose="02010600000101010101" charset="-122"/>
              </a:rPr>
              <a:t>不食烟火恽寿平</a:t>
            </a:r>
            <a:endParaRPr lang="zh-CN" altLang="en-US" sz="7200">
              <a:latin typeface="汉仪雪君体简" panose="02010600000101010101" charset="-122"/>
              <a:ea typeface="汉仪雪君体简" panose="02010600000101010101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001KGcSagy6Ed8leiz3e5&amp;6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380" y="285750"/>
            <a:ext cx="8397240" cy="62915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7751820858631633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520" y="285750"/>
            <a:ext cx="9524365" cy="6350000"/>
          </a:xfrm>
          <a:prstGeom prst="rect">
            <a:avLst/>
          </a:prstGeom>
        </p:spPr>
      </p:pic>
      <p:pic>
        <p:nvPicPr>
          <p:cNvPr id="3" name="图片 2" descr="0018LUzLzy7gHRySHn6d4&amp;6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720" y="-549275"/>
            <a:ext cx="9589135" cy="71850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775" y="285750"/>
            <a:ext cx="4432935" cy="6320790"/>
          </a:xfrm>
          <a:prstGeom prst="rect">
            <a:avLst/>
          </a:prstGeom>
        </p:spPr>
      </p:pic>
      <p:pic>
        <p:nvPicPr>
          <p:cNvPr id="3" name="图片 2" descr="tim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035" y="967740"/>
            <a:ext cx="6978015" cy="46564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微信图片_201903190414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830" y="319405"/>
            <a:ext cx="9361805" cy="625284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微信图片_201903190414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15" y="389890"/>
            <a:ext cx="10058400" cy="607758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9440" y="1155700"/>
            <a:ext cx="1106170" cy="375920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</a:rPr>
              <a:t>始于颜值</a:t>
            </a:r>
            <a:endParaRPr lang="zh-CN" altLang="en-US" sz="6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雪君体简" panose="02010600000101010101" charset="-122"/>
              <a:ea typeface="汉仪雪君体简" panose="02010600000101010101" charset="-122"/>
            </a:endParaRPr>
          </a:p>
        </p:txBody>
      </p:sp>
      <p:pic>
        <p:nvPicPr>
          <p:cNvPr id="3" name="图片 2" descr="4a36acaf2edda3cc255e906c03e93901203f92c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375" y="490220"/>
            <a:ext cx="3954780" cy="58775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20155" y="1459865"/>
            <a:ext cx="55524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/>
              <a:t>清代画家盛大士说</a:t>
            </a:r>
            <a:endParaRPr lang="zh-CN" altLang="en-US" sz="3200"/>
          </a:p>
          <a:p>
            <a:pPr algn="ctr">
              <a:lnSpc>
                <a:spcPct val="150000"/>
              </a:lnSpc>
            </a:pPr>
            <a:r>
              <a:rPr lang="zh-CN" altLang="en-US" sz="3200"/>
              <a:t>“那天花卉写生，</a:t>
            </a:r>
            <a:endParaRPr lang="zh-CN" altLang="en-US" sz="3200"/>
          </a:p>
          <a:p>
            <a:pPr algn="ctr">
              <a:lnSpc>
                <a:spcPct val="150000"/>
              </a:lnSpc>
            </a:pPr>
            <a:r>
              <a:rPr lang="zh-CN" altLang="en-US" sz="3200"/>
              <a:t>空前绝后，</a:t>
            </a:r>
            <a:endParaRPr lang="zh-CN" altLang="en-US" sz="3200"/>
          </a:p>
          <a:p>
            <a:pPr algn="ctr">
              <a:lnSpc>
                <a:spcPct val="150000"/>
              </a:lnSpc>
            </a:pPr>
            <a:r>
              <a:rPr lang="zh-CN" altLang="en-US" sz="3200"/>
              <a:t>然其山水飘飘有凌云气，</a:t>
            </a:r>
            <a:endParaRPr lang="zh-CN" altLang="en-US" sz="3200"/>
          </a:p>
          <a:p>
            <a:pPr algn="ctr">
              <a:lnSpc>
                <a:spcPct val="150000"/>
              </a:lnSpc>
            </a:pPr>
            <a:r>
              <a:rPr lang="zh-CN" altLang="en-US" sz="3200"/>
              <a:t>真天仙化人也。”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6529705" y="5667375"/>
            <a:ext cx="5133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u="sng"/>
              <a:t>八岁咏莲花成句，惊其塾师</a:t>
            </a:r>
            <a:endParaRPr lang="zh-CN" altLang="en-US" sz="3200" u="sn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640.web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895" y="498475"/>
            <a:ext cx="8321675" cy="53314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27555" y="5974715"/>
            <a:ext cx="8173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清 恽寿平 牡丹 册　纸本设色画　纵28.5公分　横43公分 台北故宫博物院藏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599440" y="1155700"/>
            <a:ext cx="1106170" cy="375920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</a:rPr>
              <a:t>陷于才华</a:t>
            </a:r>
            <a:endParaRPr lang="zh-CN" altLang="en-US" sz="6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雪君体简" panose="02010600000101010101" charset="-122"/>
              <a:ea typeface="汉仪雪君体简" panose="0201060000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7820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640.webp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" y="1298575"/>
            <a:ext cx="11077575" cy="38595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21735" y="5414010"/>
            <a:ext cx="4747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恽寿平 九兰图 北京故宫博物院</a:t>
            </a:r>
            <a:endParaRPr lang="zh-CN" altLang="en-US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640.webp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415" y="594360"/>
            <a:ext cx="6096000" cy="4819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33395" y="5568950"/>
            <a:ext cx="6162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清 恽寿平 春风图 台北故宫博物院藏</a:t>
            </a:r>
            <a:endParaRPr lang="zh-CN" altLang="en-US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5" name="图片 4" descr="640.webp (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215" y="628015"/>
            <a:ext cx="8615045" cy="46577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06725" y="5560060"/>
            <a:ext cx="6296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清 恽寿平 桂花紫薇图 台北故宫博物院藏</a:t>
            </a:r>
            <a:endParaRPr lang="zh-CN" altLang="en-US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012315" y="575310"/>
            <a:ext cx="8063865" cy="5798185"/>
            <a:chOff x="1358" y="858"/>
            <a:chExt cx="12699" cy="9131"/>
          </a:xfrm>
        </p:grpSpPr>
        <p:pic>
          <p:nvPicPr>
            <p:cNvPr id="5" name="图片 4" descr="花卉册（中国画）　清代　恽寿平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2" y="858"/>
              <a:ext cx="6933" cy="9083"/>
            </a:xfrm>
            <a:prstGeom prst="rect">
              <a:avLst/>
            </a:prstGeom>
          </p:spPr>
        </p:pic>
        <p:pic>
          <p:nvPicPr>
            <p:cNvPr id="8" name="图片 7" descr="L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8" y="2508"/>
              <a:ext cx="3675" cy="2757"/>
            </a:xfrm>
            <a:prstGeom prst="rect">
              <a:avLst/>
            </a:prstGeom>
          </p:spPr>
        </p:pic>
        <p:pic>
          <p:nvPicPr>
            <p:cNvPr id="15" name="图片 14" descr="P6P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8" y="5166"/>
              <a:ext cx="3674" cy="275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3333" y="5192"/>
              <a:ext cx="724" cy="47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ctr"/>
              <a:r>
                <a:rPr lang="zh-CN" altLang="zh-CN" b="1"/>
                <a:t>花卉册  清代  恽寿平</a:t>
              </a:r>
              <a:endParaRPr lang="zh-CN" altLang="zh-CN" b="1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640.webp (4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345" y="285750"/>
            <a:ext cx="3876040" cy="6286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57765" y="1099820"/>
            <a:ext cx="459740" cy="4658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b="1"/>
              <a:t>清 恽寿平 桂花紫薇图 台北故宫博物院藏</a:t>
            </a:r>
            <a:endParaRPr lang="zh-CN" altLang="en-US" b="1"/>
          </a:p>
        </p:txBody>
      </p:sp>
      <p:pic>
        <p:nvPicPr>
          <p:cNvPr id="5" name="图片 4" descr="640.webp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390" y="325755"/>
            <a:ext cx="2935605" cy="62064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35500" y="709930"/>
            <a:ext cx="459740" cy="5252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b="1"/>
              <a:t>清  恽寿平 国香春霁图  南京博物院藏</a:t>
            </a:r>
            <a:endParaRPr lang="zh-CN" altLang="en-US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mp19227978_1434622988812_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265" y="498475"/>
            <a:ext cx="2864485" cy="5563870"/>
          </a:xfrm>
          <a:prstGeom prst="rect">
            <a:avLst/>
          </a:prstGeom>
        </p:spPr>
      </p:pic>
      <p:pic>
        <p:nvPicPr>
          <p:cNvPr id="3" name="图片 2" descr="Gucn_20111130136218194938Pic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610" y="1465580"/>
            <a:ext cx="4839970" cy="36302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52140" y="5414010"/>
            <a:ext cx="1946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b="1"/>
              <a:t>恽寿平山水画</a:t>
            </a:r>
            <a:endParaRPr lang="zh-CN" altLang="zh-CN" b="1"/>
          </a:p>
        </p:txBody>
      </p:sp>
      <p:sp>
        <p:nvSpPr>
          <p:cNvPr id="11" name="文本框 10"/>
          <p:cNvSpPr txBox="1"/>
          <p:nvPr/>
        </p:nvSpPr>
        <p:spPr>
          <a:xfrm>
            <a:off x="7532370" y="6062345"/>
            <a:ext cx="1946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b="1"/>
              <a:t>王翚山水画</a:t>
            </a:r>
            <a:endParaRPr lang="zh-CN" altLang="zh-CN" b="1"/>
          </a:p>
        </p:txBody>
      </p:sp>
      <p:sp>
        <p:nvSpPr>
          <p:cNvPr id="12" name="文本框 11"/>
          <p:cNvSpPr txBox="1"/>
          <p:nvPr/>
        </p:nvSpPr>
        <p:spPr>
          <a:xfrm>
            <a:off x="356235" y="1155700"/>
            <a:ext cx="1106170" cy="375920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雪君体简" panose="02010600000101010101" charset="-122"/>
                <a:ea typeface="汉仪雪君体简" panose="02010600000101010101" charset="-122"/>
              </a:rPr>
              <a:t>忠于人品</a:t>
            </a:r>
            <a:endParaRPr lang="zh-CN" altLang="en-US" sz="6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雪君体简" panose="02010600000101010101" charset="-122"/>
              <a:ea typeface="汉仪雪君体简" panose="0201060000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640.webp (6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375" y="285750"/>
            <a:ext cx="2743835" cy="6286500"/>
          </a:xfrm>
          <a:prstGeom prst="rect">
            <a:avLst/>
          </a:prstGeom>
        </p:spPr>
      </p:pic>
      <p:pic>
        <p:nvPicPr>
          <p:cNvPr id="10" name="图片 9" descr="640.webp (13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020" y="285750"/>
            <a:ext cx="2908300" cy="6286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11" name="图片 10" descr="微信图片_201903190357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1409700"/>
            <a:ext cx="5631815" cy="4039235"/>
          </a:xfrm>
          <a:prstGeom prst="rect">
            <a:avLst/>
          </a:prstGeom>
        </p:spPr>
      </p:pic>
      <p:pic>
        <p:nvPicPr>
          <p:cNvPr id="3" name="图片 2" descr="640.webp (7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740" y="819785"/>
            <a:ext cx="3731895" cy="52197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微信图片_201903190356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545" y="831215"/>
            <a:ext cx="5196840" cy="4612640"/>
          </a:xfrm>
          <a:prstGeom prst="rect">
            <a:avLst/>
          </a:prstGeom>
        </p:spPr>
      </p:pic>
      <p:pic>
        <p:nvPicPr>
          <p:cNvPr id="5" name="图片 4" descr="微信图片_201903190356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20" y="831215"/>
            <a:ext cx="5092065" cy="458279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t0123a035e4453e478e"/>
          <p:cNvPicPr>
            <a:picLocks noChangeAspect="1"/>
          </p:cNvPicPr>
          <p:nvPr/>
        </p:nvPicPr>
        <p:blipFill>
          <a:blip r:embed="rId6"/>
          <a:srcRect l="-418" t="20558" r="418" b="19206"/>
          <a:stretch>
            <a:fillRect/>
          </a:stretch>
        </p:blipFill>
        <p:spPr>
          <a:xfrm>
            <a:off x="1359535" y="1155700"/>
            <a:ext cx="4868545" cy="30429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95770" y="1155700"/>
            <a:ext cx="45847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3200"/>
              <a:t>这本《瓯香馆写生册》便是出自恽寿平之手</a:t>
            </a:r>
            <a:endParaRPr lang="zh-CN" altLang="en-US" sz="3200"/>
          </a:p>
          <a:p>
            <a:pPr algn="just"/>
            <a:r>
              <a:rPr lang="zh-CN" altLang="en-US" sz="3200"/>
              <a:t>——运以生机，曲尽造物之妙，所题诗句极清艳，书法得河南三昧，洵空前而绝后矣。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1359535" y="4732020"/>
            <a:ext cx="9944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此套《瓯香馆写生册》共十幅，天津博物馆藏，描写了四时的花果，从春到冬分别是</a:t>
            </a:r>
            <a:r>
              <a:rPr lang="zh-CN" altLang="en-US" sz="2400" u="sng"/>
              <a:t>桃花、海棠、碧海珊瑚、牡丹、枇杷、卷丹、洛阳花、凤仙花、菊花、梅花。</a:t>
            </a:r>
            <a:endParaRPr lang="zh-CN" altLang="en-US" sz="2400" u="sng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3" name="图片 2" descr="微信图片_201903190423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635" y="448945"/>
            <a:ext cx="6096000" cy="4924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1025" y="5373370"/>
            <a:ext cx="9406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桃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，西方之木也。乃五木之精，枝感扶疎，处处有之。叶狭而长，二月开花，有红、白、粉红、深粉红之殊，他如单瓣大红、千瓣桃红之变也，单瓣白桃、千瓣白桃之变也。烂漫芳菲，其色甚媚，花早易植，木少则花盛，种类颇多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——[清]汪灏《御定佩文斋广群芳谱》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46235" y="1390015"/>
            <a:ext cx="1290320" cy="3670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半夜欹风并露开，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一枝千花报春心。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瓯香馆临宋人紈扇本，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白云外史寿平。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06905" y="5414010"/>
            <a:ext cx="9013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秋海棠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，一名八月春。草本。花色粉红，甚娇艶。叶绿如翠羽。此花有二种，叶下红筋者为常品，绿筋者开花更有雅趣。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——[清]汪灏《御定佩文斋广群芳谱》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图片 2" descr="微信图片_201903190423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33705"/>
            <a:ext cx="6096000" cy="4876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058275" y="1665605"/>
            <a:ext cx="1567815" cy="3066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碧海珊瑚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原有网，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扶桑谁剪旧烧枝。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昔人无此粉本，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当以造化为师。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南田。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微信图片_20190319043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815" y="760730"/>
            <a:ext cx="6096000" cy="4876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微信图片_201903190423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430" y="357505"/>
            <a:ext cx="5856605" cy="4703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79940" y="1826260"/>
            <a:ext cx="1567815" cy="24771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文待诏有此卷，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为宋中丞所收。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曾借抚，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能得大意。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白云外史。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5610" y="5060950"/>
            <a:ext cx="100412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牡丹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，一名鹿韭，一名鼠姑，一名百两金，一名木芍药。秦汉以前无考，自谢康乐始言永嘉水际竹间多牡丹，而刘宾客嘉话录谓北齐杨子华有画牡丹，则此花之从来旧矣。唐开元中，天下太平，牡丹始盛于长安。逮宋，惟洛阳之花为天下冠，一时名人高士如邵康节、范尧夫、司马君实、欧阳永叔诸公尤加崇尚，往往见之咏歌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——[清]汪灏《御定佩文斋广群芳谱》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78460" y="1007110"/>
            <a:ext cx="11344910" cy="4892040"/>
            <a:chOff x="677" y="3069"/>
            <a:chExt cx="17866" cy="5684"/>
          </a:xfrm>
        </p:grpSpPr>
        <p:grpSp>
          <p:nvGrpSpPr>
            <p:cNvPr id="6" name="组合 5"/>
            <p:cNvGrpSpPr/>
            <p:nvPr/>
          </p:nvGrpSpPr>
          <p:grpSpPr>
            <a:xfrm>
              <a:off x="677" y="3069"/>
              <a:ext cx="17866" cy="5685"/>
              <a:chOff x="677" y="3069"/>
              <a:chExt cx="17866" cy="5685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矩形 3"/>
              <p:cNvSpPr/>
              <p:nvPr/>
            </p:nvSpPr>
            <p:spPr>
              <a:xfrm>
                <a:off x="677" y="3069"/>
                <a:ext cx="1720" cy="5685"/>
              </a:xfrm>
              <a:prstGeom prst="rect">
                <a:avLst/>
              </a:prstGeom>
              <a:solidFill>
                <a:srgbClr val="E5AA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>
                  <a:solidFill>
                    <a:schemeClr val="tx1"/>
                  </a:solidFill>
                  <a:latin typeface="汉仪篆书繁" panose="02010600000101010101" charset="-122"/>
                  <a:ea typeface="汉仪篆书繁" panose="02010600000101010101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416" y="3166"/>
                <a:ext cx="16127" cy="5472"/>
              </a:xfrm>
              <a:prstGeom prst="rect">
                <a:avLst/>
              </a:prstGeom>
              <a:solidFill>
                <a:srgbClr val="CACACA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590" y="3311"/>
              <a:ext cx="15758" cy="5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24770" y="0"/>
            <a:ext cx="1967865" cy="25323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2610" y="2059305"/>
            <a:ext cx="723900" cy="2738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zh-CN" sz="3200" spc="400">
                <a:solidFill>
                  <a:schemeClr val="tx1"/>
                </a:solidFill>
                <a:uFillTx/>
                <a:latin typeface="汉仪雪君体简" panose="02010600000101010101" charset="-122"/>
                <a:ea typeface="汉仪雪君体简" panose="02010600000101010101" charset="-122"/>
              </a:rPr>
              <a:t>恽寿平</a:t>
            </a:r>
            <a:endParaRPr lang="zh-CN" altLang="zh-CN" sz="3200" spc="400">
              <a:solidFill>
                <a:schemeClr val="tx1"/>
              </a:solidFill>
              <a:uFillTx/>
              <a:latin typeface="汉仪雪君体简" panose="02010600000101010101" charset="-122"/>
              <a:ea typeface="汉仪雪君体简" panose="0201060000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5950" y="1090295"/>
            <a:ext cx="88900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400"/>
              <a:t>恽寿平（1633—1690年），初名格，字寿平，后以字行，又字正叔，号南田，别号云溪外史，武进（今江苏常州）人。晚居城东，号东园草衣，后迁居白云渡，号白云外史，是清初著名的书画家，与王时敏、王鉴、王翬、王原祁、吴历齐名，被合称为“清初六大家”，或称“四王吴恽”。是常州画派的开山祖师，为清朝“一代之冠”。其画作多写生，人称“写生正派”；更兼取各家之长，极大地发展了没骨画。在恽寿平的影响下，常州画派被奉为“写生（花鸟）画派”，成为清代最有影响的画派之一。</a:t>
            </a:r>
            <a:endParaRPr lang="zh-CN" altLang="en-US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5" name="图片 4" descr="微信图片_201903190422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930" y="624840"/>
            <a:ext cx="7140575" cy="37687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34820" y="4707255"/>
            <a:ext cx="91547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枇杷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，树高丈馀，易种。肥枝，长叶微似栗，大如驴耳，背有黄毛，形似琵琶，故名。阴密婆娑可爱，四时不凋。冬开白花，三四月成实，簇结有毛，大者如鸡子，小者如龙眼。味甜而酢，白者为上，黄者次之。皮肉薄，核大如茅栗。相传枇杷秋萌、冬花、春实、夏熟，备四时之气，他物无与类者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——[清]汪灏《御定佩文斋广群芳谱》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微信图片_201903190422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415" y="428625"/>
            <a:ext cx="6096000" cy="4886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16735" y="5411470"/>
            <a:ext cx="9714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山丹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，一名红百合，一名连珠，一名川强瞿，一名红花菜……一种高四、五尺，如萱花，花大如椀，红斑黑点，瓣俱反捲，一叶生一子，名回头见子花，又名番山丹，根似百合，不堪食。按此即本草所云卷丹也。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——[清]汪灏《御定佩文斋广群芳谱》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微信图片_201903190422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18160"/>
            <a:ext cx="6096000" cy="4895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2950" y="5498465"/>
            <a:ext cx="8963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石竹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，草品纤细而青翠，花有五色、单叶、千叶，又有剪绒，娇艳夺目，㛹娟动人，一云千瓣者名洛阳花，草花中佳品也。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——[清]汪灏《御定佩文斋广群芳谱》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08795" y="1580515"/>
            <a:ext cx="1567815" cy="2771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秋气到襟带，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秋云初满篱。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抽豪动真想，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花圃独吟时。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云溪渔。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微信图片_201903190422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635" y="480060"/>
            <a:ext cx="6096000" cy="4933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05610" y="5414010"/>
            <a:ext cx="9404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凤仙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，一名海蒳，一名旱珍珠，一名小桃红，一名染指甲草。本草云，女人采其花及叶包染指甲，其实状如小桃，故有指甲、小桃诸名。宋光宗李后，讳凤，宫中呼为好女儿花。张宛邱呼为菊婢。韦君呼为羽客。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——[清]汪灏《御定佩文斋广群芳谱》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50425" y="1837690"/>
            <a:ext cx="1013460" cy="24618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晓露庭除虫咽处，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晚风篱落燕归时。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云溪渔。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微信图片_201903190438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610" y="473075"/>
            <a:ext cx="5261610" cy="42589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05610" y="4819015"/>
            <a:ext cx="101663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菊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，一名治蘠，一名日精，一名节花，一名傅公，一名周盈，一名延年，一名更生，一名阴成，一名朱嬴，一名帝女花……埤雅云，菊本作菊，从鞠，穷也，花事至此而穷尽也。宿根在土，逐年生芽。茎有棱，嫩时柔，老则硬，高有至丈馀者。叶绿，形如木槿而大，尖长而香。花有千叶、单叶，有心、无心，有子、无子，黄、白、红、紫、粉红、间色浅深，大小之殊，味有甘、苦之辨，大要以黄为上，白次之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——[清]汪灏《御定佩文斋广群芳谱》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微信图片_201903190438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745" y="521335"/>
            <a:ext cx="5873115" cy="4762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04975" y="5455920"/>
            <a:ext cx="101682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梅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，先众木花，花似杏，甚香，杏远不及，老干如杏，嫩条绿色，叶似杏有长尖，树最耐久，性洁喜晒，浇以塘水则茂，忌肥水。种类不一，白者有绿萼梅，重叶梅，消梅，玉蝶梅，时梅，冬梅。异品有墨梅，他如侯梅、紫梅、同心梅、紫蒂梅尚多，而重叶、绿萼、玉蝶尤今人所尚也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——[清]汪灏《御定佩文斋广群芳谱》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50425" y="1465580"/>
            <a:ext cx="1013460" cy="28746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翠微香雪。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临杨补之二友图。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白云外史。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8ea7811f28403b6ce659d3635c9c05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370" y="3872230"/>
            <a:ext cx="3262630" cy="298577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870200" y="2075180"/>
            <a:ext cx="6452235" cy="1353820"/>
            <a:chOff x="4520" y="3754"/>
            <a:chExt cx="10161" cy="2132"/>
          </a:xfrm>
        </p:grpSpPr>
        <p:grpSp>
          <p:nvGrpSpPr>
            <p:cNvPr id="14" name="组合 13"/>
            <p:cNvGrpSpPr/>
            <p:nvPr/>
          </p:nvGrpSpPr>
          <p:grpSpPr>
            <a:xfrm>
              <a:off x="4520" y="3754"/>
              <a:ext cx="10161" cy="2132"/>
              <a:chOff x="4445" y="3754"/>
              <a:chExt cx="10161" cy="2132"/>
            </a:xfrm>
          </p:grpSpPr>
          <p:pic>
            <p:nvPicPr>
              <p:cNvPr id="10" name="图片 9" descr="1cd078a14767c984bdf84130c065ebde"/>
              <p:cNvPicPr>
                <a:picLocks noChangeAspect="1"/>
              </p:cNvPicPr>
              <p:nvPr/>
            </p:nvPicPr>
            <p:blipFill>
              <a:blip r:embed="rId3">
                <a:biLevel thresh="50000"/>
              </a:blip>
              <a:stretch>
                <a:fillRect/>
              </a:stretch>
            </p:blipFill>
            <p:spPr>
              <a:xfrm>
                <a:off x="4445" y="3754"/>
                <a:ext cx="2605" cy="2132"/>
              </a:xfrm>
              <a:prstGeom prst="rect">
                <a:avLst/>
              </a:prstGeom>
            </p:spPr>
          </p:pic>
          <p:pic>
            <p:nvPicPr>
              <p:cNvPr id="11" name="图片 10" descr="1cd078a14767c984bdf84130c065ebde"/>
              <p:cNvPicPr>
                <a:picLocks noChangeAspect="1"/>
              </p:cNvPicPr>
              <p:nvPr/>
            </p:nvPicPr>
            <p:blipFill>
              <a:blip r:embed="rId3">
                <a:biLevel thresh="50000"/>
              </a:blip>
              <a:stretch>
                <a:fillRect/>
              </a:stretch>
            </p:blipFill>
            <p:spPr>
              <a:xfrm>
                <a:off x="6964" y="3754"/>
                <a:ext cx="2605" cy="2132"/>
              </a:xfrm>
              <a:prstGeom prst="rect">
                <a:avLst/>
              </a:prstGeom>
            </p:spPr>
          </p:pic>
          <p:pic>
            <p:nvPicPr>
              <p:cNvPr id="12" name="图片 11" descr="1cd078a14767c984bdf84130c065ebde"/>
              <p:cNvPicPr>
                <a:picLocks noChangeAspect="1"/>
              </p:cNvPicPr>
              <p:nvPr/>
            </p:nvPicPr>
            <p:blipFill>
              <a:blip r:embed="rId3">
                <a:biLevel thresh="50000"/>
              </a:blip>
              <a:stretch>
                <a:fillRect/>
              </a:stretch>
            </p:blipFill>
            <p:spPr>
              <a:xfrm>
                <a:off x="9483" y="3754"/>
                <a:ext cx="2605" cy="2132"/>
              </a:xfrm>
              <a:prstGeom prst="rect">
                <a:avLst/>
              </a:prstGeom>
            </p:spPr>
          </p:pic>
          <p:pic>
            <p:nvPicPr>
              <p:cNvPr id="13" name="图片 12" descr="1cd078a14767c984bdf84130c065ebde"/>
              <p:cNvPicPr>
                <a:picLocks noChangeAspect="1"/>
              </p:cNvPicPr>
              <p:nvPr/>
            </p:nvPicPr>
            <p:blipFill>
              <a:blip r:embed="rId3">
                <a:biLevel thresh="50000"/>
              </a:blip>
              <a:stretch>
                <a:fillRect/>
              </a:stretch>
            </p:blipFill>
            <p:spPr>
              <a:xfrm>
                <a:off x="12002" y="3754"/>
                <a:ext cx="2605" cy="2132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5052" y="3983"/>
              <a:ext cx="143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>
                  <a:latin typeface="汉仪雪君体简" panose="02010600000101010101" charset="-122"/>
                  <a:ea typeface="汉仪雪君体简" panose="02010600000101010101" charset="-122"/>
                </a:rPr>
                <a:t>感</a:t>
              </a:r>
              <a:endParaRPr lang="zh-CN" altLang="en-US" sz="6000">
                <a:latin typeface="汉仪雪君体简" panose="02010600000101010101" charset="-122"/>
                <a:ea typeface="汉仪雪君体简" panose="0201060000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74" y="3983"/>
              <a:ext cx="143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>
                  <a:latin typeface="汉仪雪君体简" panose="02010600000101010101" charset="-122"/>
                  <a:ea typeface="汉仪雪君体简" panose="02010600000101010101" charset="-122"/>
                </a:rPr>
                <a:t>谢</a:t>
              </a:r>
              <a:endParaRPr lang="zh-CN" altLang="en-US" sz="6000">
                <a:latin typeface="汉仪雪君体简" panose="02010600000101010101" charset="-122"/>
                <a:ea typeface="汉仪雪君体简" panose="02010600000101010101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112" y="3983"/>
              <a:ext cx="143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>
                  <a:latin typeface="汉仪雪君体简" panose="02010600000101010101" charset="-122"/>
                  <a:ea typeface="汉仪雪君体简" panose="02010600000101010101" charset="-122"/>
                </a:rPr>
                <a:t>聆</a:t>
              </a:r>
              <a:endParaRPr lang="zh-CN" altLang="en-US" sz="6000">
                <a:latin typeface="汉仪雪君体简" panose="02010600000101010101" charset="-122"/>
                <a:ea typeface="汉仪雪君体简" panose="0201060000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631" y="3983"/>
              <a:ext cx="143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>
                  <a:latin typeface="汉仪雪君体简" panose="02010600000101010101" charset="-122"/>
                  <a:ea typeface="汉仪雪君体简" panose="02010600000101010101" charset="-122"/>
                </a:rPr>
                <a:t>听</a:t>
              </a:r>
              <a:endParaRPr lang="zh-CN" altLang="en-US" sz="6000">
                <a:latin typeface="汉仪雪君体简" panose="02010600000101010101" charset="-122"/>
                <a:ea typeface="汉仪雪君体简" panose="02010600000101010101" charset="-122"/>
              </a:endParaRPr>
            </a:p>
          </p:txBody>
        </p:sp>
      </p:grpSp>
      <p:pic>
        <p:nvPicPr>
          <p:cNvPr id="23" name="图片 22" descr="0c26e68c53d0e7511716591b13ffd6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0" y="0"/>
            <a:ext cx="3900805" cy="2600325"/>
          </a:xfrm>
          <a:prstGeom prst="rect">
            <a:avLst/>
          </a:prstGeom>
        </p:spPr>
      </p:pic>
      <p:pic>
        <p:nvPicPr>
          <p:cNvPr id="26" name="图片 25" descr="22d7cdc4996d153e67619e2565d4b381"/>
          <p:cNvPicPr>
            <a:picLocks noChangeAspect="1"/>
          </p:cNvPicPr>
          <p:nvPr/>
        </p:nvPicPr>
        <p:blipFill>
          <a:blip r:embed="rId5"/>
          <a:srcRect t="28073"/>
          <a:stretch>
            <a:fillRect/>
          </a:stretch>
        </p:blipFill>
        <p:spPr>
          <a:xfrm flipH="1">
            <a:off x="6781165" y="4080510"/>
            <a:ext cx="3048000" cy="169037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7820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TIM截图201903190237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030" y="1148080"/>
            <a:ext cx="9463405" cy="456184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5513070" y="2389505"/>
            <a:ext cx="2270125" cy="2181860"/>
          </a:xfrm>
          <a:prstGeom prst="ellipse">
            <a:avLst/>
          </a:prstGeom>
          <a:noFill/>
          <a:ln w="53975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02990" y="5974715"/>
            <a:ext cx="4985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b="1"/>
              <a:t>恽子奇  美国加州富乐顿州立大学教授</a:t>
            </a:r>
            <a:endParaRPr lang="zh-CN" altLang="zh-CN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5" name="图片 4" descr="Blossoms Invita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535" y="351790"/>
            <a:ext cx="4057015" cy="6220460"/>
          </a:xfrm>
          <a:prstGeom prst="rect">
            <a:avLst/>
          </a:prstGeom>
        </p:spPr>
      </p:pic>
      <p:pic>
        <p:nvPicPr>
          <p:cNvPr id="8" name="图片 7" descr="001KGcSagy6EJ1HF9GAfc&amp;6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5160" y="1298575"/>
            <a:ext cx="5509895" cy="41287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QQ截图201604281011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410" y="454660"/>
            <a:ext cx="8933180" cy="61175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605" y="604520"/>
            <a:ext cx="8860155" cy="59677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清 恽寿平 牡丹 册　纸本设色画　纵28.5公分　横43公分 台北故宫博物院藏</a:t>
            </a:r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 descr="20131104_165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535" y="821055"/>
            <a:ext cx="9639300" cy="54222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6235" y="285750"/>
            <a:ext cx="1151636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64ae9dff0746f091d4b1acf216ad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3885" y="0"/>
            <a:ext cx="1428115" cy="1837690"/>
          </a:xfrm>
          <a:prstGeom prst="rect">
            <a:avLst/>
          </a:prstGeom>
        </p:spPr>
      </p:pic>
      <p:pic>
        <p:nvPicPr>
          <p:cNvPr id="7" name="图片 6" descr="5016c7fcec190225c05d46959f6742cb"/>
          <p:cNvPicPr>
            <a:picLocks noChangeAspect="1"/>
          </p:cNvPicPr>
          <p:nvPr/>
        </p:nvPicPr>
        <p:blipFill>
          <a:blip r:embed="rId3"/>
          <a:srcRect l="29824" t="49512" r="27495" b="4257"/>
          <a:stretch>
            <a:fillRect/>
          </a:stretch>
        </p:blipFill>
        <p:spPr>
          <a:xfrm>
            <a:off x="355600" y="4547870"/>
            <a:ext cx="1657350" cy="1795145"/>
          </a:xfrm>
          <a:prstGeom prst="rect">
            <a:avLst/>
          </a:prstGeom>
        </p:spPr>
      </p:pic>
      <p:pic>
        <p:nvPicPr>
          <p:cNvPr id="6" name="图片 5" descr="693c7bd81e5ddc4156aa3e15f76f4d0b"/>
          <p:cNvPicPr>
            <a:picLocks noChangeAspect="1"/>
          </p:cNvPicPr>
          <p:nvPr/>
        </p:nvPicPr>
        <p:blipFill>
          <a:blip r:embed="rId4"/>
          <a:srcRect l="49049" t="6631" r="19718" b="44952"/>
          <a:stretch>
            <a:fillRect/>
          </a:stretch>
        </p:blipFill>
        <p:spPr>
          <a:xfrm>
            <a:off x="0" y="5060950"/>
            <a:ext cx="1546225" cy="1797050"/>
          </a:xfrm>
          <a:prstGeom prst="rect">
            <a:avLst/>
          </a:prstGeom>
        </p:spPr>
      </p:pic>
      <p:pic>
        <p:nvPicPr>
          <p:cNvPr id="36" name="图片 35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80000">
            <a:off x="599440" y="4859020"/>
            <a:ext cx="547370" cy="428625"/>
          </a:xfrm>
          <a:prstGeom prst="rect">
            <a:avLst/>
          </a:prstGeom>
        </p:spPr>
      </p:pic>
      <p:pic>
        <p:nvPicPr>
          <p:cNvPr id="37" name="图片 36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20000">
            <a:off x="2423795" y="1390650"/>
            <a:ext cx="439420" cy="344170"/>
          </a:xfrm>
          <a:prstGeom prst="rect">
            <a:avLst/>
          </a:prstGeom>
        </p:spPr>
      </p:pic>
      <p:pic>
        <p:nvPicPr>
          <p:cNvPr id="38" name="图片 37" descr="80b417f4b335463b3b9612e69a5f98b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1386840" y="1193165"/>
            <a:ext cx="292100" cy="228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310" y="1837690"/>
            <a:ext cx="5358765" cy="2894330"/>
          </a:xfrm>
          <a:prstGeom prst="rect">
            <a:avLst/>
          </a:prstGeom>
        </p:spPr>
      </p:pic>
      <p:pic>
        <p:nvPicPr>
          <p:cNvPr id="3" name="图片 2" descr="微信图片_201903190247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720" y="1283970"/>
            <a:ext cx="4386580" cy="37769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7385" y="5261610"/>
            <a:ext cx="2889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恽寿平（国画）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7270750" y="5261610"/>
            <a:ext cx="2889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恽子奇（水彩）</a:t>
            </a:r>
            <a:endParaRPr lang="zh-CN" altLang="en-US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2837</Words>
  <Application>WPS 演示</Application>
  <PresentationFormat>宽屏</PresentationFormat>
  <Paragraphs>165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汉仪雪君体简</vt:lpstr>
      <vt:lpstr>汉仪篆书繁</vt:lpstr>
      <vt:lpstr>微软雅黑</vt:lpstr>
      <vt:lpstr>Arial Unicode MS</vt:lpstr>
      <vt:lpstr>Calibri Light</vt:lpstr>
      <vt:lpstr>Calibri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丁钰</cp:lastModifiedBy>
  <cp:revision>24</cp:revision>
  <dcterms:created xsi:type="dcterms:W3CDTF">2017-11-16T02:46:00Z</dcterms:created>
  <dcterms:modified xsi:type="dcterms:W3CDTF">2019-03-19T00:44:23Z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2052-11.1.0.8515</vt:lpwstr>
  </property>
</Properties>
</file>