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</p:sldMasterIdLst>
  <p:notesMasterIdLst>
    <p:notesMasterId r:id="rId94"/>
  </p:notesMasterIdLst>
  <p:sldIdLst>
    <p:sldId id="256" r:id="rId4"/>
    <p:sldId id="410" r:id="rId5"/>
    <p:sldId id="418" r:id="rId6"/>
    <p:sldId id="423" r:id="rId7"/>
    <p:sldId id="422" r:id="rId8"/>
    <p:sldId id="425" r:id="rId9"/>
    <p:sldId id="424" r:id="rId10"/>
    <p:sldId id="505" r:id="rId11"/>
    <p:sldId id="427" r:id="rId12"/>
    <p:sldId id="426" r:id="rId13"/>
    <p:sldId id="428" r:id="rId14"/>
    <p:sldId id="429" r:id="rId15"/>
    <p:sldId id="430" r:id="rId16"/>
    <p:sldId id="431" r:id="rId17"/>
    <p:sldId id="432" r:id="rId18"/>
    <p:sldId id="437" r:id="rId19"/>
    <p:sldId id="433" r:id="rId20"/>
    <p:sldId id="434" r:id="rId21"/>
    <p:sldId id="435" r:id="rId22"/>
    <p:sldId id="436" r:id="rId23"/>
    <p:sldId id="507" r:id="rId24"/>
    <p:sldId id="438" r:id="rId25"/>
    <p:sldId id="439" r:id="rId26"/>
    <p:sldId id="440" r:id="rId27"/>
    <p:sldId id="441" r:id="rId28"/>
    <p:sldId id="442" r:id="rId29"/>
    <p:sldId id="443" r:id="rId30"/>
    <p:sldId id="444" r:id="rId31"/>
    <p:sldId id="445" r:id="rId32"/>
    <p:sldId id="506" r:id="rId33"/>
    <p:sldId id="446" r:id="rId34"/>
    <p:sldId id="447" r:id="rId35"/>
    <p:sldId id="448" r:id="rId36"/>
    <p:sldId id="449" r:id="rId37"/>
    <p:sldId id="450" r:id="rId38"/>
    <p:sldId id="451" r:id="rId39"/>
    <p:sldId id="452" r:id="rId40"/>
    <p:sldId id="453" r:id="rId41"/>
    <p:sldId id="454" r:id="rId42"/>
    <p:sldId id="455" r:id="rId43"/>
    <p:sldId id="456" r:id="rId44"/>
    <p:sldId id="457" r:id="rId45"/>
    <p:sldId id="458" r:id="rId46"/>
    <p:sldId id="459" r:id="rId47"/>
    <p:sldId id="460" r:id="rId48"/>
    <p:sldId id="461" r:id="rId49"/>
    <p:sldId id="462" r:id="rId50"/>
    <p:sldId id="463" r:id="rId51"/>
    <p:sldId id="464" r:id="rId52"/>
    <p:sldId id="465" r:id="rId53"/>
    <p:sldId id="466" r:id="rId54"/>
    <p:sldId id="467" r:id="rId55"/>
    <p:sldId id="468" r:id="rId56"/>
    <p:sldId id="469" r:id="rId57"/>
    <p:sldId id="470" r:id="rId58"/>
    <p:sldId id="471" r:id="rId59"/>
    <p:sldId id="472" r:id="rId60"/>
    <p:sldId id="473" r:id="rId61"/>
    <p:sldId id="499" r:id="rId62"/>
    <p:sldId id="500" r:id="rId63"/>
    <p:sldId id="474" r:id="rId64"/>
    <p:sldId id="475" r:id="rId65"/>
    <p:sldId id="476" r:id="rId66"/>
    <p:sldId id="477" r:id="rId67"/>
    <p:sldId id="501" r:id="rId68"/>
    <p:sldId id="502" r:id="rId69"/>
    <p:sldId id="478" r:id="rId70"/>
    <p:sldId id="479" r:id="rId71"/>
    <p:sldId id="480" r:id="rId72"/>
    <p:sldId id="481" r:id="rId73"/>
    <p:sldId id="482" r:id="rId74"/>
    <p:sldId id="483" r:id="rId75"/>
    <p:sldId id="484" r:id="rId76"/>
    <p:sldId id="485" r:id="rId77"/>
    <p:sldId id="486" r:id="rId78"/>
    <p:sldId id="487" r:id="rId79"/>
    <p:sldId id="488" r:id="rId80"/>
    <p:sldId id="489" r:id="rId81"/>
    <p:sldId id="503" r:id="rId82"/>
    <p:sldId id="504" r:id="rId83"/>
    <p:sldId id="490" r:id="rId84"/>
    <p:sldId id="491" r:id="rId85"/>
    <p:sldId id="492" r:id="rId86"/>
    <p:sldId id="494" r:id="rId87"/>
    <p:sldId id="493" r:id="rId88"/>
    <p:sldId id="495" r:id="rId89"/>
    <p:sldId id="496" r:id="rId90"/>
    <p:sldId id="497" r:id="rId91"/>
    <p:sldId id="498" r:id="rId92"/>
    <p:sldId id="257" r:id="rId9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FFB8"/>
    <a:srgbClr val="C44400"/>
    <a:srgbClr val="005BBF"/>
    <a:srgbClr val="0139BE"/>
    <a:srgbClr val="5399ED"/>
    <a:srgbClr val="53997F"/>
    <a:srgbClr val="EF5300"/>
    <a:srgbClr val="34BA00"/>
    <a:srgbClr val="D4FCDB"/>
    <a:srgbClr val="E6FFA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97" autoAdjust="0"/>
  </p:normalViewPr>
  <p:slideViewPr>
    <p:cSldViewPr showGuides="1">
      <p:cViewPr>
        <p:scale>
          <a:sx n="79" d="100"/>
          <a:sy n="79" d="100"/>
        </p:scale>
        <p:origin x="-62" y="40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3" d="100"/>
        <a:sy n="73" d="100"/>
      </p:scale>
      <p:origin x="0" y="1906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97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676F2C-181D-4F9B-A8A1-A65A17603FD7}" type="datetimeFigureOut">
              <a:rPr lang="zh-CN" altLang="en-US" smtClean="0"/>
              <a:pPr/>
              <a:t>2014/8/14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78871-3962-4D7B-B3E2-00A8BFFB0A7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baike.baidu.com/view/37009.htm" TargetMode="External"/><Relationship Id="rId3" Type="http://schemas.openxmlformats.org/officeDocument/2006/relationships/hyperlink" Target="http://baike.sogou.com/lemma/ShowInnerLink.htm?lemmaId=18607" TargetMode="External"/><Relationship Id="rId7" Type="http://schemas.openxmlformats.org/officeDocument/2006/relationships/hyperlink" Target="http://baike.baidu.com/view/66084.htm" TargetMode="External"/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baike.baidu.com/view/66073.htm" TargetMode="External"/><Relationship Id="rId11" Type="http://schemas.openxmlformats.org/officeDocument/2006/relationships/hyperlink" Target="http://baike.baidu.com/view/14713.htm" TargetMode="External"/><Relationship Id="rId5" Type="http://schemas.openxmlformats.org/officeDocument/2006/relationships/hyperlink" Target="http://baike.baidu.com/view/9328.htm" TargetMode="External"/><Relationship Id="rId10" Type="http://schemas.openxmlformats.org/officeDocument/2006/relationships/hyperlink" Target="http://baike.baidu.com/view/13655.htm" TargetMode="External"/><Relationship Id="rId4" Type="http://schemas.openxmlformats.org/officeDocument/2006/relationships/hyperlink" Target="http://baike.sogou.com/lemma/ShowInnerLink.htm?lemmaId=83440" TargetMode="External"/><Relationship Id="rId9" Type="http://schemas.openxmlformats.org/officeDocument/2006/relationships/hyperlink" Target="http://baike.baidu.com/view/19879.htm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78871-3962-4D7B-B3E2-00A8BFFB0A7C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MOOC</a:t>
            </a:r>
            <a:r>
              <a:rPr lang="zh-CN" altLang="en-US" dirty="0" smtClean="0"/>
              <a:t>与公开课的区别很大。公开课的本质是资源的建设，课程提供者并不组织教学，自然不会给学习者以评价。而</a:t>
            </a:r>
            <a:r>
              <a:rPr lang="en-US" altLang="zh-CN" dirty="0" smtClean="0"/>
              <a:t>MOOC</a:t>
            </a:r>
            <a:r>
              <a:rPr lang="zh-CN" altLang="en-US" dirty="0" smtClean="0"/>
              <a:t>不仅提供免费资源，而且实现了教学课程的全程参与。在这个平台上，学习者进行学习、分享观点、做作业、参加考试、得到分数、拿到证书，是一个学习的全过程。在公开课的学习中，除了学习者自己，没有人能知道他学了什么，但是</a:t>
            </a:r>
            <a:r>
              <a:rPr lang="en-US" altLang="zh-CN" dirty="0" smtClean="0"/>
              <a:t>MOOC</a:t>
            </a:r>
            <a:r>
              <a:rPr lang="zh-CN" altLang="en-US" dirty="0" smtClean="0"/>
              <a:t>不仅让别人看到学习者学了什么，还能评价其学习情况，评价其是否理解了内容、准确了解了知识。</a:t>
            </a:r>
            <a:r>
              <a:rPr lang="en-US" altLang="zh-CN" dirty="0" smtClean="0"/>
              <a:t>MOOC</a:t>
            </a:r>
            <a:r>
              <a:rPr lang="zh-CN" altLang="en-US" dirty="0" smtClean="0"/>
              <a:t>更符合学习的一般规律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学习之后，社会会检验，进而认可学习者。</a:t>
            </a:r>
            <a:r>
              <a:rPr lang="en-US" altLang="zh-CN" dirty="0" smtClean="0"/>
              <a:t>http://www.edu.cn/gd_6534/20130506/t20130506_939244.shtml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8491ED-E4CE-4362-8488-302AA6C0A8D7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699755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鸵鸟</a:t>
            </a:r>
            <a:r>
              <a:rPr lang="zh-CN" altLang="en-US" dirty="0" smtClean="0"/>
              <a:t>鸟类自从</a:t>
            </a:r>
            <a:r>
              <a:rPr lang="zh-CN" altLang="en-US" dirty="0" smtClean="0">
                <a:hlinkClick r:id="rId3" action="ppaction://hlinkfile"/>
              </a:rPr>
              <a:t>侏罗纪</a:t>
            </a:r>
            <a:r>
              <a:rPr lang="zh-CN" altLang="en-US" dirty="0" smtClean="0"/>
              <a:t>开始出现以来，到白垩纪已经作了广大的辐射适应，演化出各式各样的</a:t>
            </a:r>
            <a:r>
              <a:rPr lang="zh-CN" altLang="en-US" dirty="0" smtClean="0">
                <a:hlinkClick r:id="rId4" action="ppaction://hlinkfile"/>
              </a:rPr>
              <a:t>水鸟</a:t>
            </a:r>
            <a:r>
              <a:rPr lang="zh-CN" altLang="en-US" dirty="0" smtClean="0"/>
              <a:t>及陆鸟，以适应各种不同的环境。进入新生代以后，由于陆上的恐龙绝灭，哺乳类尚未发展成大型动物以前，其生态地位多由鸟类所取代，例如北美洲始新世的营穴鸟，为巨大而不能飞的食肉性鸟类，填补了食肉兽的真空状态；恐鸟是南美洲中新世的大型食肉鸟，不会飞行，也填补了当时南美洲缺乏食肉兽的空缺。</a:t>
            </a:r>
            <a:endParaRPr lang="en-US" altLang="zh-CN" dirty="0" smtClean="0"/>
          </a:p>
          <a:p>
            <a:r>
              <a:rPr lang="zh-CN" altLang="en-US" dirty="0" smtClean="0"/>
              <a:t>海牛：已知最早的</a:t>
            </a:r>
            <a:r>
              <a:rPr lang="zh-CN" altLang="en-US" dirty="0" smtClean="0">
                <a:hlinkClick r:id="rId5"/>
              </a:rPr>
              <a:t>化石</a:t>
            </a:r>
            <a:r>
              <a:rPr lang="zh-CN" altLang="en-US" dirty="0" smtClean="0"/>
              <a:t>约在距今</a:t>
            </a:r>
            <a:r>
              <a:rPr lang="en-US" altLang="zh-CN" dirty="0" smtClean="0"/>
              <a:t>5</a:t>
            </a:r>
            <a:r>
              <a:rPr lang="zh-CN" altLang="en-US" dirty="0" smtClean="0"/>
              <a:t>千万年前的</a:t>
            </a:r>
            <a:r>
              <a:rPr lang="zh-CN" altLang="en-US" dirty="0" smtClean="0">
                <a:hlinkClick r:id="rId6"/>
              </a:rPr>
              <a:t>始新世</a:t>
            </a:r>
            <a:r>
              <a:rPr lang="zh-CN" altLang="en-US" dirty="0" smtClean="0"/>
              <a:t>（</a:t>
            </a:r>
            <a:r>
              <a:rPr lang="en-US" altLang="zh-CN" dirty="0" smtClean="0"/>
              <a:t>Eocene</a:t>
            </a:r>
            <a:r>
              <a:rPr lang="zh-CN" altLang="en-US" dirty="0" smtClean="0"/>
              <a:t>）早期，到了</a:t>
            </a:r>
            <a:r>
              <a:rPr lang="zh-CN" altLang="en-US" dirty="0" smtClean="0">
                <a:hlinkClick r:id="rId7"/>
              </a:rPr>
              <a:t>渐新世</a:t>
            </a:r>
            <a:r>
              <a:rPr lang="zh-CN" altLang="en-US" dirty="0" smtClean="0"/>
              <a:t>（</a:t>
            </a:r>
            <a:r>
              <a:rPr lang="en-US" altLang="zh-CN" dirty="0" smtClean="0"/>
              <a:t>Oligocene</a:t>
            </a:r>
            <a:r>
              <a:rPr lang="zh-CN" altLang="en-US" dirty="0" smtClean="0"/>
              <a:t>）与</a:t>
            </a:r>
            <a:r>
              <a:rPr lang="zh-CN" altLang="en-US" dirty="0" smtClean="0">
                <a:hlinkClick r:id="rId8"/>
              </a:rPr>
              <a:t>中新世</a:t>
            </a:r>
            <a:r>
              <a:rPr lang="zh-CN" altLang="en-US" dirty="0" smtClean="0"/>
              <a:t>（</a:t>
            </a:r>
            <a:r>
              <a:rPr lang="en-US" altLang="zh-CN" dirty="0" smtClean="0"/>
              <a:t>Miocene</a:t>
            </a:r>
            <a:r>
              <a:rPr lang="zh-CN" altLang="en-US" dirty="0" smtClean="0"/>
              <a:t>）时期是海牛目最繁盛的时候，之后便逐渐衰退，原因可能是</a:t>
            </a:r>
            <a:r>
              <a:rPr lang="zh-CN" altLang="en-US" dirty="0" smtClean="0">
                <a:hlinkClick r:id="rId9"/>
              </a:rPr>
              <a:t>气候</a:t>
            </a:r>
            <a:r>
              <a:rPr lang="zh-CN" altLang="en-US" dirty="0" smtClean="0"/>
              <a:t>寒冷化、海洋</a:t>
            </a:r>
            <a:r>
              <a:rPr lang="zh-CN" altLang="en-US" dirty="0" smtClean="0">
                <a:hlinkClick r:id="rId10"/>
              </a:rPr>
              <a:t>环境</a:t>
            </a:r>
            <a:r>
              <a:rPr lang="zh-CN" altLang="en-US" dirty="0" smtClean="0"/>
              <a:t>变动，或是古代</a:t>
            </a:r>
            <a:r>
              <a:rPr lang="zh-CN" altLang="en-US" dirty="0" smtClean="0">
                <a:hlinkClick r:id="rId11"/>
              </a:rPr>
              <a:t>人类</a:t>
            </a:r>
            <a:r>
              <a:rPr lang="zh-CN" altLang="en-US" dirty="0" smtClean="0"/>
              <a:t>猎捕等造成。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78871-3962-4D7B-B3E2-00A8BFFB0A7C}" type="slidenum">
              <a:rPr lang="zh-CN" altLang="en-US" smtClean="0"/>
              <a:pPr/>
              <a:t>79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1CD83-0E52-4A7F-95FA-8B10DB014D19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BCD53-CACA-4E81-91E7-F5EC253CBED1}" type="datetimeFigureOut">
              <a:rPr lang="zh-CN" altLang="en-US" smtClean="0"/>
              <a:pPr/>
              <a:t>2014/8/14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27654-25AC-4CDB-9492-8F53292C3B1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 descr="03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0" r:id="rId2"/>
    <p:sldLayoutId id="2147483671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zh-CN" dirty="0" smtClean="0"/>
              <a:t>0139be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02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878253" y="753614"/>
            <a:ext cx="3541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0139BE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中学“慕课”建设：沙里淘金正当时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ppt&#26679;&#20363;/&#35748;&#35782;&#22320;&#29699;%202.24.mp4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ppt&#26679;&#20363;/&#27668;&#20505;&#21464;&#21270;&#19982;&#29579;&#26397;&#20852;&#34928;2.mp4" TargetMode="Externa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ppt&#26679;&#20363;/&#26679;&#20363;1&#29287;&#37326;/02c_f01.swf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ppt&#26679;&#20363;/&#26679;&#20363;2&#22320;&#21160;&#20202;/04d_f29.swf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ppt&#26679;&#20363;/&#26679;&#20363;3&#40614;&#21746;&#20262;/E02.swf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ppt&#26679;&#20363;/&#26679;&#20363;4&#21776;&#19977;&#24425;/NJL_h705f_tsc_pic.swf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ppt&#26679;&#20363;/&#26679;&#20363;5&#21776;&#19977;&#24425;/06b_f18.swf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ppt&#26679;&#20363;/&#26679;&#20363;6&#29943;&#22120;/07b_f21.swf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ppt&#26679;&#20363;/&#37117;&#27743;&#22576;/01&#37117;&#27743;&#22576;.swf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ppt&#26679;&#20363;/&#26679;&#20363;7&#26354;&#36757;&#29313;/h705t_qyl_fl01.swf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ppt&#26679;&#20363;/&#26679;&#20363;8&#33539;&#38136;/02a_f05.swf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ppt&#26679;&#20363;/&#25351;&#21335;&#36710;/07a_f11.swf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ppt&#26679;&#20363;/&#26679;&#20363;9&#21322;&#22369;&#25991;&#21270;/main07.swf" TargetMode="External"/><Relationship Id="rId2" Type="http://schemas.openxmlformats.org/officeDocument/2006/relationships/hyperlink" Target="ppt&#26679;&#20363;/&#26679;&#20363;9&#27827;&#22982;&#28193;&#25991;&#21270;/main08.swf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ppt&#26679;&#20363;/&#26679;&#20363;10&#21271;&#20140;&#20154;/main03.swf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ppt&#26679;&#20363;/&#26679;&#20363;11&#22320;&#29699;&#20202;/E07.swf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ppt&#26679;&#20363;/&#26679;&#20363;12&#32463;&#32447;/E12.swf" TargetMode="External"/><Relationship Id="rId2" Type="http://schemas.openxmlformats.org/officeDocument/2006/relationships/hyperlink" Target="ppt&#26679;&#20363;/&#26679;&#20363;12&#32428;&#32447;/E09new.swf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ppt&#26679;&#20363;/&#30495;&#24030;&#27700;&#38392;.mpg" TargetMode="External"/><Relationship Id="rId2" Type="http://schemas.openxmlformats.org/officeDocument/2006/relationships/hyperlink" Target="ppt&#26679;&#20363;/&#26679;&#20363;13&#22823;&#36816;&#27827;/NJL_h705f_dyh_fl01.swf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ppt&#26679;&#20363;/earth/menu05_02a.swf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ppt&#26679;&#20363;/&#28216;&#25103;/&#36873;&#25321;&#32451;&#20064;&#19968;.swf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ppt&#26679;&#20363;/&#28216;&#25103;/&#36873;&#25321;&#32451;&#20064;&#20108;.swf" TargetMode="External"/><Relationship Id="rId2" Type="http://schemas.openxmlformats.org/officeDocument/2006/relationships/hyperlink" Target="ppt&#26679;&#20363;/&#28216;&#25103;/&#36873;&#25321;&#32451;&#20064;&#19968;.swf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ppt&#26679;&#20363;/&#28216;&#25103;/&#25340;&#22270;&#28216;&#25103;.swf" TargetMode="External"/><Relationship Id="rId2" Type="http://schemas.openxmlformats.org/officeDocument/2006/relationships/hyperlink" Target="ppt&#26679;&#20363;/&#28216;&#25103;/&#36873;&#25321;&#32451;&#20064;&#19968;.swf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ppt&#26679;&#20363;/&#28216;&#25103;/&#35760;&#24518;&#28216;&#25103;.swf" TargetMode="External"/><Relationship Id="rId2" Type="http://schemas.openxmlformats.org/officeDocument/2006/relationships/hyperlink" Target="ppt&#26679;&#20363;/&#28216;&#25103;/&#36873;&#25321;&#32451;&#20064;&#19968;.swf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ppt&#26679;&#20363;/&#28216;&#25103;/&#29468;&#29289;&#28216;&#25103;.swf" TargetMode="External"/><Relationship Id="rId2" Type="http://schemas.openxmlformats.org/officeDocument/2006/relationships/hyperlink" Target="ppt&#26679;&#20363;/&#28216;&#25103;/&#36873;&#25321;&#32451;&#20064;&#19968;.swf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ppt&#26679;&#20363;/&#28216;&#25103;/&#23547;&#23453;&#28216;&#25103;.swf" TargetMode="External"/><Relationship Id="rId2" Type="http://schemas.openxmlformats.org/officeDocument/2006/relationships/hyperlink" Target="ppt&#26679;&#20363;/&#28216;&#25103;/&#36873;&#25321;&#32451;&#20064;&#19968;.swf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ppt&#26679;&#20363;/&#28216;&#25103;/&#25509;&#21147;&#28216;&#25103;.swf" TargetMode="External"/><Relationship Id="rId2" Type="http://schemas.openxmlformats.org/officeDocument/2006/relationships/hyperlink" Target="ppt&#26679;&#20363;/&#28216;&#25103;/&#36873;&#25321;&#32451;&#20064;&#19968;.swf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01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图片 8" descr="fm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图片 9" descr="fm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图片 10" descr="fm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udacit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755" y="1131727"/>
            <a:ext cx="7872489" cy="51452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9057" y="215856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“慕课”简介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01622" y="1311246"/>
            <a:ext cx="7704243" cy="4806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  <a:spcAft>
                <a:spcPts val="1500"/>
              </a:spcAft>
              <a:buSzPct val="85000"/>
            </a:pPr>
            <a:r>
              <a:rPr kumimoji="1" lang="zh-CN" altLang="en-US" sz="2700" b="1" dirty="0" smtClean="0">
                <a:solidFill>
                  <a:srgbClr val="005BBF"/>
                </a:solidFill>
                <a:latin typeface="黑体" pitchFamily="2" charset="-122"/>
                <a:ea typeface="黑体" pitchFamily="2" charset="-122"/>
              </a:rPr>
              <a:t>“慕课”的“三驾马车”</a:t>
            </a:r>
          </a:p>
          <a:p>
            <a:pPr algn="just">
              <a:lnSpc>
                <a:spcPts val="4500"/>
              </a:lnSpc>
            </a:pPr>
            <a:r>
              <a:rPr kumimoji="1" lang="zh-CN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     </a:t>
            </a:r>
            <a:r>
              <a:rPr kumimoji="1" lang="en-US" altLang="en-US" sz="2300" b="1" dirty="0" err="1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Coursera</a:t>
            </a:r>
            <a:r>
              <a:rPr kumimoji="1" lang="zh-CN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：</a:t>
            </a:r>
            <a:endParaRPr kumimoji="1" lang="en-US" altLang="zh-CN" sz="2300" b="1" dirty="0" smtClean="0">
              <a:solidFill>
                <a:srgbClr val="C44400"/>
              </a:solidFill>
              <a:latin typeface="黑体" pitchFamily="2" charset="-122"/>
              <a:ea typeface="黑体" pitchFamily="2" charset="-122"/>
            </a:endParaRPr>
          </a:p>
          <a:p>
            <a:pPr algn="just">
              <a:lnSpc>
                <a:spcPts val="4500"/>
              </a:lnSpc>
            </a:pPr>
            <a:r>
              <a:rPr kumimoji="1" lang="en-US" altLang="zh-CN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由美国斯坦福大学两名计算机科学教授创办，与多家大学合作，提供一些在线免费课程。</a:t>
            </a:r>
          </a:p>
          <a:p>
            <a:pPr algn="just">
              <a:lnSpc>
                <a:spcPts val="45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截止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2013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年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7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月，共有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81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所院校或机构加入，共享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386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门课程，注册学生超过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400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万。</a:t>
            </a:r>
          </a:p>
          <a:p>
            <a:pPr algn="just">
              <a:lnSpc>
                <a:spcPts val="45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2013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年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7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月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9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日，上海交通大学和复旦大学宣布与</a:t>
            </a:r>
            <a:r>
              <a:rPr kumimoji="1" lang="en-US" altLang="en-US" sz="2300" b="1" dirty="0" err="1" smtClean="0">
                <a:latin typeface="黑体" pitchFamily="2" charset="-122"/>
                <a:ea typeface="黑体" pitchFamily="2" charset="-122"/>
              </a:rPr>
              <a:t>Coursera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确立合作关系。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“慕课”简介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ours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3977" y="909603"/>
            <a:ext cx="5859063" cy="55633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9057" y="215856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“慕课”简介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01622" y="1512638"/>
            <a:ext cx="7813782" cy="4362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800"/>
              </a:lnSpc>
              <a:spcAft>
                <a:spcPts val="1500"/>
              </a:spcAft>
              <a:buSzPct val="85000"/>
            </a:pPr>
            <a:r>
              <a:rPr kumimoji="1" lang="zh-CN" altLang="en-US" sz="2700" b="1" dirty="0" smtClean="0">
                <a:solidFill>
                  <a:srgbClr val="005BBF"/>
                </a:solidFill>
                <a:latin typeface="黑体" pitchFamily="2" charset="-122"/>
                <a:ea typeface="黑体" pitchFamily="2" charset="-122"/>
              </a:rPr>
              <a:t>“慕课”的“三驾马车”</a:t>
            </a:r>
          </a:p>
          <a:p>
            <a:pPr algn="just">
              <a:lnSpc>
                <a:spcPts val="4500"/>
              </a:lnSpc>
            </a:pPr>
            <a:r>
              <a:rPr kumimoji="1" lang="zh-CN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en-US" altLang="en-US" sz="2300" b="1" dirty="0" err="1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edX</a:t>
            </a:r>
            <a:r>
              <a:rPr kumimoji="1" lang="zh-CN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：</a:t>
            </a:r>
            <a:endParaRPr kumimoji="1" lang="en-US" altLang="zh-CN" sz="2300" b="1" dirty="0" smtClean="0">
              <a:solidFill>
                <a:srgbClr val="C44400"/>
              </a:solidFill>
              <a:latin typeface="黑体" pitchFamily="2" charset="-122"/>
              <a:ea typeface="黑体" pitchFamily="2" charset="-122"/>
            </a:endParaRPr>
          </a:p>
          <a:p>
            <a:pPr algn="just">
              <a:lnSpc>
                <a:spcPts val="4500"/>
              </a:lnSpc>
            </a:pPr>
            <a:r>
              <a:rPr kumimoji="1" lang="en-US" altLang="zh-CN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zh-CN" altLang="en-US" sz="2300" b="1" spc="-150" dirty="0" smtClean="0">
                <a:latin typeface="黑体" pitchFamily="2" charset="-122"/>
                <a:ea typeface="黑体" pitchFamily="2" charset="-122"/>
              </a:rPr>
              <a:t>麻省理工、哈佛大学联手创建的非盈利性在线教育网站。</a:t>
            </a:r>
          </a:p>
          <a:p>
            <a:pPr algn="just">
              <a:lnSpc>
                <a:spcPts val="45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截止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2014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年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3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月，全球共有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32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所教育机构及学院参与</a:t>
            </a:r>
            <a:r>
              <a:rPr kumimoji="1" lang="en-US" altLang="en-US" sz="2300" b="1" dirty="0" err="1" smtClean="0">
                <a:latin typeface="黑体" pitchFamily="2" charset="-122"/>
                <a:ea typeface="黑体" pitchFamily="2" charset="-122"/>
              </a:rPr>
              <a:t>edX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，包括北京大学、清华大学、香港大学和香港科技大学四所中国院校。</a:t>
            </a:r>
          </a:p>
          <a:p>
            <a:pPr algn="just">
              <a:lnSpc>
                <a:spcPts val="45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除了提供教育外，</a:t>
            </a:r>
            <a:r>
              <a:rPr kumimoji="1" lang="en-US" altLang="en-US" sz="2300" b="1" dirty="0" err="1" smtClean="0">
                <a:latin typeface="黑体" pitchFamily="2" charset="-122"/>
                <a:ea typeface="黑体" pitchFamily="2" charset="-122"/>
              </a:rPr>
              <a:t>edX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计划还用来研究学习和远程教育。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“慕课”简介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d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4689" y="977413"/>
            <a:ext cx="6144403" cy="55186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9057" y="215856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“慕课”简介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719878" y="1055655"/>
            <a:ext cx="7704243" cy="5338390"/>
            <a:chOff x="719878" y="1055655"/>
            <a:chExt cx="7704243" cy="5338390"/>
          </a:xfrm>
        </p:grpSpPr>
        <p:pic>
          <p:nvPicPr>
            <p:cNvPr id="8" name="图片 7" descr="iversity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8856" y="2735253"/>
              <a:ext cx="6426288" cy="365879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19878" y="1055655"/>
              <a:ext cx="7704243" cy="156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500"/>
                </a:lnSpc>
                <a:spcAft>
                  <a:spcPts val="1500"/>
                </a:spcAft>
                <a:buSzPct val="85000"/>
              </a:pPr>
              <a:r>
                <a:rPr kumimoji="1" lang="zh-CN" altLang="en-US" sz="2700" b="1" dirty="0" smtClean="0">
                  <a:solidFill>
                    <a:srgbClr val="005BBF"/>
                  </a:solidFill>
                  <a:latin typeface="黑体" pitchFamily="2" charset="-122"/>
                  <a:ea typeface="黑体" pitchFamily="2" charset="-122"/>
                </a:rPr>
                <a:t>“慕课”遍地开花</a:t>
              </a:r>
            </a:p>
            <a:p>
              <a:pPr algn="just">
                <a:lnSpc>
                  <a:spcPts val="3500"/>
                </a:lnSpc>
              </a:pP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    现在，全球有越来越多的高校及网络教育公司、网络科技公司积极投入到“慕课”的建设之中。 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14447" y="5875371"/>
              <a:ext cx="3185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德国：</a:t>
              </a:r>
              <a:r>
                <a:rPr lang="en-US" b="1" dirty="0" err="1" smtClean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Iversity</a:t>
              </a:r>
              <a:r>
                <a:rPr lang="zh-CN" altLang="en-US" b="1" dirty="0" smtClean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（我的大学）</a:t>
              </a:r>
              <a:endParaRPr lang="zh-CN" altLang="en-US" b="1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19057" y="215856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“慕课”简介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82198" y="1384272"/>
            <a:ext cx="8561823" cy="4750892"/>
            <a:chOff x="282198" y="1420785"/>
            <a:chExt cx="8561823" cy="4750892"/>
          </a:xfrm>
        </p:grpSpPr>
        <p:pic>
          <p:nvPicPr>
            <p:cNvPr id="2" name="图片 1" descr="EduKart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2198" y="1420785"/>
              <a:ext cx="4231615" cy="4190848"/>
            </a:xfrm>
            <a:prstGeom prst="rect">
              <a:avLst/>
            </a:prstGeom>
          </p:spPr>
        </p:pic>
        <p:pic>
          <p:nvPicPr>
            <p:cNvPr id="3" name="图片 2" descr="Open2Study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61287" y="1420785"/>
              <a:ext cx="4182734" cy="419084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92152" y="5802345"/>
              <a:ext cx="30861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latin typeface="黑体" pitchFamily="49" charset="-122"/>
                  <a:ea typeface="黑体" pitchFamily="49" charset="-122"/>
                </a:rPr>
                <a:t>印度：</a:t>
              </a:r>
              <a:r>
                <a:rPr lang="en-US" altLang="en-US" b="1" dirty="0" err="1" smtClean="0">
                  <a:latin typeface="黑体" pitchFamily="49" charset="-122"/>
                  <a:ea typeface="黑体" pitchFamily="49" charset="-122"/>
                </a:rPr>
                <a:t>EduKart</a:t>
              </a:r>
              <a:r>
                <a:rPr lang="zh-CN" altLang="en-US" b="1" dirty="0" smtClean="0">
                  <a:latin typeface="黑体" pitchFamily="49" charset="-122"/>
                  <a:ea typeface="黑体" pitchFamily="49" charset="-122"/>
                </a:rPr>
                <a:t>（卡特教育）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888201" y="5802345"/>
              <a:ext cx="3882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latin typeface="黑体" pitchFamily="49" charset="-122"/>
                  <a:ea typeface="黑体" pitchFamily="49" charset="-122"/>
                </a:rPr>
                <a:t>澳大利亚：</a:t>
              </a:r>
              <a:r>
                <a:rPr lang="en-US" b="1" dirty="0" smtClean="0">
                  <a:latin typeface="黑体" pitchFamily="49" charset="-122"/>
                  <a:ea typeface="黑体" pitchFamily="49" charset="-122"/>
                </a:rPr>
                <a:t>Open2Study</a:t>
              </a:r>
              <a:r>
                <a:rPr lang="zh-CN" altLang="en-US" b="1" dirty="0" smtClean="0">
                  <a:latin typeface="黑体" pitchFamily="49" charset="-122"/>
                  <a:ea typeface="黑体" pitchFamily="49" charset="-122"/>
                </a:rPr>
                <a:t>（开始学习）</a:t>
              </a:r>
              <a:endParaRPr lang="zh-CN" altLang="en-US" b="1" dirty="0"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19057" y="215856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“慕课”简介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701622" y="1277931"/>
            <a:ext cx="7704243" cy="5072109"/>
            <a:chOff x="701622" y="1274733"/>
            <a:chExt cx="7704243" cy="5072109"/>
          </a:xfrm>
        </p:grpSpPr>
        <p:sp>
          <p:nvSpPr>
            <p:cNvPr id="2" name="TextBox 1"/>
            <p:cNvSpPr txBox="1"/>
            <p:nvPr/>
          </p:nvSpPr>
          <p:spPr>
            <a:xfrm>
              <a:off x="701622" y="1274733"/>
              <a:ext cx="7704243" cy="583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500"/>
                </a:lnSpc>
                <a:spcAft>
                  <a:spcPts val="1500"/>
                </a:spcAft>
                <a:buSzPct val="85000"/>
              </a:pPr>
              <a:r>
                <a:rPr kumimoji="1" lang="zh-CN" altLang="en-US" sz="2700" b="1" dirty="0" smtClean="0">
                  <a:solidFill>
                    <a:srgbClr val="005BBF"/>
                  </a:solidFill>
                  <a:latin typeface="黑体" pitchFamily="2" charset="-122"/>
                  <a:ea typeface="黑体" pitchFamily="2" charset="-122"/>
                </a:rPr>
                <a:t>“慕课”的特色</a:t>
              </a:r>
            </a:p>
          </p:txBody>
        </p:sp>
        <p:pic>
          <p:nvPicPr>
            <p:cNvPr id="4" name="图片 3" descr="慕课特色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0677" y="2151045"/>
              <a:ext cx="7342645" cy="4195797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519057" y="215856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“慕课”简介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76291" y="2613595"/>
            <a:ext cx="649087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5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二、风生水起的“中国式慕课”</a:t>
            </a:r>
            <a:endParaRPr lang="zh-CN" altLang="en-US" sz="35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717" y="3599446"/>
            <a:ext cx="4820550" cy="1728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0"/>
              </a:lnSpc>
            </a:pPr>
            <a:r>
              <a:rPr lang="zh-CN" altLang="en-US" sz="30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“慕课”在中国</a:t>
            </a:r>
          </a:p>
          <a:p>
            <a:pPr>
              <a:lnSpc>
                <a:spcPts val="7000"/>
              </a:lnSpc>
            </a:pPr>
            <a:r>
              <a:rPr lang="zh-CN" altLang="en-US" sz="30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“中国式慕课”的三种模式</a:t>
            </a:r>
            <a:endParaRPr lang="zh-CN" altLang="en-US" sz="30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01622" y="1350914"/>
            <a:ext cx="7704243" cy="5157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00"/>
              </a:lnSpc>
              <a:spcAft>
                <a:spcPts val="1500"/>
              </a:spcAft>
              <a:buSzPct val="85000"/>
            </a:pPr>
            <a:r>
              <a:rPr kumimoji="1" lang="zh-CN" altLang="en-US" sz="2700" b="1" dirty="0" smtClean="0">
                <a:solidFill>
                  <a:srgbClr val="005BBF"/>
                </a:solidFill>
                <a:latin typeface="黑体" pitchFamily="2" charset="-122"/>
                <a:ea typeface="黑体" pitchFamily="2" charset="-122"/>
              </a:rPr>
              <a:t>“慕课”在中国</a:t>
            </a:r>
          </a:p>
          <a:p>
            <a:pPr>
              <a:lnSpc>
                <a:spcPts val="3800"/>
              </a:lnSpc>
              <a:buSzPct val="80000"/>
              <a:buFont typeface="Wingdings" pitchFamily="2" charset="2"/>
              <a:buChar char="u"/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2013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年，清华大学、北京大学、复旦大学、上海交通大</a:t>
            </a:r>
            <a:endParaRPr kumimoji="1" lang="en-US" altLang="zh-CN" sz="2300" b="1" dirty="0" smtClean="0">
              <a:latin typeface="黑体" pitchFamily="2" charset="-122"/>
              <a:ea typeface="黑体" pitchFamily="2" charset="-122"/>
            </a:endParaRPr>
          </a:p>
          <a:p>
            <a:pPr indent="360363">
              <a:lnSpc>
                <a:spcPts val="3800"/>
              </a:lnSpc>
              <a:buSzPct val="80000"/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学陆续加盟</a:t>
            </a:r>
            <a:r>
              <a:rPr kumimoji="1" lang="en-US" altLang="en-US" sz="2300" b="1" dirty="0" err="1" smtClean="0">
                <a:latin typeface="黑体" pitchFamily="2" charset="-122"/>
                <a:ea typeface="黑体" pitchFamily="2" charset="-122"/>
              </a:rPr>
              <a:t>edX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和</a:t>
            </a:r>
            <a:r>
              <a:rPr kumimoji="1" lang="en-US" altLang="en-US" sz="2300" b="1" dirty="0" err="1" smtClean="0">
                <a:latin typeface="黑体" pitchFamily="2" charset="-122"/>
                <a:ea typeface="黑体" pitchFamily="2" charset="-122"/>
              </a:rPr>
              <a:t>Coursera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。</a:t>
            </a:r>
          </a:p>
          <a:p>
            <a:pPr>
              <a:lnSpc>
                <a:spcPts val="3800"/>
              </a:lnSpc>
              <a:buSzPct val="80000"/>
              <a:buFont typeface="Wingdings" pitchFamily="2" charset="2"/>
              <a:buChar char="u"/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2013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年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10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月，清华大学推出“学堂在线”，面向全球提</a:t>
            </a:r>
            <a:endParaRPr kumimoji="1" lang="en-US" altLang="zh-CN" sz="2300" b="1" dirty="0" smtClean="0">
              <a:latin typeface="黑体" pitchFamily="2" charset="-122"/>
              <a:ea typeface="黑体" pitchFamily="2" charset="-122"/>
            </a:endParaRPr>
          </a:p>
          <a:p>
            <a:pPr indent="360363">
              <a:lnSpc>
                <a:spcPts val="3800"/>
              </a:lnSpc>
              <a:buSzPct val="80000"/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供在线课程，平台合作伙伴包括北京大学、浙江大学等</a:t>
            </a:r>
            <a:endParaRPr kumimoji="1" lang="en-US" altLang="zh-CN" sz="2300" b="1" dirty="0" smtClean="0">
              <a:latin typeface="黑体" pitchFamily="2" charset="-122"/>
              <a:ea typeface="黑体" pitchFamily="2" charset="-122"/>
            </a:endParaRPr>
          </a:p>
          <a:p>
            <a:pPr indent="360363">
              <a:lnSpc>
                <a:spcPts val="3800"/>
              </a:lnSpc>
              <a:buSzPct val="80000"/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部分高校。</a:t>
            </a:r>
          </a:p>
          <a:p>
            <a:pPr>
              <a:lnSpc>
                <a:spcPts val="3800"/>
              </a:lnSpc>
              <a:buSzPct val="80000"/>
              <a:buFont typeface="Wingdings" pitchFamily="2" charset="2"/>
              <a:buChar char="u"/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2013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年，上海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30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所高校加入“上海高校课程中心”；东</a:t>
            </a:r>
            <a:endParaRPr kumimoji="1" lang="en-US" altLang="zh-CN" sz="2300" b="1" dirty="0" smtClean="0">
              <a:latin typeface="黑体" pitchFamily="2" charset="-122"/>
              <a:ea typeface="黑体" pitchFamily="2" charset="-122"/>
            </a:endParaRPr>
          </a:p>
          <a:p>
            <a:pPr indent="360363">
              <a:lnSpc>
                <a:spcPts val="3800"/>
              </a:lnSpc>
              <a:buSzPct val="80000"/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西部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64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所高校加入“东西部高校课程共享联盟”；多所</a:t>
            </a:r>
            <a:endParaRPr kumimoji="1" lang="en-US" altLang="zh-CN" sz="2300" b="1" dirty="0" smtClean="0">
              <a:latin typeface="黑体" pitchFamily="2" charset="-122"/>
              <a:ea typeface="黑体" pitchFamily="2" charset="-122"/>
            </a:endParaRPr>
          </a:p>
          <a:p>
            <a:pPr indent="360363">
              <a:lnSpc>
                <a:spcPts val="3800"/>
              </a:lnSpc>
              <a:buSzPct val="80000"/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交通大学联合推出“网育开放教育平台”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。</a:t>
            </a:r>
            <a:endParaRPr kumimoji="1" lang="en-US" altLang="zh-CN" sz="2300" b="1" dirty="0" smtClean="0">
              <a:latin typeface="黑体" pitchFamily="2" charset="-122"/>
              <a:ea typeface="黑体" pitchFamily="2" charset="-122"/>
            </a:endParaRPr>
          </a:p>
          <a:p>
            <a:pPr indent="360363">
              <a:lnSpc>
                <a:spcPts val="3800"/>
              </a:lnSpc>
              <a:buSzPct val="80000"/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* </a:t>
            </a:r>
            <a:r>
              <a:rPr kumimoji="1" lang="en-US" altLang="zh-CN" sz="2300" b="1" dirty="0" smtClean="0">
                <a:latin typeface="黑体" pitchFamily="2" charset="-122"/>
                <a:ea typeface="黑体" pitchFamily="2" charset="-122"/>
              </a:rPr>
              <a:t>2013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年，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  <a:hlinkClick r:id="rId2" action="ppaction://hlinkfile"/>
              </a:rPr>
              <a:t>南京大学网络在线课堂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，在线修学分。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6" y="215856"/>
            <a:ext cx="2848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风生水起的“中国式慕课”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图片 3" descr="02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878253" y="753614"/>
              <a:ext cx="35417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0139BE"/>
                  </a:solidFill>
                  <a:latin typeface="Arial" pitchFamily="34" charset="0"/>
                  <a:ea typeface="黑体" pitchFamily="49" charset="-122"/>
                  <a:cs typeface="Arial" pitchFamily="34" charset="0"/>
                </a:rPr>
                <a:t>中学“慕课”建设：沙里淘金正当时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833525" y="1598274"/>
            <a:ext cx="6676828" cy="44525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85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第一部分：“慕课”简介</a:t>
            </a:r>
            <a:endParaRPr lang="en-US" altLang="zh-CN" sz="2800" b="1" dirty="0" smtClean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ts val="85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第二部分：风生水起的“中国式慕课” </a:t>
            </a:r>
            <a:endParaRPr lang="en-US" altLang="zh-CN" sz="2800" b="1" dirty="0" smtClean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ts val="85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第三部分：“慕课”由大学走向中小学</a:t>
            </a:r>
            <a:endParaRPr lang="en-US" altLang="zh-CN" sz="2800" b="1" dirty="0" smtClean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ts val="85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第四部分：中学“慕课”建设概况</a:t>
            </a:r>
            <a:endParaRPr lang="zh-CN" altLang="en-US" sz="28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5570" y="1384272"/>
            <a:ext cx="7996347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  <a:buFont typeface="Wingdings" pitchFamily="2" charset="2"/>
              <a:buChar char="u"/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2014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年，上海交通大学推出“好大学在线”，开设的以中</a:t>
            </a:r>
            <a:endParaRPr kumimoji="1" lang="en-US" altLang="zh-CN" sz="2300" b="1" dirty="0" smtClean="0">
              <a:latin typeface="黑体" pitchFamily="2" charset="-122"/>
              <a:ea typeface="黑体" pitchFamily="2" charset="-122"/>
            </a:endParaRPr>
          </a:p>
          <a:p>
            <a:pPr algn="just">
              <a:lnSpc>
                <a:spcPts val="4000"/>
              </a:lnSpc>
            </a:pPr>
            <a:r>
              <a:rPr kumimoji="1" lang="en-US" altLang="zh-CN" sz="2300" b="1" dirty="0" smtClean="0">
                <a:latin typeface="黑体" pitchFamily="2" charset="-122"/>
                <a:ea typeface="黑体" pitchFamily="2" charset="-122"/>
              </a:rPr>
              <a:t>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国传统文化为主题的“慕课”，吸引了全世界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38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个国家和</a:t>
            </a:r>
            <a:endParaRPr kumimoji="1" lang="en-US" altLang="zh-CN" sz="2300" b="1" dirty="0" smtClean="0">
              <a:latin typeface="黑体" pitchFamily="2" charset="-122"/>
              <a:ea typeface="黑体" pitchFamily="2" charset="-122"/>
            </a:endParaRPr>
          </a:p>
          <a:p>
            <a:pPr algn="just">
              <a:lnSpc>
                <a:spcPts val="4000"/>
              </a:lnSpc>
            </a:pPr>
            <a:r>
              <a:rPr kumimoji="1" lang="en-US" altLang="zh-CN" sz="2300" b="1" dirty="0" smtClean="0">
                <a:latin typeface="黑体" pitchFamily="2" charset="-122"/>
                <a:ea typeface="黑体" pitchFamily="2" charset="-122"/>
              </a:rPr>
              <a:t>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地区的学生选课。</a:t>
            </a:r>
          </a:p>
          <a:p>
            <a:pPr algn="just">
              <a:lnSpc>
                <a:spcPts val="4000"/>
              </a:lnSpc>
              <a:buFont typeface="Wingdings" pitchFamily="2" charset="2"/>
              <a:buChar char="u"/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2014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年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3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月，中国医学教育慕课平台“慕课联盟”成立。</a:t>
            </a:r>
          </a:p>
          <a:p>
            <a:pPr algn="just">
              <a:lnSpc>
                <a:spcPts val="4000"/>
              </a:lnSpc>
              <a:buFont typeface="Wingdings" pitchFamily="2" charset="2"/>
              <a:buChar char="u"/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2014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年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5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月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31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日，央视播出</a:t>
            </a:r>
            <a:r>
              <a:rPr kumimoji="1" lang="en-US" altLang="zh-CN" sz="2300" b="1" dirty="0" smtClean="0">
                <a:latin typeface="黑体" pitchFamily="2" charset="-122"/>
                <a:ea typeface="黑体" pitchFamily="2" charset="-122"/>
              </a:rPr>
              <a:t>《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新闻调查：慕课来了</a:t>
            </a:r>
            <a:r>
              <a:rPr kumimoji="1" lang="en-US" altLang="zh-CN" sz="2300" b="1" dirty="0" smtClean="0">
                <a:latin typeface="黑体" pitchFamily="2" charset="-122"/>
                <a:ea typeface="黑体" pitchFamily="2" charset="-122"/>
              </a:rPr>
              <a:t>》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。</a:t>
            </a:r>
          </a:p>
          <a:p>
            <a:pPr algn="just">
              <a:lnSpc>
                <a:spcPts val="4000"/>
              </a:lnSpc>
              <a:buFont typeface="Wingdings" pitchFamily="2" charset="2"/>
              <a:buChar char="u"/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2014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年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6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月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19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日，中国大学“慕课”（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MOOC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）发展论坛</a:t>
            </a:r>
            <a:endParaRPr kumimoji="1" lang="en-US" altLang="zh-CN" sz="2300" b="1" dirty="0" smtClean="0">
              <a:latin typeface="黑体" pitchFamily="2" charset="-122"/>
              <a:ea typeface="黑体" pitchFamily="2" charset="-122"/>
            </a:endParaRPr>
          </a:p>
          <a:p>
            <a:pPr algn="just">
              <a:lnSpc>
                <a:spcPts val="4000"/>
              </a:lnSpc>
            </a:pPr>
            <a:r>
              <a:rPr kumimoji="1" lang="en-US" altLang="zh-CN" sz="2300" b="1" dirty="0" smtClean="0">
                <a:latin typeface="黑体" pitchFamily="2" charset="-122"/>
                <a:ea typeface="黑体" pitchFamily="2" charset="-122"/>
              </a:rPr>
              <a:t>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在北京举行。</a:t>
            </a:r>
          </a:p>
          <a:p>
            <a:pPr algn="just">
              <a:lnSpc>
                <a:spcPts val="4000"/>
              </a:lnSpc>
              <a:buFont typeface="Wingdings" pitchFamily="2" charset="2"/>
              <a:buChar char="u"/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2014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年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7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月，上海交通大学、复旦大学与英国</a:t>
            </a:r>
            <a:r>
              <a:rPr kumimoji="1" lang="en-US" altLang="en-US" sz="2300" b="1" dirty="0" err="1" smtClean="0">
                <a:latin typeface="黑体" pitchFamily="2" charset="-122"/>
                <a:ea typeface="黑体" pitchFamily="2" charset="-122"/>
              </a:rPr>
              <a:t>Futurelearn</a:t>
            </a:r>
            <a:endParaRPr kumimoji="1" lang="en-US" altLang="en-US" sz="2300" b="1" dirty="0" smtClean="0">
              <a:latin typeface="黑体" pitchFamily="2" charset="-122"/>
              <a:ea typeface="黑体" pitchFamily="2" charset="-122"/>
            </a:endParaRPr>
          </a:p>
          <a:p>
            <a:pPr algn="just">
              <a:lnSpc>
                <a:spcPts val="4000"/>
              </a:lnSpc>
            </a:pPr>
            <a:r>
              <a:rPr kumimoji="1" lang="en-US" altLang="zh-CN" sz="2300" b="1" dirty="0" smtClean="0">
                <a:latin typeface="黑体" pitchFamily="2" charset="-122"/>
                <a:ea typeface="黑体" pitchFamily="2" charset="-122"/>
              </a:rPr>
              <a:t>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协议合作开发“慕课”。</a:t>
            </a:r>
            <a:endParaRPr kumimoji="1" lang="en-US" altLang="zh-CN" sz="2300" b="1" dirty="0" smtClean="0">
              <a:latin typeface="黑体" pitchFamily="2" charset="-122"/>
              <a:ea typeface="黑体" pitchFamily="2" charset="-122"/>
            </a:endParaRPr>
          </a:p>
          <a:p>
            <a:pPr algn="just">
              <a:lnSpc>
                <a:spcPts val="4000"/>
              </a:lnSpc>
            </a:pPr>
            <a:r>
              <a:rPr kumimoji="1" lang="en-US" altLang="zh-CN" sz="2300" b="1" dirty="0" smtClean="0">
                <a:latin typeface="黑体" pitchFamily="2" charset="-122"/>
                <a:ea typeface="黑体" pitchFamily="2" charset="-122"/>
              </a:rPr>
              <a:t>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*</a:t>
            </a:r>
            <a:r>
              <a:rPr kumimoji="1" lang="en-US" altLang="zh-CN" sz="2300" b="1" dirty="0" smtClean="0">
                <a:latin typeface="黑体" pitchFamily="2" charset="-122"/>
                <a:ea typeface="黑体" pitchFamily="2" charset="-122"/>
              </a:rPr>
              <a:t> </a:t>
            </a:r>
            <a:r>
              <a:rPr kumimoji="1" lang="en-US" altLang="zh-CN" sz="2300" b="1" dirty="0" smtClean="0">
                <a:latin typeface="黑体" pitchFamily="2" charset="-122"/>
                <a:ea typeface="黑体" pitchFamily="2" charset="-122"/>
              </a:rPr>
              <a:t>2014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年，南京大学网络在线课堂，跨校在线修学分。</a:t>
            </a:r>
          </a:p>
          <a:p>
            <a:pPr algn="just">
              <a:lnSpc>
                <a:spcPts val="4000"/>
              </a:lnSpc>
            </a:pPr>
            <a:endParaRPr kumimoji="1" lang="zh-CN" altLang="en-US" sz="2300" b="1" dirty="0" smtClean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9056" y="215856"/>
            <a:ext cx="2848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风生水起的“中国式慕课”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未标题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2343" y="980551"/>
            <a:ext cx="6499314" cy="5442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7875" y="1055655"/>
            <a:ext cx="8796094" cy="5298587"/>
            <a:chOff x="23511" y="1055655"/>
            <a:chExt cx="8796094" cy="5298587"/>
          </a:xfrm>
        </p:grpSpPr>
        <p:sp>
          <p:nvSpPr>
            <p:cNvPr id="7" name="TextBox 6"/>
            <p:cNvSpPr txBox="1"/>
            <p:nvPr/>
          </p:nvSpPr>
          <p:spPr>
            <a:xfrm>
              <a:off x="573826" y="1055655"/>
              <a:ext cx="7996347" cy="974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3700"/>
                </a:lnSpc>
              </a:pP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    “慕课”来了，中国一流高校纷纷加盟，搅动传统校园课堂，“慕课”带来机遇，同时也带来挑战。</a:t>
              </a:r>
            </a:p>
          </p:txBody>
        </p:sp>
        <p:pic>
          <p:nvPicPr>
            <p:cNvPr id="3" name="图片 2" descr="MOOC中国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11" y="2151447"/>
              <a:ext cx="4658028" cy="3796949"/>
            </a:xfrm>
            <a:prstGeom prst="rect">
              <a:avLst/>
            </a:prstGeom>
          </p:spPr>
        </p:pic>
        <p:pic>
          <p:nvPicPr>
            <p:cNvPr id="4" name="图片 3" descr="好大学在线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1539" y="2151045"/>
              <a:ext cx="4138066" cy="384632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797012" y="5984910"/>
              <a:ext cx="1117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latin typeface="黑体" pitchFamily="49" charset="-122"/>
                  <a:ea typeface="黑体" pitchFamily="49" charset="-122"/>
                </a:rPr>
                <a:t>MOOC</a:t>
              </a:r>
              <a:r>
                <a:rPr lang="zh-CN" altLang="en-US" b="1" dirty="0" smtClean="0">
                  <a:latin typeface="黑体" pitchFamily="49" charset="-122"/>
                  <a:ea typeface="黑体" pitchFamily="49" charset="-122"/>
                </a:rPr>
                <a:t>中国</a:t>
              </a:r>
              <a:endParaRPr lang="zh-CN" altLang="en-US" b="1" dirty="0"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05546" y="5984910"/>
              <a:ext cx="1346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latin typeface="黑体" pitchFamily="49" charset="-122"/>
                  <a:ea typeface="黑体" pitchFamily="49" charset="-122"/>
                </a:rPr>
                <a:t>好大学在线</a:t>
              </a:r>
              <a:endParaRPr lang="zh-CN" altLang="en-US" b="1" dirty="0"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19056" y="215856"/>
            <a:ext cx="2848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风生水起的“中国式慕课”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767040" y="1019142"/>
            <a:ext cx="7723207" cy="5384270"/>
            <a:chOff x="767040" y="1019142"/>
            <a:chExt cx="7723207" cy="5384270"/>
          </a:xfrm>
        </p:grpSpPr>
        <p:pic>
          <p:nvPicPr>
            <p:cNvPr id="4" name="图片 3" descr="果壳网MOOC学院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7040" y="1019142"/>
              <a:ext cx="5630610" cy="538427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689754" y="1749402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latin typeface="黑体" pitchFamily="49" charset="-122"/>
                  <a:ea typeface="黑体" pitchFamily="49" charset="-122"/>
                </a:rPr>
                <a:t>果壳网</a:t>
              </a:r>
              <a:r>
                <a:rPr lang="en-US" b="1" dirty="0" smtClean="0">
                  <a:latin typeface="黑体" pitchFamily="49" charset="-122"/>
                  <a:ea typeface="黑体" pitchFamily="49" charset="-122"/>
                </a:rPr>
                <a:t>MOOC</a:t>
              </a:r>
              <a:r>
                <a:rPr lang="zh-CN" altLang="en-US" b="1" dirty="0" smtClean="0">
                  <a:latin typeface="黑体" pitchFamily="49" charset="-122"/>
                  <a:ea typeface="黑体" pitchFamily="49" charset="-122"/>
                </a:rPr>
                <a:t>学院</a:t>
              </a:r>
              <a:endParaRPr lang="zh-CN" altLang="en-US" b="1" dirty="0"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19056" y="215856"/>
            <a:ext cx="2848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风生水起的“中国式慕课”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773797" y="909603"/>
            <a:ext cx="7741607" cy="5583267"/>
            <a:chOff x="773797" y="909603"/>
            <a:chExt cx="7741607" cy="5583267"/>
          </a:xfrm>
        </p:grpSpPr>
        <p:pic>
          <p:nvPicPr>
            <p:cNvPr id="2" name="图片 1" descr="慕课网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3797" y="909603"/>
              <a:ext cx="6582323" cy="558326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638241" y="1420785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latin typeface="黑体" pitchFamily="49" charset="-122"/>
                  <a:ea typeface="黑体" pitchFamily="49" charset="-122"/>
                </a:rPr>
                <a:t>慕课网</a:t>
              </a:r>
              <a:endParaRPr lang="zh-CN" altLang="en-US" b="1" dirty="0"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19056" y="215856"/>
            <a:ext cx="2848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风生水起的“中国式慕课”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1560" y="1016732"/>
            <a:ext cx="7959834" cy="5734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  <a:spcAft>
                <a:spcPts val="1600"/>
              </a:spcAft>
              <a:buSzPct val="85000"/>
            </a:pPr>
            <a:r>
              <a:rPr kumimoji="1" lang="zh-CN" altLang="en-US" sz="2700" b="1" dirty="0" smtClean="0">
                <a:solidFill>
                  <a:srgbClr val="005BBF"/>
                </a:solidFill>
                <a:latin typeface="黑体" pitchFamily="2" charset="-122"/>
                <a:ea typeface="黑体" pitchFamily="2" charset="-122"/>
              </a:rPr>
              <a:t>中国式“慕课”的三种模式</a:t>
            </a:r>
          </a:p>
          <a:p>
            <a:pPr algn="just">
              <a:lnSpc>
                <a:spcPts val="34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目前，中国高校中基于“慕课”的教学方式主要有三种：</a:t>
            </a:r>
          </a:p>
          <a:p>
            <a:pPr algn="just">
              <a:lnSpc>
                <a:spcPts val="34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en-US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1.</a:t>
            </a:r>
            <a:r>
              <a:rPr kumimoji="1" lang="zh-CN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完全的网络学习</a:t>
            </a:r>
          </a:p>
          <a:p>
            <a:pPr algn="just">
              <a:lnSpc>
                <a:spcPts val="3400"/>
              </a:lnSpc>
              <a:spcAft>
                <a:spcPts val="800"/>
              </a:spcAft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学生在网上学习全部课程，讨论交流，完成作业。</a:t>
            </a:r>
          </a:p>
          <a:p>
            <a:pPr algn="just">
              <a:lnSpc>
                <a:spcPts val="34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en-US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2.</a:t>
            </a:r>
            <a:r>
              <a:rPr kumimoji="1" lang="zh-CN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网络学习</a:t>
            </a:r>
            <a:r>
              <a:rPr kumimoji="1" lang="en-US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+</a:t>
            </a:r>
            <a:r>
              <a:rPr kumimoji="1" lang="zh-CN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课堂教学</a:t>
            </a:r>
          </a:p>
          <a:p>
            <a:pPr algn="just">
              <a:lnSpc>
                <a:spcPts val="3400"/>
              </a:lnSpc>
              <a:spcAft>
                <a:spcPts val="800"/>
              </a:spcAft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网络学习为主，课堂教学为辅，即学生在网上进行课程学习，定期在学校课堂中与课程教师交流，探讨疑难问题，拓展学习。</a:t>
            </a:r>
          </a:p>
          <a:p>
            <a:pPr algn="just">
              <a:lnSpc>
                <a:spcPts val="34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en-US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3.</a:t>
            </a:r>
            <a:r>
              <a:rPr kumimoji="1" lang="zh-CN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网上预习</a:t>
            </a:r>
            <a:r>
              <a:rPr kumimoji="1" lang="en-US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+</a:t>
            </a:r>
            <a:r>
              <a:rPr kumimoji="1" lang="zh-CN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课堂巩固</a:t>
            </a:r>
          </a:p>
          <a:p>
            <a:pPr algn="just">
              <a:lnSpc>
                <a:spcPts val="34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学生在课前观看“慕课”，完成进阶作业，老师在课堂上根据学生的情况，有针对性地进行辅导、答疑等。</a:t>
            </a:r>
            <a:endParaRPr kumimoji="1" lang="en-US" altLang="zh-CN" sz="2300" b="1" dirty="0" smtClean="0">
              <a:latin typeface="黑体" pitchFamily="2" charset="-122"/>
              <a:ea typeface="黑体" pitchFamily="2" charset="-122"/>
            </a:endParaRPr>
          </a:p>
          <a:p>
            <a:pPr algn="just">
              <a:lnSpc>
                <a:spcPts val="34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      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6" y="215856"/>
            <a:ext cx="2848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风生水起的“中国式慕课”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76291" y="2260584"/>
            <a:ext cx="671690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5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三、“慕课”由大学走向中小学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4795" y="3149015"/>
            <a:ext cx="4820550" cy="2802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500"/>
              </a:lnSpc>
            </a:pPr>
            <a:r>
              <a:rPr lang="zh-CN" altLang="en-US" sz="30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“慕课”催化基础教育改革</a:t>
            </a:r>
          </a:p>
          <a:p>
            <a:pPr>
              <a:lnSpc>
                <a:spcPts val="5500"/>
              </a:lnSpc>
            </a:pPr>
            <a:r>
              <a:rPr lang="zh-CN" altLang="en-US" sz="30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“慕课”模式的适用性</a:t>
            </a:r>
          </a:p>
          <a:p>
            <a:pPr>
              <a:lnSpc>
                <a:spcPts val="5500"/>
              </a:lnSpc>
            </a:pPr>
            <a:r>
              <a:rPr lang="zh-CN" altLang="en-US" sz="30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基础教育的特殊性</a:t>
            </a:r>
          </a:p>
          <a:p>
            <a:pPr>
              <a:lnSpc>
                <a:spcPts val="5500"/>
              </a:lnSpc>
            </a:pPr>
            <a:r>
              <a:rPr lang="zh-CN" altLang="en-US" sz="30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“翻转课堂”的兴起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2083" y="1311246"/>
            <a:ext cx="7959834" cy="4675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  <a:spcAft>
                <a:spcPts val="1600"/>
              </a:spcAft>
              <a:buSzPct val="85000"/>
            </a:pPr>
            <a:r>
              <a:rPr kumimoji="1" lang="zh-CN" altLang="en-US" sz="2700" b="1" dirty="0" smtClean="0">
                <a:solidFill>
                  <a:srgbClr val="005BBF"/>
                </a:solidFill>
                <a:latin typeface="黑体" pitchFamily="2" charset="-122"/>
                <a:ea typeface="黑体" pitchFamily="2" charset="-122"/>
              </a:rPr>
              <a:t>“慕课”催化基础教育改革</a:t>
            </a:r>
          </a:p>
          <a:p>
            <a:pPr algn="just">
              <a:lnSpc>
                <a:spcPts val="50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在“慕课”热遍全球的今天，一场教育改革也在基础教育领域悄然萌芽。根据国际科技教育学会（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ISTE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）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2013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年研讨会的结论，“慕课”对中小学教育改革的作用和影响，正在逐渐发挥作用。当高等学府的“慕课”模式应用于基础教育，随之产生的是一系列的改革：在线教育、课堂教学、教师队伍及教学资源建设等等，颠覆传统的教学模式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6" y="215856"/>
            <a:ext cx="2848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“慕课”由大学走向中小学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1622" y="1238220"/>
            <a:ext cx="7777269" cy="496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800"/>
              </a:lnSpc>
              <a:buSzPct val="85000"/>
              <a:buFont typeface="Wingdings" pitchFamily="2" charset="2"/>
              <a:buChar char="u"/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据统计，仅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2013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年的暑假，美国高中生从</a:t>
            </a:r>
            <a:r>
              <a:rPr kumimoji="1" lang="en-US" altLang="en-US" sz="2300" b="1" dirty="0" err="1" smtClean="0">
                <a:latin typeface="黑体" pitchFamily="2" charset="-122"/>
                <a:ea typeface="黑体" pitchFamily="2" charset="-122"/>
              </a:rPr>
              <a:t>Udacity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共修了</a:t>
            </a:r>
            <a:endParaRPr kumimoji="1" lang="en-US" altLang="zh-CN" sz="2300" b="1" dirty="0" smtClean="0">
              <a:latin typeface="黑体" pitchFamily="2" charset="-122"/>
              <a:ea typeface="黑体" pitchFamily="2" charset="-122"/>
            </a:endParaRPr>
          </a:p>
          <a:p>
            <a:pPr indent="265113" algn="just">
              <a:lnSpc>
                <a:spcPts val="3800"/>
              </a:lnSpc>
              <a:buSzPct val="85000"/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15 000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门课程。</a:t>
            </a:r>
          </a:p>
          <a:p>
            <a:pPr algn="just">
              <a:lnSpc>
                <a:spcPts val="3800"/>
              </a:lnSpc>
              <a:buSzPct val="85000"/>
              <a:buFont typeface="Wingdings" pitchFamily="2" charset="2"/>
              <a:buChar char="u"/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专家预计：到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2019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年，美国将有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50%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的高中课程都在线上</a:t>
            </a:r>
            <a:endParaRPr kumimoji="1" lang="en-US" altLang="zh-CN" sz="2300" b="1" dirty="0" smtClean="0">
              <a:latin typeface="黑体" pitchFamily="2" charset="-122"/>
              <a:ea typeface="黑体" pitchFamily="2" charset="-122"/>
            </a:endParaRPr>
          </a:p>
          <a:p>
            <a:pPr indent="265113" algn="just">
              <a:lnSpc>
                <a:spcPts val="3800"/>
              </a:lnSpc>
              <a:buSzPct val="85000"/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完成。</a:t>
            </a:r>
          </a:p>
          <a:p>
            <a:pPr algn="just">
              <a:lnSpc>
                <a:spcPts val="3800"/>
              </a:lnSpc>
              <a:buSzPct val="85000"/>
              <a:buFont typeface="Wingdings" pitchFamily="2" charset="2"/>
              <a:buChar char="u"/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2013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年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8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月，华东师范大学与国内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20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余所著名高中联手，</a:t>
            </a:r>
            <a:endParaRPr kumimoji="1" lang="en-US" altLang="zh-CN" sz="2300" b="1" dirty="0" smtClean="0">
              <a:latin typeface="黑体" pitchFamily="2" charset="-122"/>
              <a:ea typeface="黑体" pitchFamily="2" charset="-122"/>
            </a:endParaRPr>
          </a:p>
          <a:p>
            <a:pPr indent="265113" algn="just">
              <a:lnSpc>
                <a:spcPts val="3800"/>
              </a:lnSpc>
              <a:buSzPct val="85000"/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成立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C20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慕课联盟（高中）。</a:t>
            </a:r>
          </a:p>
          <a:p>
            <a:pPr algn="just">
              <a:lnSpc>
                <a:spcPts val="3800"/>
              </a:lnSpc>
              <a:buSzPct val="85000"/>
              <a:buFont typeface="Wingdings" pitchFamily="2" charset="2"/>
              <a:buChar char="u"/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2013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年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9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月，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C20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慕课联盟（初中）、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C20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慕课联盟（小学）</a:t>
            </a:r>
            <a:endParaRPr kumimoji="1" lang="en-US" altLang="zh-CN" sz="2300" b="1" dirty="0" smtClean="0">
              <a:latin typeface="黑体" pitchFamily="2" charset="-122"/>
              <a:ea typeface="黑体" pitchFamily="2" charset="-122"/>
            </a:endParaRPr>
          </a:p>
          <a:p>
            <a:pPr indent="265113" algn="just">
              <a:lnSpc>
                <a:spcPts val="3800"/>
              </a:lnSpc>
              <a:buSzPct val="85000"/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分别成立。</a:t>
            </a:r>
          </a:p>
          <a:p>
            <a:pPr algn="just">
              <a:lnSpc>
                <a:spcPts val="3800"/>
              </a:lnSpc>
              <a:buSzPct val="85000"/>
              <a:buFont typeface="Wingdings" pitchFamily="2" charset="2"/>
              <a:buChar char="u"/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2013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年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10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月，北京大学“慕课”平台向高中生开放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5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门大</a:t>
            </a:r>
            <a:endParaRPr kumimoji="1" lang="en-US" altLang="zh-CN" sz="2300" b="1" dirty="0" smtClean="0">
              <a:latin typeface="黑体" pitchFamily="2" charset="-122"/>
              <a:ea typeface="黑体" pitchFamily="2" charset="-122"/>
            </a:endParaRPr>
          </a:p>
          <a:p>
            <a:pPr indent="265113" algn="just">
              <a:lnSpc>
                <a:spcPts val="3800"/>
              </a:lnSpc>
              <a:buSzPct val="85000"/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学先修课程。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6" y="215856"/>
            <a:ext cx="2848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“慕课”由大学走向中小学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9056" y="215856"/>
            <a:ext cx="2848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“慕课”由大学走向中小学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04908" y="909603"/>
            <a:ext cx="6191695" cy="5607609"/>
            <a:chOff x="1504908" y="909603"/>
            <a:chExt cx="6191695" cy="5607609"/>
          </a:xfrm>
        </p:grpSpPr>
        <p:pic>
          <p:nvPicPr>
            <p:cNvPr id="2" name="图片 1" descr="C20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4908" y="909603"/>
              <a:ext cx="5544954" cy="560760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234938" y="1274733"/>
              <a:ext cx="461665" cy="275331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b="1" spc="300" dirty="0" smtClean="0">
                  <a:latin typeface="黑体" pitchFamily="49" charset="-122"/>
                  <a:ea typeface="黑体" pitchFamily="49" charset="-122"/>
                </a:rPr>
                <a:t>华东师范大学慕课中心</a:t>
              </a:r>
              <a:endParaRPr lang="zh-CN" altLang="en-US" b="1" spc="300" dirty="0">
                <a:latin typeface="黑体" pitchFamily="49" charset="-122"/>
                <a:ea typeface="黑体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76291" y="2004993"/>
            <a:ext cx="378821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5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一、“慕课”简介</a:t>
            </a:r>
            <a:endParaRPr lang="zh-CN" altLang="en-US" sz="35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92040" y="2842654"/>
            <a:ext cx="4434227" cy="3324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200"/>
              </a:lnSpc>
            </a:pPr>
            <a:r>
              <a:rPr lang="zh-CN" altLang="en-US" sz="30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什么是“慕课”？</a:t>
            </a:r>
          </a:p>
          <a:p>
            <a:pPr>
              <a:lnSpc>
                <a:spcPts val="5200"/>
              </a:lnSpc>
            </a:pPr>
            <a:r>
              <a:rPr lang="zh-CN" altLang="en-US" sz="30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“慕课”大事记</a:t>
            </a:r>
          </a:p>
          <a:p>
            <a:pPr>
              <a:lnSpc>
                <a:spcPts val="5200"/>
              </a:lnSpc>
            </a:pPr>
            <a:r>
              <a:rPr lang="zh-CN" altLang="en-US" sz="30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“慕课”的“三驾马车”</a:t>
            </a:r>
          </a:p>
          <a:p>
            <a:pPr>
              <a:lnSpc>
                <a:spcPts val="5200"/>
              </a:lnSpc>
            </a:pPr>
            <a:r>
              <a:rPr lang="zh-CN" altLang="en-US" sz="30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“慕课”遍地开花</a:t>
            </a:r>
          </a:p>
          <a:p>
            <a:pPr>
              <a:lnSpc>
                <a:spcPts val="5200"/>
              </a:lnSpc>
            </a:pPr>
            <a:r>
              <a:rPr lang="zh-CN" altLang="en-US" sz="30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“慕课”的特色</a:t>
            </a:r>
            <a:endParaRPr lang="zh-CN" altLang="en-US" sz="30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5724525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 altLang="zh-CN" sz="1400">
              <a:solidFill>
                <a:srgbClr val="000000"/>
              </a:solidFill>
            </a:endParaRPr>
          </a:p>
        </p:txBody>
      </p:sp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863588" y="1052736"/>
            <a:ext cx="7764463" cy="53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6000" b="1" dirty="0" smtClean="0">
                <a:latin typeface="黑体" pitchFamily="49" charset="-122"/>
                <a:ea typeface="黑体" pitchFamily="49" charset="-122"/>
              </a:rPr>
              <a:t>    </a:t>
            </a:r>
            <a:r>
              <a:rPr lang="zh-CN" altLang="en-US" sz="4800" b="1" dirty="0" smtClean="0">
                <a:latin typeface="黑体" pitchFamily="49" charset="-122"/>
                <a:ea typeface="黑体" pitchFamily="49" charset="-122"/>
                <a:hlinkClick r:id="rId2" action="ppaction://hlinkfile"/>
              </a:rPr>
              <a:t>气候改变历史</a:t>
            </a:r>
            <a:endParaRPr lang="zh-CN" altLang="en-US" sz="4800" b="1" dirty="0" smtClean="0"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3200" b="1" dirty="0" smtClean="0">
                <a:latin typeface="黑体" pitchFamily="49" charset="-122"/>
                <a:ea typeface="黑体" pitchFamily="49" charset="-122"/>
              </a:rPr>
              <a:t>    </a:t>
            </a:r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1.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为什么新、旧石器时代的时间</a:t>
            </a:r>
            <a:endParaRPr lang="en-US" altLang="zh-CN" sz="2800" b="1" dirty="0" smtClean="0"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90000"/>
              </a:lnSpc>
            </a:pPr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      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跨度悬殊很大。</a:t>
            </a:r>
            <a:endParaRPr lang="en-US" altLang="zh-CN" sz="2800" b="1" dirty="0" smtClean="0"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800" b="1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　　</a:t>
            </a:r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2.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农业社会起源的自然背景</a:t>
            </a:r>
          </a:p>
          <a:p>
            <a:pPr>
              <a:lnSpc>
                <a:spcPct val="190000"/>
              </a:lnSpc>
            </a:pPr>
            <a:r>
              <a:rPr lang="en-US" altLang="zh-CN" sz="2800" b="1" dirty="0"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   3.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大洪水传说为何见于世界各地</a:t>
            </a:r>
            <a:endParaRPr lang="en-US" altLang="zh-CN" sz="2800" b="1" dirty="0" smtClean="0"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90000"/>
              </a:lnSpc>
            </a:pPr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    4.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气候变化如何影响王朝兴衰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144463" y="217488"/>
            <a:ext cx="22526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600" b="1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认识地球</a:t>
            </a:r>
            <a:r>
              <a:rPr lang="en-US" altLang="zh-CN" sz="1600" b="1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1600" b="1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系列讲座</a:t>
            </a:r>
          </a:p>
        </p:txBody>
      </p:sp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6030913" y="979488"/>
            <a:ext cx="1733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气候改变历史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5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2083" y="1055655"/>
            <a:ext cx="7959834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  <a:spcAft>
                <a:spcPts val="1800"/>
              </a:spcAft>
              <a:buSzPct val="85000"/>
            </a:pPr>
            <a:r>
              <a:rPr kumimoji="1" lang="zh-CN" altLang="en-US" sz="2700" b="1" dirty="0" smtClean="0">
                <a:solidFill>
                  <a:srgbClr val="005BBF"/>
                </a:solidFill>
                <a:latin typeface="黑体" pitchFamily="2" charset="-122"/>
                <a:ea typeface="黑体" pitchFamily="2" charset="-122"/>
              </a:rPr>
              <a:t>“慕课”模式的适用性</a:t>
            </a:r>
          </a:p>
          <a:p>
            <a:pPr algn="just">
              <a:lnSpc>
                <a:spcPts val="32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上述实例充分说明，“慕课”模式所具有的特点，足以改变基础教育领域传统的教学方法和工具：</a:t>
            </a:r>
          </a:p>
          <a:p>
            <a:pPr algn="just">
              <a:lnSpc>
                <a:spcPts val="32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en-US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1.</a:t>
            </a:r>
            <a:r>
              <a:rPr kumimoji="1" lang="zh-CN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每次授课只有短短</a:t>
            </a:r>
            <a:r>
              <a:rPr kumimoji="1" lang="en-US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10</a:t>
            </a:r>
            <a:r>
              <a:rPr kumimoji="1" lang="zh-CN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分钟</a:t>
            </a:r>
          </a:p>
          <a:p>
            <a:pPr algn="just">
              <a:lnSpc>
                <a:spcPts val="3200"/>
              </a:lnSpc>
              <a:spcAft>
                <a:spcPts val="800"/>
              </a:spcAft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据心理学研究表明，在一节课中，学生思维的最佳时间是上课后的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5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～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20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分钟。</a:t>
            </a:r>
          </a:p>
          <a:p>
            <a:pPr algn="just">
              <a:lnSpc>
                <a:spcPts val="32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en-US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2.</a:t>
            </a:r>
            <a:r>
              <a:rPr kumimoji="1" lang="zh-CN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课程生动有趣</a:t>
            </a:r>
          </a:p>
          <a:p>
            <a:pPr algn="just">
              <a:lnSpc>
                <a:spcPts val="3200"/>
              </a:lnSpc>
              <a:spcAft>
                <a:spcPts val="800"/>
              </a:spcAft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好的“慕课”视频，往往合成多种多媒体展现手段，激发学生的学习兴趣。</a:t>
            </a:r>
          </a:p>
          <a:p>
            <a:pPr algn="just">
              <a:lnSpc>
                <a:spcPts val="32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en-US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3.</a:t>
            </a:r>
            <a:r>
              <a:rPr kumimoji="1" lang="zh-CN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可以提供针对个人的教学指导</a:t>
            </a:r>
          </a:p>
          <a:p>
            <a:pPr algn="just">
              <a:lnSpc>
                <a:spcPts val="32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在“慕课”平台，教师可以掌握每个学生的学习进度和理解情况，及时提供指导。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6" y="215856"/>
            <a:ext cx="2848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“慕课”由大学走向中小学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2083" y="1055655"/>
            <a:ext cx="7959834" cy="5375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kumimoji="1" lang="en-US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    4.</a:t>
            </a:r>
            <a:r>
              <a:rPr kumimoji="1" lang="zh-CN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反复回馈式的教学过程</a:t>
            </a:r>
          </a:p>
          <a:p>
            <a:pPr algn="just">
              <a:lnSpc>
                <a:spcPts val="4000"/>
              </a:lnSpc>
              <a:spcAft>
                <a:spcPts val="600"/>
              </a:spcAft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好的“慕课”平台能够控制学生的关注度和掌握程度，如通过答题方式，答对方可进入下一阶段的学习，答错则必须回头再次学习。</a:t>
            </a:r>
          </a:p>
          <a:p>
            <a:pPr algn="just">
              <a:lnSpc>
                <a:spcPts val="40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en-US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5.</a:t>
            </a:r>
            <a:r>
              <a:rPr kumimoji="1" lang="zh-CN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考试和作业仍然有完成期限的要求</a:t>
            </a:r>
          </a:p>
          <a:p>
            <a:pPr algn="just">
              <a:lnSpc>
                <a:spcPts val="4000"/>
              </a:lnSpc>
              <a:spcAft>
                <a:spcPts val="600"/>
              </a:spcAft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这点类似于传统教学模式，更有利于对未成年学习者的学习效率进行督促、管理。</a:t>
            </a:r>
          </a:p>
          <a:p>
            <a:pPr algn="just">
              <a:lnSpc>
                <a:spcPts val="4000"/>
              </a:lnSpc>
            </a:pPr>
            <a:r>
              <a:rPr kumimoji="1" lang="en-US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    6.</a:t>
            </a:r>
            <a:r>
              <a:rPr kumimoji="1" lang="zh-CN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开放问答论坛，可自由提问、讨论</a:t>
            </a:r>
          </a:p>
          <a:p>
            <a:pPr algn="just">
              <a:lnSpc>
                <a:spcPts val="40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在“慕课”平台的讨论区，学习者可以就某问题进行提问、解答或展开讨论，类似于课堂上的小组讨论。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9056" y="215856"/>
            <a:ext cx="2848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“慕课”由大学走向中小学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2083" y="1272302"/>
            <a:ext cx="795983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  <a:spcAft>
                <a:spcPts val="1800"/>
              </a:spcAft>
              <a:buSzPct val="85000"/>
            </a:pPr>
            <a:r>
              <a:rPr kumimoji="1" lang="zh-CN" altLang="en-US" sz="2700" b="1" dirty="0" smtClean="0">
                <a:solidFill>
                  <a:srgbClr val="005BBF"/>
                </a:solidFill>
                <a:latin typeface="黑体" pitchFamily="2" charset="-122"/>
                <a:ea typeface="黑体" pitchFamily="2" charset="-122"/>
              </a:rPr>
              <a:t>基础教育的特殊性</a:t>
            </a:r>
          </a:p>
          <a:p>
            <a:pPr>
              <a:lnSpc>
                <a:spcPts val="36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相对于高等教育，基础教育又具有一定的特殊性：</a:t>
            </a:r>
          </a:p>
          <a:p>
            <a:pPr marL="901700" indent="-360363">
              <a:lnSpc>
                <a:spcPts val="3600"/>
              </a:lnSpc>
              <a:buFont typeface="Wingdings" pitchFamily="2" charset="2"/>
              <a:buChar char="u"/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基础教育领域的学生在网络学习的自主性、自律性、学习力方面存在差异。</a:t>
            </a:r>
          </a:p>
          <a:p>
            <a:pPr marL="901700" indent="-360363">
              <a:lnSpc>
                <a:spcPts val="3600"/>
              </a:lnSpc>
              <a:buFont typeface="Wingdings" pitchFamily="2" charset="2"/>
              <a:buChar char="u"/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基础教育课程除传授知识外，还需培养学生的价值观、情感、态度等。</a:t>
            </a:r>
          </a:p>
          <a:p>
            <a:pPr marL="901700" indent="-360363">
              <a:lnSpc>
                <a:spcPts val="3600"/>
              </a:lnSpc>
              <a:buFont typeface="Wingdings" pitchFamily="2" charset="2"/>
              <a:buChar char="u"/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学生在未成年阶段，依旧需要在集体生活、校园生活中实现情感生成。</a:t>
            </a:r>
          </a:p>
          <a:p>
            <a:pPr>
              <a:lnSpc>
                <a:spcPts val="36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因此，在基础教育领域实施“慕课”模式，要因地制宜，选择更适合于中小学教育的方式。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6" y="215856"/>
            <a:ext cx="2848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“慕课”由大学走向中小学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2083" y="1416993"/>
            <a:ext cx="7959834" cy="4567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700"/>
              </a:lnSpc>
              <a:spcAft>
                <a:spcPts val="2000"/>
              </a:spcAft>
              <a:buSzPct val="85000"/>
            </a:pPr>
            <a:r>
              <a:rPr kumimoji="1" lang="zh-CN" altLang="en-US" sz="2700" b="1" dirty="0" smtClean="0">
                <a:solidFill>
                  <a:srgbClr val="005BBF"/>
                </a:solidFill>
                <a:latin typeface="黑体" pitchFamily="2" charset="-122"/>
                <a:ea typeface="黑体" pitchFamily="2" charset="-122"/>
              </a:rPr>
              <a:t>“翻转课堂”的兴起</a:t>
            </a:r>
          </a:p>
          <a:p>
            <a:pPr algn="just">
              <a:lnSpc>
                <a:spcPts val="47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“翻转课堂”源于美国，是目前基础教育结合“慕课”模式产生的全新教学模式，指由教师根据教学目标和教学内容，创建教学微视频（“慕课”），学生在家中或课外观看视频后，进行练习，回到课堂上，师生再面对面交流和完成作业的一种教学形态。实验证明，在试行“翻转课堂”的学校，教育质量提高了一倍。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6" y="215856"/>
            <a:ext cx="2848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“慕课”由大学走向中小学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76291" y="2151045"/>
            <a:ext cx="558999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5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四、中学“慕课”建设概况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45800" y="2990844"/>
            <a:ext cx="675216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6000"/>
              </a:lnSpc>
            </a:pPr>
            <a:r>
              <a:rPr lang="zh-CN" altLang="en-US" sz="30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“慕课”建设的重要性</a:t>
            </a:r>
            <a:endParaRPr lang="en-US" altLang="zh-CN" sz="3000" b="1" dirty="0" smtClean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ts val="6000"/>
              </a:lnSpc>
            </a:pPr>
            <a:r>
              <a:rPr lang="zh-CN" altLang="en-US" sz="30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中学“慕课”建设现状</a:t>
            </a:r>
          </a:p>
          <a:p>
            <a:pPr>
              <a:lnSpc>
                <a:spcPts val="6000"/>
              </a:lnSpc>
            </a:pPr>
            <a:r>
              <a:rPr lang="zh-CN" altLang="en-US" sz="30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“慕课”建设存在的不足</a:t>
            </a:r>
          </a:p>
          <a:p>
            <a:pPr>
              <a:lnSpc>
                <a:spcPts val="6000"/>
              </a:lnSpc>
            </a:pPr>
            <a:r>
              <a:rPr lang="zh-CN" altLang="en-US" sz="30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如何建设精彩的“慕课”（样例展示）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2083" y="1384272"/>
            <a:ext cx="7959834" cy="4726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  <a:spcAft>
                <a:spcPts val="1300"/>
              </a:spcAft>
              <a:buSzPct val="85000"/>
            </a:pPr>
            <a:r>
              <a:rPr kumimoji="1" lang="zh-CN" altLang="en-US" sz="2700" b="1" dirty="0" smtClean="0">
                <a:solidFill>
                  <a:srgbClr val="005BBF"/>
                </a:solidFill>
                <a:latin typeface="黑体" pitchFamily="2" charset="-122"/>
                <a:ea typeface="黑体" pitchFamily="2" charset="-122"/>
              </a:rPr>
              <a:t>“慕课”建设的重要性</a:t>
            </a:r>
          </a:p>
          <a:p>
            <a:pPr>
              <a:lnSpc>
                <a:spcPts val="50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“翻转课堂”采用先学后教的形式，学习“慕课”视频是实施“翻转课堂”的前提，甚至成为“翻转课堂”成功与否的关键。</a:t>
            </a:r>
          </a:p>
          <a:p>
            <a:pPr>
              <a:lnSpc>
                <a:spcPts val="50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这一教学模式使得“慕课”的建设工作至关重要，优秀的“慕课”视频既要完整传达教学内容，又要在形式上吸引学生，才能获得好的效果。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2083" y="1384272"/>
            <a:ext cx="7959834" cy="4580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900"/>
              </a:lnSpc>
              <a:spcAft>
                <a:spcPts val="1400"/>
              </a:spcAft>
              <a:buSzPct val="85000"/>
            </a:pPr>
            <a:r>
              <a:rPr kumimoji="1" lang="zh-CN" altLang="en-US" sz="2700" b="1" dirty="0" smtClean="0">
                <a:solidFill>
                  <a:srgbClr val="005BBF"/>
                </a:solidFill>
                <a:latin typeface="黑体" pitchFamily="2" charset="-122"/>
                <a:ea typeface="黑体" pitchFamily="2" charset="-122"/>
              </a:rPr>
              <a:t>中学“慕课”建设现状</a:t>
            </a:r>
          </a:p>
          <a:p>
            <a:pPr algn="just">
              <a:lnSpc>
                <a:spcPts val="49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随着“翻转课堂”在全国各地中学兴起以及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C20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慕课联盟的成立，我国的“慕课”建设也呈现遍地开花的局面。综合来看，我国目前的中学“慕课”建设取得了以下成绩：</a:t>
            </a:r>
          </a:p>
          <a:p>
            <a:pPr algn="just">
              <a:lnSpc>
                <a:spcPts val="49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1.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众多学校和老师积极参与“慕课”建设；</a:t>
            </a:r>
          </a:p>
          <a:p>
            <a:pPr algn="just">
              <a:lnSpc>
                <a:spcPts val="49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2.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全国“慕课”建设交流研讨频繁；</a:t>
            </a:r>
          </a:p>
          <a:p>
            <a:pPr algn="just">
              <a:lnSpc>
                <a:spcPts val="49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3.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“慕课”的制作水平呈现越来越好的趋势。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2083" y="1201707"/>
            <a:ext cx="7959834" cy="511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  <a:spcAft>
                <a:spcPts val="1400"/>
              </a:spcAft>
              <a:buSzPct val="85000"/>
            </a:pPr>
            <a:r>
              <a:rPr kumimoji="1" lang="zh-CN" altLang="en-US" sz="2700" b="1" dirty="0" smtClean="0">
                <a:solidFill>
                  <a:srgbClr val="005BBF"/>
                </a:solidFill>
                <a:latin typeface="黑体" pitchFamily="2" charset="-122"/>
                <a:ea typeface="黑体" pitchFamily="2" charset="-122"/>
              </a:rPr>
              <a:t>“慕课”建设存在的不足</a:t>
            </a:r>
          </a:p>
          <a:p>
            <a:pPr algn="just">
              <a:lnSpc>
                <a:spcPts val="42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 </a:t>
            </a:r>
            <a:r>
              <a:rPr kumimoji="1" lang="en-US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1. </a:t>
            </a:r>
            <a:r>
              <a:rPr kumimoji="1" lang="zh-CN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教师无大量时间制作“慕课”视频</a:t>
            </a:r>
          </a:p>
          <a:p>
            <a:pPr algn="just">
              <a:lnSpc>
                <a:spcPts val="42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完成一个精彩的“慕课”视频，需要较长的制作周期。美国一位教授曾统计，将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40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分钟内课堂阐述的知识点制作成“慕课”，所花费的时间远超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40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小时。</a:t>
            </a:r>
          </a:p>
          <a:p>
            <a:pPr algn="just">
              <a:lnSpc>
                <a:spcPts val="42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目前，我国中学“慕课”视频多由任课教师完成，一个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7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～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10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分钟的视频，可能需重复录制数次，并耗费大量时间剪辑。由于教师工作繁忙，导致了时下的部分“慕课”视频效果并不佳。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2083" y="1201707"/>
            <a:ext cx="7959834" cy="4914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7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en-US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2. </a:t>
            </a:r>
            <a:r>
              <a:rPr kumimoji="1" lang="zh-CN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教师缺乏专业技能制作“慕课”视频</a:t>
            </a:r>
          </a:p>
          <a:p>
            <a:pPr algn="just">
              <a:lnSpc>
                <a:spcPts val="47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精彩的“慕课”视频，必然要运用多种媒体表现手段进行综合展示，使其生动、有趣、互动性强。而大多数教师不具备专业的技术技能，在制作“慕课”时往往有心无力。</a:t>
            </a:r>
          </a:p>
          <a:p>
            <a:pPr algn="just">
              <a:lnSpc>
                <a:spcPts val="47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从现有的中学“慕课”样例来看，绝大多数均是对课件的阅读（即边展示边阅读）和手写板书的动态呈现（画面中只有公式、数字、图形），学生很容易产生“又坐进课堂”的错觉，从而影响到教学质量。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9057" y="215856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“慕课”简介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55570" y="1433915"/>
            <a:ext cx="7999086" cy="4477969"/>
            <a:chOff x="555570" y="1433915"/>
            <a:chExt cx="7999086" cy="4477969"/>
          </a:xfrm>
        </p:grpSpPr>
        <p:pic>
          <p:nvPicPr>
            <p:cNvPr id="3" name="图片 2" descr="什么是慕课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5570" y="2403713"/>
              <a:ext cx="7999086" cy="35081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65109" y="1433915"/>
              <a:ext cx="7801057" cy="535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  <a:spcAft>
                  <a:spcPts val="1400"/>
                </a:spcAft>
              </a:pPr>
              <a:r>
                <a:rPr kumimoji="1" lang="zh-CN" altLang="en-US" sz="2700" b="1" dirty="0" smtClean="0">
                  <a:solidFill>
                    <a:srgbClr val="005BBF"/>
                  </a:solidFill>
                  <a:latin typeface="黑体" pitchFamily="2" charset="-122"/>
                  <a:ea typeface="黑体" pitchFamily="2" charset="-122"/>
                </a:rPr>
                <a:t>什么是“慕课”？</a:t>
              </a:r>
              <a:endParaRPr kumimoji="1" lang="zh-CN" altLang="en-US" sz="2300" b="1" dirty="0" smtClean="0">
                <a:latin typeface="黑体" pitchFamily="2" charset="-122"/>
                <a:ea typeface="黑体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2083" y="1274733"/>
            <a:ext cx="7959834" cy="4811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600"/>
              </a:lnSpc>
            </a:pPr>
            <a:r>
              <a:rPr kumimoji="1" lang="en-US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    3.</a:t>
            </a:r>
            <a:r>
              <a:rPr kumimoji="1" lang="zh-CN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尚无学科形成完整的“慕课”体系</a:t>
            </a:r>
          </a:p>
          <a:p>
            <a:pPr algn="just">
              <a:lnSpc>
                <a:spcPts val="46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目前国内教材版本众多，不同地区所用教材不同。部分地区的高中阶段，除必修课程外，还设有选修课程。所以，完成小学到高中全部必修和选修课程的知识点梳理及视频录制，工程浩大。</a:t>
            </a:r>
          </a:p>
          <a:p>
            <a:pPr algn="just">
              <a:lnSpc>
                <a:spcPts val="46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由于“慕课”视频的内容细化到单一知识点，现有的中学“慕课”视频，多是对某一课程中的单一难点、重点的表现，并未形成整门课程的系统“慕课”。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2083" y="1165194"/>
            <a:ext cx="7959834" cy="505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3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en-US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4. </a:t>
            </a:r>
            <a:r>
              <a:rPr kumimoji="1" lang="zh-CN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缺乏专业的建设团队</a:t>
            </a:r>
          </a:p>
          <a:p>
            <a:pPr>
              <a:lnSpc>
                <a:spcPts val="43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显然，要建立起完善的中学“慕课”体系，单靠个别教师对单一知识点的“慕课”开发，是远远不够的。即便是针对某一课程，将全国各地各个教师提供的“慕课”整合起来，</a:t>
            </a:r>
            <a:r>
              <a:rPr kumimoji="1" lang="zh-CN" altLang="en-US" sz="2300" b="1" spc="-150" dirty="0" smtClean="0">
                <a:latin typeface="黑体" pitchFamily="2" charset="-122"/>
                <a:ea typeface="黑体" pitchFamily="2" charset="-122"/>
              </a:rPr>
              <a:t>也会因为技术能力、制作风格、表现方式等的不同而难成体系。</a:t>
            </a:r>
          </a:p>
          <a:p>
            <a:pPr>
              <a:lnSpc>
                <a:spcPts val="43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这就意味着我们需要一支专业的“慕课”建设团队，他们既要懂教育、又要有技术、更需懂网络，还要有足够的人力进行实时维护与更新。但目前，全国没有一个团队在做此项目。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2083" y="1300444"/>
            <a:ext cx="7959834" cy="4888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  <a:spcAft>
                <a:spcPts val="1400"/>
              </a:spcAft>
              <a:buSzPct val="85000"/>
            </a:pPr>
            <a:r>
              <a:rPr kumimoji="1" lang="zh-CN" altLang="en-US" sz="2700" b="1" dirty="0" smtClean="0">
                <a:solidFill>
                  <a:srgbClr val="005BBF"/>
                </a:solidFill>
                <a:latin typeface="黑体" pitchFamily="2" charset="-122"/>
                <a:ea typeface="黑体" pitchFamily="2" charset="-122"/>
              </a:rPr>
              <a:t>如何建设精彩的“慕课”</a:t>
            </a:r>
          </a:p>
          <a:p>
            <a:pPr algn="just">
              <a:lnSpc>
                <a:spcPts val="45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en-US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1.</a:t>
            </a:r>
            <a:r>
              <a:rPr kumimoji="1" lang="zh-CN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精挑细选“慕课”的主体</a:t>
            </a:r>
          </a:p>
          <a:p>
            <a:pPr algn="just">
              <a:lnSpc>
                <a:spcPts val="45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由于纸质教材本身的局限，通常只能展示质量较差的图片，不能展示动画、视频等，导致部分教材内容生涩、较难</a:t>
            </a:r>
            <a:r>
              <a:rPr kumimoji="1" lang="zh-CN" altLang="en-US" sz="2300" b="1" spc="-150" dirty="0" smtClean="0">
                <a:latin typeface="黑体" pitchFamily="2" charset="-122"/>
                <a:ea typeface="黑体" pitchFamily="2" charset="-122"/>
              </a:rPr>
              <a:t>理解，加上单调枯燥的表现形式，无法调动起学生的学习兴趣。</a:t>
            </a:r>
          </a:p>
          <a:p>
            <a:pPr algn="just">
              <a:lnSpc>
                <a:spcPts val="45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多媒体素材是“慕课”的主体，将纸质教材转变为一段精彩的“慕课”视频，关键的第一步就是对多媒体素材的精挑细选。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2083" y="1422092"/>
            <a:ext cx="7923321" cy="4197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55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为了完成一则精彩的“慕课”，教师会通过各种渠道获取多媒体素材，这些多媒体素材通常品质较低，有些并不能够完全体现知识要点，还有些素材需加工后才能使用，但由于教师不具备专业技术，无法自己制作或加工改造，当这些素材被硬生生地组合到一起时，组成的“慕课”视频质量也较差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2083" y="1495118"/>
            <a:ext cx="7923321" cy="4197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55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所以，我们在建设“慕课”时，要对多媒体素材精挑细选，保证所有的素材具有以下特点：</a:t>
            </a:r>
          </a:p>
          <a:p>
            <a:pPr algn="just">
              <a:lnSpc>
                <a:spcPts val="55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（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1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）针对性强：完全针对教材知识内容。</a:t>
            </a:r>
          </a:p>
          <a:p>
            <a:pPr algn="just">
              <a:lnSpc>
                <a:spcPts val="55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（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2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）可用性强：对知识内容的展现精准贴切。</a:t>
            </a:r>
          </a:p>
          <a:p>
            <a:pPr algn="just">
              <a:lnSpc>
                <a:spcPts val="55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（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3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）准确性高：避免学术上的错误。</a:t>
            </a:r>
          </a:p>
          <a:p>
            <a:pPr algn="just">
              <a:lnSpc>
                <a:spcPts val="55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（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4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）可视性佳：画质清晰、美观。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293789" y="1055655"/>
            <a:ext cx="6556422" cy="5214346"/>
            <a:chOff x="1293789" y="1055655"/>
            <a:chExt cx="6556422" cy="5214346"/>
          </a:xfrm>
        </p:grpSpPr>
        <p:sp>
          <p:nvSpPr>
            <p:cNvPr id="7" name="TextBox 6"/>
            <p:cNvSpPr txBox="1"/>
            <p:nvPr/>
          </p:nvSpPr>
          <p:spPr>
            <a:xfrm>
              <a:off x="1605318" y="1055655"/>
              <a:ext cx="5933363" cy="526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样例</a:t>
              </a:r>
              <a:r>
                <a:rPr kumimoji="1" lang="en-US" altLang="en-US" sz="2300" b="1" dirty="0" smtClean="0">
                  <a:latin typeface="黑体" pitchFamily="2" charset="-122"/>
                  <a:ea typeface="黑体" pitchFamily="2" charset="-122"/>
                </a:rPr>
                <a:t>1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：牧野之战</a:t>
              </a:r>
              <a:r>
                <a:rPr kumimoji="1" lang="en-US" altLang="zh-CN" sz="2300" b="1" dirty="0" smtClean="0">
                  <a:latin typeface="黑体" pitchFamily="2" charset="-122"/>
                  <a:ea typeface="黑体" pitchFamily="2" charset="-122"/>
                </a:rPr>
                <a:t>——《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历史</a:t>
              </a:r>
              <a:r>
                <a:rPr kumimoji="1" lang="en-US" altLang="zh-CN" sz="2300" b="1" dirty="0" smtClean="0">
                  <a:latin typeface="黑体" pitchFamily="2" charset="-122"/>
                  <a:ea typeface="黑体" pitchFamily="2" charset="-122"/>
                </a:rPr>
                <a:t>》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上册第</a:t>
              </a:r>
              <a:r>
                <a:rPr kumimoji="1" lang="en-US" altLang="en-US" sz="2300" b="1" dirty="0" smtClean="0">
                  <a:latin typeface="黑体" pitchFamily="2" charset="-122"/>
                  <a:ea typeface="黑体" pitchFamily="2" charset="-122"/>
                </a:rPr>
                <a:t>4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课</a:t>
              </a:r>
            </a:p>
          </p:txBody>
        </p:sp>
        <p:pic>
          <p:nvPicPr>
            <p:cNvPr id="3" name="图片 2" descr="牧野之战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3789" y="1822428"/>
              <a:ext cx="6556422" cy="4447573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8596" y="1495118"/>
            <a:ext cx="7850295" cy="4452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  <a:spcAft>
                <a:spcPts val="1000"/>
              </a:spcAft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“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  <a:hlinkClick r:id="rId2" action="ppaction://hlinkfile"/>
              </a:rPr>
              <a:t>牧野之战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”多媒体素材</a:t>
            </a:r>
          </a:p>
          <a:p>
            <a:pPr>
              <a:lnSpc>
                <a:spcPts val="55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说明：“牧野之战”是一个重要的知识点，教材中对其做了简要介绍，所配插图也仅仅是一幅绘画作品，忽略了对“牧野”的地理位置及行军路线等重要信息的交代。在制作这一知识点的“慕课”时，选择体现战争地点及行军线路的图片，与文字相配合，能够使“牧野之战”的介绍更完整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452562" y="946116"/>
            <a:ext cx="6238875" cy="5367348"/>
            <a:chOff x="1452562" y="946116"/>
            <a:chExt cx="6238875" cy="5367348"/>
          </a:xfrm>
        </p:grpSpPr>
        <p:sp>
          <p:nvSpPr>
            <p:cNvPr id="7" name="TextBox 6"/>
            <p:cNvSpPr txBox="1"/>
            <p:nvPr/>
          </p:nvSpPr>
          <p:spPr>
            <a:xfrm>
              <a:off x="1605318" y="946116"/>
              <a:ext cx="5933363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样例</a:t>
              </a:r>
              <a:r>
                <a:rPr kumimoji="1" lang="en-US" altLang="en-US" sz="2300" b="1" dirty="0" smtClean="0">
                  <a:latin typeface="黑体" pitchFamily="2" charset="-122"/>
                  <a:ea typeface="黑体" pitchFamily="2" charset="-122"/>
                </a:rPr>
                <a:t>2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：地动仪</a:t>
              </a:r>
              <a:r>
                <a:rPr kumimoji="1" lang="en-US" altLang="zh-CN" sz="2300" b="1" dirty="0" smtClean="0">
                  <a:latin typeface="黑体" pitchFamily="2" charset="-122"/>
                  <a:ea typeface="黑体" pitchFamily="2" charset="-122"/>
                </a:rPr>
                <a:t>——《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历史</a:t>
              </a:r>
              <a:r>
                <a:rPr kumimoji="1" lang="en-US" altLang="zh-CN" sz="2300" b="1" dirty="0" smtClean="0">
                  <a:latin typeface="黑体" pitchFamily="2" charset="-122"/>
                  <a:ea typeface="黑体" pitchFamily="2" charset="-122"/>
                </a:rPr>
                <a:t>》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上册第</a:t>
              </a:r>
              <a:r>
                <a:rPr kumimoji="1" lang="en-US" altLang="en-US" sz="2300" b="1" dirty="0" smtClean="0">
                  <a:latin typeface="黑体" pitchFamily="2" charset="-122"/>
                  <a:ea typeface="黑体" pitchFamily="2" charset="-122"/>
                </a:rPr>
                <a:t>16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课</a:t>
              </a:r>
            </a:p>
          </p:txBody>
        </p:sp>
        <p:pic>
          <p:nvPicPr>
            <p:cNvPr id="4" name="图片 3" descr="地动仪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52562" y="1712889"/>
              <a:ext cx="6238875" cy="4600575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8596" y="1420785"/>
            <a:ext cx="7850295" cy="4606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700"/>
              </a:lnSpc>
              <a:spcAft>
                <a:spcPts val="1000"/>
              </a:spcAft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 “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  <a:hlinkClick r:id="rId2" action="ppaction://hlinkfile"/>
              </a:rPr>
              <a:t>地动仪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”多媒体素材</a:t>
            </a:r>
          </a:p>
          <a:p>
            <a:pPr>
              <a:lnSpc>
                <a:spcPts val="57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说明：地动仪由我国东汉时期的张衡发明，记载在</a:t>
            </a:r>
            <a:r>
              <a:rPr kumimoji="1" lang="en-US" altLang="zh-CN" sz="2300" b="1" dirty="0" smtClean="0">
                <a:latin typeface="黑体" pitchFamily="2" charset="-122"/>
                <a:ea typeface="黑体" pitchFamily="2" charset="-122"/>
              </a:rPr>
              <a:t>《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后汉书</a:t>
            </a:r>
            <a:r>
              <a:rPr kumimoji="1" lang="en-US" altLang="zh-CN" sz="2300" b="1" dirty="0" smtClean="0">
                <a:latin typeface="黑体" pitchFamily="2" charset="-122"/>
                <a:ea typeface="黑体" pitchFamily="2" charset="-122"/>
              </a:rPr>
              <a:t>》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中，现已不存。教材中列出的图片均为“地动仪”的复原模型，但对其工作原理的文字介绍却十分抽象。在制作这一知识点的“慕课”时，选择动画形式的多媒体素材，使学生观看时，对“地动仪”的原理一目了然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920700" y="1034569"/>
            <a:ext cx="7339113" cy="5281049"/>
            <a:chOff x="920700" y="1034569"/>
            <a:chExt cx="7339113" cy="5281049"/>
          </a:xfrm>
        </p:grpSpPr>
        <p:sp>
          <p:nvSpPr>
            <p:cNvPr id="7" name="TextBox 6"/>
            <p:cNvSpPr txBox="1"/>
            <p:nvPr/>
          </p:nvSpPr>
          <p:spPr>
            <a:xfrm>
              <a:off x="920700" y="1034569"/>
              <a:ext cx="7339113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样例</a:t>
              </a:r>
              <a:r>
                <a:rPr kumimoji="1" lang="en-US" altLang="en-US" sz="2300" b="1" dirty="0" smtClean="0">
                  <a:latin typeface="黑体" pitchFamily="2" charset="-122"/>
                  <a:ea typeface="黑体" pitchFamily="2" charset="-122"/>
                </a:rPr>
                <a:t>3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：麦哲伦环球航行</a:t>
              </a:r>
              <a:r>
                <a:rPr kumimoji="1" lang="en-US" altLang="zh-CN" sz="2300" b="1" dirty="0" smtClean="0">
                  <a:latin typeface="黑体" pitchFamily="2" charset="-122"/>
                  <a:ea typeface="黑体" pitchFamily="2" charset="-122"/>
                </a:rPr>
                <a:t>——《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地理</a:t>
              </a:r>
              <a:r>
                <a:rPr kumimoji="1" lang="en-US" altLang="zh-CN" sz="2300" b="1" dirty="0" smtClean="0">
                  <a:latin typeface="黑体" pitchFamily="2" charset="-122"/>
                  <a:ea typeface="黑体" pitchFamily="2" charset="-122"/>
                </a:rPr>
                <a:t>》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第一章  第一节</a:t>
              </a:r>
            </a:p>
          </p:txBody>
        </p:sp>
        <p:pic>
          <p:nvPicPr>
            <p:cNvPr id="6" name="图片 5" descr="p315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85223" y="1785915"/>
              <a:ext cx="4973553" cy="4529703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65109" y="1251350"/>
            <a:ext cx="7801057" cy="4837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  <a:spcAft>
                <a:spcPts val="1400"/>
              </a:spcAft>
            </a:pPr>
            <a:r>
              <a:rPr kumimoji="1" lang="zh-CN" altLang="en-US" sz="2700" b="1" dirty="0" smtClean="0">
                <a:solidFill>
                  <a:srgbClr val="005BBF"/>
                </a:solidFill>
                <a:latin typeface="黑体" pitchFamily="2" charset="-122"/>
                <a:ea typeface="黑体" pitchFamily="2" charset="-122"/>
              </a:rPr>
              <a:t>什么是“慕课”？</a:t>
            </a:r>
          </a:p>
          <a:p>
            <a:pPr algn="just">
              <a:lnSpc>
                <a:spcPts val="40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“慕课”（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MOOCs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），是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Massive Open Online Course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的缩写，意为大规模公开在线课程。</a:t>
            </a:r>
          </a:p>
          <a:p>
            <a:pPr algn="just">
              <a:lnSpc>
                <a:spcPts val="40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Massive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（大规模）：一门课程往往有成千上万名学生，最多达十几万人；</a:t>
            </a:r>
          </a:p>
          <a:p>
            <a:pPr algn="just">
              <a:lnSpc>
                <a:spcPts val="40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Open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（开放）：不分国籍，不分年龄，不分性别，均可上网注册参与学习；</a:t>
            </a:r>
          </a:p>
          <a:p>
            <a:pPr algn="just">
              <a:lnSpc>
                <a:spcPts val="40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Online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（在线）：在线学习，求知不再受时空限制；</a:t>
            </a:r>
          </a:p>
          <a:p>
            <a:pPr algn="just">
              <a:lnSpc>
                <a:spcPts val="40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Course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（课程）：与常规的课堂教学相似。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“慕课”简介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8596" y="1347759"/>
            <a:ext cx="785029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  <a:spcAft>
                <a:spcPts val="1000"/>
              </a:spcAft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“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  <a:hlinkClick r:id="rId2" action="ppaction://hlinkfile"/>
              </a:rPr>
              <a:t>麦哲伦环球航行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”多媒体素材</a:t>
            </a:r>
          </a:p>
          <a:p>
            <a:pPr>
              <a:lnSpc>
                <a:spcPts val="50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说明：“麦哲伦环球航行”是实证地球形状的重要事件，教材中用图片展示其航线。在制作这一知识点的“慕课”时，可综合考虑，选取平面视角和北极点俯视两个视角的动画素材，动态展示当年麦哲伦的环球航行线路。选用这一素材，一方面立体呈现了教材内容，另一方面，加深了学生对两种视角的世界地图的认知，一举两得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498578" y="961543"/>
            <a:ext cx="6146844" cy="5371458"/>
            <a:chOff x="1498578" y="961543"/>
            <a:chExt cx="6146844" cy="5371458"/>
          </a:xfrm>
        </p:grpSpPr>
        <p:sp>
          <p:nvSpPr>
            <p:cNvPr id="7" name="TextBox 6"/>
            <p:cNvSpPr txBox="1"/>
            <p:nvPr/>
          </p:nvSpPr>
          <p:spPr>
            <a:xfrm>
              <a:off x="1605318" y="961543"/>
              <a:ext cx="5933363" cy="526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样例</a:t>
              </a:r>
              <a:r>
                <a:rPr kumimoji="1" lang="en-US" altLang="en-US" sz="2300" b="1" dirty="0" smtClean="0">
                  <a:latin typeface="黑体" pitchFamily="2" charset="-122"/>
                  <a:ea typeface="黑体" pitchFamily="2" charset="-122"/>
                </a:rPr>
                <a:t>4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：“唐三彩”</a:t>
              </a:r>
              <a:r>
                <a:rPr kumimoji="1" lang="en-US" altLang="zh-CN" sz="2300" b="1" dirty="0" smtClean="0">
                  <a:latin typeface="黑体" pitchFamily="2" charset="-122"/>
                  <a:ea typeface="黑体" pitchFamily="2" charset="-122"/>
                </a:rPr>
                <a:t>——《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历史</a:t>
              </a:r>
              <a:r>
                <a:rPr kumimoji="1" lang="en-US" altLang="zh-CN" sz="2300" b="1" dirty="0" smtClean="0">
                  <a:latin typeface="黑体" pitchFamily="2" charset="-122"/>
                  <a:ea typeface="黑体" pitchFamily="2" charset="-122"/>
                </a:rPr>
                <a:t>》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下册第</a:t>
              </a:r>
              <a:r>
                <a:rPr kumimoji="1" lang="en-US" altLang="en-US" sz="2300" b="1" dirty="0" smtClean="0">
                  <a:latin typeface="黑体" pitchFamily="2" charset="-122"/>
                  <a:ea typeface="黑体" pitchFamily="2" charset="-122"/>
                </a:rPr>
                <a:t>3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课</a:t>
              </a:r>
            </a:p>
          </p:txBody>
        </p:sp>
        <p:pic>
          <p:nvPicPr>
            <p:cNvPr id="5" name="图片 4" descr="唐三彩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8578" y="1712889"/>
              <a:ext cx="6146844" cy="4620112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8596" y="1512930"/>
            <a:ext cx="7850295" cy="4452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  <a:spcAft>
                <a:spcPts val="1000"/>
              </a:spcAft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“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  <a:hlinkClick r:id="rId2" action="ppaction://hlinkfile"/>
              </a:rPr>
              <a:t>唐三彩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”多媒体素材</a:t>
            </a:r>
          </a:p>
          <a:p>
            <a:pPr>
              <a:lnSpc>
                <a:spcPts val="55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说明：唐三彩是我国古代著名的陶器品种。教材中用较短的文字及单张图片完成了对它的概况及基本工艺介绍。在制作“慕课”时，如果能够展现更多的“唐三彩”器物，就会使这一知识点生动直观，引人入胜。在选择“唐三彩”的器物图片时，必须注重图片的美观度和清晰度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2083" y="1405173"/>
            <a:ext cx="7959834" cy="4580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50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en-US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2.</a:t>
            </a:r>
            <a:r>
              <a:rPr kumimoji="1" lang="zh-CN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用丰富的素材编排“慕课”</a:t>
            </a:r>
          </a:p>
          <a:p>
            <a:pPr algn="just">
              <a:lnSpc>
                <a:spcPts val="50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许多人认为，一个完整的“慕课”视频，时长仅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10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分钟左右，足以照顾到所有人的注意力。于是，时下部分“慕课”视频的实质，是把课堂教学搬到了网络，画面内容大多是教学</a:t>
            </a:r>
            <a:r>
              <a:rPr kumimoji="1" lang="en-US" altLang="en-US" sz="2300" b="1" dirty="0" err="1" smtClean="0">
                <a:latin typeface="黑体" pitchFamily="2" charset="-122"/>
                <a:ea typeface="黑体" pitchFamily="2" charset="-122"/>
              </a:rPr>
              <a:t>ppt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的朗读、公式及解题思路的板书演示等。学生在观看“慕课”时，并不是出于对知识的渴望，而仅仅为完成老师布置的预习任务。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2083" y="1895454"/>
            <a:ext cx="7959834" cy="349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55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在线教育的精髓在于：有趣、互动、快乐学习。要实现这一目标，需要我们在“慕课”建设的过程中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100%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的投入：从学生角度出发，通过设计并组合丰富的多媒体素材，制作出内容精彩、生动、有趣的“慕课”视频，以此吸引学生观看并学习、提高他们的学习效率，实现“慕课”的真正价值。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511532" y="961543"/>
            <a:ext cx="6120935" cy="5388497"/>
            <a:chOff x="1511532" y="961543"/>
            <a:chExt cx="6120935" cy="5388497"/>
          </a:xfrm>
        </p:grpSpPr>
        <p:sp>
          <p:nvSpPr>
            <p:cNvPr id="7" name="TextBox 6"/>
            <p:cNvSpPr txBox="1"/>
            <p:nvPr/>
          </p:nvSpPr>
          <p:spPr>
            <a:xfrm>
              <a:off x="1605318" y="961543"/>
              <a:ext cx="5933363" cy="526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样例</a:t>
              </a:r>
              <a:r>
                <a:rPr kumimoji="1" lang="en-US" altLang="en-US" sz="2300" b="1" dirty="0" smtClean="0">
                  <a:latin typeface="黑体" pitchFamily="2" charset="-122"/>
                  <a:ea typeface="黑体" pitchFamily="2" charset="-122"/>
                </a:rPr>
                <a:t>5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：“唐三彩”</a:t>
              </a:r>
              <a:r>
                <a:rPr kumimoji="1" lang="en-US" altLang="zh-CN" sz="2300" b="1" dirty="0" smtClean="0">
                  <a:latin typeface="黑体" pitchFamily="2" charset="-122"/>
                  <a:ea typeface="黑体" pitchFamily="2" charset="-122"/>
                </a:rPr>
                <a:t>——《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历史</a:t>
              </a:r>
              <a:r>
                <a:rPr kumimoji="1" lang="en-US" altLang="zh-CN" sz="2300" b="1" dirty="0" smtClean="0">
                  <a:latin typeface="黑体" pitchFamily="2" charset="-122"/>
                  <a:ea typeface="黑体" pitchFamily="2" charset="-122"/>
                </a:rPr>
                <a:t>》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下册第</a:t>
              </a:r>
              <a:r>
                <a:rPr kumimoji="1" lang="en-US" altLang="en-US" sz="2300" b="1" dirty="0" smtClean="0">
                  <a:latin typeface="黑体" pitchFamily="2" charset="-122"/>
                  <a:ea typeface="黑体" pitchFamily="2" charset="-122"/>
                </a:rPr>
                <a:t>3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课</a:t>
              </a:r>
            </a:p>
          </p:txBody>
        </p:sp>
        <p:pic>
          <p:nvPicPr>
            <p:cNvPr id="4" name="图片 3" descr="唐三彩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1532" y="1749402"/>
              <a:ext cx="6120935" cy="4600638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8596" y="1395263"/>
            <a:ext cx="7850295" cy="4516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5500"/>
              </a:lnSpc>
              <a:spcAft>
                <a:spcPts val="1500"/>
              </a:spcAft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“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  <a:hlinkClick r:id="rId2" action="ppaction://hlinkfile"/>
              </a:rPr>
              <a:t>唐三彩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”</a:t>
            </a:r>
          </a:p>
          <a:p>
            <a:pPr algn="just">
              <a:lnSpc>
                <a:spcPts val="55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说明：此处仍以“唐三彩”为例。在进行该知识点的“慕课”编排时，我们采用动画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+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图片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+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文字的组合方式，完整体现了教材中提到的知识点，并对其进行了补充和深入介绍。确保学生在观看完这一视频后，对“唐三彩”有系统的认识和深刻的印象。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671512" y="1812472"/>
            <a:ext cx="7800975" cy="3588230"/>
            <a:chOff x="671512" y="1812472"/>
            <a:chExt cx="7800975" cy="3588230"/>
          </a:xfrm>
        </p:grpSpPr>
        <p:sp>
          <p:nvSpPr>
            <p:cNvPr id="7" name="TextBox 6"/>
            <p:cNvSpPr txBox="1"/>
            <p:nvPr/>
          </p:nvSpPr>
          <p:spPr>
            <a:xfrm>
              <a:off x="1431882" y="1812472"/>
              <a:ext cx="6325878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样例</a:t>
              </a:r>
              <a:r>
                <a:rPr kumimoji="1" lang="en-US" altLang="en-US" sz="2300" b="1" dirty="0" smtClean="0">
                  <a:latin typeface="黑体" pitchFamily="2" charset="-122"/>
                  <a:ea typeface="黑体" pitchFamily="2" charset="-122"/>
                </a:rPr>
                <a:t>6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：“两宋名窑”</a:t>
              </a:r>
              <a:r>
                <a:rPr kumimoji="1" lang="en-US" altLang="zh-CN" sz="2300" b="1" dirty="0" smtClean="0">
                  <a:latin typeface="黑体" pitchFamily="2" charset="-122"/>
                  <a:ea typeface="黑体" pitchFamily="2" charset="-122"/>
                </a:rPr>
                <a:t>——《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历史</a:t>
              </a:r>
              <a:r>
                <a:rPr kumimoji="1" lang="en-US" altLang="zh-CN" sz="2300" b="1" dirty="0" smtClean="0">
                  <a:latin typeface="黑体" pitchFamily="2" charset="-122"/>
                  <a:ea typeface="黑体" pitchFamily="2" charset="-122"/>
                </a:rPr>
                <a:t>》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下册第</a:t>
              </a:r>
              <a:r>
                <a:rPr kumimoji="1" lang="en-US" altLang="en-US" sz="2300" b="1" dirty="0" smtClean="0">
                  <a:latin typeface="黑体" pitchFamily="2" charset="-122"/>
                  <a:ea typeface="黑体" pitchFamily="2" charset="-122"/>
                </a:rPr>
                <a:t>10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课</a:t>
              </a:r>
            </a:p>
          </p:txBody>
        </p:sp>
        <p:pic>
          <p:nvPicPr>
            <p:cNvPr id="5" name="图片 4" descr="两宋名窑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1512" y="2867052"/>
              <a:ext cx="7800975" cy="253365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8596" y="1201707"/>
            <a:ext cx="7850295" cy="4952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  <a:spcAft>
                <a:spcPts val="1500"/>
              </a:spcAft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“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  <a:hlinkClick r:id="rId2" action="ppaction://hlinkfile"/>
              </a:rPr>
              <a:t>两宋名窑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”</a:t>
            </a:r>
          </a:p>
          <a:p>
            <a:pPr>
              <a:lnSpc>
                <a:spcPts val="52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说明：瓷器是中国古代走向世界的名片之一，两宋时期又是我国古代制瓷业发展的第一个高峰。教材中仅提到了哥窑及冰裂纹瓷器，内容不够全面。在将这一知识点制作成“慕课”视频时，仍可采用动画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+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图片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+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文字的组合方式，既能呈现两宋名窑的大致地点，又能呈现各名窑烧制的代表瓷器，全面展现宋代瓷业的发展。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338400" y="1128681"/>
            <a:ext cx="6467199" cy="5118057"/>
            <a:chOff x="1338400" y="1128681"/>
            <a:chExt cx="6467199" cy="5118057"/>
          </a:xfrm>
        </p:grpSpPr>
        <p:sp>
          <p:nvSpPr>
            <p:cNvPr id="7" name="TextBox 6"/>
            <p:cNvSpPr txBox="1"/>
            <p:nvPr/>
          </p:nvSpPr>
          <p:spPr>
            <a:xfrm>
              <a:off x="1422753" y="1128681"/>
              <a:ext cx="6325878" cy="526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样例</a:t>
              </a:r>
              <a:r>
                <a:rPr kumimoji="1" lang="en-US" altLang="en-US" sz="2300" b="1" dirty="0" smtClean="0">
                  <a:latin typeface="黑体" pitchFamily="2" charset="-122"/>
                  <a:ea typeface="黑体" pitchFamily="2" charset="-122"/>
                </a:rPr>
                <a:t>7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：都江堰</a:t>
              </a:r>
              <a:r>
                <a:rPr kumimoji="1" lang="en-US" altLang="zh-CN" sz="2300" b="1" dirty="0" smtClean="0">
                  <a:latin typeface="黑体" pitchFamily="2" charset="-122"/>
                  <a:ea typeface="黑体" pitchFamily="2" charset="-122"/>
                </a:rPr>
                <a:t>——《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历史</a:t>
              </a:r>
              <a:r>
                <a:rPr kumimoji="1" lang="en-US" altLang="zh-CN" sz="2300" b="1" dirty="0" smtClean="0">
                  <a:latin typeface="黑体" pitchFamily="2" charset="-122"/>
                  <a:ea typeface="黑体" pitchFamily="2" charset="-122"/>
                </a:rPr>
                <a:t>》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上册第</a:t>
              </a:r>
              <a:r>
                <a:rPr kumimoji="1" lang="en-US" altLang="zh-CN" sz="2300" b="1" dirty="0" smtClean="0">
                  <a:latin typeface="黑体" pitchFamily="2" charset="-122"/>
                  <a:ea typeface="黑体" pitchFamily="2" charset="-122"/>
                </a:rPr>
                <a:t>7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课</a:t>
              </a:r>
            </a:p>
          </p:txBody>
        </p:sp>
        <p:pic>
          <p:nvPicPr>
            <p:cNvPr id="8" name="图片 7" descr="p32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8400" y="1858941"/>
              <a:ext cx="6467199" cy="438779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9057" y="215856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“慕课”简介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1019142"/>
            <a:ext cx="9144000" cy="5294385"/>
            <a:chOff x="0" y="1019142"/>
            <a:chExt cx="9144000" cy="5294385"/>
          </a:xfrm>
        </p:grpSpPr>
        <p:pic>
          <p:nvPicPr>
            <p:cNvPr id="2" name="图片 1" descr="慕课大事记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715944"/>
              <a:ext cx="9144000" cy="459758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19878" y="1019142"/>
              <a:ext cx="7704243" cy="535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  <a:spcAft>
                  <a:spcPts val="1400"/>
                </a:spcAft>
                <a:buSzPct val="85000"/>
              </a:pPr>
              <a:r>
                <a:rPr kumimoji="1" lang="zh-CN" altLang="en-US" sz="2700" b="1" dirty="0" smtClean="0">
                  <a:solidFill>
                    <a:srgbClr val="005BBF"/>
                  </a:solidFill>
                  <a:latin typeface="黑体" pitchFamily="2" charset="-122"/>
                  <a:ea typeface="黑体" pitchFamily="2" charset="-122"/>
                </a:rPr>
                <a:t>“慕课”大事记</a:t>
              </a:r>
              <a:endParaRPr kumimoji="1" lang="zh-CN" altLang="en-US" sz="2300" b="1" dirty="0" smtClean="0">
                <a:latin typeface="黑体" pitchFamily="2" charset="-122"/>
                <a:ea typeface="黑体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8596" y="1251350"/>
            <a:ext cx="7850295" cy="4952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  <a:spcAft>
                <a:spcPts val="1000"/>
              </a:spcAft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“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  <a:hlinkClick r:id="rId2" action="ppaction://hlinkfile"/>
              </a:rPr>
              <a:t>都江堰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”</a:t>
            </a:r>
          </a:p>
          <a:p>
            <a:pPr algn="just">
              <a:lnSpc>
                <a:spcPts val="52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说明：都江堰是全世界迄今为止年代最久、唯一留存、以无坝引水为特征的宏大水利工程。教材以图文形式介绍了这一知识，但仅凭一幅静态图片，学生无法理解都江堰的工作原理，这也给教师带来了教学难度。将这一知识点制成“慕课”时，我们采用文字</a:t>
            </a:r>
            <a:r>
              <a:rPr kumimoji="1" lang="en-US" altLang="zh-CN" sz="2300" b="1" dirty="0" smtClean="0">
                <a:latin typeface="黑体" pitchFamily="2" charset="-122"/>
                <a:ea typeface="黑体" pitchFamily="2" charset="-122"/>
              </a:rPr>
              <a:t>+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图片</a:t>
            </a:r>
            <a:r>
              <a:rPr kumimoji="1" lang="en-US" altLang="zh-CN" sz="2300" b="1" dirty="0" smtClean="0">
                <a:latin typeface="黑体" pitchFamily="2" charset="-122"/>
                <a:ea typeface="黑体" pitchFamily="2" charset="-122"/>
              </a:rPr>
              <a:t>+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动画的形式，学生通过观看便能领会其结构及工作原理，达到事半功倍的教学效果。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95312" y="1712889"/>
            <a:ext cx="7953375" cy="4052943"/>
            <a:chOff x="595312" y="1712889"/>
            <a:chExt cx="7953375" cy="4052943"/>
          </a:xfrm>
        </p:grpSpPr>
        <p:sp>
          <p:nvSpPr>
            <p:cNvPr id="7" name="TextBox 6"/>
            <p:cNvSpPr txBox="1"/>
            <p:nvPr/>
          </p:nvSpPr>
          <p:spPr>
            <a:xfrm>
              <a:off x="1431882" y="1712889"/>
              <a:ext cx="6325878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样例</a:t>
              </a:r>
              <a:r>
                <a:rPr kumimoji="1" lang="en-US" altLang="en-US" sz="2300" b="1" dirty="0" smtClean="0">
                  <a:latin typeface="黑体" pitchFamily="2" charset="-122"/>
                  <a:ea typeface="黑体" pitchFamily="2" charset="-122"/>
                </a:rPr>
                <a:t>8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：“曲辕犁”</a:t>
              </a:r>
              <a:r>
                <a:rPr kumimoji="1" lang="en-US" altLang="zh-CN" sz="2300" b="1" dirty="0" smtClean="0">
                  <a:latin typeface="黑体" pitchFamily="2" charset="-122"/>
                  <a:ea typeface="黑体" pitchFamily="2" charset="-122"/>
                </a:rPr>
                <a:t>——《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历史</a:t>
              </a:r>
              <a:r>
                <a:rPr kumimoji="1" lang="en-US" altLang="zh-CN" sz="2300" b="1" dirty="0" smtClean="0">
                  <a:latin typeface="黑体" pitchFamily="2" charset="-122"/>
                  <a:ea typeface="黑体" pitchFamily="2" charset="-122"/>
                </a:rPr>
                <a:t>》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下册第</a:t>
              </a:r>
              <a:r>
                <a:rPr kumimoji="1" lang="en-US" altLang="en-US" sz="2300" b="1" dirty="0" smtClean="0">
                  <a:latin typeface="黑体" pitchFamily="2" charset="-122"/>
                  <a:ea typeface="黑体" pitchFamily="2" charset="-122"/>
                </a:rPr>
                <a:t>3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课</a:t>
              </a:r>
            </a:p>
          </p:txBody>
        </p:sp>
        <p:pic>
          <p:nvPicPr>
            <p:cNvPr id="4" name="图片 3" descr="曲辕犁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5312" y="2860707"/>
              <a:ext cx="7953375" cy="2905125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8596" y="1275929"/>
            <a:ext cx="785029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5000"/>
              </a:lnSpc>
              <a:spcAft>
                <a:spcPts val="1000"/>
              </a:spcAft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“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  <a:hlinkClick r:id="rId2" action="ppaction://hlinkfile"/>
              </a:rPr>
              <a:t>曲辕犁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”</a:t>
            </a:r>
          </a:p>
          <a:p>
            <a:pPr algn="just">
              <a:lnSpc>
                <a:spcPts val="50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说明：曲辕犁是一个较为重要的知识点，在教材中仅仅用一句话和一幅插图作介绍，对其构造、原理等并未涉及。导致学生只知皮毛而不知其内涵。在制作该知识点的“慕课”时，可采用动画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+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图片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+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视频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+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文字的方式，将三种多媒体素材整合应用，从而完整展示曲辕犁的各部分构件名称、工作原理，使学生加深理解。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176291" y="1128681"/>
            <a:ext cx="6791418" cy="5187960"/>
            <a:chOff x="1176291" y="1128681"/>
            <a:chExt cx="6791418" cy="5187960"/>
          </a:xfrm>
        </p:grpSpPr>
        <p:sp>
          <p:nvSpPr>
            <p:cNvPr id="7" name="TextBox 6"/>
            <p:cNvSpPr txBox="1"/>
            <p:nvPr/>
          </p:nvSpPr>
          <p:spPr>
            <a:xfrm>
              <a:off x="1176291" y="1128681"/>
              <a:ext cx="6791418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样例</a:t>
              </a:r>
              <a:r>
                <a:rPr kumimoji="1" lang="en-US" altLang="en-US" sz="2300" b="1" dirty="0" smtClean="0">
                  <a:latin typeface="黑体" pitchFamily="2" charset="-122"/>
                  <a:ea typeface="黑体" pitchFamily="2" charset="-122"/>
                </a:rPr>
                <a:t>9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：“青铜范铸工艺”</a:t>
              </a:r>
              <a:r>
                <a:rPr kumimoji="1" lang="en-US" altLang="zh-CN" sz="2300" b="1" dirty="0" smtClean="0">
                  <a:latin typeface="黑体" pitchFamily="2" charset="-122"/>
                  <a:ea typeface="黑体" pitchFamily="2" charset="-122"/>
                </a:rPr>
                <a:t>——《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历史</a:t>
              </a:r>
              <a:r>
                <a:rPr kumimoji="1" lang="en-US" altLang="zh-CN" sz="2300" b="1" dirty="0" smtClean="0">
                  <a:latin typeface="黑体" pitchFamily="2" charset="-122"/>
                  <a:ea typeface="黑体" pitchFamily="2" charset="-122"/>
                </a:rPr>
                <a:t>》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上册第</a:t>
              </a:r>
              <a:r>
                <a:rPr kumimoji="1" lang="en-US" altLang="en-US" sz="2300" b="1" dirty="0" smtClean="0">
                  <a:latin typeface="黑体" pitchFamily="2" charset="-122"/>
                  <a:ea typeface="黑体" pitchFamily="2" charset="-122"/>
                </a:rPr>
                <a:t>5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课</a:t>
              </a:r>
            </a:p>
          </p:txBody>
        </p:sp>
        <p:pic>
          <p:nvPicPr>
            <p:cNvPr id="5" name="图片 4" descr="青铜范铸工艺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19300" y="1858941"/>
              <a:ext cx="5105400" cy="445770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8596" y="1275929"/>
            <a:ext cx="785029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5000"/>
              </a:lnSpc>
              <a:spcAft>
                <a:spcPts val="1000"/>
              </a:spcAft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“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  <a:hlinkClick r:id="rId2" action="ppaction://hlinkfile"/>
              </a:rPr>
              <a:t>青铜范铸工艺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”</a:t>
            </a:r>
          </a:p>
          <a:p>
            <a:pPr algn="just">
              <a:lnSpc>
                <a:spcPts val="50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说明：我国青铜器制作优美，在世界享有极高的声誉和艺术价值，代表着中国先秦时期高超的技术与文化。教材文字引出了我国古代青铜器的基本工艺</a:t>
            </a:r>
            <a:r>
              <a:rPr kumimoji="1" lang="en-US" altLang="zh-CN" sz="2300" b="1" dirty="0" smtClean="0">
                <a:latin typeface="黑体" pitchFamily="2" charset="-122"/>
                <a:ea typeface="黑体" pitchFamily="2" charset="-122"/>
              </a:rPr>
              <a:t>——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范铸法，并附有一张插图。制作这一知识点的“慕课”视频时，可采用动画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+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图片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+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视频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+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文字的方法，将多种多媒体素材进行整合，使“慕课”内容丰富、形式多样、生动有趣。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872" y="1128681"/>
            <a:ext cx="9136127" cy="5111819"/>
            <a:chOff x="7872" y="1128681"/>
            <a:chExt cx="9136127" cy="5111819"/>
          </a:xfrm>
        </p:grpSpPr>
        <p:sp>
          <p:nvSpPr>
            <p:cNvPr id="7" name="TextBox 6"/>
            <p:cNvSpPr txBox="1"/>
            <p:nvPr/>
          </p:nvSpPr>
          <p:spPr>
            <a:xfrm>
              <a:off x="7872" y="1128681"/>
              <a:ext cx="9136127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样例</a:t>
              </a:r>
              <a:r>
                <a:rPr kumimoji="1" lang="en-US" altLang="en-US" sz="2300" b="1" dirty="0" smtClean="0">
                  <a:latin typeface="黑体" pitchFamily="2" charset="-122"/>
                  <a:ea typeface="黑体" pitchFamily="2" charset="-122"/>
                </a:rPr>
                <a:t>10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：指南车</a:t>
              </a:r>
              <a:r>
                <a:rPr kumimoji="1" lang="en-US" altLang="zh-CN" sz="2300" b="1" dirty="0" smtClean="0">
                  <a:latin typeface="黑体" pitchFamily="2" charset="-122"/>
                  <a:ea typeface="黑体" pitchFamily="2" charset="-122"/>
                </a:rPr>
                <a:t>——《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历史</a:t>
              </a:r>
              <a:r>
                <a:rPr kumimoji="1" lang="en-US" altLang="zh-CN" sz="2300" b="1" dirty="0" smtClean="0">
                  <a:latin typeface="黑体" pitchFamily="2" charset="-122"/>
                  <a:ea typeface="黑体" pitchFamily="2" charset="-122"/>
                </a:rPr>
                <a:t>》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上册第</a:t>
              </a:r>
              <a:r>
                <a:rPr kumimoji="1" lang="en-US" altLang="zh-CN" sz="2300" b="1" dirty="0" smtClean="0">
                  <a:latin typeface="黑体" pitchFamily="2" charset="-122"/>
                  <a:ea typeface="黑体" pitchFamily="2" charset="-122"/>
                </a:rPr>
                <a:t>3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课</a:t>
              </a:r>
            </a:p>
          </p:txBody>
        </p:sp>
        <p:pic>
          <p:nvPicPr>
            <p:cNvPr id="8" name="图片 7" descr="p323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4447" y="1858941"/>
              <a:ext cx="5916114" cy="438155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8596" y="1348955"/>
            <a:ext cx="785029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5000"/>
              </a:lnSpc>
              <a:spcAft>
                <a:spcPts val="1000"/>
              </a:spcAft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“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  <a:hlinkClick r:id="rId2" action="ppaction://hlinkfile"/>
              </a:rPr>
              <a:t>指南车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”</a:t>
            </a:r>
          </a:p>
          <a:p>
            <a:pPr>
              <a:lnSpc>
                <a:spcPts val="50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说明：指南车是中国古代用来指示方向的一种机械装置。教材中对指南车的描述十分简略，仅介绍了黄帝在逐鹿之战中发明了指南车，并配以小图，没有介绍指南车的具体原理。对这一含有精妙科学原理的知识点，在制作“慕课”时，需运用文字</a:t>
            </a:r>
            <a:r>
              <a:rPr kumimoji="1" lang="en-US" altLang="zh-CN" sz="2300" b="1" dirty="0" smtClean="0">
                <a:latin typeface="黑体" pitchFamily="2" charset="-122"/>
                <a:ea typeface="黑体" pitchFamily="2" charset="-122"/>
              </a:rPr>
              <a:t>+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图片</a:t>
            </a:r>
            <a:r>
              <a:rPr kumimoji="1" lang="en-US" altLang="zh-CN" sz="2300" b="1" dirty="0" smtClean="0">
                <a:latin typeface="黑体" pitchFamily="2" charset="-122"/>
                <a:ea typeface="黑体" pitchFamily="2" charset="-122"/>
              </a:rPr>
              <a:t>+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动画</a:t>
            </a:r>
            <a:r>
              <a:rPr kumimoji="1" lang="en-US" altLang="zh-CN" sz="2300" b="1" dirty="0" smtClean="0">
                <a:latin typeface="黑体" pitchFamily="2" charset="-122"/>
                <a:ea typeface="黑体" pitchFamily="2" charset="-122"/>
              </a:rPr>
              <a:t>+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视频的表现手法，直观、清晰、透彻地体现其内容重点。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7872" y="1128681"/>
            <a:ext cx="9136127" cy="5197282"/>
            <a:chOff x="7873" y="1128681"/>
            <a:chExt cx="9128252" cy="5197282"/>
          </a:xfrm>
        </p:grpSpPr>
        <p:sp>
          <p:nvSpPr>
            <p:cNvPr id="7" name="TextBox 6"/>
            <p:cNvSpPr txBox="1"/>
            <p:nvPr/>
          </p:nvSpPr>
          <p:spPr>
            <a:xfrm>
              <a:off x="7873" y="1128681"/>
              <a:ext cx="9128252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样例</a:t>
              </a:r>
              <a:r>
                <a:rPr kumimoji="1" lang="en-US" altLang="en-US" sz="2300" b="1" dirty="0" smtClean="0">
                  <a:latin typeface="黑体" pitchFamily="2" charset="-122"/>
                  <a:ea typeface="黑体" pitchFamily="2" charset="-122"/>
                </a:rPr>
                <a:t>11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：“河姆渡文化”和“半坡文化”</a:t>
              </a:r>
              <a:r>
                <a:rPr kumimoji="1" lang="en-US" altLang="zh-CN" sz="2300" b="1" dirty="0" smtClean="0">
                  <a:latin typeface="黑体" pitchFamily="2" charset="-122"/>
                  <a:ea typeface="黑体" pitchFamily="2" charset="-122"/>
                </a:rPr>
                <a:t>——《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历史</a:t>
              </a:r>
              <a:r>
                <a:rPr kumimoji="1" lang="en-US" altLang="zh-CN" sz="2300" b="1" dirty="0" smtClean="0">
                  <a:latin typeface="黑体" pitchFamily="2" charset="-122"/>
                  <a:ea typeface="黑体" pitchFamily="2" charset="-122"/>
                </a:rPr>
                <a:t>》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上册第</a:t>
              </a:r>
              <a:r>
                <a:rPr kumimoji="1" lang="en-US" altLang="en-US" sz="2300" b="1" dirty="0" smtClean="0">
                  <a:latin typeface="黑体" pitchFamily="2" charset="-122"/>
                  <a:ea typeface="黑体" pitchFamily="2" charset="-122"/>
                </a:rPr>
                <a:t>1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课</a:t>
              </a:r>
            </a:p>
          </p:txBody>
        </p:sp>
        <p:pic>
          <p:nvPicPr>
            <p:cNvPr id="4" name="图片 3" descr="河姆渡、半坡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45851" y="1895454"/>
              <a:ext cx="5252297" cy="4430509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8596" y="1312442"/>
            <a:ext cx="785029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5000"/>
              </a:lnSpc>
              <a:spcAft>
                <a:spcPts val="1000"/>
              </a:spcAft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“</a:t>
            </a:r>
            <a:r>
              <a:rPr kumimoji="1" lang="zh-CN" altLang="en-US" sz="23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  <a:hlinkClick r:id="rId2" action="ppaction://hlinkfile"/>
              </a:rPr>
              <a:t>河姆渡文化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”和“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  <a:hlinkClick r:id="rId3" action="ppaction://hlinkfile"/>
              </a:rPr>
              <a:t>半坡文化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”</a:t>
            </a:r>
          </a:p>
          <a:p>
            <a:pPr algn="just">
              <a:lnSpc>
                <a:spcPts val="50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说明：河姆渡文化和仰韶文化（以半坡为代表）是中国新石器时代长江流域和黄河流域的代表性文化，教材以图文的方式对这两种文化做了较为详细的介绍。在制作这一知识点的“慕课”视频时，我们需要将这两种文化的所有内容进行整合，并通过多种媒体展现形式综合呈现，使“慕课”内容的体系性更强、“慕课”形式的表现力更佳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8596" y="1422870"/>
            <a:ext cx="7850295" cy="4452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5500"/>
              </a:lnSpc>
              <a:spcAft>
                <a:spcPts val="1000"/>
              </a:spcAft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en-US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3.</a:t>
            </a:r>
            <a:r>
              <a:rPr kumimoji="1" lang="zh-CN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“慕课”建设要注重交互性</a:t>
            </a:r>
          </a:p>
          <a:p>
            <a:pPr algn="just">
              <a:lnSpc>
                <a:spcPts val="55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“慕课”模式体现的是人本化的教学方式，这是与传统教学模式最大的区别和闪光点。优秀的“慕课”，更应关注学生主观能动性的发挥，将传统的以“教”为主的“课堂”发展为以“学”为主的在线“学堂”。所以，只有那些能够</a:t>
            </a:r>
            <a:r>
              <a:rPr kumimoji="1" lang="zh-CN" altLang="en-US" sz="2300" b="1" spc="-150" dirty="0" smtClean="0">
                <a:latin typeface="黑体" pitchFamily="2" charset="-122"/>
                <a:ea typeface="黑体" pitchFamily="2" charset="-122"/>
              </a:rPr>
              <a:t>激发学生更主动地学习的“慕课”，才是真正的优秀“慕课”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38135" y="1306564"/>
            <a:ext cx="7704243" cy="482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  <a:spcAft>
                <a:spcPts val="1400"/>
              </a:spcAft>
              <a:buSzPct val="85000"/>
            </a:pPr>
            <a:r>
              <a:rPr kumimoji="1" lang="zh-CN" altLang="en-US" sz="2700" b="1" dirty="0" smtClean="0">
                <a:solidFill>
                  <a:srgbClr val="005BBF"/>
                </a:solidFill>
                <a:latin typeface="黑体" pitchFamily="2" charset="-122"/>
                <a:ea typeface="黑体" pitchFamily="2" charset="-122"/>
              </a:rPr>
              <a:t>“慕课”大事记</a:t>
            </a:r>
          </a:p>
          <a:p>
            <a:pPr marL="360363" indent="-360363">
              <a:lnSpc>
                <a:spcPts val="4500"/>
              </a:lnSpc>
              <a:buSzPct val="85000"/>
              <a:buFont typeface="Wingdings" pitchFamily="2" charset="2"/>
              <a:buChar char="u"/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2008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年：加拿大的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Dave Cormier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与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Bryan Alexander</a:t>
            </a:r>
          </a:p>
          <a:p>
            <a:pPr marL="360363" indent="84138">
              <a:lnSpc>
                <a:spcPts val="4500"/>
              </a:lnSpc>
              <a:buSzPct val="85000"/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首次提出了“慕课”（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MOOC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）这个概念。</a:t>
            </a:r>
          </a:p>
          <a:p>
            <a:pPr>
              <a:lnSpc>
                <a:spcPts val="4500"/>
              </a:lnSpc>
              <a:buSzPct val="85000"/>
              <a:buFont typeface="Wingdings" pitchFamily="2" charset="2"/>
              <a:buChar char="u"/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2011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年：美国斯坦福大学开设</a:t>
            </a:r>
            <a:r>
              <a:rPr kumimoji="1" lang="en-US" altLang="zh-CN" sz="2300" b="1" dirty="0" smtClean="0">
                <a:latin typeface="黑体" pitchFamily="2" charset="-122"/>
                <a:ea typeface="黑体" pitchFamily="2" charset="-122"/>
              </a:rPr>
              <a:t>《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人工智能导论</a:t>
            </a:r>
            <a:r>
              <a:rPr kumimoji="1" lang="en-US" altLang="zh-CN" sz="2300" b="1" dirty="0" smtClean="0">
                <a:latin typeface="黑体" pitchFamily="2" charset="-122"/>
                <a:ea typeface="黑体" pitchFamily="2" charset="-122"/>
              </a:rPr>
              <a:t>》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免费课 </a:t>
            </a:r>
            <a:endParaRPr kumimoji="1" lang="en-US" altLang="zh-CN" sz="2300" b="1" dirty="0" smtClean="0">
              <a:latin typeface="黑体" pitchFamily="2" charset="-122"/>
              <a:ea typeface="黑体" pitchFamily="2" charset="-122"/>
            </a:endParaRPr>
          </a:p>
          <a:p>
            <a:pPr marL="360363" indent="84138">
              <a:lnSpc>
                <a:spcPts val="4500"/>
              </a:lnSpc>
              <a:buSzPct val="85000"/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程，全世界超过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16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万人注册并在线学习。</a:t>
            </a:r>
          </a:p>
          <a:p>
            <a:pPr>
              <a:lnSpc>
                <a:spcPts val="4500"/>
              </a:lnSpc>
              <a:buSzPct val="85000"/>
              <a:buFont typeface="Wingdings" pitchFamily="2" charset="2"/>
              <a:buChar char="u"/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2012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年：</a:t>
            </a:r>
            <a:r>
              <a:rPr kumimoji="1" lang="en-US" altLang="en-US" sz="2300" b="1" dirty="0" err="1" smtClean="0">
                <a:latin typeface="黑体" pitchFamily="2" charset="-122"/>
                <a:ea typeface="黑体" pitchFamily="2" charset="-122"/>
              </a:rPr>
              <a:t>Udacity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，</a:t>
            </a:r>
            <a:r>
              <a:rPr kumimoji="1" lang="en-US" altLang="en-US" sz="2300" b="1" dirty="0" err="1" smtClean="0">
                <a:latin typeface="黑体" pitchFamily="2" charset="-122"/>
                <a:ea typeface="黑体" pitchFamily="2" charset="-122"/>
              </a:rPr>
              <a:t>Coursera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以及</a:t>
            </a:r>
            <a:r>
              <a:rPr kumimoji="1" lang="en-US" altLang="en-US" sz="2300" b="1" dirty="0" err="1" smtClean="0">
                <a:latin typeface="黑体" pitchFamily="2" charset="-122"/>
                <a:ea typeface="黑体" pitchFamily="2" charset="-122"/>
              </a:rPr>
              <a:t>edX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纷纷上马，</a:t>
            </a:r>
            <a:r>
              <a:rPr kumimoji="1" lang="en-US" altLang="zh-CN" sz="2300" b="1" dirty="0" smtClean="0">
                <a:latin typeface="黑体" pitchFamily="2" charset="-122"/>
                <a:ea typeface="黑体" pitchFamily="2" charset="-122"/>
              </a:rPr>
              <a:t>《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纽约</a:t>
            </a:r>
            <a:endParaRPr kumimoji="1" lang="en-US" altLang="zh-CN" sz="2300" b="1" dirty="0" smtClean="0">
              <a:latin typeface="黑体" pitchFamily="2" charset="-122"/>
              <a:ea typeface="黑体" pitchFamily="2" charset="-122"/>
            </a:endParaRPr>
          </a:p>
          <a:p>
            <a:pPr indent="360363">
              <a:lnSpc>
                <a:spcPts val="4500"/>
              </a:lnSpc>
              <a:buSzPct val="85000"/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时报</a:t>
            </a:r>
            <a:r>
              <a:rPr kumimoji="1" lang="en-US" altLang="zh-CN" sz="2300" b="1" dirty="0" smtClean="0">
                <a:latin typeface="黑体" pitchFamily="2" charset="-122"/>
                <a:ea typeface="黑体" pitchFamily="2" charset="-122"/>
              </a:rPr>
              <a:t>》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称该年为“慕课元年”。</a:t>
            </a:r>
          </a:p>
          <a:p>
            <a:pPr>
              <a:lnSpc>
                <a:spcPts val="4500"/>
              </a:lnSpc>
              <a:buSzPct val="85000"/>
              <a:buFont typeface="Wingdings" pitchFamily="2" charset="2"/>
              <a:buChar char="u"/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2013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年：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MOOCs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浪潮席卷全球。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“慕课”简介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8596" y="1165194"/>
            <a:ext cx="7850295" cy="490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5500"/>
              </a:lnSpc>
              <a:spcAft>
                <a:spcPts val="1000"/>
              </a:spcAft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反观时下的许多中学“慕课”成品，内容依旧是教师的板书、公式的推导、难题的讲解，所谓的“改革”仅仅是将面对面的课堂教学变成隔着屏幕的教学，并没有调动起学生的积极性，更不符合真正的“慕课”精神。所以，在进行“慕课”的设计及制作中，除了阐明观点、交代清知识体系之外，还应加入大量互动环节，使学生真正参与其中，体会学习的乐趣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920700" y="946116"/>
            <a:ext cx="7339113" cy="5434623"/>
            <a:chOff x="920700" y="946116"/>
            <a:chExt cx="7339113" cy="5434623"/>
          </a:xfrm>
        </p:grpSpPr>
        <p:sp>
          <p:nvSpPr>
            <p:cNvPr id="7" name="TextBox 6"/>
            <p:cNvSpPr txBox="1"/>
            <p:nvPr/>
          </p:nvSpPr>
          <p:spPr>
            <a:xfrm>
              <a:off x="920700" y="946116"/>
              <a:ext cx="7339113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样例</a:t>
              </a:r>
              <a:r>
                <a:rPr kumimoji="1" lang="en-US" altLang="en-US" sz="2300" b="1" dirty="0" smtClean="0">
                  <a:latin typeface="黑体" pitchFamily="2" charset="-122"/>
                  <a:ea typeface="黑体" pitchFamily="2" charset="-122"/>
                </a:rPr>
                <a:t>12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：“北京人”</a:t>
              </a:r>
              <a:r>
                <a:rPr kumimoji="1" lang="en-US" altLang="zh-CN" sz="2300" b="1" dirty="0" smtClean="0">
                  <a:latin typeface="黑体" pitchFamily="2" charset="-122"/>
                  <a:ea typeface="黑体" pitchFamily="2" charset="-122"/>
                </a:rPr>
                <a:t>——《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历史</a:t>
              </a:r>
              <a:r>
                <a:rPr kumimoji="1" lang="en-US" altLang="zh-CN" sz="2300" b="1" dirty="0" smtClean="0">
                  <a:latin typeface="黑体" pitchFamily="2" charset="-122"/>
                  <a:ea typeface="黑体" pitchFamily="2" charset="-122"/>
                </a:rPr>
                <a:t>》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上册第</a:t>
              </a:r>
              <a:r>
                <a:rPr kumimoji="1" lang="en-US" altLang="en-US" sz="2300" b="1" dirty="0" smtClean="0">
                  <a:latin typeface="黑体" pitchFamily="2" charset="-122"/>
                  <a:ea typeface="黑体" pitchFamily="2" charset="-122"/>
                </a:rPr>
                <a:t>1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课</a:t>
              </a:r>
            </a:p>
          </p:txBody>
        </p:sp>
        <p:pic>
          <p:nvPicPr>
            <p:cNvPr id="4" name="图片 3" descr="p316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16291" y="1624436"/>
              <a:ext cx="3311418" cy="4756303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8596" y="1275929"/>
            <a:ext cx="7850295" cy="4734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5000"/>
              </a:lnSpc>
              <a:spcAft>
                <a:spcPts val="1200"/>
              </a:spcAft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“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  <a:hlinkClick r:id="rId2" action="ppaction://hlinkfile"/>
              </a:rPr>
              <a:t>北京人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”</a:t>
            </a:r>
            <a:endParaRPr kumimoji="1" lang="en-US" altLang="zh-CN" sz="2300" b="1" dirty="0" smtClean="0">
              <a:latin typeface="黑体" pitchFamily="2" charset="-122"/>
              <a:ea typeface="黑体" pitchFamily="2" charset="-122"/>
            </a:endParaRPr>
          </a:p>
          <a:p>
            <a:pPr algn="just">
              <a:lnSpc>
                <a:spcPts val="5000"/>
              </a:lnSpc>
            </a:pPr>
            <a:r>
              <a:rPr kumimoji="1" lang="en-US" altLang="zh-CN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说明：北京人是生活在旧石器时代的直立人，教材中对北京人做了言简意赅的介绍，但知识量大、重点很多。进行这一知识点的“慕课”建设，需要将有关北京人的所有内容进行整合，同时在“慕课”中加入互动环节（北京人头盖骨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360</a:t>
            </a:r>
            <a:r>
              <a:rPr kumimoji="1" lang="en-US" altLang="zh-CN" sz="2300" b="1" dirty="0" smtClean="0">
                <a:latin typeface="黑体" pitchFamily="2" charset="-122"/>
                <a:ea typeface="黑体" pitchFamily="2" charset="-122"/>
              </a:rPr>
              <a:t>°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展示），使学生能够在“学中乐、乐中学”，深刻理解并牢牢记住相关知识点。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884187" y="1034569"/>
            <a:ext cx="7339113" cy="5242445"/>
            <a:chOff x="884187" y="1034569"/>
            <a:chExt cx="7339113" cy="5242445"/>
          </a:xfrm>
        </p:grpSpPr>
        <p:sp>
          <p:nvSpPr>
            <p:cNvPr id="7" name="TextBox 6"/>
            <p:cNvSpPr txBox="1"/>
            <p:nvPr/>
          </p:nvSpPr>
          <p:spPr>
            <a:xfrm>
              <a:off x="884187" y="1034569"/>
              <a:ext cx="7339113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样例</a:t>
              </a:r>
              <a:r>
                <a:rPr kumimoji="1" lang="en-US" altLang="en-US" sz="2300" b="1" dirty="0" smtClean="0">
                  <a:latin typeface="黑体" pitchFamily="2" charset="-122"/>
                  <a:ea typeface="黑体" pitchFamily="2" charset="-122"/>
                </a:rPr>
                <a:t>13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：制作简易的地球仪</a:t>
              </a:r>
              <a:r>
                <a:rPr kumimoji="1" lang="en-US" altLang="zh-CN" sz="2300" b="1" dirty="0" smtClean="0">
                  <a:latin typeface="黑体" pitchFamily="2" charset="-122"/>
                  <a:ea typeface="黑体" pitchFamily="2" charset="-122"/>
                </a:rPr>
                <a:t>——《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地理</a:t>
              </a:r>
              <a:r>
                <a:rPr kumimoji="1" lang="en-US" altLang="zh-CN" sz="2300" b="1" dirty="0" smtClean="0">
                  <a:latin typeface="黑体" pitchFamily="2" charset="-122"/>
                  <a:ea typeface="黑体" pitchFamily="2" charset="-122"/>
                </a:rPr>
                <a:t>》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第一章第一节</a:t>
              </a:r>
            </a:p>
          </p:txBody>
        </p:sp>
        <p:pic>
          <p:nvPicPr>
            <p:cNvPr id="4" name="图片 3" descr="p317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0119" y="1785915"/>
              <a:ext cx="6203762" cy="4491099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8596" y="1275929"/>
            <a:ext cx="7850295" cy="4734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5000"/>
              </a:lnSpc>
              <a:spcAft>
                <a:spcPts val="1200"/>
              </a:spcAft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“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  <a:hlinkClick r:id="rId2" action="ppaction://hlinkfile"/>
              </a:rPr>
              <a:t>制作简易的地球仪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”</a:t>
            </a:r>
            <a:endParaRPr kumimoji="1" lang="en-US" altLang="zh-CN" sz="2300" b="1" dirty="0" smtClean="0">
              <a:latin typeface="黑体" pitchFamily="2" charset="-122"/>
              <a:ea typeface="黑体" pitchFamily="2" charset="-122"/>
            </a:endParaRPr>
          </a:p>
          <a:p>
            <a:pPr algn="just">
              <a:lnSpc>
                <a:spcPts val="50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说明：这是地理教材中的一个实验活动。在制作关于这部分的“慕课”时，我们需要考虑：是拍摄一个完整的实验过程播放给学生观看；还是让学生参与其中，模拟完成实验过程？显然后者是真正符合“慕课”精神，能够让学生发挥能动性的设计。于是我们的“慕课”样例就是一个需要学生动手操作的交互动画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82565" y="982629"/>
            <a:ext cx="8807508" cy="5349914"/>
            <a:chOff x="182565" y="982629"/>
            <a:chExt cx="8807508" cy="5349914"/>
          </a:xfrm>
        </p:grpSpPr>
        <p:sp>
          <p:nvSpPr>
            <p:cNvPr id="7" name="TextBox 6"/>
            <p:cNvSpPr txBox="1"/>
            <p:nvPr/>
          </p:nvSpPr>
          <p:spPr>
            <a:xfrm>
              <a:off x="182565" y="982629"/>
              <a:ext cx="8807508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kumimoji="1" lang="zh-CN" altLang="en-US" sz="2100" b="1" dirty="0" smtClean="0">
                  <a:latin typeface="黑体" pitchFamily="2" charset="-122"/>
                  <a:ea typeface="黑体" pitchFamily="2" charset="-122"/>
                </a:rPr>
                <a:t>样例</a:t>
              </a:r>
              <a:r>
                <a:rPr kumimoji="1" lang="en-US" altLang="en-US" sz="2100" b="1" dirty="0" smtClean="0">
                  <a:latin typeface="黑体" pitchFamily="2" charset="-122"/>
                  <a:ea typeface="黑体" pitchFamily="2" charset="-122"/>
                </a:rPr>
                <a:t>14</a:t>
              </a:r>
              <a:r>
                <a:rPr kumimoji="1" lang="zh-CN" altLang="en-US" sz="2100" b="1" dirty="0" smtClean="0">
                  <a:latin typeface="黑体" pitchFamily="2" charset="-122"/>
                  <a:ea typeface="黑体" pitchFamily="2" charset="-122"/>
                </a:rPr>
                <a:t>：纬线、纬度及南北半球的划分</a:t>
              </a:r>
              <a:r>
                <a:rPr kumimoji="1" lang="en-US" altLang="zh-CN" sz="2100" b="1" dirty="0" smtClean="0">
                  <a:latin typeface="黑体" pitchFamily="2" charset="-122"/>
                  <a:ea typeface="黑体" pitchFamily="2" charset="-122"/>
                </a:rPr>
                <a:t>——《</a:t>
              </a:r>
              <a:r>
                <a:rPr kumimoji="1" lang="zh-CN" altLang="en-US" sz="2100" b="1" dirty="0" smtClean="0">
                  <a:latin typeface="黑体" pitchFamily="2" charset="-122"/>
                  <a:ea typeface="黑体" pitchFamily="2" charset="-122"/>
                </a:rPr>
                <a:t>地理</a:t>
              </a:r>
              <a:r>
                <a:rPr kumimoji="1" lang="en-US" altLang="zh-CN" sz="2100" b="1" dirty="0" smtClean="0">
                  <a:latin typeface="黑体" pitchFamily="2" charset="-122"/>
                  <a:ea typeface="黑体" pitchFamily="2" charset="-122"/>
                </a:rPr>
                <a:t>》</a:t>
              </a:r>
              <a:r>
                <a:rPr kumimoji="1" lang="zh-CN" altLang="en-US" sz="2100" b="1" dirty="0" smtClean="0">
                  <a:latin typeface="黑体" pitchFamily="2" charset="-122"/>
                  <a:ea typeface="黑体" pitchFamily="2" charset="-122"/>
                </a:rPr>
                <a:t>第一章第一节</a:t>
              </a:r>
            </a:p>
          </p:txBody>
        </p:sp>
        <p:pic>
          <p:nvPicPr>
            <p:cNvPr id="4" name="图片 3" descr="67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99749" y="1660949"/>
              <a:ext cx="4544502" cy="4671594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8596" y="1275929"/>
            <a:ext cx="7850295" cy="4837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  <a:spcAft>
                <a:spcPts val="1000"/>
              </a:spcAft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“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  <a:hlinkClick r:id="rId2" action="ppaction://hlinkfile"/>
              </a:rPr>
              <a:t>纬线、纬度及南北半球的划分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”</a:t>
            </a:r>
          </a:p>
          <a:p>
            <a:pPr>
              <a:lnSpc>
                <a:spcPts val="45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说明：教材中以图文方式，对纬线、纬度及南北半球的划分做了介绍，对于初一学生而言，这部分知识只需掌握基本概念，记住地球上主要的纬线及南北半球划分的界线即可。在制作这部分“慕课”时，我们仍然要强调学生的参与性，以交互动画的形式展示，使他们在动手过程中牢记各条纬线的位置及南北半球的界线。同理还有“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  <a:hlinkClick r:id="rId3" action="ppaction://hlinkfile"/>
              </a:rPr>
              <a:t>经线、经度及东西半球的划分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”。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884187" y="1034569"/>
            <a:ext cx="7339113" cy="5284625"/>
            <a:chOff x="884187" y="1034569"/>
            <a:chExt cx="7339113" cy="5284625"/>
          </a:xfrm>
        </p:grpSpPr>
        <p:sp>
          <p:nvSpPr>
            <p:cNvPr id="7" name="TextBox 6"/>
            <p:cNvSpPr txBox="1"/>
            <p:nvPr/>
          </p:nvSpPr>
          <p:spPr>
            <a:xfrm>
              <a:off x="884187" y="1034569"/>
              <a:ext cx="7339113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样例</a:t>
              </a:r>
              <a:r>
                <a:rPr kumimoji="1" lang="en-US" altLang="en-US" sz="2300" b="1" dirty="0" smtClean="0">
                  <a:latin typeface="黑体" pitchFamily="2" charset="-122"/>
                  <a:ea typeface="黑体" pitchFamily="2" charset="-122"/>
                </a:rPr>
                <a:t>15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：隋朝大运河</a:t>
              </a:r>
              <a:r>
                <a:rPr kumimoji="1" lang="en-US" altLang="zh-CN" sz="2300" b="1" dirty="0" smtClean="0">
                  <a:latin typeface="黑体" pitchFamily="2" charset="-122"/>
                  <a:ea typeface="黑体" pitchFamily="2" charset="-122"/>
                </a:rPr>
                <a:t>——《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历史</a:t>
              </a:r>
              <a:r>
                <a:rPr kumimoji="1" lang="en-US" altLang="zh-CN" sz="2300" b="1" dirty="0" smtClean="0">
                  <a:latin typeface="黑体" pitchFamily="2" charset="-122"/>
                  <a:ea typeface="黑体" pitchFamily="2" charset="-122"/>
                </a:rPr>
                <a:t>》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下册第</a:t>
              </a:r>
              <a:r>
                <a:rPr kumimoji="1" lang="en-US" altLang="en-US" sz="2300" b="1" dirty="0" smtClean="0">
                  <a:latin typeface="黑体" pitchFamily="2" charset="-122"/>
                  <a:ea typeface="黑体" pitchFamily="2" charset="-122"/>
                </a:rPr>
                <a:t>1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课</a:t>
              </a:r>
            </a:p>
          </p:txBody>
        </p:sp>
        <p:pic>
          <p:nvPicPr>
            <p:cNvPr id="4" name="图片 3" descr="p322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48227" y="1749402"/>
              <a:ext cx="3847545" cy="4569792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8596" y="1413544"/>
            <a:ext cx="7850295" cy="4529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800"/>
              </a:lnSpc>
              <a:spcAft>
                <a:spcPts val="1000"/>
              </a:spcAft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“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  <a:hlinkClick r:id="rId2" action="ppaction://hlinkfile"/>
              </a:rPr>
              <a:t>隋朝大运河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”</a:t>
            </a:r>
          </a:p>
          <a:p>
            <a:pPr algn="just">
              <a:lnSpc>
                <a:spcPts val="48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说明：隋朝大运河是古代世界最长的运河，对我国南北经济的交流起到极大的促进作用。在教材中，这是一个重要的知识点。我们在制作隋朝大运河的“慕课”时，应该将交互功能融入其中，使学生在学习时，通过鼠标拖拽，牢记“隋朝大运河”四段的名称和位置，从而加深对这一知识点的理解和记忆。（进一步的欣赏</a:t>
            </a:r>
            <a:r>
              <a:rPr kumimoji="1" lang="en-US" altLang="zh-CN" sz="2300" b="1" dirty="0" smtClean="0">
                <a:latin typeface="黑体" pitchFamily="2" charset="-122"/>
                <a:ea typeface="黑体" pitchFamily="2" charset="-122"/>
              </a:rPr>
              <a:t>—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  <a:hlinkClick r:id="rId3" action="ppaction://hlinkfile"/>
              </a:rPr>
              <a:t>真州水闸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）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2"/>
          <p:cNvGrpSpPr/>
          <p:nvPr/>
        </p:nvGrpSpPr>
        <p:grpSpPr>
          <a:xfrm>
            <a:off x="857224" y="1142984"/>
            <a:ext cx="7358114" cy="5214974"/>
            <a:chOff x="857224" y="1214422"/>
            <a:chExt cx="7358114" cy="5214974"/>
          </a:xfrm>
        </p:grpSpPr>
        <p:sp>
          <p:nvSpPr>
            <p:cNvPr id="8" name="TextBox 7"/>
            <p:cNvSpPr txBox="1"/>
            <p:nvPr/>
          </p:nvSpPr>
          <p:spPr>
            <a:xfrm>
              <a:off x="857224" y="1214422"/>
              <a:ext cx="7358114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样例</a:t>
              </a:r>
              <a:r>
                <a:rPr kumimoji="1" lang="en-US" altLang="en-US" sz="2300" b="1" dirty="0" smtClean="0">
                  <a:latin typeface="黑体" pitchFamily="2" charset="-122"/>
                  <a:ea typeface="黑体" pitchFamily="2" charset="-122"/>
                </a:rPr>
                <a:t>16</a:t>
              </a:r>
              <a:r>
                <a:rPr lang="zh-CN" altLang="en-US" sz="2300" b="1" dirty="0" smtClean="0">
                  <a:latin typeface="黑体" pitchFamily="2" charset="-122"/>
                  <a:ea typeface="黑体" pitchFamily="2" charset="-122"/>
                </a:rPr>
                <a:t>：</a:t>
              </a:r>
              <a:r>
                <a:rPr lang="en-US" altLang="zh-CN" sz="2300" b="1" dirty="0" smtClean="0">
                  <a:latin typeface="黑体" pitchFamily="2" charset="-122"/>
                  <a:ea typeface="黑体" pitchFamily="2" charset="-122"/>
                </a:rPr>
                <a:t>《</a:t>
              </a:r>
              <a:r>
                <a:rPr lang="zh-CN" altLang="en-US" sz="2300" b="1" dirty="0" smtClean="0">
                  <a:latin typeface="黑体" pitchFamily="2" charset="-122"/>
                  <a:ea typeface="黑体" pitchFamily="2" charset="-122"/>
                </a:rPr>
                <a:t>地理</a:t>
              </a:r>
              <a:r>
                <a:rPr lang="en-US" altLang="zh-CN" sz="2300" b="1" dirty="0" smtClean="0">
                  <a:latin typeface="黑体" pitchFamily="2" charset="-122"/>
                  <a:ea typeface="黑体" pitchFamily="2" charset="-122"/>
                </a:rPr>
                <a:t>》</a:t>
              </a:r>
              <a:r>
                <a:rPr lang="zh-CN" altLang="en-US" sz="2300" b="1" dirty="0" smtClean="0">
                  <a:latin typeface="黑体" pitchFamily="2" charset="-122"/>
                  <a:ea typeface="黑体" pitchFamily="2" charset="-122"/>
                </a:rPr>
                <a:t>（上册）第二章第二节：海陆的变迁</a:t>
              </a:r>
            </a:p>
          </p:txBody>
        </p:sp>
        <p:pic>
          <p:nvPicPr>
            <p:cNvPr id="6" name="图片 5" descr="p09_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67725" y="1785926"/>
              <a:ext cx="3141111" cy="4643470"/>
            </a:xfrm>
            <a:prstGeom prst="rect">
              <a:avLst/>
            </a:prstGeom>
          </p:spPr>
        </p:pic>
        <p:pic>
          <p:nvPicPr>
            <p:cNvPr id="7" name="图片 6" descr="p09_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4414" y="1785926"/>
              <a:ext cx="3205132" cy="464347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23"/>
          <p:cNvSpPr>
            <a:spLocks noChangeArrowheads="1"/>
          </p:cNvSpPr>
          <p:nvPr/>
        </p:nvSpPr>
        <p:spPr bwMode="auto">
          <a:xfrm rot="20725194">
            <a:off x="5509665" y="1875719"/>
            <a:ext cx="3891219" cy="1666402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微软雅黑"/>
              <a:ea typeface="微软雅黑"/>
              <a:cs typeface="微软雅黑"/>
            </a:endParaRPr>
          </a:p>
        </p:txBody>
      </p:sp>
      <p:pic>
        <p:nvPicPr>
          <p:cNvPr id="2052" name="Picture 4" descr="C:\Users\sdong\Desktop\20130529051228_51124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847" y="1268388"/>
            <a:ext cx="1541074" cy="13154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Oval 8"/>
          <p:cNvSpPr>
            <a:spLocks noChangeArrowheads="1"/>
          </p:cNvSpPr>
          <p:nvPr/>
        </p:nvSpPr>
        <p:spPr bwMode="auto">
          <a:xfrm rot="21014585">
            <a:off x="1756800" y="4874878"/>
            <a:ext cx="2687560" cy="997906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微软雅黑"/>
              <a:ea typeface="微软雅黑"/>
              <a:cs typeface="微软雅黑"/>
            </a:endParaRPr>
          </a:p>
        </p:txBody>
      </p:sp>
      <p:sp>
        <p:nvSpPr>
          <p:cNvPr id="54" name="Oval 13"/>
          <p:cNvSpPr>
            <a:spLocks noChangeArrowheads="1"/>
          </p:cNvSpPr>
          <p:nvPr/>
        </p:nvSpPr>
        <p:spPr bwMode="auto">
          <a:xfrm rot="19549677">
            <a:off x="3503842" y="3235700"/>
            <a:ext cx="2816009" cy="1390741"/>
          </a:xfrm>
          <a:prstGeom prst="ellipse">
            <a:avLst/>
          </a:prstGeom>
          <a:solidFill>
            <a:srgbClr val="DDDDDD"/>
          </a:solidFill>
          <a:ln w="9525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微软雅黑"/>
              <a:ea typeface="微软雅黑"/>
              <a:cs typeface="微软雅黑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1540" y="584684"/>
            <a:ext cx="8229600" cy="976970"/>
          </a:xfrm>
        </p:spPr>
        <p:txBody>
          <a:bodyPr/>
          <a:lstStyle/>
          <a:p>
            <a:pPr algn="l"/>
            <a:r>
              <a:rPr kumimoji="1" lang="zh-CN" altLang="en-US" sz="2800" dirty="0">
                <a:solidFill>
                  <a:schemeClr val="accent6">
                    <a:lumMod val="75000"/>
                  </a:schemeClr>
                </a:solidFill>
                <a:latin typeface="微软雅黑"/>
                <a:ea typeface="微软雅黑"/>
                <a:cs typeface="微软雅黑"/>
              </a:rPr>
              <a:t>在线教育的发展阶段</a:t>
            </a:r>
            <a:endParaRPr lang="zh-CN" altLang="en-US" sz="2800" dirty="0">
              <a:solidFill>
                <a:schemeClr val="accent6">
                  <a:lumMod val="75000"/>
                </a:schemeClr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21" name="Rectangle 30"/>
          <p:cNvSpPr>
            <a:spLocks noChangeArrowheads="1"/>
          </p:cNvSpPr>
          <p:nvPr/>
        </p:nvSpPr>
        <p:spPr bwMode="auto">
          <a:xfrm>
            <a:off x="-108360" y="4869160"/>
            <a:ext cx="1800040" cy="43088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defTabSz="330200">
              <a:buClr>
                <a:srgbClr val="ECECEC"/>
              </a:buClr>
              <a:tabLst>
                <a:tab pos="8521700" algn="r"/>
              </a:tabLst>
            </a:pPr>
            <a:r>
              <a:rPr lang="zh-CN" altLang="en-US" sz="1400" dirty="0" smtClean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在线课程</a:t>
            </a:r>
            <a:endParaRPr lang="en-US" altLang="zh-CN" sz="1400" dirty="0" smtClean="0">
              <a:solidFill>
                <a:prstClr val="black"/>
              </a:solidFill>
              <a:latin typeface="微软雅黑"/>
              <a:ea typeface="微软雅黑"/>
              <a:cs typeface="微软雅黑"/>
            </a:endParaRPr>
          </a:p>
          <a:p>
            <a:pPr algn="r" defTabSz="330200">
              <a:buClr>
                <a:srgbClr val="ECECEC"/>
              </a:buClr>
              <a:tabLst>
                <a:tab pos="8521700" algn="r"/>
              </a:tabLst>
            </a:pPr>
            <a:r>
              <a:rPr lang="en-US" altLang="en-US" sz="1400" dirty="0" smtClean="0">
                <a:latin typeface="微软雅黑"/>
                <a:ea typeface="微软雅黑"/>
                <a:cs typeface="微软雅黑"/>
              </a:rPr>
              <a:t>Online </a:t>
            </a:r>
            <a:r>
              <a:rPr lang="en-US" altLang="en-US" sz="1400" dirty="0">
                <a:latin typeface="微软雅黑"/>
                <a:ea typeface="微软雅黑"/>
                <a:cs typeface="微软雅黑"/>
              </a:rPr>
              <a:t>Course</a:t>
            </a:r>
            <a:r>
              <a:rPr lang="zh-CN" altLang="en-US" sz="1400" dirty="0">
                <a:latin typeface="微软雅黑"/>
                <a:ea typeface="微软雅黑"/>
                <a:cs typeface="微软雅黑"/>
              </a:rPr>
              <a:t> </a:t>
            </a:r>
          </a:p>
        </p:txBody>
      </p:sp>
      <p:sp>
        <p:nvSpPr>
          <p:cNvPr id="22" name="Rectangle 30"/>
          <p:cNvSpPr>
            <a:spLocks noChangeArrowheads="1"/>
          </p:cNvSpPr>
          <p:nvPr/>
        </p:nvSpPr>
        <p:spPr bwMode="auto">
          <a:xfrm>
            <a:off x="-108360" y="3574177"/>
            <a:ext cx="1800040" cy="43088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defTabSz="330200">
              <a:buClr>
                <a:srgbClr val="ECECEC"/>
              </a:buClr>
              <a:tabLst>
                <a:tab pos="8521700" algn="r"/>
              </a:tabLst>
            </a:pPr>
            <a:r>
              <a:rPr lang="zh-CN" altLang="en-US" sz="1400" dirty="0" smtClean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在线学习</a:t>
            </a:r>
            <a:endParaRPr lang="en-US" altLang="zh-CN" sz="1400" dirty="0" smtClean="0">
              <a:solidFill>
                <a:prstClr val="black"/>
              </a:solidFill>
              <a:latin typeface="微软雅黑"/>
              <a:ea typeface="微软雅黑"/>
              <a:cs typeface="微软雅黑"/>
            </a:endParaRPr>
          </a:p>
          <a:p>
            <a:pPr algn="r" defTabSz="330200">
              <a:buClr>
                <a:srgbClr val="ECECEC"/>
              </a:buClr>
              <a:tabLst>
                <a:tab pos="8521700" algn="r"/>
              </a:tabLst>
            </a:pPr>
            <a:r>
              <a:rPr lang="en-US" altLang="zh-CN" sz="1400" dirty="0" smtClean="0">
                <a:latin typeface="微软雅黑"/>
                <a:ea typeface="微软雅黑"/>
                <a:cs typeface="微软雅黑"/>
              </a:rPr>
              <a:t>Online Learning</a:t>
            </a:r>
          </a:p>
        </p:txBody>
      </p:sp>
      <p:sp>
        <p:nvSpPr>
          <p:cNvPr id="23" name="Rectangle 30"/>
          <p:cNvSpPr>
            <a:spLocks noChangeArrowheads="1"/>
          </p:cNvSpPr>
          <p:nvPr/>
        </p:nvSpPr>
        <p:spPr bwMode="auto">
          <a:xfrm>
            <a:off x="-108360" y="2348880"/>
            <a:ext cx="1800040" cy="43088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defTabSz="330200">
              <a:buClr>
                <a:srgbClr val="ECECEC"/>
              </a:buClr>
              <a:tabLst>
                <a:tab pos="8521700" algn="r"/>
              </a:tabLst>
            </a:pPr>
            <a:r>
              <a:rPr lang="zh-CN" altLang="en-US" sz="1400" b="1" dirty="0" smtClean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在线教育</a:t>
            </a:r>
            <a:endParaRPr lang="en-US" altLang="zh-CN" sz="1400" b="1" dirty="0" smtClean="0">
              <a:solidFill>
                <a:srgbClr val="FF0000"/>
              </a:solidFill>
              <a:latin typeface="微软雅黑"/>
              <a:ea typeface="微软雅黑"/>
              <a:cs typeface="微软雅黑"/>
            </a:endParaRPr>
          </a:p>
          <a:p>
            <a:pPr algn="r" defTabSz="330200">
              <a:buClr>
                <a:srgbClr val="ECECEC"/>
              </a:buClr>
              <a:tabLst>
                <a:tab pos="8521700" algn="r"/>
              </a:tabLst>
            </a:pPr>
            <a:r>
              <a:rPr lang="en-US" altLang="zh-CN" sz="1400" b="1" dirty="0" smtClean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Online </a:t>
            </a:r>
            <a:r>
              <a:rPr lang="en-US" altLang="zh-CN" sz="1400" b="1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Education </a:t>
            </a:r>
            <a:endParaRPr lang="en-US" altLang="de-DE" sz="1400" b="1" dirty="0" smtClean="0">
              <a:solidFill>
                <a:srgbClr val="FF0000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13" name="椭圆形标注 12"/>
          <p:cNvSpPr/>
          <p:nvPr/>
        </p:nvSpPr>
        <p:spPr>
          <a:xfrm>
            <a:off x="1854001" y="3717032"/>
            <a:ext cx="1781895" cy="735747"/>
          </a:xfrm>
          <a:prstGeom prst="wedgeEllipseCallout">
            <a:avLst>
              <a:gd name="adj1" fmla="val 13946"/>
              <a:gd name="adj2" fmla="val 131924"/>
            </a:avLst>
          </a:prstGeom>
          <a:solidFill>
            <a:srgbClr val="77933C"/>
          </a:solidFill>
          <a:ln>
            <a:solidFill>
              <a:srgbClr val="77933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1400" dirty="0" smtClean="0">
                <a:latin typeface="微软雅黑"/>
                <a:ea typeface="微软雅黑"/>
                <a:cs typeface="微软雅黑"/>
              </a:rPr>
              <a:t>HTML</a:t>
            </a:r>
            <a:r>
              <a:rPr lang="zh-CN" altLang="en-US" sz="1400" dirty="0" smtClean="0">
                <a:latin typeface="微软雅黑"/>
                <a:ea typeface="微软雅黑"/>
                <a:cs typeface="微软雅黑"/>
              </a:rPr>
              <a:t>的形态、以展示为主</a:t>
            </a:r>
            <a:endParaRPr lang="zh-CN" altLang="en-US" sz="1400" dirty="0">
              <a:latin typeface="微软雅黑"/>
              <a:ea typeface="微软雅黑"/>
              <a:cs typeface="微软雅黑"/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>
            <a:off x="1763688" y="6006774"/>
            <a:ext cx="6228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 flipV="1">
            <a:off x="1763688" y="1764432"/>
            <a:ext cx="0" cy="4248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>
          <a:xfrm>
            <a:off x="3852158" y="3573016"/>
            <a:ext cx="661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LMS</a:t>
            </a:r>
            <a:endParaRPr lang="zh-CN" altLang="en-US" dirty="0">
              <a:solidFill>
                <a:prstClr val="black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2051720" y="5310501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 smtClean="0">
                <a:latin typeface="微软雅黑"/>
                <a:ea typeface="微软雅黑"/>
                <a:cs typeface="微软雅黑"/>
              </a:rPr>
              <a:t>精品课程</a:t>
            </a:r>
            <a:endParaRPr lang="zh-CN" altLang="en-US" sz="16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971600" y="1484784"/>
            <a:ext cx="8150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 smtClean="0">
                <a:latin typeface="微软雅黑"/>
                <a:ea typeface="微软雅黑"/>
                <a:cs typeface="微软雅黑"/>
              </a:rPr>
              <a:t>阶段</a:t>
            </a:r>
            <a:endParaRPr lang="zh-CN" altLang="en-US" sz="1600" b="1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441461" y="5934766"/>
            <a:ext cx="5950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zh-CN" altLang="en-US" sz="1600" b="1" dirty="0" smtClean="0">
                <a:latin typeface="微软雅黑"/>
                <a:ea typeface="微软雅黑"/>
                <a:cs typeface="微软雅黑"/>
              </a:rPr>
              <a:t>时间</a:t>
            </a:r>
            <a:endParaRPr lang="en-US" altLang="zh-CN" sz="1600" b="1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267744" y="6002124"/>
            <a:ext cx="1585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1999-2003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362519" y="6002124"/>
            <a:ext cx="1585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2003-2011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372200" y="6002124"/>
            <a:ext cx="1585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2012-2013</a:t>
            </a:r>
          </a:p>
        </p:txBody>
      </p:sp>
      <p:sp>
        <p:nvSpPr>
          <p:cNvPr id="49" name="矩形 48"/>
          <p:cNvSpPr/>
          <p:nvPr/>
        </p:nvSpPr>
        <p:spPr>
          <a:xfrm>
            <a:off x="2959948" y="5013176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 smtClean="0">
                <a:latin typeface="微软雅黑"/>
                <a:ea typeface="微软雅黑"/>
                <a:cs typeface="微软雅黑"/>
              </a:rPr>
              <a:t>课程展示平台</a:t>
            </a:r>
            <a:endParaRPr lang="zh-CN" altLang="en-US" sz="14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50" name="Oval 34"/>
          <p:cNvSpPr>
            <a:spLocks noChangeArrowheads="1"/>
          </p:cNvSpPr>
          <p:nvPr/>
        </p:nvSpPr>
        <p:spPr bwMode="auto">
          <a:xfrm>
            <a:off x="1572320" y="5812929"/>
            <a:ext cx="432000" cy="43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mpd="sng">
            <a:solidFill>
              <a:srgbClr val="000000"/>
            </a:solidFill>
            <a:round/>
            <a:headEnd/>
            <a:tailEnd/>
          </a:ln>
        </p:spPr>
        <p:txBody>
          <a:bodyPr wrap="none" lIns="78289" tIns="39147" rIns="78289" bIns="39147" anchor="ctr"/>
          <a:lstStyle/>
          <a:p>
            <a:pPr defTabSz="784225"/>
            <a:r>
              <a:rPr lang="en-US" sz="2000" dirty="0">
                <a:latin typeface="微软雅黑"/>
                <a:ea typeface="微软雅黑"/>
                <a:cs typeface="微软雅黑"/>
              </a:rPr>
              <a:t>-</a:t>
            </a:r>
          </a:p>
        </p:txBody>
      </p:sp>
      <p:pic>
        <p:nvPicPr>
          <p:cNvPr id="2050" name="Picture 2" descr="C:\Users\sdong\Desktop\3b292df5e0fe992551bff02034a85edf8db1710b.jpg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149080"/>
            <a:ext cx="933450" cy="561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dong\Desktop\b8389b504fc2d5629fc5899de71190ef77c66cf4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3DFD4"/>
              </a:clrFrom>
              <a:clrTo>
                <a:srgbClr val="E3DFD4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846" y="3716452"/>
            <a:ext cx="1802552" cy="4470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sdong\Desktop\m3w230h230q92lt_h_large_0vLy_814900000619113e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1245"/>
          <a:stretch/>
        </p:blipFill>
        <p:spPr bwMode="auto">
          <a:xfrm>
            <a:off x="6564801" y="2058972"/>
            <a:ext cx="1435221" cy="8432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11" t="19524" r="57678" b="54998"/>
          <a:stretch/>
        </p:blipFill>
        <p:spPr bwMode="auto">
          <a:xfrm>
            <a:off x="5939835" y="1821978"/>
            <a:ext cx="1214275" cy="62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C:\Users\sdong\Desktop\df934f57_t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383" y="1982227"/>
            <a:ext cx="1079001" cy="9639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椭圆形标注 56"/>
          <p:cNvSpPr/>
          <p:nvPr/>
        </p:nvSpPr>
        <p:spPr>
          <a:xfrm>
            <a:off x="5676519" y="116632"/>
            <a:ext cx="2258865" cy="1341656"/>
          </a:xfrm>
          <a:prstGeom prst="wedgeEllipseCallout">
            <a:avLst>
              <a:gd name="adj1" fmla="val 15106"/>
              <a:gd name="adj2" fmla="val 98760"/>
            </a:avLst>
          </a:prstGeom>
          <a:solidFill>
            <a:srgbClr val="77933C"/>
          </a:solidFill>
          <a:ln>
            <a:solidFill>
              <a:srgbClr val="77933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330200">
              <a:buClr>
                <a:srgbClr val="ECECEC"/>
              </a:buClr>
              <a:tabLst>
                <a:tab pos="8521700" algn="r"/>
              </a:tabLst>
            </a:pP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大规模在线教育平</a:t>
            </a:r>
            <a:r>
              <a:rPr lang="en-US" altLang="de-DE" sz="1400" dirty="0" err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M</a:t>
            </a:r>
            <a:r>
              <a:rPr lang="en-US" altLang="zh-CN" sz="1400" dirty="0" err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ooc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，以学生为中心，课程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资源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服务</a:t>
            </a:r>
            <a:endParaRPr lang="en-US" altLang="de-DE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6" name="椭圆形标注 55"/>
          <p:cNvSpPr/>
          <p:nvPr/>
        </p:nvSpPr>
        <p:spPr>
          <a:xfrm>
            <a:off x="3419872" y="2276872"/>
            <a:ext cx="2073961" cy="735747"/>
          </a:xfrm>
          <a:prstGeom prst="wedgeEllipseCallout">
            <a:avLst>
              <a:gd name="adj1" fmla="val 19944"/>
              <a:gd name="adj2" fmla="val 116247"/>
            </a:avLst>
          </a:prstGeom>
          <a:solidFill>
            <a:srgbClr val="77933C"/>
          </a:solidFill>
          <a:ln>
            <a:solidFill>
              <a:srgbClr val="77933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1400" dirty="0" smtClean="0">
                <a:latin typeface="微软雅黑"/>
                <a:ea typeface="微软雅黑"/>
                <a:cs typeface="微软雅黑"/>
              </a:rPr>
              <a:t>以教师为中心的</a:t>
            </a:r>
            <a:r>
              <a:rPr lang="en-US" altLang="en-US" sz="1400" dirty="0" smtClean="0">
                <a:latin typeface="微软雅黑"/>
                <a:ea typeface="微软雅黑"/>
                <a:cs typeface="微软雅黑"/>
              </a:rPr>
              <a:t>学习管理系统</a:t>
            </a:r>
            <a:endParaRPr lang="en-US" altLang="zh-CN" sz="1400" dirty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81734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5786" y="1431039"/>
            <a:ext cx="7643866" cy="4516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5700"/>
              </a:lnSpc>
              <a:spcAft>
                <a:spcPts val="1000"/>
              </a:spcAft>
            </a:pPr>
            <a:r>
              <a:rPr kumimoji="1" lang="zh-CN" altLang="en-US" sz="2400" b="1" dirty="0" smtClean="0">
                <a:latin typeface="黑体" pitchFamily="2" charset="-122"/>
                <a:ea typeface="黑体" pitchFamily="2" charset="-122"/>
              </a:rPr>
              <a:t>样例</a:t>
            </a:r>
            <a:r>
              <a:rPr kumimoji="1" lang="en-US" altLang="en-US" sz="2400" b="1" dirty="0" smtClean="0">
                <a:latin typeface="黑体" pitchFamily="2" charset="-122"/>
                <a:ea typeface="黑体" pitchFamily="2" charset="-122"/>
              </a:rPr>
              <a:t>16</a:t>
            </a: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：</a:t>
            </a:r>
            <a:r>
              <a:rPr lang="zh-CN" altLang="en-US" sz="2400" b="1" dirty="0" smtClean="0">
                <a:solidFill>
                  <a:srgbClr val="92D050"/>
                </a:solidFill>
                <a:latin typeface="黑体" pitchFamily="2" charset="-122"/>
                <a:ea typeface="黑体" pitchFamily="2" charset="-122"/>
                <a:hlinkClick r:id="rId2" action="ppaction://hlinkfile"/>
              </a:rPr>
              <a:t>“大陆漂移与板块构造”</a:t>
            </a: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数字化资源</a:t>
            </a:r>
          </a:p>
          <a:p>
            <a:pPr algn="just">
              <a:lnSpc>
                <a:spcPts val="5600"/>
              </a:lnSpc>
            </a:pP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    教材这一节介绍了</a:t>
            </a:r>
            <a:r>
              <a:rPr lang="en-US" altLang="en-US" sz="2400" b="1" dirty="0" smtClean="0">
                <a:latin typeface="黑体" pitchFamily="2" charset="-122"/>
                <a:ea typeface="黑体" pitchFamily="2" charset="-122"/>
              </a:rPr>
              <a:t>20</a:t>
            </a: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世纪地质学革命的重要内容，包括大陆漂移的猜想的提出、大陆漂移的证据、古大陆的漂移过程以及由此形成的板块构造理论等（驼鸟、海牛提法有误）。教材内容虽然已比较全面，但内容生动性不够，相关的数字化资源可大大提高内容的生动性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8596" y="1311246"/>
            <a:ext cx="7850295" cy="4773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  <a:spcAft>
                <a:spcPts val="1500"/>
              </a:spcAft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en-US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4.</a:t>
            </a:r>
            <a:r>
              <a:rPr kumimoji="1" lang="zh-CN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采用游戏、闯关的形式构建“慕课”</a:t>
            </a:r>
          </a:p>
          <a:p>
            <a:pPr>
              <a:lnSpc>
                <a:spcPts val="50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优秀的“慕课”，除能完整地展示教材知识点之外，更应通过一些手段，实现对学生学习过程的控制。这里的手段，不仅仅是“慕课”平台所具备的章节测试、自动评分等功能，更需在“慕课”中包含一些环节，如趣味答题、闯关游戏、寻宝游戏等，从而双管齐下，实现过程控制。这类环节的形式很丰富，以下为部分样例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09585" y="1055655"/>
            <a:ext cx="7932793" cy="5364171"/>
            <a:chOff x="482544" y="1055655"/>
            <a:chExt cx="7932793" cy="5364171"/>
          </a:xfrm>
        </p:grpSpPr>
        <p:sp>
          <p:nvSpPr>
            <p:cNvPr id="7" name="TextBox 6"/>
            <p:cNvSpPr txBox="1"/>
            <p:nvPr/>
          </p:nvSpPr>
          <p:spPr>
            <a:xfrm>
              <a:off x="482544" y="1055655"/>
              <a:ext cx="78502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3000"/>
                </a:lnSpc>
              </a:pP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“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  <a:hlinkClick r:id="rId2" action="ppaction://hlinkfile"/>
                </a:rPr>
                <a:t>趣味答题（一）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”</a:t>
              </a:r>
            </a:p>
          </p:txBody>
        </p:sp>
        <p:pic>
          <p:nvPicPr>
            <p:cNvPr id="3" name="图片 2" descr="p01_03.jpg">
              <a:hlinkClick r:id="rId2" action="ppaction://hlinkfile"/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8662" y="1676376"/>
              <a:ext cx="7686675" cy="474345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09585" y="1055655"/>
            <a:ext cx="7932793" cy="5291145"/>
            <a:chOff x="482544" y="1055655"/>
            <a:chExt cx="7932793" cy="5291145"/>
          </a:xfrm>
        </p:grpSpPr>
        <p:sp>
          <p:nvSpPr>
            <p:cNvPr id="7" name="TextBox 6">
              <a:hlinkClick r:id="rId2" action="ppaction://hlinkfile"/>
            </p:cNvPr>
            <p:cNvSpPr txBox="1"/>
            <p:nvPr/>
          </p:nvSpPr>
          <p:spPr>
            <a:xfrm>
              <a:off x="482544" y="1055655"/>
              <a:ext cx="7850295" cy="430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3000"/>
                </a:lnSpc>
              </a:pP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“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  <a:hlinkClick r:id="rId3" action="ppaction://hlinkfile"/>
                </a:rPr>
                <a:t>趣味答题（二）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”</a:t>
              </a:r>
            </a:p>
          </p:txBody>
        </p:sp>
        <p:pic>
          <p:nvPicPr>
            <p:cNvPr id="4" name="图片 3" descr="p02_03.jpg">
              <a:hlinkClick r:id="rId3" action="ppaction://hlinkfile"/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8662" y="1603350"/>
              <a:ext cx="7686675" cy="474345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09585" y="1055655"/>
            <a:ext cx="7932793" cy="5291145"/>
            <a:chOff x="482544" y="1055655"/>
            <a:chExt cx="7932793" cy="5291145"/>
          </a:xfrm>
        </p:grpSpPr>
        <p:sp>
          <p:nvSpPr>
            <p:cNvPr id="7" name="TextBox 6">
              <a:hlinkClick r:id="rId2" action="ppaction://hlinkfile"/>
            </p:cNvPr>
            <p:cNvSpPr txBox="1"/>
            <p:nvPr/>
          </p:nvSpPr>
          <p:spPr>
            <a:xfrm>
              <a:off x="482544" y="1055655"/>
              <a:ext cx="7850295" cy="430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3000"/>
                </a:lnSpc>
              </a:pP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“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  <a:hlinkClick r:id="rId3" action="ppaction://hlinkfile"/>
                </a:rPr>
                <a:t>拼图游戏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”</a:t>
              </a:r>
            </a:p>
          </p:txBody>
        </p:sp>
        <p:pic>
          <p:nvPicPr>
            <p:cNvPr id="4" name="图片 3" descr="p02_03.jpg">
              <a:hlinkClick r:id="rId3" action="ppaction://hlinkfile"/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8662" y="1603350"/>
              <a:ext cx="7686675" cy="474345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15536" y="1128681"/>
            <a:ext cx="8555459" cy="5002281"/>
            <a:chOff x="190440" y="1128681"/>
            <a:chExt cx="8555459" cy="5002281"/>
          </a:xfrm>
        </p:grpSpPr>
        <p:sp>
          <p:nvSpPr>
            <p:cNvPr id="7" name="TextBox 6">
              <a:hlinkClick r:id="rId2" action="ppaction://hlinkfile"/>
            </p:cNvPr>
            <p:cNvSpPr txBox="1"/>
            <p:nvPr/>
          </p:nvSpPr>
          <p:spPr>
            <a:xfrm>
              <a:off x="190440" y="1128681"/>
              <a:ext cx="7850295" cy="430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3000"/>
                </a:lnSpc>
              </a:pP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“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  <a:hlinkClick r:id="rId3" action="ppaction://hlinkfile"/>
                </a:rPr>
                <a:t>记忆游戏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”</a:t>
              </a:r>
            </a:p>
          </p:txBody>
        </p:sp>
        <p:pic>
          <p:nvPicPr>
            <p:cNvPr id="5" name="图片 4" descr="p04_03.jpg">
              <a:hlinkClick r:id="rId3" action="ppaction://hlinkfile"/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100" y="1785915"/>
              <a:ext cx="8347799" cy="4345047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15536" y="1128681"/>
            <a:ext cx="8555459" cy="5002280"/>
            <a:chOff x="190440" y="1128681"/>
            <a:chExt cx="8555459" cy="5002280"/>
          </a:xfrm>
        </p:grpSpPr>
        <p:sp>
          <p:nvSpPr>
            <p:cNvPr id="7" name="TextBox 6">
              <a:hlinkClick r:id="rId2" action="ppaction://hlinkfile"/>
            </p:cNvPr>
            <p:cNvSpPr txBox="1"/>
            <p:nvPr/>
          </p:nvSpPr>
          <p:spPr>
            <a:xfrm>
              <a:off x="190440" y="1128681"/>
              <a:ext cx="7850295" cy="430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3000"/>
                </a:lnSpc>
              </a:pP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“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  <a:hlinkClick r:id="rId3" action="ppaction://hlinkfile"/>
                </a:rPr>
                <a:t>猜物游戏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”</a:t>
              </a:r>
            </a:p>
          </p:txBody>
        </p:sp>
        <p:pic>
          <p:nvPicPr>
            <p:cNvPr id="5" name="图片 4" descr="p04_03.jpg">
              <a:hlinkClick r:id="rId3" action="ppaction://hlinkfile"/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100" y="1785915"/>
              <a:ext cx="8347799" cy="4345046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37333" y="1055655"/>
            <a:ext cx="7905045" cy="5291145"/>
            <a:chOff x="482544" y="1055655"/>
            <a:chExt cx="7905045" cy="5291145"/>
          </a:xfrm>
        </p:grpSpPr>
        <p:sp>
          <p:nvSpPr>
            <p:cNvPr id="7" name="TextBox 6">
              <a:hlinkClick r:id="rId2" action="ppaction://hlinkfile"/>
            </p:cNvPr>
            <p:cNvSpPr txBox="1"/>
            <p:nvPr/>
          </p:nvSpPr>
          <p:spPr>
            <a:xfrm>
              <a:off x="482544" y="1055655"/>
              <a:ext cx="7850295" cy="430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3000"/>
                </a:lnSpc>
              </a:pP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“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  <a:hlinkClick r:id="rId3" action="ppaction://hlinkfile"/>
                </a:rPr>
                <a:t>寻宝游戏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”</a:t>
              </a:r>
            </a:p>
          </p:txBody>
        </p:sp>
        <p:pic>
          <p:nvPicPr>
            <p:cNvPr id="4" name="图片 3" descr="p02_03.jpg">
              <a:hlinkClick r:id="rId3" action="ppaction://hlinkfile"/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6410" y="1603350"/>
              <a:ext cx="7631179" cy="474345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73846" y="1055655"/>
            <a:ext cx="7905045" cy="5291144"/>
            <a:chOff x="482544" y="1055655"/>
            <a:chExt cx="7905045" cy="5291144"/>
          </a:xfrm>
        </p:grpSpPr>
        <p:sp>
          <p:nvSpPr>
            <p:cNvPr id="7" name="TextBox 6">
              <a:hlinkClick r:id="rId2" action="ppaction://hlinkfile"/>
            </p:cNvPr>
            <p:cNvSpPr txBox="1"/>
            <p:nvPr/>
          </p:nvSpPr>
          <p:spPr>
            <a:xfrm>
              <a:off x="482544" y="1055655"/>
              <a:ext cx="7850295" cy="430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3000"/>
                </a:lnSpc>
              </a:pP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“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  <a:hlinkClick r:id="rId3" action="ppaction://hlinkfile"/>
                </a:rPr>
                <a:t>接力游戏</a:t>
              </a:r>
              <a:r>
                <a:rPr kumimoji="1" lang="zh-CN" altLang="en-US" sz="2300" b="1" dirty="0" smtClean="0">
                  <a:latin typeface="黑体" pitchFamily="2" charset="-122"/>
                  <a:ea typeface="黑体" pitchFamily="2" charset="-122"/>
                </a:rPr>
                <a:t>”</a:t>
              </a:r>
            </a:p>
          </p:txBody>
        </p:sp>
        <p:pic>
          <p:nvPicPr>
            <p:cNvPr id="4" name="图片 3" descr="p02_03.jpg">
              <a:hlinkClick r:id="rId3" action="ppaction://hlinkfile"/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6410" y="1603350"/>
              <a:ext cx="7631179" cy="4743449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中学“慕课”建设概况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2083" y="1300444"/>
            <a:ext cx="7959834" cy="464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800"/>
              </a:lnSpc>
              <a:spcAft>
                <a:spcPts val="1400"/>
              </a:spcAft>
              <a:buSzPct val="85000"/>
            </a:pPr>
            <a:r>
              <a:rPr kumimoji="1" lang="zh-CN" altLang="en-US" sz="2700" b="1" dirty="0" smtClean="0">
                <a:solidFill>
                  <a:srgbClr val="005BBF"/>
                </a:solidFill>
                <a:latin typeface="黑体" pitchFamily="2" charset="-122"/>
                <a:ea typeface="黑体" pitchFamily="2" charset="-122"/>
              </a:rPr>
              <a:t>结语</a:t>
            </a:r>
          </a:p>
          <a:p>
            <a:pPr algn="just">
              <a:lnSpc>
                <a:spcPts val="48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正所谓“不愤不启，不悱不发”，“慕课”与“翻转课堂”模式，为学生带来全新的学习体验，同时也使教师的教学质量获得提升。在改革大潮中，“慕课”建设者们尤为关键，只有在理论和实践方面积极稳妥地参与探索，方能大浪淘沙、沙里淘金，沉淀出最优秀的“慕课”案例、总结出最经典的建课方法和技巧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9057" y="215856"/>
            <a:ext cx="237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结语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01622" y="1420785"/>
            <a:ext cx="7704243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800"/>
              </a:lnSpc>
              <a:spcAft>
                <a:spcPts val="1500"/>
              </a:spcAft>
              <a:buSzPct val="85000"/>
            </a:pPr>
            <a:r>
              <a:rPr kumimoji="1" lang="zh-CN" altLang="en-US" sz="2700" b="1" dirty="0" smtClean="0">
                <a:solidFill>
                  <a:srgbClr val="005BBF"/>
                </a:solidFill>
                <a:latin typeface="黑体" pitchFamily="2" charset="-122"/>
                <a:ea typeface="黑体" pitchFamily="2" charset="-122"/>
              </a:rPr>
              <a:t>“慕课”的“三驾马车”</a:t>
            </a:r>
          </a:p>
          <a:p>
            <a:pPr>
              <a:lnSpc>
                <a:spcPts val="55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en-US" altLang="en-US" sz="2300" b="1" dirty="0" err="1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Udacity</a:t>
            </a:r>
            <a:r>
              <a:rPr kumimoji="1" lang="zh-CN" altLang="en-US" sz="2300" b="1" dirty="0" smtClean="0">
                <a:solidFill>
                  <a:srgbClr val="C44400"/>
                </a:solidFill>
                <a:latin typeface="黑体" pitchFamily="2" charset="-122"/>
                <a:ea typeface="黑体" pitchFamily="2" charset="-122"/>
              </a:rPr>
              <a:t>：</a:t>
            </a:r>
            <a:endParaRPr kumimoji="1" lang="en-US" altLang="zh-CN" sz="2300" b="1" dirty="0" smtClean="0">
              <a:solidFill>
                <a:srgbClr val="C44400"/>
              </a:solidFill>
              <a:latin typeface="黑体" pitchFamily="2" charset="-122"/>
              <a:ea typeface="黑体" pitchFamily="2" charset="-122"/>
            </a:endParaRPr>
          </a:p>
          <a:p>
            <a:pPr>
              <a:lnSpc>
                <a:spcPts val="5500"/>
              </a:lnSpc>
            </a:pPr>
            <a:r>
              <a:rPr kumimoji="1" lang="en-US" altLang="zh-CN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由美国斯坦福大学教授塞巴斯蒂安</a:t>
            </a:r>
            <a:r>
              <a:rPr kumimoji="1" lang="en-US" altLang="zh-CN" sz="2300" b="1" dirty="0" smtClean="0">
                <a:latin typeface="黑体" pitchFamily="2" charset="-122"/>
                <a:ea typeface="黑体" pitchFamily="2" charset="-122"/>
              </a:rPr>
              <a:t>·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史朗创办，在线课程免费，部分认证考试收费。</a:t>
            </a:r>
          </a:p>
          <a:p>
            <a:pPr>
              <a:lnSpc>
                <a:spcPts val="5500"/>
              </a:lnSpc>
            </a:pP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    截止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2012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年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9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月，</a:t>
            </a:r>
            <a:r>
              <a:rPr kumimoji="1" lang="en-US" altLang="en-US" sz="2300" b="1" dirty="0" err="1" smtClean="0">
                <a:latin typeface="黑体" pitchFamily="2" charset="-122"/>
                <a:ea typeface="黑体" pitchFamily="2" charset="-122"/>
              </a:rPr>
              <a:t>Udacity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有</a:t>
            </a: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12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个开放课堂。</a:t>
            </a:r>
          </a:p>
          <a:p>
            <a:pPr>
              <a:lnSpc>
                <a:spcPts val="5500"/>
              </a:lnSpc>
            </a:pPr>
            <a:r>
              <a:rPr kumimoji="1" lang="en-US" altLang="en-US" sz="23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kumimoji="1" lang="en-US" altLang="en-US" sz="2300" b="1" dirty="0" err="1" smtClean="0">
                <a:latin typeface="黑体" pitchFamily="2" charset="-122"/>
                <a:ea typeface="黑体" pitchFamily="2" charset="-122"/>
              </a:rPr>
              <a:t>Udacity</a:t>
            </a:r>
            <a:r>
              <a:rPr kumimoji="1" lang="zh-CN" altLang="en-US" sz="2300" b="1" dirty="0" smtClean="0">
                <a:latin typeface="黑体" pitchFamily="2" charset="-122"/>
                <a:ea typeface="黑体" pitchFamily="2" charset="-122"/>
              </a:rPr>
              <a:t>现推出为注册学生找工作的收费服务。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057" y="215856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“慕课”简介</a:t>
            </a:r>
            <a:endParaRPr lang="zh-CN" altLang="en-US" sz="16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01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图片 6" descr="fd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图片 7" descr="04f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5BBF"/>
      </a:hlink>
      <a:folHlink>
        <a:srgbClr val="C444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04040"/>
        </a:solidFill>
        <a:ln>
          <a:noFill/>
        </a:ln>
      </a:spPr>
      <a:bodyPr rtlCol="0" anchor="ctr"/>
      <a:lstStyle>
        <a:defPPr algn="ctr">
          <a:defRPr b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自定义 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4BA00"/>
      </a:hlink>
      <a:folHlink>
        <a:srgbClr val="D42F1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4986</TotalTime>
  <Words>5413</Words>
  <Application>Microsoft Office PowerPoint</Application>
  <PresentationFormat>全屏显示(4:3)</PresentationFormat>
  <Paragraphs>337</Paragraphs>
  <Slides>90</Slides>
  <Notes>3</Notes>
  <HiddenSlides>0</HiddenSlides>
  <MMClips>0</MMClips>
  <ScaleCrop>false</ScaleCrop>
  <HeadingPairs>
    <vt:vector size="4" baseType="variant">
      <vt:variant>
        <vt:lpstr>主题</vt:lpstr>
      </vt:variant>
      <vt:variant>
        <vt:i4>3</vt:i4>
      </vt:variant>
      <vt:variant>
        <vt:lpstr>幻灯片标题</vt:lpstr>
      </vt:variant>
      <vt:variant>
        <vt:i4>90</vt:i4>
      </vt:variant>
    </vt:vector>
  </HeadingPairs>
  <TitlesOfParts>
    <vt:vector size="93" baseType="lpstr">
      <vt:lpstr>Office 主题</vt:lpstr>
      <vt:lpstr>自定义设计方案</vt:lpstr>
      <vt:lpstr>1_Office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在线教育的发展阶段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  <vt:lpstr>幻灯片 58</vt:lpstr>
      <vt:lpstr>幻灯片 59</vt:lpstr>
      <vt:lpstr>幻灯片 60</vt:lpstr>
      <vt:lpstr>幻灯片 61</vt:lpstr>
      <vt:lpstr>幻灯片 62</vt:lpstr>
      <vt:lpstr>幻灯片 63</vt:lpstr>
      <vt:lpstr>幻灯片 64</vt:lpstr>
      <vt:lpstr>幻灯片 65</vt:lpstr>
      <vt:lpstr>幻灯片 66</vt:lpstr>
      <vt:lpstr>幻灯片 67</vt:lpstr>
      <vt:lpstr>幻灯片 68</vt:lpstr>
      <vt:lpstr>幻灯片 69</vt:lpstr>
      <vt:lpstr>幻灯片 70</vt:lpstr>
      <vt:lpstr>幻灯片 71</vt:lpstr>
      <vt:lpstr>幻灯片 72</vt:lpstr>
      <vt:lpstr>幻灯片 73</vt:lpstr>
      <vt:lpstr>幻灯片 74</vt:lpstr>
      <vt:lpstr>幻灯片 75</vt:lpstr>
      <vt:lpstr>幻灯片 76</vt:lpstr>
      <vt:lpstr>幻灯片 77</vt:lpstr>
      <vt:lpstr>幻灯片 78</vt:lpstr>
      <vt:lpstr>幻灯片 79</vt:lpstr>
      <vt:lpstr>幻灯片 80</vt:lpstr>
      <vt:lpstr>幻灯片 81</vt:lpstr>
      <vt:lpstr>幻灯片 82</vt:lpstr>
      <vt:lpstr>幻灯片 83</vt:lpstr>
      <vt:lpstr>幻灯片 84</vt:lpstr>
      <vt:lpstr>幻灯片 85</vt:lpstr>
      <vt:lpstr>幻灯片 86</vt:lpstr>
      <vt:lpstr>幻灯片 87</vt:lpstr>
      <vt:lpstr>幻灯片 88</vt:lpstr>
      <vt:lpstr>幻灯片 89</vt:lpstr>
      <vt:lpstr>幻灯片 90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微软正版用户</dc:creator>
  <cp:lastModifiedBy>xusj</cp:lastModifiedBy>
  <cp:revision>626</cp:revision>
  <dcterms:created xsi:type="dcterms:W3CDTF">2012-05-22T03:13:20Z</dcterms:created>
  <dcterms:modified xsi:type="dcterms:W3CDTF">2014-08-14T02:13:19Z</dcterms:modified>
</cp:coreProperties>
</file>