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1" r:id="rId4"/>
    <p:sldId id="256" r:id="rId5"/>
    <p:sldId id="262" r:id="rId6"/>
    <p:sldId id="260" r:id="rId7"/>
    <p:sldId id="263" r:id="rId8"/>
    <p:sldId id="264" r:id="rId9"/>
    <p:sldId id="266" r:id="rId10"/>
    <p:sldId id="265" r:id="rId11"/>
    <p:sldId id="267" r:id="rId12"/>
    <p:sldId id="268" r:id="rId13"/>
  </p:sldIdLst>
  <p:sldSz cx="9575800" cy="360045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2">
          <p15:clr>
            <a:srgbClr val="A4A3A4"/>
          </p15:clr>
        </p15:guide>
        <p15:guide id="2" pos="30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74F"/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80" y="284"/>
      </p:cViewPr>
      <p:guideLst>
        <p:guide orient="horz" pos="1122"/>
        <p:guide pos="30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041527" y="1279525"/>
            <a:ext cx="918870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7000" y="694468"/>
            <a:ext cx="7182000" cy="1148032"/>
          </a:xfrm>
        </p:spPr>
        <p:txBody>
          <a:bodyPr anchor="b">
            <a:normAutofit/>
          </a:bodyPr>
          <a:lstStyle>
            <a:lvl1pPr algn="ctr">
              <a:defRPr sz="315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7000" y="1890834"/>
            <a:ext cx="7182000" cy="869166"/>
          </a:xfrm>
        </p:spPr>
        <p:txBody>
          <a:bodyPr>
            <a:normAutofit/>
          </a:bodyPr>
          <a:lstStyle>
            <a:lvl1pPr marL="0" indent="0" algn="ctr">
              <a:buNone/>
              <a:defRPr sz="945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58350" y="289524"/>
            <a:ext cx="8259300" cy="291809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725" y="135667"/>
            <a:ext cx="8259300" cy="695834"/>
          </a:xfrm>
        </p:spPr>
        <p:txBody>
          <a:bodyPr anchor="ctr" anchorCtr="0">
            <a:normAutofit/>
          </a:bodyPr>
          <a:lstStyle>
            <a:lvl1pPr>
              <a:defRPr sz="126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725" y="958333"/>
            <a:ext cx="8259300" cy="2284167"/>
          </a:xfrm>
        </p:spPr>
        <p:txBody>
          <a:bodyPr>
            <a:normAutofit/>
          </a:bodyPr>
          <a:lstStyle>
            <a:lvl1pPr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3362" y="1969090"/>
            <a:ext cx="5750587" cy="425909"/>
          </a:xfrm>
        </p:spPr>
        <p:txBody>
          <a:bodyPr anchor="b">
            <a:normAutofit/>
          </a:bodyPr>
          <a:lstStyle>
            <a:lvl1pPr>
              <a:defRPr sz="2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3362" y="2419962"/>
            <a:ext cx="5750587" cy="339924"/>
          </a:xfrm>
        </p:spPr>
        <p:txBody>
          <a:bodyPr>
            <a:normAutofit/>
          </a:bodyPr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725" y="135667"/>
            <a:ext cx="8259300" cy="695834"/>
          </a:xfrm>
        </p:spPr>
        <p:txBody>
          <a:bodyPr>
            <a:normAutofit/>
          </a:bodyPr>
          <a:lstStyle>
            <a:lvl1pPr>
              <a:defRPr sz="126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725" y="958333"/>
            <a:ext cx="4069800" cy="228416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98225" y="958333"/>
            <a:ext cx="4069800" cy="228416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84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9597" y="191667"/>
            <a:ext cx="8259300" cy="69583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9597" y="915990"/>
            <a:ext cx="4051096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9597" y="1373023"/>
            <a:ext cx="4051096" cy="187614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47850" y="915990"/>
            <a:ext cx="4071047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47850" y="1373023"/>
            <a:ext cx="4071047" cy="187614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350" y="1452084"/>
            <a:ext cx="8259300" cy="695834"/>
          </a:xfrm>
        </p:spPr>
        <p:txBody>
          <a:bodyPr>
            <a:normAutofit/>
          </a:bodyPr>
          <a:lstStyle>
            <a:lvl1pPr algn="ctr">
              <a:defRPr sz="252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7976" y="66667"/>
            <a:ext cx="3271486" cy="840000"/>
          </a:xfrm>
        </p:spPr>
        <p:txBody>
          <a:bodyPr anchor="ctr" anchorCtr="0">
            <a:normAutofit/>
          </a:bodyPr>
          <a:lstStyle>
            <a:lvl1pPr>
              <a:defRPr sz="126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071685" y="402286"/>
            <a:ext cx="4569159" cy="2674250"/>
          </a:xfrm>
        </p:spPr>
        <p:txBody>
          <a:bodyPr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11966" y="1080000"/>
            <a:ext cx="3271486" cy="200083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2018/12/20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83537" y="228000"/>
            <a:ext cx="0" cy="730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716474" y="191667"/>
            <a:ext cx="1201175" cy="3050834"/>
          </a:xfrm>
        </p:spPr>
        <p:txBody>
          <a:bodyPr vert="eaVert">
            <a:normAutofit/>
          </a:bodyPr>
          <a:lstStyle>
            <a:lvl1pPr>
              <a:defRPr sz="189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58350" y="191667"/>
            <a:ext cx="6974612" cy="3050834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58350" y="191667"/>
            <a:ext cx="8259300" cy="695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58350" y="958333"/>
            <a:ext cx="8259300" cy="228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8350" y="3336667"/>
            <a:ext cx="2154600" cy="191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72050" y="3336667"/>
            <a:ext cx="3231900" cy="191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63050" y="3336667"/>
            <a:ext cx="2154600" cy="191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ct val="105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194560" y="170214"/>
            <a:ext cx="4827905" cy="583565"/>
            <a:chOff x="469679" y="1204258"/>
            <a:chExt cx="1426014" cy="465021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0616" y="1204258"/>
              <a:ext cx="1082681" cy="4650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2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资本主义的发展史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233045" y="1111885"/>
            <a:ext cx="1240790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萌芽</a:t>
            </a:r>
          </a:p>
        </p:txBody>
      </p:sp>
      <p:sp>
        <p:nvSpPr>
          <p:cNvPr id="2" name="右箭头 1"/>
          <p:cNvSpPr/>
          <p:nvPr/>
        </p:nvSpPr>
        <p:spPr>
          <a:xfrm>
            <a:off x="1612265" y="118173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94560" y="1137285"/>
            <a:ext cx="1789430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制度确立</a:t>
            </a:r>
          </a:p>
        </p:txBody>
      </p:sp>
      <p:sp>
        <p:nvSpPr>
          <p:cNvPr id="6" name="右箭头 5"/>
          <p:cNvSpPr/>
          <p:nvPr/>
        </p:nvSpPr>
        <p:spPr>
          <a:xfrm>
            <a:off x="4370705" y="82105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953000" y="776605"/>
            <a:ext cx="2069465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批判与反抗</a:t>
            </a:r>
          </a:p>
        </p:txBody>
      </p:sp>
      <p:sp>
        <p:nvSpPr>
          <p:cNvPr id="9" name="右箭头 8"/>
          <p:cNvSpPr/>
          <p:nvPr/>
        </p:nvSpPr>
        <p:spPr>
          <a:xfrm>
            <a:off x="4364990" y="188785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089525" y="1878330"/>
            <a:ext cx="1824355" cy="5124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制度扩展</a:t>
            </a:r>
          </a:p>
        </p:txBody>
      </p:sp>
      <p:sp>
        <p:nvSpPr>
          <p:cNvPr id="11" name="右箭头 10"/>
          <p:cNvSpPr/>
          <p:nvPr/>
        </p:nvSpPr>
        <p:spPr>
          <a:xfrm>
            <a:off x="7022465" y="1254760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503160" y="1091565"/>
            <a:ext cx="2051050" cy="5524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进一步发展</a:t>
            </a:r>
          </a:p>
        </p:txBody>
      </p:sp>
      <p:sp>
        <p:nvSpPr>
          <p:cNvPr id="13" name="矩形 12"/>
          <p:cNvSpPr/>
          <p:nvPr/>
        </p:nvSpPr>
        <p:spPr>
          <a:xfrm>
            <a:off x="50800" y="1644015"/>
            <a:ext cx="16052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文艺复兴</a:t>
            </a:r>
          </a:p>
        </p:txBody>
      </p:sp>
      <p:sp>
        <p:nvSpPr>
          <p:cNvPr id="14" name="矩形 13"/>
          <p:cNvSpPr/>
          <p:nvPr/>
        </p:nvSpPr>
        <p:spPr>
          <a:xfrm>
            <a:off x="50800" y="2225675"/>
            <a:ext cx="19608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新航路开辟</a:t>
            </a:r>
          </a:p>
        </p:txBody>
      </p:sp>
      <p:sp>
        <p:nvSpPr>
          <p:cNvPr id="15" name="矩形 14"/>
          <p:cNvSpPr/>
          <p:nvPr/>
        </p:nvSpPr>
        <p:spPr>
          <a:xfrm>
            <a:off x="1932305" y="1570990"/>
            <a:ext cx="2214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英国资产阶级革命</a:t>
            </a:r>
          </a:p>
        </p:txBody>
      </p:sp>
      <p:sp>
        <p:nvSpPr>
          <p:cNvPr id="16" name="矩形 15"/>
          <p:cNvSpPr/>
          <p:nvPr/>
        </p:nvSpPr>
        <p:spPr>
          <a:xfrm>
            <a:off x="2194560" y="1878330"/>
            <a:ext cx="1706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美国独立战争</a:t>
            </a:r>
          </a:p>
        </p:txBody>
      </p:sp>
      <p:sp>
        <p:nvSpPr>
          <p:cNvPr id="17" name="矩形 16"/>
          <p:cNvSpPr/>
          <p:nvPr/>
        </p:nvSpPr>
        <p:spPr>
          <a:xfrm>
            <a:off x="2327910" y="2225675"/>
            <a:ext cx="1452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法国大革命</a:t>
            </a:r>
          </a:p>
        </p:txBody>
      </p:sp>
      <p:sp>
        <p:nvSpPr>
          <p:cNvPr id="19" name="矩形 18"/>
          <p:cNvSpPr/>
          <p:nvPr/>
        </p:nvSpPr>
        <p:spPr>
          <a:xfrm>
            <a:off x="2463165" y="2577465"/>
            <a:ext cx="1198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工业革命</a:t>
            </a:r>
          </a:p>
        </p:txBody>
      </p:sp>
      <p:sp>
        <p:nvSpPr>
          <p:cNvPr id="20" name="矩形 19"/>
          <p:cNvSpPr/>
          <p:nvPr/>
        </p:nvSpPr>
        <p:spPr>
          <a:xfrm>
            <a:off x="5195570" y="1153795"/>
            <a:ext cx="1452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马克思主义</a:t>
            </a:r>
          </a:p>
        </p:txBody>
      </p:sp>
      <p:sp>
        <p:nvSpPr>
          <p:cNvPr id="25" name="矩形 24"/>
          <p:cNvSpPr/>
          <p:nvPr/>
        </p:nvSpPr>
        <p:spPr>
          <a:xfrm>
            <a:off x="4953000" y="148907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殖民地独立运动</a:t>
            </a:r>
          </a:p>
        </p:txBody>
      </p:sp>
      <p:sp>
        <p:nvSpPr>
          <p:cNvPr id="26" name="矩形 25"/>
          <p:cNvSpPr/>
          <p:nvPr/>
        </p:nvSpPr>
        <p:spPr>
          <a:xfrm>
            <a:off x="5089525" y="239077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俄国农奴制改革</a:t>
            </a:r>
          </a:p>
        </p:txBody>
      </p:sp>
      <p:sp>
        <p:nvSpPr>
          <p:cNvPr id="27" name="矩形 26"/>
          <p:cNvSpPr/>
          <p:nvPr/>
        </p:nvSpPr>
        <p:spPr>
          <a:xfrm>
            <a:off x="5089525" y="2789555"/>
            <a:ext cx="1198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美国内战</a:t>
            </a:r>
          </a:p>
        </p:txBody>
      </p:sp>
      <p:sp>
        <p:nvSpPr>
          <p:cNvPr id="28" name="矩形 27"/>
          <p:cNvSpPr/>
          <p:nvPr/>
        </p:nvSpPr>
        <p:spPr>
          <a:xfrm>
            <a:off x="6171565" y="2789555"/>
            <a:ext cx="1706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日本明治维新</a:t>
            </a:r>
          </a:p>
        </p:txBody>
      </p:sp>
      <p:sp>
        <p:nvSpPr>
          <p:cNvPr id="29" name="矩形 28"/>
          <p:cNvSpPr/>
          <p:nvPr/>
        </p:nvSpPr>
        <p:spPr>
          <a:xfrm>
            <a:off x="7593330" y="164401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第二次工业革命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9" grpId="0"/>
      <p:bldP spid="20" grpId="0"/>
      <p:bldP spid="25" grpId="0"/>
      <p:bldP spid="26" grpId="0"/>
      <p:bldP spid="27" grpId="0"/>
      <p:bldP spid="28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55270" y="1302385"/>
            <a:ext cx="2403475" cy="881380"/>
          </a:xfrm>
        </p:spPr>
        <p:txBody>
          <a:bodyPr>
            <a:no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华文隶书" panose="02010800040101010101" charset="-122"/>
                <a:ea typeface="华文隶书" panose="02010800040101010101" charset="-122"/>
              </a:rPr>
              <a:t>PART3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626485" y="1381125"/>
            <a:ext cx="4761230" cy="703580"/>
            <a:chOff x="469679" y="1286710"/>
            <a:chExt cx="1426014" cy="299788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4538" y="1297105"/>
              <a:ext cx="1082681" cy="2878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8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十九世纪的世界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文本框 11288"/>
          <p:cNvSpPr txBox="1"/>
          <p:nvPr/>
        </p:nvSpPr>
        <p:spPr>
          <a:xfrm>
            <a:off x="87630" y="367030"/>
            <a:ext cx="1142365" cy="119888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r>
              <a:rPr lang="en-US" altLang="zh-CN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19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世纪</a:t>
            </a:r>
            <a:r>
              <a:rPr lang="en-US" altLang="zh-CN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60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年代资本主义的巩固与扩大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271" name="左大括号 11268"/>
          <p:cNvSpPr/>
          <p:nvPr/>
        </p:nvSpPr>
        <p:spPr>
          <a:xfrm>
            <a:off x="1229995" y="367030"/>
            <a:ext cx="277495" cy="1104900"/>
          </a:xfrm>
          <a:prstGeom prst="leftBrace">
            <a:avLst>
              <a:gd name="adj1" fmla="val 105000"/>
              <a:gd name="adj2" fmla="val 50000"/>
            </a:avLst>
          </a:prstGeom>
          <a:noFill/>
          <a:ln w="57150" cap="flat" cmpd="sng">
            <a:solidFill>
              <a:srgbClr val="362183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/>
          <a:lstStyle/>
          <a:p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9" name="文本框 11269"/>
          <p:cNvSpPr txBox="1"/>
          <p:nvPr/>
        </p:nvSpPr>
        <p:spPr>
          <a:xfrm>
            <a:off x="1507490" y="367030"/>
            <a:ext cx="314198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1861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美国南北战争：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1861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俄国农奴制改革：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1868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日本明治维新：</a:t>
            </a:r>
            <a:endParaRPr lang="zh-CN" altLang="en-US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4394835" y="65595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806315" y="442595"/>
            <a:ext cx="1693545" cy="95313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第二次工业革命</a:t>
            </a:r>
          </a:p>
        </p:txBody>
      </p:sp>
      <p:sp>
        <p:nvSpPr>
          <p:cNvPr id="4" name="矩形 3"/>
          <p:cNvSpPr/>
          <p:nvPr/>
        </p:nvSpPr>
        <p:spPr>
          <a:xfrm>
            <a:off x="6785610" y="362585"/>
            <a:ext cx="2582545" cy="103314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>
                <a:solidFill>
                  <a:schemeClr val="tx1"/>
                </a:solidFill>
              </a:rPr>
              <a:t>同一时期，处于清政府统治下的中国如何应对世界发展？</a:t>
            </a:r>
          </a:p>
        </p:txBody>
      </p:sp>
      <p:graphicFrame>
        <p:nvGraphicFramePr>
          <p:cNvPr id="5" name="表格 4"/>
          <p:cNvGraphicFramePr/>
          <p:nvPr/>
        </p:nvGraphicFramePr>
        <p:xfrm>
          <a:off x="94615" y="1781175"/>
          <a:ext cx="9168765" cy="1493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1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/>
                        <a:t>时间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/>
                        <a:t>事件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/>
                        <a:t>性质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/>
                        <a:t>学习西方内容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/>
                        <a:t>结果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000"/>
                        <a:t>19</a:t>
                      </a:r>
                      <a:r>
                        <a:rPr lang="zh-CN" altLang="en-US" sz="2000"/>
                        <a:t>世纪</a:t>
                      </a:r>
                      <a:r>
                        <a:rPr lang="en-US" altLang="zh-CN" sz="2000"/>
                        <a:t>60</a:t>
                      </a:r>
                      <a:r>
                        <a:rPr lang="zh-CN" altLang="en-US" sz="2000"/>
                        <a:t>年代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000"/>
                        <a:t>1898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229995" y="2158365"/>
            <a:ext cx="121729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zh-CN" altLang="en-US" sz="2000" dirty="0"/>
              <a:t>洋务运动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69515" y="2216150"/>
            <a:ext cx="2012315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zh-CN" altLang="en-US" sz="2000" dirty="0"/>
              <a:t>地主阶级的自救运动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94835" y="2216150"/>
            <a:ext cx="201231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zh-CN" altLang="en-US" sz="2000" dirty="0"/>
              <a:t>技术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85610" y="2216150"/>
            <a:ext cx="2012315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zh-CN" altLang="en-US" sz="2000" dirty="0"/>
              <a:t>失败，北洋水师全军覆没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52220" y="2875915"/>
            <a:ext cx="1217295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zh-CN" altLang="en-US" sz="2000" dirty="0"/>
              <a:t>戊戌变法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59025" y="2922905"/>
            <a:ext cx="2446655" cy="337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zh-CN" altLang="en-US" sz="1600" dirty="0"/>
              <a:t>资产阶级救亡图存的改革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06315" y="2861310"/>
            <a:ext cx="1687830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zh-CN" altLang="en-US" sz="2000" dirty="0"/>
              <a:t>君主立宪制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785610" y="2892425"/>
            <a:ext cx="1687830" cy="3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zh-CN" altLang="en-US" sz="2000" dirty="0"/>
              <a:t>失败</a:t>
            </a:r>
          </a:p>
        </p:txBody>
      </p:sp>
      <p:sp>
        <p:nvSpPr>
          <p:cNvPr id="15" name="矩形 14"/>
          <p:cNvSpPr/>
          <p:nvPr/>
        </p:nvSpPr>
        <p:spPr>
          <a:xfrm>
            <a:off x="3770630" y="488950"/>
            <a:ext cx="5492750" cy="861060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>
                <a:solidFill>
                  <a:schemeClr val="tx1"/>
                </a:solidFill>
              </a:rPr>
              <a:t>对比</a:t>
            </a:r>
            <a:r>
              <a:rPr lang="en-US" altLang="zh-CN" sz="2200">
                <a:solidFill>
                  <a:schemeClr val="tx1"/>
                </a:solidFill>
              </a:rPr>
              <a:t>19</a:t>
            </a:r>
            <a:r>
              <a:rPr lang="zh-CN" altLang="en-US" sz="2200">
                <a:solidFill>
                  <a:schemeClr val="tx1"/>
                </a:solidFill>
              </a:rPr>
              <a:t>世纪的俄国、美国、日本的改革与革命，是什么导致中国学习西方失败？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9" grpId="0"/>
      <p:bldP spid="4" grpId="0" animBg="1"/>
      <p:bldP spid="12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3" grpId="0" bldLvl="0" animBg="1"/>
      <p:bldP spid="14" grpId="0" bldLvl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291465" y="362585"/>
            <a:ext cx="9076690" cy="43497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>
                <a:solidFill>
                  <a:schemeClr val="tx1"/>
                </a:solidFill>
              </a:rPr>
              <a:t>想一想：政治制度与经济发展之间有什么关系？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0" y="797560"/>
            <a:ext cx="9357995" cy="119824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249555" y="1995805"/>
            <a:ext cx="9076690" cy="434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200">
                <a:solidFill>
                  <a:schemeClr val="tx1"/>
                </a:solidFill>
              </a:rPr>
              <a:t>符合时代发展需要的政治制度能推动经济发展；反之，则会阻碍；</a:t>
            </a:r>
          </a:p>
        </p:txBody>
      </p:sp>
      <p:sp>
        <p:nvSpPr>
          <p:cNvPr id="18" name="矩形 17"/>
          <p:cNvSpPr/>
          <p:nvPr/>
        </p:nvSpPr>
        <p:spPr>
          <a:xfrm>
            <a:off x="291465" y="2572385"/>
            <a:ext cx="9076690" cy="434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200">
                <a:solidFill>
                  <a:schemeClr val="tx1"/>
                </a:solidFill>
              </a:rPr>
              <a:t>经济的发展程度决定了国家所要实行的政治制度。</a:t>
            </a:r>
          </a:p>
        </p:txBody>
      </p:sp>
      <p:sp>
        <p:nvSpPr>
          <p:cNvPr id="21" name="矩形 20"/>
          <p:cNvSpPr/>
          <p:nvPr/>
        </p:nvSpPr>
        <p:spPr>
          <a:xfrm>
            <a:off x="6515100" y="2430780"/>
            <a:ext cx="2945765" cy="73596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200">
                <a:solidFill>
                  <a:schemeClr val="tx1"/>
                </a:solidFill>
              </a:rPr>
              <a:t>这对深化中国的改革开放有何启示？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-13335" y="89535"/>
            <a:ext cx="3307080" cy="583565"/>
            <a:chOff x="469679" y="1204258"/>
            <a:chExt cx="1426014" cy="452840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0616" y="1204258"/>
              <a:ext cx="1082681" cy="4528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2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基础回顾</a:t>
              </a:r>
            </a:p>
          </p:txBody>
        </p:sp>
      </p:grpSp>
      <p:sp>
        <p:nvSpPr>
          <p:cNvPr id="2" name="圆角矩形 1"/>
          <p:cNvSpPr/>
          <p:nvPr/>
        </p:nvSpPr>
        <p:spPr>
          <a:xfrm>
            <a:off x="170815" y="673100"/>
            <a:ext cx="4037330" cy="632460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欧美国家最早进入到资本主义社会有哪些国家？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0498" y="1305560"/>
            <a:ext cx="32004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英、美、法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171450" y="1754505"/>
            <a:ext cx="4037330" cy="632460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资产阶级革命和工业革命有什么关系？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0815" y="2386965"/>
            <a:ext cx="40379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资产阶级革命为工业革命提供了基础</a:t>
            </a:r>
          </a:p>
          <a:p>
            <a:pPr algn="ctr"/>
            <a:r>
              <a:rPr lang="zh-CN" altLang="zh-CN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工业革命巩固了资产阶级革命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554855" y="287020"/>
            <a:ext cx="4982210" cy="632460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第一次工业革命发生在哪国？时间？标志性发明是什么？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748530" y="919480"/>
            <a:ext cx="42246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英国，1</a:t>
            </a:r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8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世纪</a:t>
            </a:r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60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年代</a:t>
            </a:r>
            <a:r>
              <a:rPr lang="zh-CN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，瓦特蒸汽机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4509135" y="1318260"/>
            <a:ext cx="4982210" cy="436880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第一次工业革命发生有何影响？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79950" y="1755140"/>
            <a:ext cx="422465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1.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生产力；         </a:t>
            </a:r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2.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生产方式；</a:t>
            </a:r>
          </a:p>
          <a:p>
            <a:pPr algn="l"/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3.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阶级结构；     </a:t>
            </a:r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4.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英国；</a:t>
            </a:r>
          </a:p>
          <a:p>
            <a:pPr algn="l"/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5.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城市化；         </a:t>
            </a:r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6.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资本主义；</a:t>
            </a:r>
          </a:p>
          <a:p>
            <a:pPr algn="l"/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7.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对亚非拉地区；</a:t>
            </a:r>
          </a:p>
          <a:p>
            <a:pPr algn="l"/>
            <a:r>
              <a:rPr lang="en-US" altLang="zh-CN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8.</a:t>
            </a:r>
            <a:r>
              <a:rPr lang="zh-CN" altLang="en-US" sz="2000" b="1" noProof="1">
                <a:solidFill>
                  <a:srgbClr val="3333CC"/>
                </a:solidFill>
                <a:latin typeface="+mj-ea"/>
                <a:ea typeface="+mj-ea"/>
                <a:cs typeface="+mn-cs"/>
              </a:rPr>
              <a:t>对环境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194560" y="170214"/>
            <a:ext cx="4827905" cy="583565"/>
            <a:chOff x="469679" y="1204258"/>
            <a:chExt cx="1426014" cy="465021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0616" y="1204258"/>
              <a:ext cx="1082681" cy="4650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32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资本主义的发展史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233045" y="1111885"/>
            <a:ext cx="1240790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萌芽</a:t>
            </a:r>
          </a:p>
        </p:txBody>
      </p:sp>
      <p:sp>
        <p:nvSpPr>
          <p:cNvPr id="2" name="右箭头 1"/>
          <p:cNvSpPr/>
          <p:nvPr/>
        </p:nvSpPr>
        <p:spPr>
          <a:xfrm>
            <a:off x="1612265" y="118173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94560" y="1137285"/>
            <a:ext cx="1789430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制度确立</a:t>
            </a:r>
          </a:p>
        </p:txBody>
      </p:sp>
      <p:sp>
        <p:nvSpPr>
          <p:cNvPr id="6" name="右箭头 5"/>
          <p:cNvSpPr/>
          <p:nvPr/>
        </p:nvSpPr>
        <p:spPr>
          <a:xfrm>
            <a:off x="4370705" y="82105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953000" y="776605"/>
            <a:ext cx="2069465" cy="478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批判与反抗</a:t>
            </a:r>
          </a:p>
        </p:txBody>
      </p:sp>
      <p:sp>
        <p:nvSpPr>
          <p:cNvPr id="9" name="右箭头 8"/>
          <p:cNvSpPr/>
          <p:nvPr/>
        </p:nvSpPr>
        <p:spPr>
          <a:xfrm>
            <a:off x="4364990" y="1887855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089525" y="1878330"/>
            <a:ext cx="1824355" cy="5124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制度扩展</a:t>
            </a:r>
          </a:p>
        </p:txBody>
      </p:sp>
      <p:sp>
        <p:nvSpPr>
          <p:cNvPr id="11" name="右箭头 10"/>
          <p:cNvSpPr/>
          <p:nvPr/>
        </p:nvSpPr>
        <p:spPr>
          <a:xfrm>
            <a:off x="7022465" y="1254760"/>
            <a:ext cx="480695" cy="38925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503160" y="1091565"/>
            <a:ext cx="2051050" cy="5524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进一步发展</a:t>
            </a:r>
          </a:p>
        </p:txBody>
      </p:sp>
      <p:sp>
        <p:nvSpPr>
          <p:cNvPr id="13" name="矩形 12"/>
          <p:cNvSpPr/>
          <p:nvPr/>
        </p:nvSpPr>
        <p:spPr>
          <a:xfrm>
            <a:off x="50800" y="1644015"/>
            <a:ext cx="16052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文艺复兴</a:t>
            </a:r>
          </a:p>
        </p:txBody>
      </p:sp>
      <p:sp>
        <p:nvSpPr>
          <p:cNvPr id="14" name="矩形 13"/>
          <p:cNvSpPr/>
          <p:nvPr/>
        </p:nvSpPr>
        <p:spPr>
          <a:xfrm>
            <a:off x="50800" y="2225675"/>
            <a:ext cx="196088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8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新航路开辟</a:t>
            </a:r>
          </a:p>
        </p:txBody>
      </p:sp>
      <p:sp>
        <p:nvSpPr>
          <p:cNvPr id="15" name="矩形 14"/>
          <p:cNvSpPr/>
          <p:nvPr/>
        </p:nvSpPr>
        <p:spPr>
          <a:xfrm>
            <a:off x="1932305" y="1570990"/>
            <a:ext cx="2214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英国资产阶级革命</a:t>
            </a:r>
          </a:p>
        </p:txBody>
      </p:sp>
      <p:sp>
        <p:nvSpPr>
          <p:cNvPr id="16" name="矩形 15"/>
          <p:cNvSpPr/>
          <p:nvPr/>
        </p:nvSpPr>
        <p:spPr>
          <a:xfrm>
            <a:off x="2194560" y="1878330"/>
            <a:ext cx="1706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美国独立战争</a:t>
            </a:r>
          </a:p>
        </p:txBody>
      </p:sp>
      <p:sp>
        <p:nvSpPr>
          <p:cNvPr id="17" name="矩形 16"/>
          <p:cNvSpPr/>
          <p:nvPr/>
        </p:nvSpPr>
        <p:spPr>
          <a:xfrm>
            <a:off x="2327910" y="2225675"/>
            <a:ext cx="1452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法国大革命</a:t>
            </a:r>
          </a:p>
        </p:txBody>
      </p:sp>
      <p:sp>
        <p:nvSpPr>
          <p:cNvPr id="19" name="矩形 18"/>
          <p:cNvSpPr/>
          <p:nvPr/>
        </p:nvSpPr>
        <p:spPr>
          <a:xfrm>
            <a:off x="2463165" y="2577465"/>
            <a:ext cx="1198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工业革命</a:t>
            </a:r>
          </a:p>
        </p:txBody>
      </p:sp>
      <p:sp>
        <p:nvSpPr>
          <p:cNvPr id="20" name="矩形 19"/>
          <p:cNvSpPr/>
          <p:nvPr/>
        </p:nvSpPr>
        <p:spPr>
          <a:xfrm>
            <a:off x="5195570" y="1153795"/>
            <a:ext cx="1452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马克思主义</a:t>
            </a:r>
          </a:p>
        </p:txBody>
      </p:sp>
      <p:sp>
        <p:nvSpPr>
          <p:cNvPr id="25" name="矩形 24"/>
          <p:cNvSpPr/>
          <p:nvPr/>
        </p:nvSpPr>
        <p:spPr>
          <a:xfrm>
            <a:off x="4953000" y="148907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殖民地独立运动</a:t>
            </a:r>
          </a:p>
        </p:txBody>
      </p:sp>
      <p:sp>
        <p:nvSpPr>
          <p:cNvPr id="26" name="矩形 25"/>
          <p:cNvSpPr/>
          <p:nvPr/>
        </p:nvSpPr>
        <p:spPr>
          <a:xfrm>
            <a:off x="5089525" y="239077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俄国农奴制改革</a:t>
            </a:r>
          </a:p>
        </p:txBody>
      </p:sp>
      <p:sp>
        <p:nvSpPr>
          <p:cNvPr id="27" name="矩形 26"/>
          <p:cNvSpPr/>
          <p:nvPr/>
        </p:nvSpPr>
        <p:spPr>
          <a:xfrm>
            <a:off x="5089525" y="2789555"/>
            <a:ext cx="1198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美国内战</a:t>
            </a:r>
          </a:p>
        </p:txBody>
      </p:sp>
      <p:sp>
        <p:nvSpPr>
          <p:cNvPr id="28" name="矩形 27"/>
          <p:cNvSpPr/>
          <p:nvPr/>
        </p:nvSpPr>
        <p:spPr>
          <a:xfrm>
            <a:off x="6171565" y="2789555"/>
            <a:ext cx="1706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日本明治维新</a:t>
            </a:r>
          </a:p>
        </p:txBody>
      </p:sp>
      <p:sp>
        <p:nvSpPr>
          <p:cNvPr id="29" name="矩形 28"/>
          <p:cNvSpPr/>
          <p:nvPr/>
        </p:nvSpPr>
        <p:spPr>
          <a:xfrm>
            <a:off x="7593330" y="1644015"/>
            <a:ext cx="1960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2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第二次工业革命</a:t>
            </a:r>
          </a:p>
        </p:txBody>
      </p:sp>
      <p:sp>
        <p:nvSpPr>
          <p:cNvPr id="35" name="矩形 34"/>
          <p:cNvSpPr/>
          <p:nvPr/>
        </p:nvSpPr>
        <p:spPr>
          <a:xfrm>
            <a:off x="3901440" y="1210310"/>
            <a:ext cx="129413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生产力飞速发展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6975" y="1577340"/>
            <a:ext cx="7181850" cy="1512570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zh-CN" altLang="en-US" sz="4000" dirty="0">
                <a:latin typeface="方正正中黑简体" panose="02000000000000000000" charset="-122"/>
                <a:ea typeface="方正正中黑简体" panose="02000000000000000000" charset="-122"/>
                <a:cs typeface="方正正中黑简体" panose="02000000000000000000" charset="-122"/>
              </a:rPr>
              <a:t>第六单元</a:t>
            </a:r>
            <a:br>
              <a:rPr lang="zh-CN" altLang="en-US" sz="4000" dirty="0">
                <a:latin typeface="方正正中黑简体" panose="02000000000000000000" charset="-122"/>
                <a:ea typeface="方正正中黑简体" panose="02000000000000000000" charset="-122"/>
                <a:cs typeface="方正正中黑简体" panose="02000000000000000000" charset="-122"/>
              </a:rPr>
            </a:br>
            <a:r>
              <a:rPr lang="zh-CN" altLang="en-US" sz="4000" dirty="0">
                <a:latin typeface="方正正中黑简体" panose="02000000000000000000" charset="-122"/>
                <a:ea typeface="方正正中黑简体" panose="02000000000000000000" charset="-122"/>
                <a:cs typeface="方正正中黑简体" panose="02000000000000000000" charset="-122"/>
              </a:rPr>
              <a:t>资本主义制度的扩展</a:t>
            </a:r>
          </a:p>
        </p:txBody>
      </p:sp>
      <p:sp>
        <p:nvSpPr>
          <p:cNvPr id="5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1070610" y="234950"/>
            <a:ext cx="7181850" cy="721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4800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5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4000" b="1" dirty="0">
                <a:ln>
                  <a:solidFill>
                    <a:srgbClr val="37474F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经典行书简" panose="02010609010101010101" charset="-122"/>
                <a:ea typeface="经典行书简" panose="02010609010101010101" charset="-122"/>
                <a:cs typeface="造字工房力黑（非商用）常规体" charset="-122"/>
              </a:rPr>
              <a:t>两次工业革命中的资本主义世界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09550" y="1058545"/>
            <a:ext cx="2403475" cy="881380"/>
          </a:xfrm>
        </p:spPr>
        <p:txBody>
          <a:bodyPr>
            <a:no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华文隶书" panose="02010800040101010101" charset="-122"/>
                <a:ea typeface="华文隶书" panose="02010800040101010101" charset="-122"/>
              </a:rPr>
              <a:t>PART1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438650" y="1080135"/>
            <a:ext cx="3693795" cy="859735"/>
            <a:chOff x="469679" y="1286710"/>
            <a:chExt cx="1426014" cy="300001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4538" y="1297105"/>
              <a:ext cx="1082681" cy="2896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48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基础回顾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/>
        </p:nvGraphicFramePr>
        <p:xfrm>
          <a:off x="24130" y="469265"/>
          <a:ext cx="4730115" cy="26015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3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俄国农奴制改革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美国内战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明治维新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时间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5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根因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直因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目的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领导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方式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4799965" y="469265"/>
          <a:ext cx="4691380" cy="2661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02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俄国农奴制改革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美国内战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明治维新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文件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措施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性质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28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/>
                        <a:t>作用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838200" y="872490"/>
            <a:ext cx="9632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汉仪菱心体简" panose="02010609000101010101" pitchFamily="49" charset="-122"/>
                <a:ea typeface="汉仪菱心体简" panose="02010609000101010101" pitchFamily="49" charset="-122"/>
              </a:rPr>
              <a:t>1861</a:t>
            </a:r>
            <a:r>
              <a:rPr lang="zh-CN" altLang="en-US" sz="1600" dirty="0">
                <a:latin typeface="汉仪菱心体简" panose="02010609000101010101" pitchFamily="49" charset="-122"/>
                <a:ea typeface="汉仪菱心体简" panose="02010609000101010101" pitchFamily="49" charset="-122"/>
              </a:rPr>
              <a:t>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11835" y="1224915"/>
            <a:ext cx="17037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+mn-ea"/>
              </a:rPr>
              <a:t>农奴制阻碍了资本主义发展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56920" y="1812290"/>
            <a:ext cx="17037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+mn-ea"/>
              </a:rPr>
              <a:t>克里米亚战败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0250" y="2111375"/>
            <a:ext cx="17037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巩固；缓和；避免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56920" y="2418080"/>
            <a:ext cx="17037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亚历山大二世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1835" y="2724785"/>
            <a:ext cx="17037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自上而下的改革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415540" y="902970"/>
            <a:ext cx="11703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+mn-ea"/>
              </a:rPr>
              <a:t>1861-1865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369820" y="1224915"/>
            <a:ext cx="11703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两种制度的矛盾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297430" y="1808480"/>
            <a:ext cx="12782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林肯当选总统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369820" y="2111375"/>
            <a:ext cx="12782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维护国家统一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369820" y="2418080"/>
            <a:ext cx="12782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林肯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351405" y="2786380"/>
            <a:ext cx="12782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革命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575685" y="918210"/>
            <a:ext cx="11620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+mn-ea"/>
              </a:rPr>
              <a:t>1868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499100" y="877570"/>
            <a:ext cx="166878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+mn-ea"/>
              </a:rPr>
              <a:t>“</a:t>
            </a:r>
            <a:r>
              <a:rPr lang="zh-CN" altLang="en-US" sz="1400" dirty="0">
                <a:latin typeface="+mn-ea"/>
              </a:rPr>
              <a:t>二一九法令</a:t>
            </a:r>
            <a:r>
              <a:rPr lang="en-US" altLang="zh-CN" sz="1400" dirty="0">
                <a:latin typeface="+mn-ea"/>
              </a:rPr>
              <a:t>”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629660" y="1786255"/>
            <a:ext cx="11620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民族危机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3610610" y="2089150"/>
            <a:ext cx="11620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富国强兵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592195" y="2395855"/>
            <a:ext cx="11620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武士阶层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394075" y="2702560"/>
            <a:ext cx="15252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自上而下改革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126605" y="877570"/>
            <a:ext cx="11664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《宅》《解》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5457825" y="1221105"/>
            <a:ext cx="9639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废除农奴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5499100" y="1462405"/>
            <a:ext cx="9639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赎买份地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122285" y="1162050"/>
            <a:ext cx="648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latin typeface="+mn-ea"/>
              </a:rPr>
              <a:t>政治</a:t>
            </a:r>
            <a:endParaRPr lang="en-US" altLang="zh-CN" sz="1400" dirty="0">
              <a:latin typeface="+mn-ea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555990" y="1162050"/>
            <a:ext cx="648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latin typeface="+mn-ea"/>
              </a:rPr>
              <a:t>经济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229600" y="1440180"/>
            <a:ext cx="648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latin typeface="+mn-ea"/>
              </a:rPr>
              <a:t>社会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941435" y="1162050"/>
            <a:ext cx="648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latin typeface="+mn-ea"/>
              </a:rPr>
              <a:t>军事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770620" y="1440180"/>
            <a:ext cx="648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latin typeface="+mn-ea"/>
              </a:rPr>
              <a:t>教育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5499100" y="1769110"/>
            <a:ext cx="15513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资产阶级改革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7062470" y="1764030"/>
            <a:ext cx="11671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</a:rPr>
              <a:t>第二次资产阶级革命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293100" y="1777365"/>
            <a:ext cx="116713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n-ea"/>
              </a:rPr>
              <a:t>资产阶级改革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499100" y="2224405"/>
            <a:ext cx="155130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+mn-ea"/>
              </a:rPr>
              <a:t>P94:</a:t>
            </a:r>
          </a:p>
          <a:p>
            <a:pPr algn="ctr"/>
            <a:r>
              <a:rPr lang="zh-CN" altLang="en-US" sz="1400" dirty="0">
                <a:latin typeface="+mn-ea"/>
              </a:rPr>
              <a:t>积极</a:t>
            </a:r>
            <a:r>
              <a:rPr lang="en-US" altLang="zh-CN" sz="1400" dirty="0">
                <a:latin typeface="+mn-ea"/>
              </a:rPr>
              <a:t>……</a:t>
            </a:r>
            <a:endParaRPr lang="zh-CN" altLang="en-US" sz="1400" dirty="0">
              <a:latin typeface="+mn-ea"/>
            </a:endParaRPr>
          </a:p>
          <a:p>
            <a:pPr algn="ctr"/>
            <a:r>
              <a:rPr lang="zh-CN" altLang="en-US" sz="1400" dirty="0">
                <a:latin typeface="+mn-ea"/>
              </a:rPr>
              <a:t>消极</a:t>
            </a:r>
            <a:r>
              <a:rPr lang="en-US" altLang="zh-CN" sz="1400" dirty="0">
                <a:latin typeface="+mn-ea"/>
              </a:rPr>
              <a:t>……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7167880" y="2224405"/>
            <a:ext cx="106235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废除了</a:t>
            </a:r>
            <a:r>
              <a:rPr lang="en-US" altLang="zh-CN" sz="1400" dirty="0">
                <a:latin typeface="+mn-ea"/>
              </a:rPr>
              <a:t>……</a:t>
            </a:r>
            <a:endParaRPr lang="zh-CN" altLang="en-US" sz="1400" dirty="0">
              <a:latin typeface="+mn-ea"/>
            </a:endParaRPr>
          </a:p>
          <a:p>
            <a:pPr algn="ctr"/>
            <a:r>
              <a:rPr lang="zh-CN" altLang="en-US" sz="1400" dirty="0">
                <a:latin typeface="+mn-ea"/>
              </a:rPr>
              <a:t>扫清了</a:t>
            </a:r>
            <a:r>
              <a:rPr lang="en-US" altLang="zh-CN" sz="1400" dirty="0">
                <a:latin typeface="+mn-ea"/>
              </a:rPr>
              <a:t>……</a:t>
            </a:r>
          </a:p>
          <a:p>
            <a:pPr algn="ctr"/>
            <a:r>
              <a:rPr lang="zh-CN" altLang="en-US" sz="1400" dirty="0">
                <a:latin typeface="+mn-ea"/>
              </a:rPr>
              <a:t>统一了</a:t>
            </a:r>
            <a:r>
              <a:rPr lang="en-US" altLang="zh-CN" sz="1400" dirty="0">
                <a:latin typeface="+mn-ea"/>
              </a:rPr>
              <a:t>……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8229600" y="2202180"/>
            <a:ext cx="126111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latin typeface="+mn-ea"/>
              </a:rPr>
              <a:t>P103</a:t>
            </a:r>
            <a:r>
              <a:rPr lang="zh-CN" altLang="en-US" sz="1400" dirty="0">
                <a:latin typeface="+mn-ea"/>
              </a:rPr>
              <a:t>：</a:t>
            </a:r>
          </a:p>
          <a:p>
            <a:pPr algn="ctr"/>
            <a:r>
              <a:rPr lang="zh-CN" altLang="en-US" sz="1400" dirty="0">
                <a:latin typeface="+mn-ea"/>
              </a:rPr>
              <a:t>积极</a:t>
            </a:r>
            <a:r>
              <a:rPr lang="en-US" altLang="zh-CN" sz="1400" dirty="0">
                <a:latin typeface="+mn-ea"/>
              </a:rPr>
              <a:t>……</a:t>
            </a:r>
            <a:endParaRPr lang="zh-CN" altLang="en-US" sz="1400" dirty="0">
              <a:latin typeface="+mn-ea"/>
            </a:endParaRPr>
          </a:p>
          <a:p>
            <a:pPr algn="ctr"/>
            <a:r>
              <a:rPr lang="zh-CN" altLang="en-US" sz="1400" dirty="0">
                <a:latin typeface="+mn-ea"/>
              </a:rPr>
              <a:t>消极</a:t>
            </a:r>
            <a:r>
              <a:rPr lang="en-US" altLang="zh-CN" sz="1400" dirty="0">
                <a:latin typeface="+mn-ea"/>
              </a:rPr>
              <a:t>……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3394075" y="1224915"/>
            <a:ext cx="1397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latin typeface="+mn-ea"/>
              </a:rPr>
              <a:t>幕府统治阻碍资本主义发展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209550" y="1058545"/>
            <a:ext cx="2403475" cy="881380"/>
          </a:xfrm>
        </p:spPr>
        <p:txBody>
          <a:bodyPr>
            <a:no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华文隶书" panose="02010800040101010101" charset="-122"/>
                <a:ea typeface="华文隶书" panose="02010800040101010101" charset="-122"/>
              </a:rPr>
              <a:t>PART2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438650" y="1080135"/>
            <a:ext cx="3693795" cy="859735"/>
            <a:chOff x="469679" y="1286710"/>
            <a:chExt cx="1426014" cy="300001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4538" y="1297105"/>
              <a:ext cx="1082681" cy="2896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48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对比提升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94615" y="196850"/>
            <a:ext cx="3693795" cy="410868"/>
            <a:chOff x="469679" y="1286710"/>
            <a:chExt cx="1426014" cy="353322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4538" y="1297105"/>
              <a:ext cx="1082681" cy="3429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对比提升</a:t>
              </a:r>
              <a:r>
                <a:rPr lang="en-US" altLang="zh-CN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——</a:t>
              </a:r>
              <a:r>
                <a:rPr lang="zh-CN" altLang="en-US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改革篇</a:t>
              </a:r>
            </a:p>
          </p:txBody>
        </p:sp>
      </p:grpSp>
      <p:sp>
        <p:nvSpPr>
          <p:cNvPr id="4" name="矩形 3"/>
          <p:cNvSpPr/>
          <p:nvPr/>
        </p:nvSpPr>
        <p:spPr>
          <a:xfrm>
            <a:off x="236220" y="607695"/>
            <a:ext cx="3427095" cy="692150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俄国农奴制改革与日本明治维新有何共同点？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9850" y="1311910"/>
          <a:ext cx="3520440" cy="21215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9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原因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方式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措施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8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影响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93775" y="1311910"/>
            <a:ext cx="20205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+mn-ea"/>
              </a:rPr>
              <a:t>资本主义发展受阻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93775" y="1739900"/>
            <a:ext cx="2343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+mn-ea"/>
              </a:rPr>
              <a:t>自上而下的改革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93774" y="2204100"/>
            <a:ext cx="30003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+mn-ea"/>
              </a:rPr>
              <a:t>解决土地问题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93775" y="2603500"/>
            <a:ext cx="27584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+mn-ea"/>
              </a:rPr>
              <a:t>走上资本主义发展道路，保留大量封建残余，改革后都进行对外扩张</a:t>
            </a:r>
          </a:p>
        </p:txBody>
      </p:sp>
      <p:sp>
        <p:nvSpPr>
          <p:cNvPr id="12" name="矩形 11"/>
          <p:cNvSpPr/>
          <p:nvPr/>
        </p:nvSpPr>
        <p:spPr>
          <a:xfrm>
            <a:off x="3786505" y="331470"/>
            <a:ext cx="5615940" cy="38163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从措施上来看，为什么日本资本主义发展好于俄国？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86860" y="713105"/>
            <a:ext cx="4394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+mn-ea"/>
              </a:rPr>
              <a:t>日本的改革更加全面和彻底</a:t>
            </a:r>
          </a:p>
        </p:txBody>
      </p:sp>
      <p:sp>
        <p:nvSpPr>
          <p:cNvPr id="15" name="矩形 14"/>
          <p:cNvSpPr/>
          <p:nvPr/>
        </p:nvSpPr>
        <p:spPr>
          <a:xfrm>
            <a:off x="3752215" y="1081405"/>
            <a:ext cx="5615940" cy="567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材料一：俄国彼得一世改革是封建性质的改革；日本明治维新彻底推翻了幕府统治。</a:t>
            </a:r>
          </a:p>
        </p:txBody>
      </p:sp>
      <p:sp>
        <p:nvSpPr>
          <p:cNvPr id="16" name="矩形 15"/>
          <p:cNvSpPr/>
          <p:nvPr/>
        </p:nvSpPr>
        <p:spPr>
          <a:xfrm>
            <a:off x="3752215" y="1649095"/>
            <a:ext cx="5615940" cy="567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材料二：亚历山大二世说: “与其等农奴自下而上解放自己,不如自上而下地解放农奴”</a:t>
            </a:r>
          </a:p>
        </p:txBody>
      </p:sp>
      <p:sp>
        <p:nvSpPr>
          <p:cNvPr id="19" name="矩形 18"/>
          <p:cNvSpPr/>
          <p:nvPr/>
        </p:nvSpPr>
        <p:spPr>
          <a:xfrm>
            <a:off x="3752215" y="2216150"/>
            <a:ext cx="5615940" cy="60134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材料三：（日本领导者）并不对西方文明本身感兴趣，而仅仅对其中增强了民族力量的那些组成成分感兴趣。</a:t>
            </a:r>
          </a:p>
        </p:txBody>
      </p:sp>
      <p:sp>
        <p:nvSpPr>
          <p:cNvPr id="20" name="矩形 19"/>
          <p:cNvSpPr/>
          <p:nvPr/>
        </p:nvSpPr>
        <p:spPr>
          <a:xfrm>
            <a:off x="3752215" y="2966085"/>
            <a:ext cx="5615940" cy="38163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>
                <a:solidFill>
                  <a:schemeClr val="tx1"/>
                </a:solidFill>
              </a:rPr>
              <a:t>结合材料说说，为什么日本的改革比俄国更加全面？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9" grpId="0"/>
      <p:bldP spid="10" grpId="0"/>
      <p:bldP spid="13" grpId="0"/>
      <p:bldP spid="15" grpId="0" animBg="1"/>
      <p:bldP spid="16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94615" y="196850"/>
            <a:ext cx="3693795" cy="410868"/>
            <a:chOff x="469679" y="1286710"/>
            <a:chExt cx="1426014" cy="353322"/>
          </a:xfrm>
        </p:grpSpPr>
        <p:grpSp>
          <p:nvGrpSpPr>
            <p:cNvPr id="7180" name="组合 16"/>
            <p:cNvGrpSpPr/>
            <p:nvPr/>
          </p:nvGrpSpPr>
          <p:grpSpPr>
            <a:xfrm>
              <a:off x="469679" y="1286710"/>
              <a:ext cx="214167" cy="299299"/>
              <a:chOff x="469679" y="246184"/>
              <a:chExt cx="214167" cy="299299"/>
            </a:xfrm>
          </p:grpSpPr>
          <p:sp>
            <p:nvSpPr>
              <p:cNvPr id="23" name="平行四边形 22"/>
              <p:cNvSpPr/>
              <p:nvPr/>
            </p:nvSpPr>
            <p:spPr>
              <a:xfrm>
                <a:off x="469679" y="246184"/>
                <a:ext cx="157211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>
                <a:off x="549078" y="246184"/>
                <a:ext cx="134980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平行四边形 17"/>
            <p:cNvSpPr/>
            <p:nvPr/>
          </p:nvSpPr>
          <p:spPr>
            <a:xfrm>
              <a:off x="644358" y="1286710"/>
              <a:ext cx="1075069" cy="299788"/>
            </a:xfrm>
            <a:prstGeom prst="parallelogram">
              <a:avLst>
                <a:gd name="adj" fmla="val 33960"/>
              </a:avLst>
            </a:prstGeom>
            <a:solidFill>
              <a:srgbClr val="5B37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grpSp>
          <p:nvGrpSpPr>
            <p:cNvPr id="7182" name="组合 18"/>
            <p:cNvGrpSpPr/>
            <p:nvPr/>
          </p:nvGrpSpPr>
          <p:grpSpPr>
            <a:xfrm>
              <a:off x="1681526" y="1286710"/>
              <a:ext cx="214167" cy="299299"/>
              <a:chOff x="1510073" y="239222"/>
              <a:chExt cx="214167" cy="299299"/>
            </a:xfrm>
          </p:grpSpPr>
          <p:sp>
            <p:nvSpPr>
              <p:cNvPr id="21" name="平行四边形 20"/>
              <p:cNvSpPr/>
              <p:nvPr/>
            </p:nvSpPr>
            <p:spPr>
              <a:xfrm flipH="1" flipV="1">
                <a:off x="1567030" y="239222"/>
                <a:ext cx="157210" cy="299788"/>
              </a:xfrm>
              <a:prstGeom prst="parallelogram">
                <a:avLst>
                  <a:gd name="adj" fmla="val 63808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平行四边形 21"/>
              <p:cNvSpPr/>
              <p:nvPr/>
            </p:nvSpPr>
            <p:spPr>
              <a:xfrm flipH="1" flipV="1">
                <a:off x="1509862" y="239222"/>
                <a:ext cx="134979" cy="299788"/>
              </a:xfrm>
              <a:prstGeom prst="parallelogram">
                <a:avLst>
                  <a:gd name="adj" fmla="val 78029"/>
                </a:avLst>
              </a:prstGeom>
              <a:solidFill>
                <a:srgbClr val="5B37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3" name="文本框 19"/>
            <p:cNvSpPr txBox="1"/>
            <p:nvPr/>
          </p:nvSpPr>
          <p:spPr>
            <a:xfrm>
              <a:off x="644538" y="1297105"/>
              <a:ext cx="1082681" cy="3429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120650" indent="-120650" algn="l" defTabSz="480695" rtl="0" eaLnBrk="0" fontAlgn="base" hangingPunct="0">
                <a:lnSpc>
                  <a:spcPct val="90000"/>
                </a:lnSpc>
                <a:spcBef>
                  <a:spcPts val="52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680" indent="-11938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1980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13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2675" indent="-120650" algn="l" defTabSz="480695" rtl="0" eaLnBrk="0" fontAlgn="base" hangingPunct="0">
                <a:lnSpc>
                  <a:spcPct val="90000"/>
                </a:lnSpc>
                <a:spcBef>
                  <a:spcPts val="26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45720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对比提升</a:t>
              </a:r>
              <a:r>
                <a:rPr lang="en-US" altLang="zh-CN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——</a:t>
              </a:r>
              <a:r>
                <a:rPr lang="zh-CN" altLang="en-US" sz="2000" dirty="0">
                  <a:solidFill>
                    <a:schemeClr val="bg1"/>
                  </a:solidFill>
                  <a:latin typeface="华文隶书" panose="02010800040101010101" charset="-122"/>
                  <a:ea typeface="华文隶书" panose="02010800040101010101" charset="-122"/>
                </a:rPr>
                <a:t>革命篇</a:t>
              </a:r>
            </a:p>
          </p:txBody>
        </p:sp>
      </p:grp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484589"/>
              </p:ext>
            </p:extLst>
          </p:nvPr>
        </p:nvGraphicFramePr>
        <p:xfrm>
          <a:off x="18415" y="700644"/>
          <a:ext cx="3985895" cy="241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2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801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美国独立战争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美国内战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 rowSpan="5"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同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根本原因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性质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方式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领导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影响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072255" y="866775"/>
          <a:ext cx="5381625" cy="2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dirty="0"/>
                        <a:t>美国独立战争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dirty="0"/>
                        <a:t>美国内战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异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阻碍资本主义发展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17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性质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领导阶级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17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影响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464945" y="1040130"/>
            <a:ext cx="25400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资本主义的发展受到阻碍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59802" y="1377495"/>
            <a:ext cx="241262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资产阶级革命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741805" y="1714500"/>
            <a:ext cx="19291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战争、武力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59890" y="2051685"/>
            <a:ext cx="16363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资产阶级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47470" y="2388870"/>
            <a:ext cx="2658110" cy="583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zh-CN" altLang="en-US" sz="1600" dirty="0"/>
              <a:t>促进了资本主义的发展，扫除了资本主义发展的障碍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09637" y="1252653"/>
            <a:ext cx="225598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英国殖民统治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519035" y="1252855"/>
            <a:ext cx="1828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南方奴隶制种植园经济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400675" y="1697990"/>
            <a:ext cx="14903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民族解放战争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443855" y="2044065"/>
            <a:ext cx="20942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资产阶级与种植园主的联盟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611110" y="2167255"/>
            <a:ext cx="16440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北方资产阶级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509895" y="2561590"/>
            <a:ext cx="20085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l" fontAlgn="auto"/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保留了黑人奴隶制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538085" y="2561590"/>
            <a:ext cx="19157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auto"/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废除了黑人奴隶制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766050" y="1706880"/>
            <a:ext cx="14903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华文隶书" panose="02010800040101010101" charset="-122"/>
                <a:ea typeface="华文隶书" panose="02010800040101010101" charset="-122"/>
              </a:rPr>
              <a:t>统一战争</a:t>
            </a:r>
          </a:p>
        </p:txBody>
      </p:sp>
      <p:sp>
        <p:nvSpPr>
          <p:cNvPr id="26" name="矩形 25"/>
          <p:cNvSpPr/>
          <p:nvPr/>
        </p:nvSpPr>
        <p:spPr>
          <a:xfrm>
            <a:off x="4135755" y="363220"/>
            <a:ext cx="5255260" cy="427990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chemeClr val="tx1"/>
                </a:solidFill>
              </a:rPr>
              <a:t>美国两次资产阶级革命的异同</a:t>
            </a:r>
          </a:p>
        </p:txBody>
      </p:sp>
      <p:sp>
        <p:nvSpPr>
          <p:cNvPr id="27" name="矩形 26"/>
          <p:cNvSpPr/>
          <p:nvPr/>
        </p:nvSpPr>
        <p:spPr>
          <a:xfrm>
            <a:off x="4135755" y="363220"/>
            <a:ext cx="5255260" cy="427990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50800" cmpd="dbl">
            <a:solidFill>
              <a:srgbClr val="C00000"/>
            </a:solidFill>
            <a:prstDash val="soli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tx1"/>
                </a:solidFill>
              </a:rPr>
              <a:t>说说美国是如何从殖民地成为世界最强的资本主义国家？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bldLvl="0" animBg="1"/>
      <p:bldP spid="13" grpId="0"/>
      <p:bldP spid="14" grpId="0"/>
      <p:bldP spid="19" grpId="0"/>
      <p:bldP spid="16" grpId="0"/>
      <p:bldP spid="25" grpId="0"/>
      <p:bldP spid="28" grpId="0"/>
      <p:bldP spid="29" grpId="0"/>
      <p:bldP spid="20" grpId="0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709</Words>
  <Application>Microsoft Office PowerPoint</Application>
  <PresentationFormat>自定义</PresentationFormat>
  <Paragraphs>190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等线</vt:lpstr>
      <vt:lpstr>方正正中黑简体</vt:lpstr>
      <vt:lpstr>汉仪菱心体简</vt:lpstr>
      <vt:lpstr>华文隶书</vt:lpstr>
      <vt:lpstr>经典行书简</vt:lpstr>
      <vt:lpstr>楷体</vt:lpstr>
      <vt:lpstr>微软雅黑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第六单元 资本主义制度的扩展</vt:lpstr>
      <vt:lpstr>PART1</vt:lpstr>
      <vt:lpstr>PowerPoint 演示文稿</vt:lpstr>
      <vt:lpstr>PART2</vt:lpstr>
      <vt:lpstr>PowerPoint 演示文稿</vt:lpstr>
      <vt:lpstr>PowerPoint 演示文稿</vt:lpstr>
      <vt:lpstr>PART3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song lishi</cp:lastModifiedBy>
  <cp:revision>406</cp:revision>
  <dcterms:created xsi:type="dcterms:W3CDTF">2017-08-03T09:01:00Z</dcterms:created>
  <dcterms:modified xsi:type="dcterms:W3CDTF">2018-12-19T17:11:26Z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2052-11.1.0.7764</vt:lpwstr>
  </property>
</Properties>
</file>