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593263" cy="36068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64B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8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A42B7-C3F7-4326-9308-BF1EF4950AB2}" type="datetimeFigureOut">
              <a:rPr lang="zh-CN" altLang="en-US" smtClean="0"/>
              <a:t>2018/11/28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1039813" y="1279525"/>
            <a:ext cx="918527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2A4F1-5877-4A89-A6D5-BE5E591E3E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7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A4F1-5877-4A89-A6D5-BE5E591E3EC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423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A4F1-5877-4A89-A6D5-BE5E591E3EC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72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A4F1-5877-4A89-A6D5-BE5E591E3EC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418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A4F1-5877-4A89-A6D5-BE5E591E3EC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052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A4F1-5877-4A89-A6D5-BE5E591E3EC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777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A4F1-5877-4A89-A6D5-BE5E591E3EC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318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A4F1-5877-4A89-A6D5-BE5E591E3EC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880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A4F1-5877-4A89-A6D5-BE5E591E3EC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15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A4F1-5877-4A89-A6D5-BE5E591E3EC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135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A4F1-5877-4A89-A6D5-BE5E591E3EC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19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9587" y="590512"/>
            <a:ext cx="8274825" cy="1255840"/>
          </a:xfrm>
        </p:spPr>
        <p:txBody>
          <a:bodyPr anchor="b"/>
          <a:lstStyle>
            <a:lvl1pPr algn="ctr">
              <a:defRPr sz="315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9587" y="1894782"/>
            <a:ext cx="8274825" cy="870738"/>
          </a:xfrm>
        </p:spPr>
        <p:txBody>
          <a:bodyPr/>
          <a:lstStyle>
            <a:lvl1pPr marL="0" indent="0" algn="ctr">
              <a:buNone/>
              <a:defRPr sz="12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40665" indent="0" algn="ctr">
              <a:buNone/>
              <a:defRPr sz="1050"/>
            </a:lvl2pPr>
            <a:lvl3pPr marL="480695" indent="0" algn="ctr">
              <a:buNone/>
              <a:defRPr sz="945"/>
            </a:lvl3pPr>
            <a:lvl4pPr marL="721360" indent="0" algn="ctr">
              <a:buNone/>
              <a:defRPr sz="840"/>
            </a:lvl4pPr>
            <a:lvl5pPr marL="962025" indent="0" algn="ctr">
              <a:buNone/>
              <a:defRPr sz="840"/>
            </a:lvl5pPr>
            <a:lvl6pPr marL="1202690" indent="0" algn="ctr">
              <a:buNone/>
              <a:defRPr sz="840"/>
            </a:lvl6pPr>
            <a:lvl7pPr marL="1442720" indent="0" algn="ctr">
              <a:buNone/>
              <a:defRPr sz="840"/>
            </a:lvl7pPr>
            <a:lvl8pPr marL="1683385" indent="0" algn="ctr">
              <a:buNone/>
              <a:defRPr sz="840"/>
            </a:lvl8pPr>
            <a:lvl9pPr marL="1924050" indent="0" algn="ctr">
              <a:buNone/>
              <a:defRPr sz="84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9587" y="172010"/>
            <a:ext cx="8274825" cy="3077142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9587" y="103874"/>
            <a:ext cx="8274825" cy="697225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9587" y="895454"/>
            <a:ext cx="8274825" cy="235369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9587" y="1556440"/>
            <a:ext cx="8274825" cy="1462920"/>
          </a:xfrm>
        </p:spPr>
        <p:txBody>
          <a:bodyPr anchor="t" anchorCtr="0"/>
          <a:lstStyle>
            <a:lvl1pPr>
              <a:defRPr sz="252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9587" y="905808"/>
            <a:ext cx="8274825" cy="580158"/>
          </a:xfrm>
        </p:spPr>
        <p:txBody>
          <a:bodyPr lIns="144145" anchor="b" anchorCtr="0"/>
          <a:lstStyle>
            <a:lvl1pPr marL="0" indent="0">
              <a:buNone/>
              <a:defRPr sz="12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406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695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136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2025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26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27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3385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40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9587" y="960250"/>
            <a:ext cx="4077450" cy="228873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56962" y="960250"/>
            <a:ext cx="4077450" cy="228873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2018/11/28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1087" y="192050"/>
            <a:ext cx="8274825" cy="42084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587" y="779556"/>
            <a:ext cx="4108431" cy="433198"/>
          </a:xfrm>
        </p:spPr>
        <p:txBody>
          <a:bodyPr anchor="ctr" anchorCtr="0"/>
          <a:lstStyle>
            <a:lvl1pPr marL="0" indent="0">
              <a:buNone/>
              <a:defRPr sz="1685">
                <a:solidFill>
                  <a:srgbClr val="0070C0"/>
                </a:solidFill>
              </a:defRPr>
            </a:lvl1pPr>
            <a:lvl2pPr marL="240665" indent="0">
              <a:buNone/>
              <a:defRPr sz="1260"/>
            </a:lvl2pPr>
            <a:lvl3pPr marL="480695" indent="0">
              <a:buNone/>
              <a:defRPr sz="1050"/>
            </a:lvl3pPr>
            <a:lvl4pPr marL="721360" indent="0">
              <a:buNone/>
              <a:defRPr sz="945"/>
            </a:lvl4pPr>
            <a:lvl5pPr marL="962025" indent="0">
              <a:buNone/>
              <a:defRPr sz="945"/>
            </a:lvl5pPr>
            <a:lvl6pPr marL="1202690" indent="0">
              <a:buNone/>
              <a:defRPr sz="945"/>
            </a:lvl6pPr>
            <a:lvl7pPr marL="1442720" indent="0">
              <a:buNone/>
              <a:defRPr sz="945"/>
            </a:lvl7pPr>
            <a:lvl8pPr marL="1683385" indent="0">
              <a:buNone/>
              <a:defRPr sz="945"/>
            </a:lvl8pPr>
            <a:lvl9pPr marL="1924050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9587" y="1245820"/>
            <a:ext cx="4109430" cy="2009678"/>
          </a:xfrm>
        </p:spPr>
        <p:txBody>
          <a:bodyPr/>
          <a:lstStyle>
            <a:lvl1pPr>
              <a:defRPr sz="1475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23421" y="779556"/>
            <a:ext cx="4010991" cy="433198"/>
          </a:xfrm>
        </p:spPr>
        <p:txBody>
          <a:bodyPr anchor="ctr" anchorCtr="0"/>
          <a:lstStyle>
            <a:lvl1pPr marL="0" indent="0">
              <a:buNone/>
              <a:defRPr sz="1685">
                <a:solidFill>
                  <a:srgbClr val="0070C0"/>
                </a:solidFill>
              </a:defRPr>
            </a:lvl1pPr>
            <a:lvl2pPr marL="240665" indent="0">
              <a:buNone/>
              <a:defRPr sz="1260"/>
            </a:lvl2pPr>
            <a:lvl3pPr marL="480695" indent="0">
              <a:buNone/>
              <a:defRPr sz="1050"/>
            </a:lvl3pPr>
            <a:lvl4pPr marL="721360" indent="0">
              <a:buNone/>
              <a:defRPr sz="945"/>
            </a:lvl4pPr>
            <a:lvl5pPr marL="962025" indent="0">
              <a:buNone/>
              <a:defRPr sz="945"/>
            </a:lvl5pPr>
            <a:lvl6pPr marL="1202690" indent="0">
              <a:buNone/>
              <a:defRPr sz="945"/>
            </a:lvl6pPr>
            <a:lvl7pPr marL="1442720" indent="0">
              <a:buNone/>
              <a:defRPr sz="945"/>
            </a:lvl7pPr>
            <a:lvl8pPr marL="1683385" indent="0">
              <a:buNone/>
              <a:defRPr sz="945"/>
            </a:lvl8pPr>
            <a:lvl9pPr marL="1924050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23421" y="1245820"/>
            <a:ext cx="4010991" cy="2009678"/>
          </a:xfrm>
        </p:spPr>
        <p:txBody>
          <a:bodyPr/>
          <a:lstStyle>
            <a:lvl1pPr>
              <a:defRPr sz="1475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2018/11/28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9587" y="103874"/>
            <a:ext cx="8274825" cy="697225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994" y="-1002"/>
            <a:ext cx="5522046" cy="3609204"/>
          </a:xfrm>
          <a:noFill/>
        </p:spPr>
        <p:txBody>
          <a:bodyPr lIns="252095" tIns="144145"/>
          <a:lstStyle>
            <a:lvl1pPr marL="0" indent="0" algn="ctr">
              <a:buNone/>
              <a:defRPr sz="94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40665" indent="0">
              <a:buNone/>
              <a:defRPr sz="1475"/>
            </a:lvl2pPr>
            <a:lvl3pPr marL="480695" indent="0">
              <a:buNone/>
              <a:defRPr sz="1260"/>
            </a:lvl3pPr>
            <a:lvl4pPr marL="721360" indent="0">
              <a:buNone/>
              <a:defRPr sz="1050"/>
            </a:lvl4pPr>
            <a:lvl5pPr marL="962025" indent="0">
              <a:buNone/>
              <a:defRPr sz="1050"/>
            </a:lvl5pPr>
            <a:lvl6pPr marL="1202690" indent="0">
              <a:buNone/>
              <a:defRPr sz="1050"/>
            </a:lvl6pPr>
            <a:lvl7pPr marL="1442720" indent="0">
              <a:buNone/>
              <a:defRPr sz="1050"/>
            </a:lvl7pPr>
            <a:lvl8pPr marL="1683385" indent="0">
              <a:buNone/>
              <a:defRPr sz="1050"/>
            </a:lvl8pPr>
            <a:lvl9pPr marL="1924050" indent="0">
              <a:buNone/>
              <a:defRPr sz="105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83883" y="240480"/>
            <a:ext cx="3456338" cy="555108"/>
          </a:xfrm>
        </p:spPr>
        <p:txBody>
          <a:bodyPr anchor="b" anchorCtr="0"/>
          <a:lstStyle>
            <a:lvl1pPr>
              <a:defRPr sz="168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83383" y="891112"/>
            <a:ext cx="3457338" cy="2356704"/>
          </a:xfrm>
        </p:spPr>
        <p:txBody>
          <a:bodyPr/>
          <a:lstStyle>
            <a:lvl1pPr marL="0" indent="0">
              <a:buNone/>
              <a:defRPr sz="1475">
                <a:solidFill>
                  <a:schemeClr val="tx1"/>
                </a:solidFill>
              </a:defRPr>
            </a:lvl1pPr>
            <a:lvl2pPr marL="240665" indent="0">
              <a:buNone/>
              <a:defRPr sz="945"/>
            </a:lvl2pPr>
            <a:lvl3pPr marL="480695" indent="0">
              <a:buNone/>
              <a:defRPr sz="840"/>
            </a:lvl3pPr>
            <a:lvl4pPr marL="721360" indent="0">
              <a:buNone/>
              <a:defRPr sz="735"/>
            </a:lvl4pPr>
            <a:lvl5pPr marL="962025" indent="0">
              <a:buNone/>
              <a:defRPr sz="735"/>
            </a:lvl5pPr>
            <a:lvl6pPr marL="1202690" indent="0">
              <a:buNone/>
              <a:defRPr sz="735"/>
            </a:lvl6pPr>
            <a:lvl7pPr marL="1442720" indent="0">
              <a:buNone/>
              <a:defRPr sz="735"/>
            </a:lvl7pPr>
            <a:lvl8pPr marL="1683385" indent="0">
              <a:buNone/>
              <a:defRPr sz="735"/>
            </a:lvl8pPr>
            <a:lvl9pPr marL="1924050" indent="0">
              <a:buNone/>
              <a:defRPr sz="7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2018/11/28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78949" y="-4008"/>
            <a:ext cx="5522046" cy="3609204"/>
          </a:xfrm>
          <a:noFill/>
        </p:spPr>
        <p:txBody>
          <a:bodyPr lIns="252095" tIns="144145"/>
          <a:lstStyle>
            <a:lvl1pPr marL="0" indent="0" algn="ctr">
              <a:buNone/>
              <a:defRPr sz="94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40665" indent="0">
              <a:buNone/>
              <a:defRPr sz="1475"/>
            </a:lvl2pPr>
            <a:lvl3pPr marL="480695" indent="0">
              <a:buNone/>
              <a:defRPr sz="1260"/>
            </a:lvl3pPr>
            <a:lvl4pPr marL="721360" indent="0">
              <a:buNone/>
              <a:defRPr sz="1050"/>
            </a:lvl4pPr>
            <a:lvl5pPr marL="962025" indent="0">
              <a:buNone/>
              <a:defRPr sz="1050"/>
            </a:lvl5pPr>
            <a:lvl6pPr marL="1202690" indent="0">
              <a:buNone/>
              <a:defRPr sz="1050"/>
            </a:lvl6pPr>
            <a:lvl7pPr marL="1442720" indent="0">
              <a:buNone/>
              <a:defRPr sz="1050"/>
            </a:lvl7pPr>
            <a:lvl8pPr marL="1683385" indent="0">
              <a:buNone/>
              <a:defRPr sz="1050"/>
            </a:lvl8pPr>
            <a:lvl9pPr marL="1924050" indent="0">
              <a:buNone/>
              <a:defRPr sz="105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298" y="240480"/>
            <a:ext cx="3367894" cy="555108"/>
          </a:xfrm>
        </p:spPr>
        <p:txBody>
          <a:bodyPr anchor="t" anchorCtr="0"/>
          <a:lstStyle>
            <a:lvl1pPr>
              <a:defRPr sz="168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22298" y="891112"/>
            <a:ext cx="3368393" cy="2356704"/>
          </a:xfrm>
        </p:spPr>
        <p:txBody>
          <a:bodyPr/>
          <a:lstStyle>
            <a:lvl1pPr marL="0" indent="0">
              <a:buNone/>
              <a:defRPr sz="1475">
                <a:solidFill>
                  <a:schemeClr val="tx1"/>
                </a:solidFill>
              </a:defRPr>
            </a:lvl1pPr>
            <a:lvl2pPr marL="240665" indent="0">
              <a:buNone/>
              <a:defRPr sz="945"/>
            </a:lvl2pPr>
            <a:lvl3pPr marL="480695" indent="0">
              <a:buNone/>
              <a:defRPr sz="840"/>
            </a:lvl3pPr>
            <a:lvl4pPr marL="721360" indent="0">
              <a:buNone/>
              <a:defRPr sz="735"/>
            </a:lvl4pPr>
            <a:lvl5pPr marL="962025" indent="0">
              <a:buNone/>
              <a:defRPr sz="735"/>
            </a:lvl5pPr>
            <a:lvl6pPr marL="1202690" indent="0">
              <a:buNone/>
              <a:defRPr sz="735"/>
            </a:lvl6pPr>
            <a:lvl7pPr marL="1442720" indent="0">
              <a:buNone/>
              <a:defRPr sz="735"/>
            </a:lvl7pPr>
            <a:lvl8pPr marL="1683385" indent="0">
              <a:buNone/>
              <a:defRPr sz="735"/>
            </a:lvl8pPr>
            <a:lvl9pPr marL="1924050" indent="0">
              <a:buNone/>
              <a:defRPr sz="7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2018/11/28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865706" y="192050"/>
            <a:ext cx="2068706" cy="305693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9587" y="192050"/>
            <a:ext cx="6086194" cy="305693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59587" y="192050"/>
            <a:ext cx="8274825" cy="69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9587" y="960250"/>
            <a:ext cx="8274825" cy="2288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587" y="3343340"/>
            <a:ext cx="2158650" cy="192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9C70D-B7C8-466D-B87C-22D855EF72C6}" type="datetimeFigureOut">
              <a:rPr lang="zh-CN" altLang="en-US" smtClean="0"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78012" y="3343340"/>
            <a:ext cx="3237975" cy="192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75762" y="3343340"/>
            <a:ext cx="2158650" cy="192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480695" rtl="0" eaLnBrk="1" latinLnBrk="0" hangingPunct="1">
        <a:lnSpc>
          <a:spcPct val="90000"/>
        </a:lnSpc>
        <a:spcBef>
          <a:spcPct val="0"/>
        </a:spcBef>
        <a:buNone/>
        <a:defRPr sz="23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69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5" kern="1200">
          <a:solidFill>
            <a:schemeClr val="tx1"/>
          </a:solidFill>
          <a:latin typeface="+mn-lt"/>
          <a:ea typeface="+mn-ea"/>
          <a:cs typeface="+mn-cs"/>
        </a:defRPr>
      </a:lvl1pPr>
      <a:lvl2pPr marL="360680" indent="-120015" algn="l" defTabSz="480695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1345" indent="-120015" algn="l" defTabSz="480695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1375" indent="-120015" algn="l" defTabSz="480695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2040" indent="-120015" algn="l" defTabSz="480695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2705" indent="-120015" algn="l" defTabSz="480695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3370" indent="-120015" algn="l" defTabSz="480695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3400" indent="-120015" algn="l" defTabSz="480695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4065" indent="-120015" algn="l" defTabSz="480695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80695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665" algn="l" defTabSz="480695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695" algn="l" defTabSz="480695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1360" algn="l" defTabSz="480695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2025" algn="l" defTabSz="480695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2690" algn="l" defTabSz="480695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2720" algn="l" defTabSz="480695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3385" algn="l" defTabSz="480695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4050" algn="l" defTabSz="480695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林肯纪念堂卫星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0" y="748665"/>
            <a:ext cx="8562975" cy="2752725"/>
          </a:xfrm>
          <a:prstGeom prst="rect">
            <a:avLst/>
          </a:prstGeom>
          <a:effectLst>
            <a:glow rad="76200">
              <a:schemeClr val="bg1">
                <a:alpha val="40000"/>
              </a:schemeClr>
            </a:glow>
          </a:effectLst>
        </p:spPr>
      </p:pic>
      <p:sp>
        <p:nvSpPr>
          <p:cNvPr id="5" name="圆角矩形标注 4"/>
          <p:cNvSpPr/>
          <p:nvPr/>
        </p:nvSpPr>
        <p:spPr>
          <a:xfrm>
            <a:off x="7232015" y="-19050"/>
            <a:ext cx="2131060" cy="1957705"/>
          </a:xfrm>
          <a:prstGeom prst="wedgeRoundRectCallou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标注 5"/>
          <p:cNvSpPr/>
          <p:nvPr/>
        </p:nvSpPr>
        <p:spPr>
          <a:xfrm>
            <a:off x="1409065" y="95885"/>
            <a:ext cx="2819400" cy="1957705"/>
          </a:xfrm>
          <a:prstGeom prst="wedgeRoundRectCallout">
            <a:avLst>
              <a:gd name="adj1" fmla="val -29631"/>
              <a:gd name="adj2" fmla="val 63655"/>
              <a:gd name="adj3" fmla="val 16667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timg (2)"/>
          <p:cNvPicPr>
            <a:picLocks noChangeAspect="1"/>
          </p:cNvPicPr>
          <p:nvPr/>
        </p:nvPicPr>
        <p:blipFill>
          <a:blip r:embed="rId6"/>
          <a:srcRect l="19321" t="3130" r="18870"/>
          <a:stretch>
            <a:fillRect/>
          </a:stretch>
        </p:blipFill>
        <p:spPr>
          <a:xfrm>
            <a:off x="12065" y="760095"/>
            <a:ext cx="2173605" cy="272986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138430" y="97155"/>
            <a:ext cx="2934970" cy="4432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ea"/>
                <a:sym typeface="Calibri Light" charset="0"/>
              </a:defRPr>
            </a:lvl1pPr>
            <a:lvl2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2pPr>
            <a:lvl3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3pPr>
            <a:lvl4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4pPr>
            <a:lvl5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9pPr>
          </a:lstStyle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五、大国崛起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24180" y="1480820"/>
            <a:ext cx="87445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经历了独立战争和美国内战两场战争，美国走上了强国之路。对于今天的中国而言，我们能吸取哪些经验来讲好我们的中国故事？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9765" y="614045"/>
            <a:ext cx="8274685" cy="1542415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经典行书简" panose="02010609010101010101" charset="-122"/>
                <a:ea typeface="经典行书简" panose="02010609010101010101" charset="-122"/>
                <a:cs typeface="经典行书简" panose="02010609010101010101" charset="-122"/>
              </a:rPr>
              <a:t>第</a:t>
            </a:r>
            <a:r>
              <a:rPr lang="en-US" altLang="zh-C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经典行书简" panose="02010609010101010101" charset="-122"/>
                <a:ea typeface="经典行书简" panose="02010609010101010101" charset="-122"/>
                <a:cs typeface="经典行书简" panose="02010609010101010101" charset="-122"/>
              </a:rPr>
              <a:t>18</a:t>
            </a:r>
            <a:r>
              <a:rPr lang="zh-CN" alt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经典行书简" panose="02010609010101010101" charset="-122"/>
                <a:ea typeface="经典行书简" panose="02010609010101010101" charset="-122"/>
                <a:cs typeface="经典行书简" panose="02010609010101010101" charset="-122"/>
              </a:rPr>
              <a:t>课</a:t>
            </a:r>
            <a:br>
              <a:rPr lang="zh-CN" alt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经典行书简" panose="02010609010101010101" charset="-122"/>
                <a:ea typeface="经典行书简" panose="02010609010101010101" charset="-122"/>
                <a:cs typeface="经典行书简" panose="02010609010101010101" charset="-122"/>
              </a:rPr>
            </a:br>
            <a:r>
              <a:rPr lang="zh-CN" alt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经典行书简" panose="02010609010101010101" charset="-122"/>
                <a:ea typeface="经典行书简" panose="02010609010101010101" charset="-122"/>
                <a:cs typeface="经典行书简" panose="02010609010101010101" charset="-122"/>
              </a:rPr>
              <a:t>美国内战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85952" y="2041467"/>
            <a:ext cx="8274825" cy="870738"/>
          </a:xfrm>
        </p:spPr>
        <p:txBody>
          <a:bodyPr/>
          <a:lstStyle/>
          <a:p>
            <a:r>
              <a:rPr lang="zh-CN" altLang="en-US" sz="4400" b="1" dirty="0">
                <a:ln w="12700" cmpd="sng">
                  <a:solidFill>
                    <a:srgbClr val="34164B"/>
                  </a:solidFill>
                  <a:prstDash val="solid"/>
                </a:ln>
                <a:solidFill>
                  <a:schemeClr val="bg1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美国南北战争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5"/>
          <p:cNvPicPr>
            <a:picLocks noChangeAspect="1"/>
          </p:cNvPicPr>
          <p:nvPr/>
        </p:nvPicPr>
        <p:blipFill>
          <a:blip r:embed="rId3"/>
          <a:srcRect l="811" t="26241" r="66465" b="28273"/>
          <a:stretch>
            <a:fillRect/>
          </a:stretch>
        </p:blipFill>
        <p:spPr>
          <a:xfrm>
            <a:off x="4881245" y="865505"/>
            <a:ext cx="2098675" cy="1875155"/>
          </a:xfrm>
          <a:prstGeom prst="rect">
            <a:avLst/>
          </a:prstGeom>
        </p:spPr>
      </p:pic>
      <p:pic>
        <p:nvPicPr>
          <p:cNvPr id="25" name="图片 24" descr="3"/>
          <p:cNvPicPr>
            <a:picLocks noChangeAspect="1"/>
          </p:cNvPicPr>
          <p:nvPr/>
        </p:nvPicPr>
        <p:blipFill>
          <a:blip r:embed="rId4"/>
          <a:srcRect l="29305" t="32713" r="39892" b="9623"/>
          <a:stretch>
            <a:fillRect/>
          </a:stretch>
        </p:blipFill>
        <p:spPr>
          <a:xfrm>
            <a:off x="6440170" y="999490"/>
            <a:ext cx="1529715" cy="204978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30480" y="26670"/>
            <a:ext cx="3937000" cy="5480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ea"/>
                <a:sym typeface="Calibri Light" charset="0"/>
              </a:defRPr>
            </a:lvl1pPr>
            <a:lvl2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2pPr>
            <a:lvl3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3pPr>
            <a:lvl4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4pPr>
            <a:lvl5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9pPr>
          </a:lstStyle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一、独立战争后的美国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50495" y="847563"/>
            <a:ext cx="1906915" cy="1568999"/>
            <a:chOff x="337" y="476"/>
            <a:chExt cx="4365" cy="3746"/>
          </a:xfrm>
        </p:grpSpPr>
        <p:pic>
          <p:nvPicPr>
            <p:cNvPr id="8" name="图片 7" descr="白宫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" y="476"/>
              <a:ext cx="3330" cy="37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矩形 9"/>
            <p:cNvSpPr/>
            <p:nvPr/>
          </p:nvSpPr>
          <p:spPr>
            <a:xfrm>
              <a:off x="337" y="476"/>
              <a:ext cx="1254" cy="37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zh-CN" altLang="en-US" sz="240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造字工房力黑（非商用）常规体" charset="-122"/>
                  <a:ea typeface="造字工房力黑（非商用）常规体" charset="-122"/>
                </a:rPr>
                <a:t>联邦政府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2919730" y="511175"/>
            <a:ext cx="89344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造字工房力黑（非商用）常规体" charset="-122"/>
                <a:ea typeface="造字工房力黑（非商用）常规体" charset="-122"/>
              </a:rPr>
              <a:t>总统</a:t>
            </a:r>
          </a:p>
        </p:txBody>
      </p:sp>
      <p:sp>
        <p:nvSpPr>
          <p:cNvPr id="7" name="矩形 6"/>
          <p:cNvSpPr/>
          <p:nvPr/>
        </p:nvSpPr>
        <p:spPr>
          <a:xfrm>
            <a:off x="1838325" y="2370455"/>
            <a:ext cx="89344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造字工房力黑（非商用）常规体" charset="-122"/>
                <a:ea typeface="造字工房力黑（非商用）常规体" charset="-122"/>
              </a:rPr>
              <a:t>国会</a:t>
            </a:r>
          </a:p>
        </p:txBody>
      </p:sp>
      <p:sp>
        <p:nvSpPr>
          <p:cNvPr id="9" name="矩形 8"/>
          <p:cNvSpPr/>
          <p:nvPr/>
        </p:nvSpPr>
        <p:spPr>
          <a:xfrm>
            <a:off x="3559175" y="2370455"/>
            <a:ext cx="140970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造字工房力黑（非商用）常规体" charset="-122"/>
                <a:ea typeface="造字工房力黑（非商用）常规体" charset="-122"/>
              </a:rPr>
              <a:t>最高法院</a:t>
            </a:r>
          </a:p>
        </p:txBody>
      </p:sp>
      <p:sp>
        <p:nvSpPr>
          <p:cNvPr id="12" name="矩形 11"/>
          <p:cNvSpPr/>
          <p:nvPr/>
        </p:nvSpPr>
        <p:spPr>
          <a:xfrm>
            <a:off x="2919730" y="802005"/>
            <a:ext cx="89408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行政</a:t>
            </a:r>
          </a:p>
        </p:txBody>
      </p:sp>
      <p:sp>
        <p:nvSpPr>
          <p:cNvPr id="13" name="矩形 12"/>
          <p:cNvSpPr/>
          <p:nvPr/>
        </p:nvSpPr>
        <p:spPr>
          <a:xfrm>
            <a:off x="1837690" y="2766695"/>
            <a:ext cx="89408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立法</a:t>
            </a:r>
          </a:p>
        </p:txBody>
      </p:sp>
      <p:sp>
        <p:nvSpPr>
          <p:cNvPr id="14" name="矩形 13"/>
          <p:cNvSpPr/>
          <p:nvPr/>
        </p:nvSpPr>
        <p:spPr>
          <a:xfrm>
            <a:off x="3816985" y="2775585"/>
            <a:ext cx="89408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司法</a:t>
            </a:r>
          </a:p>
        </p:txBody>
      </p:sp>
      <p:sp>
        <p:nvSpPr>
          <p:cNvPr id="15" name="左右箭头 14"/>
          <p:cNvSpPr/>
          <p:nvPr/>
        </p:nvSpPr>
        <p:spPr>
          <a:xfrm rot="3600000">
            <a:off x="3484245" y="1564640"/>
            <a:ext cx="1490345" cy="318770"/>
          </a:xfrm>
          <a:prstGeom prst="left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左右箭头 15"/>
          <p:cNvSpPr/>
          <p:nvPr/>
        </p:nvSpPr>
        <p:spPr>
          <a:xfrm rot="18120000">
            <a:off x="1732280" y="1485265"/>
            <a:ext cx="1513840" cy="318770"/>
          </a:xfrm>
          <a:prstGeom prst="left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右箭头 16"/>
          <p:cNvSpPr/>
          <p:nvPr/>
        </p:nvSpPr>
        <p:spPr>
          <a:xfrm>
            <a:off x="2731135" y="2440940"/>
            <a:ext cx="827405" cy="318770"/>
          </a:xfrm>
          <a:prstGeom prst="left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 descr="美国地图(1783)"/>
          <p:cNvPicPr>
            <a:picLocks noChangeAspect="1"/>
          </p:cNvPicPr>
          <p:nvPr/>
        </p:nvPicPr>
        <p:blipFill>
          <a:blip r:embed="rId6"/>
          <a:srcRect l="13443" t="12949" r="20872" b="11170"/>
          <a:stretch>
            <a:fillRect/>
          </a:stretch>
        </p:blipFill>
        <p:spPr>
          <a:xfrm>
            <a:off x="6705600" y="26670"/>
            <a:ext cx="3007360" cy="2877185"/>
          </a:xfrm>
          <a:prstGeom prst="rect">
            <a:avLst/>
          </a:prstGeom>
        </p:spPr>
      </p:pic>
      <p:pic>
        <p:nvPicPr>
          <p:cNvPr id="21" name="图片 20" descr="1.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1424" t="8844" r="33444" b="21241"/>
          <a:stretch>
            <a:fillRect/>
          </a:stretch>
        </p:blipFill>
        <p:spPr>
          <a:xfrm>
            <a:off x="6065520" y="199390"/>
            <a:ext cx="2141855" cy="2631440"/>
          </a:xfrm>
          <a:prstGeom prst="rect">
            <a:avLst/>
          </a:prstGeom>
        </p:spPr>
      </p:pic>
      <p:pic>
        <p:nvPicPr>
          <p:cNvPr id="22" name="图片 21" descr="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4901" t="66691" r="10588" b="13078"/>
          <a:stretch>
            <a:fillRect/>
          </a:stretch>
        </p:blipFill>
        <p:spPr>
          <a:xfrm>
            <a:off x="7759700" y="2416810"/>
            <a:ext cx="1485265" cy="735965"/>
          </a:xfrm>
          <a:prstGeom prst="rect">
            <a:avLst/>
          </a:prstGeom>
        </p:spPr>
      </p:pic>
      <p:pic>
        <p:nvPicPr>
          <p:cNvPr id="23" name="图片 22" descr="4"/>
          <p:cNvPicPr>
            <a:picLocks noChangeAspect="1"/>
          </p:cNvPicPr>
          <p:nvPr/>
        </p:nvPicPr>
        <p:blipFill>
          <a:blip r:embed="rId9"/>
          <a:srcRect t="4294" r="70505" b="63406"/>
          <a:stretch>
            <a:fillRect/>
          </a:stretch>
        </p:blipFill>
        <p:spPr>
          <a:xfrm>
            <a:off x="4881880" y="72390"/>
            <a:ext cx="1649095" cy="120523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4968875" y="2903855"/>
            <a:ext cx="180848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西进运动</a:t>
            </a:r>
          </a:p>
        </p:txBody>
      </p:sp>
      <p:sp>
        <p:nvSpPr>
          <p:cNvPr id="28" name="任意多边形 27"/>
          <p:cNvSpPr/>
          <p:nvPr/>
        </p:nvSpPr>
        <p:spPr>
          <a:xfrm>
            <a:off x="8130540" y="1400810"/>
            <a:ext cx="1115060" cy="346710"/>
          </a:xfrm>
          <a:custGeom>
            <a:avLst/>
            <a:gdLst>
              <a:gd name="connisteX0" fmla="*/ 0 w 2218055"/>
              <a:gd name="connsiteY0" fmla="*/ 521335 h 521335"/>
              <a:gd name="connisteX1" fmla="*/ 208280 w 2218055"/>
              <a:gd name="connsiteY1" fmla="*/ 447040 h 521335"/>
              <a:gd name="connisteX2" fmla="*/ 312420 w 2218055"/>
              <a:gd name="connsiteY2" fmla="*/ 387350 h 521335"/>
              <a:gd name="connisteX3" fmla="*/ 490855 w 2218055"/>
              <a:gd name="connsiteY3" fmla="*/ 342900 h 521335"/>
              <a:gd name="connisteX4" fmla="*/ 610235 w 2218055"/>
              <a:gd name="connsiteY4" fmla="*/ 267970 h 521335"/>
              <a:gd name="connisteX5" fmla="*/ 803910 w 2218055"/>
              <a:gd name="connsiteY5" fmla="*/ 149225 h 521335"/>
              <a:gd name="connisteX6" fmla="*/ 1071880 w 2218055"/>
              <a:gd name="connsiteY6" fmla="*/ 59690 h 521335"/>
              <a:gd name="connisteX7" fmla="*/ 1176020 w 2218055"/>
              <a:gd name="connsiteY7" fmla="*/ 45085 h 521335"/>
              <a:gd name="connisteX8" fmla="*/ 1339850 w 2218055"/>
              <a:gd name="connsiteY8" fmla="*/ 45085 h 521335"/>
              <a:gd name="connisteX9" fmla="*/ 1682115 w 2218055"/>
              <a:gd name="connsiteY9" fmla="*/ 119380 h 521335"/>
              <a:gd name="connisteX10" fmla="*/ 2024380 w 2218055"/>
              <a:gd name="connsiteY10" fmla="*/ 74930 h 521335"/>
              <a:gd name="connisteX11" fmla="*/ 2218055 w 2218055"/>
              <a:gd name="connsiteY11" fmla="*/ 0 h 52133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2218055" h="521335">
                <a:moveTo>
                  <a:pt x="0" y="521335"/>
                </a:moveTo>
                <a:cubicBezTo>
                  <a:pt x="39370" y="507365"/>
                  <a:pt x="146050" y="473710"/>
                  <a:pt x="208280" y="447040"/>
                </a:cubicBezTo>
                <a:cubicBezTo>
                  <a:pt x="270510" y="420370"/>
                  <a:pt x="255905" y="408305"/>
                  <a:pt x="312420" y="387350"/>
                </a:cubicBezTo>
                <a:cubicBezTo>
                  <a:pt x="368935" y="366395"/>
                  <a:pt x="431165" y="367030"/>
                  <a:pt x="490855" y="342900"/>
                </a:cubicBezTo>
                <a:cubicBezTo>
                  <a:pt x="550545" y="318770"/>
                  <a:pt x="547370" y="306705"/>
                  <a:pt x="610235" y="267970"/>
                </a:cubicBezTo>
                <a:cubicBezTo>
                  <a:pt x="673100" y="229235"/>
                  <a:pt x="711835" y="191135"/>
                  <a:pt x="803910" y="149225"/>
                </a:cubicBezTo>
                <a:cubicBezTo>
                  <a:pt x="895985" y="107315"/>
                  <a:pt x="997585" y="80645"/>
                  <a:pt x="1071880" y="59690"/>
                </a:cubicBezTo>
                <a:cubicBezTo>
                  <a:pt x="1146175" y="38735"/>
                  <a:pt x="1122680" y="48260"/>
                  <a:pt x="1176020" y="45085"/>
                </a:cubicBezTo>
                <a:cubicBezTo>
                  <a:pt x="1229360" y="41910"/>
                  <a:pt x="1238885" y="30480"/>
                  <a:pt x="1339850" y="45085"/>
                </a:cubicBezTo>
                <a:cubicBezTo>
                  <a:pt x="1440815" y="59690"/>
                  <a:pt x="1544955" y="113665"/>
                  <a:pt x="1682115" y="119380"/>
                </a:cubicBezTo>
                <a:cubicBezTo>
                  <a:pt x="1819275" y="125095"/>
                  <a:pt x="1917065" y="99060"/>
                  <a:pt x="2024380" y="74930"/>
                </a:cubicBezTo>
                <a:cubicBezTo>
                  <a:pt x="2131695" y="50800"/>
                  <a:pt x="2186305" y="13970"/>
                  <a:pt x="2218055" y="0"/>
                </a:cubicBezTo>
              </a:path>
            </a:pathLst>
          </a:custGeom>
          <a:noFill/>
          <a:ln w="101600" cap="flat" cmpd="thickThin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685281" y="72390"/>
            <a:ext cx="302768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资本主义工商业</a:t>
            </a:r>
          </a:p>
        </p:txBody>
      </p:sp>
      <p:sp>
        <p:nvSpPr>
          <p:cNvPr id="30" name="矩形 29"/>
          <p:cNvSpPr/>
          <p:nvPr/>
        </p:nvSpPr>
        <p:spPr>
          <a:xfrm>
            <a:off x="7235825" y="2560320"/>
            <a:ext cx="2091055" cy="9531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2800" b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奴隶制种植园经济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27" grpId="0"/>
      <p:bldP spid="28" grpId="0" animBg="1"/>
      <p:bldP spid="29" grpId="0"/>
      <p:bldP spid="3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138430" y="97155"/>
            <a:ext cx="2366645" cy="4432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ea"/>
                <a:sym typeface="Calibri Light" charset="0"/>
              </a:defRPr>
            </a:lvl1pPr>
            <a:lvl2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2pPr>
            <a:lvl3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3pPr>
            <a:lvl4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4pPr>
            <a:lvl5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9pPr>
          </a:lstStyle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二、分裂危机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8430" y="650240"/>
            <a:ext cx="4076065" cy="2676525"/>
          </a:xfrm>
          <a:prstGeom prst="rect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000">
                  <a:srgbClr val="002060"/>
                </a:gs>
              </a:gsLst>
              <a:lin ang="5400000" scaled="1"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材料一：“一幢</a:t>
            </a:r>
            <a:r>
              <a:rPr lang="zh-CN" altLang="en-US" sz="2400" b="1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裂开</a:t>
            </a:r>
            <a:r>
              <a:rPr lang="zh-CN" altLang="en-US" sz="2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的房子是站立不住的。我相信这个政府不能永远维持</a:t>
            </a:r>
            <a:r>
              <a:rPr lang="zh-CN" altLang="en-US" sz="2400" b="1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半奴隶和半自由</a:t>
            </a:r>
            <a:r>
              <a:rPr lang="zh-CN" altLang="en-US" sz="2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的状态。我不期望联邦解散，我不期望房子崩塌，但我的确希望它停止分裂。”</a:t>
            </a:r>
          </a:p>
          <a:p>
            <a:r>
              <a:rPr lang="en-US" altLang="zh-CN" sz="2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——1858</a:t>
            </a:r>
            <a:r>
              <a:rPr lang="zh-CN" altLang="en-US" sz="2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</a:t>
            </a:r>
            <a:r>
              <a:rPr lang="en-US" altLang="zh-CN" sz="2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zh-CN" altLang="en-US" sz="2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月林肯</a:t>
            </a:r>
            <a:r>
              <a:rPr lang="en-US" altLang="zh-CN" sz="2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zh-CN" altLang="en-US" sz="2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裂屋演说</a:t>
            </a:r>
            <a:r>
              <a:rPr lang="en-US" altLang="zh-CN" sz="24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</a:p>
        </p:txBody>
      </p:sp>
      <p:sp>
        <p:nvSpPr>
          <p:cNvPr id="6" name="线形标注 2 5"/>
          <p:cNvSpPr/>
          <p:nvPr/>
        </p:nvSpPr>
        <p:spPr>
          <a:xfrm>
            <a:off x="4344035" y="123190"/>
            <a:ext cx="5145405" cy="527050"/>
          </a:xfrm>
          <a:prstGeom prst="borderCallout2">
            <a:avLst>
              <a:gd name="adj1" fmla="val 18750"/>
              <a:gd name="adj2" fmla="val -8333"/>
              <a:gd name="adj3" fmla="val 23132"/>
              <a:gd name="adj4" fmla="val -30157"/>
              <a:gd name="adj5" fmla="val 121204"/>
              <a:gd name="adj6" fmla="val -35307"/>
            </a:avLst>
          </a:prstGeom>
          <a:ln w="63500">
            <a:solidFill>
              <a:srgbClr val="002060"/>
            </a:solidFill>
          </a:ln>
          <a:effectLst>
            <a:glow rad="25400">
              <a:schemeClr val="bg1">
                <a:alpha val="66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1.“</a:t>
            </a:r>
            <a:r>
              <a:rPr lang="zh-CN" altLang="en-US" sz="2000" dirty="0"/>
              <a:t>裂开的房子</a:t>
            </a:r>
            <a:r>
              <a:rPr lang="en-US" altLang="zh-CN" sz="2000" dirty="0"/>
              <a:t>”</a:t>
            </a:r>
            <a:r>
              <a:rPr lang="zh-CN" altLang="en-US" sz="2000" dirty="0"/>
              <a:t>指美国正面临什么</a:t>
            </a:r>
            <a:r>
              <a:rPr lang="zh-CN" altLang="en-US" sz="2000" dirty="0" smtClean="0"/>
              <a:t>危机</a:t>
            </a:r>
            <a:r>
              <a:rPr lang="en-US" altLang="zh-CN" sz="2000" dirty="0" smtClean="0"/>
              <a:t>?</a:t>
            </a:r>
            <a:endParaRPr lang="zh-CN" altLang="en-US" sz="2000" dirty="0"/>
          </a:p>
        </p:txBody>
      </p:sp>
      <p:sp>
        <p:nvSpPr>
          <p:cNvPr id="7" name="线形标注 2 6"/>
          <p:cNvSpPr/>
          <p:nvPr/>
        </p:nvSpPr>
        <p:spPr>
          <a:xfrm>
            <a:off x="5173980" y="1448435"/>
            <a:ext cx="4159885" cy="709930"/>
          </a:xfrm>
          <a:prstGeom prst="borderCallout2">
            <a:avLst>
              <a:gd name="adj1" fmla="val 54767"/>
              <a:gd name="adj2" fmla="val -4815"/>
              <a:gd name="adj3" fmla="val 50268"/>
              <a:gd name="adj4" fmla="val -16009"/>
              <a:gd name="adj5" fmla="val 23345"/>
              <a:gd name="adj6" fmla="val -30826"/>
            </a:avLst>
          </a:prstGeom>
          <a:ln w="38100">
            <a:solidFill>
              <a:srgbClr val="002060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/>
              <a:t>2.“</a:t>
            </a:r>
            <a:r>
              <a:rPr lang="zh-CN" altLang="en-US" sz="2000"/>
              <a:t>半奴隶和半自由的状态</a:t>
            </a:r>
            <a:r>
              <a:rPr lang="en-US" altLang="zh-CN" sz="2000"/>
              <a:t>”</a:t>
            </a:r>
            <a:r>
              <a:rPr lang="zh-CN" altLang="en-US" sz="2000"/>
              <a:t>分别指美国南北双方的什么经济制度？</a:t>
            </a:r>
          </a:p>
        </p:txBody>
      </p:sp>
      <p:sp>
        <p:nvSpPr>
          <p:cNvPr id="8" name="矩形 7"/>
          <p:cNvSpPr/>
          <p:nvPr/>
        </p:nvSpPr>
        <p:spPr>
          <a:xfrm>
            <a:off x="6713855" y="789305"/>
            <a:ext cx="2228215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危机</a:t>
            </a:r>
          </a:p>
        </p:txBody>
      </p:sp>
      <p:sp>
        <p:nvSpPr>
          <p:cNvPr id="9" name="文本框 8"/>
          <p:cNvSpPr txBox="1"/>
          <p:nvPr/>
        </p:nvSpPr>
        <p:spPr>
          <a:xfrm rot="19980000">
            <a:off x="4856480" y="575945"/>
            <a:ext cx="8686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5400" b="1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+mn-ea"/>
              </a:rPr>
              <a:t>分</a:t>
            </a:r>
          </a:p>
        </p:txBody>
      </p:sp>
      <p:sp>
        <p:nvSpPr>
          <p:cNvPr id="10" name="文本框 9"/>
          <p:cNvSpPr txBox="1"/>
          <p:nvPr/>
        </p:nvSpPr>
        <p:spPr>
          <a:xfrm rot="1380000">
            <a:off x="5916295" y="562610"/>
            <a:ext cx="8686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5400" b="1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+mn-ea"/>
              </a:rPr>
              <a:t>裂</a:t>
            </a:r>
          </a:p>
        </p:txBody>
      </p:sp>
      <p:sp>
        <p:nvSpPr>
          <p:cNvPr id="11" name="矩形 10"/>
          <p:cNvSpPr/>
          <p:nvPr/>
        </p:nvSpPr>
        <p:spPr>
          <a:xfrm>
            <a:off x="4344035" y="2158365"/>
            <a:ext cx="477266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南方：奴隶制种植园经济</a:t>
            </a:r>
          </a:p>
        </p:txBody>
      </p:sp>
      <p:sp>
        <p:nvSpPr>
          <p:cNvPr id="12" name="矩形 11"/>
          <p:cNvSpPr/>
          <p:nvPr/>
        </p:nvSpPr>
        <p:spPr>
          <a:xfrm>
            <a:off x="4344035" y="2574290"/>
            <a:ext cx="477266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北方：资本主义工商业经济</a:t>
            </a:r>
          </a:p>
        </p:txBody>
      </p:sp>
      <p:sp>
        <p:nvSpPr>
          <p:cNvPr id="13" name="副标题 12"/>
          <p:cNvSpPr>
            <a:spLocks noGrp="1"/>
          </p:cNvSpPr>
          <p:nvPr>
            <p:ph type="subTitle" idx="1"/>
          </p:nvPr>
        </p:nvSpPr>
        <p:spPr>
          <a:xfrm>
            <a:off x="3881755" y="709930"/>
            <a:ext cx="1292225" cy="2556510"/>
          </a:xfrm>
          <a:ln>
            <a:solidFill>
              <a:schemeClr val="accent1"/>
            </a:solidFill>
          </a:ln>
          <a:effectLst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eaVert" anchor="ctr" anchorCtr="0">
            <a:normAutofit/>
          </a:bodyPr>
          <a:lstStyle/>
          <a:p>
            <a:pPr marL="0" indent="0" algn="ctr">
              <a:buNone/>
            </a:pPr>
            <a:r>
              <a:rPr lang="zh-CN" altLang="en-US" sz="3200" b="1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林肯的愿望是什么？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138430" y="97155"/>
            <a:ext cx="2366645" cy="4432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ea"/>
                <a:sym typeface="Calibri Light" charset="0"/>
              </a:defRPr>
            </a:lvl1pPr>
            <a:lvl2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2pPr>
            <a:lvl3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3pPr>
            <a:lvl4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4pPr>
            <a:lvl5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9pPr>
          </a:lstStyle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二、分裂危机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753100" y="97155"/>
            <a:ext cx="12065" cy="3542030"/>
          </a:xfrm>
          <a:prstGeom prst="line">
            <a:avLst/>
          </a:prstGeom>
          <a:ln w="63500" cmpd="sng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149600" y="-34290"/>
            <a:ext cx="222821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北方</a:t>
            </a:r>
          </a:p>
        </p:txBody>
      </p:sp>
      <p:sp>
        <p:nvSpPr>
          <p:cNvPr id="7" name="矩形 6"/>
          <p:cNvSpPr/>
          <p:nvPr/>
        </p:nvSpPr>
        <p:spPr>
          <a:xfrm>
            <a:off x="6541770" y="-43180"/>
            <a:ext cx="222821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>
                <a:ln>
                  <a:noFill/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南方</a:t>
            </a:r>
          </a:p>
        </p:txBody>
      </p:sp>
      <p:pic>
        <p:nvPicPr>
          <p:cNvPr id="9" name="图片 8" descr="timg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540385"/>
            <a:ext cx="3973830" cy="304355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774190" y="445770"/>
            <a:ext cx="3978910" cy="3138170"/>
          </a:xfrm>
          <a:prstGeom prst="rect">
            <a:avLst/>
          </a:prstGeom>
          <a:blipFill rotWithShape="1">
            <a:blip r:embed="rId4">
              <a:alphaModFix amt="3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/>
            <a:r>
              <a:rPr lang="zh-CN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应该实行资本主义自由雇佣劳动制度。俗话说：“靠天靠地不如靠自己”，一直从英国进口工业品，相当于把国家的命脉掌握在英国手中，那这样跟独立战争之前又有什么区别呢。只有在新州实行资本主义，解放奴隶，我们才能有充足的劳动力和市场，我们自己的产品才有改善和提升的空间。我们的国家才能真正富强起来。所以，不光是新州不能实行奴隶制，南方各州也要废除奴隶制。</a:t>
            </a:r>
            <a:endParaRPr lang="zh-CN" altLang="en-US" b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00420" y="549275"/>
            <a:ext cx="3520440" cy="2030095"/>
          </a:xfrm>
          <a:prstGeom prst="rect">
            <a:avLst/>
          </a:prstGeom>
          <a:blipFill rotWithShape="1">
            <a:blip r:embed="rId4">
              <a:alphaModFix amt="3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/>
            <a:r>
              <a:rPr lang="zh-CN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的州应该继续实行奴隶制，允许使用黑人奴隶。只有这样我们才能够种植更多英国需要的经济作物和原材料，能够从英国购买更多物美价廉的工业品。这些工业品既比本国生产的便宜，质量又好，何乐而不为了。</a:t>
            </a:r>
          </a:p>
        </p:txBody>
      </p:sp>
      <p:sp>
        <p:nvSpPr>
          <p:cNvPr id="29" name="矩形 28"/>
          <p:cNvSpPr/>
          <p:nvPr/>
        </p:nvSpPr>
        <p:spPr>
          <a:xfrm>
            <a:off x="5753101" y="2399030"/>
            <a:ext cx="384048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南北方矛盾的焦点：</a:t>
            </a:r>
          </a:p>
        </p:txBody>
      </p:sp>
      <p:sp>
        <p:nvSpPr>
          <p:cNvPr id="11" name="矩形 10"/>
          <p:cNvSpPr/>
          <p:nvPr/>
        </p:nvSpPr>
        <p:spPr>
          <a:xfrm>
            <a:off x="6393180" y="2982595"/>
            <a:ext cx="302768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奴隶制的存废问题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138430" y="97155"/>
            <a:ext cx="2366645" cy="4432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ea"/>
                <a:sym typeface="Calibri Light" charset="0"/>
              </a:defRPr>
            </a:lvl1pPr>
            <a:lvl2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2pPr>
            <a:lvl3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3pPr>
            <a:lvl4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4pPr>
            <a:lvl5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9pPr>
          </a:lstStyle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二、分裂危机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8430" y="650240"/>
            <a:ext cx="3113405" cy="2861310"/>
          </a:xfrm>
          <a:prstGeom prst="rect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000">
                  <a:srgbClr val="002060"/>
                </a:gs>
              </a:gsLst>
              <a:lin ang="5400000" scaled="1"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材料一：“一幢</a:t>
            </a:r>
            <a:r>
              <a:rPr lang="zh-CN" altLang="en-US" sz="2000" b="1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裂开</a:t>
            </a:r>
            <a:r>
              <a:rPr lang="zh-CN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的房子是站立不住的。我相信这个政府不能永远维持</a:t>
            </a:r>
            <a:r>
              <a:rPr lang="zh-CN" altLang="en-US" sz="2000" b="1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半奴隶和半自由</a:t>
            </a:r>
            <a:r>
              <a:rPr lang="zh-CN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的状态。我不期望联邦解散，我不期望房子崩塌，但我的确希望它停止分裂。”</a:t>
            </a:r>
          </a:p>
          <a:p>
            <a:r>
              <a:rPr lang="en-US" altLang="zh-CN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——1858</a:t>
            </a:r>
            <a:r>
              <a:rPr lang="zh-CN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月林肯</a:t>
            </a:r>
            <a:r>
              <a:rPr lang="en-US" altLang="zh-CN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裂屋演说</a:t>
            </a:r>
            <a:r>
              <a:rPr lang="en-US" altLang="zh-CN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70580" y="638810"/>
            <a:ext cx="3113405" cy="706755"/>
          </a:xfrm>
          <a:prstGeom prst="rect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000">
                  <a:srgbClr val="002060"/>
                </a:gs>
              </a:gsLst>
              <a:lin ang="5400000" scaled="1"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材料二：“</a:t>
            </a:r>
            <a:r>
              <a:rPr lang="zh-CN" altLang="en-US" sz="2000" b="1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联邦不容破坏，奴隶制必须停止。</a:t>
            </a:r>
            <a:r>
              <a:rPr lang="zh-CN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。”</a:t>
            </a:r>
            <a:endParaRPr lang="en-US" altLang="zh-CN" sz="2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线形标注 2 6"/>
          <p:cNvSpPr/>
          <p:nvPr/>
        </p:nvSpPr>
        <p:spPr>
          <a:xfrm>
            <a:off x="3370580" y="1539875"/>
            <a:ext cx="2739390" cy="527050"/>
          </a:xfrm>
          <a:prstGeom prst="borderCallout2">
            <a:avLst>
              <a:gd name="adj1" fmla="val 1325"/>
              <a:gd name="adj2" fmla="val 14611"/>
              <a:gd name="adj3" fmla="val -18192"/>
              <a:gd name="adj4" fmla="val 7713"/>
              <a:gd name="adj5" fmla="val -50602"/>
              <a:gd name="adj6" fmla="val 12587"/>
            </a:avLst>
          </a:prstGeom>
          <a:ln w="63500">
            <a:solidFill>
              <a:srgbClr val="002060"/>
            </a:solidFill>
          </a:ln>
          <a:effectLst>
            <a:glow rad="25400">
              <a:schemeClr val="bg1">
                <a:alpha val="66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林肯支持哪一方？</a:t>
            </a:r>
          </a:p>
        </p:txBody>
      </p:sp>
      <p:sp>
        <p:nvSpPr>
          <p:cNvPr id="10245" name="Text Box 5">
            <a:hlinkHover r:id="" action="ppaction://noaction">
              <a:snd r:embed="rId3" name="风声"/>
            </a:hlinkHover>
          </p:cNvPr>
          <p:cNvSpPr txBox="1"/>
          <p:nvPr/>
        </p:nvSpPr>
        <p:spPr>
          <a:xfrm>
            <a:off x="3251835" y="2066925"/>
            <a:ext cx="308102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Tahoma" panose="020B0604030504040204" pitchFamily="34" charset="0"/>
              </a:rPr>
              <a:t>1860</a:t>
            </a:r>
            <a:r>
              <a:rPr lang="zh-CN" alt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Tahoma" panose="020B0604030504040204" pitchFamily="34" charset="0"/>
              </a:rPr>
              <a:t>年，亚伯拉罕</a:t>
            </a:r>
            <a:r>
              <a:rPr lang="en-US" altLang="zh-CN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Tahoma" panose="020B0604030504040204" pitchFamily="34" charset="0"/>
              </a:rPr>
              <a:t>·</a:t>
            </a:r>
            <a:r>
              <a:rPr lang="zh-CN" alt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Tahoma" panose="020B0604030504040204" pitchFamily="34" charset="0"/>
              </a:rPr>
              <a:t>林肯当选美国总统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6703695" y="280670"/>
            <a:ext cx="2713990" cy="1198880"/>
          </a:xfrm>
          <a:prstGeom prst="rect">
            <a:avLst/>
          </a:prstGeom>
        </p:spPr>
        <p:style>
          <a:lnRef idx="3">
            <a:srgbClr val="FFFFFF"/>
          </a:lnRef>
          <a:fillRef idx="1">
            <a:srgbClr val="FFFFFF"/>
          </a:fillRef>
          <a:effectRef idx="1">
            <a:srgbClr val="FFFFFF"/>
          </a:effectRef>
          <a:fontRef idx="minor">
            <a:srgbClr val="FFFFFF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D7712B">
                    <a:lumMod val="50000"/>
                  </a:srgbClr>
                </a:solidFill>
                <a:latin typeface="Tahoma" panose="020B0604030504040204" pitchFamily="34" charset="0"/>
              </a:rPr>
              <a:t>1861</a:t>
            </a:r>
            <a:r>
              <a:rPr lang="zh-CN" altLang="en-US" sz="2400" b="1" dirty="0">
                <a:solidFill>
                  <a:srgbClr val="D7712B">
                    <a:lumMod val="50000"/>
                  </a:srgbClr>
                </a:solidFill>
                <a:latin typeface="Tahoma" panose="020B0604030504040204" pitchFamily="34" charset="0"/>
              </a:rPr>
              <a:t>年又有</a:t>
            </a:r>
            <a:r>
              <a:rPr lang="en-US" altLang="zh-CN" sz="2400" b="1" dirty="0">
                <a:solidFill>
                  <a:srgbClr val="D7712B">
                    <a:lumMod val="50000"/>
                  </a:srgbClr>
                </a:solidFill>
                <a:latin typeface="Tahoma" panose="020B0604030504040204" pitchFamily="34" charset="0"/>
              </a:rPr>
              <a:t>10</a:t>
            </a:r>
            <a:r>
              <a:rPr lang="zh-CN" altLang="en-US" sz="2400" b="1" dirty="0">
                <a:solidFill>
                  <a:srgbClr val="D7712B">
                    <a:lumMod val="50000"/>
                  </a:srgbClr>
                </a:solidFill>
                <a:latin typeface="Tahoma" panose="020B0604030504040204" pitchFamily="34" charset="0"/>
              </a:rPr>
              <a:t>个坚持奴隶制的州宣告独立，脱离美国。</a:t>
            </a:r>
          </a:p>
        </p:txBody>
      </p:sp>
      <p:sp>
        <p:nvSpPr>
          <p:cNvPr id="9" name="矩形 8"/>
          <p:cNvSpPr/>
          <p:nvPr/>
        </p:nvSpPr>
        <p:spPr>
          <a:xfrm>
            <a:off x="4213860" y="2973070"/>
            <a:ext cx="235013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>
                <a:ln w="25400">
                  <a:gradFill>
                    <a:gsLst>
                      <a:gs pos="0">
                        <a:srgbClr val="5B9BD5">
                          <a:lumMod val="5000"/>
                          <a:lumOff val="95000"/>
                        </a:srgbClr>
                      </a:gs>
                      <a:gs pos="74000">
                        <a:srgbClr val="FAAD26"/>
                      </a:gs>
                      <a:gs pos="83000">
                        <a:srgbClr val="FF9933"/>
                      </a:gs>
                      <a:gs pos="100000">
                        <a:srgbClr val="FFDF2D">
                          <a:lumMod val="37000"/>
                          <a:lumOff val="63000"/>
                        </a:srgbClr>
                      </a:gs>
                    </a:gsLst>
                    <a:lin ang="5400000"/>
                  </a:gradFill>
                </a:ln>
                <a:pattFill prst="zigZag">
                  <a:fgClr>
                    <a:srgbClr val="FFC000"/>
                  </a:fgClr>
                  <a:bgClr>
                    <a:schemeClr val="bg1"/>
                  </a:bgClr>
                </a:pattFill>
                <a:effectLst>
                  <a:outerShdw blurRad="50800" dist="50800" dir="7200000" algn="ctr" rotWithShape="0">
                    <a:srgbClr val="6E747A">
                      <a:alpha val="43000"/>
                    </a:srgbClr>
                  </a:outerShdw>
                </a:effectLst>
              </a:rPr>
              <a:t>导火索</a:t>
            </a:r>
          </a:p>
        </p:txBody>
      </p:sp>
      <p:sp>
        <p:nvSpPr>
          <p:cNvPr id="40" name="圆角矩形 39"/>
          <p:cNvSpPr/>
          <p:nvPr/>
        </p:nvSpPr>
        <p:spPr bwMode="auto">
          <a:xfrm>
            <a:off x="6331585" y="1682115"/>
            <a:ext cx="3086100" cy="1768475"/>
          </a:xfrm>
          <a:prstGeom prst="roundRect">
            <a:avLst>
              <a:gd name="adj" fmla="val 5412"/>
            </a:avLst>
          </a:prstGeom>
          <a:solidFill>
            <a:srgbClr val="FFFFFF">
              <a:alpha val="90000"/>
            </a:srgbClr>
          </a:solidFill>
          <a:ln>
            <a:headEnd type="none" w="med" len="med"/>
            <a:tailEnd type="none" w="med" len="med"/>
          </a:ln>
          <a:effectLst>
            <a:softEdge rad="63500"/>
          </a:effectLst>
        </p:spPr>
        <p:style>
          <a:lnRef idx="2">
            <a:srgbClr val="5B9BD5"/>
          </a:lnRef>
          <a:fillRef idx="1">
            <a:srgbClr val="FFFFFF"/>
          </a:fillRef>
          <a:effectRef idx="0">
            <a:srgbClr val="5B9BD5"/>
          </a:effectRef>
          <a:fontRef idx="minor">
            <a:srgbClr val="000000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ea"/>
              </a:rPr>
              <a:t>根本原因：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7712B">
                    <a:lumMod val="50000"/>
                  </a:srgb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ea"/>
              </a:rPr>
              <a:t>两种经济制度的矛盾，南方奴隶制种植园经济阻碍了北方资本主义工商业的进一步发展。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245" grpId="0"/>
      <p:bldP spid="8" grpId="0" animBg="1"/>
      <p:bldP spid="9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138430" y="97155"/>
            <a:ext cx="2366645" cy="4432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ea"/>
                <a:sym typeface="Calibri Light" charset="0"/>
              </a:defRPr>
            </a:lvl1pPr>
            <a:lvl2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2pPr>
            <a:lvl3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3pPr>
            <a:lvl4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4pPr>
            <a:lvl5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9pPr>
          </a:lstStyle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三、内战始末</a:t>
            </a:r>
          </a:p>
        </p:txBody>
      </p:sp>
      <p:graphicFrame>
        <p:nvGraphicFramePr>
          <p:cNvPr id="2" name="表格 1"/>
          <p:cNvGraphicFramePr/>
          <p:nvPr>
            <p:extLst>
              <p:ext uri="{D42A27DB-BD31-4B8C-83A1-F6EECF244321}">
                <p14:modId xmlns:p14="http://schemas.microsoft.com/office/powerpoint/2010/main" val="3268707584"/>
              </p:ext>
            </p:extLst>
          </p:nvPr>
        </p:nvGraphicFramePr>
        <p:xfrm>
          <a:off x="34290" y="650240"/>
          <a:ext cx="4512945" cy="2774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783590"/>
                <a:gridCol w="3119755"/>
              </a:tblGrid>
              <a:tr h="3638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事件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开始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1861.4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b="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南方挑起战争，内战爆发</a:t>
                      </a:r>
                      <a:endParaRPr lang="en-US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初期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北方政府节节败退</a:t>
                      </a:r>
                      <a:endParaRPr lang="en-US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83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转折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1862年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83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结束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1865.4.9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矩形标注 5"/>
          <p:cNvSpPr/>
          <p:nvPr/>
        </p:nvSpPr>
        <p:spPr>
          <a:xfrm>
            <a:off x="4228465" y="97155"/>
            <a:ext cx="5332095" cy="1120140"/>
          </a:xfrm>
          <a:prstGeom prst="wedgeRectCallout">
            <a:avLst>
              <a:gd name="adj1" fmla="val -53435"/>
              <a:gd name="adj2" fmla="val 38292"/>
            </a:avLst>
          </a:prstGeom>
          <a:ln w="63500">
            <a:solidFill>
              <a:srgbClr val="002060"/>
            </a:solidFill>
          </a:ln>
          <a:effectLst>
            <a:glow rad="25400">
              <a:schemeClr val="bg1">
                <a:alpha val="66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材料三：“我完全无意，对已经存在奴隶制的各州的这一制度，进行直接或间接的干涉。我深信我根本没有合法权利那样做，而且我无此意图。”——1861年3月林肯就职演说</a:t>
            </a:r>
          </a:p>
        </p:txBody>
      </p:sp>
      <p:sp>
        <p:nvSpPr>
          <p:cNvPr id="3" name="矩形标注 2"/>
          <p:cNvSpPr/>
          <p:nvPr/>
        </p:nvSpPr>
        <p:spPr>
          <a:xfrm>
            <a:off x="4228465" y="540385"/>
            <a:ext cx="5332095" cy="1688465"/>
          </a:xfrm>
          <a:prstGeom prst="wedgeRectCallout">
            <a:avLst>
              <a:gd name="adj1" fmla="val -54334"/>
              <a:gd name="adj2" fmla="val 28450"/>
            </a:avLst>
          </a:prstGeom>
          <a:ln w="63500">
            <a:solidFill>
              <a:srgbClr val="002060"/>
            </a:solidFill>
          </a:ln>
          <a:effectLst>
            <a:glow rad="25400">
              <a:schemeClr val="bg1">
                <a:alpha val="66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料四：“我的最高目的是保存联邦，既不是保存奴隶制，也不是废除奴隶制。如果不放奴隶就能保存联邦，我就一个不放，如果解放全部奴隶就能保存联邦，我就全部解放；如果解放部分奴隶，不解放其他奴隶就能保存联邦，我也照办。”——林肯1862年8月22日给友人的亲笔信</a:t>
            </a:r>
          </a:p>
        </p:txBody>
      </p:sp>
      <p:sp>
        <p:nvSpPr>
          <p:cNvPr id="5" name="矩形标注 4"/>
          <p:cNvSpPr/>
          <p:nvPr/>
        </p:nvSpPr>
        <p:spPr>
          <a:xfrm>
            <a:off x="4228465" y="1800225"/>
            <a:ext cx="5332095" cy="1189990"/>
          </a:xfrm>
          <a:prstGeom prst="wedgeRectCallout">
            <a:avLst>
              <a:gd name="adj1" fmla="val -54334"/>
              <a:gd name="adj2" fmla="val -3854"/>
            </a:avLst>
          </a:prstGeom>
          <a:ln w="63500">
            <a:solidFill>
              <a:srgbClr val="002060"/>
            </a:solidFill>
          </a:ln>
          <a:effectLst>
            <a:glow rad="25400">
              <a:schemeClr val="bg1">
                <a:alpha val="66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材料五：“1863年元月1日起，凡在当地人民尚在反抗合众国的任何一州之内，或一州的指明地区之内，为人占有而做奴隶的人们都应在那时及以后永远获得自由。”——1862年《解放黑人奴隶宣言》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18590" y="2072640"/>
            <a:ext cx="24879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480695"/>
            <a:r>
              <a:rPr lang="en-US" b="1">
                <a:solidFill>
                  <a:srgbClr val="34164B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颁布《宅地法》</a:t>
            </a:r>
            <a:r>
              <a:rPr lang="en-US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、《解放黑人奴隶宣言》</a:t>
            </a:r>
            <a:endParaRPr lang="en-US" altLang="en-US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10760" y="2990215"/>
            <a:ext cx="455422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</a:rPr>
              <a:t>为什么北方可以转败为胜？</a:t>
            </a:r>
          </a:p>
        </p:txBody>
      </p:sp>
      <p:sp>
        <p:nvSpPr>
          <p:cNvPr id="8" name="矩形 7"/>
          <p:cNvSpPr/>
          <p:nvPr/>
        </p:nvSpPr>
        <p:spPr>
          <a:xfrm>
            <a:off x="1418590" y="2730738"/>
            <a:ext cx="2614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0695"/>
            <a:r>
              <a:rPr lang="en-US" altLang="zh-CN" dirty="0" err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南方军队向北方军队投降，战争结束</a:t>
            </a:r>
            <a:endParaRPr lang="en-US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2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138430" y="97155"/>
            <a:ext cx="2934970" cy="4432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ea"/>
                <a:sym typeface="Calibri Light" charset="0"/>
              </a:defRPr>
            </a:lvl1pPr>
            <a:lvl2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2pPr>
            <a:lvl3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3pPr>
            <a:lvl4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4pPr>
            <a:lvl5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9pPr>
          </a:lstStyle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四、美国的未来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99802" y="692785"/>
            <a:ext cx="3088005" cy="2554545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charset="-122"/>
                <a:sym typeface="+mn-ea"/>
              </a:rPr>
              <a:t>“在我们纪念第16任总统</a:t>
            </a:r>
            <a:r>
              <a:rPr lang="zh-CN" altLang="en-US" sz="200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charset="-122"/>
                <a:sym typeface="+mn-ea"/>
              </a:rPr>
              <a:t>诞辰200</a:t>
            </a:r>
            <a:r>
              <a:rPr lang="zh-CN" altLang="en-US" sz="200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charset="-122"/>
                <a:sym typeface="+mn-ea"/>
              </a:rPr>
              <a:t>周年之际，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charset="-122"/>
                <a:sym typeface="+mn-ea"/>
              </a:rPr>
              <a:t>我能说我对这位伟人怀有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黑体" panose="02010609060101010101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charset="-122"/>
                <a:sym typeface="+mn-ea"/>
              </a:rPr>
              <a:t>特殊的感激之情，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黑体" panose="02010609060101010101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charset="-122"/>
                <a:sym typeface="+mn-ea"/>
              </a:rPr>
              <a:t>是他让我的故事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黑体" panose="02010609060101010101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charset="-122"/>
                <a:sym typeface="+mn-ea"/>
              </a:rPr>
              <a:t>成为可能，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黑体" panose="02010609060101010101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charset="-122"/>
                <a:sym typeface="+mn-ea"/>
              </a:rPr>
              <a:t>是他让美国的故事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黑体" panose="02010609060101010101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黑体" panose="02010609060101010101" charset="-122"/>
                <a:sym typeface="+mn-ea"/>
              </a:rPr>
              <a:t>成为可能。”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-6985" y="1805940"/>
            <a:ext cx="2280285" cy="1677670"/>
          </a:xfrm>
          <a:prstGeom prst="rect">
            <a:avLst/>
          </a:prstGeom>
        </p:spPr>
      </p:pic>
      <p:pic>
        <p:nvPicPr>
          <p:cNvPr id="29699" name="Picture 4" descr="u=3954045823,3836538093&amp;fm=23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705" y="97155"/>
            <a:ext cx="2023745" cy="216789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sp>
        <p:nvSpPr>
          <p:cNvPr id="22" name="矩形 21"/>
          <p:cNvSpPr/>
          <p:nvPr/>
        </p:nvSpPr>
        <p:spPr>
          <a:xfrm>
            <a:off x="4741545" y="2138045"/>
            <a:ext cx="216027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</a:rPr>
              <a:t>评价林肯：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15760" y="97155"/>
            <a:ext cx="2868295" cy="341503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E7E6E6">
                  <a:lumMod val="90000"/>
                </a:srgbClr>
              </a:gs>
            </a:gsLst>
          </a:gradFill>
          <a:effectLst>
            <a:softEdge rad="63500"/>
          </a:effectLst>
        </p:spPr>
        <p:style>
          <a:lnRef idx="1">
            <a:srgbClr val="000000"/>
          </a:lnRef>
          <a:fillRef idx="2">
            <a:srgbClr val="000000"/>
          </a:fillRef>
          <a:effectRef idx="1">
            <a:srgbClr val="000000"/>
          </a:effectRef>
          <a:fontRef idx="minor">
            <a:srgbClr val="000000"/>
          </a:fontRef>
        </p:style>
        <p:txBody>
          <a:bodyPr wrap="square" rtlCol="0" anchor="t">
            <a:spAutoFit/>
          </a:bodyPr>
          <a:lstStyle/>
          <a:p>
            <a:pPr algn="l" fontAlgn="base">
              <a:spcBef>
                <a:spcPts val="0"/>
              </a:spcBef>
              <a:buClr>
                <a:srgbClr val="99CC00"/>
              </a:buClr>
              <a:buSzPct val="60000"/>
              <a:buFont typeface="Wingdings" panose="05000000000000000000" pitchFamily="2" charset="2"/>
            </a:pPr>
            <a:r>
              <a:rPr lang="zh-CN" altLang="en-US" sz="2400" b="1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黑体" panose="02010609060101010101" charset="-122"/>
                <a:sym typeface="黑体" panose="02010609060101010101" charset="-122"/>
              </a:rPr>
              <a:t>领导美国人民维护了国家和民族统一；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algn="l" fontAlgn="base">
              <a:spcBef>
                <a:spcPts val="0"/>
              </a:spcBef>
              <a:buClr>
                <a:srgbClr val="99CC00"/>
              </a:buClr>
              <a:buSzPct val="60000"/>
              <a:buFont typeface="Wingdings" panose="05000000000000000000" pitchFamily="2" charset="2"/>
            </a:pPr>
            <a:r>
              <a:rPr lang="zh-CN" altLang="en-US" sz="2400" b="1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黑体" panose="02010609060101010101" charset="-122"/>
                <a:sym typeface="黑体" panose="02010609060101010101" charset="-122"/>
              </a:rPr>
              <a:t>废除了黑人奴隶制；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algn="l" fontAlgn="base">
              <a:spcBef>
                <a:spcPts val="0"/>
              </a:spcBef>
              <a:buClr>
                <a:srgbClr val="99CC00"/>
              </a:buClr>
              <a:buSzPct val="60000"/>
              <a:buFont typeface="Wingdings" panose="05000000000000000000" pitchFamily="2" charset="2"/>
            </a:pPr>
            <a:r>
              <a:rPr lang="zh-CN" altLang="en-US" sz="2400" b="1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  <a:cs typeface="黑体" panose="02010609060101010101" charset="-122"/>
                <a:sym typeface="黑体" panose="02010609060101010101" charset="-122"/>
              </a:rPr>
              <a:t>使美国资本主义更加快速地发展起来；为美国成为世界上最发达的资本主义强国奠定了坚实的基础。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138430" y="97155"/>
            <a:ext cx="2934970" cy="4432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ea"/>
                <a:sym typeface="Calibri Light" charset="0"/>
              </a:defRPr>
            </a:lvl1pPr>
            <a:lvl2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2pPr>
            <a:lvl3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3pPr>
            <a:lvl4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4pPr>
            <a:lvl5pPr marL="9144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宋体" panose="02010600030101010101" pitchFamily="2" charset="-122"/>
                <a:sym typeface="Calibri Light" charset="0"/>
              </a:defRPr>
            </a:lvl9pPr>
          </a:lstStyle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四、美国的未来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" y="635000"/>
            <a:ext cx="2840990" cy="283972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851150" y="57785"/>
            <a:ext cx="169608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</a:rPr>
              <a:t>意义：</a:t>
            </a:r>
          </a:p>
        </p:txBody>
      </p:sp>
      <p:sp>
        <p:nvSpPr>
          <p:cNvPr id="137219" name="矩形 137218"/>
          <p:cNvSpPr/>
          <p:nvPr/>
        </p:nvSpPr>
        <p:spPr>
          <a:xfrm>
            <a:off x="3142615" y="540385"/>
            <a:ext cx="5521325" cy="212280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sz="2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美国内战是决定美利坚命运的一场战争。</a:t>
            </a:r>
          </a:p>
          <a:p>
            <a:pPr>
              <a:buClr>
                <a:schemeClr val="bg1"/>
              </a:buClr>
            </a:pPr>
            <a:r>
              <a:rPr sz="2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经过这场战争，美国废除了黑人奴隶制，为资本主义发展扫清了一大障碍，使南方和北方在政治体制上统一起来，在经济上成为一个整体，为美国资本主义快速发展奠定了坚实基础。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67605" y="3014345"/>
            <a:ext cx="4328795" cy="460374"/>
          </a:xfrm>
          <a:prstGeom prst="borderCallout2">
            <a:avLst>
              <a:gd name="adj1" fmla="val 1103"/>
              <a:gd name="adj2" fmla="val -293"/>
              <a:gd name="adj3" fmla="val -1379"/>
              <a:gd name="adj4" fmla="val -13979"/>
              <a:gd name="adj5" fmla="val -100965"/>
              <a:gd name="adj6" fmla="val -21035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黑体" panose="02010609060101010101" charset="-122"/>
                <a:sym typeface="+mn-ea"/>
              </a:rPr>
              <a:t>性质：第二次资产阶级革命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7219" grpId="0" bldLvl="0" animBg="1"/>
      <p:bldP spid="6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713</Words>
  <Application>Microsoft Office PowerPoint</Application>
  <PresentationFormat>自定义</PresentationFormat>
  <Paragraphs>88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黑体</vt:lpstr>
      <vt:lpstr>华文隶书</vt:lpstr>
      <vt:lpstr>华文细黑</vt:lpstr>
      <vt:lpstr>经典行书简</vt:lpstr>
      <vt:lpstr>宋体</vt:lpstr>
      <vt:lpstr>微软雅黑</vt:lpstr>
      <vt:lpstr>造字工房力黑（非商用）常规体</vt:lpstr>
      <vt:lpstr>Arial</vt:lpstr>
      <vt:lpstr>Calibri</vt:lpstr>
      <vt:lpstr>Calibri Light</vt:lpstr>
      <vt:lpstr>Franklin Gothic Medium</vt:lpstr>
      <vt:lpstr>Tahoma</vt:lpstr>
      <vt:lpstr>Wingdings</vt:lpstr>
      <vt:lpstr>Office 主题</vt:lpstr>
      <vt:lpstr>PowerPoint 演示文稿</vt:lpstr>
      <vt:lpstr>第18课 美国内战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void</dc:creator>
  <cp:lastModifiedBy>admin</cp:lastModifiedBy>
  <cp:revision>130</cp:revision>
  <dcterms:created xsi:type="dcterms:W3CDTF">2017-08-03T09:01:00Z</dcterms:created>
  <dcterms:modified xsi:type="dcterms:W3CDTF">2018-11-28T00:54:28Z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2052-11.1.0.7967</vt:lpwstr>
  </property>
</Properties>
</file>