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440" r:id="rId3"/>
    <p:sldId id="267" r:id="rId4"/>
    <p:sldId id="273" r:id="rId5"/>
    <p:sldId id="439" r:id="rId6"/>
    <p:sldId id="274" r:id="rId7"/>
    <p:sldId id="385" r:id="rId9"/>
    <p:sldId id="315" r:id="rId10"/>
    <p:sldId id="479" r:id="rId11"/>
    <p:sldId id="481" r:id="rId12"/>
    <p:sldId id="276" r:id="rId13"/>
    <p:sldId id="534" r:id="rId14"/>
    <p:sldId id="563" r:id="rId15"/>
    <p:sldId id="296" r:id="rId16"/>
    <p:sldId id="261" r:id="rId17"/>
    <p:sldId id="485" r:id="rId18"/>
    <p:sldId id="277" r:id="rId19"/>
    <p:sldId id="305" r:id="rId20"/>
    <p:sldId id="356" r:id="rId21"/>
    <p:sldId id="357" r:id="rId22"/>
    <p:sldId id="564" r:id="rId23"/>
    <p:sldId id="360" r:id="rId24"/>
    <p:sldId id="386" r:id="rId25"/>
    <p:sldId id="514" r:id="rId26"/>
    <p:sldId id="299" r:id="rId27"/>
    <p:sldId id="361" r:id="rId28"/>
    <p:sldId id="362" r:id="rId29"/>
    <p:sldId id="364" r:id="rId30"/>
    <p:sldId id="365" r:id="rId31"/>
    <p:sldId id="287" r:id="rId32"/>
    <p:sldId id="323" r:id="rId33"/>
    <p:sldId id="324" r:id="rId34"/>
    <p:sldId id="325" r:id="rId35"/>
    <p:sldId id="326" r:id="rId36"/>
    <p:sldId id="293" r:id="rId37"/>
    <p:sldId id="317" r:id="rId38"/>
    <p:sldId id="295" r:id="rId39"/>
    <p:sldId id="265" r:id="rId40"/>
    <p:sldId id="272" r:id="rId41"/>
    <p:sldId id="382" r:id="rId42"/>
    <p:sldId id="383" r:id="rId43"/>
    <p:sldId id="384" r:id="rId4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06AE"/>
    <a:srgbClr val="008000"/>
    <a:srgbClr val="FF0000"/>
    <a:srgbClr val="D60093"/>
    <a:srgbClr val="A50021"/>
    <a:srgbClr val="FF9900"/>
    <a:srgbClr val="CC6600"/>
    <a:srgbClr val="FFCC0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48"/>
    <p:restoredTop sz="94501"/>
  </p:normalViewPr>
  <p:slideViewPr>
    <p:cSldViewPr showGuides="1">
      <p:cViewPr varScale="1">
        <p:scale>
          <a:sx n="66" d="100"/>
          <a:sy n="66" d="100"/>
        </p:scale>
        <p:origin x="-1500" y="-108"/>
      </p:cViewPr>
      <p:guideLst>
        <p:guide orient="horz" pos="2131"/>
        <p:guide pos="286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21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>
            <a:solidFill>
              <a:srgbClr val="000000"/>
            </a:solidFill>
            <a:miter/>
          </a:ln>
        </p:spPr>
      </p:sp>
      <p:sp>
        <p:nvSpPr>
          <p:cNvPr id="34819" name="Rectangle 3"/>
          <p:cNvSpPr>
            <a:spLocks noGrp="1"/>
          </p:cNvSpPr>
          <p:nvPr>
            <p:ph type="body"/>
          </p:nvPr>
        </p:nvSpPr>
        <p:spPr>
          <a:xfrm>
            <a:off x="684213" y="4341813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换句子颜色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>
            <a:solidFill>
              <a:srgbClr val="000000"/>
            </a:solidFill>
            <a:miter/>
          </a:ln>
        </p:spPr>
      </p:sp>
      <p:sp>
        <p:nvSpPr>
          <p:cNvPr id="28675" name="Rectangle 3"/>
          <p:cNvSpPr>
            <a:spLocks noGrp="1"/>
          </p:cNvSpPr>
          <p:nvPr>
            <p:ph type="body"/>
          </p:nvPr>
        </p:nvSpPr>
        <p:spPr>
          <a:xfrm>
            <a:off x="684213" y="4341813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换句子颜色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945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150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>
            <a:solidFill>
              <a:srgbClr val="000000"/>
            </a:solidFill>
            <a:miter/>
          </a:ln>
        </p:spPr>
      </p:sp>
      <p:sp>
        <p:nvSpPr>
          <p:cNvPr id="28675" name="Rectangle 3"/>
          <p:cNvSpPr>
            <a:spLocks noGrp="1"/>
          </p:cNvSpPr>
          <p:nvPr>
            <p:ph type="body"/>
          </p:nvPr>
        </p:nvSpPr>
        <p:spPr>
          <a:xfrm>
            <a:off x="684213" y="4341813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换句子颜色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>
            <a:solidFill>
              <a:srgbClr val="000000"/>
            </a:solidFill>
            <a:miter/>
          </a:ln>
        </p:spPr>
      </p:sp>
      <p:sp>
        <p:nvSpPr>
          <p:cNvPr id="30723" name="Rectangle 3"/>
          <p:cNvSpPr>
            <a:spLocks noGrp="1"/>
          </p:cNvSpPr>
          <p:nvPr>
            <p:ph type="body"/>
          </p:nvPr>
        </p:nvSpPr>
        <p:spPr>
          <a:xfrm>
            <a:off x="684213" y="4341813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换句子颜色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>
            <a:solidFill>
              <a:srgbClr val="000000"/>
            </a:solidFill>
            <a:miter/>
          </a:ln>
        </p:spPr>
      </p:sp>
      <p:sp>
        <p:nvSpPr>
          <p:cNvPr id="32771" name="Rectangle 3"/>
          <p:cNvSpPr>
            <a:spLocks noGrp="1"/>
          </p:cNvSpPr>
          <p:nvPr>
            <p:ph type="body"/>
          </p:nvPr>
        </p:nvSpPr>
        <p:spPr>
          <a:xfrm>
            <a:off x="684213" y="4341813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换句子颜色</a:t>
            </a: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wmf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4.wav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wmf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microsoft.com/office/2007/relationships/media" Target="file:///H:\&#22235;&#19979;\U5\&#21306;&#32423;&#35838;\&#24930;&#33410;&#22863;.wma" TargetMode="External"/><Relationship Id="rId3" Type="http://schemas.openxmlformats.org/officeDocument/2006/relationships/audio" Target="NULL" TargetMode="External"/><Relationship Id="rId2" Type="http://schemas.openxmlformats.org/officeDocument/2006/relationships/image" Target="../media/image29.jpeg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microsoft.com/office/2007/relationships/media" Target="file:///H:\&#22235;&#19979;\U5\&#21306;&#32423;&#35838;\&#36731;&#38899;&#20048;-&#36855;&#24773;&#20185;&#22659;.wav" TargetMode="External"/><Relationship Id="rId3" Type="http://schemas.openxmlformats.org/officeDocument/2006/relationships/audio" Target="file:///H:\&#22235;&#19979;\U5\&#21306;&#32423;&#35838;\&#36731;&#38899;&#20048;-&#36855;&#24773;&#20185;&#22659;.wav" TargetMode="External"/><Relationship Id="rId2" Type="http://schemas.openxmlformats.org/officeDocument/2006/relationships/image" Target="../media/image31.png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34.png"/><Relationship Id="rId7" Type="http://schemas.openxmlformats.org/officeDocument/2006/relationships/image" Target="../media/image33.png"/><Relationship Id="rId6" Type="http://schemas.openxmlformats.org/officeDocument/2006/relationships/image" Target="../media/image32.jpeg"/><Relationship Id="rId5" Type="http://schemas.openxmlformats.org/officeDocument/2006/relationships/image" Target="../media/image23.png"/><Relationship Id="rId4" Type="http://schemas.openxmlformats.org/officeDocument/2006/relationships/image" Target="../media/image30.png"/><Relationship Id="rId3" Type="http://schemas.microsoft.com/office/2007/relationships/media" Target="file:///H:\&#22235;&#19979;\U5\&#21306;&#32423;&#35838;\&#36731;&#38899;&#20048;-&#36855;&#24773;&#20185;&#22659;.wav" TargetMode="External"/><Relationship Id="rId2" Type="http://schemas.openxmlformats.org/officeDocument/2006/relationships/audio" Target="file:///H:\&#22235;&#19979;\U5\&#21306;&#32423;&#35838;\&#36731;&#38899;&#20048;-&#36855;&#24773;&#20185;&#22659;.wav" TargetMode="External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" Target="slide41.xml"/><Relationship Id="rId8" Type="http://schemas.openxmlformats.org/officeDocument/2006/relationships/slide" Target="slide40.xml"/><Relationship Id="rId7" Type="http://schemas.openxmlformats.org/officeDocument/2006/relationships/slide" Target="slide1.xml"/><Relationship Id="rId6" Type="http://schemas.openxmlformats.org/officeDocument/2006/relationships/slide" Target="slide39.xml"/><Relationship Id="rId5" Type="http://schemas.openxmlformats.org/officeDocument/2006/relationships/slide" Target="slide36.xml"/><Relationship Id="rId4" Type="http://schemas.openxmlformats.org/officeDocument/2006/relationships/image" Target="../media/image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5.wav"/><Relationship Id="rId1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4.wav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9.wav"/><Relationship Id="rId6" Type="http://schemas.openxmlformats.org/officeDocument/2006/relationships/audio" Target="../media/audio8.wav"/><Relationship Id="rId5" Type="http://schemas.openxmlformats.org/officeDocument/2006/relationships/audio" Target="../media/audio7.wav"/><Relationship Id="rId4" Type="http://schemas.openxmlformats.org/officeDocument/2006/relationships/audio" Target="../media/audio6.wav"/><Relationship Id="rId3" Type="http://schemas.openxmlformats.org/officeDocument/2006/relationships/image" Target="../media/image21.png"/><Relationship Id="rId2" Type="http://schemas.openxmlformats.org/officeDocument/2006/relationships/image" Target="../media/image32.jpeg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3.wav"/><Relationship Id="rId6" Type="http://schemas.openxmlformats.org/officeDocument/2006/relationships/audio" Target="../media/audio12.wav"/><Relationship Id="rId5" Type="http://schemas.openxmlformats.org/officeDocument/2006/relationships/audio" Target="../media/audio11.wav"/><Relationship Id="rId4" Type="http://schemas.openxmlformats.org/officeDocument/2006/relationships/audio" Target="../media/audio10.wav"/><Relationship Id="rId3" Type="http://schemas.openxmlformats.org/officeDocument/2006/relationships/image" Target="../media/image3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7.wav"/><Relationship Id="rId6" Type="http://schemas.openxmlformats.org/officeDocument/2006/relationships/audio" Target="../media/audio16.wav"/><Relationship Id="rId5" Type="http://schemas.openxmlformats.org/officeDocument/2006/relationships/audio" Target="../media/audio15.wav"/><Relationship Id="rId4" Type="http://schemas.openxmlformats.org/officeDocument/2006/relationships/audio" Target="../media/audio14.wav"/><Relationship Id="rId3" Type="http://schemas.openxmlformats.org/officeDocument/2006/relationships/image" Target="../media/image21.png"/><Relationship Id="rId2" Type="http://schemas.openxmlformats.org/officeDocument/2006/relationships/image" Target="../media/image34.png"/><Relationship Id="rId1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microsoft.com/office/2007/relationships/media" Target="file:///C:\Users\Administrator\Desktop\&#20844;&#24320;&#35838;\&#22235;&#19979;Unit5&#20248;&#36136;&#35838;\&#36731;&#24555;&#30340;&#38050;&#29748;&#26354;_clip.mp3" TargetMode="External"/><Relationship Id="rId3" Type="http://schemas.openxmlformats.org/officeDocument/2006/relationships/audio" Target="file:///C:\Users\Administrator\Desktop\&#20844;&#24320;&#35838;\&#22235;&#19979;Unit5&#20248;&#36136;&#35838;\&#36731;&#24555;&#30340;&#38050;&#29748;&#26354;_clip.mp3" TargetMode="External"/><Relationship Id="rId2" Type="http://schemas.openxmlformats.org/officeDocument/2006/relationships/image" Target="../media/image39.jpeg"/><Relationship Id="rId1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6" Type="http://schemas.microsoft.com/office/2007/relationships/media" Target="file:///H:\&#22235;&#19979;\U5\&#21306;&#32423;&#35838;\&#19968;&#39318;&#36731;&#24555;&#27963;&#27900;&#30340;&#38050;&#29748;&#26354;.mp3" TargetMode="External"/><Relationship Id="rId5" Type="http://schemas.openxmlformats.org/officeDocument/2006/relationships/audio" Target="file:///H:\&#22235;&#19979;\U5\&#21306;&#32423;&#35838;\&#19968;&#39318;&#36731;&#24555;&#27963;&#27900;&#30340;&#38050;&#29748;&#26354;.mp3" TargetMode="External"/><Relationship Id="rId4" Type="http://schemas.openxmlformats.org/officeDocument/2006/relationships/image" Target="../media/image40.png"/><Relationship Id="rId3" Type="http://schemas.microsoft.com/office/2007/relationships/media" Target="file:///C:\Users\Administrator\Desktop\&#20844;&#24320;&#35838;\&#22235;&#19979;Unit5&#20248;&#36136;&#35838;\Marie.mp3" TargetMode="External"/><Relationship Id="rId2" Type="http://schemas.openxmlformats.org/officeDocument/2006/relationships/audio" Target="file:///C:\Users\Administrator\Desktop\&#20844;&#24320;&#35838;\&#22235;&#19979;Unit5&#20248;&#36136;&#35838;\Marie.mp3" TargetMode="External"/><Relationship Id="rId1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0.png"/><Relationship Id="rId7" Type="http://schemas.microsoft.com/office/2007/relationships/media" Target="file:///H:\&#22235;&#19979;\U5\&#21306;&#32423;&#35838;\&#19968;&#39318;&#36731;&#24555;&#27963;&#27900;&#30340;&#38050;&#29748;&#26354;.mp3" TargetMode="External"/><Relationship Id="rId6" Type="http://schemas.openxmlformats.org/officeDocument/2006/relationships/audio" Target="file:///H:\&#22235;&#19979;\U5\&#21306;&#32423;&#35838;\&#19968;&#39318;&#36731;&#24555;&#27963;&#27900;&#30340;&#38050;&#29748;&#26354;.mp3" TargetMode="External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image" Target="../media/image37.jpe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8.jpeg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37.jpe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microsoft.com/office/2007/relationships/media" Target="file:///C:\Users\SEEWO\Desktop\&#21306;&#32423;&#35838;&#24352;&#29814;\&#19968;&#39318;&#36731;&#24555;&#27963;&#27900;&#30340;&#38050;&#29748;&#26354;.mp3" TargetMode="External"/><Relationship Id="rId3" Type="http://schemas.openxmlformats.org/officeDocument/2006/relationships/audio" Target="file:///C:\Users\SEEWO\Desktop\&#21306;&#32423;&#35838;&#24352;&#29814;\&#19968;&#39318;&#36731;&#24555;&#27963;&#27900;&#30340;&#38050;&#29748;&#26354;.mp3" TargetMode="External"/><Relationship Id="rId2" Type="http://schemas.openxmlformats.org/officeDocument/2006/relationships/audio" Target="../media/audio5.wav"/><Relationship Id="rId1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jpe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2.png"/><Relationship Id="rId3" Type="http://schemas.microsoft.com/office/2007/relationships/media" Target="file:///C:\Users\Administrator\Desktop\&#20248;&#36136;&#35838;\&#26032;&#22235;&#23395;&#27468;.mp3" TargetMode="External"/><Relationship Id="rId2" Type="http://schemas.openxmlformats.org/officeDocument/2006/relationships/audio" Target="file:///C:\Users\Administrator\Desktop\&#20248;&#36136;&#35838;\&#26032;&#22235;&#23395;&#27468;.mp3" TargetMode="External"/><Relationship Id="rId1" Type="http://schemas.openxmlformats.org/officeDocument/2006/relationships/image" Target="../media/image51.jpe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slide" Target="slide21.xml"/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6.jpeg"/><Relationship Id="rId3" Type="http://schemas.openxmlformats.org/officeDocument/2006/relationships/image" Target="../media/image55.jpeg"/><Relationship Id="rId2" Type="http://schemas.openxmlformats.org/officeDocument/2006/relationships/slide" Target="slide21.xml"/><Relationship Id="rId1" Type="http://schemas.openxmlformats.org/officeDocument/2006/relationships/image" Target="../media/image24.jpe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8.jpeg"/><Relationship Id="rId3" Type="http://schemas.openxmlformats.org/officeDocument/2006/relationships/image" Target="../media/image57.jpeg"/><Relationship Id="rId2" Type="http://schemas.openxmlformats.org/officeDocument/2006/relationships/slide" Target="slide21.xml"/><Relationship Id="rId1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16" descr="13529C15T0340-N34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83065" cy="6962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4099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sp>
        <p:nvSpPr>
          <p:cNvPr id="4100" name="Text Box 7"/>
          <p:cNvSpPr txBox="1"/>
          <p:nvPr/>
        </p:nvSpPr>
        <p:spPr>
          <a:xfrm>
            <a:off x="2124075" y="1700213"/>
            <a:ext cx="5040313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1" name="WordArt 8"/>
          <p:cNvSpPr>
            <a:spLocks noTextEdit="1"/>
          </p:cNvSpPr>
          <p:nvPr/>
        </p:nvSpPr>
        <p:spPr>
          <a:xfrm>
            <a:off x="1692275" y="1341438"/>
            <a:ext cx="5688013" cy="857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zh-CN" altLang="en-US" sz="48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1032" name="WordArt 9"/>
          <p:cNvSpPr>
            <a:spLocks noTextEdit="1"/>
          </p:cNvSpPr>
          <p:nvPr/>
        </p:nvSpPr>
        <p:spPr>
          <a:xfrm>
            <a:off x="3276600" y="2924175"/>
            <a:ext cx="2295525" cy="1201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zh-CN" altLang="en-US" sz="44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Comic Sans MS" panose="030F0702030302020204" pitchFamily="66" charset="0"/>
              <a:ea typeface="Comic Sans MS" panose="030F0702030302020204" pitchFamily="66" charset="0"/>
            </a:endParaRPr>
          </a:p>
        </p:txBody>
      </p:sp>
      <p:sp>
        <p:nvSpPr>
          <p:cNvPr id="19470" name="Text Box 14"/>
          <p:cNvSpPr txBox="1"/>
          <p:nvPr/>
        </p:nvSpPr>
        <p:spPr>
          <a:xfrm>
            <a:off x="2484438" y="2133600"/>
            <a:ext cx="47529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1025" name="图片 1024" descr="ppt/media/image2.wmf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83065" cy="69621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14339" name="Picture 4" descr="春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19" descr="春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Rectangle 24"/>
          <p:cNvSpPr/>
          <p:nvPr/>
        </p:nvSpPr>
        <p:spPr>
          <a:xfrm>
            <a:off x="395288" y="4652963"/>
            <a:ext cx="1512887" cy="16557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1" name="AutoShape 35"/>
          <p:cNvSpPr/>
          <p:nvPr/>
        </p:nvSpPr>
        <p:spPr>
          <a:xfrm>
            <a:off x="633730" y="1798320"/>
            <a:ext cx="6191250" cy="1550035"/>
          </a:xfrm>
          <a:prstGeom prst="cloudCallout">
            <a:avLst>
              <a:gd name="adj1" fmla="val -59824"/>
              <a:gd name="adj2" fmla="val 60000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2" name="Text Box 36"/>
          <p:cNvSpPr txBox="1"/>
          <p:nvPr/>
        </p:nvSpPr>
        <p:spPr>
          <a:xfrm>
            <a:off x="1714818" y="2025968"/>
            <a:ext cx="5473700" cy="13220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</a:rPr>
              <a:t>In spring, it is </a:t>
            </a:r>
            <a:r>
              <a:rPr lang="en-US" altLang="zh-CN" sz="3200" b="1" dirty="0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warm</a:t>
            </a:r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</a:rPr>
              <a:t>We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Picture 27" descr="踢足球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9000" y="3348355"/>
            <a:ext cx="1885950" cy="1501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32" descr="u=3643288722,1500418448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590" y="5046345"/>
            <a:ext cx="1864360" cy="12623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1060" y="5046345"/>
            <a:ext cx="2053590" cy="12896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2830" y="3348355"/>
            <a:ext cx="1861820" cy="15684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34715" y="3348355"/>
            <a:ext cx="2034540" cy="15011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34715" y="4916805"/>
            <a:ext cx="2035175" cy="1353185"/>
          </a:xfrm>
          <a:prstGeom prst="rect">
            <a:avLst/>
          </a:prstGeom>
        </p:spPr>
      </p:pic>
      <p:sp>
        <p:nvSpPr>
          <p:cNvPr id="12293" name="Text Box 5"/>
          <p:cNvSpPr txBox="1"/>
          <p:nvPr/>
        </p:nvSpPr>
        <p:spPr>
          <a:xfrm>
            <a:off x="1715135" y="1024255"/>
            <a:ext cx="9466580" cy="1116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2200"/>
              </a:lnSpc>
              <a:spcBef>
                <a:spcPts val="0"/>
              </a:spcBef>
            </a:pPr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</a:rPr>
              <a:t>What else do you do in spring?</a:t>
            </a:r>
            <a:endParaRPr lang="en-US" altLang="zh-CN" sz="32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lnSpc>
                <a:spcPts val="2200"/>
              </a:lnSpc>
              <a:spcBef>
                <a:spcPts val="0"/>
              </a:spcBef>
            </a:pPr>
            <a:r>
              <a:rPr lang="zh-CN" altLang="zh-CN" sz="20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你们在春天还做什么？</a:t>
            </a:r>
            <a:endParaRPr lang="zh-CN" altLang="zh-CN" sz="2000" b="1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zh-CN" sz="20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43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7649" name="spine"/>
          <p:cNvCxnSpPr/>
          <p:nvPr/>
        </p:nvCxnSpPr>
        <p:spPr>
          <a:xfrm rot="5400000">
            <a:off x="2390775" y="3624263"/>
            <a:ext cx="4357688" cy="0"/>
          </a:xfrm>
          <a:prstGeom prst="line">
            <a:avLst/>
          </a:prstGeom>
          <a:ln w="76200" cap="flat" cmpd="tri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7650" name="pright1" descr="pic (1)"/>
          <p:cNvPicPr>
            <a:picLocks noChangeAspect="1"/>
          </p:cNvPicPr>
          <p:nvPr/>
        </p:nvPicPr>
        <p:blipFill>
          <a:blip r:embed="rId1"/>
          <a:srcRect r="63"/>
          <a:stretch>
            <a:fillRect/>
          </a:stretch>
        </p:blipFill>
        <p:spPr>
          <a:xfrm>
            <a:off x="4197668" y="1341438"/>
            <a:ext cx="4691062" cy="467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4" name="Rectangle 6"/>
          <p:cNvSpPr/>
          <p:nvPr/>
        </p:nvSpPr>
        <p:spPr>
          <a:xfrm>
            <a:off x="4948238" y="2824480"/>
            <a:ext cx="4159250" cy="17145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2255" eaLnBrk="0" hangingPunct="0">
              <a:lnSpc>
                <a:spcPct val="11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 spring, it is warm.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indent="262255" eaLnBrk="0" hangingPunct="0">
              <a:lnSpc>
                <a:spcPct val="11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We fly kites.</a:t>
            </a:r>
            <a:r>
              <a:rPr lang="zh-CN" altLang="en-US" sz="2400" dirty="0">
                <a:solidFill>
                  <a:srgbClr val="FF0000"/>
                </a:solidFill>
                <a:sym typeface="+mn-ea"/>
              </a:rPr>
              <a:t>↘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indent="262255" eaLnBrk="0" hangingPunct="0">
              <a:lnSpc>
                <a:spcPct val="11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We go boating.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indent="262255" eaLnBrk="0" hangingPunct="0">
              <a:lnSpc>
                <a:spcPct val="11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We like spring.</a:t>
            </a:r>
            <a:r>
              <a:rPr lang="zh-CN" altLang="en-US" sz="2400" dirty="0">
                <a:solidFill>
                  <a:srgbClr val="FF0000"/>
                </a:solidFill>
                <a:sym typeface="+mn-ea"/>
              </a:rPr>
              <a:t>↗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27652" name="Group 5"/>
          <p:cNvGrpSpPr>
            <a:grpSpLocks noChangeAspect="1"/>
          </p:cNvGrpSpPr>
          <p:nvPr/>
        </p:nvGrpSpPr>
        <p:grpSpPr>
          <a:xfrm>
            <a:off x="179388" y="1341438"/>
            <a:ext cx="4365625" cy="4679950"/>
            <a:chOff x="0" y="0"/>
            <a:chExt cx="2750" cy="2948"/>
          </a:xfrm>
        </p:grpSpPr>
        <p:pic>
          <p:nvPicPr>
            <p:cNvPr id="27653" name="pleft1" descr="pic (1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750" cy="29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4" name="Picture 4" descr="1C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9" y="408"/>
              <a:ext cx="1769" cy="204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7655" name="TextBox 26"/>
          <p:cNvSpPr txBox="1"/>
          <p:nvPr/>
        </p:nvSpPr>
        <p:spPr>
          <a:xfrm>
            <a:off x="6300788" y="3533775"/>
            <a:ext cx="1841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6" name="TextBox 31"/>
          <p:cNvSpPr txBox="1"/>
          <p:nvPr/>
        </p:nvSpPr>
        <p:spPr>
          <a:xfrm>
            <a:off x="7575550" y="3636963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 eaLnBrk="0" hangingPunct="0"/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↘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7" name="Text Box 10"/>
          <p:cNvSpPr txBox="1"/>
          <p:nvPr/>
        </p:nvSpPr>
        <p:spPr>
          <a:xfrm>
            <a:off x="179705" y="133985"/>
            <a:ext cx="3319780" cy="521970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Graceful reading</a:t>
            </a:r>
            <a:endParaRPr lang="en-US" altLang="zh-CN" sz="2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0971" name="Text Box 11"/>
          <p:cNvSpPr txBox="1"/>
          <p:nvPr/>
        </p:nvSpPr>
        <p:spPr>
          <a:xfrm>
            <a:off x="166370" y="815975"/>
            <a:ext cx="5441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0206A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让我们优美地读一读春天吧！</a:t>
            </a:r>
            <a:endParaRPr lang="zh-CN" altLang="en-US" sz="2400" b="1" dirty="0">
              <a:solidFill>
                <a:srgbClr val="0206A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8" name="Text Box 29"/>
          <p:cNvSpPr txBox="1"/>
          <p:nvPr/>
        </p:nvSpPr>
        <p:spPr>
          <a:xfrm>
            <a:off x="6104255" y="2637155"/>
            <a:ext cx="8775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</a:rPr>
              <a:t>↘</a:t>
            </a:r>
            <a:endParaRPr lang="zh-CN" altLang="en-US" sz="32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3809" name="Text Box 30"/>
          <p:cNvSpPr txBox="1"/>
          <p:nvPr/>
        </p:nvSpPr>
        <p:spPr>
          <a:xfrm>
            <a:off x="5988050" y="2888615"/>
            <a:ext cx="408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3811" name="Text Box 32"/>
          <p:cNvSpPr txBox="1"/>
          <p:nvPr/>
        </p:nvSpPr>
        <p:spPr>
          <a:xfrm>
            <a:off x="7854950" y="2888615"/>
            <a:ext cx="311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3812" name="Rectangle 34"/>
          <p:cNvSpPr/>
          <p:nvPr/>
        </p:nvSpPr>
        <p:spPr>
          <a:xfrm>
            <a:off x="5940425" y="3278188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Box 28"/>
          <p:cNvSpPr txBox="1"/>
          <p:nvPr/>
        </p:nvSpPr>
        <p:spPr>
          <a:xfrm>
            <a:off x="6880860" y="2741295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0" dirty="0">
                <a:solidFill>
                  <a:srgbClr val="FF0000"/>
                </a:solidFill>
                <a:latin typeface="Arial" panose="020B0604020202020204" pitchFamily="34" charset="0"/>
              </a:rPr>
              <a:t>⌒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 Box 32"/>
          <p:cNvSpPr txBox="1"/>
          <p:nvPr/>
        </p:nvSpPr>
        <p:spPr>
          <a:xfrm>
            <a:off x="6690360" y="3661410"/>
            <a:ext cx="311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 Box 32"/>
          <p:cNvSpPr txBox="1"/>
          <p:nvPr/>
        </p:nvSpPr>
        <p:spPr>
          <a:xfrm>
            <a:off x="5972810" y="4091940"/>
            <a:ext cx="311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23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4">
                                            <p:txEl>
                                              <p:charRg st="23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37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4">
                                            <p:txEl>
                                              <p:charRg st="37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52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64">
                                            <p:txEl>
                                              <p:charRg st="52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3314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3315" name="Picture 4" descr="春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 Box 5"/>
          <p:cNvSpPr txBox="1"/>
          <p:nvPr/>
        </p:nvSpPr>
        <p:spPr>
          <a:xfrm>
            <a:off x="457200" y="1382395"/>
            <a:ext cx="8388350" cy="3830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800" b="1" dirty="0">
                <a:latin typeface="Comic Sans MS" panose="030F0702030302020204" pitchFamily="66" charset="0"/>
                <a:ea typeface="宋体" panose="02010600030101010101" pitchFamily="2" charset="-122"/>
              </a:rPr>
              <a:t>Do you have any questions about summer,autumn and winter? </a:t>
            </a:r>
            <a:endParaRPr lang="en-US" altLang="zh-CN" sz="3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800" b="1" dirty="0">
                <a:latin typeface="Comic Sans MS" panose="030F0702030302020204" pitchFamily="66" charset="0"/>
                <a:ea typeface="宋体" panose="02010600030101010101" pitchFamily="2" charset="-122"/>
              </a:rPr>
              <a:t>关于夏天，秋天和冬天，你们有什么问题想问吗？</a:t>
            </a:r>
            <a:endParaRPr lang="zh-CN" altLang="en-US" sz="3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en-US" altLang="zh-CN" sz="60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5362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5363" name="Picture 4" descr="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AutoShape 5"/>
          <p:cNvSpPr/>
          <p:nvPr/>
        </p:nvSpPr>
        <p:spPr>
          <a:xfrm>
            <a:off x="865188" y="1773238"/>
            <a:ext cx="6904037" cy="3671887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Text Box 6"/>
          <p:cNvSpPr txBox="1"/>
          <p:nvPr/>
        </p:nvSpPr>
        <p:spPr>
          <a:xfrm>
            <a:off x="1096963" y="1773238"/>
            <a:ext cx="4913312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 spring,   it is   </a:t>
            </a:r>
            <a:endParaRPr lang="en-US" altLang="zh-CN" sz="4000" dirty="0">
              <a:solidFill>
                <a:srgbClr val="008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366" name="Text Box 7"/>
          <p:cNvSpPr txBox="1"/>
          <p:nvPr/>
        </p:nvSpPr>
        <p:spPr>
          <a:xfrm>
            <a:off x="1095375" y="2655888"/>
            <a:ext cx="4987925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 summer, it is</a:t>
            </a:r>
            <a:endParaRPr lang="en-US" altLang="zh-CN" sz="4000" dirty="0">
              <a:solidFill>
                <a:srgbClr val="FF33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367" name="Text Box 8"/>
          <p:cNvSpPr txBox="1"/>
          <p:nvPr/>
        </p:nvSpPr>
        <p:spPr>
          <a:xfrm>
            <a:off x="1096963" y="3573463"/>
            <a:ext cx="4411662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99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 autumn, it is</a:t>
            </a:r>
            <a:endParaRPr lang="en-US" altLang="zh-CN" sz="4000" dirty="0">
              <a:solidFill>
                <a:srgbClr val="FF99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368" name="Text Box 9"/>
          <p:cNvSpPr txBox="1"/>
          <p:nvPr/>
        </p:nvSpPr>
        <p:spPr>
          <a:xfrm>
            <a:off x="1096963" y="4365625"/>
            <a:ext cx="4195762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 winter,  it is</a:t>
            </a:r>
            <a:endParaRPr lang="en-US" altLang="zh-CN" sz="4000" dirty="0">
              <a:solidFill>
                <a:schemeClr val="bg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369" name="Line 10"/>
          <p:cNvSpPr/>
          <p:nvPr/>
        </p:nvSpPr>
        <p:spPr>
          <a:xfrm>
            <a:off x="5003800" y="2420938"/>
            <a:ext cx="1944688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70" name="Line 11"/>
          <p:cNvSpPr/>
          <p:nvPr/>
        </p:nvSpPr>
        <p:spPr>
          <a:xfrm>
            <a:off x="5003800" y="3362325"/>
            <a:ext cx="1944688" cy="1588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71" name="Line 13"/>
          <p:cNvSpPr/>
          <p:nvPr/>
        </p:nvSpPr>
        <p:spPr>
          <a:xfrm>
            <a:off x="5003800" y="5002213"/>
            <a:ext cx="1944688" cy="11112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72" name="Text Box 14"/>
          <p:cNvSpPr txBox="1"/>
          <p:nvPr/>
        </p:nvSpPr>
        <p:spPr>
          <a:xfrm>
            <a:off x="5148263" y="1773238"/>
            <a:ext cx="1584325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warm</a:t>
            </a:r>
            <a:endParaRPr lang="en-US" altLang="zh-CN" sz="4000" dirty="0">
              <a:solidFill>
                <a:srgbClr val="008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373" name="Text Box 18"/>
          <p:cNvSpPr txBox="1"/>
          <p:nvPr/>
        </p:nvSpPr>
        <p:spPr>
          <a:xfrm>
            <a:off x="6877050" y="1935163"/>
            <a:ext cx="3603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4" name="Text Box 19"/>
          <p:cNvSpPr txBox="1"/>
          <p:nvPr/>
        </p:nvSpPr>
        <p:spPr>
          <a:xfrm>
            <a:off x="6877050" y="2871788"/>
            <a:ext cx="3603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5" name="Text Box 20"/>
          <p:cNvSpPr txBox="1"/>
          <p:nvPr/>
        </p:nvSpPr>
        <p:spPr>
          <a:xfrm>
            <a:off x="6877050" y="3716338"/>
            <a:ext cx="3603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6" name="Text Box 21"/>
          <p:cNvSpPr txBox="1"/>
          <p:nvPr/>
        </p:nvSpPr>
        <p:spPr>
          <a:xfrm>
            <a:off x="6877050" y="4508500"/>
            <a:ext cx="3603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7" name="Text Box 31"/>
          <p:cNvSpPr txBox="1"/>
          <p:nvPr/>
        </p:nvSpPr>
        <p:spPr>
          <a:xfrm>
            <a:off x="539750" y="955675"/>
            <a:ext cx="8135938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Comic Sans MS" panose="030F0702030302020204" pitchFamily="66" charset="0"/>
                <a:ea typeface="宋体" panose="02010600030101010101" pitchFamily="2" charset="-122"/>
              </a:rPr>
              <a:t>What’s the weather(</a:t>
            </a:r>
            <a:r>
              <a:rPr lang="zh-CN" altLang="en-US" sz="2400" b="1" i="1" dirty="0">
                <a:latin typeface="Comic Sans MS" panose="030F0702030302020204" pitchFamily="66" charset="0"/>
                <a:ea typeface="宋体" panose="02010600030101010101" pitchFamily="2" charset="-122"/>
              </a:rPr>
              <a:t>天气</a:t>
            </a:r>
            <a:r>
              <a:rPr lang="en-US" altLang="zh-CN" sz="2400" b="1" i="1" dirty="0">
                <a:latin typeface="Comic Sans MS" panose="030F0702030302020204" pitchFamily="66" charset="0"/>
                <a:ea typeface="宋体" panose="02010600030101010101" pitchFamily="2" charset="-122"/>
              </a:rPr>
              <a:t>) like in summer, autumn and winter?</a:t>
            </a:r>
            <a:endParaRPr lang="en-US" altLang="zh-CN" sz="2400" b="1" i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2736" name="Rectangle 23"/>
          <p:cNvSpPr>
            <a:spLocks noChangeArrowheads="1"/>
          </p:cNvSpPr>
          <p:nvPr/>
        </p:nvSpPr>
        <p:spPr bwMode="auto">
          <a:xfrm>
            <a:off x="0" y="0"/>
            <a:ext cx="5507990" cy="692150"/>
          </a:xfrm>
          <a:prstGeom prst="rect">
            <a:avLst/>
          </a:prstGeom>
          <a:gradFill rotWithShape="1">
            <a:gsLst>
              <a:gs pos="0">
                <a:srgbClr val="FFFF00">
                  <a:alpha val="99001"/>
                </a:srgbClr>
              </a:gs>
              <a:gs pos="50000">
                <a:schemeClr val="bg1"/>
              </a:gs>
              <a:gs pos="100000">
                <a:srgbClr val="FFFF00">
                  <a:alpha val="99001"/>
                </a:srgbClr>
              </a:gs>
            </a:gsLst>
            <a:lin ang="5400000" scaled="1"/>
          </a:gradFill>
          <a:ln w="31750">
            <a:solidFill>
              <a:srgbClr val="800000"/>
            </a:solidFill>
            <a:prstDash val="dash"/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9" name="Text Box 33"/>
          <p:cNvSpPr txBox="1"/>
          <p:nvPr/>
        </p:nvSpPr>
        <p:spPr>
          <a:xfrm>
            <a:off x="-83820" y="-14605"/>
            <a:ext cx="56762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Let's watch and find</a:t>
            </a:r>
            <a:endParaRPr lang="en-US" altLang="zh-CN" sz="4000" b="1" i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380" name="Line 11"/>
          <p:cNvSpPr/>
          <p:nvPr/>
        </p:nvSpPr>
        <p:spPr>
          <a:xfrm>
            <a:off x="5003800" y="4279900"/>
            <a:ext cx="1946275" cy="15875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wrap="square" lIns="91440" tIns="45720" rIns="91440" bIns="45720" anchor="ctr"/>
          <a:p>
            <a:pPr eaLnBrk="1" hangingPunct="1"/>
            <a:endParaRPr lang="zh-CN" altLang="zh-CN" sz="4400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16386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wrap="square" lIns="91440" tIns="45720" rIns="91440" bIns="45720" anchor="t"/>
          <a:p>
            <a:pPr eaLnBrk="1" hangingPunct="1"/>
            <a:endParaRPr lang="zh-CN" altLang="zh-CN" sz="3200" kern="1200" dirty="0">
              <a:latin typeface="+mn-lt"/>
              <a:ea typeface="+mn-ea"/>
              <a:cs typeface="+mn-cs"/>
            </a:endParaRPr>
          </a:p>
        </p:txBody>
      </p:sp>
      <p:pic>
        <p:nvPicPr>
          <p:cNvPr id="16387" name="Picture 4" descr="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93" name="Rectangle 23"/>
          <p:cNvSpPr>
            <a:spLocks noChangeArrowheads="1"/>
          </p:cNvSpPr>
          <p:nvPr/>
        </p:nvSpPr>
        <p:spPr bwMode="auto">
          <a:xfrm>
            <a:off x="0" y="0"/>
            <a:ext cx="5630545" cy="692150"/>
          </a:xfrm>
          <a:prstGeom prst="rect">
            <a:avLst/>
          </a:prstGeom>
          <a:gradFill rotWithShape="1">
            <a:gsLst>
              <a:gs pos="0">
                <a:srgbClr val="FFFF00">
                  <a:alpha val="99001"/>
                </a:srgbClr>
              </a:gs>
              <a:gs pos="50000">
                <a:schemeClr val="bg1"/>
              </a:gs>
              <a:gs pos="100000">
                <a:srgbClr val="FFFF00">
                  <a:alpha val="99001"/>
                </a:srgbClr>
              </a:gs>
            </a:gsLst>
            <a:lin ang="5400000" scaled="1"/>
          </a:gradFill>
          <a:ln w="31750">
            <a:solidFill>
              <a:srgbClr val="800000"/>
            </a:solidFill>
            <a:prstDash val="dash"/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89" name="Text Box 24"/>
          <p:cNvSpPr txBox="1"/>
          <p:nvPr/>
        </p:nvSpPr>
        <p:spPr>
          <a:xfrm>
            <a:off x="468313" y="692150"/>
            <a:ext cx="8135937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Comic Sans MS" panose="030F0702030302020204" pitchFamily="66" charset="0"/>
                <a:ea typeface="宋体" panose="02010600030101010101" pitchFamily="2" charset="-122"/>
              </a:rPr>
              <a:t>What’s the weather(</a:t>
            </a:r>
            <a:r>
              <a:rPr lang="zh-CN" altLang="en-US" sz="2400" b="1" i="1" dirty="0">
                <a:latin typeface="Comic Sans MS" panose="030F0702030302020204" pitchFamily="66" charset="0"/>
                <a:ea typeface="宋体" panose="02010600030101010101" pitchFamily="2" charset="-122"/>
              </a:rPr>
              <a:t>天气</a:t>
            </a:r>
            <a:r>
              <a:rPr lang="en-US" altLang="zh-CN" sz="2400" b="1" i="1" dirty="0">
                <a:latin typeface="Comic Sans MS" panose="030F0702030302020204" pitchFamily="66" charset="0"/>
                <a:ea typeface="宋体" panose="02010600030101010101" pitchFamily="2" charset="-122"/>
              </a:rPr>
              <a:t>) like in summer, autumn and winter?</a:t>
            </a:r>
            <a:endParaRPr lang="en-US" altLang="zh-CN" sz="2400" b="1" i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6390" name="Text Box 17"/>
          <p:cNvSpPr txBox="1"/>
          <p:nvPr/>
        </p:nvSpPr>
        <p:spPr>
          <a:xfrm>
            <a:off x="0" y="0"/>
            <a:ext cx="56305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Let's watch and find</a:t>
            </a:r>
            <a:endParaRPr lang="en-US" altLang="zh-CN" sz="4000" b="1" i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2049" name="图片 2048" descr="ppt/media/image25.wmf"/>
          <p:cNvPicPr/>
          <p:nvPr/>
        </p:nvPicPr>
        <p:blipFill>
          <a:blip r:embed="rId2"/>
          <a:stretch>
            <a:fillRect/>
          </a:stretch>
        </p:blipFill>
        <p:spPr>
          <a:xfrm>
            <a:off x="468630" y="1522730"/>
            <a:ext cx="8277860" cy="46634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5362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5363" name="Picture 4" descr="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AutoShape 5"/>
          <p:cNvSpPr/>
          <p:nvPr/>
        </p:nvSpPr>
        <p:spPr>
          <a:xfrm>
            <a:off x="865188" y="1773238"/>
            <a:ext cx="6904037" cy="3671887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Text Box 6"/>
          <p:cNvSpPr txBox="1"/>
          <p:nvPr/>
        </p:nvSpPr>
        <p:spPr>
          <a:xfrm>
            <a:off x="1096963" y="1773238"/>
            <a:ext cx="4913312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 spring,   it is   </a:t>
            </a:r>
            <a:endParaRPr lang="en-US" altLang="zh-CN" sz="4000" dirty="0">
              <a:solidFill>
                <a:srgbClr val="008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366" name="Text Box 7"/>
          <p:cNvSpPr txBox="1"/>
          <p:nvPr/>
        </p:nvSpPr>
        <p:spPr>
          <a:xfrm>
            <a:off x="1095375" y="2655888"/>
            <a:ext cx="4987925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 summer, it is</a:t>
            </a:r>
            <a:endParaRPr lang="en-US" altLang="zh-CN" sz="4000" dirty="0">
              <a:solidFill>
                <a:srgbClr val="FF33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367" name="Text Box 8"/>
          <p:cNvSpPr txBox="1"/>
          <p:nvPr/>
        </p:nvSpPr>
        <p:spPr>
          <a:xfrm>
            <a:off x="1096963" y="3573463"/>
            <a:ext cx="4411662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99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 autumn, it is</a:t>
            </a:r>
            <a:endParaRPr lang="en-US" altLang="zh-CN" sz="4000" dirty="0">
              <a:solidFill>
                <a:srgbClr val="FF99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368" name="Text Box 9"/>
          <p:cNvSpPr txBox="1"/>
          <p:nvPr/>
        </p:nvSpPr>
        <p:spPr>
          <a:xfrm>
            <a:off x="1096963" y="4365625"/>
            <a:ext cx="4195762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 winter,  it is</a:t>
            </a:r>
            <a:endParaRPr lang="en-US" altLang="zh-CN" sz="4000" dirty="0">
              <a:solidFill>
                <a:schemeClr val="bg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369" name="Line 10"/>
          <p:cNvSpPr/>
          <p:nvPr/>
        </p:nvSpPr>
        <p:spPr>
          <a:xfrm>
            <a:off x="5003800" y="2420938"/>
            <a:ext cx="1944688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70" name="Line 11"/>
          <p:cNvSpPr/>
          <p:nvPr/>
        </p:nvSpPr>
        <p:spPr>
          <a:xfrm>
            <a:off x="5003800" y="3362325"/>
            <a:ext cx="1944688" cy="1588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71" name="Line 13"/>
          <p:cNvSpPr/>
          <p:nvPr/>
        </p:nvSpPr>
        <p:spPr>
          <a:xfrm>
            <a:off x="5003800" y="5002213"/>
            <a:ext cx="1944688" cy="11112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372" name="Text Box 14"/>
          <p:cNvSpPr txBox="1"/>
          <p:nvPr/>
        </p:nvSpPr>
        <p:spPr>
          <a:xfrm>
            <a:off x="5148263" y="1773238"/>
            <a:ext cx="1584325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warm</a:t>
            </a:r>
            <a:endParaRPr lang="en-US" altLang="zh-CN" sz="4000" dirty="0">
              <a:solidFill>
                <a:srgbClr val="008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373" name="Text Box 18"/>
          <p:cNvSpPr txBox="1"/>
          <p:nvPr/>
        </p:nvSpPr>
        <p:spPr>
          <a:xfrm>
            <a:off x="6877050" y="1935163"/>
            <a:ext cx="3603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4" name="Text Box 19"/>
          <p:cNvSpPr txBox="1"/>
          <p:nvPr/>
        </p:nvSpPr>
        <p:spPr>
          <a:xfrm>
            <a:off x="6877050" y="2871788"/>
            <a:ext cx="3603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5" name="Text Box 20"/>
          <p:cNvSpPr txBox="1"/>
          <p:nvPr/>
        </p:nvSpPr>
        <p:spPr>
          <a:xfrm>
            <a:off x="6877050" y="3716338"/>
            <a:ext cx="3603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6" name="Text Box 21"/>
          <p:cNvSpPr txBox="1"/>
          <p:nvPr/>
        </p:nvSpPr>
        <p:spPr>
          <a:xfrm>
            <a:off x="6877050" y="4508500"/>
            <a:ext cx="3603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7" name="Text Box 31"/>
          <p:cNvSpPr txBox="1"/>
          <p:nvPr/>
        </p:nvSpPr>
        <p:spPr>
          <a:xfrm>
            <a:off x="539750" y="955675"/>
            <a:ext cx="8135938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Comic Sans MS" panose="030F0702030302020204" pitchFamily="66" charset="0"/>
                <a:ea typeface="宋体" panose="02010600030101010101" pitchFamily="2" charset="-122"/>
              </a:rPr>
              <a:t>What’s the weather(</a:t>
            </a:r>
            <a:r>
              <a:rPr lang="zh-CN" altLang="en-US" sz="2400" b="1" i="1" dirty="0">
                <a:latin typeface="Comic Sans MS" panose="030F0702030302020204" pitchFamily="66" charset="0"/>
                <a:ea typeface="宋体" panose="02010600030101010101" pitchFamily="2" charset="-122"/>
              </a:rPr>
              <a:t>天气</a:t>
            </a:r>
            <a:r>
              <a:rPr lang="en-US" altLang="zh-CN" sz="2400" b="1" i="1" dirty="0">
                <a:latin typeface="Comic Sans MS" panose="030F0702030302020204" pitchFamily="66" charset="0"/>
                <a:ea typeface="宋体" panose="02010600030101010101" pitchFamily="2" charset="-122"/>
              </a:rPr>
              <a:t>) like in summer, autumn and winter?</a:t>
            </a:r>
            <a:endParaRPr lang="en-US" altLang="zh-CN" sz="2400" b="1" i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2736" name="Rectangle 23"/>
          <p:cNvSpPr>
            <a:spLocks noChangeArrowheads="1"/>
          </p:cNvSpPr>
          <p:nvPr/>
        </p:nvSpPr>
        <p:spPr bwMode="auto">
          <a:xfrm>
            <a:off x="0" y="0"/>
            <a:ext cx="5620385" cy="692150"/>
          </a:xfrm>
          <a:prstGeom prst="rect">
            <a:avLst/>
          </a:prstGeom>
          <a:gradFill rotWithShape="1">
            <a:gsLst>
              <a:gs pos="0">
                <a:srgbClr val="FFFF00">
                  <a:alpha val="99001"/>
                </a:srgbClr>
              </a:gs>
              <a:gs pos="50000">
                <a:schemeClr val="bg1"/>
              </a:gs>
              <a:gs pos="100000">
                <a:srgbClr val="FFFF00">
                  <a:alpha val="99001"/>
                </a:srgbClr>
              </a:gs>
            </a:gsLst>
            <a:lin ang="5400000" scaled="1"/>
          </a:gradFill>
          <a:ln w="31750">
            <a:solidFill>
              <a:srgbClr val="800000"/>
            </a:solidFill>
            <a:prstDash val="dash"/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9" name="Text Box 33"/>
          <p:cNvSpPr txBox="1"/>
          <p:nvPr/>
        </p:nvSpPr>
        <p:spPr>
          <a:xfrm>
            <a:off x="0" y="0"/>
            <a:ext cx="55086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Let's watch and find</a:t>
            </a:r>
            <a:endParaRPr lang="en-US" altLang="zh-CN" sz="4000" b="1" i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380" name="Line 11"/>
          <p:cNvSpPr/>
          <p:nvPr/>
        </p:nvSpPr>
        <p:spPr>
          <a:xfrm>
            <a:off x="5003800" y="4279900"/>
            <a:ext cx="1946275" cy="15875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" name="圆角矩形 1"/>
          <p:cNvSpPr/>
          <p:nvPr/>
        </p:nvSpPr>
        <p:spPr>
          <a:xfrm>
            <a:off x="0" y="2348865"/>
            <a:ext cx="8748395" cy="253682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4000" b="1">
                <a:latin typeface="Comic Sans MS" panose="030F0702030302020204" pitchFamily="66" charset="0"/>
              </a:rPr>
              <a:t>Who can be our little teacher to teach us the new words?</a:t>
            </a:r>
            <a:r>
              <a:rPr lang="zh-CN" altLang="en-US" sz="4000" b="1">
                <a:latin typeface="Comic Sans MS" panose="030F0702030302020204" pitchFamily="66" charset="0"/>
              </a:rPr>
              <a:t>谁能做我们的小老师来教我们认识并且会读这些新单词？</a:t>
            </a:r>
            <a:endParaRPr lang="zh-CN" altLang="en-US" sz="4000" b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7410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7411" name="Picture 4" descr="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AutoShape 11"/>
          <p:cNvSpPr/>
          <p:nvPr/>
        </p:nvSpPr>
        <p:spPr>
          <a:xfrm>
            <a:off x="1336675" y="1773238"/>
            <a:ext cx="7013575" cy="3671887"/>
          </a:xfrm>
          <a:prstGeom prst="foldedCorner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Text Box 7"/>
          <p:cNvSpPr txBox="1"/>
          <p:nvPr/>
        </p:nvSpPr>
        <p:spPr>
          <a:xfrm>
            <a:off x="1543050" y="1773238"/>
            <a:ext cx="4467225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 spring,   it is</a:t>
            </a:r>
            <a:endParaRPr lang="en-US" altLang="zh-CN" sz="4000" dirty="0">
              <a:solidFill>
                <a:srgbClr val="008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7414" name="Text Box 8"/>
          <p:cNvSpPr txBox="1"/>
          <p:nvPr/>
        </p:nvSpPr>
        <p:spPr>
          <a:xfrm>
            <a:off x="1541463" y="2708275"/>
            <a:ext cx="4032250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 summer, it is</a:t>
            </a:r>
            <a:endParaRPr lang="en-US" altLang="zh-CN" sz="4000" dirty="0">
              <a:solidFill>
                <a:srgbClr val="FF33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7415" name="Text Box 9"/>
          <p:cNvSpPr txBox="1"/>
          <p:nvPr/>
        </p:nvSpPr>
        <p:spPr>
          <a:xfrm>
            <a:off x="1543050" y="3573463"/>
            <a:ext cx="3965575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99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 autumn, it is</a:t>
            </a:r>
            <a:endParaRPr lang="en-US" altLang="zh-CN" sz="4000" dirty="0">
              <a:solidFill>
                <a:srgbClr val="FF99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7416" name="Text Box 10"/>
          <p:cNvSpPr txBox="1"/>
          <p:nvPr/>
        </p:nvSpPr>
        <p:spPr>
          <a:xfrm>
            <a:off x="1543050" y="4365625"/>
            <a:ext cx="3965575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 winter,  it is</a:t>
            </a:r>
            <a:endParaRPr lang="en-US" altLang="zh-CN" sz="4000" dirty="0">
              <a:solidFill>
                <a:schemeClr val="bg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7417" name="Line 12"/>
          <p:cNvSpPr/>
          <p:nvPr/>
        </p:nvSpPr>
        <p:spPr>
          <a:xfrm>
            <a:off x="5364163" y="2479675"/>
            <a:ext cx="1584325" cy="1588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8" name="Line 13"/>
          <p:cNvSpPr/>
          <p:nvPr/>
        </p:nvSpPr>
        <p:spPr>
          <a:xfrm>
            <a:off x="5435600" y="3357563"/>
            <a:ext cx="1512888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9" name="Line 14"/>
          <p:cNvSpPr/>
          <p:nvPr/>
        </p:nvSpPr>
        <p:spPr>
          <a:xfrm>
            <a:off x="5364163" y="4221163"/>
            <a:ext cx="1584325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20" name="Line 15"/>
          <p:cNvSpPr/>
          <p:nvPr/>
        </p:nvSpPr>
        <p:spPr>
          <a:xfrm>
            <a:off x="5419725" y="5072063"/>
            <a:ext cx="1457325" cy="1587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21" name="Text Box 16"/>
          <p:cNvSpPr txBox="1"/>
          <p:nvPr/>
        </p:nvSpPr>
        <p:spPr>
          <a:xfrm>
            <a:off x="5581650" y="1773238"/>
            <a:ext cx="1504950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warm</a:t>
            </a:r>
            <a:endParaRPr lang="en-US" altLang="zh-CN" sz="4000" dirty="0">
              <a:solidFill>
                <a:srgbClr val="008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41" name="Text Box 17"/>
          <p:cNvSpPr txBox="1"/>
          <p:nvPr/>
        </p:nvSpPr>
        <p:spPr>
          <a:xfrm>
            <a:off x="5581650" y="2708275"/>
            <a:ext cx="1512888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hot</a:t>
            </a:r>
            <a:endParaRPr lang="en-US" altLang="zh-CN" sz="4000" dirty="0">
              <a:solidFill>
                <a:srgbClr val="FF33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43" name="Text Box 19"/>
          <p:cNvSpPr txBox="1"/>
          <p:nvPr/>
        </p:nvSpPr>
        <p:spPr>
          <a:xfrm>
            <a:off x="5508625" y="3573463"/>
            <a:ext cx="1223963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99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cool</a:t>
            </a:r>
            <a:endParaRPr lang="en-US" altLang="zh-CN" sz="4000" dirty="0">
              <a:solidFill>
                <a:srgbClr val="FF99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44" name="Text Box 20"/>
          <p:cNvSpPr txBox="1"/>
          <p:nvPr/>
        </p:nvSpPr>
        <p:spPr>
          <a:xfrm>
            <a:off x="5508625" y="4365625"/>
            <a:ext cx="1368425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cold</a:t>
            </a:r>
            <a:endParaRPr lang="en-US" altLang="zh-CN" sz="4000" dirty="0">
              <a:solidFill>
                <a:schemeClr val="bg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7425" name="Text Box 21"/>
          <p:cNvSpPr txBox="1"/>
          <p:nvPr/>
        </p:nvSpPr>
        <p:spPr>
          <a:xfrm>
            <a:off x="6877050" y="1935163"/>
            <a:ext cx="3603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26" name="Text Box 22"/>
          <p:cNvSpPr txBox="1"/>
          <p:nvPr/>
        </p:nvSpPr>
        <p:spPr>
          <a:xfrm>
            <a:off x="6877050" y="2871788"/>
            <a:ext cx="3603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27" name="Text Box 23"/>
          <p:cNvSpPr txBox="1"/>
          <p:nvPr/>
        </p:nvSpPr>
        <p:spPr>
          <a:xfrm>
            <a:off x="6877050" y="3716338"/>
            <a:ext cx="3603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28" name="Text Box 25"/>
          <p:cNvSpPr txBox="1"/>
          <p:nvPr/>
        </p:nvSpPr>
        <p:spPr>
          <a:xfrm>
            <a:off x="6877050" y="4508500"/>
            <a:ext cx="3603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31"/>
          <p:cNvGrpSpPr/>
          <p:nvPr/>
        </p:nvGrpSpPr>
        <p:grpSpPr>
          <a:xfrm>
            <a:off x="1222375" y="1490663"/>
            <a:ext cx="6769100" cy="4873625"/>
            <a:chOff x="4357" y="625"/>
            <a:chExt cx="4800" cy="3070"/>
          </a:xfrm>
        </p:grpSpPr>
        <p:pic>
          <p:nvPicPr>
            <p:cNvPr id="17430" name="Picture 29" descr="cold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57" y="625"/>
              <a:ext cx="4800" cy="30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31" name="Text Box 30"/>
            <p:cNvSpPr txBox="1"/>
            <p:nvPr/>
          </p:nvSpPr>
          <p:spPr>
            <a:xfrm>
              <a:off x="4679" y="1101"/>
              <a:ext cx="1379" cy="10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000" b="1" dirty="0">
                  <a:latin typeface="Comic Sans MS" panose="030F0702030302020204" pitchFamily="66" charset="0"/>
                  <a:ea typeface="楷体" panose="02010609060101010101" pitchFamily="49" charset="-122"/>
                </a:rPr>
                <a:t>cold</a:t>
              </a:r>
              <a:endParaRPr lang="en-US" altLang="zh-CN" sz="4000" b="1" dirty="0">
                <a:latin typeface="Comic Sans MS" panose="030F0702030302020204" pitchFamily="66" charset="0"/>
                <a:ea typeface="楷体" panose="02010609060101010101" pitchFamily="49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latin typeface="Comic Sans MS" panose="030F0702030302020204" pitchFamily="66" charset="0"/>
                  <a:ea typeface="楷体" panose="02010609060101010101" pitchFamily="49" charset="-122"/>
                </a:rPr>
                <a:t>寒冷的</a:t>
              </a:r>
              <a:endParaRPr lang="zh-CN" altLang="en-US" sz="4000" b="1" dirty="0">
                <a:latin typeface="Comic Sans MS" panose="030F0702030302020204" pitchFamily="66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Group 34"/>
          <p:cNvGrpSpPr/>
          <p:nvPr/>
        </p:nvGrpSpPr>
        <p:grpSpPr>
          <a:xfrm>
            <a:off x="973138" y="1230313"/>
            <a:ext cx="5903912" cy="4895850"/>
            <a:chOff x="612" y="845"/>
            <a:chExt cx="4800" cy="3084"/>
          </a:xfrm>
        </p:grpSpPr>
        <p:pic>
          <p:nvPicPr>
            <p:cNvPr id="17433" name="Picture 28" descr="cool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2" y="845"/>
              <a:ext cx="4800" cy="30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34" name="Text Box 32"/>
            <p:cNvSpPr txBox="1"/>
            <p:nvPr/>
          </p:nvSpPr>
          <p:spPr>
            <a:xfrm>
              <a:off x="930" y="1207"/>
              <a:ext cx="1867" cy="16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000" b="1" dirty="0">
                  <a:latin typeface="Comic Sans MS" panose="030F0702030302020204" pitchFamily="66" charset="0"/>
                  <a:ea typeface="宋体" panose="02010600030101010101" pitchFamily="2" charset="-122"/>
                </a:rPr>
                <a:t>cool</a:t>
              </a:r>
              <a:endParaRPr lang="en-US" altLang="zh-CN" sz="4000" b="1" dirty="0">
                <a:latin typeface="Comic Sans MS" panose="030F0702030302020204" pitchFamily="66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latin typeface="Comic Sans MS" panose="030F0702030302020204" pitchFamily="66" charset="0"/>
                  <a:ea typeface="楷体" panose="02010609060101010101" pitchFamily="49" charset="-122"/>
                </a:rPr>
                <a:t>凉爽的</a:t>
              </a:r>
              <a:endParaRPr lang="zh-CN" altLang="en-US" sz="4000" b="1" dirty="0">
                <a:latin typeface="Comic Sans MS" panose="030F0702030302020204" pitchFamily="66" charset="0"/>
                <a:ea typeface="楷体" panose="02010609060101010101" pitchFamily="49" charset="-122"/>
              </a:endParaRPr>
            </a:p>
            <a:p>
              <a:pPr>
                <a:spcBef>
                  <a:spcPct val="50000"/>
                </a:spcBef>
              </a:pPr>
              <a:endParaRPr lang="en-US" altLang="zh-CN" sz="4000" dirty="0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684213" y="1385888"/>
            <a:ext cx="6048375" cy="4446587"/>
            <a:chOff x="4559" y="481"/>
            <a:chExt cx="3810" cy="2801"/>
          </a:xfrm>
        </p:grpSpPr>
        <p:pic>
          <p:nvPicPr>
            <p:cNvPr id="17436" name="Picture 27" descr="hot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59" y="481"/>
              <a:ext cx="3810" cy="28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37" name="Text Box 35"/>
            <p:cNvSpPr txBox="1"/>
            <p:nvPr/>
          </p:nvSpPr>
          <p:spPr>
            <a:xfrm>
              <a:off x="5157" y="718"/>
              <a:ext cx="1287" cy="10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000" b="1" dirty="0">
                  <a:latin typeface="Comic Sans MS" panose="030F0702030302020204" pitchFamily="66" charset="0"/>
                  <a:ea typeface="宋体" panose="02010600030101010101" pitchFamily="2" charset="-122"/>
                </a:rPr>
                <a:t>hot</a:t>
              </a:r>
              <a:endParaRPr lang="en-US" altLang="zh-CN" sz="4000" b="1" dirty="0">
                <a:latin typeface="Comic Sans MS" panose="030F0702030302020204" pitchFamily="66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楷体" panose="02010609060101010101" pitchFamily="49" charset="-122"/>
                </a:rPr>
                <a:t>炎热的</a:t>
              </a:r>
              <a:endPara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7438" name="Text Box 37"/>
          <p:cNvSpPr txBox="1"/>
          <p:nvPr/>
        </p:nvSpPr>
        <p:spPr>
          <a:xfrm>
            <a:off x="1336675" y="1014413"/>
            <a:ext cx="8135938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Comic Sans MS" panose="030F0702030302020204" pitchFamily="66" charset="0"/>
                <a:ea typeface="宋体" panose="02010600030101010101" pitchFamily="2" charset="-122"/>
              </a:rPr>
              <a:t>What’s the weather(</a:t>
            </a:r>
            <a:r>
              <a:rPr lang="zh-CN" altLang="en-US" sz="2400" b="1" i="1" dirty="0">
                <a:latin typeface="Comic Sans MS" panose="030F0702030302020204" pitchFamily="66" charset="0"/>
                <a:ea typeface="宋体" panose="02010600030101010101" pitchFamily="2" charset="-122"/>
              </a:rPr>
              <a:t>天气</a:t>
            </a:r>
            <a:r>
              <a:rPr lang="en-US" altLang="zh-CN" sz="2400" b="1" i="1" dirty="0">
                <a:latin typeface="Comic Sans MS" panose="030F0702030302020204" pitchFamily="66" charset="0"/>
                <a:ea typeface="宋体" panose="02010600030101010101" pitchFamily="2" charset="-122"/>
              </a:rPr>
              <a:t>) like in summer, autumn and winter?</a:t>
            </a:r>
            <a:endParaRPr lang="en-US" altLang="zh-CN" sz="2400" b="1" i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3" name="Rectangle 23"/>
          <p:cNvSpPr>
            <a:spLocks noChangeArrowheads="1"/>
          </p:cNvSpPr>
          <p:nvPr/>
        </p:nvSpPr>
        <p:spPr bwMode="auto">
          <a:xfrm>
            <a:off x="0" y="0"/>
            <a:ext cx="5508625" cy="692150"/>
          </a:xfrm>
          <a:prstGeom prst="rect">
            <a:avLst/>
          </a:prstGeom>
          <a:gradFill rotWithShape="1">
            <a:gsLst>
              <a:gs pos="0">
                <a:srgbClr val="FFFF00">
                  <a:alpha val="99001"/>
                </a:srgbClr>
              </a:gs>
              <a:gs pos="50000">
                <a:schemeClr val="bg1"/>
              </a:gs>
              <a:gs pos="100000">
                <a:srgbClr val="FFFF00">
                  <a:alpha val="99001"/>
                </a:srgbClr>
              </a:gs>
            </a:gsLst>
            <a:lin ang="5400000" scaled="1"/>
          </a:gradFill>
          <a:ln w="31750">
            <a:solidFill>
              <a:srgbClr val="800000"/>
            </a:solidFill>
            <a:prstDash val="dash"/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40" name="Text Box 38"/>
          <p:cNvSpPr txBox="1"/>
          <p:nvPr/>
        </p:nvSpPr>
        <p:spPr>
          <a:xfrm>
            <a:off x="0" y="-14287"/>
            <a:ext cx="5508625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Let's watch and find</a:t>
            </a:r>
            <a:endParaRPr lang="en-US" altLang="zh-CN" sz="4000" b="1" i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1" grpId="0"/>
      <p:bldP spid="26643" grpId="0"/>
      <p:bldP spid="266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8434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8435" name="Picture 4" descr="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7" name="Rectangle 23"/>
          <p:cNvSpPr>
            <a:spLocks noChangeArrowheads="1"/>
          </p:cNvSpPr>
          <p:nvPr/>
        </p:nvSpPr>
        <p:spPr bwMode="auto">
          <a:xfrm>
            <a:off x="0" y="0"/>
            <a:ext cx="5721350" cy="692150"/>
          </a:xfrm>
          <a:prstGeom prst="rect">
            <a:avLst/>
          </a:prstGeom>
          <a:gradFill rotWithShape="1">
            <a:gsLst>
              <a:gs pos="0">
                <a:srgbClr val="FFFF00">
                  <a:alpha val="99001"/>
                </a:srgbClr>
              </a:gs>
              <a:gs pos="50000">
                <a:schemeClr val="bg1"/>
              </a:gs>
              <a:gs pos="100000">
                <a:srgbClr val="FFFF00">
                  <a:alpha val="99001"/>
                </a:srgbClr>
              </a:gs>
            </a:gsLst>
            <a:lin ang="5400000" scaled="1"/>
          </a:gradFill>
          <a:ln w="31750">
            <a:solidFill>
              <a:srgbClr val="800000"/>
            </a:solidFill>
            <a:prstDash val="dash"/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7" name="Text Box 6"/>
          <p:cNvSpPr txBox="1"/>
          <p:nvPr/>
        </p:nvSpPr>
        <p:spPr>
          <a:xfrm>
            <a:off x="100330" y="-14605"/>
            <a:ext cx="55206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Let</a:t>
            </a:r>
            <a:r>
              <a:rPr lang="en-US" altLang="zh-CN" sz="4000" b="1" i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en-US" altLang="zh-CN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  chant and act</a:t>
            </a:r>
            <a:endParaRPr lang="en-US" altLang="zh-CN" sz="4000" b="1" i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3017" name="Text Box 7"/>
          <p:cNvSpPr txBox="1"/>
          <p:nvPr/>
        </p:nvSpPr>
        <p:spPr>
          <a:xfrm>
            <a:off x="2339975" y="836613"/>
            <a:ext cx="6894513" cy="4062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sym typeface="+mn-ea"/>
              </a:rPr>
              <a:t>Warm, warm, spring is warm.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sym typeface="+mn-ea"/>
              </a:rPr>
              <a:t>Hot, hot, summer is hot.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sym typeface="+mn-ea"/>
              </a:rPr>
              <a:t>Cool, cool, autumn is cool.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sym typeface="+mn-ea"/>
              </a:rPr>
              <a:t>Cold, cold, winter is cold.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  <a:sym typeface="+mn-ea"/>
            </a:endParaRPr>
          </a:p>
        </p:txBody>
      </p:sp>
      <p:grpSp>
        <p:nvGrpSpPr>
          <p:cNvPr id="18439" name="Group 8"/>
          <p:cNvGrpSpPr/>
          <p:nvPr/>
        </p:nvGrpSpPr>
        <p:grpSpPr>
          <a:xfrm>
            <a:off x="1042988" y="908050"/>
            <a:ext cx="1408112" cy="1219200"/>
            <a:chOff x="385" y="210"/>
            <a:chExt cx="887" cy="768"/>
          </a:xfrm>
        </p:grpSpPr>
        <p:sp>
          <p:nvSpPr>
            <p:cNvPr id="18440" name="Text Box 9"/>
            <p:cNvSpPr txBox="1"/>
            <p:nvPr/>
          </p:nvSpPr>
          <p:spPr>
            <a:xfrm>
              <a:off x="1156" y="458"/>
              <a:ext cx="1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endParaRPr lang="zh-CN" altLang="zh-CN" sz="3200" dirty="0">
                <a:solidFill>
                  <a:schemeClr val="accent2"/>
                </a:solidFill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8441" name="Picture 10" descr="00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" y="210"/>
              <a:ext cx="768" cy="76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慢节奏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>
                  <p14:trim end="211068.000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74115" y="457962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39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0482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0483" name="Picture 4" descr="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7" name="Rectangle 23"/>
          <p:cNvSpPr>
            <a:spLocks noChangeArrowheads="1"/>
          </p:cNvSpPr>
          <p:nvPr/>
        </p:nvSpPr>
        <p:spPr bwMode="auto">
          <a:xfrm>
            <a:off x="0" y="0"/>
            <a:ext cx="7795260" cy="692150"/>
          </a:xfrm>
          <a:prstGeom prst="rect">
            <a:avLst/>
          </a:prstGeom>
          <a:gradFill rotWithShape="1">
            <a:gsLst>
              <a:gs pos="0">
                <a:srgbClr val="FFFF00">
                  <a:alpha val="99001"/>
                </a:srgbClr>
              </a:gs>
              <a:gs pos="50000">
                <a:schemeClr val="bg1"/>
              </a:gs>
              <a:gs pos="100000">
                <a:srgbClr val="FFFF00">
                  <a:alpha val="99001"/>
                </a:srgbClr>
              </a:gs>
            </a:gsLst>
            <a:lin ang="5400000" scaled="1"/>
          </a:gradFill>
          <a:ln w="31750">
            <a:solidFill>
              <a:srgbClr val="800000"/>
            </a:solidFill>
            <a:prstDash val="dash"/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17" name="Text Box 7"/>
          <p:cNvSpPr txBox="1"/>
          <p:nvPr/>
        </p:nvSpPr>
        <p:spPr>
          <a:xfrm>
            <a:off x="2339975" y="836613"/>
            <a:ext cx="6335713" cy="255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  <a:sym typeface="+mn-ea"/>
              </a:rPr>
              <a:t>Different seasons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  <a:sym typeface="+mn-ea"/>
              </a:rPr>
              <a:t>，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pitchFamily="66" charset="0"/>
              <a:ea typeface="+mn-ea"/>
              <a:cs typeface="+mn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  <a:sym typeface="+mn-ea"/>
              </a:rPr>
              <a:t>不同的季节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  <a:sym typeface="+mn-ea"/>
              </a:rPr>
              <a:t>                              different activities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  <a:sym typeface="+mn-ea"/>
              </a:rPr>
              <a:t>！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pitchFamily="66" charset="0"/>
              <a:ea typeface="+mn-ea"/>
              <a:cs typeface="+mn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  <a:sym typeface="+mn-ea"/>
              </a:rPr>
              <a:t>不同的活动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omic Sans MS" panose="030F0702030302020204" pitchFamily="66" charset="0"/>
              <a:ea typeface="+mn-ea"/>
              <a:cs typeface="+mn-cs"/>
              <a:sym typeface="+mn-ea"/>
            </a:endParaRPr>
          </a:p>
        </p:txBody>
      </p:sp>
      <p:grpSp>
        <p:nvGrpSpPr>
          <p:cNvPr id="20487" name="Group 8"/>
          <p:cNvGrpSpPr/>
          <p:nvPr/>
        </p:nvGrpSpPr>
        <p:grpSpPr>
          <a:xfrm>
            <a:off x="1042988" y="908050"/>
            <a:ext cx="1408112" cy="1219200"/>
            <a:chOff x="385" y="210"/>
            <a:chExt cx="887" cy="768"/>
          </a:xfrm>
        </p:grpSpPr>
        <p:sp>
          <p:nvSpPr>
            <p:cNvPr id="20488" name="Text Box 9"/>
            <p:cNvSpPr txBox="1"/>
            <p:nvPr/>
          </p:nvSpPr>
          <p:spPr>
            <a:xfrm>
              <a:off x="1156" y="458"/>
              <a:ext cx="1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endParaRPr lang="zh-CN" altLang="zh-CN" sz="3200" dirty="0">
                <a:solidFill>
                  <a:schemeClr val="accent2"/>
                </a:solidFill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0489" name="Picture 10" descr="00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" y="210"/>
              <a:ext cx="768" cy="76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文本框 2"/>
          <p:cNvSpPr txBox="1"/>
          <p:nvPr/>
        </p:nvSpPr>
        <p:spPr>
          <a:xfrm>
            <a:off x="433705" y="3833178"/>
            <a:ext cx="9429750" cy="17532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  <a:sym typeface="+mn-ea"/>
              </a:rPr>
              <a:t>Children,what do you do in different seasons?</a:t>
            </a:r>
            <a:endParaRPr kumimoji="0" lang="en-US" altLang="zh-CN" sz="3600" b="1" kern="1200" cap="none" spc="0" normalizeH="0" baseline="0" noProof="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  <a:sym typeface="+mn-ea"/>
              </a:rPr>
              <a:t>孩子们，你们会在不同季节做什么呢？</a:t>
            </a:r>
            <a:endParaRPr kumimoji="0" lang="zh-CN" altLang="en-US" sz="3600" b="1" kern="1200" cap="none" spc="0" normalizeH="0" baseline="0" noProof="1">
              <a:latin typeface="Comic Sans MS" panose="030F0702030302020204" pitchFamily="66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2556" name="Text Box 6"/>
          <p:cNvSpPr txBox="1"/>
          <p:nvPr/>
        </p:nvSpPr>
        <p:spPr>
          <a:xfrm>
            <a:off x="-317" y="-14605"/>
            <a:ext cx="9144000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Let</a:t>
            </a:r>
            <a:r>
              <a:rPr lang="en-US" altLang="zh-CN" sz="4000" b="1" i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en-US" altLang="zh-CN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  discuss</a:t>
            </a:r>
            <a:r>
              <a:rPr lang="zh-CN" altLang="en-US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，</a:t>
            </a:r>
            <a:r>
              <a:rPr lang="en-US" altLang="zh-CN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stick and say</a:t>
            </a:r>
            <a:r>
              <a:rPr lang="en-US" altLang="zh-CN" sz="4000" b="1" i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altLang="zh-CN" sz="4000" b="1" i="1" dirty="0">
              <a:solidFill>
                <a:srgbClr val="A5002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22530" name="Picture 3" descr="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 Box 25"/>
          <p:cNvSpPr txBox="1"/>
          <p:nvPr/>
        </p:nvSpPr>
        <p:spPr>
          <a:xfrm>
            <a:off x="971550" y="19161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1312" name="Group 48"/>
          <p:cNvGraphicFramePr>
            <a:graphicFrameLocks noGrp="1"/>
          </p:cNvGraphicFramePr>
          <p:nvPr/>
        </p:nvGraphicFramePr>
        <p:xfrm>
          <a:off x="610870" y="3770630"/>
          <a:ext cx="7921625" cy="2959100"/>
        </p:xfrm>
        <a:graphic>
          <a:graphicData uri="http://schemas.openxmlformats.org/drawingml/2006/table">
            <a:tbl>
              <a:tblPr/>
              <a:tblGrid>
                <a:gridCol w="3221038"/>
                <a:gridCol w="4700270"/>
              </a:tblGrid>
              <a:tr h="3962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Seasons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Activitie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s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（活动）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          s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pring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         summer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         autumn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           winter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11188" y="838835"/>
            <a:ext cx="7921625" cy="22453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000" b="1" kern="1200" cap="none" spc="0" normalizeH="0" baseline="0" noProof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  <a:sym typeface="+mn-ea"/>
              </a:rPr>
              <a:t>What do children do in different seasons?</a:t>
            </a:r>
            <a:endParaRPr kumimoji="0" lang="en-US" altLang="zh-CN" sz="2000" b="1" kern="1200" cap="none" spc="0" normalizeH="0" baseline="0" noProof="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  <a:sym typeface="+mn-ea"/>
              </a:rPr>
              <a:t>孩子们在不同的季节里分别做什么呢？</a:t>
            </a:r>
            <a:endParaRPr kumimoji="0" lang="zh-CN" altLang="en-US" sz="2000" b="1" kern="1200" cap="none" spc="0" normalizeH="0" baseline="0" noProof="0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kumimoji="0" lang="zh-CN" altLang="en-US" sz="20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ea typeface="宋体" panose="02010600030101010101" pitchFamily="2" charset="-122"/>
                <a:cs typeface="+mn-cs"/>
                <a:sym typeface="+mn-ea"/>
              </a:rPr>
              <a:t>  </a:t>
            </a:r>
            <a:endParaRPr kumimoji="0" lang="en-US" altLang="zh-CN" sz="20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anose="020B0A040201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0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ea typeface="宋体" panose="02010600030101010101" pitchFamily="2" charset="-122"/>
                <a:cs typeface="+mn-cs"/>
                <a:sym typeface="+mn-ea"/>
              </a:rPr>
              <a:t>  </a:t>
            </a:r>
            <a:endParaRPr kumimoji="0" lang="zh-CN" altLang="en-US" sz="20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anose="020B0A040201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142985"/>
            <a:ext cx="3643338" cy="22522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4997" name="Rectangle 23"/>
          <p:cNvSpPr>
            <a:spLocks noChangeArrowheads="1"/>
          </p:cNvSpPr>
          <p:nvPr/>
        </p:nvSpPr>
        <p:spPr bwMode="auto">
          <a:xfrm>
            <a:off x="-106362" y="22225"/>
            <a:ext cx="7553325" cy="692150"/>
          </a:xfrm>
          <a:prstGeom prst="rect">
            <a:avLst/>
          </a:prstGeom>
          <a:gradFill rotWithShape="1">
            <a:gsLst>
              <a:gs pos="0">
                <a:srgbClr val="FFFF00">
                  <a:alpha val="99001"/>
                </a:srgbClr>
              </a:gs>
              <a:gs pos="50000">
                <a:schemeClr val="bg1"/>
              </a:gs>
              <a:gs pos="100000">
                <a:srgbClr val="FFFF00">
                  <a:alpha val="99001"/>
                </a:srgbClr>
              </a:gs>
            </a:gsLst>
            <a:lin ang="5400000" scaled="1"/>
          </a:gradFill>
          <a:ln w="31750">
            <a:solidFill>
              <a:srgbClr val="800000"/>
            </a:solidFill>
            <a:prstDash val="dash"/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56" name="Text Box 6"/>
          <p:cNvSpPr txBox="1"/>
          <p:nvPr/>
        </p:nvSpPr>
        <p:spPr>
          <a:xfrm>
            <a:off x="-71437" y="22225"/>
            <a:ext cx="9144000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Let</a:t>
            </a:r>
            <a:r>
              <a:rPr lang="en-US" altLang="zh-CN" sz="4000" b="1" i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en-US" altLang="zh-CN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  discuss</a:t>
            </a:r>
            <a:r>
              <a:rPr lang="zh-CN" altLang="en-US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，</a:t>
            </a:r>
            <a:r>
              <a:rPr lang="en-US" altLang="zh-CN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stick and say</a:t>
            </a:r>
            <a:r>
              <a:rPr lang="en-US" altLang="zh-CN" sz="4000" b="1" i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altLang="zh-CN" sz="4000" b="1" i="1" dirty="0">
              <a:solidFill>
                <a:srgbClr val="A5002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316" name="Text Box 52"/>
          <p:cNvSpPr txBox="1"/>
          <p:nvPr/>
        </p:nvSpPr>
        <p:spPr>
          <a:xfrm>
            <a:off x="5715000" y="4786313"/>
            <a:ext cx="1081088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6600" dirty="0">
                <a:solidFill>
                  <a:srgbClr val="000099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?</a:t>
            </a:r>
            <a:endParaRPr lang="en-US" altLang="zh-CN" sz="6600" dirty="0">
              <a:solidFill>
                <a:srgbClr val="000099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轻音乐-迷情仙境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9375" y="798830"/>
            <a:ext cx="619125" cy="619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8815" y="1836420"/>
            <a:ext cx="4321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sym typeface="+mn-ea"/>
              </a:rPr>
              <a:t> </a:t>
            </a:r>
            <a:r>
              <a:rPr lang="en-US" altLang="zh-CN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sym typeface="+mn-ea"/>
              </a:rPr>
              <a:t>1.</a:t>
            </a:r>
            <a:r>
              <a:rPr lang="zh-CN" altLang="en-US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sym typeface="+mn-ea"/>
              </a:rPr>
              <a:t>小组内根据图片和表格进行讨论。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10895" y="2282825"/>
            <a:ext cx="3242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en-US" altLang="zh-CN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sym typeface="+mn-ea"/>
              </a:rPr>
              <a:t>2.</a:t>
            </a:r>
            <a:r>
              <a:rPr lang="zh-CN" altLang="en-US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sym typeface="+mn-ea"/>
              </a:rPr>
              <a:t>将小纸条贴在相应位置。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8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1000" fill="hold"/>
                                        <p:tgtEl>
                                          <p:spTgt spid="11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" showWhenStopped="0">
                <p:cTn id="36" repeatCount="indefinite" fill="remove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316" grpId="0"/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wrap="square" lIns="91440" tIns="45720" rIns="91440" bIns="45720" anchor="ctr"/>
          <a:p>
            <a:pPr eaLnBrk="1" hangingPunct="1"/>
            <a:endParaRPr lang="zh-CN" altLang="zh-CN" sz="4400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5122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wrap="square" lIns="91440" tIns="45720" rIns="91440" bIns="45720" anchor="t"/>
          <a:p>
            <a:pPr eaLnBrk="1" hangingPunct="1"/>
            <a:endParaRPr lang="zh-CN" altLang="zh-CN" sz="3200" kern="1200" dirty="0">
              <a:latin typeface="+mn-lt"/>
              <a:ea typeface="+mn-ea"/>
              <a:cs typeface="+mn-cs"/>
            </a:endParaRPr>
          </a:p>
        </p:txBody>
      </p:sp>
      <p:pic>
        <p:nvPicPr>
          <p:cNvPr id="5123" name="Picture 4" descr="背景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4" name="Group 10"/>
          <p:cNvGrpSpPr/>
          <p:nvPr/>
        </p:nvGrpSpPr>
        <p:grpSpPr>
          <a:xfrm>
            <a:off x="1371600" y="2722563"/>
            <a:ext cx="11377613" cy="3819525"/>
            <a:chOff x="975" y="1752"/>
            <a:chExt cx="7167" cy="2406"/>
          </a:xfrm>
        </p:grpSpPr>
        <p:sp>
          <p:nvSpPr>
            <p:cNvPr id="5125" name="Text Box 7"/>
            <p:cNvSpPr txBox="1"/>
            <p:nvPr/>
          </p:nvSpPr>
          <p:spPr>
            <a:xfrm>
              <a:off x="975" y="1752"/>
              <a:ext cx="3810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4800" b="1" dirty="0">
                  <a:latin typeface="Comic Sans MS" panose="030F0702030302020204" pitchFamily="66" charset="0"/>
                  <a:ea typeface="宋体" panose="02010600030101010101" pitchFamily="2" charset="-122"/>
                </a:rPr>
                <a:t>(Story time)</a:t>
              </a:r>
              <a:endPara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5126" name="Text Box 8"/>
            <p:cNvSpPr txBox="1"/>
            <p:nvPr/>
          </p:nvSpPr>
          <p:spPr>
            <a:xfrm>
              <a:off x="2699" y="3793"/>
              <a:ext cx="5443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endPara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28" name="文本框 1"/>
          <p:cNvSpPr txBox="1"/>
          <p:nvPr/>
        </p:nvSpPr>
        <p:spPr>
          <a:xfrm>
            <a:off x="685800" y="1008063"/>
            <a:ext cx="8763000" cy="1198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7200" b="1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Unit 5   Seasons</a:t>
            </a:r>
            <a:endParaRPr lang="en-US" altLang="zh-CN" sz="7200" b="1" dirty="0">
              <a:solidFill>
                <a:srgbClr val="C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22530" name="Picture 3" descr="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 Box 25"/>
          <p:cNvSpPr txBox="1"/>
          <p:nvPr/>
        </p:nvSpPr>
        <p:spPr>
          <a:xfrm>
            <a:off x="971550" y="19161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997" name="Rectangle 23"/>
          <p:cNvSpPr>
            <a:spLocks noChangeArrowheads="1"/>
          </p:cNvSpPr>
          <p:nvPr/>
        </p:nvSpPr>
        <p:spPr bwMode="auto">
          <a:xfrm>
            <a:off x="-106362" y="22225"/>
            <a:ext cx="7553325" cy="692150"/>
          </a:xfrm>
          <a:prstGeom prst="rect">
            <a:avLst/>
          </a:prstGeom>
          <a:gradFill rotWithShape="1">
            <a:gsLst>
              <a:gs pos="0">
                <a:srgbClr val="FFFF00">
                  <a:alpha val="99001"/>
                </a:srgbClr>
              </a:gs>
              <a:gs pos="50000">
                <a:schemeClr val="bg1"/>
              </a:gs>
              <a:gs pos="100000">
                <a:srgbClr val="FFFF00">
                  <a:alpha val="99001"/>
                </a:srgbClr>
              </a:gs>
            </a:gsLst>
            <a:lin ang="5400000" scaled="1"/>
          </a:gradFill>
          <a:ln w="31750">
            <a:solidFill>
              <a:srgbClr val="800000"/>
            </a:solidFill>
            <a:prstDash val="dash"/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56" name="Text Box 6"/>
          <p:cNvSpPr txBox="1"/>
          <p:nvPr/>
        </p:nvSpPr>
        <p:spPr>
          <a:xfrm>
            <a:off x="-71437" y="22225"/>
            <a:ext cx="9144000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Let</a:t>
            </a:r>
            <a:r>
              <a:rPr lang="en-US" altLang="zh-CN" sz="4000" b="1" i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en-US" altLang="zh-CN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  discuss</a:t>
            </a:r>
            <a:r>
              <a:rPr lang="zh-CN" altLang="en-US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，</a:t>
            </a:r>
            <a:r>
              <a:rPr lang="en-US" altLang="zh-CN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stick and say</a:t>
            </a:r>
            <a:r>
              <a:rPr lang="en-US" altLang="zh-CN" sz="4000" b="1" i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altLang="zh-CN" sz="4000" b="1" i="1" dirty="0">
              <a:solidFill>
                <a:srgbClr val="A5002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轻音乐-迷情仙境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9375" y="798830"/>
            <a:ext cx="619125" cy="619125"/>
          </a:xfrm>
          <a:prstGeom prst="rect">
            <a:avLst/>
          </a:prstGeom>
        </p:spPr>
      </p:pic>
      <p:pic>
        <p:nvPicPr>
          <p:cNvPr id="27654" name="Picture 4" descr="1C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2580" y="798830"/>
            <a:ext cx="2145030" cy="2476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Picture 5" descr="2c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6705" y="714375"/>
            <a:ext cx="1938020" cy="23964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95425" y="3377565"/>
            <a:ext cx="1997075" cy="294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Picture 7" descr="4c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89220" y="3386455"/>
            <a:ext cx="2258060" cy="29254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" showWhenStopped="0">
                <p:cTn id="7" repeatCount="indefinite" fill="remove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23"/>
          <p:cNvSpPr>
            <a:spLocks noChangeArrowheads="1"/>
          </p:cNvSpPr>
          <p:nvPr/>
        </p:nvSpPr>
        <p:spPr bwMode="auto">
          <a:xfrm>
            <a:off x="88900" y="0"/>
            <a:ext cx="8083550" cy="692150"/>
          </a:xfrm>
          <a:prstGeom prst="rect">
            <a:avLst/>
          </a:prstGeom>
          <a:gradFill rotWithShape="1">
            <a:gsLst>
              <a:gs pos="0">
                <a:srgbClr val="FFFF00">
                  <a:alpha val="99001"/>
                </a:srgbClr>
              </a:gs>
              <a:gs pos="50000">
                <a:schemeClr val="bg1"/>
              </a:gs>
              <a:gs pos="100000">
                <a:srgbClr val="FFFF00">
                  <a:alpha val="99001"/>
                </a:srgbClr>
              </a:gs>
            </a:gsLst>
            <a:lin ang="5400000" scaled="1"/>
          </a:gradFill>
          <a:ln w="31750">
            <a:solidFill>
              <a:srgbClr val="800000"/>
            </a:solidFill>
            <a:prstDash val="dash"/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0550" name="Group 70"/>
          <p:cNvGraphicFramePr>
            <a:graphicFrameLocks noGrp="1"/>
          </p:cNvGraphicFramePr>
          <p:nvPr/>
        </p:nvGraphicFramePr>
        <p:xfrm>
          <a:off x="88900" y="1196975"/>
          <a:ext cx="8978900" cy="5487670"/>
        </p:xfrm>
        <a:graphic>
          <a:graphicData uri="http://schemas.openxmlformats.org/drawingml/2006/table">
            <a:tbl>
              <a:tblPr/>
              <a:tblGrid>
                <a:gridCol w="3598863"/>
                <a:gridCol w="5380037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Seasons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Activities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（活动）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2934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s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pring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  <a:ea typeface="宋体" panose="02010600030101010101" pitchFamily="2" charset="-122"/>
                        </a:rPr>
                        <a:t>                            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430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summer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Black" panose="020B0A04020102020204" pitchFamily="34" charset="0"/>
                          <a:ea typeface="宋体" panose="02010600030101010101" pitchFamily="2" charset="-122"/>
                        </a:rPr>
                        <a:t>                           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11449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autumn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023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Comic Sans MS" panose="030F0702030302020204" pitchFamily="66" charset="0"/>
                          <a:ea typeface="宋体" panose="02010600030101010101" pitchFamily="2" charset="-122"/>
                        </a:rPr>
                        <a:t>winter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Comic Sans MS" panose="030F0702030302020204" pitchFamily="66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Black" panose="020B0A040201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pic>
        <p:nvPicPr>
          <p:cNvPr id="23574" name="Picture 3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1916113"/>
            <a:ext cx="1800225" cy="1025525"/>
          </a:xfrm>
          <a:prstGeom prst="rect">
            <a:avLst/>
          </a:prstGeom>
          <a:noFill/>
          <a:ln w="2540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3575" name="Picture 4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3284538"/>
            <a:ext cx="1800225" cy="1069975"/>
          </a:xfrm>
          <a:prstGeom prst="rect">
            <a:avLst/>
          </a:prstGeom>
          <a:noFill/>
          <a:ln w="2540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3576" name="Picture 7" descr="2008827173748881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175" y="4652963"/>
            <a:ext cx="1800225" cy="912812"/>
          </a:xfrm>
          <a:prstGeom prst="rect">
            <a:avLst/>
          </a:prstGeom>
          <a:noFill/>
          <a:ln w="3175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3577" name="Picture 6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8175" y="5734050"/>
            <a:ext cx="1816100" cy="966788"/>
          </a:xfrm>
          <a:prstGeom prst="rect">
            <a:avLst/>
          </a:prstGeom>
          <a:noFill/>
          <a:ln w="2540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0538" name="Text Box 58"/>
          <p:cNvSpPr txBox="1">
            <a:spLocks noChangeArrowheads="1"/>
          </p:cNvSpPr>
          <p:nvPr/>
        </p:nvSpPr>
        <p:spPr bwMode="auto">
          <a:xfrm>
            <a:off x="312738" y="692150"/>
            <a:ext cx="8831263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400" b="1" u="sng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ea typeface="宋体" panose="02010600030101010101" pitchFamily="2" charset="-122"/>
                <a:cs typeface="+mn-cs"/>
                <a:sym typeface="+mn-ea"/>
              </a:rPr>
              <a:t>4</a:t>
            </a:r>
            <a:r>
              <a:rPr kumimoji="0" lang="zh-CN" altLang="en-US" sz="2400" b="1" u="sng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ea typeface="宋体" panose="02010600030101010101" pitchFamily="2" charset="-122"/>
                <a:cs typeface="+mn-cs"/>
                <a:sym typeface="+mn-ea"/>
              </a:rPr>
              <a:t>人小组根据表格内容，选择其中一个季节，大胆说一说。</a:t>
            </a:r>
            <a:endParaRPr kumimoji="0" lang="zh-CN" altLang="en-US" sz="2400" b="1" u="sng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anose="020B0A040201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0539" name="AutoShape 59"/>
          <p:cNvSpPr/>
          <p:nvPr/>
        </p:nvSpPr>
        <p:spPr>
          <a:xfrm>
            <a:off x="5327650" y="333375"/>
            <a:ext cx="3816350" cy="1341438"/>
          </a:xfrm>
          <a:prstGeom prst="cloudCallout">
            <a:avLst>
              <a:gd name="adj1" fmla="val -54324"/>
              <a:gd name="adj2" fmla="val 76273"/>
            </a:avLst>
          </a:prstGeom>
          <a:solidFill>
            <a:srgbClr val="FF6600">
              <a:alpha val="83136"/>
            </a:srgb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 eaLnBrk="0" hangingPunct="0"/>
            <a:r>
              <a:rPr lang="en-US" altLang="zh-CN" sz="2400" b="1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 spring,we</a:t>
            </a:r>
            <a:r>
              <a:rPr lang="en-US" altLang="zh-CN" sz="2000" b="1" dirty="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…</a:t>
            </a:r>
            <a:endParaRPr lang="en-US" altLang="zh-CN" sz="2000" b="1" dirty="0">
              <a:solidFill>
                <a:schemeClr val="bg1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2000" b="1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We</a:t>
            </a:r>
            <a:r>
              <a:rPr lang="en-US" altLang="zh-CN" sz="2000" b="1" dirty="0">
                <a:solidFill>
                  <a:schemeClr val="bg1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…</a:t>
            </a:r>
            <a:endParaRPr lang="en-US" altLang="zh-CN" sz="2000" b="1" dirty="0">
              <a:solidFill>
                <a:schemeClr val="bg1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20551" name="Text Box 71"/>
          <p:cNvSpPr txBox="1"/>
          <p:nvPr/>
        </p:nvSpPr>
        <p:spPr>
          <a:xfrm>
            <a:off x="3851275" y="2209800"/>
            <a:ext cx="194468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fly kite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0552" name="Text Box 72"/>
          <p:cNvSpPr txBox="1"/>
          <p:nvPr/>
        </p:nvSpPr>
        <p:spPr>
          <a:xfrm>
            <a:off x="6402388" y="2179638"/>
            <a:ext cx="24495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go boating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0553" name="Text Box 73"/>
          <p:cNvSpPr txBox="1"/>
          <p:nvPr/>
        </p:nvSpPr>
        <p:spPr>
          <a:xfrm>
            <a:off x="3779838" y="3573463"/>
            <a:ext cx="41767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eat ice cream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0554" name="Text Box 74"/>
          <p:cNvSpPr txBox="1"/>
          <p:nvPr/>
        </p:nvSpPr>
        <p:spPr>
          <a:xfrm>
            <a:off x="6384925" y="3568700"/>
            <a:ext cx="38893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go swimming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55" name="Text Box 75">
            <a:hlinkClick r:id="rId5" action="ppaction://hlinksldjump"/>
          </p:cNvPr>
          <p:cNvSpPr txBox="1"/>
          <p:nvPr/>
        </p:nvSpPr>
        <p:spPr>
          <a:xfrm>
            <a:off x="3813175" y="4787900"/>
            <a:ext cx="288131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solidFill>
                  <a:srgbClr val="0206AE"/>
                </a:solidFill>
                <a:latin typeface="Comic Sans MS" panose="030F0702030302020204" pitchFamily="66" charset="0"/>
                <a:ea typeface="宋体" panose="02010600030101010101" pitchFamily="2" charset="-122"/>
                <a:hlinkClick r:id="rId6" action="ppaction://hlinksldjump"/>
              </a:rPr>
              <a:t>have picnics</a:t>
            </a:r>
            <a:endParaRPr lang="en-US" altLang="zh-CN" sz="2400" b="1" dirty="0">
              <a:solidFill>
                <a:srgbClr val="0206AE"/>
              </a:solidFill>
              <a:latin typeface="Comic Sans MS" panose="030F0702030302020204" pitchFamily="66" charset="0"/>
              <a:ea typeface="宋体" panose="02010600030101010101" pitchFamily="2" charset="-122"/>
              <a:hlinkClick r:id="rId6" action="ppaction://hlinksldjump"/>
            </a:endParaRPr>
          </a:p>
        </p:txBody>
      </p:sp>
      <p:sp>
        <p:nvSpPr>
          <p:cNvPr id="20556" name="Text Box 76">
            <a:hlinkClick r:id="rId7" action="ppaction://hlinksldjump"/>
          </p:cNvPr>
          <p:cNvSpPr txBox="1"/>
          <p:nvPr/>
        </p:nvSpPr>
        <p:spPr>
          <a:xfrm>
            <a:off x="6440488" y="4787900"/>
            <a:ext cx="28813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  <a:hlinkClick r:id="rId8" action="ppaction://hlinksldjump"/>
              </a:rPr>
              <a:t>go climbing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0557" name="Text Box 77"/>
          <p:cNvSpPr txBox="1"/>
          <p:nvPr/>
        </p:nvSpPr>
        <p:spPr>
          <a:xfrm>
            <a:off x="3851275" y="6003925"/>
            <a:ext cx="288131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  <a:hlinkClick r:id="rId9" action="ppaction://hlinksldjump"/>
              </a:rPr>
              <a:t>make snowm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hlinkClick r:id="rId9" action="ppaction://hlinksldjump"/>
              </a:rPr>
              <a:t>e</a:t>
            </a: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  <a:hlinkClick r:id="rId9" action="ppaction://hlinksldjump"/>
              </a:rPr>
              <a:t>n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0558" name="Text Box 78"/>
          <p:cNvSpPr txBox="1"/>
          <p:nvPr/>
        </p:nvSpPr>
        <p:spPr>
          <a:xfrm>
            <a:off x="6638925" y="5983288"/>
            <a:ext cx="288131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go skating</a:t>
            </a:r>
            <a:endParaRPr lang="en-US" altLang="zh-CN" sz="24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3588" name="Text Box 6"/>
          <p:cNvSpPr txBox="1"/>
          <p:nvPr/>
        </p:nvSpPr>
        <p:spPr>
          <a:xfrm>
            <a:off x="88900" y="0"/>
            <a:ext cx="7939088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Let</a:t>
            </a:r>
            <a:r>
              <a:rPr lang="en-US" altLang="zh-CN" sz="4000" b="1" i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en-US" altLang="zh-CN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  discuss,stick and say</a:t>
            </a:r>
            <a:endParaRPr lang="en-US" altLang="zh-CN" sz="4000" b="1" i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8" grpId="0" bldLvl="0" animBg="1"/>
      <p:bldP spid="20539" grpId="0" bldLvl="0" animBg="1"/>
      <p:bldP spid="20551" grpId="0"/>
      <p:bldP spid="20552" grpId="0"/>
      <p:bldP spid="20553" grpId="0"/>
      <p:bldP spid="20554" grpId="0"/>
      <p:bldP spid="20555" grpId="0"/>
      <p:bldP spid="20556" grpId="0"/>
      <p:bldP spid="20557" grpId="0"/>
      <p:bldP spid="2055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4578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4579" name="Picture 4" descr="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78" name="Text Box 37"/>
          <p:cNvSpPr txBox="1"/>
          <p:nvPr/>
        </p:nvSpPr>
        <p:spPr>
          <a:xfrm>
            <a:off x="457200" y="1183640"/>
            <a:ext cx="894651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4000" b="1" i="1" dirty="0">
                <a:latin typeface="Comic Sans MS" panose="030F0702030302020204" pitchFamily="66" charset="0"/>
                <a:ea typeface="宋体" panose="02010600030101010101" pitchFamily="2" charset="-122"/>
              </a:rPr>
              <a:t>What else do you do  in summer, autumn and winter? </a:t>
            </a:r>
            <a:r>
              <a:rPr lang="zh-CN" altLang="en-US" sz="4000" b="1" i="1" dirty="0">
                <a:latin typeface="Comic Sans MS" panose="030F0702030302020204" pitchFamily="66" charset="0"/>
                <a:ea typeface="宋体" panose="02010600030101010101" pitchFamily="2" charset="-122"/>
              </a:rPr>
              <a:t>在夏天，秋天</a:t>
            </a:r>
            <a:endParaRPr lang="zh-CN" altLang="en-US" sz="4000" b="1" i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i="1" dirty="0">
                <a:latin typeface="Comic Sans MS" panose="030F0702030302020204" pitchFamily="66" charset="0"/>
                <a:ea typeface="宋体" panose="02010600030101010101" pitchFamily="2" charset="-122"/>
              </a:rPr>
              <a:t>和冬天，你们还做什么？</a:t>
            </a:r>
            <a:endParaRPr lang="zh-CN" altLang="en-US" sz="4000" b="1" i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663" name="Rectangle 23"/>
          <p:cNvSpPr>
            <a:spLocks noChangeArrowheads="1"/>
          </p:cNvSpPr>
          <p:nvPr/>
        </p:nvSpPr>
        <p:spPr bwMode="auto">
          <a:xfrm>
            <a:off x="0" y="0"/>
            <a:ext cx="6323965" cy="692150"/>
          </a:xfrm>
          <a:prstGeom prst="rect">
            <a:avLst/>
          </a:prstGeom>
          <a:gradFill rotWithShape="1">
            <a:gsLst>
              <a:gs pos="0">
                <a:srgbClr val="FFFF00">
                  <a:alpha val="99001"/>
                </a:srgbClr>
              </a:gs>
              <a:gs pos="50000">
                <a:schemeClr val="bg1"/>
              </a:gs>
              <a:gs pos="100000">
                <a:srgbClr val="FFFF00">
                  <a:alpha val="99001"/>
                </a:srgbClr>
              </a:gs>
            </a:gsLst>
            <a:lin ang="5400000" scaled="1"/>
          </a:gradFill>
          <a:ln w="31750">
            <a:solidFill>
              <a:srgbClr val="800000"/>
            </a:solidFill>
            <a:prstDash val="dash"/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4213" y="3429000"/>
            <a:ext cx="74993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40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4530" y="3261360"/>
            <a:ext cx="799465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latin typeface="Comic Sans MS" panose="030F0702030302020204" pitchFamily="66" charset="0"/>
              </a:rPr>
              <a:t>In _________, it is _______</a:t>
            </a:r>
            <a:r>
              <a:rPr lang="en-US" altLang="zh-CN" sz="4000">
                <a:latin typeface="Comic Sans MS" panose="030F0702030302020204" pitchFamily="66" charset="0"/>
                <a:sym typeface="+mn-ea"/>
              </a:rPr>
              <a:t>.</a:t>
            </a:r>
            <a:endParaRPr lang="en-US" altLang="zh-CN" sz="4000" u="sng">
              <a:latin typeface="Comic Sans MS" panose="030F0702030302020204" pitchFamily="66" charset="0"/>
            </a:endParaRPr>
          </a:p>
          <a:p>
            <a:r>
              <a:rPr lang="en-US" altLang="zh-CN" sz="4000">
                <a:latin typeface="Comic Sans MS" panose="030F0702030302020204" pitchFamily="66" charset="0"/>
              </a:rPr>
              <a:t>We___________.</a:t>
            </a:r>
            <a:endParaRPr lang="en-US" altLang="zh-CN" sz="4000">
              <a:latin typeface="Comic Sans MS" panose="030F0702030302020204" pitchFamily="66" charset="0"/>
            </a:endParaRPr>
          </a:p>
          <a:p>
            <a:r>
              <a:rPr lang="en-US" altLang="zh-CN" sz="4000">
                <a:latin typeface="Comic Sans MS" panose="030F0702030302020204" pitchFamily="66" charset="0"/>
              </a:rPr>
              <a:t>We ____________.</a:t>
            </a:r>
            <a:endParaRPr lang="en-US" altLang="zh-CN" sz="4000">
              <a:latin typeface="Comic Sans MS" panose="030F0702030302020204" pitchFamily="66" charset="0"/>
            </a:endParaRPr>
          </a:p>
          <a:p>
            <a:r>
              <a:rPr lang="en-US" altLang="zh-CN" sz="4000">
                <a:latin typeface="Comic Sans MS" panose="030F0702030302020204" pitchFamily="66" charset="0"/>
              </a:rPr>
              <a:t>We like ______________.</a:t>
            </a: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20485" name="Text Box 6"/>
          <p:cNvSpPr txBox="1"/>
          <p:nvPr/>
        </p:nvSpPr>
        <p:spPr>
          <a:xfrm>
            <a:off x="-46990" y="0"/>
            <a:ext cx="64179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Let</a:t>
            </a:r>
            <a:r>
              <a:rPr lang="en-US" altLang="zh-CN" sz="4000" b="1" i="1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’</a:t>
            </a:r>
            <a:r>
              <a:rPr lang="en-US" altLang="zh-CN" sz="4000" b="1" i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  discuss and share </a:t>
            </a:r>
            <a:endParaRPr lang="zh-CN" altLang="en-US" sz="4000" b="1" i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4530" y="815340"/>
            <a:ext cx="46716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 b="1" u="sng" noProof="0" dirty="0">
                <a:solidFill>
                  <a:srgbClr val="0206A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sym typeface="+mn-ea"/>
              </a:rPr>
              <a:t>4</a:t>
            </a:r>
            <a:r>
              <a:rPr lang="zh-CN" altLang="en-US" sz="2400" b="1" u="sng" noProof="0" dirty="0">
                <a:solidFill>
                  <a:srgbClr val="0206A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sym typeface="+mn-ea"/>
              </a:rPr>
              <a:t>人小组讨论，然后跟大家分享！</a:t>
            </a:r>
            <a:endParaRPr lang="zh-CN" altLang="en-US" sz="2400" b="1" u="sng" noProof="0" dirty="0">
              <a:solidFill>
                <a:srgbClr val="0206A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anose="020B0A040201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78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6626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6627" name="Picture 4" descr="书页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36" name="WordArt 12"/>
          <p:cNvSpPr>
            <a:spLocks noChangeArrowheads="1" noChangeShapeType="1" noTextEdit="1"/>
          </p:cNvSpPr>
          <p:nvPr/>
        </p:nvSpPr>
        <p:spPr bwMode="auto">
          <a:xfrm>
            <a:off x="1518920" y="1934210"/>
            <a:ext cx="6717665" cy="2074545"/>
          </a:xfrm>
          <a:prstGeom prst="rect">
            <a:avLst/>
          </a:prstGeom>
        </p:spPr>
        <p:txBody>
          <a:bodyPr wrap="none" numCol="1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0" cap="none" spc="0" normalizeH="0" baseline="0" noProof="0">
                <a:ln>
                  <a:noFill/>
                </a:ln>
                <a:gradFill rotWithShape="0">
                  <a:gsLst>
                    <a:gs pos="0">
                      <a:srgbClr val="D60093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Enjoy the poem</a:t>
            </a:r>
            <a:r>
              <a:rPr kumimoji="0" lang="en-US" altLang="zh-CN" sz="6600" b="1" i="0" u="none" strike="noStrike" kern="10" cap="none" spc="0" normalizeH="0" baseline="0" noProof="0">
                <a:ln>
                  <a:noFill/>
                </a:ln>
                <a:gradFill rotWithShape="0">
                  <a:gsLst>
                    <a:gs pos="0">
                      <a:srgbClr val="D60093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!</a:t>
            </a:r>
            <a:endParaRPr kumimoji="0" lang="en-US" altLang="zh-CN" sz="6600" b="1" i="0" u="none" strike="noStrike" kern="10" cap="none" spc="0" normalizeH="0" baseline="0" noProof="0">
              <a:ln>
                <a:noFill/>
              </a:ln>
              <a:gradFill rotWithShape="0">
                <a:gsLst>
                  <a:gs pos="0">
                    <a:srgbClr val="D60093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0" cap="none" spc="0" normalizeH="0" baseline="0" noProof="0">
                <a:ln>
                  <a:noFill/>
                </a:ln>
                <a:gradFill rotWithShape="0">
                  <a:gsLst>
                    <a:gs pos="0">
                      <a:srgbClr val="D60093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欣赏诗歌！</a:t>
            </a:r>
            <a:endParaRPr kumimoji="0" lang="zh-CN" altLang="en-US" sz="6600" b="1" i="0" u="none" strike="noStrike" kern="10" cap="none" spc="0" normalizeH="0" baseline="0" noProof="0">
              <a:ln>
                <a:noFill/>
              </a:ln>
              <a:gradFill rotWithShape="0">
                <a:gsLst>
                  <a:gs pos="0">
                    <a:srgbClr val="D60093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6634" name="Picture 18" descr="HeinH1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6585" y="5459095"/>
            <a:ext cx="775970" cy="9277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26626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26627" name="Picture 4" descr="书页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Group 25"/>
          <p:cNvGrpSpPr/>
          <p:nvPr/>
        </p:nvGrpSpPr>
        <p:grpSpPr>
          <a:xfrm>
            <a:off x="177800" y="0"/>
            <a:ext cx="8213725" cy="796984"/>
            <a:chOff x="1367" y="224"/>
            <a:chExt cx="3885" cy="436"/>
          </a:xfrm>
        </p:grpSpPr>
        <p:sp>
          <p:nvSpPr>
            <p:cNvPr id="77850" name="Rectangle 23"/>
            <p:cNvSpPr>
              <a:spLocks noChangeArrowheads="1"/>
            </p:cNvSpPr>
            <p:nvPr/>
          </p:nvSpPr>
          <p:spPr bwMode="auto">
            <a:xfrm>
              <a:off x="1367" y="224"/>
              <a:ext cx="2903" cy="436"/>
            </a:xfrm>
            <a:prstGeom prst="rect">
              <a:avLst/>
            </a:prstGeom>
            <a:gradFill rotWithShape="1">
              <a:gsLst>
                <a:gs pos="0">
                  <a:srgbClr val="FFFF00">
                    <a:alpha val="99001"/>
                  </a:srgbClr>
                </a:gs>
                <a:gs pos="50000">
                  <a:schemeClr val="bg1"/>
                </a:gs>
                <a:gs pos="100000">
                  <a:srgbClr val="FFFF00">
                    <a:alpha val="99001"/>
                  </a:srgbClr>
                </a:gs>
              </a:gsLst>
              <a:lin ang="5400000" scaled="1"/>
            </a:gradFill>
            <a:ln w="31750">
              <a:solidFill>
                <a:srgbClr val="800000"/>
              </a:solidFill>
              <a:prstDash val="dash"/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637" name="Text Box 27"/>
            <p:cNvSpPr txBox="1"/>
            <p:nvPr/>
          </p:nvSpPr>
          <p:spPr>
            <a:xfrm>
              <a:off x="1455" y="224"/>
              <a:ext cx="3797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4000" b="1" dirty="0">
                  <a:solidFill>
                    <a:srgbClr val="A50021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Let's listen and repeat</a:t>
              </a:r>
              <a:endParaRPr lang="en-US" altLang="zh-CN" sz="40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sp>
        <p:nvSpPr>
          <p:cNvPr id="3" name="Text Box 17"/>
          <p:cNvSpPr txBox="1"/>
          <p:nvPr/>
        </p:nvSpPr>
        <p:spPr>
          <a:xfrm>
            <a:off x="908685" y="4016375"/>
            <a:ext cx="1102360" cy="46037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Tip 2</a:t>
            </a:r>
            <a:r>
              <a:rPr lang="zh-CN" altLang="en-US" sz="2400" b="1" i="1" dirty="0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：</a:t>
            </a:r>
            <a:endParaRPr lang="zh-CN" altLang="en-US" sz="2400" b="1" i="1" dirty="0">
              <a:solidFill>
                <a:schemeClr val="accent2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8" name="Group 14"/>
          <p:cNvGrpSpPr/>
          <p:nvPr/>
        </p:nvGrpSpPr>
        <p:grpSpPr>
          <a:xfrm rot="0">
            <a:off x="699770" y="1137920"/>
            <a:ext cx="7920990" cy="4455795"/>
            <a:chOff x="-51" y="-265"/>
            <a:chExt cx="5286" cy="2623"/>
          </a:xfrm>
        </p:grpSpPr>
        <p:sp>
          <p:nvSpPr>
            <p:cNvPr id="9" name="AutoShape 15">
              <a:hlinkClick r:id="" action="ppaction://noaction">
                <a:snd r:embed="rId2" name="cashreg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-51" y="-265"/>
              <a:ext cx="5286" cy="2623"/>
            </a:xfrm>
            <a:prstGeom prst="foldedCorner">
              <a:avLst>
                <a:gd name="adj" fmla="val 12500"/>
              </a:avLst>
            </a:prstGeom>
            <a:gradFill rotWithShape="1">
              <a:gsLst>
                <a:gs pos="0">
                  <a:srgbClr val="D60093"/>
                </a:gs>
                <a:gs pos="50000">
                  <a:schemeClr val="bg1"/>
                </a:gs>
                <a:gs pos="100000">
                  <a:srgbClr val="D60093"/>
                </a:gs>
              </a:gsLst>
              <a:lin ang="5400000" scaled="1"/>
            </a:gradFill>
            <a:ln w="28575" cap="rnd">
              <a:solidFill>
                <a:srgbClr val="FFFF00"/>
              </a:solidFill>
              <a:prstDash val="sysDot"/>
              <a:round/>
            </a:ln>
            <a:effectLst/>
          </p:spPr>
          <p:txBody>
            <a:bodyPr wrap="none"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Text Box 16"/>
            <p:cNvSpPr txBox="1"/>
            <p:nvPr/>
          </p:nvSpPr>
          <p:spPr>
            <a:xfrm>
              <a:off x="-51" y="-210"/>
              <a:ext cx="4859" cy="22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en-US" altLang="zh-CN" sz="2400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       </a:t>
              </a:r>
              <a:r>
                <a:rPr lang="en-US" altLang="x-none" sz="2400" b="1" dirty="0">
                  <a:latin typeface="Comic Sans MS" panose="030F0702030302020204" pitchFamily="66" charset="0"/>
                  <a:sym typeface="+mn-ea"/>
                </a:rPr>
                <a:t>Tips:</a:t>
              </a:r>
              <a:endParaRPr lang="en-US" altLang="x-none" sz="2400" b="1" dirty="0">
                <a:latin typeface="Comic Sans MS" panose="030F0702030302020204" pitchFamily="66" charset="0"/>
              </a:endParaRPr>
            </a:p>
            <a:p>
              <a:r>
                <a:rPr lang="zh-CN" altLang="en-US" sz="2400" b="1" dirty="0">
                  <a:latin typeface="Comic Sans MS" panose="030F0702030302020204" pitchFamily="66" charset="0"/>
                  <a:sym typeface="+mn-ea"/>
                </a:rPr>
                <a:t>     </a:t>
              </a:r>
              <a:r>
                <a:rPr lang="en-US" altLang="x-none" sz="2400" b="1" dirty="0">
                  <a:latin typeface="Comic Sans MS" panose="030F0702030302020204" pitchFamily="66" charset="0"/>
                  <a:sym typeface="+mn-ea"/>
                </a:rPr>
                <a:t>1</a:t>
              </a:r>
              <a:r>
                <a:rPr lang="zh-CN" altLang="en-US" sz="2400" b="1" dirty="0">
                  <a:latin typeface="Comic Sans MS" panose="030F0702030302020204" pitchFamily="66" charset="0"/>
                  <a:sym typeface="+mn-ea"/>
                </a:rPr>
                <a:t>、朗读时注意语音、语调和感情</a:t>
              </a:r>
              <a:r>
                <a:rPr lang="en-US" altLang="x-none" sz="2400" b="1" dirty="0">
                  <a:latin typeface="Comic Sans MS" panose="030F0702030302020204" pitchFamily="66" charset="0"/>
                  <a:sym typeface="+mn-ea"/>
                </a:rPr>
                <a:t>,</a:t>
              </a:r>
              <a:r>
                <a:rPr lang="zh-CN" altLang="en-US" sz="2400" b="1" dirty="0">
                  <a:latin typeface="Comic Sans MS" panose="030F0702030302020204" pitchFamily="66" charset="0"/>
                  <a:sym typeface="+mn-ea"/>
                </a:rPr>
                <a:t>把季节读得美一些哦</a:t>
              </a:r>
              <a:r>
                <a:rPr lang="en-US" altLang="x-none" sz="2400" b="1" dirty="0">
                  <a:latin typeface="Comic Sans MS" panose="030F0702030302020204" pitchFamily="66" charset="0"/>
                  <a:sym typeface="+mn-ea"/>
                </a:rPr>
                <a:t>!</a:t>
              </a:r>
              <a:endParaRPr lang="zh-CN" altLang="en-US" sz="2400" b="1" dirty="0">
                <a:latin typeface="Comic Sans MS" panose="030F0702030302020204" pitchFamily="66" charset="0"/>
              </a:endParaRPr>
            </a:p>
            <a:p>
              <a:pPr>
                <a:spcBef>
                  <a:spcPct val="50000"/>
                </a:spcBef>
              </a:pPr>
              <a:r>
                <a:rPr lang="en-US" altLang="x-none" sz="2400" b="1" dirty="0">
                  <a:latin typeface="Comic Sans MS" panose="030F0702030302020204" pitchFamily="66" charset="0"/>
                  <a:sym typeface="+mn-ea"/>
                </a:rPr>
                <a:t>     2</a:t>
              </a:r>
              <a:r>
                <a:rPr lang="zh-CN" altLang="en-US" sz="2400" b="1" dirty="0">
                  <a:latin typeface="Comic Sans MS" panose="030F0702030302020204" pitchFamily="66" charset="0"/>
                  <a:sym typeface="+mn-ea"/>
                </a:rPr>
                <a:t>、阅读小技巧：         </a:t>
              </a:r>
              <a:r>
                <a:rPr lang="en-US" altLang="x-none" sz="2400" b="1" dirty="0">
                  <a:solidFill>
                    <a:srgbClr val="FF0000"/>
                  </a:solidFill>
                  <a:latin typeface="Comic Sans MS" panose="030F0702030302020204" pitchFamily="66" charset="0"/>
                  <a:sym typeface="+mn-ea"/>
                </a:rPr>
                <a:t>.</a:t>
              </a:r>
              <a:r>
                <a:rPr lang="en-US" altLang="x-none" sz="2400" b="1" dirty="0">
                  <a:latin typeface="Comic Sans MS" panose="030F0702030302020204" pitchFamily="66" charset="0"/>
                  <a:sym typeface="+mn-ea"/>
                </a:rPr>
                <a:t>  </a:t>
              </a:r>
              <a:r>
                <a:rPr lang="zh-CN" altLang="en-US" sz="2400" b="1" dirty="0">
                  <a:latin typeface="Comic Sans MS" panose="030F0702030302020204" pitchFamily="66" charset="0"/>
                  <a:sym typeface="+mn-ea"/>
                </a:rPr>
                <a:t>表示重读</a:t>
              </a:r>
              <a:endParaRPr lang="zh-CN" altLang="en-US" sz="2400" b="1" dirty="0">
                <a:latin typeface="Comic Sans MS" panose="030F0702030302020204" pitchFamily="66" charset="0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Comic Sans MS" panose="030F0702030302020204" pitchFamily="66" charset="0"/>
                  <a:sym typeface="+mn-ea"/>
                </a:rPr>
                <a:t>                               </a:t>
              </a:r>
              <a:r>
                <a:rPr lang="zh-CN" altLang="en-US" sz="2400" b="1" dirty="0">
                  <a:solidFill>
                    <a:srgbClr val="FF0000"/>
                  </a:solidFill>
                  <a:latin typeface="Comic Sans MS" panose="030F0702030302020204" pitchFamily="66" charset="0"/>
                  <a:sym typeface="+mn-ea"/>
                </a:rPr>
                <a:t>↗</a:t>
              </a:r>
              <a:r>
                <a:rPr lang="zh-CN" altLang="en-US" sz="2400" b="1" dirty="0">
                  <a:latin typeface="Comic Sans MS" panose="030F0702030302020204" pitchFamily="66" charset="0"/>
                  <a:sym typeface="+mn-ea"/>
                </a:rPr>
                <a:t> 表示升调      </a:t>
              </a:r>
              <a:endParaRPr lang="zh-CN" altLang="en-US" sz="2400" b="1" dirty="0">
                <a:latin typeface="Comic Sans MS" panose="030F0702030302020204" pitchFamily="66" charset="0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Comic Sans MS" panose="030F0702030302020204" pitchFamily="66" charset="0"/>
                  <a:sym typeface="+mn-ea"/>
                </a:rPr>
                <a:t>                               </a:t>
              </a:r>
              <a:r>
                <a:rPr lang="zh-CN" altLang="en-US" sz="2400" b="1" dirty="0">
                  <a:solidFill>
                    <a:srgbClr val="FF0000"/>
                  </a:solidFill>
                  <a:latin typeface="Comic Sans MS" panose="030F0702030302020204" pitchFamily="66" charset="0"/>
                  <a:sym typeface="+mn-ea"/>
                </a:rPr>
                <a:t>↘</a:t>
              </a:r>
              <a:r>
                <a:rPr lang="zh-CN" altLang="en-US" sz="2400" b="1" dirty="0">
                  <a:latin typeface="Comic Sans MS" panose="030F0702030302020204" pitchFamily="66" charset="0"/>
                  <a:sym typeface="+mn-ea"/>
                </a:rPr>
                <a:t> 表示降调             </a:t>
              </a:r>
              <a:endParaRPr lang="zh-CN" altLang="en-US" sz="2400" b="1" dirty="0">
                <a:latin typeface="Comic Sans MS" panose="030F0702030302020204" pitchFamily="66" charset="0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Comic Sans MS" panose="030F0702030302020204" pitchFamily="66" charset="0"/>
                  <a:sym typeface="+mn-ea"/>
                </a:rPr>
                <a:t>                               </a:t>
              </a:r>
              <a:r>
                <a:rPr lang="zh-CN" altLang="en-US" sz="2400" b="1" dirty="0">
                  <a:solidFill>
                    <a:srgbClr val="FF0000"/>
                  </a:solidFill>
                  <a:latin typeface="Comic Sans MS" panose="030F0702030302020204" pitchFamily="66" charset="0"/>
                  <a:sym typeface="+mn-ea"/>
                </a:rPr>
                <a:t>⌒</a:t>
              </a:r>
              <a:r>
                <a:rPr lang="zh-CN" altLang="en-US" sz="2400" b="1" dirty="0">
                  <a:latin typeface="Comic Sans MS" panose="030F0702030302020204" pitchFamily="66" charset="0"/>
                  <a:sym typeface="+mn-ea"/>
                </a:rPr>
                <a:t> 表示连读</a:t>
              </a:r>
              <a:endParaRPr lang="zh-CN" altLang="en-US" sz="2400" b="1" dirty="0">
                <a:latin typeface="Comic Sans MS" panose="030F0702030302020204" pitchFamily="66" charset="0"/>
              </a:endParaRPr>
            </a:p>
            <a:p>
              <a:endParaRPr lang="en-US" altLang="zh-CN" sz="2800" b="1" dirty="0">
                <a:latin typeface="Comic Sans MS" panose="030F0702030302020204" pitchFamily="66" charset="0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7649" name="spine"/>
          <p:cNvCxnSpPr/>
          <p:nvPr/>
        </p:nvCxnSpPr>
        <p:spPr>
          <a:xfrm rot="5400000">
            <a:off x="2390775" y="3624263"/>
            <a:ext cx="4357688" cy="0"/>
          </a:xfrm>
          <a:prstGeom prst="line">
            <a:avLst/>
          </a:prstGeom>
          <a:ln w="76200" cap="flat" cmpd="tri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7650" name="pright1" descr="pic (1)"/>
          <p:cNvPicPr>
            <a:picLocks noChangeAspect="1"/>
          </p:cNvPicPr>
          <p:nvPr/>
        </p:nvPicPr>
        <p:blipFill>
          <a:blip r:embed="rId1"/>
          <a:srcRect r="63"/>
          <a:stretch>
            <a:fillRect/>
          </a:stretch>
        </p:blipFill>
        <p:spPr>
          <a:xfrm>
            <a:off x="4197033" y="1341438"/>
            <a:ext cx="4691062" cy="467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4" name="Rectangle 6"/>
          <p:cNvSpPr/>
          <p:nvPr/>
        </p:nvSpPr>
        <p:spPr>
          <a:xfrm>
            <a:off x="4948238" y="2838450"/>
            <a:ext cx="4159250" cy="17145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2255" eaLnBrk="0" hangingPunct="0">
              <a:lnSpc>
                <a:spcPct val="11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 spring, it is warm.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indent="262255" eaLnBrk="0" hangingPunct="0">
              <a:lnSpc>
                <a:spcPct val="11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We fly kites.</a:t>
            </a:r>
            <a:r>
              <a:rPr lang="zh-CN" altLang="en-US" sz="2400" dirty="0">
                <a:solidFill>
                  <a:srgbClr val="FF0000"/>
                </a:solidFill>
                <a:sym typeface="+mn-ea"/>
              </a:rPr>
              <a:t>↘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indent="262255" eaLnBrk="0" hangingPunct="0">
              <a:lnSpc>
                <a:spcPct val="11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We go boating.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indent="262255" eaLnBrk="0" hangingPunct="0">
              <a:lnSpc>
                <a:spcPct val="11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We like spring.</a:t>
            </a:r>
            <a:r>
              <a:rPr lang="zh-CN" altLang="en-US" sz="2400" dirty="0">
                <a:solidFill>
                  <a:srgbClr val="FF0000"/>
                </a:solidFill>
                <a:sym typeface="+mn-ea"/>
              </a:rPr>
              <a:t>↗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27652" name="Group 5"/>
          <p:cNvGrpSpPr>
            <a:grpSpLocks noChangeAspect="1"/>
          </p:cNvGrpSpPr>
          <p:nvPr/>
        </p:nvGrpSpPr>
        <p:grpSpPr>
          <a:xfrm>
            <a:off x="179388" y="1341438"/>
            <a:ext cx="4365625" cy="4679950"/>
            <a:chOff x="0" y="0"/>
            <a:chExt cx="2750" cy="2948"/>
          </a:xfrm>
        </p:grpSpPr>
        <p:pic>
          <p:nvPicPr>
            <p:cNvPr id="27653" name="pleft1" descr="pic (1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750" cy="29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4" name="Picture 4" descr="1C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9" y="408"/>
              <a:ext cx="1769" cy="204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7655" name="TextBox 26"/>
          <p:cNvSpPr txBox="1"/>
          <p:nvPr/>
        </p:nvSpPr>
        <p:spPr>
          <a:xfrm>
            <a:off x="6300788" y="3533775"/>
            <a:ext cx="1841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6" name="TextBox 31"/>
          <p:cNvSpPr txBox="1"/>
          <p:nvPr/>
        </p:nvSpPr>
        <p:spPr>
          <a:xfrm>
            <a:off x="7575550" y="3636963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 eaLnBrk="0" hangingPunct="0"/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↘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7" name="Text Box 10"/>
          <p:cNvSpPr txBox="1"/>
          <p:nvPr/>
        </p:nvSpPr>
        <p:spPr>
          <a:xfrm>
            <a:off x="1116330" y="116205"/>
            <a:ext cx="3319780" cy="521970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Graceful reading</a:t>
            </a:r>
            <a:endParaRPr lang="en-US" altLang="zh-CN" sz="2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0971" name="Text Box 11"/>
          <p:cNvSpPr txBox="1"/>
          <p:nvPr/>
        </p:nvSpPr>
        <p:spPr>
          <a:xfrm>
            <a:off x="1042988" y="836613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0206A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模仿语音语调，比一比谁读得最优美！</a:t>
            </a:r>
            <a:endParaRPr lang="zh-CN" altLang="en-US" b="1" dirty="0">
              <a:solidFill>
                <a:srgbClr val="0206A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8" name="Text Box 29"/>
          <p:cNvSpPr txBox="1"/>
          <p:nvPr/>
        </p:nvSpPr>
        <p:spPr>
          <a:xfrm>
            <a:off x="6104255" y="2637155"/>
            <a:ext cx="8775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</a:rPr>
              <a:t>↘</a:t>
            </a:r>
            <a:endParaRPr lang="zh-CN" altLang="en-US" sz="32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3809" name="Text Box 30"/>
          <p:cNvSpPr txBox="1"/>
          <p:nvPr/>
        </p:nvSpPr>
        <p:spPr>
          <a:xfrm>
            <a:off x="6203315" y="2888615"/>
            <a:ext cx="408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3811" name="Text Box 32"/>
          <p:cNvSpPr txBox="1"/>
          <p:nvPr/>
        </p:nvSpPr>
        <p:spPr>
          <a:xfrm>
            <a:off x="7998460" y="2888615"/>
            <a:ext cx="311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3812" name="Rectangle 34"/>
          <p:cNvSpPr/>
          <p:nvPr/>
        </p:nvSpPr>
        <p:spPr>
          <a:xfrm>
            <a:off x="5940425" y="3278188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Box 28"/>
          <p:cNvSpPr txBox="1"/>
          <p:nvPr/>
        </p:nvSpPr>
        <p:spPr>
          <a:xfrm>
            <a:off x="6880860" y="2741295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0" dirty="0">
                <a:solidFill>
                  <a:srgbClr val="FF0000"/>
                </a:solidFill>
                <a:latin typeface="Arial" panose="020B0604020202020204" pitchFamily="34" charset="0"/>
              </a:rPr>
              <a:t>⌒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 Box 32"/>
          <p:cNvSpPr txBox="1"/>
          <p:nvPr/>
        </p:nvSpPr>
        <p:spPr>
          <a:xfrm>
            <a:off x="5972810" y="4091940"/>
            <a:ext cx="311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 Box 32"/>
          <p:cNvSpPr txBox="1"/>
          <p:nvPr/>
        </p:nvSpPr>
        <p:spPr>
          <a:xfrm>
            <a:off x="6670675" y="3712845"/>
            <a:ext cx="311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23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4">
                                            <p:txEl>
                                              <p:charRg st="23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37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4">
                                            <p:txEl>
                                              <p:charRg st="37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52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64">
                                            <p:txEl>
                                              <p:charRg st="52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9697" name="spine"/>
          <p:cNvCxnSpPr/>
          <p:nvPr/>
        </p:nvCxnSpPr>
        <p:spPr>
          <a:xfrm rot="5400000">
            <a:off x="2390775" y="3624263"/>
            <a:ext cx="4357688" cy="0"/>
          </a:xfrm>
          <a:prstGeom prst="line">
            <a:avLst/>
          </a:prstGeom>
          <a:ln w="76200" cap="flat" cmpd="tri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9698" name="Group 3"/>
          <p:cNvGrpSpPr>
            <a:grpSpLocks noChangeAspect="1"/>
          </p:cNvGrpSpPr>
          <p:nvPr/>
        </p:nvGrpSpPr>
        <p:grpSpPr>
          <a:xfrm>
            <a:off x="179388" y="1341438"/>
            <a:ext cx="4365625" cy="4679950"/>
            <a:chOff x="0" y="0"/>
            <a:chExt cx="2750" cy="2948"/>
          </a:xfrm>
        </p:grpSpPr>
        <p:pic>
          <p:nvPicPr>
            <p:cNvPr id="29699" name="pleft1" descr="pic (1)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750" cy="29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0" name="Picture 5" descr="2c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4" y="317"/>
              <a:ext cx="1724" cy="21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9701" name="pright1" descr="pic (1)"/>
          <p:cNvPicPr>
            <a:picLocks noChangeAspect="1"/>
          </p:cNvPicPr>
          <p:nvPr/>
        </p:nvPicPr>
        <p:blipFill>
          <a:blip r:embed="rId3"/>
          <a:srcRect r="63"/>
          <a:stretch>
            <a:fillRect/>
          </a:stretch>
        </p:blipFill>
        <p:spPr>
          <a:xfrm>
            <a:off x="4211638" y="1341438"/>
            <a:ext cx="4691062" cy="467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5" name="Rectangle 7"/>
          <p:cNvSpPr/>
          <p:nvPr/>
        </p:nvSpPr>
        <p:spPr>
          <a:xfrm>
            <a:off x="4876800" y="2811463"/>
            <a:ext cx="4159250" cy="17145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2255" eaLnBrk="0" hangingPunct="0">
              <a:lnSpc>
                <a:spcPct val="11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 summer, it is hot.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indent="262255" eaLnBrk="0" hangingPunct="0">
              <a:lnSpc>
                <a:spcPct val="11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We eat ice creams.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indent="262255" eaLnBrk="0" hangingPunct="0">
              <a:lnSpc>
                <a:spcPct val="11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We go swimming.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indent="262255" eaLnBrk="0" hangingPunct="0">
              <a:lnSpc>
                <a:spcPct val="11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We like summer.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9703" name="TextBox 20"/>
          <p:cNvSpPr txBox="1"/>
          <p:nvPr/>
        </p:nvSpPr>
        <p:spPr>
          <a:xfrm>
            <a:off x="5495925" y="2636838"/>
            <a:ext cx="1841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4" name="TextBox 21"/>
          <p:cNvSpPr txBox="1"/>
          <p:nvPr/>
        </p:nvSpPr>
        <p:spPr>
          <a:xfrm>
            <a:off x="7800975" y="2598738"/>
            <a:ext cx="1841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5" name="TextBox 23"/>
          <p:cNvSpPr txBox="1"/>
          <p:nvPr/>
        </p:nvSpPr>
        <p:spPr>
          <a:xfrm>
            <a:off x="5711825" y="3101975"/>
            <a:ext cx="1841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6" name="TextBox 24"/>
          <p:cNvSpPr txBox="1"/>
          <p:nvPr/>
        </p:nvSpPr>
        <p:spPr>
          <a:xfrm>
            <a:off x="6288088" y="3101975"/>
            <a:ext cx="1841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7" name="TextBox 25"/>
          <p:cNvSpPr txBox="1"/>
          <p:nvPr/>
        </p:nvSpPr>
        <p:spPr>
          <a:xfrm>
            <a:off x="5711825" y="3606800"/>
            <a:ext cx="1841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8" name="TextBox 26"/>
          <p:cNvSpPr txBox="1"/>
          <p:nvPr/>
        </p:nvSpPr>
        <p:spPr>
          <a:xfrm>
            <a:off x="5003800" y="4038600"/>
            <a:ext cx="1841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9" name="TextBox 27"/>
          <p:cNvSpPr txBox="1"/>
          <p:nvPr/>
        </p:nvSpPr>
        <p:spPr>
          <a:xfrm>
            <a:off x="5793105" y="3637280"/>
            <a:ext cx="1841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10" name="TextBox 28"/>
          <p:cNvSpPr txBox="1"/>
          <p:nvPr/>
        </p:nvSpPr>
        <p:spPr>
          <a:xfrm>
            <a:off x="7667625" y="4076700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11" name="TextBox 29"/>
          <p:cNvSpPr txBox="1"/>
          <p:nvPr/>
        </p:nvSpPr>
        <p:spPr>
          <a:xfrm>
            <a:off x="7935913" y="363696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12" name="TextBox 30"/>
          <p:cNvSpPr txBox="1"/>
          <p:nvPr/>
        </p:nvSpPr>
        <p:spPr>
          <a:xfrm>
            <a:off x="8080375" y="314166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13" name="TextBox 31"/>
          <p:cNvSpPr txBox="1"/>
          <p:nvPr/>
        </p:nvSpPr>
        <p:spPr>
          <a:xfrm>
            <a:off x="8243888" y="2628900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14" name="Text Box 19"/>
          <p:cNvSpPr txBox="1"/>
          <p:nvPr/>
        </p:nvSpPr>
        <p:spPr>
          <a:xfrm>
            <a:off x="1116330" y="116205"/>
            <a:ext cx="3337560" cy="521970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Graceful reading</a:t>
            </a:r>
            <a:endParaRPr lang="en-US" altLang="zh-CN" sz="2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5859" name="Text Box 28"/>
          <p:cNvSpPr txBox="1"/>
          <p:nvPr/>
        </p:nvSpPr>
        <p:spPr>
          <a:xfrm>
            <a:off x="7024370" y="2741295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0" dirty="0">
                <a:solidFill>
                  <a:srgbClr val="FF0000"/>
                </a:solidFill>
                <a:latin typeface="Arial" panose="020B0604020202020204" pitchFamily="34" charset="0"/>
              </a:rPr>
              <a:t>⌒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5856" name="Text Box 25"/>
          <p:cNvSpPr txBox="1"/>
          <p:nvPr/>
        </p:nvSpPr>
        <p:spPr>
          <a:xfrm>
            <a:off x="5976938" y="2819083"/>
            <a:ext cx="311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5858" name="Text Box 27"/>
          <p:cNvSpPr txBox="1"/>
          <p:nvPr/>
        </p:nvSpPr>
        <p:spPr>
          <a:xfrm>
            <a:off x="5977255" y="4072890"/>
            <a:ext cx="311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0971" name="Text Box 11"/>
          <p:cNvSpPr txBox="1"/>
          <p:nvPr/>
        </p:nvSpPr>
        <p:spPr>
          <a:xfrm>
            <a:off x="1042988" y="836613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0206A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模仿语音语调，比一比谁读得最优美！</a:t>
            </a:r>
            <a:endParaRPr lang="zh-CN" altLang="en-US" b="1" dirty="0">
              <a:solidFill>
                <a:srgbClr val="0206A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27"/>
          <p:cNvSpPr txBox="1"/>
          <p:nvPr/>
        </p:nvSpPr>
        <p:spPr>
          <a:xfrm>
            <a:off x="6463030" y="3267075"/>
            <a:ext cx="311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m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charRg st="22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5">
                                            <p:txEl>
                                              <p:charRg st="22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m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charRg st="41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15">
                                            <p:txEl>
                                              <p:charRg st="41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m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>
                                            <p:txEl>
                                              <p:charRg st="5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015">
                                            <p:txEl>
                                              <p:charRg st="57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m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1745" name="spine"/>
          <p:cNvCxnSpPr/>
          <p:nvPr/>
        </p:nvCxnSpPr>
        <p:spPr>
          <a:xfrm rot="5400000">
            <a:off x="2390775" y="3624263"/>
            <a:ext cx="4357688" cy="0"/>
          </a:xfrm>
          <a:prstGeom prst="line">
            <a:avLst/>
          </a:prstGeom>
          <a:ln w="76200" cap="flat" cmpd="tri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1746" name="pright1" descr="pic (1)"/>
          <p:cNvPicPr>
            <a:picLocks noChangeAspect="1"/>
          </p:cNvPicPr>
          <p:nvPr/>
        </p:nvPicPr>
        <p:blipFill>
          <a:blip r:embed="rId1"/>
          <a:srcRect r="63"/>
          <a:stretch>
            <a:fillRect/>
          </a:stretch>
        </p:blipFill>
        <p:spPr>
          <a:xfrm>
            <a:off x="4182428" y="1341438"/>
            <a:ext cx="4691062" cy="467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0" name="Rectangle 7"/>
          <p:cNvSpPr/>
          <p:nvPr/>
        </p:nvSpPr>
        <p:spPr>
          <a:xfrm>
            <a:off x="4662488" y="2593975"/>
            <a:ext cx="4159250" cy="17145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2255" eaLnBrk="0" hangingPunct="0">
              <a:lnSpc>
                <a:spcPct val="11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 autumn, it is cool.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indent="262255" eaLnBrk="0" hangingPunct="0">
              <a:lnSpc>
                <a:spcPct val="11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We have picnics.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indent="262255" eaLnBrk="0" hangingPunct="0">
              <a:lnSpc>
                <a:spcPct val="11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We go climbing.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indent="262255" eaLnBrk="0" hangingPunct="0">
              <a:lnSpc>
                <a:spcPct val="11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We like autumn.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31748" name="Group 5"/>
          <p:cNvGrpSpPr>
            <a:grpSpLocks noChangeAspect="1"/>
          </p:cNvGrpSpPr>
          <p:nvPr/>
        </p:nvGrpSpPr>
        <p:grpSpPr>
          <a:xfrm>
            <a:off x="217170" y="1314768"/>
            <a:ext cx="4365625" cy="4679950"/>
            <a:chOff x="0" y="0"/>
            <a:chExt cx="2750" cy="2948"/>
          </a:xfrm>
        </p:grpSpPr>
        <p:pic>
          <p:nvPicPr>
            <p:cNvPr id="31749" name="pleft1" descr="pic (1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750" cy="29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750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" y="226"/>
              <a:ext cx="1769" cy="260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1751" name="TextBox 23"/>
          <p:cNvSpPr txBox="1"/>
          <p:nvPr/>
        </p:nvSpPr>
        <p:spPr>
          <a:xfrm>
            <a:off x="5297488" y="2384425"/>
            <a:ext cx="1841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2" name="TextBox 24"/>
          <p:cNvSpPr txBox="1"/>
          <p:nvPr/>
        </p:nvSpPr>
        <p:spPr>
          <a:xfrm>
            <a:off x="7512050" y="2381250"/>
            <a:ext cx="1841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3" name="TextBox 25"/>
          <p:cNvSpPr txBox="1"/>
          <p:nvPr/>
        </p:nvSpPr>
        <p:spPr>
          <a:xfrm>
            <a:off x="6875463" y="2708275"/>
            <a:ext cx="6667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zh-CN" sz="3200" b="1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1754" name="TextBox 26"/>
          <p:cNvSpPr txBox="1"/>
          <p:nvPr/>
        </p:nvSpPr>
        <p:spPr>
          <a:xfrm>
            <a:off x="5495925" y="2852738"/>
            <a:ext cx="1841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5" name="TextBox 27"/>
          <p:cNvSpPr txBox="1"/>
          <p:nvPr/>
        </p:nvSpPr>
        <p:spPr>
          <a:xfrm>
            <a:off x="6432550" y="2852738"/>
            <a:ext cx="1841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6" name="TextBox 28"/>
          <p:cNvSpPr txBox="1"/>
          <p:nvPr/>
        </p:nvSpPr>
        <p:spPr>
          <a:xfrm>
            <a:off x="6011863" y="3284538"/>
            <a:ext cx="1841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7" name="TextBox 30"/>
          <p:cNvSpPr txBox="1"/>
          <p:nvPr/>
        </p:nvSpPr>
        <p:spPr>
          <a:xfrm>
            <a:off x="5495925" y="3789363"/>
            <a:ext cx="1841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58" name="TextBox 31"/>
          <p:cNvSpPr txBox="1"/>
          <p:nvPr/>
        </p:nvSpPr>
        <p:spPr>
          <a:xfrm>
            <a:off x="6435725" y="2438400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9" name="TextBox 32"/>
          <p:cNvSpPr txBox="1"/>
          <p:nvPr/>
        </p:nvSpPr>
        <p:spPr>
          <a:xfrm>
            <a:off x="7451725" y="342106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60" name="TextBox 33"/>
          <p:cNvSpPr txBox="1"/>
          <p:nvPr/>
        </p:nvSpPr>
        <p:spPr>
          <a:xfrm>
            <a:off x="7635875" y="2708275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61" name="TextBox 34"/>
          <p:cNvSpPr txBox="1"/>
          <p:nvPr/>
        </p:nvSpPr>
        <p:spPr>
          <a:xfrm>
            <a:off x="8172450" y="2420938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62" name="TextBox 39"/>
          <p:cNvSpPr txBox="1"/>
          <p:nvPr/>
        </p:nvSpPr>
        <p:spPr>
          <a:xfrm>
            <a:off x="7451725" y="385286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63" name="Text Box 20"/>
          <p:cNvSpPr txBox="1"/>
          <p:nvPr/>
        </p:nvSpPr>
        <p:spPr>
          <a:xfrm>
            <a:off x="1116330" y="116205"/>
            <a:ext cx="3284855" cy="521970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Graceful reading</a:t>
            </a:r>
            <a:endParaRPr lang="en-US" altLang="zh-CN" sz="2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7903" name="Text Box 28"/>
          <p:cNvSpPr txBox="1"/>
          <p:nvPr/>
        </p:nvSpPr>
        <p:spPr>
          <a:xfrm>
            <a:off x="6444298" y="2420938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7904" name="Text Box 29"/>
          <p:cNvSpPr txBox="1"/>
          <p:nvPr/>
        </p:nvSpPr>
        <p:spPr>
          <a:xfrm>
            <a:off x="6736715" y="2492693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0" dirty="0">
                <a:solidFill>
                  <a:srgbClr val="FF0000"/>
                </a:solidFill>
                <a:latin typeface="Arial" panose="020B0604020202020204" pitchFamily="34" charset="0"/>
              </a:rPr>
              <a:t>⌒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7906" name="Text Box 31"/>
          <p:cNvSpPr txBox="1"/>
          <p:nvPr/>
        </p:nvSpPr>
        <p:spPr>
          <a:xfrm>
            <a:off x="8172450" y="2492375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</a:rPr>
              <a:t>↘</a:t>
            </a:r>
            <a:endParaRPr lang="zh-CN" altLang="en-US" sz="32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7908" name="Text Box 33"/>
          <p:cNvSpPr txBox="1"/>
          <p:nvPr/>
        </p:nvSpPr>
        <p:spPr>
          <a:xfrm>
            <a:off x="6617335" y="3072130"/>
            <a:ext cx="3219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 Box 33"/>
          <p:cNvSpPr txBox="1"/>
          <p:nvPr/>
        </p:nvSpPr>
        <p:spPr>
          <a:xfrm>
            <a:off x="6490018" y="342138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Box 33"/>
          <p:cNvSpPr txBox="1"/>
          <p:nvPr/>
        </p:nvSpPr>
        <p:spPr>
          <a:xfrm>
            <a:off x="5700713" y="385699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 Box 31"/>
          <p:cNvSpPr txBox="1"/>
          <p:nvPr/>
        </p:nvSpPr>
        <p:spPr>
          <a:xfrm>
            <a:off x="7223125" y="340868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</a:rPr>
              <a:t>↘</a:t>
            </a:r>
            <a:endParaRPr lang="zh-CN" altLang="en-US" sz="32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0971" name="Text Box 11"/>
          <p:cNvSpPr txBox="1"/>
          <p:nvPr/>
        </p:nvSpPr>
        <p:spPr>
          <a:xfrm>
            <a:off x="1042988" y="836613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0206A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模仿语音语调，比一比谁读得最优美！</a:t>
            </a:r>
            <a:endParaRPr lang="zh-CN" altLang="en-US" b="1" dirty="0">
              <a:solidFill>
                <a:srgbClr val="0206A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0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utumn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charRg st="23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60">
                                            <p:txEl>
                                              <p:charRg st="23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utumn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charRg st="4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060">
                                            <p:txEl>
                                              <p:charRg st="40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utumn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charRg st="56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5060">
                                            <p:txEl>
                                              <p:charRg st="56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utumn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793" name="Group 2"/>
          <p:cNvGrpSpPr>
            <a:grpSpLocks noChangeAspect="1"/>
          </p:cNvGrpSpPr>
          <p:nvPr/>
        </p:nvGrpSpPr>
        <p:grpSpPr>
          <a:xfrm>
            <a:off x="179388" y="1341438"/>
            <a:ext cx="4365625" cy="4679950"/>
            <a:chOff x="0" y="0"/>
            <a:chExt cx="2750" cy="2948"/>
          </a:xfrm>
        </p:grpSpPr>
        <p:pic>
          <p:nvPicPr>
            <p:cNvPr id="33794" name="pleft1" descr="pic (1)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750" cy="29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5" name="Picture 7" descr="4c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7" y="355"/>
              <a:ext cx="1856" cy="2404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3796" name="pright1" descr="pic (1)"/>
          <p:cNvPicPr>
            <a:picLocks noChangeAspect="1"/>
          </p:cNvPicPr>
          <p:nvPr/>
        </p:nvPicPr>
        <p:blipFill>
          <a:blip r:embed="rId3"/>
          <a:srcRect r="63"/>
          <a:stretch>
            <a:fillRect/>
          </a:stretch>
        </p:blipFill>
        <p:spPr>
          <a:xfrm>
            <a:off x="4397693" y="1341438"/>
            <a:ext cx="4691062" cy="46799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3797" name="spine"/>
          <p:cNvCxnSpPr/>
          <p:nvPr/>
        </p:nvCxnSpPr>
        <p:spPr>
          <a:xfrm rot="5400000">
            <a:off x="2390775" y="3624263"/>
            <a:ext cx="4357688" cy="0"/>
          </a:xfrm>
          <a:prstGeom prst="line">
            <a:avLst/>
          </a:prstGeom>
          <a:ln w="76200" cap="flat" cmpd="tri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7111" name="Rectangle 6"/>
          <p:cNvSpPr/>
          <p:nvPr/>
        </p:nvSpPr>
        <p:spPr>
          <a:xfrm>
            <a:off x="4724400" y="2776538"/>
            <a:ext cx="4038600" cy="18637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2255" eaLnBrk="0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In winter, it is cold.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indent="262255" eaLnBrk="0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We make snowmen.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indent="262255" eaLnBrk="0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We go skating.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indent="262255" eaLnBrk="0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We like winter.</a:t>
            </a:r>
            <a:endParaRPr lang="en-US" altLang="zh-CN" sz="2400" b="1" dirty="0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3799" name="TextBox 23"/>
          <p:cNvSpPr txBox="1"/>
          <p:nvPr/>
        </p:nvSpPr>
        <p:spPr>
          <a:xfrm>
            <a:off x="7235825" y="3708400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800" name="TextBox 24"/>
          <p:cNvSpPr txBox="1"/>
          <p:nvPr/>
        </p:nvSpPr>
        <p:spPr>
          <a:xfrm>
            <a:off x="5292725" y="2636838"/>
            <a:ext cx="1841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1" name="TextBox 25"/>
          <p:cNvSpPr txBox="1"/>
          <p:nvPr/>
        </p:nvSpPr>
        <p:spPr>
          <a:xfrm>
            <a:off x="7308850" y="2598738"/>
            <a:ext cx="1841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2" name="TextBox 26"/>
          <p:cNvSpPr txBox="1"/>
          <p:nvPr/>
        </p:nvSpPr>
        <p:spPr>
          <a:xfrm>
            <a:off x="7413308" y="2924175"/>
            <a:ext cx="66675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zh-CN" sz="3200" b="1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3803" name="TextBox 27"/>
          <p:cNvSpPr txBox="1"/>
          <p:nvPr/>
        </p:nvSpPr>
        <p:spPr>
          <a:xfrm>
            <a:off x="4859338" y="3068638"/>
            <a:ext cx="1841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4" name="TextBox 28"/>
          <p:cNvSpPr txBox="1"/>
          <p:nvPr/>
        </p:nvSpPr>
        <p:spPr>
          <a:xfrm>
            <a:off x="5580063" y="3101975"/>
            <a:ext cx="1841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5" name="TextBox 29"/>
          <p:cNvSpPr txBox="1"/>
          <p:nvPr/>
        </p:nvSpPr>
        <p:spPr>
          <a:xfrm>
            <a:off x="6072188" y="3606800"/>
            <a:ext cx="1841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6" name="TextBox 30"/>
          <p:cNvSpPr txBox="1"/>
          <p:nvPr/>
        </p:nvSpPr>
        <p:spPr>
          <a:xfrm>
            <a:off x="4859338" y="4149725"/>
            <a:ext cx="1841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7" name="TextBox 31"/>
          <p:cNvSpPr txBox="1"/>
          <p:nvPr/>
        </p:nvSpPr>
        <p:spPr>
          <a:xfrm>
            <a:off x="5567363" y="4110038"/>
            <a:ext cx="1841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8" name="TextBox 32"/>
          <p:cNvSpPr txBox="1"/>
          <p:nvPr/>
        </p:nvSpPr>
        <p:spPr>
          <a:xfrm>
            <a:off x="7229158" y="4231958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809" name="TextBox 34"/>
          <p:cNvSpPr txBox="1"/>
          <p:nvPr/>
        </p:nvSpPr>
        <p:spPr>
          <a:xfrm>
            <a:off x="8080375" y="314166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810" name="TextBox 35"/>
          <p:cNvSpPr txBox="1"/>
          <p:nvPr/>
        </p:nvSpPr>
        <p:spPr>
          <a:xfrm>
            <a:off x="7902575" y="2599055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811" name="TextBox 36"/>
          <p:cNvSpPr txBox="1"/>
          <p:nvPr/>
        </p:nvSpPr>
        <p:spPr>
          <a:xfrm>
            <a:off x="6227763" y="314166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812" name="TextBox 37"/>
          <p:cNvSpPr txBox="1"/>
          <p:nvPr/>
        </p:nvSpPr>
        <p:spPr>
          <a:xfrm>
            <a:off x="6227763" y="2636838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813" name="Text Box 22"/>
          <p:cNvSpPr txBox="1"/>
          <p:nvPr/>
        </p:nvSpPr>
        <p:spPr>
          <a:xfrm>
            <a:off x="1116330" y="116205"/>
            <a:ext cx="3319780" cy="521970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</a:rPr>
              <a:t>Graceful reading</a:t>
            </a:r>
            <a:endParaRPr lang="en-US" altLang="zh-CN" sz="2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7908" name="Text Box 33"/>
          <p:cNvSpPr txBox="1"/>
          <p:nvPr/>
        </p:nvSpPr>
        <p:spPr>
          <a:xfrm>
            <a:off x="5916613" y="2891790"/>
            <a:ext cx="311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 Box 33"/>
          <p:cNvSpPr txBox="1"/>
          <p:nvPr/>
        </p:nvSpPr>
        <p:spPr>
          <a:xfrm>
            <a:off x="7591108" y="281940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Box 33"/>
          <p:cNvSpPr txBox="1"/>
          <p:nvPr/>
        </p:nvSpPr>
        <p:spPr>
          <a:xfrm>
            <a:off x="7151688" y="3361055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9951" name="Text Box 31"/>
          <p:cNvSpPr txBox="1"/>
          <p:nvPr/>
        </p:nvSpPr>
        <p:spPr>
          <a:xfrm>
            <a:off x="8086408" y="2744470"/>
            <a:ext cx="592137" cy="57785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p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</a:rPr>
              <a:t>↘</a:t>
            </a:r>
            <a:endParaRPr lang="zh-CN" altLang="en-US" sz="32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9952" name="Text Box 31"/>
          <p:cNvSpPr txBox="1"/>
          <p:nvPr/>
        </p:nvSpPr>
        <p:spPr>
          <a:xfrm>
            <a:off x="7957185" y="3308985"/>
            <a:ext cx="590550" cy="5835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 sz="3200" b="0" dirty="0">
                <a:solidFill>
                  <a:srgbClr val="FF0000"/>
                </a:solidFill>
                <a:latin typeface="Arial" panose="020B0604020202020204" pitchFamily="34" charset="0"/>
              </a:rPr>
              <a:t>↘</a:t>
            </a:r>
            <a:endParaRPr lang="zh-CN" altLang="en-US" sz="32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9953" name="文本框 39952"/>
          <p:cNvSpPr txBox="1"/>
          <p:nvPr/>
        </p:nvSpPr>
        <p:spPr>
          <a:xfrm>
            <a:off x="7382510" y="4220210"/>
            <a:ext cx="4873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</a:rPr>
              <a:t>↗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 Box 33"/>
          <p:cNvSpPr txBox="1"/>
          <p:nvPr/>
        </p:nvSpPr>
        <p:spPr>
          <a:xfrm>
            <a:off x="5771833" y="413385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 Box 33"/>
          <p:cNvSpPr txBox="1"/>
          <p:nvPr/>
        </p:nvSpPr>
        <p:spPr>
          <a:xfrm>
            <a:off x="5253038" y="4117340"/>
            <a:ext cx="311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x-none" sz="3600" b="0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7904" name="Text Box 29"/>
          <p:cNvSpPr txBox="1"/>
          <p:nvPr/>
        </p:nvSpPr>
        <p:spPr>
          <a:xfrm>
            <a:off x="6664960" y="2707958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0" dirty="0">
                <a:solidFill>
                  <a:srgbClr val="FF0000"/>
                </a:solidFill>
                <a:latin typeface="Arial" panose="020B0604020202020204" pitchFamily="34" charset="0"/>
              </a:rPr>
              <a:t>⌒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0971" name="Text Box 11"/>
          <p:cNvSpPr txBox="1"/>
          <p:nvPr/>
        </p:nvSpPr>
        <p:spPr>
          <a:xfrm>
            <a:off x="1042988" y="836613"/>
            <a:ext cx="4392612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b="1" dirty="0">
                <a:solidFill>
                  <a:srgbClr val="0206A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模仿语音语调，比一比谁读得最优美！</a:t>
            </a:r>
            <a:endParaRPr lang="zh-CN" altLang="en-US" b="1" dirty="0">
              <a:solidFill>
                <a:srgbClr val="0206A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1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>
                                            <p:txEl>
                                              <p:charRg st="23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11">
                                            <p:txEl>
                                              <p:charRg st="23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>
                                            <p:txEl>
                                              <p:charRg st="4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111">
                                            <p:txEl>
                                              <p:charRg st="4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>
                                            <p:txEl>
                                              <p:charRg st="55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7111">
                                            <p:txEl>
                                              <p:charRg st="55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35842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5843" name="Picture 4" descr="书页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5"/>
          <p:cNvGrpSpPr/>
          <p:nvPr/>
        </p:nvGrpSpPr>
        <p:grpSpPr>
          <a:xfrm>
            <a:off x="966788" y="1106488"/>
            <a:ext cx="7350124" cy="3030537"/>
            <a:chOff x="645" y="-310"/>
            <a:chExt cx="4630" cy="1909"/>
          </a:xfrm>
        </p:grpSpPr>
        <p:pic>
          <p:nvPicPr>
            <p:cNvPr id="35845" name="Picture 6" descr="11181037_170312767102_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37" b="-47"/>
            <a:stretch>
              <a:fillRect/>
            </a:stretch>
          </p:blipFill>
          <p:spPr>
            <a:xfrm>
              <a:off x="645" y="-310"/>
              <a:ext cx="1088" cy="19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6" name="WordArt 26"/>
            <p:cNvSpPr>
              <a:spLocks noTextEdit="1"/>
            </p:cNvSpPr>
            <p:nvPr/>
          </p:nvSpPr>
          <p:spPr>
            <a:xfrm>
              <a:off x="1627" y="453"/>
              <a:ext cx="3648" cy="75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2"/>
                </a:avLst>
              </a:prstTxWarp>
              <a:normAutofit fontScale="50000"/>
              <a:scene3d>
                <a:camera prst="orthographicFront"/>
                <a:lightRig rig="threePt" dir="t"/>
              </a:scene3d>
            </a:bodyPr>
            <a:p>
              <a:pPr algn="ctr"/>
              <a:r>
                <a:rPr lang="zh-CN" altLang="en-US" sz="6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  <a:ea typeface="Times New Roman" panose="02020603050405020304" pitchFamily="18" charset="0"/>
                </a:rPr>
                <a:t>Read and act together!</a:t>
              </a:r>
              <a:endPara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ea typeface="Times New Roman" panose="02020603050405020304" pitchFamily="18" charset="0"/>
              </a:endParaRPr>
            </a:p>
            <a:p>
              <a:pPr algn="ctr"/>
              <a:r>
                <a:rPr lang="zh-CN" altLang="zh-CN" sz="6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omic Sans MS" panose="030F0702030302020204" pitchFamily="66" charset="0"/>
                </a:rPr>
                <a:t>我们一起读一读，演一演！</a:t>
              </a:r>
              <a:endParaRPr lang="zh-CN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sp>
        <p:nvSpPr>
          <p:cNvPr id="62491" name="Rectangle 23"/>
          <p:cNvSpPr>
            <a:spLocks noChangeArrowheads="1"/>
          </p:cNvSpPr>
          <p:nvPr/>
        </p:nvSpPr>
        <p:spPr bwMode="auto">
          <a:xfrm>
            <a:off x="0" y="0"/>
            <a:ext cx="5899150" cy="692150"/>
          </a:xfrm>
          <a:prstGeom prst="rect">
            <a:avLst/>
          </a:prstGeom>
          <a:gradFill rotWithShape="1">
            <a:gsLst>
              <a:gs pos="0">
                <a:srgbClr val="FFFF00">
                  <a:alpha val="99001"/>
                </a:srgbClr>
              </a:gs>
              <a:gs pos="50000">
                <a:schemeClr val="bg1"/>
              </a:gs>
              <a:gs pos="100000">
                <a:srgbClr val="FFFF00">
                  <a:alpha val="99001"/>
                </a:srgbClr>
              </a:gs>
            </a:gsLst>
            <a:lin ang="5400000" scaled="1"/>
          </a:gradFill>
          <a:ln w="31750">
            <a:solidFill>
              <a:srgbClr val="800000"/>
            </a:solidFill>
            <a:prstDash val="dash"/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8" name="Text Box 17"/>
          <p:cNvSpPr txBox="1"/>
          <p:nvPr/>
        </p:nvSpPr>
        <p:spPr>
          <a:xfrm>
            <a:off x="0" y="47625"/>
            <a:ext cx="565467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Let's read and act</a:t>
            </a:r>
            <a:endParaRPr lang="en-US" altLang="zh-CN" sz="3600" b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16" name="轻快的钢琴曲_clip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7188" y="6103938"/>
            <a:ext cx="6096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Picture 7" descr="13529C15T0340-N34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457200" y="1612900"/>
            <a:ext cx="8229600" cy="4525963"/>
          </a:xfrm>
        </p:spPr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sp>
        <p:nvSpPr>
          <p:cNvPr id="32773" name="WordArt 5"/>
          <p:cNvSpPr>
            <a:spLocks noTextEdit="1"/>
          </p:cNvSpPr>
          <p:nvPr/>
        </p:nvSpPr>
        <p:spPr>
          <a:xfrm>
            <a:off x="1628775" y="3119438"/>
            <a:ext cx="6264275" cy="857250"/>
          </a:xfrm>
          <a:prstGeom prst="rect">
            <a:avLst/>
          </a:prstGeom>
        </p:spPr>
        <p:txBody>
          <a:bodyPr wrap="none" fromWordArt="1">
            <a:normAutofit/>
          </a:bodyPr>
          <a:p>
            <a:pPr algn="ctr"/>
            <a:endParaRPr lang="zh-CN" altLang="en-US" sz="3200" b="1">
              <a:noFill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0113" y="1557338"/>
            <a:ext cx="7780337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48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What's the song about?</a:t>
            </a:r>
            <a:endParaRPr lang="en-US" altLang="zh-CN" sz="4800" b="1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0430" y="2853055"/>
            <a:ext cx="463105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8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A.Seasons                </a:t>
            </a:r>
            <a:r>
              <a:rPr lang="zh-CN" altLang="en-US" sz="48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（季节）</a:t>
            </a:r>
            <a:endParaRPr lang="zh-CN" altLang="en-US" sz="48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59338" y="2924175"/>
            <a:ext cx="37084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48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B.Colours</a:t>
            </a:r>
            <a:endParaRPr lang="en-US" altLang="zh-CN" sz="48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4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36866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6867" name="Picture 4" descr="b2b_201204110129514164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1937" y="-180975"/>
            <a:ext cx="9667875" cy="721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Text Box 12"/>
          <p:cNvSpPr txBox="1"/>
          <p:nvPr/>
        </p:nvSpPr>
        <p:spPr>
          <a:xfrm>
            <a:off x="1979613" y="2133600"/>
            <a:ext cx="2736850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Spring</a:t>
            </a: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9" name="Text Box 13"/>
          <p:cNvSpPr txBox="1"/>
          <p:nvPr/>
        </p:nvSpPr>
        <p:spPr>
          <a:xfrm>
            <a:off x="4716463" y="1341438"/>
            <a:ext cx="3508375" cy="21224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In spring, it is warm.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We fly kites.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We go boating.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We like spring.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3" name="Marie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74813" y="3895725"/>
            <a:ext cx="6096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一首轻快活泼的钢琴曲.mp3">
            <a:hlinkClick r:id="" action="ppaction://media"/>
          </p:cNvPr>
          <p:cNvPicPr>
            <a:picLocks noRo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27033" y="3276283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numSld="4" showWhenStopped="0">
                <p:cTn id="13" repeatCount="indefinite" fill="remove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37890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7891" name="Picture 4" descr="b2b_201204110129514164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1937" y="-180975"/>
            <a:ext cx="9667875" cy="721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Text Box 5"/>
          <p:cNvSpPr txBox="1"/>
          <p:nvPr/>
        </p:nvSpPr>
        <p:spPr>
          <a:xfrm>
            <a:off x="1979613" y="2133600"/>
            <a:ext cx="2736850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Summer</a:t>
            </a: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3" name="Text Box 6"/>
          <p:cNvSpPr txBox="1"/>
          <p:nvPr/>
        </p:nvSpPr>
        <p:spPr>
          <a:xfrm>
            <a:off x="4716463" y="1412875"/>
            <a:ext cx="3411537" cy="2122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In summer, it is hot.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We eat ice creams.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We go swimming.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We like summer.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38914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8915" name="Picture 4" descr="b2b_201204110129514164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2412" y="-171450"/>
            <a:ext cx="9667875" cy="721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6" name="Text Box 5"/>
          <p:cNvSpPr txBox="1"/>
          <p:nvPr/>
        </p:nvSpPr>
        <p:spPr>
          <a:xfrm>
            <a:off x="1979613" y="2133600"/>
            <a:ext cx="2736850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CC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Autumn</a:t>
            </a: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7" name="Text Box 6"/>
          <p:cNvSpPr txBox="1"/>
          <p:nvPr/>
        </p:nvSpPr>
        <p:spPr>
          <a:xfrm>
            <a:off x="4932363" y="1284288"/>
            <a:ext cx="2879725" cy="2492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In autumn, it is cool.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We have picnics.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We go climbing.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We like autumn.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39938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39939" name="Picture 4" descr="b2b_201204110129514164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1937" y="-180975"/>
            <a:ext cx="9667875" cy="721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Text Box 5"/>
          <p:cNvSpPr txBox="1"/>
          <p:nvPr/>
        </p:nvSpPr>
        <p:spPr>
          <a:xfrm>
            <a:off x="1979613" y="2133600"/>
            <a:ext cx="2057400" cy="7064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Winter</a:t>
            </a:r>
            <a:r>
              <a:rPr lang="en-US" altLang="zh-CN" sz="4000" b="1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en-US" altLang="zh-CN" sz="40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9941" name="Text Box 6"/>
          <p:cNvSpPr txBox="1"/>
          <p:nvPr/>
        </p:nvSpPr>
        <p:spPr>
          <a:xfrm>
            <a:off x="4762500" y="1417638"/>
            <a:ext cx="3381375" cy="21224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In winter, it is cold.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We make snowmen.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We go skating.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We like winter.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40962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40963" name="Picture 4" descr="书页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4" name="Text Box 9"/>
          <p:cNvSpPr txBox="1"/>
          <p:nvPr/>
        </p:nvSpPr>
        <p:spPr>
          <a:xfrm>
            <a:off x="1192213" y="1111250"/>
            <a:ext cx="7524750" cy="1198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Choose one season, say and act in groups!</a:t>
            </a:r>
            <a:endParaRPr lang="en-US" altLang="zh-CN" sz="3600" b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0965" name="Text Box 10"/>
          <p:cNvSpPr txBox="1"/>
          <p:nvPr/>
        </p:nvSpPr>
        <p:spPr>
          <a:xfrm>
            <a:off x="1192213" y="2170113"/>
            <a:ext cx="7272337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选择一个季节，在组内说并表演诗歌！设计一下朗诵的形式，如：朗诵分工，队形，动作，期待你们的朗诵会！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0966" name="Picture 8" descr="1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225" y="3933825"/>
            <a:ext cx="1727200" cy="230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7" name="Picture 9" descr="2c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054028">
            <a:off x="3419475" y="3933825"/>
            <a:ext cx="1800225" cy="230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8" name="Picture 10" descr="3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838" y="3716338"/>
            <a:ext cx="1944687" cy="230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9" name="Picture 11" descr="4c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81648">
            <a:off x="7019925" y="3860800"/>
            <a:ext cx="1655763" cy="2449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23" name="Rectangle 23"/>
          <p:cNvSpPr>
            <a:spLocks noChangeArrowheads="1"/>
          </p:cNvSpPr>
          <p:nvPr/>
        </p:nvSpPr>
        <p:spPr bwMode="auto">
          <a:xfrm>
            <a:off x="1258888" y="404813"/>
            <a:ext cx="5037138" cy="692150"/>
          </a:xfrm>
          <a:prstGeom prst="rect">
            <a:avLst/>
          </a:prstGeom>
          <a:gradFill rotWithShape="1">
            <a:gsLst>
              <a:gs pos="0">
                <a:srgbClr val="FFFF00">
                  <a:alpha val="99001"/>
                </a:srgbClr>
              </a:gs>
              <a:gs pos="50000">
                <a:schemeClr val="bg1"/>
              </a:gs>
              <a:gs pos="100000">
                <a:srgbClr val="FFFF00">
                  <a:alpha val="99001"/>
                </a:srgbClr>
              </a:gs>
            </a:gsLst>
            <a:lin ang="5400000" scaled="1"/>
          </a:gradFill>
          <a:ln w="31750">
            <a:solidFill>
              <a:srgbClr val="800000"/>
            </a:solidFill>
            <a:prstDash val="dash"/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71" name="Text Box 16"/>
          <p:cNvSpPr txBox="1"/>
          <p:nvPr/>
        </p:nvSpPr>
        <p:spPr>
          <a:xfrm>
            <a:off x="1403350" y="404813"/>
            <a:ext cx="4892675" cy="706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Let's say and act</a:t>
            </a:r>
            <a:endParaRPr lang="en-US" altLang="zh-CN" sz="4000" b="1" dirty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3" name="一首轻快活泼的钢琴曲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4100" y="520065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7" dur="646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096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Picture 24" descr="书页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1275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6" name="Rectangle 2"/>
          <p:cNvSpPr/>
          <p:nvPr/>
        </p:nvSpPr>
        <p:spPr>
          <a:xfrm>
            <a:off x="1476375" y="1412875"/>
            <a:ext cx="5722938" cy="10144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Read the poem with emotion.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有感情地朗读诗歌。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7" name="圆角矩形 2"/>
          <p:cNvSpPr/>
          <p:nvPr/>
        </p:nvSpPr>
        <p:spPr>
          <a:xfrm>
            <a:off x="1619250" y="549275"/>
            <a:ext cx="6224588" cy="506413"/>
          </a:xfrm>
          <a:prstGeom prst="roundRect">
            <a:avLst>
              <a:gd name="adj" fmla="val 16667"/>
            </a:avLst>
          </a:prstGeom>
          <a:noFill/>
          <a:ln w="57150" cap="flat" cmpd="sng">
            <a:solidFill>
              <a:srgbClr val="CC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Arial" panose="020B0604020202020204" pitchFamily="34" charset="0"/>
              </a:rPr>
              <a:t>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8" name="Text Box 4"/>
          <p:cNvSpPr txBox="1"/>
          <p:nvPr/>
        </p:nvSpPr>
        <p:spPr>
          <a:xfrm>
            <a:off x="1692275" y="549275"/>
            <a:ext cx="6602413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完成任务，你就可以得到相应的星哦</a:t>
            </a:r>
            <a:r>
              <a:rPr lang="en-US" altLang="zh-CN" sz="28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!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1989" name="Picture 5" descr="未标题-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 contrast="24000"/>
          </a:blip>
          <a:stretch>
            <a:fillRect/>
          </a:stretch>
        </p:blipFill>
        <p:spPr>
          <a:xfrm rot="-1080000">
            <a:off x="0" y="115888"/>
            <a:ext cx="1582738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0" name="Rectangle 6"/>
          <p:cNvSpPr/>
          <p:nvPr/>
        </p:nvSpPr>
        <p:spPr>
          <a:xfrm>
            <a:off x="1403350" y="2708275"/>
            <a:ext cx="3773488" cy="12303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Say and act it out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动作优美地表演诗歌。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1" name="Rectangle 7"/>
          <p:cNvSpPr/>
          <p:nvPr/>
        </p:nvSpPr>
        <p:spPr>
          <a:xfrm>
            <a:off x="1323975" y="4260850"/>
            <a:ext cx="4770438" cy="1660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Act crea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tively.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创造性地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和小组成员表演歌，有队形有动作配合等。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1992" name="Picture 17" descr="6183498_115812041398_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2450" r="54449" b="5008"/>
          <a:stretch>
            <a:fillRect/>
          </a:stretch>
        </p:blipFill>
        <p:spPr>
          <a:xfrm rot="-1198780">
            <a:off x="7451725" y="1341438"/>
            <a:ext cx="1511300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3" name="Picture 18" descr="6183498_115812041398_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2450" r="54449" b="5008"/>
          <a:stretch>
            <a:fillRect/>
          </a:stretch>
        </p:blipFill>
        <p:spPr>
          <a:xfrm rot="-1198780">
            <a:off x="6659563" y="2708275"/>
            <a:ext cx="1511300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4" name="Picture 19" descr="6183498_115812041398_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2450" r="54449" b="5008"/>
          <a:stretch>
            <a:fillRect/>
          </a:stretch>
        </p:blipFill>
        <p:spPr>
          <a:xfrm rot="-1198780">
            <a:off x="7451725" y="2708275"/>
            <a:ext cx="1511300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5" name="Picture 20" descr="6183498_115812041398_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2450" r="54449" b="5008"/>
          <a:stretch>
            <a:fillRect/>
          </a:stretch>
        </p:blipFill>
        <p:spPr>
          <a:xfrm rot="-1198780">
            <a:off x="6084888" y="4221163"/>
            <a:ext cx="1511300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6" name="Picture 21" descr="6183498_115812041398_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2450" r="54449" b="5008"/>
          <a:stretch>
            <a:fillRect/>
          </a:stretch>
        </p:blipFill>
        <p:spPr>
          <a:xfrm rot="-1198780">
            <a:off x="6892925" y="4087813"/>
            <a:ext cx="1511300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7" name="Picture 22" descr="6183498_115812041398_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2450" r="54449" b="5008"/>
          <a:stretch>
            <a:fillRect/>
          </a:stretch>
        </p:blipFill>
        <p:spPr>
          <a:xfrm rot="-1198780">
            <a:off x="7632700" y="4221163"/>
            <a:ext cx="1511300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81" name="Picture 29" descr="191kv916-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514" t="39272" b="39273"/>
          <a:stretch>
            <a:fillRect/>
          </a:stretch>
        </p:blipFill>
        <p:spPr>
          <a:xfrm>
            <a:off x="6877050" y="1628775"/>
            <a:ext cx="7493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82" name="Picture 30" descr="191kv916-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514" t="39272" b="39273"/>
          <a:stretch>
            <a:fillRect/>
          </a:stretch>
        </p:blipFill>
        <p:spPr>
          <a:xfrm>
            <a:off x="5724525" y="2781300"/>
            <a:ext cx="749300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83" name="Picture 31" descr="191kv916-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514" t="39272" b="39273"/>
          <a:stretch>
            <a:fillRect/>
          </a:stretch>
        </p:blipFill>
        <p:spPr>
          <a:xfrm>
            <a:off x="4932363" y="4221163"/>
            <a:ext cx="749300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月份</a:t>
            </a:r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4403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Text Box 31"/>
          <p:cNvSpPr txBox="1"/>
          <p:nvPr/>
        </p:nvSpPr>
        <p:spPr>
          <a:xfrm>
            <a:off x="5343525" y="23542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6" name="Text Box 40"/>
          <p:cNvSpPr txBox="1"/>
          <p:nvPr/>
        </p:nvSpPr>
        <p:spPr>
          <a:xfrm>
            <a:off x="2916238" y="3573463"/>
            <a:ext cx="1727200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4" name="Rectangle 23"/>
          <p:cNvSpPr>
            <a:spLocks noChangeArrowheads="1"/>
          </p:cNvSpPr>
          <p:nvPr/>
        </p:nvSpPr>
        <p:spPr bwMode="auto">
          <a:xfrm>
            <a:off x="0" y="0"/>
            <a:ext cx="5940425" cy="62388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5400000" scaled="1"/>
          </a:gradFill>
          <a:ln w="31750">
            <a:solidFill>
              <a:srgbClr val="800000"/>
            </a:solidFill>
            <a:prstDash val="dash"/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38" name="Text Box 55"/>
          <p:cNvSpPr txBox="1"/>
          <p:nvPr/>
        </p:nvSpPr>
        <p:spPr>
          <a:xfrm>
            <a:off x="0" y="-41275"/>
            <a:ext cx="5732463" cy="706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i="1" dirty="0">
                <a:solidFill>
                  <a:srgbClr val="D60093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Let's compose a poem</a:t>
            </a:r>
            <a:endParaRPr lang="en-US" altLang="zh-CN" sz="4000" b="1" i="1" dirty="0">
              <a:solidFill>
                <a:srgbClr val="D60093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4039" name="Text Box 58"/>
          <p:cNvSpPr txBox="1"/>
          <p:nvPr/>
        </p:nvSpPr>
        <p:spPr>
          <a:xfrm>
            <a:off x="2663508" y="1188085"/>
            <a:ext cx="554355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i="1" dirty="0">
                <a:latin typeface="Comic Sans MS" panose="030F0702030302020204" pitchFamily="66" charset="0"/>
                <a:ea typeface="宋体" panose="02010600030101010101" pitchFamily="2" charset="-122"/>
              </a:rPr>
              <a:t>My favourite season</a:t>
            </a:r>
            <a:endParaRPr lang="en-US" altLang="zh-CN" sz="3600" b="1" i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4040" name="Text Box 59"/>
          <p:cNvSpPr txBox="1"/>
          <p:nvPr/>
        </p:nvSpPr>
        <p:spPr>
          <a:xfrm>
            <a:off x="3391535" y="1771968"/>
            <a:ext cx="381635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我最喜爱的季节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41" name="Text Box 60"/>
          <p:cNvSpPr txBox="1"/>
          <p:nvPr/>
        </p:nvSpPr>
        <p:spPr>
          <a:xfrm>
            <a:off x="2019935" y="2689860"/>
            <a:ext cx="5103813" cy="3230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I like 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summer</a:t>
            </a: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It is 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red</a:t>
            </a: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In </a:t>
            </a:r>
            <a:r>
              <a:rPr lang="en-US" altLang="zh-CN" sz="24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summer   </a:t>
            </a: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, it is </a:t>
            </a:r>
            <a:r>
              <a:rPr lang="en-US" altLang="zh-CN" sz="2400" b="1" dirty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hot</a:t>
            </a: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I </a:t>
            </a:r>
            <a:r>
              <a:rPr lang="en-US" altLang="zh-CN" sz="2400" b="1" dirty="0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eat watermelons</a:t>
            </a: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I </a:t>
            </a:r>
            <a:r>
              <a:rPr lang="en-US" altLang="zh-CN" sz="2400" b="1" dirty="0">
                <a:solidFill>
                  <a:schemeClr val="accent2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go swimming</a:t>
            </a: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Comic Sans MS" panose="030F0702030302020204" pitchFamily="66" charset="0"/>
                <a:ea typeface="宋体" panose="02010600030101010101" pitchFamily="2" charset="-122"/>
              </a:rPr>
              <a:t>I am very happy. </a:t>
            </a:r>
            <a:endParaRPr lang="en-US" altLang="zh-CN" sz="2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4044" name="Line 64"/>
          <p:cNvSpPr/>
          <p:nvPr/>
        </p:nvSpPr>
        <p:spPr>
          <a:xfrm>
            <a:off x="2916555" y="3158808"/>
            <a:ext cx="1427163" cy="158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4046" name="Line 66"/>
          <p:cNvSpPr/>
          <p:nvPr/>
        </p:nvSpPr>
        <p:spPr>
          <a:xfrm>
            <a:off x="2839085" y="3745230"/>
            <a:ext cx="656590" cy="127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4047" name="Line 67"/>
          <p:cNvSpPr/>
          <p:nvPr/>
        </p:nvSpPr>
        <p:spPr>
          <a:xfrm flipV="1">
            <a:off x="2489835" y="4295140"/>
            <a:ext cx="1139190" cy="19685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50" name="AutoShape 70"/>
          <p:cNvSpPr/>
          <p:nvPr/>
        </p:nvSpPr>
        <p:spPr>
          <a:xfrm>
            <a:off x="5527675" y="2354263"/>
            <a:ext cx="1225550" cy="431800"/>
          </a:xfrm>
          <a:prstGeom prst="borderCallout2">
            <a:avLst>
              <a:gd name="adj1" fmla="val 26472"/>
              <a:gd name="adj2" fmla="val -6218"/>
              <a:gd name="adj3" fmla="val 26472"/>
              <a:gd name="adj4" fmla="val -53111"/>
              <a:gd name="adj5" fmla="val 120222"/>
              <a:gd name="adj6" fmla="val -9430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b="1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说明季节</a:t>
            </a:r>
            <a:endParaRPr lang="zh-CN" altLang="en-US" b="1" dirty="0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51" name="AutoShape 71"/>
          <p:cNvSpPr/>
          <p:nvPr/>
        </p:nvSpPr>
        <p:spPr>
          <a:xfrm>
            <a:off x="4977765" y="3358515"/>
            <a:ext cx="2089150" cy="431800"/>
          </a:xfrm>
          <a:prstGeom prst="borderCallout2">
            <a:avLst>
              <a:gd name="adj1" fmla="val 26472"/>
              <a:gd name="adj2" fmla="val -3648"/>
              <a:gd name="adj3" fmla="val 26472"/>
              <a:gd name="adj4" fmla="val -29181"/>
              <a:gd name="adj5" fmla="val 27940"/>
              <a:gd name="adj6" fmla="val -5926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b="1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介绍季节的颜色</a:t>
            </a:r>
            <a:endParaRPr lang="zh-CN" altLang="en-US" b="1" dirty="0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53" name="AutoShape 73"/>
          <p:cNvSpPr/>
          <p:nvPr/>
        </p:nvSpPr>
        <p:spPr>
          <a:xfrm>
            <a:off x="6827203" y="3939858"/>
            <a:ext cx="2089150" cy="431800"/>
          </a:xfrm>
          <a:prstGeom prst="borderCallout2">
            <a:avLst>
              <a:gd name="adj1" fmla="val 26472"/>
              <a:gd name="adj2" fmla="val -3648"/>
              <a:gd name="adj3" fmla="val 26472"/>
              <a:gd name="adj4" fmla="val -29181"/>
              <a:gd name="adj5" fmla="val 27940"/>
              <a:gd name="adj6" fmla="val -5926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b="1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介绍季节的天气</a:t>
            </a:r>
            <a:endParaRPr lang="zh-CN" altLang="en-US" b="1" dirty="0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54" name="AutoShape 74"/>
          <p:cNvSpPr/>
          <p:nvPr/>
        </p:nvSpPr>
        <p:spPr>
          <a:xfrm>
            <a:off x="6032500" y="5269865"/>
            <a:ext cx="2089150" cy="431800"/>
          </a:xfrm>
          <a:prstGeom prst="borderCallout2">
            <a:avLst>
              <a:gd name="adj1" fmla="val 26472"/>
              <a:gd name="adj2" fmla="val -3648"/>
              <a:gd name="adj3" fmla="val 26472"/>
              <a:gd name="adj4" fmla="val -29181"/>
              <a:gd name="adj5" fmla="val -60662"/>
              <a:gd name="adj6" fmla="val -5926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b="1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介绍你的活动</a:t>
            </a:r>
            <a:endParaRPr lang="zh-CN" altLang="en-US" b="1" dirty="0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81"/>
          <p:cNvGrpSpPr/>
          <p:nvPr/>
        </p:nvGrpSpPr>
        <p:grpSpPr>
          <a:xfrm>
            <a:off x="0" y="5930265"/>
            <a:ext cx="9144000" cy="1338852"/>
            <a:chOff x="0" y="3158"/>
            <a:chExt cx="5760" cy="1346"/>
          </a:xfrm>
        </p:grpSpPr>
        <p:grpSp>
          <p:nvGrpSpPr>
            <p:cNvPr id="44053" name="Group 75"/>
            <p:cNvGrpSpPr/>
            <p:nvPr/>
          </p:nvGrpSpPr>
          <p:grpSpPr>
            <a:xfrm>
              <a:off x="0" y="3158"/>
              <a:ext cx="5760" cy="1346"/>
              <a:chOff x="0" y="1661"/>
              <a:chExt cx="5338" cy="1261"/>
            </a:xfrm>
          </p:grpSpPr>
          <p:sp>
            <p:nvSpPr>
              <p:cNvPr id="71756" name="AutoShape 76">
                <a:hlinkClick r:id="" action="ppaction://noaction">
                  <a:snd r:embed="rId2" name="cashreg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0" y="1661"/>
                <a:ext cx="5284" cy="1089"/>
              </a:xfrm>
              <a:prstGeom prst="foldedCorner">
                <a:avLst>
                  <a:gd name="adj" fmla="val 12500"/>
                </a:avLst>
              </a:prstGeom>
              <a:gradFill rotWithShape="1">
                <a:gsLst>
                  <a:gs pos="0">
                    <a:srgbClr val="D60093"/>
                  </a:gs>
                  <a:gs pos="50000">
                    <a:schemeClr val="bg1"/>
                  </a:gs>
                  <a:gs pos="100000">
                    <a:srgbClr val="D60093"/>
                  </a:gs>
                </a:gsLst>
                <a:lin ang="5400000" scaled="1"/>
              </a:gradFill>
              <a:ln w="28575" cap="rnd">
                <a:solidFill>
                  <a:srgbClr val="FFFF00"/>
                </a:solidFill>
                <a:prstDash val="sysDot"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055" name="Text Box 77"/>
              <p:cNvSpPr txBox="1"/>
              <p:nvPr/>
            </p:nvSpPr>
            <p:spPr>
              <a:xfrm>
                <a:off x="0" y="2024"/>
                <a:ext cx="5338" cy="8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056" name="Text Box 78"/>
              <p:cNvSpPr txBox="1"/>
              <p:nvPr/>
            </p:nvSpPr>
            <p:spPr>
              <a:xfrm>
                <a:off x="0" y="1661"/>
                <a:ext cx="700" cy="434"/>
              </a:xfrm>
              <a:prstGeom prst="rect">
                <a:avLst/>
              </a:prstGeom>
              <a:solidFill>
                <a:srgbClr val="CCFFFF"/>
              </a:solidFill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i="1" dirty="0">
                    <a:solidFill>
                      <a:schemeClr val="accent2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rPr>
                  <a:t>Tip </a:t>
                </a:r>
                <a:r>
                  <a:rPr lang="zh-CN" altLang="en-US" sz="2400" b="1" i="1" dirty="0">
                    <a:solidFill>
                      <a:schemeClr val="accent2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rPr>
                  <a:t>：</a:t>
                </a:r>
                <a:endParaRPr lang="zh-CN" altLang="en-US" sz="2400" b="1" i="1" dirty="0">
                  <a:solidFill>
                    <a:schemeClr val="accent2"/>
                  </a:solidFill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4057" name="Text Box 79"/>
            <p:cNvSpPr txBox="1"/>
            <p:nvPr/>
          </p:nvSpPr>
          <p:spPr>
            <a:xfrm>
              <a:off x="0" y="3596"/>
              <a:ext cx="5692" cy="463"/>
            </a:xfrm>
            <a:prstGeom prst="rect">
              <a:avLst/>
            </a:prstGeom>
            <a:solidFill>
              <a:srgbClr val="CCFFFF"/>
            </a:solidFill>
            <a:ln w="38100">
              <a:noFill/>
            </a:ln>
          </p:spPr>
          <p:txBody>
            <a:bodyPr anchor="t">
              <a:spAutoFit/>
            </a:bodyPr>
            <a:p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请注意写诗的格式哦！例如：转行、每行首字母大写、诗歌美感。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78535" y="757555"/>
            <a:ext cx="7798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小组四人每人仿写一个季节，然后装订成诗集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4" name="Line 67"/>
          <p:cNvSpPr/>
          <p:nvPr/>
        </p:nvSpPr>
        <p:spPr>
          <a:xfrm flipV="1">
            <a:off x="4977765" y="4304665"/>
            <a:ext cx="643890" cy="635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Line 67"/>
          <p:cNvSpPr/>
          <p:nvPr/>
        </p:nvSpPr>
        <p:spPr>
          <a:xfrm flipV="1">
            <a:off x="2400935" y="4828540"/>
            <a:ext cx="2544445" cy="19685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Line 67"/>
          <p:cNvSpPr/>
          <p:nvPr/>
        </p:nvSpPr>
        <p:spPr>
          <a:xfrm flipV="1">
            <a:off x="2400935" y="5379085"/>
            <a:ext cx="1821180" cy="19685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8" name="一首轻快活泼的钢琴曲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340" y="413258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1" dur="646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2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1750" grpId="0" bldLvl="0" animBg="1"/>
      <p:bldP spid="71751" grpId="0" bldLvl="0" animBg="1"/>
      <p:bldP spid="71753" grpId="0" bldLvl="0" animBg="1"/>
      <p:bldP spid="71754" grpId="0" bldLvl="0" animBg="1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46082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46083" name="Picture 4" descr="20090423175648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4" name="WordArt 7"/>
          <p:cNvSpPr>
            <a:spLocks noTextEdit="1"/>
          </p:cNvSpPr>
          <p:nvPr/>
        </p:nvSpPr>
        <p:spPr>
          <a:xfrm>
            <a:off x="684213" y="2205038"/>
            <a:ext cx="3024187" cy="15843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/>
            <a:r>
              <a:rPr lang="zh-CN" altLang="en-US" sz="6000" b="1" i="1">
                <a:ln w="12700" cap="flat" cmpd="sng">
                  <a:solidFill>
                    <a:srgbClr val="B2B2B2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003B00"/>
                    </a:gs>
                    <a:gs pos="50000">
                      <a:srgbClr val="008000"/>
                    </a:gs>
                    <a:gs pos="100000">
                      <a:srgbClr val="003B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Homework</a:t>
            </a:r>
            <a:endParaRPr lang="zh-CN" altLang="en-US" sz="6000" b="1" i="1">
              <a:ln w="12700" cap="flat" cmpd="sng">
                <a:solidFill>
                  <a:srgbClr val="B2B2B2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003B00"/>
                  </a:gs>
                  <a:gs pos="50000">
                    <a:srgbClr val="008000"/>
                  </a:gs>
                  <a:gs pos="100000">
                    <a:srgbClr val="003B00"/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6085" name="Rectangle 2"/>
          <p:cNvSpPr/>
          <p:nvPr/>
        </p:nvSpPr>
        <p:spPr>
          <a:xfrm>
            <a:off x="3861753" y="1062355"/>
            <a:ext cx="5757862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l"/>
            <a:r>
              <a:rPr lang="en-US" altLang="zh-CN" sz="2400" i="1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 i="1" dirty="0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1. Read and recite the poem with emotion.</a:t>
            </a:r>
            <a:br>
              <a:rPr lang="en-US" altLang="zh-CN" sz="2400" b="1" i="1" dirty="0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有感情地朗读小诗并背诵。</a:t>
            </a:r>
            <a:endParaRPr lang="zh-CN" altLang="en-US" sz="2400" b="1" dirty="0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6" name="Rectangle 6"/>
          <p:cNvSpPr/>
          <p:nvPr/>
        </p:nvSpPr>
        <p:spPr>
          <a:xfrm>
            <a:off x="3276600" y="2708275"/>
            <a:ext cx="5688013" cy="14398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marL="342900" indent="-342900" algn="ctr"/>
            <a:b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7" name="Rectangle 6"/>
          <p:cNvSpPr/>
          <p:nvPr/>
        </p:nvSpPr>
        <p:spPr>
          <a:xfrm>
            <a:off x="4121150" y="2646680"/>
            <a:ext cx="691070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marL="342900" indent="-342900" algn="l"/>
            <a:r>
              <a:rPr lang="en-US" altLang="zh-CN" sz="2400" b="1" i="1" dirty="0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2. Preview Fun time and Cartoon </a:t>
            </a:r>
            <a:endParaRPr lang="en-US" altLang="zh-CN" sz="2400" b="1" i="1" dirty="0">
              <a:solidFill>
                <a:srgbClr val="008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 algn="l"/>
            <a:r>
              <a:rPr lang="en-US" altLang="zh-CN" sz="2400" b="1" i="1" dirty="0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time.</a:t>
            </a:r>
            <a:endParaRPr lang="en-US" altLang="zh-CN" sz="2400" b="1" i="1" dirty="0">
              <a:solidFill>
                <a:srgbClr val="008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342900" indent="-342900" algn="l"/>
            <a:r>
              <a:rPr lang="zh-CN" altLang="en-US" sz="2400" b="1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预习</a:t>
            </a:r>
            <a:r>
              <a:rPr lang="en-US" altLang="zh-CN" sz="2400" b="1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Fun time</a:t>
            </a:r>
            <a:r>
              <a:rPr lang="zh-CN" altLang="en-US" sz="2400" b="1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400" b="1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Cartoon time</a:t>
            </a:r>
            <a:r>
              <a:rPr lang="zh-CN" altLang="en-US" sz="2400" b="1" i="1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i="1" dirty="0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47106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47107" name="Picture 4" descr="20120114111418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WordArt 7"/>
          <p:cNvSpPr>
            <a:spLocks noTextEdit="1"/>
          </p:cNvSpPr>
          <p:nvPr/>
        </p:nvSpPr>
        <p:spPr>
          <a:xfrm>
            <a:off x="1692275" y="1125538"/>
            <a:ext cx="5688013" cy="3251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0" fontAlgn="base" hangingPunct="0"/>
            <a:r>
              <a:rPr lang="zh-CN" altLang="en-US" sz="6600" b="1" strike="noStrike" spc="-660" noProof="1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Thank you !</a:t>
            </a:r>
            <a:endParaRPr lang="zh-CN" altLang="en-US" sz="6600" b="1" strike="noStrike" spc="-660" noProof="1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eaLnBrk="0" fontAlgn="base" hangingPunct="0"/>
            <a:endParaRPr lang="zh-CN" altLang="en-US" sz="6600" b="1" strike="noStrike" spc="-660" noProof="1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eaLnBrk="0" fontAlgn="base" hangingPunct="0"/>
            <a:r>
              <a:rPr lang="zh-CN" altLang="en-US" sz="6600" b="1" strike="noStrike" spc="-660" noProof="1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Goodbye !</a:t>
            </a:r>
            <a:endParaRPr lang="zh-CN" altLang="en-US" sz="6600" b="1" strike="noStrike" spc="-660" noProof="1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488" name="新四季歌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35825" y="476250"/>
            <a:ext cx="504825" cy="504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401" fill="hold"/>
                                        <p:tgtEl>
                                          <p:spTgt spid="204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8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48130" name="Picture 3" descr="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Text Box 25"/>
          <p:cNvSpPr txBox="1"/>
          <p:nvPr/>
        </p:nvSpPr>
        <p:spPr>
          <a:xfrm>
            <a:off x="971550" y="19161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2" name="Text Box 43"/>
          <p:cNvSpPr txBox="1"/>
          <p:nvPr/>
        </p:nvSpPr>
        <p:spPr>
          <a:xfrm>
            <a:off x="5797550" y="2139950"/>
            <a:ext cx="21590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Comic Sans MS" panose="030F0702030302020204" pitchFamily="66" charset="0"/>
                <a:ea typeface="楷体" panose="02010609060101010101" pitchFamily="49" charset="-122"/>
              </a:rPr>
              <a:t>picnic</a:t>
            </a:r>
            <a:endParaRPr lang="en-US" altLang="zh-CN" sz="3600" b="1" dirty="0">
              <a:latin typeface="Comic Sans MS" panose="030F0702030302020204" pitchFamily="66" charset="0"/>
              <a:ea typeface="楷体" panose="02010609060101010101" pitchFamily="49" charset="-122"/>
            </a:endParaRPr>
          </a:p>
        </p:txBody>
      </p:sp>
      <p:pic>
        <p:nvPicPr>
          <p:cNvPr id="64559" name="Picture 47" descr="942707_150607776569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3789363"/>
            <a:ext cx="2952750" cy="224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60" name="Picture 48" descr="gic36165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3" y="908050"/>
            <a:ext cx="2933700" cy="26019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54"/>
          <p:cNvGrpSpPr/>
          <p:nvPr/>
        </p:nvGrpSpPr>
        <p:grpSpPr>
          <a:xfrm>
            <a:off x="5545138" y="2963863"/>
            <a:ext cx="3070225" cy="1004887"/>
            <a:chOff x="930" y="1389"/>
            <a:chExt cx="1934" cy="633"/>
          </a:xfrm>
        </p:grpSpPr>
        <p:sp>
          <p:nvSpPr>
            <p:cNvPr id="48136" name="Text Box 42"/>
            <p:cNvSpPr txBox="1"/>
            <p:nvPr/>
          </p:nvSpPr>
          <p:spPr>
            <a:xfrm>
              <a:off x="930" y="1616"/>
              <a:ext cx="1934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latin typeface="Comic Sans MS" panose="030F0702030302020204" pitchFamily="66" charset="0"/>
                  <a:ea typeface="宋体" panose="02010600030101010101" pitchFamily="2" charset="-122"/>
                  <a:hlinkClick r:id="rId4" action="ppaction://hlinksldjump"/>
                </a:rPr>
                <a:t>have picnic</a:t>
              </a:r>
              <a:r>
                <a:rPr lang="en-US" altLang="zh-CN" sz="3600" b="1" dirty="0">
                  <a:solidFill>
                    <a:srgbClr val="FF3300"/>
                  </a:solidFill>
                  <a:latin typeface="Comic Sans MS" panose="030F0702030302020204" pitchFamily="66" charset="0"/>
                  <a:ea typeface="宋体" panose="02010600030101010101" pitchFamily="2" charset="-122"/>
                  <a:hlinkClick r:id="rId4" action="ppaction://hlinksldjump"/>
                </a:rPr>
                <a:t>s</a:t>
              </a:r>
              <a:endParaRPr lang="en-US" altLang="zh-CN" sz="3600" b="1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8137" name="AutoShape 49"/>
            <p:cNvSpPr/>
            <p:nvPr/>
          </p:nvSpPr>
          <p:spPr>
            <a:xfrm>
              <a:off x="1655" y="1389"/>
              <a:ext cx="182" cy="317"/>
            </a:xfrm>
            <a:prstGeom prst="downArrow">
              <a:avLst>
                <a:gd name="adj1" fmla="val 50000"/>
                <a:gd name="adj2" fmla="val 43471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8139" name="Text Box 57"/>
          <p:cNvSpPr txBox="1"/>
          <p:nvPr/>
        </p:nvSpPr>
        <p:spPr>
          <a:xfrm>
            <a:off x="7164388" y="2276475"/>
            <a:ext cx="100806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野餐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Picture 7" descr="13529C15T0340-N34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457200" y="1612900"/>
            <a:ext cx="8229600" cy="4525963"/>
          </a:xfrm>
        </p:spPr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sp>
        <p:nvSpPr>
          <p:cNvPr id="32773" name="WordArt 5"/>
          <p:cNvSpPr>
            <a:spLocks noTextEdit="1"/>
          </p:cNvSpPr>
          <p:nvPr/>
        </p:nvSpPr>
        <p:spPr>
          <a:xfrm>
            <a:off x="1190625" y="1781175"/>
            <a:ext cx="6264275" cy="857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4" name="WordArt 6"/>
          <p:cNvSpPr>
            <a:spLocks noTextEdit="1"/>
          </p:cNvSpPr>
          <p:nvPr/>
        </p:nvSpPr>
        <p:spPr>
          <a:xfrm>
            <a:off x="3424238" y="4400550"/>
            <a:ext cx="2295525" cy="12017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6925" y="1168400"/>
            <a:ext cx="7551738" cy="2306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8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How many seasons are there in a year?</a:t>
            </a:r>
            <a:endParaRPr lang="en-US" altLang="zh-CN" sz="4800" b="1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一年有几个季节？</a:t>
            </a:r>
            <a:endParaRPr lang="zh-CN" altLang="en-US" sz="4800" b="1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6320" y="3716338"/>
            <a:ext cx="2033588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8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Four</a:t>
            </a:r>
            <a:endParaRPr lang="en-US" altLang="zh-CN" sz="48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49154" name="Picture 3" descr="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Text Box 5"/>
          <p:cNvSpPr txBox="1"/>
          <p:nvPr/>
        </p:nvSpPr>
        <p:spPr>
          <a:xfrm>
            <a:off x="971550" y="19161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6" name="Text Box 16"/>
          <p:cNvSpPr txBox="1"/>
          <p:nvPr/>
        </p:nvSpPr>
        <p:spPr>
          <a:xfrm>
            <a:off x="5868988" y="1916113"/>
            <a:ext cx="1655762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Comic Sans MS" panose="030F0702030302020204" pitchFamily="66" charset="0"/>
                <a:ea typeface="宋体" panose="02010600030101010101" pitchFamily="2" charset="-122"/>
              </a:rPr>
              <a:t>climb</a:t>
            </a:r>
            <a:endParaRPr lang="en-US" altLang="zh-CN" sz="36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2" name="Group 22"/>
          <p:cNvGrpSpPr/>
          <p:nvPr/>
        </p:nvGrpSpPr>
        <p:grpSpPr>
          <a:xfrm>
            <a:off x="5651500" y="2492375"/>
            <a:ext cx="2520950" cy="1076325"/>
            <a:chOff x="1292" y="1570"/>
            <a:chExt cx="1588" cy="678"/>
          </a:xfrm>
        </p:grpSpPr>
        <p:sp>
          <p:nvSpPr>
            <p:cNvPr id="49158" name="Text Box 17"/>
            <p:cNvSpPr txBox="1"/>
            <p:nvPr/>
          </p:nvSpPr>
          <p:spPr>
            <a:xfrm>
              <a:off x="1292" y="1842"/>
              <a:ext cx="1588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latin typeface="Comic Sans MS" panose="030F0702030302020204" pitchFamily="66" charset="0"/>
                  <a:ea typeface="宋体" panose="02010600030101010101" pitchFamily="2" charset="-122"/>
                </a:rPr>
                <a:t>climb</a:t>
              </a:r>
              <a:r>
                <a:rPr lang="en-US" altLang="zh-CN" sz="3600" b="1" dirty="0">
                  <a:solidFill>
                    <a:srgbClr val="FF3300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ing</a:t>
              </a:r>
              <a:endParaRPr lang="en-US" altLang="zh-CN" sz="3600" b="1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9159" name="AutoShape 20"/>
            <p:cNvSpPr/>
            <p:nvPr/>
          </p:nvSpPr>
          <p:spPr>
            <a:xfrm>
              <a:off x="1701" y="1570"/>
              <a:ext cx="181" cy="272"/>
            </a:xfrm>
            <a:prstGeom prst="downArrow">
              <a:avLst>
                <a:gd name="adj1" fmla="val 50000"/>
                <a:gd name="adj2" fmla="val 37506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23"/>
          <p:cNvGrpSpPr/>
          <p:nvPr/>
        </p:nvGrpSpPr>
        <p:grpSpPr>
          <a:xfrm>
            <a:off x="5364163" y="3500438"/>
            <a:ext cx="2592387" cy="1077912"/>
            <a:chOff x="1111" y="2205"/>
            <a:chExt cx="1633" cy="679"/>
          </a:xfrm>
        </p:grpSpPr>
        <p:sp>
          <p:nvSpPr>
            <p:cNvPr id="49161" name="Text Box 19"/>
            <p:cNvSpPr txBox="1"/>
            <p:nvPr/>
          </p:nvSpPr>
          <p:spPr>
            <a:xfrm>
              <a:off x="1111" y="2478"/>
              <a:ext cx="1633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latin typeface="Comic Sans MS" panose="030F0702030302020204" pitchFamily="66" charset="0"/>
                  <a:ea typeface="宋体" panose="02010600030101010101" pitchFamily="2" charset="-122"/>
                  <a:hlinkClick r:id="rId2" action="ppaction://hlinksldjump"/>
                </a:rPr>
                <a:t>go climb</a:t>
              </a:r>
              <a:r>
                <a:rPr lang="en-US" altLang="zh-CN" sz="3600" b="1" dirty="0">
                  <a:solidFill>
                    <a:srgbClr val="FF3300"/>
                  </a:solidFill>
                  <a:latin typeface="Comic Sans MS" panose="030F0702030302020204" pitchFamily="66" charset="0"/>
                  <a:ea typeface="宋体" panose="02010600030101010101" pitchFamily="2" charset="-122"/>
                  <a:hlinkClick r:id="rId2" action="ppaction://hlinksldjump"/>
                </a:rPr>
                <a:t>ing</a:t>
              </a:r>
              <a:endParaRPr lang="en-US" altLang="zh-CN" sz="3600" b="1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49162" name="AutoShape 21"/>
            <p:cNvSpPr/>
            <p:nvPr/>
          </p:nvSpPr>
          <p:spPr>
            <a:xfrm>
              <a:off x="1701" y="2205"/>
              <a:ext cx="181" cy="272"/>
            </a:xfrm>
            <a:prstGeom prst="downArrow">
              <a:avLst>
                <a:gd name="adj1" fmla="val 50000"/>
                <a:gd name="adj2" fmla="val 37506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66584" name="Picture 24" descr="xin_56080313113628128552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908050"/>
            <a:ext cx="3206750" cy="237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85" name="Picture 25" descr="699059440f9e913021bb0d1c3a_5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650" y="3500438"/>
            <a:ext cx="3168650" cy="2376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66" name="Text Box 27"/>
          <p:cNvSpPr txBox="1"/>
          <p:nvPr/>
        </p:nvSpPr>
        <p:spPr>
          <a:xfrm>
            <a:off x="7092950" y="2060575"/>
            <a:ext cx="15113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爬、攀登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a</a:t>
            </a:r>
            <a:endParaRPr lang="en-US" altLang="zh-CN" dirty="0">
              <a:solidFill>
                <a:schemeClr val="tx1"/>
              </a:solidFill>
            </a:endParaRPr>
          </a:p>
        </p:txBody>
      </p:sp>
      <p:pic>
        <p:nvPicPr>
          <p:cNvPr id="50178" name="Picture 3" descr="背景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Text Box 5"/>
          <p:cNvSpPr txBox="1"/>
          <p:nvPr/>
        </p:nvSpPr>
        <p:spPr>
          <a:xfrm>
            <a:off x="971550" y="19161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54" name="Text Box 18"/>
          <p:cNvSpPr txBox="1"/>
          <p:nvPr/>
        </p:nvSpPr>
        <p:spPr>
          <a:xfrm>
            <a:off x="4932363" y="1985963"/>
            <a:ext cx="1411287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Comic Sans MS" panose="030F0702030302020204" pitchFamily="66" charset="0"/>
                <a:ea typeface="宋体" panose="02010600030101010101" pitchFamily="2" charset="-122"/>
              </a:rPr>
              <a:t>snow</a:t>
            </a:r>
            <a:endParaRPr lang="en-US" altLang="zh-CN" sz="36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5555" name="Text Box 19"/>
          <p:cNvSpPr txBox="1"/>
          <p:nvPr/>
        </p:nvSpPr>
        <p:spPr>
          <a:xfrm>
            <a:off x="6659563" y="1985963"/>
            <a:ext cx="1512887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Comic Sans MS" panose="030F0702030302020204" pitchFamily="66" charset="0"/>
                <a:ea typeface="宋体" panose="02010600030101010101" pitchFamily="2" charset="-122"/>
              </a:rPr>
              <a:t>m</a:t>
            </a:r>
            <a:r>
              <a:rPr lang="en-US" altLang="zh-CN" sz="3600" b="1" dirty="0">
                <a:solidFill>
                  <a:srgbClr val="FF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e</a:t>
            </a:r>
            <a:r>
              <a:rPr lang="en-US" altLang="zh-CN" sz="3600" b="1" dirty="0">
                <a:latin typeface="Comic Sans MS" panose="030F0702030302020204" pitchFamily="66" charset="0"/>
                <a:ea typeface="宋体" panose="02010600030101010101" pitchFamily="2" charset="-122"/>
              </a:rPr>
              <a:t>n</a:t>
            </a:r>
            <a:endParaRPr lang="en-US" altLang="zh-CN" sz="36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2" name="Group 25"/>
          <p:cNvGrpSpPr/>
          <p:nvPr/>
        </p:nvGrpSpPr>
        <p:grpSpPr>
          <a:xfrm>
            <a:off x="5435600" y="2489200"/>
            <a:ext cx="2232025" cy="1220788"/>
            <a:chOff x="1383" y="1525"/>
            <a:chExt cx="1406" cy="769"/>
          </a:xfrm>
        </p:grpSpPr>
        <p:sp>
          <p:nvSpPr>
            <p:cNvPr id="50183" name="Text Box 20"/>
            <p:cNvSpPr txBox="1"/>
            <p:nvPr/>
          </p:nvSpPr>
          <p:spPr>
            <a:xfrm>
              <a:off x="1383" y="1888"/>
              <a:ext cx="140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latin typeface="Comic Sans MS" panose="030F0702030302020204" pitchFamily="66" charset="0"/>
                  <a:ea typeface="宋体" panose="02010600030101010101" pitchFamily="2" charset="-122"/>
                </a:rPr>
                <a:t>snowm</a:t>
              </a:r>
              <a:r>
                <a:rPr lang="en-US" altLang="zh-CN" sz="3600" b="1" dirty="0">
                  <a:solidFill>
                    <a:srgbClr val="FF3300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e</a:t>
              </a:r>
              <a:r>
                <a:rPr lang="en-US" altLang="zh-CN" sz="3600" b="1" dirty="0">
                  <a:latin typeface="Comic Sans MS" panose="030F0702030302020204" pitchFamily="66" charset="0"/>
                  <a:ea typeface="宋体" panose="02010600030101010101" pitchFamily="2" charset="-122"/>
                </a:rPr>
                <a:t>n</a:t>
              </a:r>
              <a:endParaRPr lang="en-US" altLang="zh-CN" sz="3600" b="1" dirty="0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50184" name="AutoShape 23"/>
            <p:cNvSpPr/>
            <p:nvPr/>
          </p:nvSpPr>
          <p:spPr>
            <a:xfrm rot="-2486662">
              <a:off x="1565" y="1525"/>
              <a:ext cx="182" cy="499"/>
            </a:xfrm>
            <a:prstGeom prst="downArrow">
              <a:avLst>
                <a:gd name="adj1" fmla="val 50000"/>
                <a:gd name="adj2" fmla="val 68429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185" name="AutoShape 24"/>
            <p:cNvSpPr/>
            <p:nvPr/>
          </p:nvSpPr>
          <p:spPr>
            <a:xfrm rot="2332159">
              <a:off x="2154" y="1525"/>
              <a:ext cx="182" cy="499"/>
            </a:xfrm>
            <a:prstGeom prst="downArrow">
              <a:avLst>
                <a:gd name="adj1" fmla="val 50000"/>
                <a:gd name="adj2" fmla="val 68429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27"/>
          <p:cNvGrpSpPr/>
          <p:nvPr/>
        </p:nvGrpSpPr>
        <p:grpSpPr>
          <a:xfrm>
            <a:off x="4932363" y="3641725"/>
            <a:ext cx="3511550" cy="1147763"/>
            <a:chOff x="1066" y="2251"/>
            <a:chExt cx="2212" cy="723"/>
          </a:xfrm>
        </p:grpSpPr>
        <p:sp>
          <p:nvSpPr>
            <p:cNvPr id="50187" name="Text Box 21"/>
            <p:cNvSpPr txBox="1"/>
            <p:nvPr/>
          </p:nvSpPr>
          <p:spPr>
            <a:xfrm>
              <a:off x="1066" y="2568"/>
              <a:ext cx="2212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latin typeface="Comic Sans MS" panose="030F0702030302020204" pitchFamily="66" charset="0"/>
                  <a:ea typeface="宋体" panose="02010600030101010101" pitchFamily="2" charset="-122"/>
                  <a:hlinkClick r:id="rId2" action="ppaction://hlinksldjump"/>
                </a:rPr>
                <a:t>make snowm</a:t>
              </a:r>
              <a:r>
                <a:rPr lang="en-US" altLang="zh-CN" sz="3600" b="1" dirty="0">
                  <a:solidFill>
                    <a:srgbClr val="FF3300"/>
                  </a:solidFill>
                  <a:latin typeface="Comic Sans MS" panose="030F0702030302020204" pitchFamily="66" charset="0"/>
                  <a:ea typeface="宋体" panose="02010600030101010101" pitchFamily="2" charset="-122"/>
                  <a:hlinkClick r:id="rId2" action="ppaction://hlinksldjump"/>
                </a:rPr>
                <a:t>e</a:t>
              </a:r>
              <a:r>
                <a:rPr lang="en-US" altLang="zh-CN" sz="3600" b="1" dirty="0">
                  <a:latin typeface="Comic Sans MS" panose="030F0702030302020204" pitchFamily="66" charset="0"/>
                  <a:ea typeface="宋体" panose="02010600030101010101" pitchFamily="2" charset="-122"/>
                  <a:hlinkClick r:id="rId2" action="ppaction://hlinksldjump"/>
                </a:rPr>
                <a:t>n</a:t>
              </a:r>
              <a:endParaRPr lang="en-US" altLang="zh-CN" sz="3600" b="1" dirty="0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50188" name="AutoShape 26"/>
            <p:cNvSpPr/>
            <p:nvPr/>
          </p:nvSpPr>
          <p:spPr>
            <a:xfrm>
              <a:off x="1837" y="2251"/>
              <a:ext cx="227" cy="408"/>
            </a:xfrm>
            <a:prstGeom prst="downArrow">
              <a:avLst>
                <a:gd name="adj1" fmla="val 50000"/>
                <a:gd name="adj2" fmla="val 44859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65564" name="Picture 28" descr="2007121114580491_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3" y="765175"/>
            <a:ext cx="3240087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65" name="Picture 29" descr="3795628_231435043582_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213" y="3644900"/>
            <a:ext cx="3311525" cy="2673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55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555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65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65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48" descr="13529C15T0340-N34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636588" y="1600200"/>
            <a:ext cx="8229600" cy="4525963"/>
          </a:xfrm>
        </p:spPr>
        <p:txBody>
          <a:bodyPr wrap="square" lIns="91440" tIns="45720" rIns="91440" bIns="45720" anchor="t"/>
          <a:p>
            <a:pPr eaLnBrk="1" hangingPunct="1"/>
            <a:endParaRPr lang="zh-CN" altLang="zh-CN" b="1" dirty="0"/>
          </a:p>
        </p:txBody>
      </p:sp>
      <p:sp>
        <p:nvSpPr>
          <p:cNvPr id="33797" name="WordArt 32"/>
          <p:cNvSpPr>
            <a:spLocks noTextEdit="1"/>
          </p:cNvSpPr>
          <p:nvPr/>
        </p:nvSpPr>
        <p:spPr>
          <a:xfrm>
            <a:off x="1619250" y="981075"/>
            <a:ext cx="6264275" cy="857250"/>
          </a:xfrm>
          <a:prstGeom prst="rect">
            <a:avLst/>
          </a:prstGeom>
        </p:spPr>
        <p:txBody>
          <a:bodyPr wrap="none" fromWordArt="1">
            <a:normAutofit/>
          </a:bodyPr>
          <a:p>
            <a:pPr algn="ctr"/>
            <a:r>
              <a:rPr lang="zh-CN" altLang="en-US" sz="6000" b="1">
                <a:noFill/>
                <a:latin typeface="宋体" panose="02010600030101010101" pitchFamily="2" charset="-122"/>
                <a:ea typeface="宋体" panose="02010600030101010101" pitchFamily="2" charset="-122"/>
              </a:rPr>
              <a:t>WWWhat are they?</a:t>
            </a:r>
            <a:endParaRPr lang="zh-CN" altLang="en-US" sz="6000" b="1">
              <a:noFill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36"/>
          <p:cNvGrpSpPr/>
          <p:nvPr/>
        </p:nvGrpSpPr>
        <p:grpSpPr>
          <a:xfrm>
            <a:off x="1979930" y="2133600"/>
            <a:ext cx="2087245" cy="2069526"/>
            <a:chOff x="1111" y="1388"/>
            <a:chExt cx="1315" cy="1303"/>
          </a:xfrm>
        </p:grpSpPr>
        <p:sp>
          <p:nvSpPr>
            <p:cNvPr id="8198" name="Rectangle 7"/>
            <p:cNvSpPr/>
            <p:nvPr/>
          </p:nvSpPr>
          <p:spPr>
            <a:xfrm>
              <a:off x="1292" y="2341"/>
              <a:ext cx="952" cy="3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algn="ctr"/>
              <a:r>
                <a:rPr lang="en-US" altLang="zh-CN" sz="4800" b="1" dirty="0">
                  <a:latin typeface="Comic Sans MS" panose="030F0702030302020204" pitchFamily="66" charset="0"/>
                  <a:ea typeface="宋体" panose="02010600030101010101" pitchFamily="2" charset="-122"/>
                </a:rPr>
                <a:t>spr</a:t>
              </a:r>
              <a:r>
                <a:rPr lang="en-US" altLang="zh-CN" sz="4800" b="1" dirty="0">
                  <a:solidFill>
                    <a:srgbClr val="FF0066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i</a:t>
              </a:r>
              <a:r>
                <a:rPr lang="en-US" altLang="zh-CN" sz="4800" b="1" dirty="0">
                  <a:latin typeface="Comic Sans MS" panose="030F0702030302020204" pitchFamily="66" charset="0"/>
                  <a:ea typeface="宋体" panose="02010600030101010101" pitchFamily="2" charset="-122"/>
                </a:rPr>
                <a:t>ng</a:t>
              </a:r>
              <a:endPara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pic>
          <p:nvPicPr>
            <p:cNvPr id="8199" name="Picture 3" descr="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1" y="1388"/>
              <a:ext cx="1315" cy="907"/>
            </a:xfrm>
            <a:prstGeom prst="rect">
              <a:avLst/>
            </a:prstGeom>
            <a:noFill/>
            <a:ln w="254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grpSp>
        <p:nvGrpSpPr>
          <p:cNvPr id="3" name="Group 41"/>
          <p:cNvGrpSpPr/>
          <p:nvPr/>
        </p:nvGrpSpPr>
        <p:grpSpPr>
          <a:xfrm>
            <a:off x="4932363" y="2133600"/>
            <a:ext cx="2160587" cy="1944688"/>
            <a:chOff x="3152" y="1388"/>
            <a:chExt cx="1361" cy="1225"/>
          </a:xfrm>
        </p:grpSpPr>
        <p:pic>
          <p:nvPicPr>
            <p:cNvPr id="8201" name="Picture 4" descr="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52" y="1388"/>
              <a:ext cx="1361" cy="888"/>
            </a:xfrm>
            <a:prstGeom prst="rect">
              <a:avLst/>
            </a:prstGeom>
            <a:noFill/>
            <a:ln w="254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8202" name="Rectangle 8"/>
            <p:cNvSpPr/>
            <p:nvPr/>
          </p:nvSpPr>
          <p:spPr>
            <a:xfrm>
              <a:off x="3379" y="2341"/>
              <a:ext cx="953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algn="ctr"/>
              <a:r>
                <a:rPr lang="en-US" altLang="zh-CN" sz="4800" b="1" dirty="0">
                  <a:latin typeface="Comic Sans MS" panose="030F0702030302020204" pitchFamily="66" charset="0"/>
                  <a:ea typeface="宋体" panose="02010600030101010101" pitchFamily="2" charset="-122"/>
                </a:rPr>
                <a:t>s</a:t>
              </a:r>
              <a:r>
                <a:rPr lang="en-US" altLang="zh-CN" sz="4800" b="1" dirty="0">
                  <a:solidFill>
                    <a:srgbClr val="FF0066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u</a:t>
              </a:r>
              <a:r>
                <a:rPr lang="en-US" altLang="zh-CN" sz="4800" b="1" dirty="0">
                  <a:latin typeface="Comic Sans MS" panose="030F0702030302020204" pitchFamily="66" charset="0"/>
                  <a:ea typeface="宋体" panose="02010600030101010101" pitchFamily="2" charset="-122"/>
                </a:rPr>
                <a:t>mmer</a:t>
              </a:r>
              <a:endPara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44"/>
          <p:cNvGrpSpPr/>
          <p:nvPr/>
        </p:nvGrpSpPr>
        <p:grpSpPr>
          <a:xfrm>
            <a:off x="1979613" y="4508500"/>
            <a:ext cx="2117725" cy="1800225"/>
            <a:chOff x="1110" y="2750"/>
            <a:chExt cx="1334" cy="1134"/>
          </a:xfrm>
        </p:grpSpPr>
        <p:pic>
          <p:nvPicPr>
            <p:cNvPr id="8204" name="Picture 5" descr="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10" y="2750"/>
              <a:ext cx="1334" cy="816"/>
            </a:xfrm>
            <a:prstGeom prst="rect">
              <a:avLst/>
            </a:prstGeom>
            <a:noFill/>
            <a:ln w="254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8205" name="Rectangle 9"/>
            <p:cNvSpPr/>
            <p:nvPr/>
          </p:nvSpPr>
          <p:spPr>
            <a:xfrm>
              <a:off x="1534" y="3612"/>
              <a:ext cx="710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algn="ctr"/>
              <a:r>
                <a:rPr lang="en-US" altLang="zh-CN" sz="4800" b="1" dirty="0">
                  <a:solidFill>
                    <a:srgbClr val="FF0066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au</a:t>
              </a:r>
              <a:r>
                <a:rPr lang="en-US" altLang="zh-CN" sz="4800" b="1" dirty="0">
                  <a:latin typeface="Comic Sans MS" panose="030F0702030302020204" pitchFamily="66" charset="0"/>
                  <a:ea typeface="宋体" panose="02010600030101010101" pitchFamily="2" charset="-122"/>
                </a:rPr>
                <a:t>tumn</a:t>
              </a:r>
              <a:endPara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47"/>
          <p:cNvGrpSpPr/>
          <p:nvPr/>
        </p:nvGrpSpPr>
        <p:grpSpPr>
          <a:xfrm>
            <a:off x="4932363" y="4508500"/>
            <a:ext cx="2160587" cy="1800225"/>
            <a:chOff x="3152" y="2750"/>
            <a:chExt cx="1361" cy="1134"/>
          </a:xfrm>
        </p:grpSpPr>
        <p:pic>
          <p:nvPicPr>
            <p:cNvPr id="8207" name="Picture 6" descr="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52" y="2750"/>
              <a:ext cx="1361" cy="816"/>
            </a:xfrm>
            <a:prstGeom prst="rect">
              <a:avLst/>
            </a:prstGeom>
            <a:noFill/>
            <a:ln w="254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8208" name="Rectangle 10"/>
            <p:cNvSpPr/>
            <p:nvPr/>
          </p:nvSpPr>
          <p:spPr>
            <a:xfrm>
              <a:off x="3379" y="3612"/>
              <a:ext cx="952" cy="2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algn="ctr"/>
              <a:r>
                <a:rPr lang="en-US" altLang="zh-CN" sz="4800" b="1" dirty="0">
                  <a:latin typeface="Comic Sans MS" panose="030F0702030302020204" pitchFamily="66" charset="0"/>
                  <a:ea typeface="宋体" panose="02010600030101010101" pitchFamily="2" charset="-122"/>
                </a:rPr>
                <a:t>w</a:t>
              </a:r>
              <a:r>
                <a:rPr lang="en-US" altLang="zh-CN" sz="4800" b="1" dirty="0">
                  <a:solidFill>
                    <a:srgbClr val="FF0066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i</a:t>
              </a:r>
              <a:r>
                <a:rPr lang="en-US" altLang="zh-CN" sz="4800" b="1" dirty="0">
                  <a:latin typeface="Comic Sans MS" panose="030F0702030302020204" pitchFamily="66" charset="0"/>
                  <a:ea typeface="宋体" panose="02010600030101010101" pitchFamily="2" charset="-122"/>
                </a:rPr>
                <a:t>nter</a:t>
              </a:r>
              <a:endPara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09" name="文本框 5"/>
          <p:cNvSpPr txBox="1"/>
          <p:nvPr/>
        </p:nvSpPr>
        <p:spPr>
          <a:xfrm>
            <a:off x="2129790" y="1007745"/>
            <a:ext cx="5648325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What are they?</a:t>
            </a:r>
            <a:endParaRPr lang="en-US" altLang="zh-CN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0242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0243" name="Picture 4" descr="春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 Box 5"/>
          <p:cNvSpPr txBox="1"/>
          <p:nvPr/>
        </p:nvSpPr>
        <p:spPr>
          <a:xfrm>
            <a:off x="809625" y="1698625"/>
            <a:ext cx="8334375" cy="1938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What season is it now?</a:t>
            </a:r>
            <a:endParaRPr lang="en-US" altLang="zh-CN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现在是什么季节？</a:t>
            </a:r>
            <a:endParaRPr lang="zh-CN" altLang="en-US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1266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1267" name="Picture 5" descr="2012103563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141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7" descr="738320_091532099379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41663"/>
            <a:ext cx="3348038" cy="3716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Picture 8" descr="01806102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8038" y="3141663"/>
            <a:ext cx="3455987" cy="3716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Picture 9" descr="20123221635720303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025" y="3141663"/>
            <a:ext cx="2339975" cy="3716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685733" y="106680"/>
            <a:ext cx="2776855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spring</a:t>
            </a:r>
            <a:endParaRPr lang="en-US" altLang="zh-CN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228600" y="1198880"/>
            <a:ext cx="86861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What can you see in spring?</a:t>
            </a:r>
            <a:endParaRPr lang="en-US" altLang="zh-CN" sz="60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2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3314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3315" name="Picture 4" descr="春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 Box 5"/>
          <p:cNvSpPr txBox="1"/>
          <p:nvPr/>
        </p:nvSpPr>
        <p:spPr>
          <a:xfrm>
            <a:off x="377825" y="1281430"/>
            <a:ext cx="8388350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800" b="1" dirty="0">
                <a:latin typeface="Comic Sans MS" panose="030F0702030302020204" pitchFamily="66" charset="0"/>
                <a:ea typeface="宋体" panose="02010600030101010101" pitchFamily="2" charset="-122"/>
              </a:rPr>
              <a:t>In spring,what's the weather like?</a:t>
            </a:r>
            <a:endParaRPr lang="en-US" altLang="zh-CN" sz="3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800" b="1" dirty="0">
                <a:latin typeface="Comic Sans MS" panose="030F0702030302020204" pitchFamily="66" charset="0"/>
                <a:ea typeface="宋体" panose="02010600030101010101" pitchFamily="2" charset="-122"/>
              </a:rPr>
              <a:t>春天天气是什么样的？</a:t>
            </a:r>
            <a:r>
              <a: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en-US" altLang="zh-CN" sz="60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296" name="Text Box 8"/>
          <p:cNvSpPr txBox="1"/>
          <p:nvPr/>
        </p:nvSpPr>
        <p:spPr>
          <a:xfrm>
            <a:off x="457200" y="3166110"/>
            <a:ext cx="5443855" cy="1229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800" b="1" dirty="0">
                <a:latin typeface="Comic Sans MS" panose="030F0702030302020204" pitchFamily="66" charset="0"/>
                <a:sym typeface="+mn-ea"/>
              </a:rPr>
              <a:t>It is </a:t>
            </a:r>
            <a:r>
              <a:rPr lang="en-US" altLang="zh-CN" sz="3800" b="1" i="1" dirty="0">
                <a:solidFill>
                  <a:srgbClr val="008000"/>
                </a:solidFill>
                <a:latin typeface="Comic Sans MS" panose="030F0702030302020204" pitchFamily="66" charset="0"/>
                <a:sym typeface="+mn-ea"/>
              </a:rPr>
              <a:t>warm</a:t>
            </a:r>
            <a:r>
              <a:rPr lang="en-US" altLang="zh-CN" sz="3800" b="1" dirty="0">
                <a:latin typeface="Comic Sans MS" panose="030F0702030302020204" pitchFamily="66" charset="0"/>
                <a:sym typeface="+mn-ea"/>
              </a:rPr>
              <a:t>.</a:t>
            </a:r>
            <a:endParaRPr lang="en-US" altLang="zh-CN" sz="3800" b="1" dirty="0">
              <a:latin typeface="Comic Sans MS" panose="030F0702030302020204" pitchFamily="66" charset="0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sym typeface="+mn-ea"/>
              </a:rPr>
              <a:t>        温暖的，暖和的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pic>
        <p:nvPicPr>
          <p:cNvPr id="13315" name="Picture 4" descr="春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 Box 5"/>
          <p:cNvSpPr txBox="1"/>
          <p:nvPr/>
        </p:nvSpPr>
        <p:spPr>
          <a:xfrm>
            <a:off x="498475" y="1561465"/>
            <a:ext cx="78663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What do you do in spring?</a:t>
            </a:r>
            <a:r>
              <a:rPr lang="zh-CN" altLang="en-US" sz="4800" b="1" dirty="0">
                <a:latin typeface="Comic Sans MS" panose="030F0702030302020204" pitchFamily="66" charset="0"/>
                <a:ea typeface="宋体" panose="02010600030101010101" pitchFamily="2" charset="-122"/>
              </a:rPr>
              <a:t>你们在春天做什么？</a:t>
            </a:r>
            <a:endParaRPr lang="zh-CN" altLang="en-US" sz="48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296" name="Text Box 8"/>
          <p:cNvSpPr txBox="1"/>
          <p:nvPr/>
        </p:nvSpPr>
        <p:spPr>
          <a:xfrm>
            <a:off x="498158" y="3272790"/>
            <a:ext cx="5416550" cy="1014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We </a:t>
            </a:r>
            <a:r>
              <a:rPr lang="en-US" altLang="zh-CN" sz="4800" b="1" i="1" dirty="0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fly kites</a:t>
            </a:r>
            <a:r>
              <a:rPr lang="en-US" altLang="zh-CN" sz="6000" dirty="0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  <a:endParaRPr lang="en-US" altLang="zh-CN" sz="6000" dirty="0">
              <a:solidFill>
                <a:srgbClr val="008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12298" name="Picture 10" descr="20100318193510-5214336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5025" y="2907665"/>
            <a:ext cx="1423035" cy="153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内容占位符 1" descr="06a8c8d3dc7406a70eff2682d0e72e5a_u=533587929,2411782040&amp;fm=27&amp;gp=0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72530" y="4444365"/>
            <a:ext cx="2092325" cy="18865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45565" y="4801870"/>
            <a:ext cx="50501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008000"/>
                </a:solidFill>
                <a:latin typeface="Comic Sans MS" panose="030F0702030302020204" pitchFamily="66" charset="0"/>
                <a:ea typeface="华文中宋" panose="02010600040101010101" charset="-122"/>
              </a:rPr>
              <a:t>We go boating.</a:t>
            </a:r>
            <a:endParaRPr lang="en-US" altLang="zh-CN" sz="4800" b="1">
              <a:solidFill>
                <a:srgbClr val="008000"/>
              </a:solidFill>
              <a:latin typeface="Comic Sans MS" panose="030F0702030302020204" pitchFamily="66" charset="0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6" grpId="0"/>
      <p:bldP spid="3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3986</Words>
  <Application>WPS 演示</Application>
  <PresentationFormat>全屏显示(4:3)</PresentationFormat>
  <Paragraphs>492</Paragraphs>
  <Slides>41</Slides>
  <Notes>7</Notes>
  <HiddenSlides>0</HiddenSlides>
  <MMClips>9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7" baseType="lpstr">
      <vt:lpstr>Arial</vt:lpstr>
      <vt:lpstr>宋体</vt:lpstr>
      <vt:lpstr>Wingdings</vt:lpstr>
      <vt:lpstr>Comic Sans MS</vt:lpstr>
      <vt:lpstr>楷体</vt:lpstr>
      <vt:lpstr>华文中宋</vt:lpstr>
      <vt:lpstr>Times New Roman</vt:lpstr>
      <vt:lpstr>微软雅黑</vt:lpstr>
      <vt:lpstr>Arial Unicode MS</vt:lpstr>
      <vt:lpstr>Calibri</vt:lpstr>
      <vt:lpstr>黑体</vt:lpstr>
      <vt:lpstr>Arial Black</vt:lpstr>
      <vt:lpstr>华文琥珀</vt:lpstr>
      <vt:lpstr>楷体_GB2312</vt:lpstr>
      <vt:lpstr>新宋体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月份</vt:lpstr>
      <vt:lpstr>PowerPoint 演示文稿</vt:lpstr>
      <vt:lpstr>PowerPoint 演示文稿</vt:lpstr>
      <vt:lpstr>PowerPoint 演示文稿</vt:lpstr>
      <vt:lpstr>PowerPoint 演示文稿</vt:lpstr>
      <vt:lpstr>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Windows 用户</dc:creator>
  <cp:lastModifiedBy>cdxxyb</cp:lastModifiedBy>
  <cp:revision>197</cp:revision>
  <dcterms:created xsi:type="dcterms:W3CDTF">2014-03-21T03:02:00Z</dcterms:created>
  <dcterms:modified xsi:type="dcterms:W3CDTF">2018-04-03T08:36:38Z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