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05" r:id="rId3"/>
    <p:sldId id="285" r:id="rId4"/>
    <p:sldId id="472" r:id="rId5"/>
    <p:sldId id="502" r:id="rId6"/>
    <p:sldId id="469" r:id="rId7"/>
    <p:sldId id="480" r:id="rId8"/>
    <p:sldId id="470" r:id="rId9"/>
    <p:sldId id="481" r:id="rId10"/>
    <p:sldId id="513" r:id="rId11"/>
    <p:sldId id="512" r:id="rId12"/>
    <p:sldId id="461" r:id="rId14"/>
    <p:sldId id="510" r:id="rId15"/>
    <p:sldId id="504" r:id="rId16"/>
    <p:sldId id="460" r:id="rId17"/>
    <p:sldId id="500" r:id="rId18"/>
    <p:sldId id="516" r:id="rId19"/>
    <p:sldId id="507" r:id="rId20"/>
    <p:sldId id="517" r:id="rId21"/>
    <p:sldId id="529" r:id="rId22"/>
    <p:sldId id="518" r:id="rId23"/>
    <p:sldId id="528" r:id="rId24"/>
    <p:sldId id="33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0066"/>
    <a:srgbClr val="3333FF"/>
    <a:srgbClr val="FF6600"/>
    <a:srgbClr val="FF00FF"/>
    <a:srgbClr val="CCFF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/>
    <p:restoredTop sz="94599"/>
  </p:normalViewPr>
  <p:slideViewPr>
    <p:cSldViewPr showGuides="1">
      <p:cViewPr varScale="1">
        <p:scale>
          <a:sx n="81" d="100"/>
          <a:sy n="81" d="100"/>
        </p:scale>
        <p:origin x="-1206" y="-96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slide" Target="slide1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7.png"/><Relationship Id="rId3" Type="http://schemas.microsoft.com/office/2007/relationships/media" Target="file:///H:\11.26\unit7%20reading\&#31179;&#26085;&#31169;&#35821;.mp3" TargetMode="External"/><Relationship Id="rId2" Type="http://schemas.openxmlformats.org/officeDocument/2006/relationships/audio" Target="file:///H:\11.26\unit7%20reading\&#31179;&#26085;&#31169;&#35821;.mp3" TargetMode="External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emf"/><Relationship Id="rId7" Type="http://schemas.microsoft.com/office/2007/relationships/media" Target="file:///G:\8A%20&#35838;&#20214;&#19978;&#20132;\unit7\U7Read.mp3" TargetMode="External"/><Relationship Id="rId6" Type="http://schemas.openxmlformats.org/officeDocument/2006/relationships/audio" Target="file:///G:\8A%20&#35838;&#20214;&#19978;&#20132;\unit7\U7Read.mp3" TargetMode="External"/><Relationship Id="rId5" Type="http://schemas.openxmlformats.org/officeDocument/2006/relationships/hyperlink" Target="U7Read.mp3" TargetMode="Externa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1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9"/>
          <p:cNvSpPr>
            <a:spLocks noTextEdit="1"/>
          </p:cNvSpPr>
          <p:nvPr/>
        </p:nvSpPr>
        <p:spPr>
          <a:xfrm>
            <a:off x="3581400" y="838200"/>
            <a:ext cx="1905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Unit 7</a:t>
            </a:r>
            <a:endParaRPr lang="zh-CN" altLang="en-US" sz="3600" b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2051" name="WordArt 30"/>
          <p:cNvSpPr>
            <a:spLocks noTextEdit="1"/>
          </p:cNvSpPr>
          <p:nvPr/>
        </p:nvSpPr>
        <p:spPr>
          <a:xfrm>
            <a:off x="1143000" y="1905000"/>
            <a:ext cx="6934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Seasons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2052" name="Text Box 31"/>
          <p:cNvSpPr txBox="1"/>
          <p:nvPr/>
        </p:nvSpPr>
        <p:spPr>
          <a:xfrm>
            <a:off x="2743200" y="4724400"/>
            <a:ext cx="33528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600" dirty="0">
                <a:solidFill>
                  <a:srgbClr val="006600"/>
                </a:solidFill>
                <a:latin typeface="Arial" panose="020B0604020202020204" pitchFamily="34" charset="0"/>
              </a:rPr>
              <a:t>Reading</a:t>
            </a:r>
            <a:endParaRPr lang="en-US" altLang="zh-CN" sz="46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Text Box 32"/>
          <p:cNvSpPr txBox="1"/>
          <p:nvPr/>
        </p:nvSpPr>
        <p:spPr>
          <a:xfrm>
            <a:off x="6248400" y="5791200"/>
            <a:ext cx="184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zh-CN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" descr="71777485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62738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Box 3"/>
          <p:cNvSpPr txBox="1"/>
          <p:nvPr/>
        </p:nvSpPr>
        <p:spPr>
          <a:xfrm>
            <a:off x="1447800" y="4724400"/>
            <a:ext cx="37560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showers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TextBox 4"/>
          <p:cNvSpPr txBox="1"/>
          <p:nvPr/>
        </p:nvSpPr>
        <p:spPr>
          <a:xfrm>
            <a:off x="1752600" y="5486400"/>
            <a:ext cx="16319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阵雨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2896515_225625419457_2"/>
          <p:cNvPicPr>
            <a:picLocks noChangeAspect="1"/>
          </p:cNvPicPr>
          <p:nvPr/>
        </p:nvPicPr>
        <p:blipFill>
          <a:blip r:embed="rId1"/>
          <a:srcRect b="12"/>
          <a:stretch>
            <a:fillRect/>
          </a:stretch>
        </p:blipFill>
        <p:spPr>
          <a:xfrm>
            <a:off x="0" y="152400"/>
            <a:ext cx="5430838" cy="211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7"/>
          <p:cNvSpPr txBox="1"/>
          <p:nvPr/>
        </p:nvSpPr>
        <p:spPr>
          <a:xfrm>
            <a:off x="5089525" y="275907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2292" name="Text Box 8"/>
          <p:cNvSpPr txBox="1"/>
          <p:nvPr/>
        </p:nvSpPr>
        <p:spPr>
          <a:xfrm>
            <a:off x="0" y="4495800"/>
            <a:ext cx="937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omic Sans MS" panose="030F0702030302020204" pitchFamily="66" charset="0"/>
              </a:rPr>
              <a:t>How does the writer feel about summer?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12293" name="Text Box 9"/>
          <p:cNvSpPr txBox="1"/>
          <p:nvPr/>
        </p:nvSpPr>
        <p:spPr>
          <a:xfrm>
            <a:off x="5013325" y="77787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2294" name="Text Box 10"/>
          <p:cNvSpPr txBox="1"/>
          <p:nvPr/>
        </p:nvSpPr>
        <p:spPr>
          <a:xfrm>
            <a:off x="3886200" y="457200"/>
            <a:ext cx="525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06539" name="Text Box 11"/>
          <p:cNvSpPr txBox="1"/>
          <p:nvPr/>
        </p:nvSpPr>
        <p:spPr>
          <a:xfrm>
            <a:off x="152400" y="2209800"/>
            <a:ext cx="8372475" cy="238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Those </a:t>
            </a:r>
            <a:r>
              <a:rPr lang="en-US" altLang="zh-CN" sz="2800" dirty="0">
                <a:solidFill>
                  <a:srgbClr val="336600"/>
                </a:solidFill>
                <a:latin typeface="Comic Sans MS" panose="030F0702030302020204" pitchFamily="66" charset="0"/>
              </a:rPr>
              <a:t>sweet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memories of summer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days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Are about quiet 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hlinkClick r:id="rId2" action="ppaction://hlinksldjump"/>
              </a:rPr>
              <a:t>streams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and trees and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hlinkClick r:id="rId2" action="ppaction://hlinksldjump"/>
              </a:rPr>
              <a:t>shade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zh-CN" sz="2800" dirty="0">
                <a:solidFill>
                  <a:srgbClr val="336600"/>
                </a:solidFill>
                <a:latin typeface="Comic Sans MS" panose="030F0702030302020204" pitchFamily="66" charset="0"/>
              </a:rPr>
              <a:t>lazy 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afternoons by a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pool,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Eating ice cream to feel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cool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US" altLang="zh-CN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5" name="AutoShape 7"/>
          <p:cNvSpPr/>
          <p:nvPr/>
        </p:nvSpPr>
        <p:spPr>
          <a:xfrm>
            <a:off x="8153400" y="22860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2" name="AutoShape 7"/>
          <p:cNvSpPr/>
          <p:nvPr/>
        </p:nvSpPr>
        <p:spPr>
          <a:xfrm>
            <a:off x="6172200" y="32004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12298" name="Text Box 14"/>
          <p:cNvSpPr txBox="1"/>
          <p:nvPr/>
        </p:nvSpPr>
        <p:spPr>
          <a:xfrm>
            <a:off x="4953000" y="762000"/>
            <a:ext cx="29114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dirty="0">
                <a:solidFill>
                  <a:srgbClr val="0000CC"/>
                </a:solidFill>
                <a:latin typeface="Comic Sans MS" panose="030F0702030302020204" pitchFamily="66" charset="0"/>
              </a:rPr>
              <a:t>Summer</a:t>
            </a:r>
            <a:endParaRPr lang="en-US" altLang="zh-CN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9" name="燕尾形箭头 10">
            <a:hlinkClick r:id="rId3" action="ppaction://hlinksldjump"/>
          </p:cNvPr>
          <p:cNvSpPr/>
          <p:nvPr/>
        </p:nvSpPr>
        <p:spPr>
          <a:xfrm>
            <a:off x="7924800" y="6019800"/>
            <a:ext cx="977900" cy="484188"/>
          </a:xfrm>
          <a:prstGeom prst="notchedRightArrow">
            <a:avLst>
              <a:gd name="adj1" fmla="val 50000"/>
              <a:gd name="adj2" fmla="val 499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6539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6539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charRg st="8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6539">
                                            <p:txEl>
                                              <p:charRg st="8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6539">
                                            <p:txEl>
                                              <p:charRg st="8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39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9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65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9" grpId="0" build="allAtOnce"/>
      <p:bldP spid="430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小溪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64163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2" descr="树荫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00400"/>
            <a:ext cx="5260975" cy="349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3"/>
          <p:cNvSpPr txBox="1"/>
          <p:nvPr/>
        </p:nvSpPr>
        <p:spPr>
          <a:xfrm>
            <a:off x="5867400" y="1143000"/>
            <a:ext cx="27447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stream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125" name="TextBox 4"/>
          <p:cNvSpPr txBox="1"/>
          <p:nvPr/>
        </p:nvSpPr>
        <p:spPr>
          <a:xfrm>
            <a:off x="609600" y="4495800"/>
            <a:ext cx="27876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shade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>
                <a:latin typeface="Comic Sans MS" panose="030F0702030302020204" pitchFamily="66" charset="0"/>
              </a:rPr>
              <a:t>Autumn</a:t>
            </a:r>
            <a:endParaRPr lang="en-US" altLang="zh-CN" b="1" dirty="0"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52400" y="1524000"/>
            <a:ext cx="93726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Then autumn leaves turn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brown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,</a:t>
            </a:r>
            <a:endParaRPr lang="en-US" altLang="zh-CN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  <a:hlinkClick r:id="rId1" action="ppaction://hlinksldjump"/>
              </a:rPr>
              <a:t>Fall into piles 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upon the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ground.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Farmers work to 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  <a:hlinkClick r:id="rId1" action="ppaction://hlinksldjump"/>
              </a:rPr>
              <a:t>harvest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  <a:hlinkClick r:id="rId1" action="ppaction://hlinksldjump"/>
              </a:rPr>
              <a:t>crops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,</a:t>
            </a:r>
            <a:endParaRPr lang="en-US" altLang="zh-CN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As the days are shorter and the         temperature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drops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US" altLang="zh-CN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Soon the snowy seasons will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begin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,</a:t>
            </a:r>
            <a:endParaRPr lang="en-US" altLang="zh-CN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  And it will be a new year once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again</a:t>
            </a:r>
            <a:r>
              <a:rPr lang="en-US" altLang="zh-CN" b="1" dirty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US" altLang="zh-CN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5" name="AutoShape 7"/>
          <p:cNvSpPr/>
          <p:nvPr/>
        </p:nvSpPr>
        <p:spPr>
          <a:xfrm>
            <a:off x="6934200" y="18288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2" name="AutoShape 7"/>
          <p:cNvSpPr/>
          <p:nvPr/>
        </p:nvSpPr>
        <p:spPr>
          <a:xfrm>
            <a:off x="6934200" y="2971800"/>
            <a:ext cx="1524000" cy="1295400"/>
          </a:xfrm>
          <a:prstGeom prst="curvedLeftArrow">
            <a:avLst>
              <a:gd name="adj1" fmla="val 20000"/>
              <a:gd name="adj2" fmla="val 40000"/>
              <a:gd name="adj3" fmla="val 39193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3" name="AutoShape 7"/>
          <p:cNvSpPr/>
          <p:nvPr/>
        </p:nvSpPr>
        <p:spPr>
          <a:xfrm>
            <a:off x="7772400" y="45720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pic>
        <p:nvPicPr>
          <p:cNvPr id="465928" name="秋日私语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燕尾形箭头 7">
            <a:hlinkClick r:id="rId5" action="ppaction://hlinksldjump"/>
          </p:cNvPr>
          <p:cNvSpPr/>
          <p:nvPr/>
        </p:nvSpPr>
        <p:spPr>
          <a:xfrm>
            <a:off x="8001000" y="6172200"/>
            <a:ext cx="977900" cy="484188"/>
          </a:xfrm>
          <a:prstGeom prst="notchedRightArrow">
            <a:avLst>
              <a:gd name="adj1" fmla="val 50000"/>
              <a:gd name="adj2" fmla="val 499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5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329" fill="hold"/>
                                        <p:tgtEl>
                                          <p:spTgt spid="465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92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5928"/>
                </p:tgtEl>
              </p:cMediaNode>
            </p:audio>
          </p:childTnLst>
        </p:cTn>
      </p:par>
    </p:tnLst>
    <p:bldLst>
      <p:bldP spid="43015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5509" name="Text Box 5"/>
          <p:cNvSpPr txBox="1"/>
          <p:nvPr/>
        </p:nvSpPr>
        <p:spPr>
          <a:xfrm>
            <a:off x="685800" y="5646738"/>
            <a:ext cx="3117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Comic Sans MS" panose="030F0702030302020204" pitchFamily="66" charset="0"/>
              </a:rPr>
              <a:t>fall into piles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405511" name="Text Box 7"/>
          <p:cNvSpPr txBox="1"/>
          <p:nvPr/>
        </p:nvSpPr>
        <p:spPr>
          <a:xfrm>
            <a:off x="5257800" y="54102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omic Sans MS" panose="030F0702030302020204" pitchFamily="66" charset="0"/>
              </a:rPr>
              <a:t>harvest crops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405513" name="Text Box 9"/>
          <p:cNvSpPr txBox="1"/>
          <p:nvPr/>
        </p:nvSpPr>
        <p:spPr>
          <a:xfrm>
            <a:off x="5638800" y="6103938"/>
            <a:ext cx="29749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collect crops</a:t>
            </a:r>
            <a:endParaRPr lang="en-US" altLang="zh-CN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5" name="图片 6" descr="秋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9888"/>
            <a:ext cx="4267200" cy="488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7" descr="秋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55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55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55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55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551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551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allAtOnce"/>
      <p:bldP spid="4055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2590800" y="990600"/>
            <a:ext cx="62484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FF00FF"/>
                </a:solidFill>
                <a:latin typeface="Comic Sans MS" panose="030F0702030302020204" pitchFamily="66" charset="0"/>
              </a:rPr>
              <a:t>a. </a:t>
            </a:r>
            <a:r>
              <a:rPr lang="en-US" altLang="zh-CN" dirty="0">
                <a:latin typeface="Comic Sans MS" panose="030F0702030302020204" pitchFamily="66" charset="0"/>
              </a:rPr>
              <a:t>Full of snow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   Birds fly far away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FF00FF"/>
                </a:solidFill>
                <a:latin typeface="Comic Sans MS" panose="030F0702030302020204" pitchFamily="66" charset="0"/>
              </a:rPr>
              <a:t>b. </a:t>
            </a:r>
            <a:r>
              <a:rPr lang="en-US" altLang="zh-CN" dirty="0">
                <a:latin typeface="Comic Sans MS" panose="030F0702030302020204" pitchFamily="66" charset="0"/>
              </a:rPr>
              <a:t>A perfect time to fly a kites.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 Bees and butterflies play among flowers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FF00FF"/>
                </a:solidFill>
                <a:latin typeface="Comic Sans MS" panose="030F0702030302020204" pitchFamily="66" charset="0"/>
              </a:rPr>
              <a:t>c. </a:t>
            </a:r>
            <a:r>
              <a:rPr lang="en-US" altLang="zh-CN" dirty="0">
                <a:latin typeface="Comic Sans MS" panose="030F0702030302020204" pitchFamily="66" charset="0"/>
              </a:rPr>
              <a:t>Brown leaves fall on the 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   ground. 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   Farmers harvest crops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16387" name="Rectangle 7"/>
          <p:cNvSpPr/>
          <p:nvPr/>
        </p:nvSpPr>
        <p:spPr>
          <a:xfrm>
            <a:off x="304800" y="2874963"/>
            <a:ext cx="18954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dirty="0">
                <a:solidFill>
                  <a:srgbClr val="0000CC"/>
                </a:solidFill>
                <a:latin typeface="Comic Sans MS" panose="030F0702030302020204" pitchFamily="66" charset="0"/>
              </a:rPr>
              <a:t>autumn</a:t>
            </a:r>
            <a:endParaRPr lang="en-US" altLang="zh-CN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Text Box 12"/>
          <p:cNvSpPr txBox="1"/>
          <p:nvPr/>
        </p:nvSpPr>
        <p:spPr>
          <a:xfrm>
            <a:off x="1219200" y="617538"/>
            <a:ext cx="58801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What happens in autumn?</a:t>
            </a:r>
            <a:endParaRPr lang="en-US" altLang="zh-CN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58766" name="Oval 14"/>
          <p:cNvSpPr/>
          <p:nvPr/>
        </p:nvSpPr>
        <p:spPr>
          <a:xfrm>
            <a:off x="685800" y="36576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87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87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3200400" y="1905000"/>
            <a:ext cx="184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66800" y="381000"/>
          <a:ext cx="6477000" cy="3683000"/>
        </p:xfrm>
        <a:graphic>
          <a:graphicData uri="http://schemas.openxmlformats.org/drawingml/2006/table">
            <a:tbl>
              <a:tblPr/>
              <a:tblGrid>
                <a:gridCol w="2895600"/>
                <a:gridCol w="3581400"/>
              </a:tblGrid>
              <a:tr h="10950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</a:t>
                      </a:r>
                      <a:r>
                        <a:rPr lang="en-US" altLang="zh-CN" sz="4000" dirty="0" smtClean="0">
                          <a:solidFill>
                            <a:srgbClr val="FF0000"/>
                          </a:solidFill>
                        </a:rPr>
                        <a:t>    autumn</a:t>
                      </a:r>
                      <a:endParaRPr lang="zh-CN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78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34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44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zh-CN" altLang="en-US" sz="2800" u="sng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434" name="TextBox 9"/>
          <p:cNvSpPr txBox="1"/>
          <p:nvPr/>
        </p:nvSpPr>
        <p:spPr>
          <a:xfrm>
            <a:off x="1600200" y="16764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leaves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5" name="TextBox 10"/>
          <p:cNvSpPr txBox="1"/>
          <p:nvPr/>
        </p:nvSpPr>
        <p:spPr>
          <a:xfrm>
            <a:off x="1524000" y="23622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farmers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6" name="矩形 11"/>
          <p:cNvSpPr/>
          <p:nvPr/>
        </p:nvSpPr>
        <p:spPr>
          <a:xfrm>
            <a:off x="1524000" y="2819400"/>
            <a:ext cx="10826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days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7" name="矩形 12"/>
          <p:cNvSpPr/>
          <p:nvPr/>
        </p:nvSpPr>
        <p:spPr>
          <a:xfrm>
            <a:off x="990600" y="3352800"/>
            <a:ext cx="26384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temperature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524000"/>
            <a:ext cx="3200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turn brown , fall into piles upon the ground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2362200"/>
            <a:ext cx="3200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harvest crops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971800"/>
            <a:ext cx="3200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(get) shorter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581400"/>
            <a:ext cx="3200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drops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334000"/>
          </a:xfrm>
          <a:ln/>
        </p:spPr>
        <p:txBody>
          <a:bodyPr vert="horz" wrap="square" lIns="91440" tIns="45720" rIns="91440" bIns="45720" anchor="t"/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Snow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Away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Bright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Flowers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Days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Pool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Brown rhymes with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Crops rhymes with 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Begin rhymes with  </a:t>
            </a:r>
            <a:r>
              <a:rPr lang="en-US" altLang="zh-CN" sz="2800" b="1" u="sng" dirty="0">
                <a:latin typeface="Comic Sans MS" panose="030F0702030302020204" pitchFamily="66" charset="0"/>
              </a:rPr>
              <a:t>    </a:t>
            </a:r>
            <a:endParaRPr lang="en-US" altLang="zh-CN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4572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grow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8436" name="组合 16"/>
          <p:cNvGrpSpPr/>
          <p:nvPr/>
        </p:nvGrpSpPr>
        <p:grpSpPr>
          <a:xfrm>
            <a:off x="4495800" y="914400"/>
            <a:ext cx="2362200" cy="4724400"/>
            <a:chOff x="4495800" y="914400"/>
            <a:chExt cx="2362200" cy="4724400"/>
          </a:xfrm>
        </p:grpSpPr>
        <p:cxnSp>
          <p:nvCxnSpPr>
            <p:cNvPr id="18445" name="直接连接符 5"/>
            <p:cNvCxnSpPr/>
            <p:nvPr/>
          </p:nvCxnSpPr>
          <p:spPr>
            <a:xfrm>
              <a:off x="4495800" y="9144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6" name="直接连接符 7"/>
            <p:cNvCxnSpPr/>
            <p:nvPr/>
          </p:nvCxnSpPr>
          <p:spPr>
            <a:xfrm>
              <a:off x="4495800" y="15240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7" name="直接连接符 8"/>
            <p:cNvCxnSpPr/>
            <p:nvPr/>
          </p:nvCxnSpPr>
          <p:spPr>
            <a:xfrm>
              <a:off x="4495800" y="21336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8" name="直接连接符 9"/>
            <p:cNvCxnSpPr/>
            <p:nvPr/>
          </p:nvCxnSpPr>
          <p:spPr>
            <a:xfrm>
              <a:off x="4800600" y="27432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9" name="直接连接符 10"/>
            <p:cNvCxnSpPr/>
            <p:nvPr/>
          </p:nvCxnSpPr>
          <p:spPr>
            <a:xfrm>
              <a:off x="4495800" y="32766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50" name="直接连接符 11"/>
            <p:cNvCxnSpPr/>
            <p:nvPr/>
          </p:nvCxnSpPr>
          <p:spPr>
            <a:xfrm>
              <a:off x="4495800" y="38862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51" name="直接连接符 12"/>
            <p:cNvCxnSpPr/>
            <p:nvPr/>
          </p:nvCxnSpPr>
          <p:spPr>
            <a:xfrm>
              <a:off x="4495800" y="44958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52" name="直接连接符 13"/>
            <p:cNvCxnSpPr/>
            <p:nvPr/>
          </p:nvCxnSpPr>
          <p:spPr>
            <a:xfrm>
              <a:off x="4495800" y="51054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53" name="直接连接符 14"/>
            <p:cNvCxnSpPr/>
            <p:nvPr/>
          </p:nvCxnSpPr>
          <p:spPr>
            <a:xfrm>
              <a:off x="4495800" y="5638800"/>
              <a:ext cx="2057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48200" y="10668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day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48200" y="28194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shade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48200" y="34290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cool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48200" y="16764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kite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48200" y="2286000"/>
            <a:ext cx="1981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showers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48200" y="40386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ground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648200" y="46482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drops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648200" y="5181600"/>
            <a:ext cx="1447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again</a:t>
            </a:r>
            <a:endParaRPr kumimoji="0" lang="en-US" altLang="zh-CN" sz="2800" kern="1200" cap="none" spc="0" normalizeH="0" baseline="0" noProof="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40961" descr="OCD4P@56ZG~VM04TZ[K%T%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685800"/>
            <a:ext cx="8137525" cy="612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文本框 40962"/>
          <p:cNvSpPr txBox="1"/>
          <p:nvPr/>
        </p:nvSpPr>
        <p:spPr>
          <a:xfrm>
            <a:off x="684213" y="104933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文本框 40963"/>
          <p:cNvSpPr txBox="1"/>
          <p:nvPr/>
        </p:nvSpPr>
        <p:spPr>
          <a:xfrm>
            <a:off x="684213" y="256222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en-US" altLang="zh-CN"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684213" y="407352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6" name="文本框 40965"/>
          <p:cNvSpPr txBox="1"/>
          <p:nvPr/>
        </p:nvSpPr>
        <p:spPr>
          <a:xfrm>
            <a:off x="684213" y="551338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7" name="文本框 40966"/>
          <p:cNvSpPr txBox="1"/>
          <p:nvPr/>
        </p:nvSpPr>
        <p:spPr>
          <a:xfrm>
            <a:off x="2627313" y="1470025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Arial" panose="020B0604020202020204" pitchFamily="34" charset="0"/>
              </a:rPr>
              <a:t>spring</a:t>
            </a:r>
            <a:endParaRPr lang="en-US" altLang="zh-CN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文本框 40967"/>
          <p:cNvSpPr txBox="1"/>
          <p:nvPr/>
        </p:nvSpPr>
        <p:spPr>
          <a:xfrm>
            <a:off x="2557463" y="3054350"/>
            <a:ext cx="172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Arial" panose="020B0604020202020204" pitchFamily="34" charset="0"/>
              </a:rPr>
              <a:t>autumn</a:t>
            </a:r>
            <a:endParaRPr lang="en-US" altLang="zh-CN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文本框 40968"/>
          <p:cNvSpPr txBox="1"/>
          <p:nvPr/>
        </p:nvSpPr>
        <p:spPr>
          <a:xfrm>
            <a:off x="2627313" y="4494213"/>
            <a:ext cx="172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Arial" panose="020B0604020202020204" pitchFamily="34" charset="0"/>
              </a:rPr>
              <a:t>winter</a:t>
            </a:r>
            <a:endParaRPr lang="en-US" altLang="zh-CN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70" name="文本框 40969"/>
          <p:cNvSpPr txBox="1"/>
          <p:nvPr/>
        </p:nvSpPr>
        <p:spPr>
          <a:xfrm>
            <a:off x="2557463" y="6005513"/>
            <a:ext cx="172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Arial" panose="020B0604020202020204" pitchFamily="34" charset="0"/>
              </a:rPr>
              <a:t>summer</a:t>
            </a:r>
            <a:endParaRPr lang="en-US" altLang="zh-CN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40970"/>
          <p:cNvSpPr txBox="1"/>
          <p:nvPr/>
        </p:nvSpPr>
        <p:spPr>
          <a:xfrm>
            <a:off x="179388" y="112713"/>
            <a:ext cx="89646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latin typeface="Comic Sans MS" panose="030F0702030302020204" pitchFamily="66" charset="0"/>
              </a:rPr>
              <a:t>Match each season with the descriptions.</a:t>
            </a:r>
            <a:endParaRPr lang="en-US" altLang="zh-CN" sz="3200" b="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67" grpId="0"/>
      <p:bldP spid="40968" grpId="0"/>
      <p:bldP spid="40969" grpId="0"/>
      <p:bldP spid="409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Show Time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r>
              <a:rPr lang="en-US" altLang="zh-CN" dirty="0"/>
              <a:t>Group work: choose one season to read</a:t>
            </a:r>
            <a:endParaRPr lang="zh-CN" altLang="en-US" dirty="0"/>
          </a:p>
        </p:txBody>
      </p:sp>
      <p:pic>
        <p:nvPicPr>
          <p:cNvPr id="20484" name="图片 3" descr="读书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590800"/>
            <a:ext cx="579755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30"/>
          <p:cNvSpPr>
            <a:spLocks noTextEdit="1"/>
          </p:cNvSpPr>
          <p:nvPr/>
        </p:nvSpPr>
        <p:spPr>
          <a:xfrm>
            <a:off x="1143000" y="1905000"/>
            <a:ext cx="6934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5" name="Text Box 32"/>
          <p:cNvSpPr txBox="1"/>
          <p:nvPr/>
        </p:nvSpPr>
        <p:spPr>
          <a:xfrm>
            <a:off x="6248400" y="5791200"/>
            <a:ext cx="184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zh-CN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图片 5" descr="春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1038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6" descr="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3352800"/>
            <a:ext cx="46736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7" descr="冬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8" descr="秋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4958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任意多边形 9"/>
          <p:cNvSpPr/>
          <p:nvPr/>
        </p:nvSpPr>
        <p:spPr>
          <a:xfrm>
            <a:off x="180297" y="2209800"/>
            <a:ext cx="8783429" cy="1754323"/>
          </a:xfrm>
          <a:custGeom>
            <a:avLst/>
            <a:gdLst>
              <a:gd name="connsiteX0" fmla="*/ 0 w 7763921"/>
              <a:gd name="connsiteY0" fmla="*/ 0 h 923330"/>
              <a:gd name="connsiteX1" fmla="*/ 7763921 w 7763921"/>
              <a:gd name="connsiteY1" fmla="*/ 0 h 923330"/>
              <a:gd name="connsiteX2" fmla="*/ 7763921 w 7763921"/>
              <a:gd name="connsiteY2" fmla="*/ 923330 h 923330"/>
              <a:gd name="connsiteX3" fmla="*/ 0 w 7763921"/>
              <a:gd name="connsiteY3" fmla="*/ 923330 h 923330"/>
              <a:gd name="connsiteX4" fmla="*/ 0 w 7763921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3921" h="923330">
                <a:moveTo>
                  <a:pt x="0" y="0"/>
                </a:moveTo>
                <a:lnTo>
                  <a:pt x="7763921" y="0"/>
                </a:lnTo>
                <a:lnTo>
                  <a:pt x="7763921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What’s your favorite season?</a:t>
            </a:r>
            <a:endParaRPr kumimoji="0" lang="en-US" altLang="zh-CN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And why?</a:t>
            </a:r>
            <a:endParaRPr kumimoji="0" lang="zh-CN" alt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41985"/>
          <p:cNvSpPr txBox="1"/>
          <p:nvPr/>
        </p:nvSpPr>
        <p:spPr>
          <a:xfrm>
            <a:off x="-1587" y="765175"/>
            <a:ext cx="9505950" cy="598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Shirley: Why do we seldom see birds in winter, Amy?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Amy:  Because most of them fly away to a warm 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</a:rPr>
              <a:t>aaaaaa</a:t>
            </a:r>
            <a:r>
              <a:rPr lang="en-US" altLang="zh-CN" sz="2800" dirty="0">
                <a:latin typeface="Arial" panose="020B0604020202020204" pitchFamily="34" charset="0"/>
              </a:rPr>
              <a:t>and  windy  place.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Shirley: Can you describe the weather in spring?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Amy: Yes. It’s              and bright, and in April, the 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                           may come suddenly.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Shirley: How do people feel on a hot summer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             afternoon?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Amy: They feel            and like to eat ice cream.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Shirley: How does the weather change when autumn 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              comes?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Amy: The leaves turn              and the 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          temperature              quickly.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1908175" y="1628775"/>
            <a:ext cx="1295400" cy="4333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sunny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文本框 41987"/>
          <p:cNvSpPr txBox="1"/>
          <p:nvPr/>
        </p:nvSpPr>
        <p:spPr>
          <a:xfrm>
            <a:off x="2447925" y="2581275"/>
            <a:ext cx="1439863" cy="433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cloudy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89" name="文本框 41988"/>
          <p:cNvSpPr txBox="1"/>
          <p:nvPr/>
        </p:nvSpPr>
        <p:spPr>
          <a:xfrm>
            <a:off x="2519363" y="2565400"/>
            <a:ext cx="1223962" cy="4333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windy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文本框 41989"/>
          <p:cNvSpPr txBox="1"/>
          <p:nvPr/>
        </p:nvSpPr>
        <p:spPr>
          <a:xfrm>
            <a:off x="1331913" y="3068638"/>
            <a:ext cx="1368425" cy="43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wind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91" name="文本框 41990"/>
          <p:cNvSpPr txBox="1"/>
          <p:nvPr/>
        </p:nvSpPr>
        <p:spPr>
          <a:xfrm>
            <a:off x="1187450" y="3048000"/>
            <a:ext cx="1655763" cy="4333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showers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文本框 41991"/>
          <p:cNvSpPr txBox="1"/>
          <p:nvPr/>
        </p:nvSpPr>
        <p:spPr>
          <a:xfrm>
            <a:off x="2759075" y="4462463"/>
            <a:ext cx="1368425" cy="43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busy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93" name="文本框 41992"/>
          <p:cNvSpPr txBox="1"/>
          <p:nvPr/>
        </p:nvSpPr>
        <p:spPr>
          <a:xfrm>
            <a:off x="2771775" y="4437063"/>
            <a:ext cx="936625" cy="43338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lazy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4" name="文本框 41993"/>
          <p:cNvSpPr txBox="1"/>
          <p:nvPr/>
        </p:nvSpPr>
        <p:spPr>
          <a:xfrm>
            <a:off x="3348038" y="6308725"/>
            <a:ext cx="1296987" cy="433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rises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95" name="文本框 41994"/>
          <p:cNvSpPr txBox="1"/>
          <p:nvPr/>
        </p:nvSpPr>
        <p:spPr>
          <a:xfrm>
            <a:off x="3348038" y="6308725"/>
            <a:ext cx="1223962" cy="4333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drops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文本框 41995"/>
          <p:cNvSpPr txBox="1"/>
          <p:nvPr/>
        </p:nvSpPr>
        <p:spPr>
          <a:xfrm>
            <a:off x="5219700" y="5761038"/>
            <a:ext cx="184150" cy="433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80000"/>
              </a:lnSpc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1517" name="文本框 41996"/>
          <p:cNvSpPr txBox="1"/>
          <p:nvPr/>
        </p:nvSpPr>
        <p:spPr>
          <a:xfrm>
            <a:off x="3721100" y="5859463"/>
            <a:ext cx="1296988" cy="43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green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998" name="文本框 41997"/>
          <p:cNvSpPr txBox="1"/>
          <p:nvPr/>
        </p:nvSpPr>
        <p:spPr>
          <a:xfrm>
            <a:off x="3708400" y="5876925"/>
            <a:ext cx="1368425" cy="4333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brown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文本框 41998"/>
          <p:cNvSpPr txBox="1"/>
          <p:nvPr/>
        </p:nvSpPr>
        <p:spPr>
          <a:xfrm>
            <a:off x="538163" y="0"/>
            <a:ext cx="4681537" cy="588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Let’s correct mistakes</a:t>
            </a:r>
            <a:endParaRPr lang="en-US" altLang="zh-C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9" grpId="0" animBg="1"/>
      <p:bldP spid="41991" grpId="0" animBg="1"/>
      <p:bldP spid="41993" grpId="0" animBg="1"/>
      <p:bldP spid="41995" grpId="0" animBg="1"/>
      <p:bldP spid="419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430963"/>
          </a:xfrm>
          <a:ln/>
        </p:spPr>
        <p:txBody>
          <a:bodyPr vert="horz" wrap="square" lIns="91440" tIns="45720" rIns="91440" bIns="45720" anchor="t"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/>
              <a:t>          </a:t>
            </a:r>
            <a:r>
              <a:rPr lang="en-US" altLang="zh-CN" sz="4000" dirty="0">
                <a:solidFill>
                  <a:schemeClr val="accent2"/>
                </a:solidFill>
              </a:rPr>
              <a:t>  B4  </a:t>
            </a:r>
            <a:r>
              <a:rPr lang="en-US" altLang="zh-CN" sz="4000" dirty="0"/>
              <a:t>Seasons of the year</a:t>
            </a:r>
            <a:br>
              <a:rPr lang="en-US" altLang="zh-CN" sz="4000" dirty="0"/>
            </a:br>
            <a:br>
              <a:rPr lang="en-US" altLang="zh-CN" sz="4000" dirty="0"/>
            </a:br>
            <a:r>
              <a:rPr lang="en-US" altLang="zh-CN" sz="2400" dirty="0"/>
              <a:t>In winter,white               covers the whole earth.It is often very cold and the                        can drop below zero.  </a:t>
            </a:r>
            <a:br>
              <a:rPr lang="en-US" altLang="zh-CN" sz="2400" dirty="0"/>
            </a:br>
            <a:r>
              <a:rPr lang="en-US" altLang="zh-CN" sz="2400" dirty="0"/>
              <a:t>      </a:t>
            </a:r>
            <a:br>
              <a:rPr lang="en-US" altLang="zh-CN" sz="4000" dirty="0"/>
            </a:br>
            <a:r>
              <a:rPr lang="en-US" altLang="zh-CN" sz="2400" dirty="0"/>
              <a:t>The weather is nice in spring. A windy day is             for flying a kite.              and butterflies play among flowers.</a:t>
            </a:r>
            <a:br>
              <a:rPr lang="en-US" altLang="zh-CN" sz="2400" dirty="0"/>
            </a:br>
            <a:r>
              <a:rPr lang="en-US" altLang="zh-CN" sz="2400" dirty="0"/>
              <a:t>Then they            away when the April showers come.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People often have sweet                   of summer days.They go swimming and eat                    . They like to play by quiet                 or under the               of trees.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When autumn comes, the            turn brown and            into    </a:t>
            </a:r>
            <a:br>
              <a:rPr lang="en-US" altLang="zh-CN" sz="2400" dirty="0"/>
            </a:br>
            <a:r>
              <a:rPr lang="en-US" altLang="zh-CN" sz="2400" dirty="0"/>
              <a:t>piles upon the ground.Farmers are busy harvesting             .</a:t>
            </a:r>
            <a:br>
              <a:rPr lang="en-US" altLang="zh-CN" sz="2400" dirty="0"/>
            </a:br>
            <a:r>
              <a:rPr lang="en-US" altLang="zh-CN" sz="2400" dirty="0"/>
              <a:t>Soon it will be a new year once again.</a:t>
            </a:r>
            <a:br>
              <a:rPr lang="en-US" altLang="zh-CN" sz="2400" dirty="0"/>
            </a:br>
            <a:endParaRPr lang="zh-CN" altLang="en-US" sz="4000" dirty="0"/>
          </a:p>
        </p:txBody>
      </p:sp>
      <p:cxnSp>
        <p:nvCxnSpPr>
          <p:cNvPr id="22531" name="直接连接符 5"/>
          <p:cNvCxnSpPr/>
          <p:nvPr/>
        </p:nvCxnSpPr>
        <p:spPr>
          <a:xfrm>
            <a:off x="2286000" y="1371600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2" name="直接连接符 7"/>
          <p:cNvCxnSpPr/>
          <p:nvPr/>
        </p:nvCxnSpPr>
        <p:spPr>
          <a:xfrm>
            <a:off x="2667000" y="1752600"/>
            <a:ext cx="1905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3" name="直接连接符 10"/>
          <p:cNvCxnSpPr/>
          <p:nvPr/>
        </p:nvCxnSpPr>
        <p:spPr>
          <a:xfrm>
            <a:off x="6324600" y="2460625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4" name="直接连接符 12"/>
          <p:cNvCxnSpPr/>
          <p:nvPr/>
        </p:nvCxnSpPr>
        <p:spPr>
          <a:xfrm>
            <a:off x="1978025" y="2841625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5" name="直接连接符 14"/>
          <p:cNvCxnSpPr/>
          <p:nvPr/>
        </p:nvCxnSpPr>
        <p:spPr>
          <a:xfrm>
            <a:off x="1676400" y="32766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6" name="直接连接符 15"/>
          <p:cNvCxnSpPr/>
          <p:nvPr/>
        </p:nvCxnSpPr>
        <p:spPr>
          <a:xfrm>
            <a:off x="3689350" y="3994150"/>
            <a:ext cx="149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7" name="直接连接符 16"/>
          <p:cNvCxnSpPr/>
          <p:nvPr/>
        </p:nvCxnSpPr>
        <p:spPr>
          <a:xfrm>
            <a:off x="3217863" y="4375150"/>
            <a:ext cx="16589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8" name="直接连接符 18"/>
          <p:cNvCxnSpPr/>
          <p:nvPr/>
        </p:nvCxnSpPr>
        <p:spPr>
          <a:xfrm>
            <a:off x="1066800" y="4757738"/>
            <a:ext cx="1295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9" name="直接连接符 26"/>
          <p:cNvCxnSpPr/>
          <p:nvPr/>
        </p:nvCxnSpPr>
        <p:spPr>
          <a:xfrm>
            <a:off x="4114800" y="48006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0" name="直接连接符 27"/>
          <p:cNvCxnSpPr/>
          <p:nvPr/>
        </p:nvCxnSpPr>
        <p:spPr>
          <a:xfrm>
            <a:off x="3810000" y="5519738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1" name="直接连接符 29"/>
          <p:cNvCxnSpPr/>
          <p:nvPr/>
        </p:nvCxnSpPr>
        <p:spPr>
          <a:xfrm>
            <a:off x="6858000" y="5540375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2" name="直接连接符 31"/>
          <p:cNvCxnSpPr/>
          <p:nvPr/>
        </p:nvCxnSpPr>
        <p:spPr>
          <a:xfrm>
            <a:off x="7239000" y="59436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2438400" y="985838"/>
            <a:ext cx="121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snow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1371600"/>
            <a:ext cx="2133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temperature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2079625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perfect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2313" y="249555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Bees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7688" y="2906713"/>
            <a:ext cx="121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hide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3638550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memories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9775" y="4038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ice cream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6800" y="4419600"/>
            <a:ext cx="1371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streams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8600" y="4419600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shade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1425" y="5184775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leaves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5184775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fall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5562600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crops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0" y="1295400"/>
            <a:ext cx="9455150" cy="2289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Comic Sans MS" panose="030F0702030302020204" pitchFamily="66" charset="0"/>
              </a:rPr>
              <a:t>Try to feel the beauty of the poems,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Practise writing down the English poems, 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and you will be another Shakespeare 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one day!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23555" name="Text Box 6"/>
          <p:cNvSpPr txBox="1"/>
          <p:nvPr/>
        </p:nvSpPr>
        <p:spPr>
          <a:xfrm>
            <a:off x="304800" y="160338"/>
            <a:ext cx="294163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Comic Sans MS" panose="030F0702030302020204" pitchFamily="66" charset="0"/>
              </a:rPr>
              <a:t>Tips for you</a:t>
            </a:r>
            <a:endParaRPr lang="en-US" altLang="zh-CN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图片 3" descr="8721233-1_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048000"/>
            <a:ext cx="40386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qiutian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3200400"/>
            <a:ext cx="3078163" cy="3200400"/>
          </a:xfrm>
          <a:ln/>
        </p:spPr>
      </p:pic>
      <p:pic>
        <p:nvPicPr>
          <p:cNvPr id="4099" name="Picture 4" descr="2896515_225625419457_2"/>
          <p:cNvPicPr>
            <a:picLocks noChangeAspect="1"/>
          </p:cNvPicPr>
          <p:nvPr/>
        </p:nvPicPr>
        <p:blipFill>
          <a:blip r:embed="rId2"/>
          <a:srcRect b="12"/>
          <a:stretch>
            <a:fillRect/>
          </a:stretch>
        </p:blipFill>
        <p:spPr>
          <a:xfrm>
            <a:off x="2438400" y="3200400"/>
            <a:ext cx="3429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5" descr="2008420105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00400"/>
            <a:ext cx="2819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6" descr="冬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200400"/>
            <a:ext cx="2819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1050925" y="207327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103" name="Text Box 9"/>
          <p:cNvSpPr>
            <a:spLocks noGrp="1"/>
          </p:cNvSpPr>
          <p:nvPr>
            <p:ph type="title"/>
          </p:nvPr>
        </p:nvSpPr>
        <p:spPr>
          <a:xfrm>
            <a:off x="0" y="762000"/>
            <a:ext cx="9372600" cy="1143000"/>
          </a:xfrm>
          <a:ln/>
        </p:spPr>
        <p:txBody>
          <a:bodyPr vert="horz" wrap="square" lIns="91440" tIns="45720" rIns="91440" bIns="45720" anchor="ctr"/>
          <a:p>
            <a:pPr algn="l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hlinkClick r:id="rId5" action="ppaction://hlinkfile"/>
              </a:rPr>
              <a:t>Let’s enjoy a poem about seasons together!</a:t>
            </a:r>
            <a:endParaRPr lang="en-US" altLang="zh-CN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U7Read.mp3">
            <a:hlinkClick r:id="" action="ppaction://media"/>
          </p:cNvPr>
          <p:cNvPicPr>
            <a:picLocks noRo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8600" y="167640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6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2009518062787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400050" y="407988"/>
            <a:ext cx="4605338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Tips for reading poems:</a:t>
            </a:r>
            <a:endParaRPr lang="zh-CN" altLang="en-US" sz="3200" b="1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5124" name="Text Box 4" descr="40%"/>
          <p:cNvSpPr txBox="1"/>
          <p:nvPr/>
        </p:nvSpPr>
        <p:spPr>
          <a:xfrm>
            <a:off x="250825" y="1628775"/>
            <a:ext cx="6481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19455" indent="-719455"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</a:rPr>
              <a:t>  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5125" name="Rectangle 5"/>
          <p:cNvSpPr/>
          <p:nvPr/>
        </p:nvSpPr>
        <p:spPr>
          <a:xfrm>
            <a:off x="457200" y="1447800"/>
            <a:ext cx="617220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323850" y="1268413"/>
            <a:ext cx="52514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1. Read the poem slowly.</a:t>
            </a:r>
            <a:endParaRPr lang="en-US" altLang="zh-CN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25438" y="2276475"/>
            <a:ext cx="69834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2. Feel the beauty of the poem </a:t>
            </a:r>
            <a:endParaRPr lang="en-US" altLang="zh-CN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  with heart.</a:t>
            </a:r>
            <a:endParaRPr lang="en-US" altLang="zh-CN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323850" y="3789363"/>
            <a:ext cx="6769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3. Pay attention to the rhymes.</a:t>
            </a:r>
            <a:endParaRPr lang="en-US" altLang="zh-CN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7795" name="Text Box 3"/>
          <p:cNvSpPr txBox="1"/>
          <p:nvPr/>
        </p:nvSpPr>
        <p:spPr>
          <a:xfrm>
            <a:off x="3429000" y="6096000"/>
            <a:ext cx="1871663" cy="762000"/>
          </a:xfrm>
          <a:prstGeom prst="rect">
            <a:avLst/>
          </a:prstGeom>
          <a:solidFill>
            <a:srgbClr val="3366FF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winter </a:t>
            </a:r>
            <a:endParaRPr lang="en-US" altLang="zh-CN" sz="44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6147" name="图片 3" descr="东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Winter 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-152400" y="1219200"/>
            <a:ext cx="97536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3600" dirty="0">
                <a:latin typeface="Comic Sans MS" panose="030F0702030302020204" pitchFamily="66" charset="0"/>
              </a:rPr>
              <a:t>          </a:t>
            </a:r>
            <a:r>
              <a:rPr lang="en-US" altLang="zh-CN" sz="3600" b="1" dirty="0">
                <a:latin typeface="Comic Sans MS" panose="030F0702030302020204" pitchFamily="66" charset="0"/>
              </a:rPr>
              <a:t>Winter days are full of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snow</a:t>
            </a:r>
            <a:r>
              <a:rPr lang="en-US" altLang="zh-CN" sz="3600" b="1" dirty="0">
                <a:latin typeface="Comic Sans MS" panose="030F0702030302020204" pitchFamily="66" charset="0"/>
              </a:rPr>
              <a:t>,</a:t>
            </a:r>
            <a:endParaRPr lang="en-US" altLang="zh-CN" sz="3600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 When trees and flowers forget to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grow,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      And the birds fly far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away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   To find a warm and sunny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day.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5" name="AutoShape 7"/>
          <p:cNvSpPr/>
          <p:nvPr/>
        </p:nvSpPr>
        <p:spPr>
          <a:xfrm>
            <a:off x="8153400" y="1447800"/>
            <a:ext cx="990600" cy="838200"/>
          </a:xfrm>
          <a:prstGeom prst="curvedLeftArrow">
            <a:avLst>
              <a:gd name="adj1" fmla="val 20000"/>
              <a:gd name="adj2" fmla="val 40000"/>
              <a:gd name="adj3" fmla="val 39372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2" name="AutoShape 7"/>
          <p:cNvSpPr/>
          <p:nvPr/>
        </p:nvSpPr>
        <p:spPr>
          <a:xfrm>
            <a:off x="7162800" y="2819400"/>
            <a:ext cx="1066800" cy="838200"/>
          </a:xfrm>
          <a:prstGeom prst="curvedLeftArrow">
            <a:avLst>
              <a:gd name="adj1" fmla="val 20000"/>
              <a:gd name="adj2" fmla="val 40000"/>
              <a:gd name="adj3" fmla="val 42400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5"/>
          <p:cNvSpPr txBox="1"/>
          <p:nvPr/>
        </p:nvSpPr>
        <p:spPr>
          <a:xfrm>
            <a:off x="0" y="4122738"/>
            <a:ext cx="90455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Comic Sans MS" panose="030F0702030302020204" pitchFamily="66" charset="0"/>
              </a:rPr>
              <a:t>1.Why do birds fly far away in winter?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418823" name="Text Box 7"/>
          <p:cNvSpPr txBox="1"/>
          <p:nvPr/>
        </p:nvSpPr>
        <p:spPr>
          <a:xfrm>
            <a:off x="381000" y="5037138"/>
            <a:ext cx="69246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dirty="0">
                <a:latin typeface="Comic Sans MS" panose="030F0702030302020204" pitchFamily="66" charset="0"/>
              </a:rPr>
              <a:t>find a warm and sunny day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418824" name="Text Box 8"/>
          <p:cNvSpPr txBox="1"/>
          <p:nvPr/>
        </p:nvSpPr>
        <p:spPr>
          <a:xfrm>
            <a:off x="304800" y="5867400"/>
            <a:ext cx="74152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If winter comes, will spring be far away?</a:t>
            </a:r>
            <a:endParaRPr lang="en-US" altLang="zh-CN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7" name="内容占位符 7" descr="冬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43000" y="228600"/>
            <a:ext cx="5791200" cy="3505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4" grpId="0"/>
      <p:bldP spid="4188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3155" name="Rectangle 3"/>
          <p:cNvSpPr>
            <a:spLocks noGrp="1"/>
          </p:cNvSpPr>
          <p:nvPr>
            <p:ph idx="1"/>
          </p:nvPr>
        </p:nvSpPr>
        <p:spPr>
          <a:xfrm>
            <a:off x="0" y="3352800"/>
            <a:ext cx="86868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The days of spring are windy and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bright,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    What a perfect time to fly a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kite</a:t>
            </a:r>
            <a:r>
              <a:rPr lang="en-US" altLang="zh-CN" b="1" dirty="0">
                <a:latin typeface="Comic Sans MS" panose="030F0702030302020204" pitchFamily="66" charset="0"/>
              </a:rPr>
              <a:t>!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Bees and butterflies play among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flowers,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    Then hide from  the April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showers.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Picture 5" descr="放风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28600"/>
            <a:ext cx="3810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7" descr="蝴蝶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39624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5" name="AutoShape 7"/>
          <p:cNvSpPr/>
          <p:nvPr/>
        </p:nvSpPr>
        <p:spPr>
          <a:xfrm>
            <a:off x="8229600" y="35814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2" name="AutoShape 7"/>
          <p:cNvSpPr/>
          <p:nvPr/>
        </p:nvSpPr>
        <p:spPr>
          <a:xfrm>
            <a:off x="8153400" y="47244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14"/>
            </a:avLst>
          </a:prstGeom>
          <a:solidFill>
            <a:srgbClr val="3333FF">
              <a:alpha val="50195"/>
            </a:srgbClr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charRg st="4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charRg st="4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charRg st="8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155">
                                            <p:txEl>
                                              <p:charRg st="8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charRg st="12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3155">
                                            <p:txEl>
                                              <p:charRg st="125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  <p:bldP spid="430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椭圆 4"/>
          <p:cNvSpPr/>
          <p:nvPr/>
        </p:nvSpPr>
        <p:spPr>
          <a:xfrm>
            <a:off x="6019800" y="3124200"/>
            <a:ext cx="2362200" cy="129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43" name="矩形 3"/>
          <p:cNvSpPr/>
          <p:nvPr/>
        </p:nvSpPr>
        <p:spPr>
          <a:xfrm>
            <a:off x="6457950" y="3448050"/>
            <a:ext cx="17748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weather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44" name="组合 6"/>
          <p:cNvGrpSpPr/>
          <p:nvPr/>
        </p:nvGrpSpPr>
        <p:grpSpPr>
          <a:xfrm>
            <a:off x="3200400" y="3352800"/>
            <a:ext cx="1828800" cy="914400"/>
            <a:chOff x="3200400" y="3200400"/>
            <a:chExt cx="1828800" cy="914400"/>
          </a:xfrm>
        </p:grpSpPr>
        <p:sp>
          <p:nvSpPr>
            <p:cNvPr id="10262" name="椭圆 7">
              <a:hlinkClick r:id="rId1" action="ppaction://hlinksldjump"/>
            </p:cNvPr>
            <p:cNvSpPr/>
            <p:nvPr/>
          </p:nvSpPr>
          <p:spPr>
            <a:xfrm>
              <a:off x="3200400" y="3200400"/>
              <a:ext cx="1828800" cy="9144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63" name="矩形 8"/>
            <p:cNvSpPr/>
            <p:nvPr/>
          </p:nvSpPr>
          <p:spPr>
            <a:xfrm>
              <a:off x="3410709" y="3296334"/>
              <a:ext cx="1484381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20000"/>
                </a:spcBef>
              </a:pPr>
              <a:r>
                <a:rPr lang="en-US" altLang="zh-CN" dirty="0">
                  <a:solidFill>
                    <a:srgbClr val="006600"/>
                  </a:solidFill>
                  <a:latin typeface="Times New Roman" panose="02020603050405020304" pitchFamily="18" charset="0"/>
                </a:rPr>
                <a:t>spring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5" name="椭圆 10"/>
          <p:cNvSpPr/>
          <p:nvPr/>
        </p:nvSpPr>
        <p:spPr>
          <a:xfrm>
            <a:off x="0" y="3124200"/>
            <a:ext cx="2362200" cy="129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46" name="矩形 11"/>
          <p:cNvSpPr/>
          <p:nvPr/>
        </p:nvSpPr>
        <p:spPr>
          <a:xfrm>
            <a:off x="438150" y="3448050"/>
            <a:ext cx="148590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people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椭圆 13"/>
          <p:cNvSpPr/>
          <p:nvPr/>
        </p:nvSpPr>
        <p:spPr>
          <a:xfrm>
            <a:off x="1447800" y="1295400"/>
            <a:ext cx="20574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48" name="矩形 14"/>
          <p:cNvSpPr/>
          <p:nvPr/>
        </p:nvSpPr>
        <p:spPr>
          <a:xfrm>
            <a:off x="1600200" y="1371600"/>
            <a:ext cx="17240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椭圆 4"/>
          <p:cNvSpPr/>
          <p:nvPr/>
        </p:nvSpPr>
        <p:spPr>
          <a:xfrm>
            <a:off x="5029200" y="5105400"/>
            <a:ext cx="3205163" cy="129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" name="矩形 3">
            <a:hlinkClick r:id="rId2" action="ppaction://hlinksldjump"/>
          </p:cNvPr>
          <p:cNvSpPr/>
          <p:nvPr/>
        </p:nvSpPr>
        <p:spPr>
          <a:xfrm>
            <a:off x="5235575" y="5181600"/>
            <a:ext cx="41370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 windy bright 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showers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椭圆 4"/>
          <p:cNvSpPr/>
          <p:nvPr/>
        </p:nvSpPr>
        <p:spPr>
          <a:xfrm>
            <a:off x="1447800" y="5105400"/>
            <a:ext cx="2362200" cy="129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0" name="矩形 3"/>
          <p:cNvSpPr/>
          <p:nvPr/>
        </p:nvSpPr>
        <p:spPr>
          <a:xfrm>
            <a:off x="1754188" y="5429250"/>
            <a:ext cx="1903412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fly a kite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椭圆 4"/>
          <p:cNvSpPr/>
          <p:nvPr/>
        </p:nvSpPr>
        <p:spPr>
          <a:xfrm>
            <a:off x="4572000" y="1219200"/>
            <a:ext cx="3238500" cy="129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" name="矩形 3"/>
          <p:cNvSpPr/>
          <p:nvPr/>
        </p:nvSpPr>
        <p:spPr>
          <a:xfrm>
            <a:off x="4572000" y="1524000"/>
            <a:ext cx="31734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bees,butterflies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255" name="直接箭头连接符 24"/>
          <p:cNvCxnSpPr/>
          <p:nvPr/>
        </p:nvCxnSpPr>
        <p:spPr>
          <a:xfrm rot="-5400000" flipV="1">
            <a:off x="2895600" y="2514600"/>
            <a:ext cx="914400" cy="457200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56" name="直接箭头连接符 27"/>
          <p:cNvCxnSpPr/>
          <p:nvPr/>
        </p:nvCxnSpPr>
        <p:spPr>
          <a:xfrm rot="-10800000" flipV="1">
            <a:off x="2362200" y="3810000"/>
            <a:ext cx="762000" cy="762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57" name="直接箭头连接符 29"/>
          <p:cNvCxnSpPr>
            <a:endCxn id="10242" idx="2"/>
          </p:cNvCxnSpPr>
          <p:nvPr/>
        </p:nvCxnSpPr>
        <p:spPr>
          <a:xfrm flipV="1">
            <a:off x="5105400" y="3771900"/>
            <a:ext cx="914400" cy="381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58" name="直接箭头连接符 31"/>
          <p:cNvCxnSpPr/>
          <p:nvPr/>
        </p:nvCxnSpPr>
        <p:spPr>
          <a:xfrm flipV="1">
            <a:off x="3505200" y="1828800"/>
            <a:ext cx="914400" cy="381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59" name="直接箭头连接符 35"/>
          <p:cNvCxnSpPr/>
          <p:nvPr/>
        </p:nvCxnSpPr>
        <p:spPr>
          <a:xfrm rot="5400000">
            <a:off x="6743700" y="4762500"/>
            <a:ext cx="533400" cy="3175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60" name="直接箭头连接符 37"/>
          <p:cNvCxnSpPr/>
          <p:nvPr/>
        </p:nvCxnSpPr>
        <p:spPr>
          <a:xfrm rot="-5400000" flipH="1">
            <a:off x="1295400" y="4648200"/>
            <a:ext cx="685800" cy="3810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0261" name="右箭头 38">
            <a:hlinkClick r:id="rId1" action="ppaction://hlinksldjump"/>
          </p:cNvPr>
          <p:cNvSpPr/>
          <p:nvPr/>
        </p:nvSpPr>
        <p:spPr>
          <a:xfrm>
            <a:off x="8229600" y="6248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3394</Words>
  <Application>WPS 演示</Application>
  <PresentationFormat>全屏显示(4:3)</PresentationFormat>
  <Paragraphs>246</Paragraphs>
  <Slides>22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Comic Sans MS</vt:lpstr>
      <vt:lpstr>Times New Roman</vt:lpstr>
      <vt:lpstr>楷体_GB2312</vt:lpstr>
      <vt:lpstr>新宋体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343</cp:revision>
  <dcterms:created xsi:type="dcterms:W3CDTF">2015-11-01T12:36:09Z</dcterms:created>
  <dcterms:modified xsi:type="dcterms:W3CDTF">2018-12-13T05:50:37Z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NXTAG2">
    <vt:lpwstr>000800b41e000000000001024140</vt:lpwstr>
  </property>
  <property fmtid="{D5CDD505-2E9C-101B-9397-08002B2CF9AE}" pid="4" name="KSOProductBuildVer">
    <vt:lpwstr>2052-10.1.0.7616</vt:lpwstr>
  </property>
</Properties>
</file>