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7" r:id="rId3"/>
    <p:sldId id="256" r:id="rId4"/>
    <p:sldId id="349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35" r:id="rId15"/>
    <p:sldId id="336" r:id="rId16"/>
    <p:sldId id="261" r:id="rId17"/>
    <p:sldId id="294" r:id="rId18"/>
    <p:sldId id="260" r:id="rId19"/>
    <p:sldId id="292" r:id="rId20"/>
    <p:sldId id="293" r:id="rId21"/>
    <p:sldId id="356" r:id="rId22"/>
    <p:sldId id="264" r:id="rId23"/>
    <p:sldId id="285" r:id="rId24"/>
    <p:sldId id="265" r:id="rId25"/>
    <p:sldId id="337" r:id="rId26"/>
    <p:sldId id="351" r:id="rId27"/>
    <p:sldId id="352" r:id="rId28"/>
    <p:sldId id="353" r:id="rId29"/>
    <p:sldId id="358" r:id="rId30"/>
    <p:sldId id="365" r:id="rId31"/>
    <p:sldId id="366" r:id="rId32"/>
    <p:sldId id="367" r:id="rId33"/>
    <p:sldId id="370" r:id="rId34"/>
    <p:sldId id="368" r:id="rId35"/>
    <p:sldId id="371" r:id="rId36"/>
    <p:sldId id="369" r:id="rId37"/>
    <p:sldId id="372" r:id="rId38"/>
    <p:sldId id="362" r:id="rId39"/>
    <p:sldId id="333" r:id="rId40"/>
    <p:sldId id="355" r:id="rId4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0093"/>
    <a:srgbClr val="FF6600"/>
    <a:srgbClr val="0099FF"/>
    <a:srgbClr val="FDFFBD"/>
    <a:srgbClr val="9966FF"/>
    <a:srgbClr val="0033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10"/>
  </p:normalViewPr>
  <p:slideViewPr>
    <p:cSldViewPr showGuides="1">
      <p:cViewPr varScale="1">
        <p:scale>
          <a:sx n="114" d="100"/>
          <a:sy n="114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 descr="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10350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file:///C:\Users\Administrator\Desktop\&#26657;&#22253;&#30340;&#26089;&#26216;.mp3" TargetMode="External"/><Relationship Id="rId1" Type="http://schemas.openxmlformats.org/officeDocument/2006/relationships/audio" Target="file:///C:\Users\Administrator\Desktop\&#26657;&#22253;&#30340;&#26089;&#26216;.mp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hyperlink" Target="http://bbs.paipai.com/cgi-bin/bbs/show/content_history?groupid=40041&amp;messageid=1685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hyperlink" Target="http://www.qq5050.cn/plus/view.php?aid=3896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hyperlink" Target="http://www.caike.com/share/photo/893080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5058" name="文本框 45057"/>
          <p:cNvSpPr txBox="1"/>
          <p:nvPr/>
        </p:nvSpPr>
        <p:spPr>
          <a:xfrm>
            <a:off x="0" y="0"/>
            <a:ext cx="5219700" cy="696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有明亮眼睛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&amp;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深色条纹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喜欢独居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做某事一小会儿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为了它们的皮毛，骨头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或身体其它部分而捕捉它们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厚厚的皮毛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能跑几个小时不停歇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以团队精神合作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8.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从不为乐趣而捕杀它们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9.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失去生存地区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10.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看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听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闻到远处物品</a:t>
            </a: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11.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对人类有危险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12.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失去他们的生命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13.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不再买皮毛大衣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059" name="文本框 45058"/>
          <p:cNvSpPr txBox="1"/>
          <p:nvPr/>
        </p:nvSpPr>
        <p:spPr>
          <a:xfrm>
            <a:off x="3311525" y="0"/>
            <a:ext cx="6229350" cy="689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15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have bright eyes &amp; dark stripes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like to live alone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do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. for a short while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   catch them for their fur, bones or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       other parts of the body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 thick fur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can run for hours without stopping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 work as a team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    never kill them for fun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    lose living areas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  see, hear and smell things far away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be dangerous to humans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lose their lives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15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  not buy fur coats any more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3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charRg st="38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6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charRg st="6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8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charRg st="8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charRg st="8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131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charRg st="131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charRg st="131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165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charRg st="165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179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charRg st="179" end="2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217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charRg st="217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236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charRg st="236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267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charRg st="267" end="2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292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5059">
                                            <p:txEl>
                                              <p:charRg st="292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333" end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059">
                                            <p:txEl>
                                              <p:charRg st="333" end="3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358" end="3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5059">
                                            <p:txEl>
                                              <p:charRg st="358" end="3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378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5059">
                                            <p:txEl>
                                              <p:charRg st="378" end="4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Elephant%20408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Elephant%20408001"/>
          <p:cNvPicPr>
            <a:picLocks noChangeAspect="1"/>
          </p:cNvPicPr>
          <p:nvPr/>
        </p:nvPicPr>
        <p:blipFill>
          <a:blip r:embed="rId1"/>
          <a:srcRect l="24809" t="45799" r="54723" b="37422"/>
          <a:stretch>
            <a:fillRect/>
          </a:stretch>
        </p:blipFill>
        <p:spPr>
          <a:xfrm>
            <a:off x="2268538" y="3141663"/>
            <a:ext cx="1871662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Elephant%20408001"/>
          <p:cNvPicPr>
            <a:picLocks noChangeAspect="1"/>
          </p:cNvPicPr>
          <p:nvPr/>
        </p:nvPicPr>
        <p:blipFill>
          <a:blip r:embed="rId1"/>
          <a:srcRect l="65746" t="34251" r="8264" b="47905"/>
          <a:stretch>
            <a:fillRect/>
          </a:stretch>
        </p:blipFill>
        <p:spPr>
          <a:xfrm>
            <a:off x="6011863" y="2349500"/>
            <a:ext cx="2376487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panda"/>
          <p:cNvPicPr>
            <a:picLocks noChangeAspect="1"/>
          </p:cNvPicPr>
          <p:nvPr/>
        </p:nvPicPr>
        <p:blipFill>
          <a:blip r:embed="rId1"/>
          <a:srcRect r="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panda"/>
          <p:cNvPicPr>
            <a:picLocks noChangeAspect="1"/>
          </p:cNvPicPr>
          <p:nvPr/>
        </p:nvPicPr>
        <p:blipFill>
          <a:blip r:embed="rId1"/>
          <a:srcRect l="34251" t="63658" r="50783" b="24791"/>
          <a:stretch>
            <a:fillRect/>
          </a:stretch>
        </p:blipFill>
        <p:spPr>
          <a:xfrm>
            <a:off x="3132138" y="4365625"/>
            <a:ext cx="1368425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panda"/>
          <p:cNvPicPr>
            <a:picLocks noChangeAspect="1"/>
          </p:cNvPicPr>
          <p:nvPr/>
        </p:nvPicPr>
        <p:blipFill>
          <a:blip r:embed="rId1"/>
          <a:srcRect l="30312" t="37407" r="53143" b="52107"/>
          <a:stretch>
            <a:fillRect/>
          </a:stretch>
        </p:blipFill>
        <p:spPr>
          <a:xfrm>
            <a:off x="2771775" y="2565400"/>
            <a:ext cx="151288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Shenwu_Xiong_0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Shenwu_Xiong_026"/>
          <p:cNvPicPr>
            <a:picLocks noChangeAspect="1"/>
          </p:cNvPicPr>
          <p:nvPr/>
        </p:nvPicPr>
        <p:blipFill>
          <a:blip r:embed="rId1"/>
          <a:srcRect l="35832" t="31111" r="50781" b="52106"/>
          <a:stretch>
            <a:fillRect/>
          </a:stretch>
        </p:blipFill>
        <p:spPr>
          <a:xfrm>
            <a:off x="3276600" y="2133600"/>
            <a:ext cx="1223963" cy="1150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Text Box 3"/>
          <p:cNvSpPr txBox="1"/>
          <p:nvPr/>
        </p:nvSpPr>
        <p:spPr>
          <a:xfrm>
            <a:off x="1476375" y="1196975"/>
            <a:ext cx="55435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 panose="02020603050405020304" pitchFamily="18" charset="0"/>
              </a:rPr>
              <a:t>World Wildlife Fund</a:t>
            </a:r>
            <a:endParaRPr lang="en-US" altLang="zh-CN" sz="400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000">
                <a:latin typeface="Times New Roman" panose="02020603050405020304" pitchFamily="18" charset="0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</a:rPr>
              <a:t>世界野生生物基金会</a:t>
            </a:r>
            <a:endParaRPr lang="zh-CN" altLang="en-US" sz="4000" dirty="0">
              <a:latin typeface="Times New Roman" panose="02020603050405020304" pitchFamily="18" charset="0"/>
            </a:endParaRPr>
          </a:p>
        </p:txBody>
      </p:sp>
      <p:pic>
        <p:nvPicPr>
          <p:cNvPr id="14339" name="Picture 4" descr="logo_ww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338" y="2708275"/>
            <a:ext cx="3240087" cy="297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8306" name="Text Box 2"/>
          <p:cNvSpPr txBox="1"/>
          <p:nvPr/>
        </p:nvSpPr>
        <p:spPr>
          <a:xfrm>
            <a:off x="0" y="0"/>
            <a:ext cx="9144000" cy="7110413"/>
          </a:xfrm>
          <a:prstGeom prst="rect">
            <a:avLst/>
          </a:prstGeom>
          <a:solidFill>
            <a:srgbClr val="E0EFA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>
                <a:latin typeface="Times New Roman" panose="02020603050405020304" pitchFamily="18" charset="0"/>
              </a:rPr>
              <a:t>   The </a:t>
            </a:r>
            <a:r>
              <a:rPr lang="en-US" altLang="zh-CN" sz="3600">
                <a:solidFill>
                  <a:srgbClr val="FF0066"/>
                </a:solidFill>
                <a:latin typeface="Times New Roman" panose="02020603050405020304" pitchFamily="18" charset="0"/>
              </a:rPr>
              <a:t>mean</a:t>
            </a:r>
            <a:r>
              <a:rPr lang="en-US" altLang="zh-CN" sz="3600" u="sng">
                <a:solidFill>
                  <a:srgbClr val="FF0066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600">
                <a:latin typeface="Times New Roman" panose="02020603050405020304" pitchFamily="18" charset="0"/>
              </a:rPr>
              <a:t> of WWF is to help more wild animals in danger. </a:t>
            </a:r>
            <a:endParaRPr lang="en-US" altLang="zh-CN" sz="3600">
              <a:latin typeface="Times New Roman" panose="02020603050405020304" pitchFamily="18" charset="0"/>
            </a:endParaRPr>
          </a:p>
          <a:p>
            <a:r>
              <a:rPr lang="en-US" altLang="zh-CN" sz="3600">
                <a:latin typeface="Times New Roman" panose="02020603050405020304" pitchFamily="18" charset="0"/>
              </a:rPr>
              <a:t>   WWF asks more people to take </a:t>
            </a:r>
            <a:r>
              <a:rPr lang="en-US" altLang="zh-CN" sz="3600">
                <a:solidFill>
                  <a:srgbClr val="FF0066"/>
                </a:solidFill>
                <a:latin typeface="Times New Roman" panose="02020603050405020304" pitchFamily="18" charset="0"/>
              </a:rPr>
              <a:t>act</a:t>
            </a:r>
            <a:r>
              <a:rPr lang="en-US" altLang="zh-CN" sz="3600" u="sng">
                <a:solidFill>
                  <a:srgbClr val="FF0066"/>
                </a:solidFill>
                <a:latin typeface="Times New Roman" panose="02020603050405020304" pitchFamily="18" charset="0"/>
              </a:rPr>
              <a:t>ion</a:t>
            </a:r>
            <a:r>
              <a:rPr lang="en-US" altLang="zh-CN" sz="3600">
                <a:latin typeface="Times New Roman" panose="02020603050405020304" pitchFamily="18" charset="0"/>
              </a:rPr>
              <a:t> and do something for the wild animals: do not pollute the environment, do not cut down more trees and forests, help them cure (</a:t>
            </a:r>
            <a:r>
              <a:rPr lang="zh-CN" altLang="en-US" sz="3600" dirty="0">
                <a:latin typeface="Times New Roman" panose="02020603050405020304" pitchFamily="18" charset="0"/>
              </a:rPr>
              <a:t>治疗</a:t>
            </a:r>
            <a:r>
              <a:rPr lang="en-US" altLang="zh-CN" sz="3600">
                <a:latin typeface="Times New Roman" panose="02020603050405020304" pitchFamily="18" charset="0"/>
              </a:rPr>
              <a:t>) the</a:t>
            </a:r>
            <a:r>
              <a:rPr lang="en-US" altLang="zh-CN" sz="3600">
                <a:solidFill>
                  <a:srgbClr val="FF0066"/>
                </a:solidFill>
                <a:latin typeface="Times New Roman" panose="02020603050405020304" pitchFamily="18" charset="0"/>
              </a:rPr>
              <a:t> illn</a:t>
            </a:r>
            <a:r>
              <a:rPr lang="en-US" altLang="zh-CN" sz="3600" u="sng">
                <a:solidFill>
                  <a:srgbClr val="FF0066"/>
                </a:solidFill>
                <a:latin typeface="Times New Roman" panose="02020603050405020304" pitchFamily="18" charset="0"/>
              </a:rPr>
              <a:t>ess</a:t>
            </a:r>
            <a:r>
              <a:rPr lang="en-US" altLang="zh-CN" sz="3600">
                <a:latin typeface="Times New Roman" panose="02020603050405020304" pitchFamily="18" charset="0"/>
              </a:rPr>
              <a:t> and make their </a:t>
            </a:r>
            <a:r>
              <a:rPr lang="en-US" altLang="zh-CN" sz="3600">
                <a:solidFill>
                  <a:srgbClr val="FF0066"/>
                </a:solidFill>
                <a:latin typeface="Times New Roman" panose="02020603050405020304" pitchFamily="18" charset="0"/>
              </a:rPr>
              <a:t>liv</a:t>
            </a:r>
            <a:r>
              <a:rPr lang="en-US" altLang="zh-CN" sz="3600" u="sng">
                <a:solidFill>
                  <a:srgbClr val="FF0066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600">
                <a:latin typeface="Times New Roman" panose="02020603050405020304" pitchFamily="18" charset="0"/>
              </a:rPr>
              <a:t> areas bigger and bigger.</a:t>
            </a:r>
            <a:endParaRPr lang="en-US" altLang="zh-CN" sz="3600" u="sng">
              <a:latin typeface="Times New Roman" panose="02020603050405020304" pitchFamily="18" charset="0"/>
            </a:endParaRPr>
          </a:p>
          <a:p>
            <a:r>
              <a:rPr lang="en-US" altLang="zh-CN" sz="3600">
                <a:latin typeface="Times New Roman" panose="02020603050405020304" pitchFamily="18" charset="0"/>
              </a:rPr>
              <a:t>    If we can do the things above, I think that there will be more wild animals in the world. Remember: to protect wild animals is to protect ourselves!</a:t>
            </a:r>
            <a:endParaRPr lang="en-US" altLang="zh-CN" sz="3600">
              <a:latin typeface="Times New Roman" panose="02020603050405020304" pitchFamily="18" charset="0"/>
            </a:endParaRPr>
          </a:p>
          <a:p>
            <a:r>
              <a:rPr lang="en-US" altLang="zh-CN" sz="2800" b="0">
                <a:latin typeface="Arial" panose="020B0604020202020204" pitchFamily="34" charset="0"/>
              </a:rPr>
              <a:t>    </a:t>
            </a:r>
            <a:endParaRPr lang="en-US" altLang="zh-CN" sz="2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6" name="Rectangle 4"/>
          <p:cNvSpPr>
            <a:spLocks noRot="1"/>
          </p:cNvSpPr>
          <p:nvPr/>
        </p:nvSpPr>
        <p:spPr>
          <a:xfrm>
            <a:off x="639763" y="1700213"/>
            <a:ext cx="7677150" cy="25923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3200">
                <a:latin typeface="Arial" panose="020B0604020202020204" pitchFamily="34" charset="0"/>
              </a:rPr>
              <a:t> mean    + </a:t>
            </a:r>
            <a:r>
              <a:rPr lang="en-US" altLang="zh-CN" sz="3200" err="1">
                <a:latin typeface="Arial" panose="020B0604020202020204" pitchFamily="34" charset="0"/>
              </a:rPr>
              <a:t>ing</a:t>
            </a:r>
            <a:r>
              <a:rPr lang="en-US" altLang="zh-CN" sz="3200">
                <a:latin typeface="Arial" panose="020B0604020202020204" pitchFamily="34" charset="0"/>
              </a:rPr>
              <a:t>          = meaning                                                       </a:t>
            </a:r>
            <a:endParaRPr lang="en-US" altLang="zh-CN" sz="320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3200">
                <a:latin typeface="Arial" panose="020B0604020202020204" pitchFamily="34" charset="0"/>
              </a:rPr>
              <a:t>  live      + </a:t>
            </a:r>
            <a:r>
              <a:rPr lang="en-US" altLang="zh-CN" sz="3200" err="1">
                <a:latin typeface="Arial" panose="020B0604020202020204" pitchFamily="34" charset="0"/>
              </a:rPr>
              <a:t>ing</a:t>
            </a:r>
            <a:r>
              <a:rPr lang="en-US" altLang="zh-CN" sz="3200">
                <a:latin typeface="Arial" panose="020B0604020202020204" pitchFamily="34" charset="0"/>
              </a:rPr>
              <a:t>          =living</a:t>
            </a:r>
            <a:endParaRPr lang="en-US" altLang="zh-CN" sz="320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3200">
                <a:latin typeface="Arial" panose="020B0604020202020204" pitchFamily="34" charset="0"/>
              </a:rPr>
              <a:t> act       +  ion        = action </a:t>
            </a:r>
            <a:endParaRPr lang="en-US" altLang="zh-CN" sz="320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3200">
                <a:latin typeface="Arial" panose="020B0604020202020204" pitchFamily="34" charset="0"/>
              </a:rPr>
              <a:t>   ill       + </a:t>
            </a:r>
            <a:r>
              <a:rPr lang="en-US" altLang="zh-CN" sz="3200" err="1">
                <a:latin typeface="Arial" panose="020B0604020202020204" pitchFamily="34" charset="0"/>
              </a:rPr>
              <a:t>ness</a:t>
            </a:r>
            <a:r>
              <a:rPr lang="en-US" altLang="zh-CN" sz="3200">
                <a:latin typeface="Arial" panose="020B0604020202020204" pitchFamily="34" charset="0"/>
              </a:rPr>
              <a:t>       = illness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Rot="1"/>
          </p:cNvSpPr>
          <p:nvPr/>
        </p:nvSpPr>
        <p:spPr>
          <a:xfrm>
            <a:off x="107950" y="4437063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4400" b="0">
                <a:solidFill>
                  <a:schemeClr val="tx2"/>
                </a:solidFill>
                <a:latin typeface="Arial" panose="020B0604020202020204" pitchFamily="34" charset="0"/>
              </a:rPr>
              <a:t>verb / adjective+                 noun</a:t>
            </a:r>
            <a:endParaRPr lang="en-US" altLang="zh-CN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4572000" y="4581525"/>
            <a:ext cx="148907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400" b="0">
                <a:solidFill>
                  <a:schemeClr val="tx2"/>
                </a:solidFill>
                <a:latin typeface="Arial" panose="020B0604020202020204" pitchFamily="34" charset="0"/>
              </a:rPr>
              <a:t>suffix</a:t>
            </a:r>
            <a:endParaRPr lang="en-US" altLang="zh-CN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AutoShape 7"/>
          <p:cNvSpPr/>
          <p:nvPr/>
        </p:nvSpPr>
        <p:spPr>
          <a:xfrm>
            <a:off x="6227763" y="4672013"/>
            <a:ext cx="647700" cy="7016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900113" y="5661025"/>
            <a:ext cx="7766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动词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形容词   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+ 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后缀    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=&gt;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名词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555875" y="1557338"/>
            <a:ext cx="2232025" cy="3024187"/>
            <a:chOff x="1701" y="981"/>
            <a:chExt cx="1406" cy="1905"/>
          </a:xfrm>
        </p:grpSpPr>
        <p:sp>
          <p:nvSpPr>
            <p:cNvPr id="16392" name="Rectangle 9"/>
            <p:cNvSpPr/>
            <p:nvPr/>
          </p:nvSpPr>
          <p:spPr>
            <a:xfrm>
              <a:off x="1701" y="981"/>
              <a:ext cx="771" cy="1723"/>
            </a:xfrm>
            <a:prstGeom prst="rect">
              <a:avLst/>
            </a:prstGeom>
            <a:noFill/>
            <a:ln w="34925" cap="flat" cmpd="sng">
              <a:solidFill>
                <a:srgbClr val="33CC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93" name="Line 10"/>
            <p:cNvSpPr/>
            <p:nvPr/>
          </p:nvSpPr>
          <p:spPr>
            <a:xfrm>
              <a:off x="2472" y="2659"/>
              <a:ext cx="635" cy="227"/>
            </a:xfrm>
            <a:prstGeom prst="line">
              <a:avLst/>
            </a:prstGeom>
            <a:ln w="31750" cap="flat" cmpd="sng">
              <a:solidFill>
                <a:srgbClr val="33CCCC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89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charRg st="89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charRg st="89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charRg st="89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124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>
                                            <p:txEl>
                                              <p:charRg st="124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charRg st="124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charRg st="124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159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charRg st="159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>
                                            <p:txEl>
                                              <p:charRg st="159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>
                                            <p:txEl>
                                              <p:charRg st="159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197" grpId="0"/>
      <p:bldP spid="8198" grpId="0"/>
      <p:bldP spid="8199" grpId="0" animBg="1"/>
      <p:bldP spid="82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2"/>
          <p:cNvSpPr txBox="1"/>
          <p:nvPr/>
        </p:nvSpPr>
        <p:spPr>
          <a:xfrm>
            <a:off x="0" y="388938"/>
            <a:ext cx="91440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>
                <a:latin typeface="Arial" panose="020B0604020202020204" pitchFamily="34" charset="0"/>
              </a:rPr>
              <a:t>Work out the rule:</a:t>
            </a:r>
            <a:endParaRPr lang="en-US" altLang="zh-CN" sz="4800">
              <a:latin typeface="Arial" panose="020B0604020202020204" pitchFamily="34" charset="0"/>
            </a:endParaRPr>
          </a:p>
        </p:txBody>
      </p:sp>
      <p:graphicFrame>
        <p:nvGraphicFramePr>
          <p:cNvPr id="47148" name="Group 44"/>
          <p:cNvGraphicFramePr>
            <a:graphicFrameLocks noGrp="1"/>
          </p:cNvGraphicFramePr>
          <p:nvPr/>
        </p:nvGraphicFramePr>
        <p:xfrm>
          <a:off x="1042988" y="1741488"/>
          <a:ext cx="7275513" cy="4064000"/>
        </p:xfrm>
        <a:graphic>
          <a:graphicData uri="http://schemas.openxmlformats.org/drawingml/2006/table">
            <a:tbl>
              <a:tblPr/>
              <a:tblGrid>
                <a:gridCol w="2305050"/>
                <a:gridCol w="2736850"/>
                <a:gridCol w="2233612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1" name="Text Box 25"/>
          <p:cNvSpPr txBox="1"/>
          <p:nvPr/>
        </p:nvSpPr>
        <p:spPr>
          <a:xfrm>
            <a:off x="1042988" y="1612900"/>
            <a:ext cx="2376487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动词</a:t>
            </a:r>
            <a:r>
              <a:rPr lang="zh-CN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v.</a:t>
            </a:r>
            <a:endParaRPr lang="zh-CN" altLang="zh-CN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形容词</a:t>
            </a:r>
            <a:r>
              <a:rPr lang="zh-CN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adj.</a:t>
            </a:r>
            <a:endParaRPr lang="zh-CN" altLang="zh-CN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602" name="Text Box 26"/>
          <p:cNvSpPr txBox="1"/>
          <p:nvPr/>
        </p:nvSpPr>
        <p:spPr>
          <a:xfrm>
            <a:off x="3851275" y="1901825"/>
            <a:ext cx="19446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suffix</a:t>
            </a:r>
            <a:endParaRPr lang="en-US" altLang="zh-CN" sz="3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4603" name="Text Box 27"/>
          <p:cNvSpPr txBox="1"/>
          <p:nvPr/>
        </p:nvSpPr>
        <p:spPr>
          <a:xfrm>
            <a:off x="6443663" y="1901825"/>
            <a:ext cx="18002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solidFill>
                  <a:srgbClr val="0000FF"/>
                </a:solidFill>
                <a:latin typeface="Arial" panose="020B0604020202020204" pitchFamily="34" charset="0"/>
              </a:rPr>
              <a:t>Noun</a:t>
            </a:r>
            <a:r>
              <a:rPr lang="en-US" altLang="zh-CN" b="0">
                <a:latin typeface="Arial" panose="020B0604020202020204" pitchFamily="34" charset="0"/>
              </a:rPr>
              <a:t>  </a:t>
            </a:r>
            <a:endParaRPr lang="en-US" altLang="zh-CN" b="0">
              <a:latin typeface="Arial" panose="020B0604020202020204" pitchFamily="34" charset="0"/>
            </a:endParaRPr>
          </a:p>
        </p:txBody>
      </p:sp>
      <p:sp>
        <p:nvSpPr>
          <p:cNvPr id="47132" name="Text Box 28"/>
          <p:cNvSpPr txBox="1"/>
          <p:nvPr/>
        </p:nvSpPr>
        <p:spPr>
          <a:xfrm>
            <a:off x="6443663" y="3933825"/>
            <a:ext cx="18002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latin typeface="Arial" panose="020B0604020202020204" pitchFamily="34" charset="0"/>
              </a:rPr>
              <a:t>Noun</a:t>
            </a:r>
            <a:r>
              <a:rPr lang="en-US" altLang="zh-CN" b="0">
                <a:latin typeface="Arial" panose="020B0604020202020204" pitchFamily="34" charset="0"/>
              </a:rPr>
              <a:t>  </a:t>
            </a:r>
            <a:endParaRPr lang="en-US" altLang="zh-CN" b="0">
              <a:latin typeface="Arial" panose="020B0604020202020204" pitchFamily="34" charset="0"/>
            </a:endParaRPr>
          </a:p>
        </p:txBody>
      </p:sp>
      <p:sp>
        <p:nvSpPr>
          <p:cNvPr id="47133" name="Text Box 29"/>
          <p:cNvSpPr txBox="1"/>
          <p:nvPr/>
        </p:nvSpPr>
        <p:spPr>
          <a:xfrm>
            <a:off x="6443663" y="2944813"/>
            <a:ext cx="18002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latin typeface="Arial" panose="020B0604020202020204" pitchFamily="34" charset="0"/>
              </a:rPr>
              <a:t>Noun</a:t>
            </a:r>
            <a:r>
              <a:rPr lang="en-US" altLang="zh-CN" b="0">
                <a:latin typeface="Arial" panose="020B0604020202020204" pitchFamily="34" charset="0"/>
              </a:rPr>
              <a:t>  </a:t>
            </a:r>
            <a:endParaRPr lang="en-US" altLang="zh-CN" b="0">
              <a:latin typeface="Arial" panose="020B0604020202020204" pitchFamily="34" charset="0"/>
            </a:endParaRPr>
          </a:p>
        </p:txBody>
      </p:sp>
      <p:sp>
        <p:nvSpPr>
          <p:cNvPr id="47134" name="Text Box 30"/>
          <p:cNvSpPr txBox="1"/>
          <p:nvPr/>
        </p:nvSpPr>
        <p:spPr>
          <a:xfrm>
            <a:off x="6443663" y="4800600"/>
            <a:ext cx="18002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latin typeface="Arial" panose="020B0604020202020204" pitchFamily="34" charset="0"/>
              </a:rPr>
              <a:t>Noun</a:t>
            </a:r>
            <a:r>
              <a:rPr lang="en-US" altLang="zh-CN" b="0">
                <a:latin typeface="Arial" panose="020B0604020202020204" pitchFamily="34" charset="0"/>
              </a:rPr>
              <a:t>  </a:t>
            </a:r>
            <a:endParaRPr lang="en-US" altLang="zh-CN" b="0">
              <a:latin typeface="Arial" panose="020B0604020202020204" pitchFamily="34" charset="0"/>
            </a:endParaRPr>
          </a:p>
        </p:txBody>
      </p:sp>
      <p:sp>
        <p:nvSpPr>
          <p:cNvPr id="24607" name="Line 31"/>
          <p:cNvSpPr/>
          <p:nvPr/>
        </p:nvSpPr>
        <p:spPr>
          <a:xfrm>
            <a:off x="5651500" y="2260600"/>
            <a:ext cx="720725" cy="0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36" name="Line 32"/>
          <p:cNvSpPr/>
          <p:nvPr/>
        </p:nvSpPr>
        <p:spPr>
          <a:xfrm>
            <a:off x="5651500" y="3268663"/>
            <a:ext cx="720725" cy="0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37" name="Line 33"/>
          <p:cNvSpPr/>
          <p:nvPr/>
        </p:nvSpPr>
        <p:spPr>
          <a:xfrm>
            <a:off x="5651500" y="4205288"/>
            <a:ext cx="720725" cy="0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38" name="Line 34"/>
          <p:cNvSpPr/>
          <p:nvPr/>
        </p:nvSpPr>
        <p:spPr>
          <a:xfrm>
            <a:off x="5651500" y="5286375"/>
            <a:ext cx="720725" cy="0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11" name="Text Box 35"/>
          <p:cNvSpPr txBox="1"/>
          <p:nvPr/>
        </p:nvSpPr>
        <p:spPr>
          <a:xfrm>
            <a:off x="1474788" y="4456113"/>
            <a:ext cx="12969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solidFill>
                  <a:srgbClr val="FF00FF"/>
                </a:solidFill>
                <a:latin typeface="Arial" panose="020B0604020202020204" pitchFamily="34" charset="0"/>
              </a:rPr>
              <a:t>verb</a:t>
            </a:r>
            <a:endParaRPr lang="en-US" altLang="zh-CN" sz="4000" b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4612" name="Text Box 37"/>
          <p:cNvSpPr txBox="1"/>
          <p:nvPr/>
        </p:nvSpPr>
        <p:spPr>
          <a:xfrm>
            <a:off x="1114425" y="2998788"/>
            <a:ext cx="23050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solidFill>
                  <a:srgbClr val="FF00FF"/>
                </a:solidFill>
                <a:latin typeface="Arial" panose="020B0604020202020204" pitchFamily="34" charset="0"/>
              </a:rPr>
              <a:t>adjective</a:t>
            </a:r>
            <a:endParaRPr lang="en-US" altLang="zh-CN" sz="4000" b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47142" name="Text Box 38"/>
          <p:cNvSpPr txBox="1"/>
          <p:nvPr/>
        </p:nvSpPr>
        <p:spPr>
          <a:xfrm>
            <a:off x="3635375" y="3932238"/>
            <a:ext cx="20161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solidFill>
                  <a:srgbClr val="FF0066"/>
                </a:solidFill>
                <a:latin typeface="Arial" panose="020B0604020202020204" pitchFamily="34" charset="0"/>
              </a:rPr>
              <a:t>+ </a:t>
            </a:r>
            <a:r>
              <a:rPr lang="en-US" altLang="zh-CN" sz="4000" b="0" err="1">
                <a:solidFill>
                  <a:srgbClr val="FF0066"/>
                </a:solidFill>
                <a:latin typeface="Arial" panose="020B0604020202020204" pitchFamily="34" charset="0"/>
              </a:rPr>
              <a:t>ing</a:t>
            </a:r>
            <a:endParaRPr lang="en-US" altLang="zh-CN" sz="40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7143" name="Text Box 39"/>
          <p:cNvSpPr txBox="1"/>
          <p:nvPr/>
        </p:nvSpPr>
        <p:spPr>
          <a:xfrm>
            <a:off x="3708400" y="2997200"/>
            <a:ext cx="18716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solidFill>
                  <a:srgbClr val="FF0066"/>
                </a:solidFill>
                <a:latin typeface="Arial" panose="020B0604020202020204" pitchFamily="34" charset="0"/>
              </a:rPr>
              <a:t>+ </a:t>
            </a:r>
            <a:r>
              <a:rPr lang="en-US" altLang="zh-CN" sz="4000" b="0" err="1">
                <a:solidFill>
                  <a:srgbClr val="FF0066"/>
                </a:solidFill>
                <a:latin typeface="Arial" panose="020B0604020202020204" pitchFamily="34" charset="0"/>
              </a:rPr>
              <a:t>ness</a:t>
            </a:r>
            <a:endParaRPr lang="en-US" altLang="zh-CN" sz="40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7144" name="Text Box 40"/>
          <p:cNvSpPr txBox="1"/>
          <p:nvPr/>
        </p:nvSpPr>
        <p:spPr>
          <a:xfrm>
            <a:off x="3779838" y="4800600"/>
            <a:ext cx="18716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>
                <a:solidFill>
                  <a:srgbClr val="FF0066"/>
                </a:solidFill>
                <a:latin typeface="Arial" panose="020B0604020202020204" pitchFamily="34" charset="0"/>
              </a:rPr>
              <a:t>+ ion</a:t>
            </a:r>
            <a:endParaRPr lang="en-US" altLang="zh-CN" sz="40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4616" name="Line 41"/>
          <p:cNvSpPr/>
          <p:nvPr/>
        </p:nvSpPr>
        <p:spPr>
          <a:xfrm flipH="1">
            <a:off x="1116013" y="1901825"/>
            <a:ext cx="1944687" cy="431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2" grpId="0"/>
      <p:bldP spid="47133" grpId="0"/>
      <p:bldP spid="47134" grpId="0"/>
      <p:bldP spid="47142" grpId="0"/>
      <p:bldP spid="47143" grpId="0"/>
      <p:bldP spid="471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2" name="Text Box 4"/>
          <p:cNvSpPr txBox="1"/>
          <p:nvPr/>
        </p:nvSpPr>
        <p:spPr>
          <a:xfrm>
            <a:off x="214313" y="357188"/>
            <a:ext cx="61960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latin typeface="Arial" panose="020B0604020202020204" pitchFamily="34" charset="0"/>
              </a:rPr>
              <a:t>Suffixes “- </a:t>
            </a:r>
            <a:r>
              <a:rPr lang="en-US" altLang="zh-CN" sz="2800" err="1">
                <a:latin typeface="Arial" panose="020B0604020202020204" pitchFamily="34" charset="0"/>
              </a:rPr>
              <a:t>ing</a:t>
            </a:r>
            <a:r>
              <a:rPr lang="en-US" altLang="zh-CN" sz="2800">
                <a:latin typeface="Arial" panose="020B0604020202020204" pitchFamily="34" charset="0"/>
              </a:rPr>
              <a:t>”, “-</a:t>
            </a:r>
            <a:r>
              <a:rPr lang="en-US" altLang="zh-CN" sz="2800" err="1">
                <a:latin typeface="Arial" panose="020B0604020202020204" pitchFamily="34" charset="0"/>
              </a:rPr>
              <a:t>ness</a:t>
            </a:r>
            <a:r>
              <a:rPr lang="en-US" altLang="zh-CN" sz="2800">
                <a:latin typeface="Arial" panose="020B0604020202020204" pitchFamily="34" charset="0"/>
              </a:rPr>
              <a:t>”, and “-ion”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250825" y="1143000"/>
            <a:ext cx="889317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Arial" panose="020B0604020202020204" pitchFamily="34" charset="0"/>
              </a:rPr>
              <a:t>but sometimes we need to change the ending of the verb/adjective when we add the suffix. For example: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7174" name="Rectangle 6"/>
          <p:cNvSpPr/>
          <p:nvPr/>
        </p:nvSpPr>
        <p:spPr>
          <a:xfrm>
            <a:off x="36513" y="2779713"/>
            <a:ext cx="3095625" cy="327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600">
                <a:latin typeface="Arial" panose="020B0604020202020204" pitchFamily="34" charset="0"/>
              </a:rPr>
              <a:t>shop--</a:t>
            </a:r>
            <a:endParaRPr lang="en-US" altLang="zh-CN" sz="36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600">
                <a:latin typeface="Arial" panose="020B0604020202020204" pitchFamily="34" charset="0"/>
              </a:rPr>
              <a:t>decide--</a:t>
            </a:r>
            <a:endParaRPr lang="en-US" altLang="zh-CN" sz="36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600">
                <a:latin typeface="Arial" panose="020B0604020202020204" pitchFamily="34" charset="0"/>
              </a:rPr>
              <a:t>invite—</a:t>
            </a:r>
            <a:endParaRPr lang="en-US" altLang="zh-CN" sz="36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600">
                <a:latin typeface="Arial" panose="020B0604020202020204" pitchFamily="34" charset="0"/>
              </a:rPr>
              <a:t>happy--</a:t>
            </a:r>
            <a:endParaRPr lang="en-US" altLang="zh-CN" sz="36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endParaRPr lang="en-US" altLang="zh-CN" sz="3600">
              <a:latin typeface="Arial" panose="020B0604020202020204" pitchFamily="34" charset="0"/>
            </a:endParaRPr>
          </a:p>
        </p:txBody>
      </p:sp>
      <p:sp>
        <p:nvSpPr>
          <p:cNvPr id="7177" name="Text Box 9"/>
          <p:cNvSpPr txBox="1"/>
          <p:nvPr/>
        </p:nvSpPr>
        <p:spPr>
          <a:xfrm>
            <a:off x="1908175" y="2708275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sho</a:t>
            </a: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pp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ing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Text Box 10"/>
          <p:cNvSpPr txBox="1"/>
          <p:nvPr/>
        </p:nvSpPr>
        <p:spPr>
          <a:xfrm>
            <a:off x="2051050" y="4724400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happ</a:t>
            </a: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ness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Text Box 11"/>
          <p:cNvSpPr txBox="1"/>
          <p:nvPr/>
        </p:nvSpPr>
        <p:spPr>
          <a:xfrm>
            <a:off x="1979613" y="3429000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deci</a:t>
            </a: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ion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Text Box 12"/>
          <p:cNvSpPr txBox="1"/>
          <p:nvPr/>
        </p:nvSpPr>
        <p:spPr>
          <a:xfrm>
            <a:off x="1979613" y="4005263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invit</a:t>
            </a: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at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ion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7" grpId="0"/>
      <p:bldP spid="7178" grpId="0"/>
      <p:bldP spid="7179" grpId="0"/>
      <p:bldP spid="71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1404938" y="1125538"/>
            <a:ext cx="5111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latin typeface="Arial" panose="020B0604020202020204" pitchFamily="34" charset="0"/>
              </a:rPr>
              <a:t>The people are very</a:t>
            </a:r>
            <a:r>
              <a:rPr lang="en-US" altLang="zh-CN" sz="320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kind</a:t>
            </a:r>
            <a:r>
              <a:rPr lang="en-US" altLang="zh-CN" sz="3200">
                <a:latin typeface="Arial" panose="020B0604020202020204" pitchFamily="34" charset="0"/>
              </a:rPr>
              <a:t>.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971550" y="1557338"/>
            <a:ext cx="6696075" cy="930275"/>
            <a:chOff x="612" y="981"/>
            <a:chExt cx="4218" cy="586"/>
          </a:xfrm>
        </p:grpSpPr>
        <p:sp>
          <p:nvSpPr>
            <p:cNvPr id="18439" name="AutoShape 4"/>
            <p:cNvSpPr/>
            <p:nvPr/>
          </p:nvSpPr>
          <p:spPr>
            <a:xfrm>
              <a:off x="612" y="981"/>
              <a:ext cx="181" cy="499"/>
            </a:xfrm>
            <a:prstGeom prst="curvedRightArrow">
              <a:avLst>
                <a:gd name="adj1" fmla="val 55138"/>
                <a:gd name="adj2" fmla="val 110276"/>
                <a:gd name="adj3" fmla="val 33333"/>
              </a:avLst>
            </a:prstGeom>
            <a:solidFill>
              <a:srgbClr val="0066FF"/>
            </a:solidFill>
            <a:ln w="9525" cap="flat" cmpd="sng">
              <a:solidFill>
                <a:srgbClr val="66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40" name="Text Box 5"/>
            <p:cNvSpPr txBox="1"/>
            <p:nvPr/>
          </p:nvSpPr>
          <p:spPr>
            <a:xfrm>
              <a:off x="795" y="1202"/>
              <a:ext cx="403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>
                  <a:latin typeface="Arial" panose="020B0604020202020204" pitchFamily="34" charset="0"/>
                </a:rPr>
                <a:t> Thanks for their  ___________  .</a:t>
              </a:r>
              <a:endParaRPr lang="en-US" altLang="zh-CN" sz="3200">
                <a:latin typeface="Arial" panose="020B0604020202020204" pitchFamily="34" charset="0"/>
              </a:endParaRPr>
            </a:p>
          </p:txBody>
        </p:sp>
      </p:grpSp>
      <p:sp>
        <p:nvSpPr>
          <p:cNvPr id="43014" name="Text Box 6"/>
          <p:cNvSpPr txBox="1"/>
          <p:nvPr/>
        </p:nvSpPr>
        <p:spPr>
          <a:xfrm>
            <a:off x="5006975" y="1912938"/>
            <a:ext cx="19415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kindness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7" descr="121687069c6g2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141663"/>
            <a:ext cx="3671888" cy="318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8" descr="2509212H3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3141663"/>
            <a:ext cx="4189412" cy="304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2"/>
          <p:cNvSpPr txBox="1"/>
          <p:nvPr/>
        </p:nvSpPr>
        <p:spPr>
          <a:xfrm>
            <a:off x="250825" y="2087563"/>
            <a:ext cx="3816350" cy="701675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0">
                <a:latin typeface="Arial" panose="020B0604020202020204" pitchFamily="34" charset="0"/>
              </a:rPr>
              <a:t> </a:t>
            </a:r>
            <a:r>
              <a:rPr lang="en-US" altLang="zh-CN" sz="4000">
                <a:latin typeface="Arial" panose="020B0604020202020204" pitchFamily="34" charset="0"/>
              </a:rPr>
              <a:t>adj. + </a:t>
            </a:r>
            <a:r>
              <a:rPr lang="en-US" altLang="zh-CN" sz="4000" err="1">
                <a:latin typeface="Arial" panose="020B0604020202020204" pitchFamily="34" charset="0"/>
              </a:rPr>
              <a:t>ness</a:t>
            </a:r>
            <a:r>
              <a:rPr lang="en-US" altLang="zh-CN" sz="4000">
                <a:latin typeface="Arial" panose="020B0604020202020204" pitchFamily="34" charset="0"/>
              </a:rPr>
              <a:t> = n.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44035" name="Text Box 3"/>
          <p:cNvSpPr txBox="1"/>
          <p:nvPr/>
        </p:nvSpPr>
        <p:spPr>
          <a:xfrm>
            <a:off x="1068388" y="2717800"/>
            <a:ext cx="2279650" cy="35036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ill</a:t>
            </a:r>
            <a:r>
              <a:rPr lang="en-US" altLang="zh-CN" sz="3200">
                <a:latin typeface="Arial" panose="020B0604020202020204" pitchFamily="34" charset="0"/>
              </a:rPr>
              <a:t>ness       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rich</a:t>
            </a:r>
            <a:r>
              <a:rPr lang="en-US" altLang="zh-CN" sz="3200">
                <a:latin typeface="Arial" panose="020B0604020202020204" pitchFamily="34" charset="0"/>
              </a:rPr>
              <a:t>ness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kind</a:t>
            </a:r>
            <a:r>
              <a:rPr lang="en-US" altLang="zh-CN" sz="3200">
                <a:latin typeface="Arial" panose="020B0604020202020204" pitchFamily="34" charset="0"/>
              </a:rPr>
              <a:t>ness   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sick</a:t>
            </a:r>
            <a:r>
              <a:rPr lang="en-US" altLang="zh-CN" sz="3200">
                <a:latin typeface="Arial" panose="020B0604020202020204" pitchFamily="34" charset="0"/>
              </a:rPr>
              <a:t>ness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sad</a:t>
            </a:r>
            <a:r>
              <a:rPr lang="en-US" altLang="zh-CN" sz="3200">
                <a:latin typeface="Arial" panose="020B0604020202020204" pitchFamily="34" charset="0"/>
              </a:rPr>
              <a:t>ness    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dark</a:t>
            </a:r>
            <a:r>
              <a:rPr lang="en-US" altLang="zh-CN" sz="3200">
                <a:latin typeface="Arial" panose="020B0604020202020204" pitchFamily="34" charset="0"/>
              </a:rPr>
              <a:t>ness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great</a:t>
            </a:r>
            <a:r>
              <a:rPr lang="en-US" altLang="zh-CN" sz="3200">
                <a:latin typeface="Arial" panose="020B0604020202020204" pitchFamily="34" charset="0"/>
              </a:rPr>
              <a:t>ness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44036" name="Text Box 4"/>
          <p:cNvSpPr txBox="1"/>
          <p:nvPr/>
        </p:nvSpPr>
        <p:spPr>
          <a:xfrm>
            <a:off x="4787900" y="2276475"/>
            <a:ext cx="1530350" cy="247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>
                <a:latin typeface="Arial" panose="020B0604020202020204" pitchFamily="34" charset="0"/>
              </a:rPr>
              <a:t>bus</a:t>
            </a:r>
            <a:r>
              <a:rPr lang="en-US" altLang="zh-CN" sz="3600">
                <a:solidFill>
                  <a:schemeClr val="hlink"/>
                </a:solidFill>
                <a:latin typeface="Arial" panose="020B0604020202020204" pitchFamily="34" charset="0"/>
              </a:rPr>
              <a:t>y</a:t>
            </a:r>
            <a:endParaRPr lang="en-US" altLang="zh-CN" sz="360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</a:rPr>
              <a:t>ugl</a:t>
            </a:r>
            <a:r>
              <a:rPr lang="en-US" altLang="zh-CN" sz="3600">
                <a:solidFill>
                  <a:schemeClr val="hlink"/>
                </a:solidFill>
                <a:latin typeface="Arial" panose="020B0604020202020204" pitchFamily="34" charset="0"/>
              </a:rPr>
              <a:t>y</a:t>
            </a:r>
            <a:endParaRPr lang="en-US" altLang="zh-CN" sz="360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</a:rPr>
              <a:t>happ</a:t>
            </a:r>
            <a:r>
              <a:rPr lang="en-US" altLang="zh-CN" sz="3600">
                <a:solidFill>
                  <a:schemeClr val="hlink"/>
                </a:solidFill>
                <a:latin typeface="Arial" panose="020B0604020202020204" pitchFamily="34" charset="0"/>
              </a:rPr>
              <a:t>y</a:t>
            </a:r>
            <a:endParaRPr lang="en-US" altLang="zh-CN" sz="36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Text Box 5"/>
          <p:cNvSpPr txBox="1"/>
          <p:nvPr/>
        </p:nvSpPr>
        <p:spPr>
          <a:xfrm>
            <a:off x="5697538" y="2276475"/>
            <a:ext cx="125095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0" err="1">
                <a:solidFill>
                  <a:srgbClr val="FF0066"/>
                </a:solidFill>
                <a:latin typeface="Arial" panose="020B0604020202020204" pitchFamily="34" charset="0"/>
              </a:rPr>
              <a:t>iness</a:t>
            </a:r>
            <a:endParaRPr lang="en-US" altLang="zh-CN" sz="36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Text Box 6"/>
          <p:cNvSpPr txBox="1"/>
          <p:nvPr/>
        </p:nvSpPr>
        <p:spPr>
          <a:xfrm>
            <a:off x="5580063" y="3219450"/>
            <a:ext cx="125095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0" err="1">
                <a:solidFill>
                  <a:srgbClr val="FF0066"/>
                </a:solidFill>
                <a:latin typeface="Arial" panose="020B0604020202020204" pitchFamily="34" charset="0"/>
              </a:rPr>
              <a:t>iness</a:t>
            </a:r>
            <a:endParaRPr lang="en-US" altLang="zh-CN" sz="36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4039" name="Text Box 7"/>
          <p:cNvSpPr txBox="1"/>
          <p:nvPr/>
        </p:nvSpPr>
        <p:spPr>
          <a:xfrm>
            <a:off x="5940425" y="4156075"/>
            <a:ext cx="125095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0" err="1">
                <a:solidFill>
                  <a:srgbClr val="FF0066"/>
                </a:solidFill>
                <a:latin typeface="Arial" panose="020B0604020202020204" pitchFamily="34" charset="0"/>
              </a:rPr>
              <a:t>iness</a:t>
            </a:r>
            <a:endParaRPr lang="en-US" altLang="zh-CN" sz="3600" b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Text Box 8"/>
          <p:cNvSpPr txBox="1"/>
          <p:nvPr/>
        </p:nvSpPr>
        <p:spPr>
          <a:xfrm>
            <a:off x="4572000" y="5373688"/>
            <a:ext cx="3529013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>
                <a:latin typeface="Arial" panose="020B0604020202020204" pitchFamily="34" charset="0"/>
              </a:rPr>
              <a:t> - y + </a:t>
            </a:r>
            <a:r>
              <a:rPr lang="en-US" altLang="zh-CN" sz="3200" err="1">
                <a:latin typeface="Arial" panose="020B0604020202020204" pitchFamily="34" charset="0"/>
              </a:rPr>
              <a:t>iness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44041" name="AutoShape 9"/>
          <p:cNvSpPr/>
          <p:nvPr/>
        </p:nvSpPr>
        <p:spPr>
          <a:xfrm>
            <a:off x="6011863" y="4868863"/>
            <a:ext cx="360362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9466" name="Group 10"/>
          <p:cNvGrpSpPr/>
          <p:nvPr/>
        </p:nvGrpSpPr>
        <p:grpSpPr>
          <a:xfrm>
            <a:off x="1763713" y="1196975"/>
            <a:ext cx="5010150" cy="641350"/>
            <a:chOff x="1111" y="894"/>
            <a:chExt cx="3156" cy="404"/>
          </a:xfrm>
        </p:grpSpPr>
        <p:sp>
          <p:nvSpPr>
            <p:cNvPr id="19467" name="Text Box 11"/>
            <p:cNvSpPr txBox="1"/>
            <p:nvPr/>
          </p:nvSpPr>
          <p:spPr>
            <a:xfrm>
              <a:off x="1111" y="894"/>
              <a:ext cx="315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600">
                  <a:solidFill>
                    <a:srgbClr val="0000FF"/>
                  </a:solidFill>
                  <a:latin typeface="Arial" panose="020B0604020202020204" pitchFamily="34" charset="0"/>
                </a:rPr>
                <a:t>  kind            kind</a:t>
              </a:r>
              <a:r>
                <a:rPr lang="en-US" altLang="zh-CN" sz="3600" u="sng">
                  <a:solidFill>
                    <a:srgbClr val="0000FF"/>
                  </a:solidFill>
                  <a:latin typeface="Arial" panose="020B0604020202020204" pitchFamily="34" charset="0"/>
                </a:rPr>
                <a:t>ness</a:t>
              </a:r>
              <a:r>
                <a:rPr lang="en-US" altLang="zh-CN" sz="3600">
                  <a:solidFill>
                    <a:srgbClr val="0000FF"/>
                  </a:solidFill>
                  <a:latin typeface="Arial" panose="020B0604020202020204" pitchFamily="34" charset="0"/>
                </a:rPr>
                <a:t> </a:t>
              </a:r>
              <a:endParaRPr lang="en-US" altLang="zh-CN" sz="360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8" name="AutoShape 12"/>
            <p:cNvSpPr/>
            <p:nvPr/>
          </p:nvSpPr>
          <p:spPr>
            <a:xfrm>
              <a:off x="2290" y="981"/>
              <a:ext cx="363" cy="227"/>
            </a:xfrm>
            <a:prstGeom prst="rightArrow">
              <a:avLst>
                <a:gd name="adj1" fmla="val 50000"/>
                <a:gd name="adj2" fmla="val 39977"/>
              </a:avLst>
            </a:prstGeom>
            <a:solidFill>
              <a:srgbClr val="D60093"/>
            </a:solidFill>
            <a:ln w="9525" cap="flat" cmpd="sng">
              <a:solidFill>
                <a:srgbClr val="66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/>
      <p:bldP spid="44036" grpId="0"/>
      <p:bldP spid="44037" grpId="0" animBg="1"/>
      <p:bldP spid="44038" grpId="0" animBg="1"/>
      <p:bldP spid="44039" grpId="0" animBg="1"/>
      <p:bldP spid="44040" grpId="0" animBg="1"/>
      <p:bldP spid="440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9"/>
          <p:cNvSpPr>
            <a:spLocks noGrp="1"/>
          </p:cNvSpPr>
          <p:nvPr>
            <p:ph type="ctrTitle"/>
          </p:nvPr>
        </p:nvSpPr>
        <p:spPr>
          <a:xfrm>
            <a:off x="539750" y="1841500"/>
            <a:ext cx="7772400" cy="792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eaLnBrk="1" hangingPunct="1"/>
            <a:br>
              <a:rPr lang="en-US" altLang="zh-CN" sz="4800" b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zh-CN" sz="4800" b="1">
                <a:solidFill>
                  <a:schemeClr val="bg1"/>
                </a:solidFill>
                <a:latin typeface="Tahoma" panose="020B0604030504040204" pitchFamily="34" charset="0"/>
              </a:rPr>
              <a:t>8A  Unit 5 Wild animals</a:t>
            </a:r>
            <a:br>
              <a:rPr lang="en-US" altLang="zh-CN" sz="4800" b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zh-CN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br>
              <a:rPr lang="en-US" altLang="zh-CN" b="1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altLang="zh-CN" b="1">
                <a:solidFill>
                  <a:schemeClr val="bg1"/>
                </a:solidFill>
                <a:latin typeface="Tahoma" panose="020B0604030504040204" pitchFamily="34" charset="0"/>
              </a:rPr>
              <a:t>Study skills  </a:t>
            </a:r>
            <a:br>
              <a:rPr lang="en-US" altLang="zh-CN" b="1">
                <a:solidFill>
                  <a:schemeClr val="bg1"/>
                </a:solidFill>
                <a:latin typeface="Tahoma" panose="020B0604030504040204" pitchFamily="34" charset="0"/>
              </a:rPr>
            </a:br>
            <a:endParaRPr lang="en-US" altLang="zh-CN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12"/>
          <p:cNvSpPr/>
          <p:nvPr/>
        </p:nvSpPr>
        <p:spPr>
          <a:xfrm>
            <a:off x="42863" y="185738"/>
            <a:ext cx="6400800" cy="5064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ct val="20000"/>
              </a:spcBef>
            </a:pPr>
            <a:r>
              <a:rPr lang="en-US" altLang="zh-CN" sz="3600" b="0">
                <a:solidFill>
                  <a:schemeClr val="bg2"/>
                </a:solidFill>
                <a:latin typeface="Arial" panose="020B0604020202020204" pitchFamily="34" charset="0"/>
              </a:rPr>
              <a:t>Fun with English</a:t>
            </a:r>
            <a:endParaRPr lang="en-US" altLang="zh-CN" sz="3600" b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校园的早晨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001000" y="5857875"/>
            <a:ext cx="785813" cy="785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39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323850" y="2332038"/>
            <a:ext cx="8820150" cy="4525962"/>
          </a:xfrm>
          <a:noFill/>
          <a:ln>
            <a:noFill/>
          </a:ln>
        </p:spPr>
        <p:txBody>
          <a:bodyPr/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feel</a:t>
            </a:r>
            <a:r>
              <a:rPr lang="en-US" altLang="zh-CN" sz="3600" b="1">
                <a:solidFill>
                  <a:srgbClr val="0000FF"/>
                </a:solidFill>
              </a:rPr>
              <a:t>ing       </a:t>
            </a:r>
            <a:r>
              <a:rPr lang="en-US" altLang="zh-CN" sz="3600" b="1">
                <a:solidFill>
                  <a:srgbClr val="FF0000"/>
                </a:solidFill>
              </a:rPr>
              <a:t>swim</a:t>
            </a:r>
            <a:r>
              <a:rPr lang="en-US" altLang="zh-CN" sz="3600" b="1">
                <a:solidFill>
                  <a:srgbClr val="0000FF"/>
                </a:solidFill>
              </a:rPr>
              <a:t>ming   </a:t>
            </a:r>
            <a:r>
              <a:rPr lang="en-US" altLang="zh-CN" sz="3600" b="1">
                <a:solidFill>
                  <a:srgbClr val="FF0000"/>
                </a:solidFill>
              </a:rPr>
              <a:t>hunt</a:t>
            </a:r>
            <a:r>
              <a:rPr lang="en-US" altLang="zh-CN" sz="3600" b="1">
                <a:solidFill>
                  <a:srgbClr val="0000FF"/>
                </a:solidFill>
              </a:rPr>
              <a:t>ing</a:t>
            </a:r>
            <a:endParaRPr lang="en-US" altLang="zh-CN" sz="3600" b="1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fish</a:t>
            </a:r>
            <a:r>
              <a:rPr lang="en-US" altLang="zh-CN" sz="3600" b="1">
                <a:solidFill>
                  <a:srgbClr val="0000FF"/>
                </a:solidFill>
              </a:rPr>
              <a:t>ing        </a:t>
            </a:r>
            <a:r>
              <a:rPr lang="en-US" altLang="zh-CN" sz="3600" b="1">
                <a:solidFill>
                  <a:srgbClr val="FF0000"/>
                </a:solidFill>
              </a:rPr>
              <a:t>mean</a:t>
            </a:r>
            <a:r>
              <a:rPr lang="en-US" altLang="zh-CN" sz="3600" b="1">
                <a:solidFill>
                  <a:srgbClr val="0000FF"/>
                </a:solidFill>
              </a:rPr>
              <a:t>ing    </a:t>
            </a:r>
            <a:r>
              <a:rPr lang="en-US" altLang="zh-CN" sz="3600" b="1">
                <a:solidFill>
                  <a:srgbClr val="FF0000"/>
                </a:solidFill>
              </a:rPr>
              <a:t> shop</a:t>
            </a:r>
            <a:r>
              <a:rPr lang="en-US" altLang="zh-CN" sz="3600" b="1">
                <a:solidFill>
                  <a:srgbClr val="0000FF"/>
                </a:solidFill>
              </a:rPr>
              <a:t>ping</a:t>
            </a:r>
            <a:endParaRPr lang="en-US" altLang="zh-CN" sz="3600" b="1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begin</a:t>
            </a:r>
            <a:r>
              <a:rPr lang="en-US" altLang="zh-CN" sz="3600" b="1">
                <a:solidFill>
                  <a:srgbClr val="0000FF"/>
                </a:solidFill>
              </a:rPr>
              <a:t>ning   </a:t>
            </a:r>
            <a:r>
              <a:rPr lang="en-US" altLang="zh-CN" sz="3600" b="1">
                <a:solidFill>
                  <a:srgbClr val="FF0000"/>
                </a:solidFill>
              </a:rPr>
              <a:t>meet</a:t>
            </a:r>
            <a:r>
              <a:rPr lang="en-US" altLang="zh-CN" sz="3600" b="1">
                <a:solidFill>
                  <a:srgbClr val="0000FF"/>
                </a:solidFill>
              </a:rPr>
              <a:t>ing              </a:t>
            </a:r>
            <a:endParaRPr lang="en-US" altLang="zh-CN" sz="3600" b="1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paint</a:t>
            </a:r>
            <a:r>
              <a:rPr lang="en-US" altLang="zh-CN" sz="3600" b="1">
                <a:solidFill>
                  <a:srgbClr val="0000FF"/>
                </a:solidFill>
              </a:rPr>
              <a:t>ing      </a:t>
            </a:r>
            <a:r>
              <a:rPr lang="en-US" altLang="zh-CN" sz="3600" b="1">
                <a:solidFill>
                  <a:srgbClr val="FF0000"/>
                </a:solidFill>
              </a:rPr>
              <a:t>spell</a:t>
            </a:r>
            <a:r>
              <a:rPr lang="en-US" altLang="zh-CN" sz="3600" b="1">
                <a:solidFill>
                  <a:srgbClr val="0000FF"/>
                </a:solidFill>
              </a:rPr>
              <a:t>ing</a:t>
            </a:r>
            <a:endParaRPr lang="en-US" altLang="zh-CN" sz="3600" b="1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en-US" altLang="zh-CN" sz="3600" b="1">
                <a:solidFill>
                  <a:srgbClr val="FF0000"/>
                </a:solidFill>
              </a:rPr>
              <a:t>cycl</a:t>
            </a:r>
            <a:r>
              <a:rPr lang="en-US" altLang="zh-CN" sz="3600" b="1">
                <a:solidFill>
                  <a:srgbClr val="0000FF"/>
                </a:solidFill>
              </a:rPr>
              <a:t>ing       </a:t>
            </a:r>
            <a:r>
              <a:rPr lang="en-US" altLang="zh-CN" sz="3600" b="1">
                <a:solidFill>
                  <a:srgbClr val="FF0000"/>
                </a:solidFill>
              </a:rPr>
              <a:t>draw</a:t>
            </a:r>
            <a:r>
              <a:rPr lang="en-US" altLang="zh-CN" sz="3600" b="1">
                <a:solidFill>
                  <a:srgbClr val="0000FF"/>
                </a:solidFill>
              </a:rPr>
              <a:t>ing</a:t>
            </a:r>
            <a:endParaRPr lang="en-US" altLang="zh-CN" sz="3600" b="1">
              <a:solidFill>
                <a:srgbClr val="0000FF"/>
              </a:solidFill>
            </a:endParaRPr>
          </a:p>
          <a:p>
            <a:endParaRPr lang="zh-CN" altLang="en-US" sz="3600" dirty="0"/>
          </a:p>
        </p:txBody>
      </p:sp>
      <p:sp>
        <p:nvSpPr>
          <p:cNvPr id="44036" name="Text Box 35"/>
          <p:cNvSpPr txBox="1"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  <a:noFill/>
          <a:ln>
            <a:noFill/>
          </a:ln>
        </p:spPr>
        <p:txBody>
          <a:bodyPr/>
          <a:p>
            <a:pPr algn="l" eaLnBrk="1" hangingPunct="1">
              <a:spcBef>
                <a:spcPct val="50000"/>
              </a:spcBef>
            </a:pPr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4037" name="Text Box 35"/>
          <p:cNvSpPr txBox="1"/>
          <p:nvPr/>
        </p:nvSpPr>
        <p:spPr>
          <a:xfrm>
            <a:off x="2124075" y="1052513"/>
            <a:ext cx="46085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0" err="1">
                <a:solidFill>
                  <a:srgbClr val="FF00FF"/>
                </a:solidFill>
                <a:latin typeface="Arial" panose="020B0604020202020204" pitchFamily="34" charset="0"/>
              </a:rPr>
              <a:t>verb+</a:t>
            </a:r>
            <a:r>
              <a:rPr lang="en-US" altLang="zh-CN" sz="4000" b="0" err="1">
                <a:solidFill>
                  <a:srgbClr val="0033CC"/>
                </a:solidFill>
                <a:latin typeface="Arial" panose="020B0604020202020204" pitchFamily="34" charset="0"/>
              </a:rPr>
              <a:t>ing</a:t>
            </a:r>
            <a:endParaRPr lang="en-US" altLang="zh-CN" sz="4000" b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47136" name="Line 32"/>
          <p:cNvSpPr/>
          <p:nvPr/>
        </p:nvSpPr>
        <p:spPr>
          <a:xfrm>
            <a:off x="4500563" y="1484313"/>
            <a:ext cx="935037" cy="0"/>
          </a:xfrm>
          <a:prstGeom prst="line">
            <a:avLst/>
          </a:prstGeom>
          <a:ln w="508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39" name="矩形 44038"/>
          <p:cNvSpPr/>
          <p:nvPr/>
        </p:nvSpPr>
        <p:spPr>
          <a:xfrm>
            <a:off x="5435600" y="1052513"/>
            <a:ext cx="17621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Arial" panose="020B0604020202020204" pitchFamily="34" charset="0"/>
              </a:rPr>
              <a:t>Noun  </a:t>
            </a:r>
            <a:endParaRPr lang="en-US" altLang="zh-CN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33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charRg st="33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69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charRg st="69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03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charRg st="103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26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charRg st="126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7" grpId="0"/>
      <p:bldP spid="440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71" name="Text Box 7"/>
          <p:cNvSpPr txBox="1"/>
          <p:nvPr/>
        </p:nvSpPr>
        <p:spPr>
          <a:xfrm>
            <a:off x="2555875" y="1773238"/>
            <a:ext cx="3995738" cy="579437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>
                <a:latin typeface="Arial" panose="020B0604020202020204" pitchFamily="34" charset="0"/>
              </a:rPr>
              <a:t> </a:t>
            </a:r>
            <a:r>
              <a:rPr lang="en-US" altLang="zh-CN" sz="3200">
                <a:latin typeface="Arial" panose="020B0604020202020204" pitchFamily="34" charset="0"/>
              </a:rPr>
              <a:t>v.+ ion = n.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graphicFrame>
        <p:nvGraphicFramePr>
          <p:cNvPr id="23595" name="表格 23594"/>
          <p:cNvGraphicFramePr/>
          <p:nvPr/>
        </p:nvGraphicFramePr>
        <p:xfrm>
          <a:off x="179388" y="2854325"/>
          <a:ext cx="6840537" cy="3743325"/>
        </p:xfrm>
        <a:graphic>
          <a:graphicData uri="http://schemas.openxmlformats.org/drawingml/2006/table">
            <a:tbl>
              <a:tblPr/>
              <a:tblGrid>
                <a:gridCol w="2232025"/>
                <a:gridCol w="2274888"/>
                <a:gridCol w="2333625"/>
              </a:tblGrid>
              <a:tr h="7239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32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32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32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94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3200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32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sz="32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3" name="Text Box 69"/>
          <p:cNvSpPr txBox="1"/>
          <p:nvPr/>
        </p:nvSpPr>
        <p:spPr>
          <a:xfrm>
            <a:off x="2268538" y="3789363"/>
            <a:ext cx="2195512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 err="1">
                <a:latin typeface="Arial" panose="020B0604020202020204" pitchFamily="34" charset="0"/>
              </a:rPr>
              <a:t>celebrat</a:t>
            </a:r>
            <a:endParaRPr lang="en-US" altLang="zh-CN" sz="3200" b="0">
              <a:latin typeface="Arial" panose="020B0604020202020204" pitchFamily="34" charset="0"/>
            </a:endParaRPr>
          </a:p>
          <a:p>
            <a:endParaRPr lang="en-US" altLang="zh-CN" sz="3200" b="0">
              <a:latin typeface="Arial" panose="020B0604020202020204" pitchFamily="34" charset="0"/>
            </a:endParaRPr>
          </a:p>
        </p:txBody>
      </p:sp>
      <p:sp>
        <p:nvSpPr>
          <p:cNvPr id="11330" name="Text Box 66"/>
          <p:cNvSpPr txBox="1"/>
          <p:nvPr/>
        </p:nvSpPr>
        <p:spPr>
          <a:xfrm>
            <a:off x="1476375" y="3860800"/>
            <a:ext cx="187325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ion           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ion            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ion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ion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328" name="Text Box 64"/>
          <p:cNvSpPr txBox="1"/>
          <p:nvPr/>
        </p:nvSpPr>
        <p:spPr>
          <a:xfrm>
            <a:off x="250825" y="3841750"/>
            <a:ext cx="1979613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0">
                <a:latin typeface="Arial" panose="020B0604020202020204" pitchFamily="34" charset="0"/>
              </a:rPr>
              <a:t>instruct    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collect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discuss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protect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     </a:t>
            </a:r>
            <a:endParaRPr lang="en-US" altLang="zh-CN" sz="3200" b="0">
              <a:latin typeface="Arial" panose="020B0604020202020204" pitchFamily="34" charset="0"/>
            </a:endParaRPr>
          </a:p>
          <a:p>
            <a:endParaRPr lang="en-US" altLang="zh-CN" sz="3200" b="0">
              <a:latin typeface="Arial" panose="020B0604020202020204" pitchFamily="34" charset="0"/>
            </a:endParaRPr>
          </a:p>
        </p:txBody>
      </p:sp>
      <p:sp>
        <p:nvSpPr>
          <p:cNvPr id="11331" name="Text Box 67"/>
          <p:cNvSpPr txBox="1"/>
          <p:nvPr/>
        </p:nvSpPr>
        <p:spPr>
          <a:xfrm>
            <a:off x="539750" y="2901950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>
                <a:solidFill>
                  <a:srgbClr val="336600"/>
                </a:solidFill>
                <a:latin typeface="Arial" panose="020B0604020202020204" pitchFamily="34" charset="0"/>
              </a:rPr>
              <a:t>+ ion</a:t>
            </a:r>
            <a:r>
              <a:rPr lang="en-US" altLang="zh-CN" sz="3200" b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endParaRPr lang="en-US" altLang="zh-CN" sz="32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1372" name="Text Box 108"/>
          <p:cNvSpPr txBox="1"/>
          <p:nvPr/>
        </p:nvSpPr>
        <p:spPr>
          <a:xfrm>
            <a:off x="3708400" y="3789363"/>
            <a:ext cx="1008063" cy="2528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e  </a:t>
            </a:r>
            <a:endParaRPr lang="en-US" altLang="zh-CN" sz="3200" b="0">
              <a:latin typeface="Arial" panose="020B0604020202020204" pitchFamily="34" charset="0"/>
            </a:endParaRPr>
          </a:p>
          <a:p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    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 </a:t>
            </a:r>
            <a:endParaRPr lang="en-US" altLang="zh-CN" sz="3200" b="0">
              <a:latin typeface="Arial" panose="020B0604020202020204" pitchFamily="34" charset="0"/>
            </a:endParaRPr>
          </a:p>
        </p:txBody>
      </p:sp>
      <p:sp>
        <p:nvSpPr>
          <p:cNvPr id="11373" name="Text Box 109"/>
          <p:cNvSpPr txBox="1"/>
          <p:nvPr/>
        </p:nvSpPr>
        <p:spPr>
          <a:xfrm>
            <a:off x="2411413" y="2830513"/>
            <a:ext cx="18415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>
                <a:solidFill>
                  <a:srgbClr val="336600"/>
                </a:solidFill>
                <a:latin typeface="Arial" panose="020B0604020202020204" pitchFamily="34" charset="0"/>
              </a:rPr>
              <a:t>-e + ion</a:t>
            </a:r>
            <a:r>
              <a:rPr lang="en-US" altLang="zh-CN" sz="3200" b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endParaRPr lang="en-US" altLang="zh-CN" sz="32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11374" name="Text Box 110"/>
          <p:cNvSpPr txBox="1"/>
          <p:nvPr/>
        </p:nvSpPr>
        <p:spPr>
          <a:xfrm>
            <a:off x="3766185" y="3789363"/>
            <a:ext cx="1295400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ion           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383" name="Text Box 119"/>
          <p:cNvSpPr txBox="1"/>
          <p:nvPr/>
        </p:nvSpPr>
        <p:spPr>
          <a:xfrm>
            <a:off x="4716463" y="4005263"/>
            <a:ext cx="2124075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0" err="1">
                <a:latin typeface="Arial" panose="020B0604020202020204" pitchFamily="34" charset="0"/>
              </a:rPr>
              <a:t>organiz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 err="1">
                <a:latin typeface="Arial" panose="020B0604020202020204" pitchFamily="34" charset="0"/>
              </a:rPr>
              <a:t>invit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 err="1">
                <a:latin typeface="Arial" panose="020B0604020202020204" pitchFamily="34" charset="0"/>
              </a:rPr>
              <a:t>prepar</a:t>
            </a:r>
            <a:endParaRPr lang="en-US" altLang="zh-CN" sz="3200" b="0">
              <a:latin typeface="Arial" panose="020B0604020202020204" pitchFamily="34" charset="0"/>
            </a:endParaRPr>
          </a:p>
        </p:txBody>
      </p:sp>
      <p:sp>
        <p:nvSpPr>
          <p:cNvPr id="11385" name="Text Box 121"/>
          <p:cNvSpPr txBox="1"/>
          <p:nvPr/>
        </p:nvSpPr>
        <p:spPr>
          <a:xfrm>
            <a:off x="4932363" y="4005263"/>
            <a:ext cx="1763712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0">
                <a:latin typeface="Arial" panose="020B0604020202020204" pitchFamily="34" charset="0"/>
              </a:rPr>
              <a:t>          e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     e </a:t>
            </a:r>
            <a:endParaRPr lang="en-US" altLang="zh-CN" sz="3200" b="0">
              <a:latin typeface="Arial" panose="020B0604020202020204" pitchFamily="34" charset="0"/>
            </a:endParaRPr>
          </a:p>
          <a:p>
            <a:r>
              <a:rPr lang="en-US" altLang="zh-CN" sz="3200" b="0">
                <a:latin typeface="Arial" panose="020B0604020202020204" pitchFamily="34" charset="0"/>
              </a:rPr>
              <a:t>         e</a:t>
            </a:r>
            <a:endParaRPr lang="en-US" altLang="zh-CN" sz="3200" b="0">
              <a:latin typeface="Arial" panose="020B0604020202020204" pitchFamily="34" charset="0"/>
            </a:endParaRPr>
          </a:p>
        </p:txBody>
      </p:sp>
      <p:sp>
        <p:nvSpPr>
          <p:cNvPr id="11386" name="Text Box 122"/>
          <p:cNvSpPr txBox="1"/>
          <p:nvPr/>
        </p:nvSpPr>
        <p:spPr>
          <a:xfrm>
            <a:off x="4932363" y="4005263"/>
            <a:ext cx="3241675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b="0" err="1">
                <a:solidFill>
                  <a:srgbClr val="FF0000"/>
                </a:solidFill>
                <a:latin typeface="Arial" panose="020B0604020202020204" pitchFamily="34" charset="0"/>
              </a:rPr>
              <a:t>ation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3200" b="0" err="1">
                <a:solidFill>
                  <a:srgbClr val="FF0000"/>
                </a:solidFill>
                <a:latin typeface="Arial" panose="020B0604020202020204" pitchFamily="34" charset="0"/>
              </a:rPr>
              <a:t>ation</a:t>
            </a:r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sz="3200" b="0" err="1">
                <a:solidFill>
                  <a:srgbClr val="FF0000"/>
                </a:solidFill>
                <a:latin typeface="Arial" panose="020B0604020202020204" pitchFamily="34" charset="0"/>
              </a:rPr>
              <a:t>ation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378" name="Text Box 114"/>
          <p:cNvSpPr txBox="1"/>
          <p:nvPr/>
        </p:nvSpPr>
        <p:spPr>
          <a:xfrm>
            <a:off x="4427538" y="3860800"/>
            <a:ext cx="252095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0">
                <a:latin typeface="Arial" panose="020B0604020202020204" pitchFamily="34" charset="0"/>
              </a:rPr>
              <a:t> </a:t>
            </a:r>
            <a:endParaRPr lang="en-US" altLang="zh-CN" sz="3200" b="0">
              <a:latin typeface="Arial" panose="020B0604020202020204" pitchFamily="34" charset="0"/>
            </a:endParaRPr>
          </a:p>
          <a:p>
            <a:endParaRPr lang="en-US" altLang="zh-CN" sz="3200" b="0">
              <a:latin typeface="Arial" panose="020B0604020202020204" pitchFamily="34" charset="0"/>
            </a:endParaRPr>
          </a:p>
          <a:p>
            <a:endParaRPr lang="en-US" altLang="zh-CN" sz="3200" b="0">
              <a:latin typeface="Arial" panose="020B0604020202020204" pitchFamily="34" charset="0"/>
            </a:endParaRPr>
          </a:p>
        </p:txBody>
      </p:sp>
      <p:sp>
        <p:nvSpPr>
          <p:cNvPr id="11387" name="Text Box 123"/>
          <p:cNvSpPr txBox="1"/>
          <p:nvPr/>
        </p:nvSpPr>
        <p:spPr>
          <a:xfrm>
            <a:off x="4932363" y="2997200"/>
            <a:ext cx="22018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>
                <a:solidFill>
                  <a:srgbClr val="336600"/>
                </a:solidFill>
                <a:latin typeface="Arial" panose="020B0604020202020204" pitchFamily="34" charset="0"/>
              </a:rPr>
              <a:t>-e + </a:t>
            </a:r>
            <a:r>
              <a:rPr lang="en-US" altLang="zh-CN" sz="3200" err="1">
                <a:solidFill>
                  <a:srgbClr val="336600"/>
                </a:solidFill>
                <a:latin typeface="Arial" panose="020B0604020202020204" pitchFamily="34" charset="0"/>
              </a:rPr>
              <a:t>ation</a:t>
            </a:r>
            <a:r>
              <a:rPr lang="en-US" altLang="zh-CN" sz="3200" b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endParaRPr lang="en-US" altLang="zh-CN" sz="3200" b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3596" name="矩形 23595"/>
          <p:cNvSpPr/>
          <p:nvPr/>
        </p:nvSpPr>
        <p:spPr>
          <a:xfrm>
            <a:off x="6300788" y="1628775"/>
            <a:ext cx="173831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>
                <a:latin typeface="Arial" panose="020B0604020202020204" pitchFamily="34" charset="0"/>
              </a:rPr>
              <a:t>decide--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7179" name="Text Box 11"/>
          <p:cNvSpPr txBox="1"/>
          <p:nvPr/>
        </p:nvSpPr>
        <p:spPr>
          <a:xfrm>
            <a:off x="6191250" y="2205038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latin typeface="Arial" panose="020B0604020202020204" pitchFamily="34" charset="0"/>
              </a:rPr>
              <a:t>deci</a:t>
            </a: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ion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333" grpId="0"/>
      <p:bldP spid="11330" grpId="0"/>
      <p:bldP spid="11328" grpId="0"/>
      <p:bldP spid="11331" grpId="0"/>
      <p:bldP spid="11372" grpId="0"/>
      <p:bldP spid="11372" grpId="1"/>
      <p:bldP spid="11373" grpId="0"/>
      <p:bldP spid="11374" grpId="0"/>
      <p:bldP spid="11383" grpId="0"/>
      <p:bldP spid="11385" grpId="0"/>
      <p:bldP spid="11385" grpId="1"/>
      <p:bldP spid="11385" grpId="2"/>
      <p:bldP spid="11386" grpId="0"/>
      <p:bldP spid="11378" grpId="0"/>
      <p:bldP spid="11378" grpId="1"/>
      <p:bldP spid="11378" grpId="2"/>
      <p:bldP spid="11387" grpId="0"/>
      <p:bldP spid="23596" grpId="0"/>
      <p:bldP spid="71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2530" name="Picture 4" descr="ggsj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2852738"/>
            <a:ext cx="4454525" cy="334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539750" y="1125538"/>
            <a:ext cx="9001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0">
                <a:latin typeface="Arial" panose="020B0604020202020204" pitchFamily="34" charset="0"/>
              </a:rPr>
              <a:t>Many friends</a:t>
            </a:r>
            <a:r>
              <a:rPr lang="en-US" altLang="zh-CN" sz="3600" b="0">
                <a:solidFill>
                  <a:srgbClr val="FF0000"/>
                </a:solidFill>
                <a:latin typeface="Arial" panose="020B0604020202020204" pitchFamily="34" charset="0"/>
              </a:rPr>
              <a:t> invite</a:t>
            </a:r>
            <a:r>
              <a:rPr lang="en-US" altLang="zh-CN" sz="3600" b="0">
                <a:latin typeface="Arial" panose="020B0604020202020204" pitchFamily="34" charset="0"/>
              </a:rPr>
              <a:t> me to their weddings</a:t>
            </a:r>
            <a:r>
              <a:rPr lang="en-US" altLang="zh-CN" sz="3200">
                <a:latin typeface="Arial" panose="020B0604020202020204" pitchFamily="34" charset="0"/>
              </a:rPr>
              <a:t>.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79388" y="1557338"/>
            <a:ext cx="8967787" cy="942975"/>
            <a:chOff x="113" y="981"/>
            <a:chExt cx="5649" cy="594"/>
          </a:xfrm>
        </p:grpSpPr>
        <p:sp>
          <p:nvSpPr>
            <p:cNvPr id="22534" name="AutoShape 7"/>
            <p:cNvSpPr/>
            <p:nvPr/>
          </p:nvSpPr>
          <p:spPr>
            <a:xfrm>
              <a:off x="113" y="981"/>
              <a:ext cx="181" cy="499"/>
            </a:xfrm>
            <a:prstGeom prst="curvedRightArrow">
              <a:avLst>
                <a:gd name="adj1" fmla="val 55138"/>
                <a:gd name="adj2" fmla="val 110276"/>
                <a:gd name="adj3" fmla="val 33333"/>
              </a:avLst>
            </a:prstGeom>
            <a:solidFill>
              <a:srgbClr val="0066FF"/>
            </a:solidFill>
            <a:ln w="9525" cap="flat" cmpd="sng">
              <a:solidFill>
                <a:srgbClr val="66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35" name="Text Box 8"/>
            <p:cNvSpPr txBox="1"/>
            <p:nvPr/>
          </p:nvSpPr>
          <p:spPr>
            <a:xfrm>
              <a:off x="158" y="1171"/>
              <a:ext cx="560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600" b="0">
                  <a:latin typeface="Arial" panose="020B0604020202020204" pitchFamily="34" charset="0"/>
                </a:rPr>
                <a:t> I often get many _______ from my friends.</a:t>
              </a:r>
              <a:endParaRPr lang="en-US" altLang="zh-CN" sz="3600" b="0">
                <a:latin typeface="Arial" panose="020B0604020202020204" pitchFamily="34" charset="0"/>
              </a:endParaRPr>
            </a:p>
          </p:txBody>
        </p:sp>
      </p:grpSp>
      <p:sp>
        <p:nvSpPr>
          <p:cNvPr id="33801" name="Text Box 9"/>
          <p:cNvSpPr txBox="1"/>
          <p:nvPr/>
        </p:nvSpPr>
        <p:spPr>
          <a:xfrm>
            <a:off x="3635375" y="1912938"/>
            <a:ext cx="22113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invitation</a:t>
            </a:r>
            <a:r>
              <a:rPr lang="en-US" altLang="zh-CN" sz="3200">
                <a:solidFill>
                  <a:srgbClr val="9900FF"/>
                </a:solidFill>
                <a:latin typeface="Arial" panose="020B0604020202020204" pitchFamily="34" charset="0"/>
              </a:rPr>
              <a:t>s</a:t>
            </a:r>
            <a:endParaRPr lang="en-US" altLang="zh-CN" sz="3200">
              <a:solidFill>
                <a:srgbClr val="99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5"/>
          <p:cNvSpPr txBox="1"/>
          <p:nvPr/>
        </p:nvSpPr>
        <p:spPr>
          <a:xfrm>
            <a:off x="755650" y="2492375"/>
            <a:ext cx="7656513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>
                <a:latin typeface="Comic Sans MS" panose="030F0702030302020204" pitchFamily="66" charset="0"/>
              </a:rPr>
              <a:t>Let’s do some exercises !</a:t>
            </a:r>
            <a:endParaRPr lang="en-US" altLang="zh-CN" sz="4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0" y="0"/>
            <a:ext cx="205105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600">
                <a:latin typeface="Times New Roman" panose="02020603050405020304" pitchFamily="18" charset="0"/>
              </a:rPr>
              <a:t> discuss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600">
                <a:latin typeface="Times New Roman" panose="02020603050405020304" pitchFamily="18" charset="0"/>
              </a:rPr>
              <a:t> collect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600">
                <a:latin typeface="Times New Roman" panose="02020603050405020304" pitchFamily="18" charset="0"/>
              </a:rPr>
              <a:t> kind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600">
                <a:latin typeface="Times New Roman" panose="02020603050405020304" pitchFamily="18" charset="0"/>
              </a:rPr>
              <a:t> sick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600">
                <a:latin typeface="Times New Roman" panose="02020603050405020304" pitchFamily="18" charset="0"/>
              </a:rPr>
              <a:t> feel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3635375" y="2921000"/>
            <a:ext cx="2592388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6. celebrate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7. begin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8. dark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9. meet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10. invite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sp>
        <p:nvSpPr>
          <p:cNvPr id="99334" name="Text Box 6"/>
          <p:cNvSpPr txBox="1"/>
          <p:nvPr/>
        </p:nvSpPr>
        <p:spPr>
          <a:xfrm>
            <a:off x="2051050" y="0"/>
            <a:ext cx="295275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discuss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ion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collect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ion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kind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ness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sick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ness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feel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5" name="Text Box 7"/>
          <p:cNvSpPr txBox="1"/>
          <p:nvPr/>
        </p:nvSpPr>
        <p:spPr>
          <a:xfrm>
            <a:off x="5940425" y="2921000"/>
            <a:ext cx="295275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celebrat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ion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begin</a:t>
            </a:r>
            <a:r>
              <a:rPr lang="en-US" altLang="zh-CN" sz="3600">
                <a:solidFill>
                  <a:srgbClr val="99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dark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ness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meet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invit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ation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33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9334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9334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charRg st="31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9334">
                                            <p:txEl>
                                              <p:charRg st="31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charRg st="4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9334">
                                            <p:txEl>
                                              <p:charRg st="4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933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charRg st="1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9335">
                                            <p:txEl>
                                              <p:charRg st="1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9335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9335">
                                            <p:txEl>
                                              <p:charRg st="31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charRg st="39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9335">
                                            <p:txEl>
                                              <p:charRg st="39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611188" y="1703388"/>
            <a:ext cx="7777162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28650" indent="-628650">
              <a:lnSpc>
                <a:spcPct val="130000"/>
              </a:lnSpc>
            </a:pPr>
            <a:r>
              <a:rPr lang="en-US" altLang="zh-CN" sz="3600">
                <a:solidFill>
                  <a:srgbClr val="FF99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</a:t>
            </a:r>
            <a:r>
              <a:rPr lang="en-US" altLang="zh-CN" sz="3600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Fill in the blanks with the words in brackets. Change each word into a noun by adding a suffix. Use the plural form if necessary. </a:t>
            </a:r>
            <a:endParaRPr lang="en-US" altLang="zh-CN" sz="3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2"/>
          <p:cNvSpPr txBox="1"/>
          <p:nvPr/>
        </p:nvSpPr>
        <p:spPr>
          <a:xfrm>
            <a:off x="682625" y="1411288"/>
            <a:ext cx="7921625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Dear all,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We are members of the Wild Animals Club. Many wild animals are now in danger because of ________(hunt). They need our _________ (protect).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sp>
        <p:nvSpPr>
          <p:cNvPr id="44035" name="Rectangle 3"/>
          <p:cNvSpPr/>
          <p:nvPr/>
        </p:nvSpPr>
        <p:spPr>
          <a:xfrm>
            <a:off x="4356100" y="3357563"/>
            <a:ext cx="223202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hunting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5"/>
          <p:cNvSpPr/>
          <p:nvPr/>
        </p:nvSpPr>
        <p:spPr>
          <a:xfrm>
            <a:off x="3635375" y="4076700"/>
            <a:ext cx="223202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protection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7"/>
          <p:cNvSpPr txBox="1"/>
          <p:nvPr/>
        </p:nvSpPr>
        <p:spPr>
          <a:xfrm>
            <a:off x="428625" y="1000125"/>
            <a:ext cx="8497888" cy="6075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Wild animals are our friends. Some famous artists have wonderful ________ (paint) of them. Wild animals also have their own families. They have ______ (feel) of _________ (happy) and _______ (sad). We should not kill them for any reason.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We hope you can accept our ________ (invite) and join us. Thank you for your _________ (kind).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sp>
        <p:nvSpPr>
          <p:cNvPr id="38920" name="Rectangle 8"/>
          <p:cNvSpPr/>
          <p:nvPr/>
        </p:nvSpPr>
        <p:spPr>
          <a:xfrm>
            <a:off x="6572250" y="1571625"/>
            <a:ext cx="223202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paintings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1" name="Rectangle 9"/>
          <p:cNvSpPr/>
          <p:nvPr/>
        </p:nvSpPr>
        <p:spPr>
          <a:xfrm>
            <a:off x="6286500" y="2928938"/>
            <a:ext cx="223202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feelings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2" name="Rectangle 10"/>
          <p:cNvSpPr/>
          <p:nvPr/>
        </p:nvSpPr>
        <p:spPr>
          <a:xfrm>
            <a:off x="5786438" y="3571875"/>
            <a:ext cx="1871662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sadness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3" name="Rectangle 11"/>
          <p:cNvSpPr/>
          <p:nvPr/>
        </p:nvSpPr>
        <p:spPr>
          <a:xfrm>
            <a:off x="1000125" y="3500438"/>
            <a:ext cx="223202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happiness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Rectangle 12"/>
          <p:cNvSpPr/>
          <p:nvPr/>
        </p:nvSpPr>
        <p:spPr>
          <a:xfrm>
            <a:off x="6000750" y="4929188"/>
            <a:ext cx="223202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invitation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5" name="Rectangle 13"/>
          <p:cNvSpPr/>
          <p:nvPr/>
        </p:nvSpPr>
        <p:spPr>
          <a:xfrm>
            <a:off x="714375" y="6137275"/>
            <a:ext cx="223202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</a:rPr>
              <a:t>kindness</a:t>
            </a:r>
            <a:endParaRPr lang="en-US" altLang="zh-CN" sz="36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2" grpId="0"/>
      <p:bldP spid="38923" grpId="0"/>
      <p:bldP spid="38924" grpId="0"/>
      <p:bldP spid="389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框 46081"/>
          <p:cNvSpPr txBox="1"/>
          <p:nvPr/>
        </p:nvSpPr>
        <p:spPr>
          <a:xfrm>
            <a:off x="468313" y="3219450"/>
            <a:ext cx="8207375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/>
            <a:r>
              <a:rPr lang="en-US" altLang="zh-CN" sz="3200" b="0">
                <a:latin typeface="Arial" panose="020B0604020202020204" pitchFamily="34" charset="0"/>
              </a:rPr>
              <a:t>It is wonderful to go _________ outside.          </a:t>
            </a:r>
            <a:endParaRPr lang="en-US" altLang="zh-CN" sz="3200" b="0">
              <a:latin typeface="Arial" panose="020B0604020202020204" pitchFamily="34" charset="0"/>
            </a:endParaRPr>
          </a:p>
          <a:p>
            <a:pPr marL="342900" indent="-342900"/>
            <a:r>
              <a:rPr lang="en-US" altLang="zh-CN" sz="3200" b="0">
                <a:latin typeface="Arial" panose="020B0604020202020204" pitchFamily="34" charset="0"/>
              </a:rPr>
              <a:t>                </a:t>
            </a:r>
            <a:endParaRPr lang="en-US" altLang="zh-CN" sz="3200" b="0">
              <a:latin typeface="Arial" panose="020B0604020202020204" pitchFamily="34" charset="0"/>
            </a:endParaRPr>
          </a:p>
          <a:p>
            <a:pPr marL="342900" indent="-342900"/>
            <a:r>
              <a:rPr lang="en-US" altLang="zh-CN" sz="3200" b="0">
                <a:latin typeface="Arial" panose="020B0604020202020204" pitchFamily="34" charset="0"/>
              </a:rPr>
              <a:t>                                                        (camp)</a:t>
            </a:r>
            <a:endParaRPr lang="en-US" altLang="zh-CN" sz="3200" b="0">
              <a:latin typeface="Arial" panose="020B0604020202020204" pitchFamily="34" charset="0"/>
            </a:endParaRPr>
          </a:p>
          <a:p>
            <a:pPr marL="342900" indent="-342900">
              <a:buChar char="•"/>
            </a:pPr>
            <a:endParaRPr lang="zh-CN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46083" name="文本框 46082"/>
          <p:cNvSpPr txBox="1"/>
          <p:nvPr/>
        </p:nvSpPr>
        <p:spPr>
          <a:xfrm>
            <a:off x="4078288" y="3141663"/>
            <a:ext cx="17176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0">
                <a:solidFill>
                  <a:srgbClr val="FF0000"/>
                </a:solidFill>
                <a:latin typeface="Arial" panose="020B0604020202020204" pitchFamily="34" charset="0"/>
              </a:rPr>
              <a:t>camping</a:t>
            </a:r>
            <a:endParaRPr lang="en-US" altLang="zh-CN" sz="32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图片 46083" descr="p2">
            <a:hlinkClick r:id="rId1"/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268413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图片 46084" descr="018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5516563"/>
            <a:ext cx="1214438" cy="1214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文本占位符 53249"/>
          <p:cNvSpPr/>
          <p:nvPr>
            <p:ph type="body" idx="1"/>
          </p:nvPr>
        </p:nvSpPr>
        <p:spPr>
          <a:xfrm>
            <a:off x="0" y="549275"/>
            <a:ext cx="9144000" cy="6308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rgbClr val="E30313"/>
                </a:solidFill>
              </a:rPr>
              <a:t>用所给单词的适当形式填空</a:t>
            </a:r>
            <a:endParaRPr lang="zh-CN" altLang="en-US" sz="3600" b="1" dirty="0">
              <a:solidFill>
                <a:srgbClr val="E30313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3600" b="1"/>
              <a:t>1 All of the students like her </a:t>
            </a:r>
            <a:r>
              <a:rPr lang="en-US" altLang="zh-CN" sz="3600" b="1">
                <a:solidFill>
                  <a:srgbClr val="0033CC"/>
                </a:solidFill>
              </a:rPr>
              <a:t>because of</a:t>
            </a:r>
            <a:r>
              <a:rPr lang="en-US" altLang="zh-CN" sz="3600" b="1"/>
              <a:t> her __________(kind).</a:t>
            </a:r>
            <a:endParaRPr lang="en-US" altLang="zh-CN" sz="3600" b="1"/>
          </a:p>
          <a:p>
            <a:pPr>
              <a:lnSpc>
                <a:spcPct val="90000"/>
              </a:lnSpc>
              <a:buNone/>
            </a:pPr>
            <a:r>
              <a:rPr lang="en-US" altLang="zh-CN" sz="3600" b="1"/>
              <a:t>2 We made ______________(advertise) on TV.</a:t>
            </a:r>
            <a:endParaRPr lang="en-US" altLang="zh-CN" sz="3600" b="1"/>
          </a:p>
          <a:p>
            <a:pPr>
              <a:lnSpc>
                <a:spcPct val="90000"/>
              </a:lnSpc>
              <a:buNone/>
            </a:pPr>
            <a:endParaRPr lang="en-US" altLang="zh-CN" sz="3600" b="1"/>
          </a:p>
        </p:txBody>
      </p:sp>
      <p:sp>
        <p:nvSpPr>
          <p:cNvPr id="53251" name="文本框 53250"/>
          <p:cNvSpPr txBox="1"/>
          <p:nvPr/>
        </p:nvSpPr>
        <p:spPr>
          <a:xfrm>
            <a:off x="1619250" y="1628775"/>
            <a:ext cx="16970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E30313"/>
                </a:solidFill>
                <a:latin typeface="Times New Roman" panose="02020603050405020304" pitchFamily="18" charset="0"/>
              </a:rPr>
              <a:t>kindness</a:t>
            </a:r>
            <a:endParaRPr lang="en-US" altLang="zh-CN" sz="3200">
              <a:solidFill>
                <a:srgbClr val="E30313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文本框 53251"/>
          <p:cNvSpPr txBox="1"/>
          <p:nvPr/>
        </p:nvSpPr>
        <p:spPr>
          <a:xfrm>
            <a:off x="3184525" y="2270125"/>
            <a:ext cx="28035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E30313"/>
                </a:solidFill>
                <a:latin typeface="Times New Roman" panose="02020603050405020304" pitchFamily="18" charset="0"/>
              </a:rPr>
              <a:t>advertisements</a:t>
            </a:r>
            <a:endParaRPr lang="en-US" altLang="zh-CN" sz="3200">
              <a:solidFill>
                <a:srgbClr val="E3031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9" descr="Shenwu_Huayu_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/>
          <p:nvPr/>
        </p:nvSpPr>
        <p:spPr>
          <a:xfrm>
            <a:off x="295275" y="152400"/>
            <a:ext cx="370522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en-US" altLang="zh-CN" sz="4400" b="0">
                <a:solidFill>
                  <a:srgbClr val="000099"/>
                </a:solidFill>
                <a:latin typeface="Arial" panose="020B0604020202020204" pitchFamily="34" charset="0"/>
              </a:rPr>
              <a:t>Learning aims</a:t>
            </a:r>
            <a:endParaRPr lang="en-US" altLang="zh-CN" sz="4400" b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76200" y="1295400"/>
            <a:ext cx="906780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To l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earn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some more about wild animals and know the importance of 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protect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wild animals.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en-US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b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.To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know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about the suffixes (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adding </a:t>
            </a:r>
            <a:r>
              <a:rPr lang="en-US" altLang="zh-CN" sz="3200" i="1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3200" i="1" err="1">
                <a:solidFill>
                  <a:srgbClr val="3333FF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3200" i="1">
                <a:solidFill>
                  <a:srgbClr val="3333FF"/>
                </a:solidFill>
                <a:latin typeface="Times New Roman" panose="02020603050405020304" pitchFamily="18" charset="0"/>
              </a:rPr>
              <a:t>, -</a:t>
            </a:r>
            <a:r>
              <a:rPr lang="en-US" altLang="zh-CN" sz="3200" i="1" err="1">
                <a:solidFill>
                  <a:srgbClr val="3333FF"/>
                </a:solidFill>
                <a:latin typeface="Times New Roman" panose="02020603050405020304" pitchFamily="18" charset="0"/>
              </a:rPr>
              <a:t>ness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CN" sz="3200" i="1">
                <a:solidFill>
                  <a:srgbClr val="3333FF"/>
                </a:solidFill>
                <a:latin typeface="Times New Roman" panose="02020603050405020304" pitchFamily="18" charset="0"/>
              </a:rPr>
              <a:t>-ion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to some 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</a:rPr>
              <a:t>verbs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zh-CN" sz="3200" i="1">
                <a:solidFill>
                  <a:srgbClr val="000000"/>
                </a:solidFill>
                <a:latin typeface="Times New Roman" panose="02020603050405020304" pitchFamily="18" charset="0"/>
              </a:rPr>
              <a:t>adjectives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to form nouns)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32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5298" name="文本框 55297"/>
          <p:cNvSpPr txBox="1"/>
          <p:nvPr/>
        </p:nvSpPr>
        <p:spPr>
          <a:xfrm>
            <a:off x="34925" y="-23812"/>
            <a:ext cx="9109075" cy="693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1. Mrs. Brown is worrying about her son's serious ___________ (sick)  these days.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2. You'd better be more hard-working next time. There are too many __________ (spell) mistakes in your homework.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3. The film was so boring that Mr. Brown slept from _____________ (begin) to end.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4. Wolves have good __________ (hear). As a result, they can hear the things far away.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5. On Sundays, Mum likes to do some ___________ (wash) and __________ (clean).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6. My grandfather has a large  __________ (collect) of the __________ (paint) of Xu Beihong.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7. Millie's ___________ (draw) are so beautiful that everyone likes them.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8. Many wild animals need our __________ (protect).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55299" name="文本框 55298"/>
          <p:cNvSpPr txBox="1"/>
          <p:nvPr/>
        </p:nvSpPr>
        <p:spPr>
          <a:xfrm>
            <a:off x="2020888" y="250825"/>
            <a:ext cx="20462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sickness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文本框 55299"/>
          <p:cNvSpPr txBox="1"/>
          <p:nvPr/>
        </p:nvSpPr>
        <p:spPr>
          <a:xfrm>
            <a:off x="5018088" y="1023938"/>
            <a:ext cx="20462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spelling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文本框 55300"/>
          <p:cNvSpPr txBox="1"/>
          <p:nvPr/>
        </p:nvSpPr>
        <p:spPr>
          <a:xfrm>
            <a:off x="1412875" y="2082800"/>
            <a:ext cx="2654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beginning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5302" name="文本框 55301"/>
          <p:cNvSpPr txBox="1"/>
          <p:nvPr/>
        </p:nvSpPr>
        <p:spPr>
          <a:xfrm>
            <a:off x="4410075" y="2497138"/>
            <a:ext cx="2654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hearing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5303" name="文本框 55302"/>
          <p:cNvSpPr txBox="1"/>
          <p:nvPr/>
        </p:nvSpPr>
        <p:spPr>
          <a:xfrm>
            <a:off x="447675" y="3629025"/>
            <a:ext cx="26543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washing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5304" name="文本框 55303"/>
          <p:cNvSpPr txBox="1"/>
          <p:nvPr/>
        </p:nvSpPr>
        <p:spPr>
          <a:xfrm>
            <a:off x="4951413" y="3684588"/>
            <a:ext cx="2654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cleaning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5305" name="文本框 55304"/>
          <p:cNvSpPr txBox="1"/>
          <p:nvPr/>
        </p:nvSpPr>
        <p:spPr>
          <a:xfrm>
            <a:off x="5940425" y="4098925"/>
            <a:ext cx="26543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collection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5306" name="文本框 55305"/>
          <p:cNvSpPr txBox="1"/>
          <p:nvPr/>
        </p:nvSpPr>
        <p:spPr>
          <a:xfrm>
            <a:off x="3124200" y="4440238"/>
            <a:ext cx="2654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paintings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5307" name="文本框 55306"/>
          <p:cNvSpPr txBox="1"/>
          <p:nvPr/>
        </p:nvSpPr>
        <p:spPr>
          <a:xfrm>
            <a:off x="2390775" y="5141913"/>
            <a:ext cx="2654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drawings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5308" name="文本框 55307"/>
          <p:cNvSpPr txBox="1"/>
          <p:nvPr/>
        </p:nvSpPr>
        <p:spPr>
          <a:xfrm>
            <a:off x="6176963" y="5915025"/>
            <a:ext cx="26543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protection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ldLvl="0"/>
      <p:bldP spid="55299" grpId="0" bldLvl="0"/>
      <p:bldP spid="55300" grpId="0" bldLvl="0"/>
      <p:bldP spid="55301" grpId="0" bldLvl="0"/>
      <p:bldP spid="55302" grpId="0" bldLvl="0"/>
      <p:bldP spid="55303" grpId="0" bldLvl="0"/>
      <p:bldP spid="55304" grpId="0" bldLvl="0"/>
      <p:bldP spid="55305" grpId="0" bldLvl="0"/>
      <p:bldP spid="55306" grpId="0" bldLvl="0"/>
      <p:bldP spid="55307" grpId="0" bldLvl="0"/>
      <p:bldP spid="55308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6322" name="文本框 56321"/>
          <p:cNvSpPr txBox="1"/>
          <p:nvPr/>
        </p:nvSpPr>
        <p:spPr>
          <a:xfrm>
            <a:off x="34925" y="-23812"/>
            <a:ext cx="9109075" cy="6542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9. Why not go ________ (climb) this Sunday?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10. There are more _____________ (advertise) on TV than in the newspaper.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11. We thanked the host (主人) for his _____________ (kind).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12. I'm always willing to share my ________ (happy) and ___________ (sad) with my best friend.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13. They didn't make any __________ (decide) about the </a:t>
            </a:r>
            <a:r>
              <a:rPr lang="en-US" altLang="zh-CN" sz="3200">
                <a:latin typeface="Arial" panose="020B0604020202020204" pitchFamily="34" charset="0"/>
              </a:rPr>
              <a:t>problems during the meeting.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14. Our Physics teacher often asks us to have a __________ (discuss) in our groups.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15. My grandfather's 80th birthday is coming. There will be a ___________ (celebrate) in our house.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>
              <a:lnSpc>
                <a:spcPct val="78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latin typeface="Arial" panose="020B0604020202020204" pitchFamily="34" charset="0"/>
              </a:rPr>
              <a:t>16. Thank you for your ___________ (invite) and we'll be at the party on time.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56323" name="文本框 56322"/>
          <p:cNvSpPr txBox="1"/>
          <p:nvPr/>
        </p:nvSpPr>
        <p:spPr>
          <a:xfrm>
            <a:off x="2882900" y="-106362"/>
            <a:ext cx="20447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climbing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文本框 56323"/>
          <p:cNvSpPr txBox="1"/>
          <p:nvPr/>
        </p:nvSpPr>
        <p:spPr>
          <a:xfrm>
            <a:off x="3727450" y="306388"/>
            <a:ext cx="3797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advertisements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6325" name="文本框 56324"/>
          <p:cNvSpPr txBox="1"/>
          <p:nvPr/>
        </p:nvSpPr>
        <p:spPr>
          <a:xfrm>
            <a:off x="193675" y="1365250"/>
            <a:ext cx="3798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kindness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6326" name="文本框 56325"/>
          <p:cNvSpPr txBox="1"/>
          <p:nvPr/>
        </p:nvSpPr>
        <p:spPr>
          <a:xfrm>
            <a:off x="6707188" y="1779588"/>
            <a:ext cx="37988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happiness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6327" name="文本框 56326"/>
          <p:cNvSpPr txBox="1"/>
          <p:nvPr/>
        </p:nvSpPr>
        <p:spPr>
          <a:xfrm>
            <a:off x="2976563" y="2138363"/>
            <a:ext cx="37988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sadness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6328" name="文本框 56327"/>
          <p:cNvSpPr txBox="1"/>
          <p:nvPr/>
        </p:nvSpPr>
        <p:spPr>
          <a:xfrm>
            <a:off x="5040313" y="2911475"/>
            <a:ext cx="37988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decisions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6329" name="文本框 56328"/>
          <p:cNvSpPr txBox="1"/>
          <p:nvPr/>
        </p:nvSpPr>
        <p:spPr>
          <a:xfrm>
            <a:off x="574675" y="4043363"/>
            <a:ext cx="37988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discussion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6330" name="文本框 56329"/>
          <p:cNvSpPr txBox="1"/>
          <p:nvPr/>
        </p:nvSpPr>
        <p:spPr>
          <a:xfrm>
            <a:off x="3286125" y="4816475"/>
            <a:ext cx="37973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celebration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56331" name="文本框 56330"/>
          <p:cNvSpPr txBox="1"/>
          <p:nvPr/>
        </p:nvSpPr>
        <p:spPr>
          <a:xfrm>
            <a:off x="4632325" y="5588000"/>
            <a:ext cx="3798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invitation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ldLvl="0"/>
      <p:bldP spid="56323" grpId="0" bldLvl="0"/>
      <p:bldP spid="56324" grpId="0" bldLvl="0"/>
      <p:bldP spid="56325" grpId="0" bldLvl="0"/>
      <p:bldP spid="56326" grpId="0" bldLvl="0"/>
      <p:bldP spid="56327" grpId="0" bldLvl="0"/>
      <p:bldP spid="56328" grpId="0" bldLvl="0"/>
      <p:bldP spid="56329" grpId="0" bldLvl="0"/>
      <p:bldP spid="56330" grpId="0" bldLvl="0"/>
      <p:bldP spid="56331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9396" name="文本框 59395"/>
          <p:cNvSpPr txBox="1"/>
          <p:nvPr/>
        </p:nvSpPr>
        <p:spPr>
          <a:xfrm>
            <a:off x="179388" y="333375"/>
            <a:ext cx="8604250" cy="594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latin typeface="Arial" panose="020B0604020202020204" pitchFamily="34" charset="0"/>
              </a:rPr>
              <a:t>1. After a w____, the hunter hunted a rabbit.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2. Most people think wolves are dangerous to ______________</a:t>
            </a:r>
            <a:r>
              <a:rPr lang="zh-CN" altLang="en-US" sz="3200" dirty="0">
                <a:latin typeface="Arial" panose="020B0604020202020204" pitchFamily="34" charset="0"/>
              </a:rPr>
              <a:t>（人类）</a:t>
            </a:r>
            <a:r>
              <a:rPr lang="en-US" altLang="zh-CN" sz="3200">
                <a:latin typeface="Arial" panose="020B0604020202020204" pitchFamily="34" charset="0"/>
              </a:rPr>
              <a:t>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3. Tigers are good at _____________ (</a:t>
            </a:r>
            <a:r>
              <a:rPr lang="zh-CN" altLang="en-US" sz="3200" dirty="0">
                <a:latin typeface="Arial" panose="020B0604020202020204" pitchFamily="34" charset="0"/>
              </a:rPr>
              <a:t>捕捉</a:t>
            </a:r>
            <a:r>
              <a:rPr lang="en-US" altLang="zh-CN" sz="3200">
                <a:latin typeface="Arial" panose="020B0604020202020204" pitchFamily="34" charset="0"/>
              </a:rPr>
              <a:t>) small animals.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4. After a long ____________(</a:t>
            </a:r>
            <a:r>
              <a:rPr lang="zh-CN" altLang="en-US" sz="3200" dirty="0">
                <a:latin typeface="Arial" panose="020B0604020202020204" pitchFamily="34" charset="0"/>
              </a:rPr>
              <a:t>讨论</a:t>
            </a:r>
            <a:r>
              <a:rPr lang="en-US" altLang="zh-CN" sz="3200">
                <a:latin typeface="Arial" panose="020B0604020202020204" pitchFamily="34" charset="0"/>
              </a:rPr>
              <a:t>), we all agreed to go on a trip to the zoo.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5. Children need parents’ __________ (</a:t>
            </a:r>
            <a:r>
              <a:rPr lang="zh-CN" altLang="en-US" sz="3200" dirty="0">
                <a:latin typeface="Arial" panose="020B0604020202020204" pitchFamily="34" charset="0"/>
              </a:rPr>
              <a:t>保护</a:t>
            </a:r>
            <a:r>
              <a:rPr lang="en-US" altLang="zh-CN" sz="3200">
                <a:latin typeface="Arial" panose="020B0604020202020204" pitchFamily="34" charset="0"/>
              </a:rPr>
              <a:t>).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6. What a s___________! You shouldn’t buy the weak.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7. When I hear the good news, my heart  is full of h________.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59397" name="文本框 59396"/>
          <p:cNvSpPr txBox="1"/>
          <p:nvPr/>
        </p:nvSpPr>
        <p:spPr>
          <a:xfrm>
            <a:off x="2484438" y="404813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hile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684213" y="1341438"/>
            <a:ext cx="2952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humans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400" name="文本框 59399"/>
          <p:cNvSpPr txBox="1"/>
          <p:nvPr/>
        </p:nvSpPr>
        <p:spPr>
          <a:xfrm>
            <a:off x="4500563" y="1844675"/>
            <a:ext cx="25923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hunting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401" name="文本框 59400"/>
          <p:cNvSpPr txBox="1"/>
          <p:nvPr/>
        </p:nvSpPr>
        <p:spPr>
          <a:xfrm>
            <a:off x="3132138" y="2852738"/>
            <a:ext cx="25193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discussion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402" name="文本框 59401"/>
          <p:cNvSpPr txBox="1"/>
          <p:nvPr/>
        </p:nvSpPr>
        <p:spPr>
          <a:xfrm>
            <a:off x="5292725" y="3789363"/>
            <a:ext cx="23050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protection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403" name="文本框 59402"/>
          <p:cNvSpPr txBox="1"/>
          <p:nvPr/>
        </p:nvSpPr>
        <p:spPr>
          <a:xfrm>
            <a:off x="2484438" y="4292600"/>
            <a:ext cx="2303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hame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404" name="文本框 59403"/>
          <p:cNvSpPr txBox="1"/>
          <p:nvPr/>
        </p:nvSpPr>
        <p:spPr>
          <a:xfrm>
            <a:off x="1763713" y="5661025"/>
            <a:ext cx="18716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appiness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0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0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402" grpId="0"/>
      <p:bldP spid="594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7348" name="矩形 57347"/>
          <p:cNvSpPr/>
          <p:nvPr/>
        </p:nvSpPr>
        <p:spPr>
          <a:xfrm>
            <a:off x="323850" y="549275"/>
            <a:ext cx="8569325" cy="6134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>
                <a:latin typeface="Arial" panose="020B0604020202020204" pitchFamily="34" charset="0"/>
              </a:rPr>
              <a:t>8. He gave me a special present yesterday, but I didn’t a__________.</a:t>
            </a:r>
            <a:endParaRPr lang="en-US" altLang="zh-CN" sz="3600">
              <a:latin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</a:rPr>
              <a:t>9. Wolves are friendly towards each other. They often work as a t__________.</a:t>
            </a:r>
            <a:endParaRPr lang="en-US" altLang="zh-CN" sz="3600">
              <a:latin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</a:rPr>
              <a:t>10.---What’s the m____________ of the word “killer” in Chinese?   ---It means “</a:t>
            </a:r>
            <a:r>
              <a:rPr lang="zh-CN" altLang="en-US" sz="3600" dirty="0">
                <a:latin typeface="Arial" panose="020B0604020202020204" pitchFamily="34" charset="0"/>
              </a:rPr>
              <a:t>杀手”</a:t>
            </a:r>
            <a:r>
              <a:rPr lang="en-US" altLang="zh-CN" sz="3600">
                <a:latin typeface="Arial" panose="020B0604020202020204" pitchFamily="34" charset="0"/>
              </a:rPr>
              <a:t>.</a:t>
            </a:r>
            <a:endParaRPr lang="en-US" altLang="zh-CN" sz="3600">
              <a:latin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</a:rPr>
              <a:t>10._________ (</a:t>
            </a:r>
            <a:r>
              <a:rPr lang="zh-CN" altLang="en-US" sz="3600" dirty="0">
                <a:latin typeface="Arial" panose="020B0604020202020204" pitchFamily="34" charset="0"/>
              </a:rPr>
              <a:t>没有一个</a:t>
            </a:r>
            <a:r>
              <a:rPr lang="en-US" altLang="zh-CN" sz="3600">
                <a:latin typeface="Arial" panose="020B0604020202020204" pitchFamily="34" charset="0"/>
              </a:rPr>
              <a:t>) of us likes the boring film.</a:t>
            </a:r>
            <a:endParaRPr lang="en-US" altLang="zh-CN" sz="3600">
              <a:latin typeface="Arial" panose="020B0604020202020204" pitchFamily="34" charset="0"/>
            </a:endParaRPr>
          </a:p>
          <a:p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9265" y="1141095"/>
            <a:ext cx="2190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ccept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3730" y="2741930"/>
            <a:ext cx="1939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eam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82135" y="3398520"/>
            <a:ext cx="2421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eaning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7760" y="5017135"/>
            <a:ext cx="200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None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9" name="文本占位符 60418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en-US" altLang="zh-CN" b="1"/>
              <a:t>1. The__________ (live) areas of the wild animals are becoming smaller and smaller.</a:t>
            </a:r>
            <a:endParaRPr lang="en-US" altLang="zh-CN" b="1"/>
          </a:p>
          <a:p>
            <a:pPr>
              <a:lnSpc>
                <a:spcPct val="90000"/>
              </a:lnSpc>
            </a:pPr>
            <a:r>
              <a:rPr lang="en-US" altLang="zh-CN" b="1"/>
              <a:t>2.__________ (hunt) make a living by hunting wild animals.</a:t>
            </a:r>
            <a:endParaRPr lang="en-US" altLang="zh-CN" b="1"/>
          </a:p>
          <a:p>
            <a:pPr>
              <a:lnSpc>
                <a:spcPct val="90000"/>
              </a:lnSpc>
            </a:pPr>
            <a:r>
              <a:rPr lang="en-US" altLang="zh-CN" b="1"/>
              <a:t>3. Our class has a class __________ (meet) on Monday afternoon.</a:t>
            </a:r>
            <a:endParaRPr lang="en-US" altLang="zh-CN" b="1"/>
          </a:p>
          <a:p>
            <a:pPr>
              <a:lnSpc>
                <a:spcPct val="90000"/>
              </a:lnSpc>
            </a:pPr>
            <a:r>
              <a:rPr lang="en-US" altLang="zh-CN" b="1"/>
              <a:t>4. Tomorrow is my birthday. Please accept my _________ (invite) and come to my party.</a:t>
            </a:r>
            <a:endParaRPr lang="en-US" altLang="zh-CN" b="1"/>
          </a:p>
          <a:p>
            <a:pPr>
              <a:lnSpc>
                <a:spcPct val="90000"/>
              </a:lnSpc>
            </a:pPr>
            <a:r>
              <a:rPr lang="en-US" altLang="zh-CN" b="1"/>
              <a:t>5. Because of ____________(dark), the baby kept crying.</a:t>
            </a:r>
            <a:endParaRPr lang="en-US" altLang="zh-CN" b="1"/>
          </a:p>
          <a:p>
            <a:pPr>
              <a:lnSpc>
                <a:spcPct val="90000"/>
              </a:lnSpc>
            </a:pPr>
            <a:r>
              <a:rPr lang="en-US" altLang="zh-CN" b="1"/>
              <a:t>6. When Tom was born, he _____  (weigh) 3 kilograms.</a:t>
            </a:r>
            <a:endParaRPr lang="en-US" altLang="zh-CN" b="1"/>
          </a:p>
          <a:p>
            <a:pPr>
              <a:lnSpc>
                <a:spcPct val="90000"/>
              </a:lnSpc>
            </a:pPr>
            <a:r>
              <a:rPr lang="en-US" altLang="zh-CN" b="1"/>
              <a:t>7.  The whole class cared about the </a:t>
            </a:r>
            <a:r>
              <a:rPr lang="en-US" altLang="zh-CN" b="1" err="1"/>
              <a:t>r_______of</a:t>
            </a:r>
            <a:r>
              <a:rPr lang="en-US" altLang="zh-CN" b="1"/>
              <a:t> the final basketball competition.</a:t>
            </a:r>
            <a:endParaRPr lang="en-US" altLang="zh-CN" b="1"/>
          </a:p>
          <a:p>
            <a:pPr>
              <a:lnSpc>
                <a:spcPct val="90000"/>
              </a:lnSpc>
            </a:pPr>
            <a:endParaRPr lang="zh-CN" alt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670050" y="0"/>
            <a:ext cx="2045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living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8515" y="928370"/>
            <a:ext cx="2025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Hunters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0330" y="1882140"/>
            <a:ext cx="2272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meeting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3785" y="3364865"/>
            <a:ext cx="2273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invitation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18485" y="3841750"/>
            <a:ext cx="2606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darkness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57215" y="4881245"/>
            <a:ext cx="196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weighed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8645" y="6278880"/>
            <a:ext cx="1527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esult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3" name="文本框 58372"/>
          <p:cNvSpPr txBox="1"/>
          <p:nvPr/>
        </p:nvSpPr>
        <p:spPr>
          <a:xfrm>
            <a:off x="900113" y="1773238"/>
            <a:ext cx="741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8374" name="文本框 58373"/>
          <p:cNvSpPr txBox="1"/>
          <p:nvPr/>
        </p:nvSpPr>
        <p:spPr>
          <a:xfrm>
            <a:off x="323850" y="1268413"/>
            <a:ext cx="8281988" cy="594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latin typeface="Arial" panose="020B0604020202020204" pitchFamily="34" charset="0"/>
              </a:rPr>
              <a:t>1. Squirrels always begin to s________ some food before winter comes.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2. Bees always remember to come back the s_______ way as they went.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3. B________ can’t see with their eyes but they can see with ears.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4. </a:t>
            </a:r>
            <a:r>
              <a:rPr lang="en-US" altLang="zh-CN" sz="3200" err="1">
                <a:latin typeface="Arial" panose="020B0604020202020204" pitchFamily="34" charset="0"/>
              </a:rPr>
              <a:t>Travellers</a:t>
            </a:r>
            <a:r>
              <a:rPr lang="en-US" altLang="zh-CN" sz="3200">
                <a:latin typeface="Arial" panose="020B0604020202020204" pitchFamily="34" charset="0"/>
              </a:rPr>
              <a:t> can easily get l________ in the forest.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5. </a:t>
            </a:r>
            <a:r>
              <a:rPr lang="en-US" altLang="zh-CN" sz="3200" err="1">
                <a:latin typeface="Arial" panose="020B0604020202020204" pitchFamily="34" charset="0"/>
              </a:rPr>
              <a:t>B______are</a:t>
            </a:r>
            <a:r>
              <a:rPr lang="en-US" altLang="zh-CN" sz="3200">
                <a:latin typeface="Arial" panose="020B0604020202020204" pitchFamily="34" charset="0"/>
              </a:rPr>
              <a:t> very hard-working insects.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6. It took her three hours ___________(prepare) the dinner.</a:t>
            </a:r>
            <a:endParaRPr lang="en-US" altLang="zh-CN" sz="3200"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42990" y="1268730"/>
            <a:ext cx="187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ave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3670" y="2717800"/>
            <a:ext cx="149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ame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4600" y="3168015"/>
            <a:ext cx="1802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ats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93740" y="4216400"/>
            <a:ext cx="1670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ost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4600" y="5187315"/>
            <a:ext cx="1238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ees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7225" y="6176010"/>
            <a:ext cx="2207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to prepare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44" name="文本框 61443"/>
          <p:cNvSpPr txBox="1"/>
          <p:nvPr/>
        </p:nvSpPr>
        <p:spPr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>
                <a:latin typeface="Arial" panose="020B0604020202020204" pitchFamily="34" charset="0"/>
              </a:rPr>
              <a:t>1. They plan ________ (stay) at home and watch TV tomorrow.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2. Would you please let the old man _______(sit) on your seat?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3. Why did he choose _________(take) a bus to the hill?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4. We should learn __________(look) after the flowers in our gardens well.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5. He agreed ________(help) his grandma with the housework every day.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6. She hopes _________(join) the School Camping Club.</a:t>
            </a:r>
            <a:endParaRPr lang="en-US" altLang="zh-CN" sz="3200">
              <a:latin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</a:rPr>
              <a:t>7. My dad taught me ___________(drive) and bought me a car as my birthday present.</a:t>
            </a:r>
            <a:endParaRPr lang="en-US" altLang="zh-CN" sz="320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3970" y="0"/>
            <a:ext cx="2012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to stay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7650" y="1504950"/>
            <a:ext cx="1372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 sz="2800">
                <a:solidFill>
                  <a:srgbClr val="FF0000"/>
                </a:solidFill>
              </a:rPr>
              <a:t>sit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7855" y="1913890"/>
            <a:ext cx="1958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to take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59530" y="2927350"/>
            <a:ext cx="2080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to look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2400" y="3996690"/>
            <a:ext cx="173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to help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835" y="4946650"/>
            <a:ext cx="1972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to join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2435" y="5918200"/>
            <a:ext cx="2329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to drive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50177"/>
          <p:cNvSpPr/>
          <p:nvPr/>
        </p:nvSpPr>
        <p:spPr>
          <a:xfrm>
            <a:off x="684213" y="3587750"/>
            <a:ext cx="7788275" cy="13731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0">
                <a:latin typeface="Arial" panose="020B0604020202020204" pitchFamily="34" charset="0"/>
              </a:rPr>
              <a:t>The policemen carried them to _______. </a:t>
            </a:r>
            <a:endParaRPr lang="en-US" altLang="zh-CN" sz="2800" b="0">
              <a:latin typeface="Arial" panose="020B0604020202020204" pitchFamily="34" charset="0"/>
            </a:endParaRPr>
          </a:p>
          <a:p>
            <a:r>
              <a:rPr lang="en-US" altLang="zh-CN" sz="2800" b="0">
                <a:latin typeface="Arial" panose="020B0604020202020204" pitchFamily="34" charset="0"/>
              </a:rPr>
              <a:t> </a:t>
            </a:r>
            <a:endParaRPr lang="en-US" altLang="zh-CN" sz="2800" b="0">
              <a:latin typeface="Arial" panose="020B0604020202020204" pitchFamily="34" charset="0"/>
            </a:endParaRPr>
          </a:p>
          <a:p>
            <a:r>
              <a:rPr lang="en-US" altLang="zh-CN" sz="2800" b="0">
                <a:latin typeface="Arial" panose="020B0604020202020204" pitchFamily="34" charset="0"/>
              </a:rPr>
              <a:t>                                                                    (safe)</a:t>
            </a:r>
            <a:endParaRPr lang="en-US" altLang="zh-CN" sz="2800" b="0">
              <a:latin typeface="Arial" panose="020B0604020202020204" pitchFamily="34" charset="0"/>
            </a:endParaRPr>
          </a:p>
        </p:txBody>
      </p:sp>
      <p:pic>
        <p:nvPicPr>
          <p:cNvPr id="50179" name="图片 50178" descr="2008618957335977808">
            <a:hlinkClick r:id="rId1"/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196975"/>
            <a:ext cx="1439863" cy="1439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文本框 50179"/>
          <p:cNvSpPr txBox="1"/>
          <p:nvPr/>
        </p:nvSpPr>
        <p:spPr>
          <a:xfrm>
            <a:off x="5724525" y="3573463"/>
            <a:ext cx="11334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0">
                <a:solidFill>
                  <a:srgbClr val="FF0000"/>
                </a:solidFill>
                <a:latin typeface="Arial" panose="020B0604020202020204" pitchFamily="34" charset="0"/>
              </a:rPr>
              <a:t>safety</a:t>
            </a:r>
            <a:endParaRPr lang="en-US" altLang="zh-CN" sz="2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0181" name="图片 50180" descr="018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5516563"/>
            <a:ext cx="1214438" cy="1214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2" name="Text Box 4"/>
          <p:cNvSpPr txBox="1"/>
          <p:nvPr/>
        </p:nvSpPr>
        <p:spPr>
          <a:xfrm>
            <a:off x="323850" y="3414713"/>
            <a:ext cx="9377363" cy="212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>
              <a:buAutoNum type="arabicPeriod"/>
            </a:pPr>
            <a:r>
              <a:rPr lang="en-US" altLang="zh-CN" sz="4400">
                <a:latin typeface="Arial" panose="020B0604020202020204" pitchFamily="34" charset="0"/>
              </a:rPr>
              <a:t>Copy the new words five times.</a:t>
            </a:r>
            <a:endParaRPr lang="en-US" altLang="zh-CN" sz="440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sz="440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4400">
                <a:latin typeface="Arial" panose="020B0604020202020204" pitchFamily="34" charset="0"/>
              </a:rPr>
              <a:t>Try to remember the suffixes.</a:t>
            </a:r>
            <a:endParaRPr lang="en-US" altLang="zh-CN" sz="4400">
              <a:latin typeface="Arial" panose="020B0604020202020204" pitchFamily="34" charset="0"/>
            </a:endParaRPr>
          </a:p>
        </p:txBody>
      </p:sp>
      <p:sp>
        <p:nvSpPr>
          <p:cNvPr id="30723" name="WordArt 5"/>
          <p:cNvSpPr>
            <a:spLocks noTextEdit="1"/>
          </p:cNvSpPr>
          <p:nvPr/>
        </p:nvSpPr>
        <p:spPr>
          <a:xfrm>
            <a:off x="611188" y="404813"/>
            <a:ext cx="5256212" cy="266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44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Homework:</a:t>
            </a:r>
            <a:endParaRPr lang="zh-CN" altLang="en-US" sz="44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 descr="Thank you8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057900" cy="468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banma5"/>
          <p:cNvPicPr>
            <a:picLocks noChangeAspect="1"/>
          </p:cNvPicPr>
          <p:nvPr/>
        </p:nvPicPr>
        <p:blipFill>
          <a:blip r:embed="rId1"/>
          <a:srcRect b="-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banma5"/>
          <p:cNvPicPr>
            <a:picLocks noChangeAspect="1"/>
          </p:cNvPicPr>
          <p:nvPr/>
        </p:nvPicPr>
        <p:blipFill>
          <a:blip r:embed="rId1"/>
          <a:srcRect l="20869" t="32176" r="23228" b="52069"/>
          <a:stretch>
            <a:fillRect/>
          </a:stretch>
        </p:blipFill>
        <p:spPr>
          <a:xfrm>
            <a:off x="1908175" y="2205038"/>
            <a:ext cx="5111750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20059141628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2005914162849"/>
          <p:cNvPicPr>
            <a:picLocks noChangeAspect="1"/>
          </p:cNvPicPr>
          <p:nvPr/>
        </p:nvPicPr>
        <p:blipFill>
          <a:blip r:embed="rId1"/>
          <a:srcRect t="61507"/>
          <a:stretch>
            <a:fillRect/>
          </a:stretch>
        </p:blipFill>
        <p:spPr>
          <a:xfrm>
            <a:off x="0" y="4221163"/>
            <a:ext cx="9144000" cy="263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20041119953245718"/>
          <p:cNvPicPr>
            <a:picLocks noChangeAspect="1"/>
          </p:cNvPicPr>
          <p:nvPr/>
        </p:nvPicPr>
        <p:blipFill>
          <a:blip r:embed="rId1"/>
          <a:srcRect b="-9"/>
          <a:stretch>
            <a:fillRect/>
          </a:stretch>
        </p:blipFill>
        <p:spPr>
          <a:xfrm>
            <a:off x="0" y="214313"/>
            <a:ext cx="9144000" cy="6888162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7171" name="Picture 3" descr="20041119953245718"/>
          <p:cNvPicPr>
            <a:picLocks noChangeAspect="1"/>
          </p:cNvPicPr>
          <p:nvPr/>
        </p:nvPicPr>
        <p:blipFill>
          <a:blip r:embed="rId1"/>
          <a:srcRect l="27951" t="78020" r="26372" b="-9"/>
          <a:stretch>
            <a:fillRect/>
          </a:stretch>
        </p:blipFill>
        <p:spPr>
          <a:xfrm>
            <a:off x="2555875" y="5373688"/>
            <a:ext cx="4176713" cy="1514475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102614"/>
          <p:cNvPicPr>
            <a:picLocks noChangeAspect="1"/>
          </p:cNvPicPr>
          <p:nvPr/>
        </p:nvPicPr>
        <p:blipFill>
          <a:blip r:embed="rId1"/>
          <a:srcRect t="73100"/>
          <a:stretch>
            <a:fillRect/>
          </a:stretch>
        </p:blipFill>
        <p:spPr>
          <a:xfrm>
            <a:off x="0" y="5013325"/>
            <a:ext cx="9144000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102614"/>
          <p:cNvPicPr>
            <a:picLocks noChangeAspect="1"/>
          </p:cNvPicPr>
          <p:nvPr/>
        </p:nvPicPr>
        <p:blipFill>
          <a:blip r:embed="rId1"/>
          <a:srcRect t="51355" b="27879"/>
          <a:stretch>
            <a:fillRect/>
          </a:stretch>
        </p:blipFill>
        <p:spPr>
          <a:xfrm>
            <a:off x="0" y="3500438"/>
            <a:ext cx="9144000" cy="151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102614"/>
          <p:cNvPicPr>
            <a:picLocks noChangeAspect="1"/>
          </p:cNvPicPr>
          <p:nvPr/>
        </p:nvPicPr>
        <p:blipFill>
          <a:blip r:embed="rId1"/>
          <a:srcRect b="48564"/>
          <a:stretch>
            <a:fillRect/>
          </a:stretch>
        </p:blipFill>
        <p:spPr>
          <a:xfrm>
            <a:off x="0" y="0"/>
            <a:ext cx="9144000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2007050921592709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20070509215927095">
            <a:hlinkClick r:id="rId1"/>
          </p:cNvPr>
          <p:cNvPicPr>
            <a:picLocks noChangeAspect="1"/>
          </p:cNvPicPr>
          <p:nvPr/>
        </p:nvPicPr>
        <p:blipFill>
          <a:blip r:embed="rId2"/>
          <a:srcRect t="43704" r="90157" b="34259"/>
          <a:stretch>
            <a:fillRect/>
          </a:stretch>
        </p:blipFill>
        <p:spPr>
          <a:xfrm>
            <a:off x="0" y="2997200"/>
            <a:ext cx="900113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20070509215927095">
            <a:hlinkClick r:id="rId1"/>
          </p:cNvPr>
          <p:cNvPicPr>
            <a:picLocks noChangeAspect="1"/>
          </p:cNvPicPr>
          <p:nvPr/>
        </p:nvPicPr>
        <p:blipFill>
          <a:blip r:embed="rId2"/>
          <a:srcRect l="37396" t="66806" r="34253" b="17453"/>
          <a:stretch>
            <a:fillRect/>
          </a:stretch>
        </p:blipFill>
        <p:spPr>
          <a:xfrm>
            <a:off x="3419475" y="4581525"/>
            <a:ext cx="2592388" cy="107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2034" name="Picture 2" descr="06222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35" name="Picture 3" descr="06222016"/>
          <p:cNvPicPr>
            <a:picLocks noChangeAspect="1"/>
          </p:cNvPicPr>
          <p:nvPr/>
        </p:nvPicPr>
        <p:blipFill>
          <a:blip r:embed="rId1"/>
          <a:srcRect t="30046" r="78351" b="27940"/>
          <a:stretch>
            <a:fillRect/>
          </a:stretch>
        </p:blipFill>
        <p:spPr>
          <a:xfrm>
            <a:off x="0" y="2060575"/>
            <a:ext cx="1979613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2036" name="Picture 4" descr="06222016"/>
          <p:cNvPicPr>
            <a:picLocks noChangeAspect="1"/>
          </p:cNvPicPr>
          <p:nvPr/>
        </p:nvPicPr>
        <p:blipFill>
          <a:blip r:embed="rId1"/>
          <a:srcRect l="17708" t="50000" r="13768" b="39491"/>
          <a:stretch>
            <a:fillRect/>
          </a:stretch>
        </p:blipFill>
        <p:spPr>
          <a:xfrm>
            <a:off x="1619250" y="3429000"/>
            <a:ext cx="6265863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7466</Words>
  <Application>WPS 演示</Application>
  <PresentationFormat>在屏幕上显示</PresentationFormat>
  <Paragraphs>440</Paragraphs>
  <Slides>39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楷体_GB2312</vt:lpstr>
      <vt:lpstr>Times New Roman</vt:lpstr>
      <vt:lpstr>Tahoma</vt:lpstr>
      <vt:lpstr>Comic Sans MS</vt:lpstr>
      <vt:lpstr>隶书</vt:lpstr>
      <vt:lpstr>新宋体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诺睿网络信息科技有限公司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小田</dc:creator>
  <cp:lastModifiedBy>Administrator</cp:lastModifiedBy>
  <cp:revision>236</cp:revision>
  <dcterms:created xsi:type="dcterms:W3CDTF">2008-08-05T11:31:57Z</dcterms:created>
  <dcterms:modified xsi:type="dcterms:W3CDTF">2018-11-26T00:18:17Z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0008003816000000000001024140</vt:lpwstr>
  </property>
  <property fmtid="{D5CDD505-2E9C-101B-9397-08002B2CF9AE}" pid="3" name="KSOProductBuildVer">
    <vt:lpwstr>2052-10.1.0.7616</vt:lpwstr>
  </property>
</Properties>
</file>