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406" r:id="rId3"/>
    <p:sldId id="1314" r:id="rId4"/>
    <p:sldId id="671" r:id="rId6"/>
    <p:sldId id="1295" r:id="rId7"/>
    <p:sldId id="1469" r:id="rId8"/>
    <p:sldId id="1470" r:id="rId9"/>
    <p:sldId id="1472" r:id="rId10"/>
    <p:sldId id="1494" r:id="rId11"/>
    <p:sldId id="1467" r:id="rId12"/>
    <p:sldId id="1474" r:id="rId13"/>
    <p:sldId id="1475" r:id="rId14"/>
    <p:sldId id="1476" r:id="rId15"/>
    <p:sldId id="1477" r:id="rId16"/>
    <p:sldId id="1479" r:id="rId17"/>
    <p:sldId id="1480" r:id="rId18"/>
    <p:sldId id="1481" r:id="rId19"/>
    <p:sldId id="1482" r:id="rId20"/>
    <p:sldId id="1483" r:id="rId21"/>
    <p:sldId id="1484" r:id="rId22"/>
    <p:sldId id="1485" r:id="rId23"/>
    <p:sldId id="1486" r:id="rId24"/>
    <p:sldId id="1487" r:id="rId25"/>
    <p:sldId id="1495" r:id="rId26"/>
    <p:sldId id="1488" r:id="rId27"/>
    <p:sldId id="1496" r:id="rId28"/>
    <p:sldId id="1490" r:id="rId29"/>
    <p:sldId id="1491" r:id="rId30"/>
    <p:sldId id="1492" r:id="rId31"/>
  </p:sldIdLst>
  <p:sldSz cx="11522075" cy="7200900"/>
  <p:notesSz cx="6858000" cy="9144000"/>
  <p:defaultTextStyle>
    <a:defPPr>
      <a:defRPr lang="zh-CN"/>
    </a:defPPr>
    <a:lvl1pPr marL="0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670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975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4645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9950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9290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4595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9265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C4BD97"/>
    <a:srgbClr val="4A452A"/>
    <a:srgbClr val="760000"/>
    <a:srgbClr val="996600"/>
    <a:srgbClr val="800000"/>
    <a:srgbClr val="663300"/>
    <a:srgbClr val="33330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1" autoAdjust="0"/>
    <p:restoredTop sz="93253" autoAdjust="0"/>
  </p:normalViewPr>
  <p:slideViewPr>
    <p:cSldViewPr>
      <p:cViewPr varScale="1">
        <p:scale>
          <a:sx n="80" d="100"/>
          <a:sy n="80" d="100"/>
        </p:scale>
        <p:origin x="924" y="78"/>
      </p:cViewPr>
      <p:guideLst>
        <p:guide orient="horz" pos="2268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C03DA-8B7D-447E-9C29-3A60D78EE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670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9975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4645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9950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9290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4595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9265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236947"/>
            <a:ext cx="9793764" cy="15435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4080510"/>
            <a:ext cx="806545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25896" y="303372"/>
            <a:ext cx="3266589" cy="645080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6131" y="303372"/>
            <a:ext cx="9607730" cy="645080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627245"/>
            <a:ext cx="9793764" cy="1430179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3052049"/>
            <a:ext cx="9793764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6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9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6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9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6132" y="1763554"/>
            <a:ext cx="6437159" cy="499062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5326" y="1763554"/>
            <a:ext cx="6437159" cy="499062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88370"/>
            <a:ext cx="10369868" cy="12001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611869"/>
            <a:ext cx="5090917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670" indent="0">
              <a:buNone/>
              <a:defRPr sz="2300" b="1"/>
            </a:lvl2pPr>
            <a:lvl3pPr marL="1069975" indent="0">
              <a:buNone/>
              <a:defRPr sz="2100" b="1"/>
            </a:lvl3pPr>
            <a:lvl4pPr marL="1604645" indent="0">
              <a:buNone/>
              <a:defRPr sz="1900" b="1"/>
            </a:lvl4pPr>
            <a:lvl5pPr marL="2139950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290" indent="0">
              <a:buNone/>
              <a:defRPr sz="1900" b="1"/>
            </a:lvl7pPr>
            <a:lvl8pPr marL="3744595" indent="0">
              <a:buNone/>
              <a:defRPr sz="1900" b="1"/>
            </a:lvl8pPr>
            <a:lvl9pPr marL="427926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283619"/>
            <a:ext cx="5090917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611869"/>
            <a:ext cx="5092917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670" indent="0">
              <a:buNone/>
              <a:defRPr sz="2300" b="1"/>
            </a:lvl2pPr>
            <a:lvl3pPr marL="1069975" indent="0">
              <a:buNone/>
              <a:defRPr sz="2100" b="1"/>
            </a:lvl3pPr>
            <a:lvl4pPr marL="1604645" indent="0">
              <a:buNone/>
              <a:defRPr sz="1900" b="1"/>
            </a:lvl4pPr>
            <a:lvl5pPr marL="2139950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290" indent="0">
              <a:buNone/>
              <a:defRPr sz="1900" b="1"/>
            </a:lvl7pPr>
            <a:lvl8pPr marL="3744595" indent="0">
              <a:buNone/>
              <a:defRPr sz="1900" b="1"/>
            </a:lvl8pPr>
            <a:lvl9pPr marL="427926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283619"/>
            <a:ext cx="5092917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86702"/>
            <a:ext cx="3790683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86703"/>
            <a:ext cx="6441160" cy="61457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506856"/>
            <a:ext cx="3790683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34670" indent="0">
              <a:buNone/>
              <a:defRPr sz="1400"/>
            </a:lvl2pPr>
            <a:lvl3pPr marL="1069975" indent="0">
              <a:buNone/>
              <a:defRPr sz="1200"/>
            </a:lvl3pPr>
            <a:lvl4pPr marL="1604645" indent="0">
              <a:buNone/>
              <a:defRPr sz="1100"/>
            </a:lvl4pPr>
            <a:lvl5pPr marL="2139950" indent="0">
              <a:buNone/>
              <a:defRPr sz="1100"/>
            </a:lvl5pPr>
            <a:lvl6pPr marL="2674620" indent="0">
              <a:buNone/>
              <a:defRPr sz="1100"/>
            </a:lvl6pPr>
            <a:lvl7pPr marL="3209290" indent="0">
              <a:buNone/>
              <a:defRPr sz="1100"/>
            </a:lvl7pPr>
            <a:lvl8pPr marL="3744595" indent="0">
              <a:buNone/>
              <a:defRPr sz="1100"/>
            </a:lvl8pPr>
            <a:lvl9pPr marL="427926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5040630"/>
            <a:ext cx="6913245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643414"/>
            <a:ext cx="6913245" cy="4320540"/>
          </a:xfrm>
        </p:spPr>
        <p:txBody>
          <a:bodyPr/>
          <a:lstStyle>
            <a:lvl1pPr marL="0" indent="0">
              <a:buNone/>
              <a:defRPr sz="3700"/>
            </a:lvl1pPr>
            <a:lvl2pPr marL="534670" indent="0">
              <a:buNone/>
              <a:defRPr sz="3300"/>
            </a:lvl2pPr>
            <a:lvl3pPr marL="1069975" indent="0">
              <a:buNone/>
              <a:defRPr sz="2800"/>
            </a:lvl3pPr>
            <a:lvl4pPr marL="1604645" indent="0">
              <a:buNone/>
              <a:defRPr sz="2300"/>
            </a:lvl4pPr>
            <a:lvl5pPr marL="2139950" indent="0">
              <a:buNone/>
              <a:defRPr sz="2300"/>
            </a:lvl5pPr>
            <a:lvl6pPr marL="2674620" indent="0">
              <a:buNone/>
              <a:defRPr sz="2300"/>
            </a:lvl6pPr>
            <a:lvl7pPr marL="3209290" indent="0">
              <a:buNone/>
              <a:defRPr sz="2300"/>
            </a:lvl7pPr>
            <a:lvl8pPr marL="3744595" indent="0">
              <a:buNone/>
              <a:defRPr sz="2300"/>
            </a:lvl8pPr>
            <a:lvl9pPr marL="4279265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635705"/>
            <a:ext cx="6913245" cy="845105"/>
          </a:xfrm>
        </p:spPr>
        <p:txBody>
          <a:bodyPr/>
          <a:lstStyle>
            <a:lvl1pPr marL="0" indent="0">
              <a:buNone/>
              <a:defRPr sz="1600"/>
            </a:lvl1pPr>
            <a:lvl2pPr marL="534670" indent="0">
              <a:buNone/>
              <a:defRPr sz="1400"/>
            </a:lvl2pPr>
            <a:lvl3pPr marL="1069975" indent="0">
              <a:buNone/>
              <a:defRPr sz="1200"/>
            </a:lvl3pPr>
            <a:lvl4pPr marL="1604645" indent="0">
              <a:buNone/>
              <a:defRPr sz="1100"/>
            </a:lvl4pPr>
            <a:lvl5pPr marL="2139950" indent="0">
              <a:buNone/>
              <a:defRPr sz="1100"/>
            </a:lvl5pPr>
            <a:lvl6pPr marL="2674620" indent="0">
              <a:buNone/>
              <a:defRPr sz="1100"/>
            </a:lvl6pPr>
            <a:lvl7pPr marL="3209290" indent="0">
              <a:buNone/>
              <a:defRPr sz="1100"/>
            </a:lvl7pPr>
            <a:lvl8pPr marL="3744595" indent="0">
              <a:buNone/>
              <a:defRPr sz="1100"/>
            </a:lvl8pPr>
            <a:lvl9pPr marL="427926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88370"/>
            <a:ext cx="10369868" cy="1200150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680211"/>
            <a:ext cx="10369868" cy="4752261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674168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674168"/>
            <a:ext cx="3648657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674168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9340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320" indent="-401320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9315" indent="-334645" algn="l" defTabSz="1069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198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285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955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726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93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660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670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645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950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620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90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595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265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9.jpeg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slide" Target="slide3.xml"/><Relationship Id="rId7" Type="http://schemas.openxmlformats.org/officeDocument/2006/relationships/image" Target="../media/image40.jpeg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1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5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jpeg"/><Relationship Id="rId7" Type="http://schemas.openxmlformats.org/officeDocument/2006/relationships/image" Target="../media/image46.png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jpeg"/><Relationship Id="rId8" Type="http://schemas.openxmlformats.org/officeDocument/2006/relationships/image" Target="../media/image50.jpeg"/><Relationship Id="rId7" Type="http://schemas.openxmlformats.org/officeDocument/2006/relationships/image" Target="../media/image49.jpeg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2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4.jpeg"/><Relationship Id="rId7" Type="http://schemas.openxmlformats.org/officeDocument/2006/relationships/image" Target="../media/image53.png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jpeg"/><Relationship Id="rId8" Type="http://schemas.openxmlformats.org/officeDocument/2006/relationships/image" Target="../media/image56.jpeg"/><Relationship Id="rId7" Type="http://schemas.openxmlformats.org/officeDocument/2006/relationships/image" Target="../media/image55.jpeg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0.jpeg"/><Relationship Id="rId7" Type="http://schemas.openxmlformats.org/officeDocument/2006/relationships/image" Target="../media/image59.jpeg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2.png"/><Relationship Id="rId7" Type="http://schemas.openxmlformats.org/officeDocument/2006/relationships/image" Target="../media/image61.jpeg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jpeg"/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1.jpeg"/><Relationship Id="rId10" Type="http://schemas.openxmlformats.org/officeDocument/2006/relationships/slide" Target="slide3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GIF"/><Relationship Id="rId6" Type="http://schemas.openxmlformats.org/officeDocument/2006/relationships/slide" Target="slide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slide" Target="slide3.xml"/><Relationship Id="rId7" Type="http://schemas.openxmlformats.org/officeDocument/2006/relationships/image" Target="../media/image23.png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66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7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jpeg"/><Relationship Id="rId8" Type="http://schemas.openxmlformats.org/officeDocument/2006/relationships/image" Target="../media/image1.png"/><Relationship Id="rId7" Type="http://schemas.openxmlformats.org/officeDocument/2006/relationships/image" Target="../media/image21.jpeg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71.jpeg"/><Relationship Id="rId11" Type="http://schemas.openxmlformats.org/officeDocument/2006/relationships/image" Target="../media/image70.jpeg"/><Relationship Id="rId10" Type="http://schemas.openxmlformats.org/officeDocument/2006/relationships/image" Target="../media/image69.jpeg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jpeg"/><Relationship Id="rId8" Type="http://schemas.openxmlformats.org/officeDocument/2006/relationships/image" Target="../media/image21.jpeg"/><Relationship Id="rId7" Type="http://schemas.openxmlformats.org/officeDocument/2006/relationships/slide" Target="slide3.xml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73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jpeg"/><Relationship Id="rId8" Type="http://schemas.openxmlformats.org/officeDocument/2006/relationships/image" Target="../media/image21.jpeg"/><Relationship Id="rId7" Type="http://schemas.openxmlformats.org/officeDocument/2006/relationships/slide" Target="slide3.xml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jpeg"/><Relationship Id="rId8" Type="http://schemas.openxmlformats.org/officeDocument/2006/relationships/image" Target="../media/image75.jpeg"/><Relationship Id="rId7" Type="http://schemas.openxmlformats.org/officeDocument/2006/relationships/hyperlink" Target="83&#30334;&#22242;&#22823;&#25112;.rm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77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slide" Target="slide3.xml"/><Relationship Id="rId7" Type="http://schemas.openxmlformats.org/officeDocument/2006/relationships/image" Target="../media/image78.png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jpeg"/><Relationship Id="rId8" Type="http://schemas.openxmlformats.org/officeDocument/2006/relationships/image" Target="../media/image1.png"/><Relationship Id="rId7" Type="http://schemas.openxmlformats.org/officeDocument/2006/relationships/image" Target="../media/image21.jpeg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0.jpeg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jpeg"/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png"/><Relationship Id="rId8" Type="http://schemas.openxmlformats.org/officeDocument/2006/relationships/image" Target="../media/image84.png"/><Relationship Id="rId7" Type="http://schemas.openxmlformats.org/officeDocument/2006/relationships/image" Target="../media/image1.png"/><Relationship Id="rId6" Type="http://schemas.openxmlformats.org/officeDocument/2006/relationships/image" Target="../media/image21.jpeg"/><Relationship Id="rId5" Type="http://schemas.openxmlformats.org/officeDocument/2006/relationships/slide" Target="slide3.xml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86.jpeg"/><Relationship Id="rId10" Type="http://schemas.openxmlformats.org/officeDocument/2006/relationships/image" Target="../media/image23.png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slide" Target="slide5.xml"/><Relationship Id="rId7" Type="http://schemas.openxmlformats.org/officeDocument/2006/relationships/slide" Target="slide4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9" Type="http://schemas.openxmlformats.org/officeDocument/2006/relationships/slide" Target="slide27.xml"/><Relationship Id="rId18" Type="http://schemas.openxmlformats.org/officeDocument/2006/relationships/slide" Target="slide23.xml"/><Relationship Id="rId17" Type="http://schemas.openxmlformats.org/officeDocument/2006/relationships/slide" Target="slide26.xml"/><Relationship Id="rId16" Type="http://schemas.openxmlformats.org/officeDocument/2006/relationships/slide" Target="slide12.xml"/><Relationship Id="rId15" Type="http://schemas.openxmlformats.org/officeDocument/2006/relationships/slide" Target="slide20.xml"/><Relationship Id="rId14" Type="http://schemas.openxmlformats.org/officeDocument/2006/relationships/slide" Target="slide24.xml"/><Relationship Id="rId13" Type="http://schemas.openxmlformats.org/officeDocument/2006/relationships/slide" Target="slide10.xml"/><Relationship Id="rId12" Type="http://schemas.openxmlformats.org/officeDocument/2006/relationships/slide" Target="slide8.xml"/><Relationship Id="rId11" Type="http://schemas.openxmlformats.org/officeDocument/2006/relationships/slide" Target="slide22.xml"/><Relationship Id="rId10" Type="http://schemas.openxmlformats.org/officeDocument/2006/relationships/slide" Target="slide2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jpeg"/><Relationship Id="rId7" Type="http://schemas.openxmlformats.org/officeDocument/2006/relationships/image" Target="../media/image1.png"/><Relationship Id="rId6" Type="http://schemas.openxmlformats.org/officeDocument/2006/relationships/image" Target="../media/image21.jpeg"/><Relationship Id="rId5" Type="http://schemas.openxmlformats.org/officeDocument/2006/relationships/slide" Target="slide3.xml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4.jpe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26.jpeg"/><Relationship Id="rId7" Type="http://schemas.openxmlformats.org/officeDocument/2006/relationships/image" Target="../media/image25.jpeg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0.jpeg"/><Relationship Id="rId11" Type="http://schemas.openxmlformats.org/officeDocument/2006/relationships/image" Target="../media/image29.jpeg"/><Relationship Id="rId10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jpeg"/><Relationship Id="rId8" Type="http://schemas.openxmlformats.org/officeDocument/2006/relationships/image" Target="../media/image32.jpeg"/><Relationship Id="rId7" Type="http://schemas.openxmlformats.org/officeDocument/2006/relationships/image" Target="../media/image31.jpeg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1.jpeg"/><Relationship Id="rId10" Type="http://schemas.openxmlformats.org/officeDocument/2006/relationships/slide" Target="slide3.xm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image" Target="../media/image1.png"/><Relationship Id="rId7" Type="http://schemas.openxmlformats.org/officeDocument/2006/relationships/image" Target="../media/image21.jpeg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6.jpeg"/><Relationship Id="rId10" Type="http://schemas.openxmlformats.org/officeDocument/2006/relationships/image" Target="../media/image35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8.jpeg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1.jpeg"/><Relationship Id="rId7" Type="http://schemas.openxmlformats.org/officeDocument/2006/relationships/slide" Target="slide3.xml"/><Relationship Id="rId6" Type="http://schemas.openxmlformats.org/officeDocument/2006/relationships/image" Target="../media/image23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/>
          <a:stretch>
            <a:fillRect/>
          </a:stretch>
        </p:blipFill>
        <p:spPr>
          <a:xfrm>
            <a:off x="0" y="0"/>
            <a:ext cx="11522075" cy="6481167"/>
          </a:xfrm>
          <a:prstGeom prst="rect">
            <a:avLst/>
          </a:prstGeom>
        </p:spPr>
      </p:pic>
      <p:pic>
        <p:nvPicPr>
          <p:cNvPr id="9" name="图片 8" descr="1441086602277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2041" y="3957640"/>
            <a:ext cx="277540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 descr="QQ截图20170823094934.png"/>
          <p:cNvPicPr>
            <a:picLocks noChangeAspect="1"/>
          </p:cNvPicPr>
          <p:nvPr/>
        </p:nvPicPr>
        <p:blipFill>
          <a:blip r:embed="rId3"/>
          <a:srcRect t="81262"/>
          <a:stretch>
            <a:fillRect/>
          </a:stretch>
        </p:blipFill>
        <p:spPr>
          <a:xfrm>
            <a:off x="-43815" y="5886466"/>
            <a:ext cx="11565890" cy="135732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图片 15" descr="未标题-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00516"/>
            <a:ext cx="3107741" cy="31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046129" y="1242996"/>
            <a:ext cx="99298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从河南到山西，逃难的老百姓惊奇地看到，当国民党部队都向西、向南撤退的时候，有一支军队却背着简陋的武器向东疾行，他们的臂章上写着“八路”。人们对这支军队没有多大的信心，因为这支队伍中许多人没有枪，有拿刺刀的，还有等着拾起阵亡战友的枪继续进攻的。然而就是这支军队在数日之后，名震华夏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1" name="图片 20" descr="u=2788397557,2403109315&amp;fm=27&amp;gp=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313" y="3957640"/>
            <a:ext cx="449488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建立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4757" y="885806"/>
            <a:ext cx="9715568" cy="1371569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28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八路军、新四军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挺进敌后，建立抗日根据地，将敌人的后方变成抗日的前线。</a:t>
            </a:r>
            <a:r>
              <a:rPr lang="zh-CN" altLang="en-US" sz="28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晋察冀、晋绥、晋冀豫、山东、苏南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等抗日根据地先后建立起来。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617633" y="2528880"/>
            <a:ext cx="8143932" cy="3857652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8" name="表格 27"/>
          <p:cNvGraphicFramePr/>
          <p:nvPr/>
        </p:nvGraphicFramePr>
        <p:xfrm>
          <a:off x="5975351" y="2700330"/>
          <a:ext cx="3648070" cy="3481815"/>
        </p:xfrm>
        <a:graphic>
          <a:graphicData uri="http://schemas.openxmlformats.org/drawingml/2006/table">
            <a:tbl>
              <a:tblPr/>
              <a:tblGrid>
                <a:gridCol w="1824035"/>
                <a:gridCol w="1824035"/>
              </a:tblGrid>
              <a:tr h="62364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根据地名称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36000" marB="360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创　建　者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55938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晋察冀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36000" marR="36000" marT="36000" marB="360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聂荣臻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0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晋冀鲁豫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36000" marR="36000" marT="36000" marB="360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刘伯承　邓小平　徐向前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8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晋绥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36000" marR="36000" marT="36000" marB="360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贺龙　关向应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8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苏南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36000" marR="36000" marT="36000" marB="360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陈毅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8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江北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36000" marR="36000" marT="36000" marB="360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张云逸</a:t>
                      </a:r>
                      <a:endParaRPr lang="zh-CN" altLang="en-US" sz="18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6000" marR="36000" marT="36000" marB="360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" name="图片 28" descr="QQ截图2017120320522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071" y="2628892"/>
            <a:ext cx="4214842" cy="366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建立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831947" y="2386004"/>
            <a:ext cx="7929618" cy="3786214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689071" y="885806"/>
            <a:ext cx="8786874" cy="1063792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陕甘宁首府、中共中央所在地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延安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成为敌后战场的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战略总后方和指挥中枢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4" name="图片 1"/>
          <p:cNvPicPr>
            <a:picLocks noChangeAspect="1"/>
          </p:cNvPicPr>
          <p:nvPr/>
        </p:nvPicPr>
        <p:blipFill>
          <a:blip r:embed="rId7"/>
          <a:srcRect l="10104" t="4276" r="9064" b="5935"/>
          <a:stretch>
            <a:fillRect/>
          </a:stretch>
        </p:blipFill>
        <p:spPr>
          <a:xfrm>
            <a:off x="6975483" y="2457442"/>
            <a:ext cx="264320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26" descr="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  <p:pic>
        <p:nvPicPr>
          <p:cNvPr id="27" name="图片 26" descr="timg (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7872" y="2457442"/>
            <a:ext cx="4862007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27"/>
          <p:cNvSpPr/>
          <p:nvPr/>
        </p:nvSpPr>
        <p:spPr>
          <a:xfrm>
            <a:off x="4475153" y="5743590"/>
            <a:ext cx="3630625" cy="198771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2400" noProof="1">
                <a:latin typeface="华文新魏" panose="02010800040101010101" pitchFamily="2" charset="-122"/>
                <a:ea typeface="华文新魏" panose="02010800040101010101" pitchFamily="2" charset="-122"/>
              </a:rPr>
              <a:t>抗日战争时期的延安</a:t>
            </a:r>
            <a:endParaRPr lang="zh-CN" altLang="en-US" sz="2400" noProof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7633" y="957244"/>
            <a:ext cx="9904442" cy="155623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①根据地军民在中国共产党的领导下，以主力部队和地方基干民兵为骨干，以广大群众为基础，组织各方力量，展开群众性的人民</a:t>
            </a:r>
            <a:r>
              <a:rPr lang="zh-CN" altLang="en-US" sz="32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游击战争。</a:t>
            </a:r>
            <a:endParaRPr lang="zh-CN" altLang="en-US" sz="32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403381" y="3171822"/>
            <a:ext cx="9858381" cy="3143272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图片 37" descr="W0200905185715035579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6226" y="3267347"/>
            <a:ext cx="2071702" cy="227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文本框 21513"/>
          <p:cNvSpPr txBox="1"/>
          <p:nvPr/>
        </p:nvSpPr>
        <p:spPr>
          <a:xfrm>
            <a:off x="1974887" y="5600714"/>
            <a:ext cx="1214446" cy="510778"/>
          </a:xfrm>
          <a:prstGeom prst="roundRect">
            <a:avLst/>
          </a:prstGeom>
          <a:solidFill>
            <a:srgbClr val="996600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地道战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5" descr="点击浏览下一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0804" y="3243260"/>
            <a:ext cx="2214578" cy="2303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文本框 21510"/>
          <p:cNvSpPr txBox="1"/>
          <p:nvPr/>
        </p:nvSpPr>
        <p:spPr>
          <a:xfrm>
            <a:off x="4332340" y="5600714"/>
            <a:ext cx="1214446" cy="510778"/>
          </a:xfrm>
          <a:prstGeom prst="roundRect">
            <a:avLst/>
          </a:prstGeom>
          <a:solidFill>
            <a:srgbClr val="996600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地雷战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 descr="20100713152224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4883" y="3243261"/>
            <a:ext cx="2239360" cy="228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文本框 21509"/>
          <p:cNvSpPr txBox="1"/>
          <p:nvPr/>
        </p:nvSpPr>
        <p:spPr>
          <a:xfrm>
            <a:off x="6618356" y="5600714"/>
            <a:ext cx="1278150" cy="510778"/>
          </a:xfrm>
          <a:prstGeom prst="roundRect">
            <a:avLst/>
          </a:prstGeom>
          <a:solidFill>
            <a:srgbClr val="996600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麻雀战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" name="图片 29" descr="200511251841356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391" y="3243260"/>
            <a:ext cx="2388620" cy="2286015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" name="文本框 21511"/>
          <p:cNvSpPr txBox="1"/>
          <p:nvPr/>
        </p:nvSpPr>
        <p:spPr>
          <a:xfrm>
            <a:off x="8987612" y="5600714"/>
            <a:ext cx="1274019" cy="510778"/>
          </a:xfrm>
          <a:prstGeom prst="roundRect">
            <a:avLst/>
          </a:prstGeom>
          <a:solidFill>
            <a:srgbClr val="996600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夜袭战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 animBg="1"/>
      <p:bldP spid="37" grpId="0" animBg="1"/>
      <p:bldP spid="35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974691" y="1814500"/>
            <a:ext cx="9286940" cy="4643470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" name="图片 227330" descr="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9005" y="2100252"/>
            <a:ext cx="638935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矩形 40"/>
          <p:cNvSpPr/>
          <p:nvPr/>
        </p:nvSpPr>
        <p:spPr>
          <a:xfrm>
            <a:off x="1046129" y="4029078"/>
            <a:ext cx="6500858" cy="221599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Ctr="1">
            <a:spAutoFit/>
          </a:bodyPr>
          <a:lstStyle/>
          <a:p>
            <a:r>
              <a:rPr lang="zh-CN" altLang="en-US" sz="2400" noProof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　　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地道战是在抗日战争时期，在华北平原上抗日军民利用地道打击日本侵略者的作战方式。从单一的躲藏成为了能打能躲、防水防火防毒的地下工事，并逐渐形成了房连房、</a:t>
            </a:r>
            <a:r>
              <a:rPr lang="zh-CN" altLang="en-US" sz="24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街连街、村连村</a:t>
            </a:r>
            <a:r>
              <a:rPr lang="zh-CN" altLang="en-US" sz="2400" noProof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的地道网，形成了</a:t>
            </a:r>
            <a:r>
              <a:rPr lang="zh-CN" altLang="en-US" sz="24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内外联防，互相配合，</a:t>
            </a:r>
            <a:r>
              <a:rPr lang="zh-CN" altLang="en-US" sz="2400" noProof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打击敌人的阵地。</a:t>
            </a:r>
            <a:endParaRPr lang="zh-CN" altLang="en-US" sz="2400" noProof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047185" y="885806"/>
            <a:ext cx="2271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地道战</a:t>
            </a:r>
            <a:endParaRPr lang="zh-CN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图片 226308" descr="焦庄户地道战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89863" y="1885938"/>
            <a:ext cx="2439882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7832739" y="1885938"/>
            <a:ext cx="215444" cy="268446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0" tIns="0" rIns="0" bIns="0">
            <a:spAutoFit/>
          </a:bodyPr>
          <a:lstStyle/>
          <a:p>
            <a:pPr algn="ctr"/>
            <a:r>
              <a:rPr lang="zh-CN" altLang="en-US" sz="1400" b="1" noProof="1">
                <a:ea typeface="黑体" panose="02010609060101010101" pitchFamily="49" charset="-122"/>
                <a:cs typeface="+mn-ea"/>
              </a:rPr>
              <a:t>北京顺义焦庄户地道战遗址</a:t>
            </a:r>
            <a:endParaRPr lang="zh-CN" altLang="en-US" sz="1400" b="1" noProof="1">
              <a:ea typeface="黑体" panose="02010609060101010101" pitchFamily="49" charset="-122"/>
            </a:endParaRPr>
          </a:p>
        </p:txBody>
      </p:sp>
      <p:pic>
        <p:nvPicPr>
          <p:cNvPr id="28" name="图片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89863" y="4600582"/>
            <a:ext cx="2455698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974691" y="1743062"/>
            <a:ext cx="9358378" cy="4929222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" name="图片 229385" descr="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8358" y="1885938"/>
            <a:ext cx="3045539" cy="457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1117567" y="3507581"/>
            <a:ext cx="6072230" cy="29546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Ctr="1">
            <a:spAutoFit/>
          </a:bodyPr>
          <a:lstStyle/>
          <a:p>
            <a:r>
              <a:rPr lang="zh-CN" altLang="en-US" sz="2400" noProof="1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　　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抗日战争时期，山东海阳民兵运用灵活的地雷战，配合八路军作战，巧妙地和日本侵略者展开了生死争夺，使日军防不胜防，闻雷丧胆。地雷品种由拉雷、踏雷、绊雷发展到夹子雷、头发丝雷、丁字雷、水雷、飞行雷等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30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多种。大小路口、山坡、树林、瓜田、菜园、水桶底、箱子里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……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到处是地雷，敌人走到哪里哪里响。</a:t>
            </a:r>
            <a:endParaRPr lang="zh-CN" altLang="en-US" sz="2400" noProof="1"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047185" y="814368"/>
            <a:ext cx="2271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地雷战</a:t>
            </a:r>
            <a:endParaRPr lang="zh-CN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图片 29" descr="t01fa910d5d3670d7e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567" y="1885938"/>
            <a:ext cx="2095500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图片 30" descr="t0115a1dcd7b0ee814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0707" y="1885938"/>
            <a:ext cx="1071570" cy="150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图片 34" descr="20931576_112758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3715" y="1885938"/>
            <a:ext cx="2667019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974691" y="1957376"/>
            <a:ext cx="9929882" cy="4000528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75747" y="957244"/>
            <a:ext cx="2271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夜袭战</a:t>
            </a:r>
            <a:endParaRPr lang="zh-CN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图片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19" y="2671756"/>
            <a:ext cx="4000528" cy="251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1403319" y="2028814"/>
            <a:ext cx="93583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1937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年八路军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阳明堡机场夜袭战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，歼灭日军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余人，毁伤飞机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24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架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6" name="图片 25" descr="20150304w34.jpg"/>
          <p:cNvPicPr>
            <a:picLocks noChangeAspect="1"/>
          </p:cNvPicPr>
          <p:nvPr/>
        </p:nvPicPr>
        <p:blipFill>
          <a:blip r:embed="rId8">
            <a:grayscl/>
          </a:blip>
          <a:srcRect b="12899"/>
          <a:stretch>
            <a:fillRect/>
          </a:stretch>
        </p:blipFill>
        <p:spPr>
          <a:xfrm>
            <a:off x="5546723" y="2671756"/>
            <a:ext cx="5000660" cy="255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117567" y="5314962"/>
            <a:ext cx="928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夜袭战术夜间进行的战斗。利于秘密接近，近战歼敌，出奇制胜。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189005" y="2314566"/>
            <a:ext cx="9144000" cy="3643338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矩形 25"/>
          <p:cNvSpPr/>
          <p:nvPr/>
        </p:nvSpPr>
        <p:spPr>
          <a:xfrm>
            <a:off x="8975747" y="1028682"/>
            <a:ext cx="2271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麻雀战</a:t>
            </a:r>
            <a:endParaRPr lang="zh-CN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6855" y="2386004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麻雀战是抗日游击战的一种作战形式。麻雀在觅食飞翔时，从来不成群结队，多半是一二只，三五只，十几只，忽东忽西，忽聚忽散，目标小，飞速快，行动灵活。仿照麻雀觅食方法而创造的游击战战法叫作“麻雀战”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8" name="图片 27" descr="0b46f21fbe096b63d25b495f0c338744ebf8ac7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319" y="2528880"/>
            <a:ext cx="247091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图片 28" descr="27ae52fcdc5093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3649" y="2528880"/>
            <a:ext cx="2386679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图片 29" descr="下载.jpg"/>
          <p:cNvPicPr>
            <a:picLocks noChangeAspect="1"/>
          </p:cNvPicPr>
          <p:nvPr/>
        </p:nvPicPr>
        <p:blipFill>
          <a:blip r:embed="rId9"/>
          <a:srcRect l="2857"/>
          <a:stretch>
            <a:fillRect/>
          </a:stretch>
        </p:blipFill>
        <p:spPr>
          <a:xfrm>
            <a:off x="1403319" y="4100516"/>
            <a:ext cx="2428892" cy="153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图片 30" descr="147270040173548097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3649" y="4100517"/>
            <a:ext cx="235990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6195" y="885806"/>
            <a:ext cx="9787006" cy="2048677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②为巩固根据地，争取抗战胜利，中国共产党制定了各项政策和措施。根据地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建立抗日民主政权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实行减租减息的土地政策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发展生产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，使根据地成为敌后游击战得以长期坚持并取得最后胜利的基地。</a:t>
            </a:r>
            <a:endParaRPr lang="zh-CN" altLang="en-US" sz="32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617501" y="2957508"/>
            <a:ext cx="10287072" cy="3786214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文本框 219137"/>
          <p:cNvSpPr txBox="1"/>
          <p:nvPr/>
        </p:nvSpPr>
        <p:spPr>
          <a:xfrm>
            <a:off x="5618161" y="3646191"/>
            <a:ext cx="5357850" cy="29546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Ctr="1">
            <a:spAutoFit/>
          </a:bodyPr>
          <a:lstStyle/>
          <a:p>
            <a:r>
              <a:rPr lang="zh-CN" altLang="en-US" sz="24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       敌后抗日根据地军民积极进行民主政治建设。根据地政权建设采用“三三制”原则，即在抗日民主政权的机构中，代表工人阶级和贫农的共产党员、代表小资产阶级的左派进步分子、代表中等资产阶级和开明绅士的中间分子各占</a:t>
            </a:r>
            <a:r>
              <a:rPr lang="en-US" altLang="zh-CN" sz="24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1/3</a:t>
            </a:r>
            <a:r>
              <a:rPr lang="zh-CN" altLang="en-US" sz="24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名额。按此原则建立的抗日民主政权，巩固和发展了抗日民族统一战线。</a:t>
            </a:r>
            <a:endParaRPr lang="zh-CN" altLang="en-US" sz="2400" noProof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60443" y="6243656"/>
            <a:ext cx="3567112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根据地人民在进行民主选举</a:t>
            </a:r>
            <a:endParaRPr lang="zh-CN" altLang="en-US" sz="2000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" name="图片 219141" descr="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815" y="3671888"/>
            <a:ext cx="2214578" cy="2511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" name="图片 219142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89269" y="3671888"/>
            <a:ext cx="2214578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3903649" y="3015675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建立抗日民主政权</a:t>
            </a:r>
            <a:endParaRPr lang="zh-CN" alt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592224" y="2957508"/>
            <a:ext cx="8572560" cy="4000528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2" name="组合 41"/>
          <p:cNvGrpSpPr/>
          <p:nvPr/>
        </p:nvGrpSpPr>
        <p:grpSpPr>
          <a:xfrm>
            <a:off x="1735100" y="3671889"/>
            <a:ext cx="4500562" cy="3186191"/>
            <a:chOff x="0" y="0"/>
            <a:chExt cx="4500562" cy="4492111"/>
          </a:xfrm>
        </p:grpSpPr>
        <p:pic>
          <p:nvPicPr>
            <p:cNvPr id="43" name="图片 42" descr="减租减息大会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4500562" cy="401837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071538" y="3928008"/>
              <a:ext cx="2286016" cy="564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减租减息大会</a:t>
              </a:r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45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821" y="3671888"/>
            <a:ext cx="3535649" cy="2786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 Box 6"/>
          <p:cNvSpPr txBox="1"/>
          <p:nvPr/>
        </p:nvSpPr>
        <p:spPr>
          <a:xfrm>
            <a:off x="5999206" y="6457970"/>
            <a:ext cx="426242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根据地农民拥护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减租减息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6195" y="885806"/>
            <a:ext cx="9787006" cy="2048677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②为巩固根据地，争取抗战胜利，中国共产党制定了各项政策和措施。根据地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建立抗日民主政权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实行减租减息的土地政策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发展生产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，使根据地成为敌后游击战得以长期坚持并取得最后胜利的基地。</a:t>
            </a:r>
            <a:endParaRPr lang="zh-CN" altLang="en-US" sz="32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75021" y="2957508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实行减租减息的土地政策</a:t>
            </a:r>
            <a:endParaRPr lang="zh-CN" alt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189005" y="3028946"/>
            <a:ext cx="9572692" cy="3929090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文本框 223235"/>
          <p:cNvSpPr txBox="1"/>
          <p:nvPr/>
        </p:nvSpPr>
        <p:spPr>
          <a:xfrm>
            <a:off x="1189005" y="6128169"/>
            <a:ext cx="2571768" cy="6155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毛泽东为大生产</a:t>
            </a:r>
            <a:endParaRPr lang="en-US" altLang="zh-CN" sz="2000" noProof="1"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  <a:p>
            <a:pPr algn="ctr"/>
            <a:r>
              <a:rPr lang="zh-CN" altLang="en-US" sz="20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运动的题词</a:t>
            </a:r>
            <a:endParaRPr lang="zh-CN" altLang="en-US" sz="2000" noProof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文本框 223236"/>
          <p:cNvSpPr txBox="1"/>
          <p:nvPr/>
        </p:nvSpPr>
        <p:spPr>
          <a:xfrm>
            <a:off x="7261235" y="3600450"/>
            <a:ext cx="3357586" cy="29546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Ctr="1">
            <a:spAutoFit/>
          </a:bodyPr>
          <a:lstStyle/>
          <a:p>
            <a:r>
              <a:rPr lang="zh-CN" altLang="en-US" sz="24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       中国共产党还提出了“发展生产，保障供给”的方针，领导根据地军民掀起了轰轰烈烈的大生产运动。解放区的大生产运动是军队、党政机关、团体、学校和广大人民群众都投入的运动。</a:t>
            </a:r>
            <a:endParaRPr lang="zh-CN" altLang="en-US" sz="2400" noProof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9" name="图片 223238" descr="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4757" y="3671888"/>
            <a:ext cx="1857388" cy="12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23239" descr="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4757" y="4957772"/>
            <a:ext cx="1597009" cy="114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224257" descr="朱德的第一块试验田：南泥湾开荒来种田(多图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75021" y="3743326"/>
            <a:ext cx="364333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矩形 33"/>
          <p:cNvSpPr/>
          <p:nvPr/>
        </p:nvSpPr>
        <p:spPr>
          <a:xfrm>
            <a:off x="3475021" y="6172218"/>
            <a:ext cx="3600460" cy="6155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陕甘宁边区军民开展</a:t>
            </a:r>
            <a:endParaRPr lang="en-US" altLang="zh-CN" sz="2000" noProof="1"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  <a:p>
            <a:pPr algn="ctr"/>
            <a:r>
              <a:rPr lang="zh-CN" altLang="en-US" sz="20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群众性的纺纱运动</a:t>
            </a:r>
            <a:endParaRPr lang="zh-CN" altLang="en-US" sz="2000" noProof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6195" y="885806"/>
            <a:ext cx="9787006" cy="2048677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②为巩固根据地，争取抗战胜利，中国共产党制定了各项政策和措施。根据地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建立抗日民主政权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实行减租减息的土地政策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发展生产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，使根据地成为敌后游击战得以长期坚持并取得最后胜利的基地。</a:t>
            </a:r>
            <a:endParaRPr lang="zh-CN" altLang="en-US" sz="32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903781" y="30289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发展生产</a:t>
            </a:r>
            <a:endParaRPr lang="zh-CN" alt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26" descr="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4c1e46b3fa62f3412d635.jpg"/>
          <p:cNvPicPr>
            <a:picLocks noChangeAspect="1"/>
          </p:cNvPicPr>
          <p:nvPr/>
        </p:nvPicPr>
        <p:blipFill>
          <a:blip r:embed="rId1"/>
          <a:srcRect l="3499" t="7500" r="4119" b="9999"/>
          <a:stretch>
            <a:fillRect/>
          </a:stretch>
        </p:blipFill>
        <p:spPr>
          <a:xfrm>
            <a:off x="45997" y="1671624"/>
            <a:ext cx="8708942" cy="3214710"/>
          </a:xfrm>
          <a:prstGeom prst="rect">
            <a:avLst/>
          </a:prstGeom>
        </p:spPr>
      </p:pic>
      <p:pic>
        <p:nvPicPr>
          <p:cNvPr id="23" name="图片 22" descr="4c1e46b3fa62f3412d635.jpg"/>
          <p:cNvPicPr>
            <a:picLocks noChangeAspect="1"/>
          </p:cNvPicPr>
          <p:nvPr/>
        </p:nvPicPr>
        <p:blipFill>
          <a:blip r:embed="rId2"/>
          <a:srcRect l="3499" t="7500" r="4119" b="9999"/>
          <a:stretch>
            <a:fillRect/>
          </a:stretch>
        </p:blipFill>
        <p:spPr>
          <a:xfrm>
            <a:off x="2838573" y="1671624"/>
            <a:ext cx="8708942" cy="321471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75551" y="457179"/>
            <a:ext cx="3913850" cy="720000"/>
          </a:xfrm>
          <a:prstGeom prst="roundRect">
            <a:avLst/>
          </a:prstGeom>
          <a:solidFill>
            <a:srgbClr val="66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81716" y="635774"/>
            <a:ext cx="714380" cy="35719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5400000">
            <a:off x="10278" y="645219"/>
            <a:ext cx="714380" cy="357190"/>
          </a:xfrm>
          <a:prstGeom prst="triangle">
            <a:avLst>
              <a:gd name="adj" fmla="val 50000"/>
            </a:avLst>
          </a:prstGeom>
          <a:solidFill>
            <a:srgbClr val="66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03253" y="534237"/>
            <a:ext cx="312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人教版八年级上册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 descr="QQ截图201708091104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945" y="385740"/>
            <a:ext cx="928694" cy="911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图片 25" descr="QQ截图201707061150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" y="1581607"/>
            <a:ext cx="11522075" cy="9001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4" name="TextBox 43"/>
          <p:cNvSpPr txBox="1"/>
          <p:nvPr/>
        </p:nvSpPr>
        <p:spPr>
          <a:xfrm>
            <a:off x="2903517" y="2902447"/>
            <a:ext cx="5937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第</a:t>
            </a: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21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课  敌后战场的抗战</a:t>
            </a:r>
            <a:endParaRPr lang="zh-CN" alt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4688" y="1953987"/>
            <a:ext cx="6413935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第六单元  中华民族的抗日战争</a:t>
            </a:r>
            <a:endParaRPr lang="zh-CN" altLang="en-US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6" name="Picture 21" descr="psd36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 t="12599" b="18141"/>
          <a:stretch>
            <a:fillRect/>
          </a:stretch>
        </p:blipFill>
        <p:spPr bwMode="auto">
          <a:xfrm>
            <a:off x="1893553" y="3957640"/>
            <a:ext cx="792961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30" descr="图片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873" y="5957904"/>
            <a:ext cx="2244814" cy="1242996"/>
          </a:xfrm>
          <a:prstGeom prst="rect">
            <a:avLst/>
          </a:prstGeom>
          <a:noFill/>
        </p:spPr>
      </p:pic>
      <p:pic>
        <p:nvPicPr>
          <p:cNvPr id="25" name="图片 24" descr="timg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60773" y="4201718"/>
            <a:ext cx="1714512" cy="128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图片 29" descr="timg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6723" y="4201450"/>
            <a:ext cx="1705459" cy="125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图片 30" descr="u=2649229577,2201089099&amp;fm=27&amp;gp=0.jpg"/>
          <p:cNvPicPr>
            <a:picLocks noChangeAspect="1"/>
          </p:cNvPicPr>
          <p:nvPr/>
        </p:nvPicPr>
        <p:blipFill>
          <a:blip r:embed="rId10"/>
          <a:srcRect l="3500" r="24500"/>
          <a:stretch>
            <a:fillRect/>
          </a:stretch>
        </p:blipFill>
        <p:spPr>
          <a:xfrm>
            <a:off x="1974823" y="4191618"/>
            <a:ext cx="1714512" cy="1281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图片 34" descr="timg (5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2673" y="4219190"/>
            <a:ext cx="2428892" cy="123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903253" y="2171690"/>
            <a:ext cx="9715568" cy="4686358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图片 30" descr="1932226064-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b="33280"/>
          <a:stretch>
            <a:fillRect/>
          </a:stretch>
        </p:blipFill>
        <p:spPr>
          <a:xfrm>
            <a:off x="4618029" y="4529145"/>
            <a:ext cx="5905508" cy="2214578"/>
          </a:xfrm>
          <a:prstGeom prst="rect">
            <a:avLst/>
          </a:prstGeom>
        </p:spPr>
      </p:pic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影响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" name="Picture 26" descr="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617633" y="885806"/>
            <a:ext cx="9787006" cy="1063792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敌后战场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与</a:t>
            </a:r>
            <a:r>
              <a:rPr lang="zh-CN" altLang="en-US" sz="32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正面战场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相互配合，构成了中国抗日战争的整体。</a:t>
            </a:r>
            <a:endParaRPr lang="zh-CN" altLang="en-US" sz="32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4" name="图片 23" descr="20091009085426416.jpg"/>
          <p:cNvPicPr>
            <a:picLocks noChangeAspect="1"/>
          </p:cNvPicPr>
          <p:nvPr/>
        </p:nvPicPr>
        <p:blipFill>
          <a:blip r:embed="rId10" cstate="print"/>
          <a:srcRect l="2312" t="1724" r="2220"/>
          <a:stretch>
            <a:fillRect/>
          </a:stretch>
        </p:blipFill>
        <p:spPr>
          <a:xfrm>
            <a:off x="1260443" y="2386004"/>
            <a:ext cx="3071834" cy="4071966"/>
          </a:xfrm>
          <a:prstGeom prst="roundRect">
            <a:avLst>
              <a:gd name="adj" fmla="val 10983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4618029" y="2243128"/>
            <a:ext cx="59293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抗日根据地迅速壮大。有力地打击了日军在占领区的统治。武汉、广州失陷后，日本不得不基本停止对正面战场的战略进攻，而把主要兵力放在了进攻共产党领导的敌后战场上，共产党领导的敌后战场逐渐成为抗日的主战场。中国共产党领导根据地军民顽强抗战，成为抗击日本侵略的中流砥柱。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背景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" name="Picture 26" descr="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1546195" y="885806"/>
            <a:ext cx="9715568" cy="1063792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为了消灭抗日根据地，日军实行“囚笼政策”，依托公路、铁路，对抗日根据地进行封锁与蚕食。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71437" y="2243128"/>
            <a:ext cx="11261764" cy="4000528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429155" y="2343140"/>
            <a:ext cx="2881313" cy="651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囚笼政策：</a:t>
            </a:r>
            <a:endParaRPr lang="zh-CN" altLang="en-US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286279" y="4563641"/>
            <a:ext cx="2804043" cy="651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三光政策：</a:t>
            </a:r>
            <a:endParaRPr lang="zh-CN" altLang="en-US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500593" y="2986082"/>
            <a:ext cx="3786214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以铁路为柱，公路为链，碉堡为锁，并配以封锁墙、封锁沟。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500593" y="5264164"/>
            <a:ext cx="3529012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烧光、杀光、抢光</a:t>
            </a:r>
            <a:endParaRPr lang="zh-CN" altLang="en-US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6" name="Picture 8" descr="2010030713091029859"/>
          <p:cNvPicPr>
            <a:picLocks noChangeAspect="1" noChangeArrowheads="1"/>
          </p:cNvPicPr>
          <p:nvPr/>
        </p:nvPicPr>
        <p:blipFill>
          <a:blip r:embed="rId9"/>
          <a:srcRect l="3164" r="3474"/>
          <a:stretch>
            <a:fillRect/>
          </a:stretch>
        </p:blipFill>
        <p:spPr bwMode="auto">
          <a:xfrm>
            <a:off x="214313" y="2314566"/>
            <a:ext cx="4214842" cy="3643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8143931" y="538640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日军对抗日根据地进行了疯狂的扫荡，实施了所谓的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烬灭作战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" name="图片 30" descr="618722723436696054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29683" y="2284386"/>
            <a:ext cx="1214446" cy="162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图片 33" descr="201605091227476cfa3.jpg"/>
          <p:cNvPicPr>
            <a:picLocks noChangeAspect="1"/>
          </p:cNvPicPr>
          <p:nvPr/>
        </p:nvPicPr>
        <p:blipFill>
          <a:blip r:embed="rId11"/>
          <a:srcRect t="7413" b="15828"/>
          <a:stretch>
            <a:fillRect/>
          </a:stretch>
        </p:blipFill>
        <p:spPr>
          <a:xfrm>
            <a:off x="8417888" y="3978381"/>
            <a:ext cx="2583563" cy="140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图片 34" descr="20161214040003_dce6c1cc6c0b2f2d8ea1ab18dd7958ab_2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5566" y="2314566"/>
            <a:ext cx="1309697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44" grpId="0"/>
      <p:bldP spid="45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403187" y="2171690"/>
            <a:ext cx="10287072" cy="4429156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目的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" name="Picture 26" descr="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1546195" y="885806"/>
            <a:ext cx="9715568" cy="1063792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为了粉碎日军对敌后抗日根据地的“扫荡”和封锁，振奋抗战军民的士气。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4" name="图片 23" descr="0502_37571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377" y="2314566"/>
            <a:ext cx="4761799" cy="357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4403715" y="6029342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进行扫荡的日军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8" name="图片 27" descr="U397P1T1D7483812F21DT2005081222495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8161" y="2314566"/>
            <a:ext cx="4798074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831947" y="2243128"/>
            <a:ext cx="7429552" cy="4286280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5441" y="814368"/>
            <a:ext cx="1857387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指挥者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" name="Picture 26" descr="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  <p:pic>
        <p:nvPicPr>
          <p:cNvPr id="24" name="图片 23" descr="W020070320568615528007.jpg"/>
          <p:cNvPicPr>
            <a:picLocks noChangeAspect="1"/>
          </p:cNvPicPr>
          <p:nvPr/>
        </p:nvPicPr>
        <p:blipFill>
          <a:blip r:embed="rId9"/>
          <a:srcRect l="8571"/>
          <a:stretch>
            <a:fillRect/>
          </a:stretch>
        </p:blipFill>
        <p:spPr>
          <a:xfrm>
            <a:off x="5999187" y="2415206"/>
            <a:ext cx="2476494" cy="361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188154" y="2276500"/>
            <a:ext cx="6001643" cy="403859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eaVert" wrap="square">
            <a:spAutoFit/>
          </a:bodyPr>
          <a:lstStyle/>
          <a:p>
            <a:pPr algn="ctr"/>
            <a:endParaRPr kumimoji="1" lang="en-US" altLang="zh-CN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kumimoji="1" lang="en-US" altLang="zh-CN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kumimoji="1" lang="en-US" altLang="zh-CN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en-US" altLang="zh-CN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</a:t>
            </a:r>
            <a:r>
              <a:rPr kumimoji="1" lang="en-US" altLang="zh-CN" sz="36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kumimoji="1" lang="zh-CN" altLang="en-US" sz="36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毛泽东</a:t>
            </a:r>
            <a:endParaRPr kumimoji="1" lang="zh-CN" altLang="en-US" sz="36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zh-CN" altLang="en-US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唯我彭大将军</a:t>
            </a:r>
            <a:r>
              <a:rPr kumimoji="1" lang="en-US" altLang="zh-CN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kumimoji="1" lang="en-US" altLang="zh-CN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zh-CN" altLang="en-US" sz="36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谁敢横刀立马</a:t>
            </a:r>
            <a:r>
              <a:rPr kumimoji="1" lang="en-US" altLang="zh-CN" sz="36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endParaRPr kumimoji="1" lang="en-US" altLang="zh-CN" sz="36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zh-CN" altLang="en-US" sz="36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大军纵横驰骋</a:t>
            </a:r>
            <a:r>
              <a:rPr kumimoji="1" lang="en-US" altLang="zh-CN" sz="36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kumimoji="1" lang="en-US" altLang="zh-CN" sz="36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zh-CN" altLang="en-US" sz="36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山高路远坑深</a:t>
            </a:r>
            <a:r>
              <a:rPr kumimoji="1" lang="en-US" altLang="zh-CN" sz="36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endParaRPr kumimoji="1" lang="en-US" altLang="zh-CN" sz="36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kumimoji="1" lang="en-US" altLang="zh-CN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</a:pPr>
            <a:endParaRPr kumimoji="1" lang="en-US" altLang="zh-CN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403847" y="6100780"/>
            <a:ext cx="3714776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彭德怀副总司令亲临前线指挥作战</a:t>
            </a:r>
            <a:endParaRPr lang="zh-CN" altLang="en-US" sz="1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3385" y="814368"/>
            <a:ext cx="9715568" cy="1063792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八路军总部在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彭德怀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指挥下，组织</a:t>
            </a:r>
            <a:r>
              <a:rPr lang="en-US" altLang="zh-CN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100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多个团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，在</a:t>
            </a:r>
            <a:r>
              <a:rPr lang="zh-CN" altLang="en-US" sz="32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华北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广阔的地域，对日军发动了一场大规模进攻。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760509" y="2171690"/>
            <a:ext cx="7904177" cy="4429156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5441" y="814368"/>
            <a:ext cx="2571767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主要目标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46327" y="814368"/>
            <a:ext cx="8786874" cy="1063792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破袭日军</a:t>
            </a:r>
            <a:r>
              <a:rPr lang="zh-CN" altLang="en-US" sz="3200" dirty="0">
                <a:solidFill>
                  <a:srgbClr val="95373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交通线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，摧毁敌人交通线两侧及抗日根据地内的</a:t>
            </a:r>
            <a:r>
              <a:rPr lang="zh-CN" altLang="en-US" sz="3200" dirty="0">
                <a:solidFill>
                  <a:srgbClr val="95373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日伪据点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5" name="Picture 18" descr="W0200809025682880699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E3CD"/>
              </a:clrFrom>
              <a:clrTo>
                <a:srgbClr val="FCE3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2258" y="2386003"/>
            <a:ext cx="4214842" cy="4036555"/>
          </a:xfrm>
          <a:prstGeom prst="rect">
            <a:avLst/>
          </a:prstGeom>
          <a:noFill/>
        </p:spPr>
      </p:pic>
      <p:pic>
        <p:nvPicPr>
          <p:cNvPr id="26" name="图片 25" descr="t014b6ef30008ed820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539" y="2314566"/>
            <a:ext cx="3143272" cy="1844053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336323" y="4100516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百团大战中的八路军机枪阵地</a:t>
            </a:r>
            <a:endParaRPr lang="zh-CN" altLang="en-US" sz="1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8" name="图片 27" descr="t013920a0e48f03de4c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9976" y="4457706"/>
            <a:ext cx="3000396" cy="1680222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7309208" y="610078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百团大战战场</a:t>
            </a:r>
            <a:endParaRPr lang="zh-CN" altLang="en-US" sz="1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331749" y="2386004"/>
            <a:ext cx="10644262" cy="3857652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5441" y="814368"/>
            <a:ext cx="2571767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主要目标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4" name="Picture 3" descr="百团大战中,我军破袭铁路交通线,打击敌人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4938278" y="2743194"/>
            <a:ext cx="232295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832343" y="5600714"/>
            <a:ext cx="2928958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八路军在破袭正太铁路</a:t>
            </a:r>
            <a:endParaRPr kumimoji="1"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18425" y="3243260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不留一座桥梁！</a:t>
            </a:r>
            <a:endParaRPr lang="en-US" altLang="zh-CN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不留一根枕木！</a:t>
            </a:r>
            <a:endParaRPr lang="en-US" altLang="zh-CN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不留一段铁轨！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188" y="2671756"/>
            <a:ext cx="43577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第一阶段，进行交通总破击战，重点破击正太路，</a:t>
            </a:r>
            <a:r>
              <a:rPr 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20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日全面展开。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第二阶段，继续攻击日军交通线，重点攻占交通线两侧和深入根据地内部的日军据点。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第三阶段，反击日军的报复“扫荡”。日军遭到打击后，惊呼“对华北应有再认识”。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7" name="Picture 26" descr="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998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结果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" name="Picture 26" descr="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903253" y="1671624"/>
            <a:ext cx="964413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图片 322563" descr="49群众夹道欢迎百团大战归来的八路军战士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1947" y="2600318"/>
            <a:ext cx="321471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2474889" y="182099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群众欢迎凯旋归来的八路军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0509" y="957398"/>
            <a:ext cx="4429156" cy="571350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历时数月，战果辉煌。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5" name="图片 34" descr="t0124fad7896ee4b4e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351" y="2600318"/>
            <a:ext cx="354853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矩形 35"/>
          <p:cNvSpPr/>
          <p:nvPr/>
        </p:nvSpPr>
        <p:spPr>
          <a:xfrm>
            <a:off x="6332541" y="1820994"/>
            <a:ext cx="2998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百团大战后民兵在太行山拆除日军防御工事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74691" y="5245500"/>
            <a:ext cx="9644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百团大战历时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个半月，作战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1824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次，毙伤日军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万余人，伪军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5000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余人，俘日军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281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人，伪军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1.8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万人。日军投降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47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人，伪军反正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1845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人，破坏铁路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470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余公里，公路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1500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余公里，缴获各种炮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50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余门，各种枪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5800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余支。八路军也伤亡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1.7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万人。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998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意义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6195" y="885806"/>
            <a:ext cx="9715568" cy="1063792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有力打击了日军的侵略气焰，提高了共产党和八路军的威望，振奋了全国军民争取抗战胜利的信心。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474625" y="2457442"/>
            <a:ext cx="10618853" cy="4100540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文本框 321537"/>
          <p:cNvSpPr txBox="1"/>
          <p:nvPr/>
        </p:nvSpPr>
        <p:spPr>
          <a:xfrm>
            <a:off x="1760510" y="6107329"/>
            <a:ext cx="3609975" cy="30777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noProof="1">
                <a:latin typeface="华文隶书" panose="02010800040101010101" pitchFamily="2" charset="-122"/>
                <a:ea typeface="华文隶书" panose="02010800040101010101" pitchFamily="2" charset="-122"/>
                <a:cs typeface="+mn-ea"/>
              </a:rPr>
              <a:t>中央领导同志为百团大战题词</a:t>
            </a:r>
            <a:endParaRPr lang="zh-CN" altLang="en-US" sz="2000" noProof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37" name="图片 321539" descr="b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3332146" y="2600319"/>
            <a:ext cx="2420930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21538" descr="p"/>
          <p:cNvPicPr>
            <a:picLocks noChangeAspect="1" noChangeArrowheads="1"/>
          </p:cNvPicPr>
          <p:nvPr/>
        </p:nvPicPr>
        <p:blipFill>
          <a:blip r:embed="rId8">
            <a:lum bright="-12000" contrast="12000"/>
          </a:blip>
          <a:srcRect/>
          <a:stretch>
            <a:fillRect/>
          </a:stretch>
        </p:blipFill>
        <p:spPr bwMode="auto">
          <a:xfrm>
            <a:off x="903254" y="2671756"/>
            <a:ext cx="1979632" cy="317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文本框 322561"/>
          <p:cNvSpPr txBox="1">
            <a:spLocks noChangeArrowheads="1"/>
          </p:cNvSpPr>
          <p:nvPr/>
        </p:nvSpPr>
        <p:spPr bwMode="auto">
          <a:xfrm>
            <a:off x="6307133" y="6138107"/>
            <a:ext cx="464347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百团大战纪念碑（山西省阳泉市狮脑山）</a:t>
            </a:r>
            <a:endParaRPr lang="zh-CN" altLang="en-US" sz="1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9" name="图片 28" descr="20090102155325468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7133" y="2843206"/>
            <a:ext cx="4451933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" name="Picture 26" descr="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689071" y="885806"/>
            <a:ext cx="9833004" cy="940682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日军遭受打击后，立即组织重兵对八路军及抗日根据地实施报复性“扫荡”，八路军随即转入反“扫荡”作战。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617501" y="2100252"/>
            <a:ext cx="10501386" cy="4786346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矩形 29"/>
          <p:cNvSpPr/>
          <p:nvPr/>
        </p:nvSpPr>
        <p:spPr>
          <a:xfrm>
            <a:off x="617501" y="5957904"/>
            <a:ext cx="2786082" cy="6155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日军对根据地进行“扫荡”并放火烧毁村庄</a:t>
            </a:r>
            <a:endParaRPr lang="zh-CN" altLang="en-US" sz="2000" noProof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6459" y="2314566"/>
            <a:ext cx="3714776" cy="430887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Ctr="1">
            <a:spAutoFit/>
          </a:bodyPr>
          <a:lstStyle/>
          <a:p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　　由于日寇对抗日根据地的“扫荡”，加上严重自然灾害等原因，</a:t>
            </a: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1941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～</a:t>
            </a: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1942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年，抗日根据地出现了严重的困难局面。根据地面积缩小，八路军、新四军数量减少，物资供应十分困难，一些地区军民甚至以野菜、树皮充饥。</a:t>
            </a:r>
            <a:endParaRPr lang="zh-CN" altLang="en-US" sz="2800" noProof="1"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9" name="图片 323588" descr="b"/>
          <p:cNvPicPr>
            <a:picLocks noChangeAspect="1" noChangeArrowheads="1"/>
          </p:cNvPicPr>
          <p:nvPr/>
        </p:nvPicPr>
        <p:blipFill>
          <a:blip r:embed="rId8"/>
          <a:srcRect t="51979"/>
          <a:stretch>
            <a:fillRect/>
          </a:stretch>
        </p:blipFill>
        <p:spPr bwMode="auto">
          <a:xfrm>
            <a:off x="833428" y="4029078"/>
            <a:ext cx="2427279" cy="1781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" name="图片 323589" descr="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815" y="2243128"/>
            <a:ext cx="2465375" cy="1643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998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意义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5" name="图片 34" descr="2584164preview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1235" y="2243128"/>
            <a:ext cx="369453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/>
          <a:stretch>
            <a:fillRect/>
          </a:stretch>
        </p:blipFill>
        <p:spPr>
          <a:xfrm>
            <a:off x="0" y="719733"/>
            <a:ext cx="11522075" cy="6481167"/>
          </a:xfrm>
          <a:prstGeom prst="rect">
            <a:avLst/>
          </a:prstGeom>
        </p:spPr>
      </p:pic>
      <p:sp>
        <p:nvSpPr>
          <p:cNvPr id="61" name="AutoShape 12"/>
          <p:cNvSpPr/>
          <p:nvPr/>
        </p:nvSpPr>
        <p:spPr bwMode="auto">
          <a:xfrm>
            <a:off x="760377" y="1600186"/>
            <a:ext cx="357190" cy="4286280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320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7" name="Picture 271" descr="21"/>
          <p:cNvPicPr>
            <a:picLocks noChangeAspect="1" noChangeArrowheads="1"/>
          </p:cNvPicPr>
          <p:nvPr/>
        </p:nvPicPr>
        <p:blipFill>
          <a:blip r:embed="rId2" cstate="print">
            <a:lum contras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317" y="1957376"/>
            <a:ext cx="1000132" cy="438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45997" y="2225932"/>
            <a:ext cx="3884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敌后战场</a:t>
            </a:r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的抗战</a:t>
            </a:r>
            <a:endParaRPr lang="zh-CN" altLang="en-US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1046129" y="1385872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平型关大捷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3" name="图片 62" descr="t018d16e110143ea1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67" name="图片 66" descr="624f9a79jw1eelyzwvu5xj20b408t75j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8" name="图片 67" descr="t018d16e110143ea1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0" y="671493"/>
            <a:ext cx="11522075" cy="142876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7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75" name="直角三角形 74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77" name="直接连接符 76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81" name="直角三角形 80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83" name="图片 82" descr="网站标志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85" name="图片 84" descr="624f9a79jw1eelyzwvu5xj20b408t75j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86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" name="矩形 90">
            <a:hlinkClick r:id="rId7" action="ppaction://hlinksldjump"/>
          </p:cNvPr>
          <p:cNvSpPr/>
          <p:nvPr/>
        </p:nvSpPr>
        <p:spPr>
          <a:xfrm>
            <a:off x="3617897" y="671492"/>
            <a:ext cx="228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背景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4" name="AutoShape 12"/>
          <p:cNvSpPr/>
          <p:nvPr/>
        </p:nvSpPr>
        <p:spPr bwMode="auto">
          <a:xfrm>
            <a:off x="3546459" y="957244"/>
            <a:ext cx="285752" cy="1571636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320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546459" y="1100120"/>
            <a:ext cx="228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）时间：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5" name="矩形 104">
            <a:hlinkClick r:id="rId8" action="ppaction://hlinksldjump"/>
          </p:cNvPr>
          <p:cNvSpPr/>
          <p:nvPr/>
        </p:nvSpPr>
        <p:spPr>
          <a:xfrm>
            <a:off x="3546459" y="1528748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作战部队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2" name="矩形 111">
            <a:hlinkClick r:id="rId9" action="ppaction://hlinksldjump"/>
          </p:cNvPr>
          <p:cNvSpPr/>
          <p:nvPr/>
        </p:nvSpPr>
        <p:spPr>
          <a:xfrm>
            <a:off x="3546459" y="1957376"/>
            <a:ext cx="228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3200" b="1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结果</a:t>
            </a:r>
            <a:r>
              <a:rPr lang="zh-CN" altLang="en-US" sz="3200" b="1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76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5" name="矩形 34">
            <a:hlinkClick r:id="" action="ppaction://noaction"/>
          </p:cNvPr>
          <p:cNvSpPr/>
          <p:nvPr/>
        </p:nvSpPr>
        <p:spPr>
          <a:xfrm>
            <a:off x="974691" y="3052100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抗日根据地的建立与发展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7" name="AutoShape 12"/>
          <p:cNvSpPr/>
          <p:nvPr/>
        </p:nvSpPr>
        <p:spPr bwMode="auto">
          <a:xfrm>
            <a:off x="3617897" y="3028946"/>
            <a:ext cx="214314" cy="1143008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320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0" name="矩形 59">
            <a:hlinkClick r:id="" action="ppaction://noaction"/>
          </p:cNvPr>
          <p:cNvSpPr/>
          <p:nvPr/>
        </p:nvSpPr>
        <p:spPr>
          <a:xfrm>
            <a:off x="1117567" y="5552430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3.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百团大战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1" name="AutoShape 12"/>
          <p:cNvSpPr/>
          <p:nvPr/>
        </p:nvSpPr>
        <p:spPr bwMode="auto">
          <a:xfrm>
            <a:off x="3543817" y="4648866"/>
            <a:ext cx="359832" cy="2166294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320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3" name="矩形 72">
            <a:hlinkClick r:id="rId10" action="ppaction://hlinksldjump"/>
          </p:cNvPr>
          <p:cNvSpPr/>
          <p:nvPr/>
        </p:nvSpPr>
        <p:spPr>
          <a:xfrm>
            <a:off x="3686694" y="4243392"/>
            <a:ext cx="228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背景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0" name="矩形 79">
            <a:hlinkClick r:id="rId11" action="ppaction://hlinksldjump"/>
          </p:cNvPr>
          <p:cNvSpPr/>
          <p:nvPr/>
        </p:nvSpPr>
        <p:spPr>
          <a:xfrm>
            <a:off x="3617897" y="4672020"/>
            <a:ext cx="228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目的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617897" y="5087377"/>
            <a:ext cx="228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）时间：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9" name="矩形 98">
            <a:hlinkClick r:id="rId12" action="ppaction://hlinksldjump"/>
          </p:cNvPr>
          <p:cNvSpPr/>
          <p:nvPr/>
        </p:nvSpPr>
        <p:spPr>
          <a:xfrm>
            <a:off x="3546459" y="2362850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3200" b="1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意义</a:t>
            </a:r>
            <a:r>
              <a:rPr lang="zh-CN" altLang="en-US" sz="3200" b="1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76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1" name="矩形 100">
            <a:hlinkClick r:id="rId13" action="ppaction://hlinksldjump"/>
          </p:cNvPr>
          <p:cNvSpPr/>
          <p:nvPr/>
        </p:nvSpPr>
        <p:spPr>
          <a:xfrm>
            <a:off x="3689335" y="2862916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建立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6" name="矩形 55">
            <a:hlinkClick r:id="rId14" action="ppaction://hlinksldjump"/>
          </p:cNvPr>
          <p:cNvSpPr/>
          <p:nvPr/>
        </p:nvSpPr>
        <p:spPr>
          <a:xfrm>
            <a:off x="3617897" y="6100780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主要目标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7" name="矩形 56">
            <a:hlinkClick r:id="rId15" action="ppaction://hlinksldjump"/>
          </p:cNvPr>
          <p:cNvSpPr/>
          <p:nvPr/>
        </p:nvSpPr>
        <p:spPr>
          <a:xfrm>
            <a:off x="3617897" y="3743326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影响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u="sng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32475" y="5100648"/>
            <a:ext cx="3071834" cy="571350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1940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年下半年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61037" y="1100120"/>
            <a:ext cx="2195070" cy="571350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1937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6" name="矩形 65">
            <a:hlinkClick r:id="rId16" action="ppaction://hlinksldjump"/>
          </p:cNvPr>
          <p:cNvSpPr/>
          <p:nvPr/>
        </p:nvSpPr>
        <p:spPr>
          <a:xfrm>
            <a:off x="3617897" y="330142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2" name="矩形 91">
            <a:hlinkClick r:id="rId17" action="ppaction://hlinksldjump"/>
          </p:cNvPr>
          <p:cNvSpPr/>
          <p:nvPr/>
        </p:nvSpPr>
        <p:spPr>
          <a:xfrm>
            <a:off x="3617897" y="6600846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结果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74091" y="558744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彭德怀</a:t>
            </a:r>
            <a:endParaRPr lang="zh-CN" altLang="en-US" sz="3200" dirty="0"/>
          </a:p>
        </p:txBody>
      </p:sp>
      <p:sp>
        <p:nvSpPr>
          <p:cNvPr id="45" name="矩形 44">
            <a:hlinkClick r:id="rId18" action="ppaction://hlinksldjump"/>
          </p:cNvPr>
          <p:cNvSpPr/>
          <p:nvPr/>
        </p:nvSpPr>
        <p:spPr>
          <a:xfrm>
            <a:off x="3617897" y="5574172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指挥者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6" name="矩形 45">
            <a:hlinkClick r:id="rId19" action="ppaction://hlinksldjump"/>
          </p:cNvPr>
          <p:cNvSpPr/>
          <p:nvPr/>
        </p:nvSpPr>
        <p:spPr>
          <a:xfrm>
            <a:off x="5903913" y="6600846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意义</a:t>
            </a:r>
            <a:r>
              <a:rPr lang="zh-CN" altLang="en-US" sz="3200" b="1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2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/>
      <p:bldP spid="116" grpId="0"/>
      <p:bldP spid="91" grpId="0"/>
      <p:bldP spid="94" grpId="0" animBg="1"/>
      <p:bldP spid="96" grpId="0"/>
      <p:bldP spid="105" grpId="0"/>
      <p:bldP spid="112" grpId="0"/>
      <p:bldP spid="35" grpId="0"/>
      <p:bldP spid="37" grpId="0" animBg="1"/>
      <p:bldP spid="60" grpId="0"/>
      <p:bldP spid="71" grpId="0" animBg="1"/>
      <p:bldP spid="73" grpId="0"/>
      <p:bldP spid="80" grpId="0"/>
      <p:bldP spid="90" grpId="0"/>
      <p:bldP spid="99" grpId="0"/>
      <p:bldP spid="101" grpId="0"/>
      <p:bldP spid="56" grpId="0"/>
      <p:bldP spid="57" grpId="0"/>
      <p:bldP spid="58" grpId="0"/>
      <p:bldP spid="64" grpId="0"/>
      <p:bldP spid="66" grpId="0"/>
      <p:bldP spid="92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" name="Picture 26" descr="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1546195" y="957244"/>
            <a:ext cx="890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淞沪会战期间，日军侵入山西 ，企图占领</a:t>
            </a:r>
            <a:r>
              <a:rPr lang="zh-CN" altLang="en-US" sz="3200" dirty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太原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88873" y="1885938"/>
            <a:ext cx="8001791" cy="4786346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" name="文本占位符 11265" descr="5D07019aa"/>
          <p:cNvPicPr>
            <a:picLocks noChangeAspect="1"/>
          </p:cNvPicPr>
          <p:nvPr/>
        </p:nvPicPr>
        <p:blipFill>
          <a:blip r:embed="rId8"/>
          <a:srcRect l="26732" t="3390" r="7921" b="6780"/>
          <a:stretch>
            <a:fillRect/>
          </a:stretch>
        </p:blipFill>
        <p:spPr>
          <a:xfrm>
            <a:off x="403922" y="1957376"/>
            <a:ext cx="3000395" cy="45470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97" name="圆角矩形标注 11270"/>
          <p:cNvSpPr/>
          <p:nvPr/>
        </p:nvSpPr>
        <p:spPr>
          <a:xfrm flipV="1">
            <a:off x="2085382" y="1871230"/>
            <a:ext cx="1103887" cy="514774"/>
          </a:xfrm>
          <a:prstGeom prst="wedgeRoundRectCallout">
            <a:avLst>
              <a:gd name="adj1" fmla="val -75536"/>
              <a:gd name="adj2" fmla="val -127037"/>
              <a:gd name="adj3" fmla="val 16667"/>
            </a:avLst>
          </a:prstGeom>
          <a:solidFill>
            <a:srgbClr val="8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anchor="t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平型关</a:t>
            </a:r>
            <a:endParaRPr lang="zh-CN" altLang="en-US" sz="20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2" name="文本框 304135"/>
          <p:cNvSpPr txBox="1"/>
          <p:nvPr/>
        </p:nvSpPr>
        <p:spPr>
          <a:xfrm>
            <a:off x="3403583" y="4876168"/>
            <a:ext cx="4786346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1937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月，向山西进犯的日军华北方面军坂垣师团，企图夺取内长城线上的平型关要隘，与自大同南下的日军会合，攻占太原。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8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背景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4" name="圆角矩形标注 11270"/>
          <p:cNvSpPr/>
          <p:nvPr/>
        </p:nvSpPr>
        <p:spPr>
          <a:xfrm flipV="1">
            <a:off x="1974823" y="3371428"/>
            <a:ext cx="889573" cy="514774"/>
          </a:xfrm>
          <a:prstGeom prst="wedgeRoundRectCallout">
            <a:avLst>
              <a:gd name="adj1" fmla="val -81152"/>
              <a:gd name="adj2" fmla="val 98766"/>
              <a:gd name="adj3" fmla="val 16667"/>
            </a:avLst>
          </a:prstGeom>
          <a:solidFill>
            <a:srgbClr val="8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anchor="t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太原</a:t>
            </a:r>
            <a:endParaRPr lang="zh-CN" altLang="en-US" sz="20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31" name="Group 26"/>
          <p:cNvGrpSpPr/>
          <p:nvPr/>
        </p:nvGrpSpPr>
        <p:grpSpPr bwMode="auto">
          <a:xfrm>
            <a:off x="8189929" y="1385872"/>
            <a:ext cx="2928958" cy="2873381"/>
            <a:chOff x="0" y="0"/>
            <a:chExt cx="2183141" cy="2016125"/>
          </a:xfrm>
        </p:grpSpPr>
        <p:sp>
          <p:nvSpPr>
            <p:cNvPr id="34" name="直接连接符​​ 33"/>
            <p:cNvSpPr>
              <a:spLocks noChangeShapeType="1"/>
            </p:cNvSpPr>
            <p:nvPr/>
          </p:nvSpPr>
          <p:spPr bwMode="auto">
            <a:xfrm>
              <a:off x="583302" y="51772"/>
              <a:ext cx="1400720" cy="1"/>
            </a:xfrm>
            <a:prstGeom prst="line">
              <a:avLst/>
            </a:prstGeom>
            <a:noFill/>
            <a:ln w="6350">
              <a:solidFill>
                <a:srgbClr val="A5A5A5"/>
              </a:solidFill>
              <a:prstDash val="sys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圆角矩形​​ 2"/>
            <p:cNvSpPr>
              <a:spLocks noChangeArrowheads="1"/>
            </p:cNvSpPr>
            <p:nvPr/>
          </p:nvSpPr>
          <p:spPr bwMode="auto">
            <a:xfrm rot="-316478">
              <a:off x="31017" y="789748"/>
              <a:ext cx="2152124" cy="122637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直接连接符​​ 11"/>
            <p:cNvSpPr>
              <a:spLocks noChangeShapeType="1"/>
            </p:cNvSpPr>
            <p:nvPr/>
          </p:nvSpPr>
          <p:spPr bwMode="auto">
            <a:xfrm flipV="1">
              <a:off x="351927" y="122876"/>
              <a:ext cx="880414" cy="756345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直接连接符​​ 13"/>
            <p:cNvSpPr>
              <a:spLocks noChangeShapeType="1"/>
            </p:cNvSpPr>
            <p:nvPr/>
          </p:nvSpPr>
          <p:spPr bwMode="auto">
            <a:xfrm>
              <a:off x="1476901" y="122876"/>
              <a:ext cx="336419" cy="621539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椭圆​​ 4"/>
            <p:cNvSpPr>
              <a:spLocks noChangeArrowheads="1"/>
            </p:cNvSpPr>
            <p:nvPr/>
          </p:nvSpPr>
          <p:spPr bwMode="auto">
            <a:xfrm>
              <a:off x="1232341" y="0"/>
              <a:ext cx="244560" cy="24456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椭圆​​ 6"/>
            <p:cNvSpPr>
              <a:spLocks noChangeArrowheads="1"/>
            </p:cNvSpPr>
            <p:nvPr/>
          </p:nvSpPr>
          <p:spPr bwMode="auto">
            <a:xfrm>
              <a:off x="1283662" y="51772"/>
              <a:ext cx="141070" cy="141075"/>
            </a:xfrm>
            <a:prstGeom prst="ellipse">
              <a:avLst/>
            </a:prstGeom>
            <a:solidFill>
              <a:srgbClr val="D8D8D8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同侧圆角矩形 30"/>
            <p:cNvSpPr>
              <a:spLocks noChangeArrowheads="1"/>
            </p:cNvSpPr>
            <p:nvPr/>
          </p:nvSpPr>
          <p:spPr bwMode="auto">
            <a:xfrm rot="-304808">
              <a:off x="0" y="798100"/>
              <a:ext cx="2143772" cy="59529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26076572 h 21600"/>
                <a:gd name="T4" fmla="*/ 2147483647 w 21600"/>
                <a:gd name="T5" fmla="*/ 113037900 h 21600"/>
                <a:gd name="T6" fmla="*/ 2147483647 w 21600"/>
                <a:gd name="T7" fmla="*/ 226076572 h 21600"/>
                <a:gd name="T8" fmla="*/ 2147483647 w 21600"/>
                <a:gd name="T9" fmla="*/ 339114473 h 21600"/>
                <a:gd name="T10" fmla="*/ 2147483647 w 21600"/>
                <a:gd name="T11" fmla="*/ 226076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" name="圆角矩形​​ 3"/>
            <p:cNvSpPr>
              <a:spLocks noChangeArrowheads="1"/>
            </p:cNvSpPr>
            <p:nvPr/>
          </p:nvSpPr>
          <p:spPr bwMode="auto">
            <a:xfrm rot="-316478">
              <a:off x="125262" y="909046"/>
              <a:ext cx="1969599" cy="1011642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25000"/>
              </a:schemeClr>
            </a:solidFill>
            <a:ln w="19050">
              <a:solidFill>
                <a:srgbClr val="D8D8D8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342900" indent="-342900" algn="ctr"/>
              <a:r>
                <a:rPr lang="zh-CN" altLang="en-US" sz="2400" dirty="0">
                  <a:solidFill>
                    <a:srgbClr val="76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Calibri" panose="020F0502020204030204" pitchFamily="34" charset="0"/>
                </a:rPr>
                <a:t>        </a:t>
              </a:r>
              <a:endParaRPr lang="en-US" altLang="zh-CN" sz="2400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42" name="椭圆​​ 8"/>
            <p:cNvSpPr>
              <a:spLocks noChangeArrowheads="1"/>
            </p:cNvSpPr>
            <p:nvPr/>
          </p:nvSpPr>
          <p:spPr bwMode="auto">
            <a:xfrm rot="-316478">
              <a:off x="310917" y="878978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椭圆​​ 9"/>
            <p:cNvSpPr>
              <a:spLocks noChangeArrowheads="1"/>
            </p:cNvSpPr>
            <p:nvPr/>
          </p:nvSpPr>
          <p:spPr bwMode="auto">
            <a:xfrm rot="-316478">
              <a:off x="1772360" y="744052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 rot="21261051">
            <a:off x="8489797" y="2972100"/>
            <a:ext cx="2350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平型关有何战略地位？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5" name="图片 44" descr="t01c3c970bad9aefd4c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6459" y="1957376"/>
            <a:ext cx="4500594" cy="2820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矩形 45"/>
          <p:cNvSpPr/>
          <p:nvPr/>
        </p:nvSpPr>
        <p:spPr>
          <a:xfrm>
            <a:off x="8261367" y="4386268"/>
            <a:ext cx="31892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平型关位于山西东北部，地形险要，易守难攻，是太原的重要门户。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7" grpId="0" animBg="1"/>
      <p:bldP spid="104" grpId="0" animBg="1"/>
      <p:bldP spid="44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138187" y="1890013"/>
            <a:ext cx="9429816" cy="4996585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5441" y="814368"/>
            <a:ext cx="2571768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作战部队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281723" y="2957508"/>
            <a:ext cx="882665" cy="500066"/>
          </a:xfrm>
          <a:prstGeom prst="roundRect">
            <a:avLst>
              <a:gd name="adj" fmla="val 9350"/>
            </a:avLst>
          </a:prstGeom>
          <a:solidFill>
            <a:srgbClr val="663300"/>
          </a:solidFill>
          <a:ln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pitchFamily="34" charset="-122"/>
              </a:rPr>
              <a:t>兵力</a:t>
            </a:r>
            <a:endParaRPr lang="zh-HK" altLang="en-US" sz="24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404111" y="2314566"/>
            <a:ext cx="882665" cy="500066"/>
          </a:xfrm>
          <a:prstGeom prst="roundRect">
            <a:avLst>
              <a:gd name="adj" fmla="val 9350"/>
            </a:avLst>
          </a:prstGeom>
          <a:solidFill>
            <a:srgbClr val="663300"/>
          </a:solidFill>
          <a:ln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pitchFamily="34" charset="-122"/>
              </a:rPr>
              <a:t>中方</a:t>
            </a:r>
            <a:endParaRPr lang="zh-HK" altLang="en-US" sz="24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9021776" y="2314566"/>
            <a:ext cx="882665" cy="500066"/>
          </a:xfrm>
          <a:prstGeom prst="roundRect">
            <a:avLst>
              <a:gd name="adj" fmla="val 9350"/>
            </a:avLst>
          </a:prstGeom>
          <a:solidFill>
            <a:srgbClr val="663300"/>
          </a:solidFill>
          <a:ln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pitchFamily="34" charset="-122"/>
              </a:rPr>
              <a:t>日本</a:t>
            </a:r>
            <a:endParaRPr lang="zh-HK" altLang="en-US" sz="24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4111" y="295750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1.2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万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47185" y="295750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4000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6307132" y="3600450"/>
            <a:ext cx="882665" cy="500066"/>
          </a:xfrm>
          <a:prstGeom prst="roundRect">
            <a:avLst>
              <a:gd name="adj" fmla="val 9350"/>
            </a:avLst>
          </a:prstGeom>
          <a:solidFill>
            <a:srgbClr val="663300"/>
          </a:solidFill>
          <a:ln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pitchFamily="34" charset="-122"/>
              </a:rPr>
              <a:t>将领</a:t>
            </a:r>
            <a:endParaRPr lang="zh-HK" altLang="en-US" sz="24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4111" y="36004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林彪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32871" y="360045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板垣征四郎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618557" y="2814632"/>
            <a:ext cx="142876" cy="3429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8258396" y="2178184"/>
            <a:ext cx="737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cap="none" spc="0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PK</a:t>
            </a:r>
            <a:endParaRPr lang="zh-CN" altLang="en-US" sz="4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6" name="Picture 4" descr="C:\Users\Administrator\Desktop\tim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47185" y="4243392"/>
            <a:ext cx="1285884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" name="图片 308232" descr="MAIN2014061714490000568286580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9797" y="4243392"/>
            <a:ext cx="130808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2546327" y="885960"/>
            <a:ext cx="4429156" cy="571350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八路军</a:t>
            </a:r>
            <a:r>
              <a:rPr lang="en-US" altLang="zh-CN" sz="32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115</a:t>
            </a:r>
            <a:r>
              <a:rPr lang="zh-CN" altLang="en-US" sz="32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师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师长</a:t>
            </a:r>
            <a:r>
              <a:rPr lang="zh-CN" altLang="en-US" sz="32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林彪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2" name="图片 310278" descr="12417895_20050620173145512839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8517" y="2032889"/>
            <a:ext cx="2327662" cy="146334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图片 309251" descr="LOCAL20150608183300035650292926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1063" y="2032889"/>
            <a:ext cx="2291188" cy="149262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圆角矩形 54"/>
          <p:cNvSpPr/>
          <p:nvPr/>
        </p:nvSpPr>
        <p:spPr>
          <a:xfrm>
            <a:off x="1209625" y="2051525"/>
            <a:ext cx="2432939" cy="374571"/>
          </a:xfrm>
          <a:prstGeom prst="round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171450" algn="ctr"/>
            <a:r>
              <a:rPr lang="en-US" altLang="zh-CN" sz="16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115</a:t>
            </a:r>
            <a:r>
              <a:rPr lang="zh-CN" altLang="en-US" sz="16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师官兵进入平型关 </a:t>
            </a:r>
            <a:endParaRPr lang="zh-CN" altLang="en-US" sz="1600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" name="Picture 4" descr="Img22705447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38517" y="3604525"/>
            <a:ext cx="2357454" cy="166782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6" descr="pingxingguanzhanyi"/>
          <p:cNvPicPr>
            <a:picLocks noChangeAspect="1" noChangeArrowheads="1"/>
          </p:cNvPicPr>
          <p:nvPr/>
        </p:nvPicPr>
        <p:blipFill>
          <a:blip r:embed="rId12">
            <a:grayscl/>
            <a:lum bright="-6000"/>
          </a:blip>
          <a:srcRect b="3658"/>
          <a:stretch>
            <a:fillRect/>
          </a:stretch>
        </p:blipFill>
        <p:spPr bwMode="auto">
          <a:xfrm>
            <a:off x="1281063" y="3604525"/>
            <a:ext cx="2286016" cy="163181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矩形 61"/>
          <p:cNvSpPr/>
          <p:nvPr/>
        </p:nvSpPr>
        <p:spPr>
          <a:xfrm>
            <a:off x="1281063" y="5243524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八路军第一一五师为了配合国民党军队固守平型关正面的战斗，决心隐蔽集结于平型关以东地区，从侧面伏击敌人。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8" grpId="0"/>
      <p:bldP spid="55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441" y="814368"/>
            <a:ext cx="2571768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作战部队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331881" y="1600186"/>
            <a:ext cx="9501190" cy="5008414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24" descr="20050708151344d41d8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757" y="2528880"/>
            <a:ext cx="5458377" cy="39290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975483" y="1814500"/>
            <a:ext cx="3643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9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24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日夜，第一一五师三个团冒雨进入指定位置设伏。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拂晓后，敌坂垣师团第二十一旅团以百余辆汽车、两百多辆马车和火炮等组成的行军纵队进入设伏地区，八路军预伏部队突然间发起猛攻。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7" name="图片 26" descr="QQ截图20171204200207.jpg"/>
          <p:cNvPicPr>
            <a:picLocks noChangeAspect="1"/>
          </p:cNvPicPr>
          <p:nvPr/>
        </p:nvPicPr>
        <p:blipFill>
          <a:blip r:embed="rId8"/>
          <a:srcRect l="9454" r="6512"/>
          <a:stretch>
            <a:fillRect/>
          </a:stretch>
        </p:blipFill>
        <p:spPr>
          <a:xfrm>
            <a:off x="1831947" y="1743062"/>
            <a:ext cx="4572032" cy="719376"/>
          </a:xfrm>
          <a:prstGeom prst="round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975483" y="3957640"/>
            <a:ext cx="3500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八路军战士勇猛冲入敌阵，与敌人展开白刃格斗。部分战士冲过公路，抢占老爷庙制高点，居高临下，对敌人形成夹击，将敌长蛇阵斩成数段，首尾不能相顾，双方激战至午后。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9" name="图片 28" descr="4a5a57e7gx6Bel8zRZ163&amp;690.jpg"/>
          <p:cNvPicPr>
            <a:picLocks noChangeAspect="1"/>
          </p:cNvPicPr>
          <p:nvPr/>
        </p:nvPicPr>
        <p:blipFill>
          <a:blip r:embed="rId9"/>
          <a:srcRect l="33006" t="4402" r="8081"/>
          <a:stretch>
            <a:fillRect/>
          </a:stretch>
        </p:blipFill>
        <p:spPr>
          <a:xfrm>
            <a:off x="260311" y="4672020"/>
            <a:ext cx="1928826" cy="225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6" descr="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441" y="814368"/>
            <a:ext cx="1500198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结果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" name="Picture 26" descr="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546195" y="885806"/>
            <a:ext cx="7215238" cy="571350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经过一天的激战，将日军全部歼灭。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546195" y="1957376"/>
            <a:ext cx="8501122" cy="4286280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矩形 35"/>
          <p:cNvSpPr/>
          <p:nvPr/>
        </p:nvSpPr>
        <p:spPr>
          <a:xfrm>
            <a:off x="4117963" y="2028813"/>
            <a:ext cx="3630625" cy="198771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2400" noProof="1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平型关战斗缴获日军大批辎重武器 </a:t>
            </a:r>
            <a:endParaRPr lang="zh-CN" altLang="en-US" sz="2400" noProof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7" name="图片 313349" descr="12417895_2005062017314574686600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0905" y="2386003"/>
            <a:ext cx="2500330" cy="199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图片 313355" descr="12417895_2005062017314581749100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32673" y="2386003"/>
            <a:ext cx="2500330" cy="199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图片 313351" descr="12417895_2005062017314576489300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17632" y="2386003"/>
            <a:ext cx="3000397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1689071" y="4457705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本次战役，中共击毙日军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余人，击毁汽车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余辆，马车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200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余辆，缴获步枪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余支，机枪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20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余挺，火炮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门，以及大批军用物资。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115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师也付出了伤亡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600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余人的代价，</a:t>
            </a:r>
            <a:r>
              <a:rPr 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200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多位战士长眠在晋北这块热土上。 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timg.jpg"/>
          <p:cNvPicPr>
            <a:picLocks noChangeAspect="1"/>
          </p:cNvPicPr>
          <p:nvPr/>
        </p:nvPicPr>
        <p:blipFill>
          <a:blip r:embed="rId1"/>
          <a:srcRect t="6068" r="37189" b="7767"/>
          <a:stretch>
            <a:fillRect/>
          </a:stretch>
        </p:blipFill>
        <p:spPr>
          <a:xfrm>
            <a:off x="6832607" y="732857"/>
            <a:ext cx="4714908" cy="6468043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3403583" y="3529012"/>
            <a:ext cx="321471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5441" y="814368"/>
            <a:ext cx="1500198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影响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939" y="1671624"/>
            <a:ext cx="5357850" cy="2048677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平型关大捷是</a:t>
            </a:r>
            <a:r>
              <a:rPr lang="zh-CN" altLang="en-US" sz="32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全民族抗战以来中国军队取得的第一个胜利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，粉碎了日军“不可战胜”的神话。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-382631" y="3227412"/>
            <a:ext cx="824388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1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61169" y="742930"/>
            <a:ext cx="71438" cy="6457970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1" name="Picture 76" descr="　八路军第--五师在平型关东北区设伏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8039"/>
          <a:stretch>
            <a:fillRect/>
          </a:stretch>
        </p:blipFill>
        <p:spPr bwMode="auto">
          <a:xfrm>
            <a:off x="-1" y="3814764"/>
            <a:ext cx="6712105" cy="33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圆角矩形 27"/>
          <p:cNvSpPr/>
          <p:nvPr/>
        </p:nvSpPr>
        <p:spPr>
          <a:xfrm>
            <a:off x="1189005" y="3957640"/>
            <a:ext cx="4427568" cy="2009061"/>
          </a:xfrm>
          <a:prstGeom prst="roundRect">
            <a:avLst/>
          </a:prstGeom>
          <a:solidFill>
            <a:srgbClr val="C4BD97">
              <a:alpha val="69804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蒋介石在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1937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26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日给朱德、彭德怀的贺电中说：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25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日一战，歼敌如麻，足证官兵用命征战。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6" descr="　八路军第--五师在平型关东北区设伏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8039"/>
          <a:stretch>
            <a:fillRect/>
          </a:stretch>
        </p:blipFill>
        <p:spPr bwMode="auto">
          <a:xfrm>
            <a:off x="-1" y="1388221"/>
            <a:ext cx="11522075" cy="5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图片 4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 bwMode="auto">
          <a:xfrm flipV="1">
            <a:off x="0" y="7198069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58" name="图片 57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59" name="图片 58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60" name="图片 59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3" name="直角三角形 6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6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68" name="直角三角形 6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70" name="图片 69" descr="网站标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0165"/>
            <a:ext cx="603250" cy="601980"/>
          </a:xfrm>
          <a:prstGeom prst="rect">
            <a:avLst/>
          </a:prstGeom>
        </p:spPr>
      </p:pic>
      <p:pic>
        <p:nvPicPr>
          <p:cNvPr id="71" name="图片 70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72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5440" y="814368"/>
            <a:ext cx="1571636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112164" y="8725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背景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832211" y="1383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敌后战场的抗战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" name="Picture 26" descr="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1697" y="6386532"/>
            <a:ext cx="657225" cy="619125"/>
          </a:xfrm>
          <a:prstGeom prst="rect">
            <a:avLst/>
          </a:prstGeom>
          <a:noFill/>
        </p:spPr>
      </p:pic>
      <p:sp>
        <p:nvSpPr>
          <p:cNvPr id="28" name="矩形 27"/>
          <p:cNvSpPr/>
          <p:nvPr/>
        </p:nvSpPr>
        <p:spPr>
          <a:xfrm>
            <a:off x="2832079" y="1385872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首战平型关，威名天下扬</a:t>
            </a:r>
            <a:endParaRPr lang="zh-CN" alt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4757" y="2743194"/>
            <a:ext cx="87868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这是中共领导下的抗日武装第一次亮相，</a:t>
            </a:r>
            <a:r>
              <a:rPr 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600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名官兵战死沙场。而后这支部队的鲜血流淌了八年。虽然衣衫褴褛，武器简陋，但他们敢于刺刀见红，与敌血战。于是在一年之内，被个被称为八路的军队发展到</a:t>
            </a:r>
            <a:r>
              <a:rPr 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15.6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万人，由游击队改编而来的新四军发展到了</a:t>
            </a:r>
            <a:r>
              <a:rPr 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2.5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万人。他们创建了十几块抗日根据地，遍布华北、华南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4254</Words>
  <Application>WPS 演示</Application>
  <PresentationFormat>自定义</PresentationFormat>
  <Paragraphs>529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华文新魏</vt:lpstr>
      <vt:lpstr>黑体</vt:lpstr>
      <vt:lpstr>华文行楷</vt:lpstr>
      <vt:lpstr>微软雅黑</vt:lpstr>
      <vt:lpstr>Calibri</vt:lpstr>
      <vt:lpstr>华文隶书</vt:lpstr>
      <vt:lpstr>Times New Roman</vt:lpstr>
      <vt:lpstr>Arial Unicode MS</vt:lpstr>
      <vt:lpstr>幼圆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1382316976</cp:lastModifiedBy>
  <cp:revision>2481</cp:revision>
  <dcterms:created xsi:type="dcterms:W3CDTF">2015-10-28T12:59:00Z</dcterms:created>
  <dcterms:modified xsi:type="dcterms:W3CDTF">2018-12-17T01:04:25Z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