
<file path=[Content_Types].xml><?xml version="1.0" encoding="utf-8"?>
<Types xmlns="http://schemas.openxmlformats.org/package/2006/content-types">
  <Default Extension="wav" ContentType="audio/x-wav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4" r:id="rId5"/>
  </p:sldMasterIdLst>
  <p:notesMasterIdLst>
    <p:notesMasterId r:id="rId29"/>
  </p:notesMasterIdLst>
  <p:sldIdLst>
    <p:sldId id="257" r:id="rId6"/>
    <p:sldId id="378" r:id="rId7"/>
    <p:sldId id="421" r:id="rId8"/>
    <p:sldId id="422" r:id="rId9"/>
    <p:sldId id="423" r:id="rId10"/>
    <p:sldId id="424" r:id="rId11"/>
    <p:sldId id="425" r:id="rId12"/>
    <p:sldId id="426" r:id="rId13"/>
    <p:sldId id="389" r:id="rId14"/>
    <p:sldId id="436" r:id="rId15"/>
    <p:sldId id="437" r:id="rId16"/>
    <p:sldId id="450" r:id="rId17"/>
    <p:sldId id="451" r:id="rId18"/>
    <p:sldId id="452" r:id="rId19"/>
    <p:sldId id="453" r:id="rId20"/>
    <p:sldId id="439" r:id="rId21"/>
    <p:sldId id="440" r:id="rId22"/>
    <p:sldId id="441" r:id="rId23"/>
    <p:sldId id="442" r:id="rId24"/>
    <p:sldId id="443" r:id="rId25"/>
    <p:sldId id="444" r:id="rId26"/>
    <p:sldId id="445" r:id="rId27"/>
    <p:sldId id="446" r:id="rId28"/>
  </p:sldIdLst>
  <p:sldSz cx="9144000" cy="6120130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07"/>
    <p:restoredTop sz="94660"/>
  </p:normalViewPr>
  <p:slideViewPr>
    <p:cSldViewPr showGuides="1">
      <p:cViewPr varScale="1">
        <p:scale>
          <a:sx n="70" d="100"/>
          <a:sy n="70" d="100"/>
        </p:scale>
        <p:origin x="-1398" y="-90"/>
      </p:cViewPr>
      <p:guideLst>
        <p:guide orient="horz" pos="1888"/>
        <p:guide pos="286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Master" Target="slideMasters/slideMaster2.xml"/><Relationship Id="rId29" Type="http://schemas.openxmlformats.org/officeDocument/2006/relationships/notesMaster" Target="notesMasters/notesMaster1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0" Type="http://schemas.openxmlformats.org/officeDocument/2006/relationships/slide" Target="slides/slide15.xml"/><Relationship Id="rId2" Type="http://schemas.openxmlformats.org/officeDocument/2006/relationships/theme" Target="theme/theme1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61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24" name="Rectangle 4"/>
          <p:cNvSpPr>
            <a:spLocks noRot="1" noTextEdit="1"/>
          </p:cNvSpPr>
          <p:nvPr>
            <p:ph type="sldImg"/>
          </p:nvPr>
        </p:nvSpPr>
        <p:spPr>
          <a:xfrm>
            <a:off x="868363" y="685800"/>
            <a:ext cx="5121275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61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1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01825"/>
            <a:ext cx="7772400" cy="1311275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68688"/>
            <a:ext cx="6400800" cy="1563687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>
    <p:wipe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44475"/>
            <a:ext cx="2057400" cy="522287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019800" cy="522287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>
    <p:wipe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901825"/>
            <a:ext cx="7772400" cy="131127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468688"/>
            <a:ext cx="6400800" cy="15636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932238"/>
            <a:ext cx="7772400" cy="12160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593975"/>
            <a:ext cx="7772400" cy="133826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73100" y="1079500"/>
            <a:ext cx="3844925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70425" y="1079500"/>
            <a:ext cx="3846513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370013"/>
            <a:ext cx="4040188" cy="571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941513"/>
            <a:ext cx="4040188" cy="35258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370013"/>
            <a:ext cx="4041775" cy="571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941513"/>
            <a:ext cx="4041775" cy="35258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42888"/>
            <a:ext cx="3008313" cy="1038225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42888"/>
            <a:ext cx="5111750" cy="52244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281113"/>
            <a:ext cx="3008313" cy="4186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>
    <p:wipe dir="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284663"/>
            <a:ext cx="5486400" cy="504825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46100"/>
            <a:ext cx="5486400" cy="3671888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789488"/>
            <a:ext cx="5486400" cy="7191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44475"/>
            <a:ext cx="2057400" cy="52546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019800" cy="52546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01825"/>
            <a:ext cx="7772400" cy="1311275"/>
          </a:xfrm>
        </p:spPr>
        <p:txBody>
          <a:bodyPr/>
          <a:lstStyle>
            <a:lvl1pPr marL="0" indent="0" algn="ctr">
              <a:defRPr sz="40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13125"/>
            <a:ext cx="6400800" cy="941388"/>
          </a:xfrm>
        </p:spPr>
        <p:txBody>
          <a:bodyPr/>
          <a:lstStyle>
            <a:lvl1pPr algn="ctr">
              <a:defRPr sz="3000"/>
            </a:lvl1pPr>
          </a:lstStyle>
          <a:p>
            <a:pPr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transition>
    <p:wipe dir="u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wipe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932238"/>
            <a:ext cx="7772400" cy="12160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593975"/>
            <a:ext cx="7772400" cy="133826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>
    <p:wipe dir="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28750"/>
            <a:ext cx="40386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28750"/>
            <a:ext cx="40386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wipe dir="u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370013"/>
            <a:ext cx="4040188" cy="571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941513"/>
            <a:ext cx="4040188" cy="35258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370013"/>
            <a:ext cx="4041775" cy="571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941513"/>
            <a:ext cx="4041775" cy="35258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wipe dir="u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transition>
    <p:wipe dir="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932238"/>
            <a:ext cx="7772400" cy="12160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593975"/>
            <a:ext cx="7772400" cy="133826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>
    <p:wipe dir="u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42888"/>
            <a:ext cx="3008313" cy="1038225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42888"/>
            <a:ext cx="5111750" cy="52244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281113"/>
            <a:ext cx="3008313" cy="4186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>
    <p:wipe dir="u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284663"/>
            <a:ext cx="5486400" cy="504825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46100"/>
            <a:ext cx="5486400" cy="3671888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MS PGothic" panose="020B0600070205080204" pitchFamily="34" charset="-128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789488"/>
            <a:ext cx="5486400" cy="7191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>
    <p:wipe dir="u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wipe dir="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44475"/>
            <a:ext cx="2057400" cy="522287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019800" cy="522287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wipe dir="u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901825"/>
            <a:ext cx="7772400" cy="131127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468688"/>
            <a:ext cx="6400800" cy="15636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>
    <p:wipe dir="u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>
    <p:wipe dir="u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932238"/>
            <a:ext cx="7772400" cy="12160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593975"/>
            <a:ext cx="7772400" cy="133826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>
    <p:wipe dir="u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768475"/>
            <a:ext cx="3810000" cy="3671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768475"/>
            <a:ext cx="3810000" cy="3671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>
    <p:wipe dir="u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229600" cy="1020763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370013"/>
            <a:ext cx="4040188" cy="571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941513"/>
            <a:ext cx="4040188" cy="35258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370013"/>
            <a:ext cx="4041775" cy="571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941513"/>
            <a:ext cx="4041775" cy="35258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>
    <p:wipe dir="u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28750"/>
            <a:ext cx="40386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28750"/>
            <a:ext cx="40386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>
    <p:wipe dir="u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>
    <p:wipe dir="u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42888"/>
            <a:ext cx="3008313" cy="1038225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42888"/>
            <a:ext cx="5111750" cy="52244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281113"/>
            <a:ext cx="3008313" cy="4186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>
    <p:wipe dir="u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284663"/>
            <a:ext cx="5486400" cy="504825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46100"/>
            <a:ext cx="5486400" cy="3671888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789488"/>
            <a:ext cx="5486400" cy="7191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>
    <p:wipe dir="u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>
    <p:wipe dir="u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544513"/>
            <a:ext cx="1943100" cy="489585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544513"/>
            <a:ext cx="5676900" cy="489585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>
    <p:wipe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370013"/>
            <a:ext cx="4040188" cy="571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941513"/>
            <a:ext cx="4040188" cy="35258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370013"/>
            <a:ext cx="4041775" cy="571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941513"/>
            <a:ext cx="4041775" cy="35258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>
    <p:wipe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42888"/>
            <a:ext cx="3008313" cy="1038225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42888"/>
            <a:ext cx="5111750" cy="52244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281113"/>
            <a:ext cx="3008313" cy="4186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>
    <p:wipe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284663"/>
            <a:ext cx="5486400" cy="504825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46100"/>
            <a:ext cx="5486400" cy="3671888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789488"/>
            <a:ext cx="5486400" cy="7191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2" Type="http://schemas.openxmlformats.org/officeDocument/2006/relationships/theme" Target="../theme/theme4.xml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44475"/>
            <a:ext cx="8229600" cy="10207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57200" y="1428750"/>
            <a:ext cx="8229600" cy="4038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573713"/>
            <a:ext cx="2133600" cy="4238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573713"/>
            <a:ext cx="2895600" cy="4238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573713"/>
            <a:ext cx="2133600" cy="4238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u"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anose="020B0604020202020204" pitchFamily="34" charset="0"/>
          <a:ea typeface="微软雅黑" panose="020B0503020204020204" pitchFamily="34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anose="020B0604020202020204" pitchFamily="34" charset="0"/>
          <a:ea typeface="微软雅黑" panose="020B0503020204020204" pitchFamily="34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anose="020B0604020202020204" pitchFamily="34" charset="0"/>
          <a:ea typeface="微软雅黑" panose="020B0503020204020204" pitchFamily="34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anose="020B0604020202020204" pitchFamily="34" charset="0"/>
          <a:ea typeface="微软雅黑" panose="020B0503020204020204" pitchFamily="34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anose="020B0604020202020204" pitchFamily="34" charset="0"/>
          <a:ea typeface="微软雅黑" panose="020B0503020204020204" pitchFamily="34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anose="020B0604020202020204" pitchFamily="34" charset="0"/>
          <a:ea typeface="微软雅黑" panose="020B0503020204020204" pitchFamily="34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anose="020B0604020202020204" pitchFamily="34" charset="0"/>
          <a:ea typeface="微软雅黑" panose="020B0503020204020204" pitchFamily="34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anose="020B0604020202020204" pitchFamily="34" charset="0"/>
          <a:ea typeface="微软雅黑" panose="020B0503020204020204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2"/>
          <p:cNvSpPr>
            <a:spLocks noGrp="1"/>
          </p:cNvSpPr>
          <p:nvPr>
            <p:ph type="body"/>
          </p:nvPr>
        </p:nvSpPr>
        <p:spPr>
          <a:xfrm>
            <a:off x="673100" y="1079500"/>
            <a:ext cx="7843838" cy="4419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 indent="-285750"/>
            <a:r>
              <a:rPr lang="en-US" altLang="zh-CN" dirty="0"/>
              <a:t>Second level</a:t>
            </a:r>
            <a:endParaRPr lang="en-US" altLang="zh-CN" dirty="0"/>
          </a:p>
          <a:p>
            <a:pPr lvl="2" indent="-228600"/>
            <a:r>
              <a:rPr lang="en-US" altLang="zh-CN" dirty="0"/>
              <a:t>Third level</a:t>
            </a:r>
            <a:endParaRPr lang="en-US" altLang="zh-CN" dirty="0"/>
          </a:p>
          <a:p>
            <a:pPr lvl="3" indent="-228600"/>
            <a:r>
              <a:rPr lang="en-US" altLang="zh-CN" dirty="0"/>
              <a:t>Fourth level</a:t>
            </a:r>
            <a:endParaRPr lang="en-US" altLang="zh-CN" dirty="0"/>
          </a:p>
        </p:txBody>
      </p:sp>
      <p:pic>
        <p:nvPicPr>
          <p:cNvPr id="2051" name="Picture 159" descr="logo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76200"/>
            <a:ext cx="962025" cy="16668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2" name="Title Placeholder 6"/>
          <p:cNvSpPr>
            <a:spLocks noGrp="1"/>
          </p:cNvSpPr>
          <p:nvPr>
            <p:ph type="title"/>
          </p:nvPr>
        </p:nvSpPr>
        <p:spPr>
          <a:xfrm>
            <a:off x="457200" y="244475"/>
            <a:ext cx="8229600" cy="10207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anose="020B060403050404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anose="020B060403050404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anose="020B060403050404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anose="020B060403050404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u"/>
        <a:defRPr sz="2000" b="1">
          <a:solidFill>
            <a:schemeClr val="folHlink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anose="05000000000000000000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anose="05000000000000000000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anose="05000000000000000000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anose="05000000000000000000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anose="05000000000000000000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457200" y="244475"/>
            <a:ext cx="8229600" cy="10207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075" name="Rectangle 3"/>
          <p:cNvSpPr>
            <a:spLocks noGrp="1"/>
          </p:cNvSpPr>
          <p:nvPr>
            <p:ph type="body"/>
          </p:nvPr>
        </p:nvSpPr>
        <p:spPr>
          <a:xfrm>
            <a:off x="457200" y="1428750"/>
            <a:ext cx="8229600" cy="4038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u"/>
  </p:transition>
  <p:hf sldNum="0" hdr="0" ftr="0" dt="0"/>
  <p:txStyles>
    <p:titleStyle>
      <a:lvl1pPr marL="914400" indent="-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  <a:sym typeface="MS PGothic" panose="020B0600070205080204" pitchFamily="34" charset="-128"/>
        </a:defRPr>
      </a:lvl1pPr>
      <a:lvl2pPr marL="914400" indent="-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  <a:sym typeface="MS PGothic" panose="020B0600070205080204" pitchFamily="34" charset="-128"/>
        </a:defRPr>
      </a:lvl2pPr>
      <a:lvl3pPr marL="914400" indent="-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  <a:sym typeface="MS PGothic" panose="020B0600070205080204" pitchFamily="34" charset="-128"/>
        </a:defRPr>
      </a:lvl3pPr>
      <a:lvl4pPr marL="914400" indent="-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  <a:sym typeface="MS PGothic" panose="020B0600070205080204" pitchFamily="34" charset="-128"/>
        </a:defRPr>
      </a:lvl4pPr>
      <a:lvl5pPr marL="914400" indent="-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  <a:sym typeface="MS PGothic" panose="020B0600070205080204" pitchFamily="34" charset="-128"/>
        </a:defRPr>
      </a:lvl5pPr>
      <a:lvl6pPr marL="1371600" indent="-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  <a:sym typeface="MS PGothic" panose="020B0600070205080204" pitchFamily="34" charset="-128"/>
        </a:defRPr>
      </a:lvl6pPr>
      <a:lvl7pPr marL="1828800" indent="-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  <a:sym typeface="MS PGothic" panose="020B0600070205080204" pitchFamily="34" charset="-128"/>
        </a:defRPr>
      </a:lvl7pPr>
      <a:lvl8pPr marL="2286000" indent="-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  <a:sym typeface="MS PGothic" panose="020B0600070205080204" pitchFamily="34" charset="-128"/>
        </a:defRPr>
      </a:lvl8pPr>
      <a:lvl9pPr marL="2743200" indent="-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  <a:sym typeface="MS PGothic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  <a:sym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>
          <a:solidFill>
            <a:schemeClr val="tx1"/>
          </a:solidFill>
          <a:latin typeface="+mn-lt"/>
          <a:ea typeface="+mn-ea"/>
          <a:sym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  <a:sym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>
          <a:solidFill>
            <a:schemeClr val="tx1"/>
          </a:solidFill>
          <a:latin typeface="+mn-lt"/>
          <a:ea typeface="+mn-ea"/>
          <a:sym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>
          <a:solidFill>
            <a:schemeClr val="tx1"/>
          </a:solidFill>
          <a:latin typeface="+mn-lt"/>
          <a:ea typeface="+mn-ea"/>
          <a:sym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>
          <a:solidFill>
            <a:schemeClr val="tx1"/>
          </a:solidFill>
          <a:latin typeface="+mn-lt"/>
          <a:ea typeface="+mn-ea"/>
          <a:sym typeface="MS PGothic" panose="020B0600070205080204" pitchFamily="34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>
          <a:solidFill>
            <a:schemeClr val="tx1"/>
          </a:solidFill>
          <a:latin typeface="+mn-lt"/>
          <a:ea typeface="+mn-ea"/>
          <a:sym typeface="MS PGothic" panose="020B0600070205080204" pitchFamily="34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>
          <a:solidFill>
            <a:schemeClr val="tx1"/>
          </a:solidFill>
          <a:latin typeface="+mn-lt"/>
          <a:ea typeface="+mn-ea"/>
          <a:sym typeface="MS PGothic" panose="020B0600070205080204" pitchFamily="34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>
          <a:solidFill>
            <a:schemeClr val="tx1"/>
          </a:solidFill>
          <a:latin typeface="+mn-lt"/>
          <a:ea typeface="+mn-ea"/>
          <a:sym typeface="MS PGothic" panose="020B0600070205080204" pitchFamily="34" charset="-128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/>
          </p:cNvSpPr>
          <p:nvPr>
            <p:ph type="title"/>
          </p:nvPr>
        </p:nvSpPr>
        <p:spPr>
          <a:xfrm>
            <a:off x="685800" y="544513"/>
            <a:ext cx="7772400" cy="10191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4099" name="Rectangle 3"/>
          <p:cNvSpPr>
            <a:spLocks noGrp="1"/>
          </p:cNvSpPr>
          <p:nvPr>
            <p:ph type="body"/>
          </p:nvPr>
        </p:nvSpPr>
        <p:spPr>
          <a:xfrm>
            <a:off x="685800" y="1768475"/>
            <a:ext cx="7772400" cy="367188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 indent="-285750"/>
            <a:r>
              <a:rPr lang="en-US" altLang="zh-CN" dirty="0"/>
              <a:t>Second level</a:t>
            </a:r>
            <a:endParaRPr lang="en-US" altLang="zh-CN" dirty="0"/>
          </a:p>
          <a:p>
            <a:pPr lvl="2" indent="-228600"/>
            <a:r>
              <a:rPr lang="en-US" altLang="zh-CN" dirty="0"/>
              <a:t>Third level</a:t>
            </a:r>
            <a:endParaRPr lang="en-US" altLang="zh-CN" dirty="0"/>
          </a:p>
          <a:p>
            <a:pPr lvl="3" indent="-228600"/>
            <a:r>
              <a:rPr lang="en-US" altLang="zh-CN" dirty="0"/>
              <a:t>Fourth level</a:t>
            </a:r>
            <a:endParaRPr lang="en-US" altLang="zh-CN" dirty="0"/>
          </a:p>
          <a:p>
            <a:pPr lvl="4" indent="-228600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5575300"/>
            <a:ext cx="1905000" cy="409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575300"/>
            <a:ext cx="2895600" cy="409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575300"/>
            <a:ext cx="1905000" cy="409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ipe dir="u"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8.xml"/><Relationship Id="rId3" Type="http://schemas.openxmlformats.org/officeDocument/2006/relationships/image" Target="../media/image3.png"/><Relationship Id="rId2" Type="http://schemas.microsoft.com/office/2007/relationships/media" Target="file:///D:\sunke\Sunke\&#35838;&#20214;&#38598;\&#29275;&#27941;&#35838;&#20214;\8A&#35838;&#20214;\UNIT3\8AU3Grammar2008.10.16&#29255;&#36187;&#35838;\SunkeUnit3\001.3017.wav" TargetMode="External"/><Relationship Id="rId1" Type="http://schemas.openxmlformats.org/officeDocument/2006/relationships/audio" Target="file:///D:\sunke\Sunke\&#35838;&#20214;&#38598;\&#29275;&#27941;&#35838;&#20214;\8A&#35838;&#20214;\UNIT3\8AU3Grammar2008.10.16&#29255;&#36187;&#35838;\SunkeUnit3\001.3017.wa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5.xml"/><Relationship Id="rId1" Type="http://schemas.openxmlformats.org/officeDocument/2006/relationships/audio" Target="../media/audio2.wav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2773363" y="1584325"/>
            <a:ext cx="3814763" cy="9144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 rtl="0">
              <a:buClrTx/>
              <a:buSzTx/>
              <a:buFontTx/>
              <a:buNone/>
              <a:defRPr/>
            </a:pPr>
            <a:r>
              <a:rPr kumimoji="0" lang="zh-CN" altLang="en-US" sz="54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ea typeface="黑体" panose="02010609060101010101" pitchFamily="2" charset="-122"/>
                <a:cs typeface="+mn-cs"/>
              </a:rPr>
              <a:t>Revision</a:t>
            </a:r>
            <a:endParaRPr kumimoji="0" lang="zh-CN" altLang="en-US" sz="5400" b="1" kern="1200" cap="none" spc="0" normalizeH="0" baseline="0" noProof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ea typeface="黑体" panose="02010609060101010101" pitchFamily="2" charset="-122"/>
              <a:cs typeface="+mn-cs"/>
            </a:endParaRP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2411413" y="2484438"/>
            <a:ext cx="6121400" cy="10985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 rtl="0">
              <a:buClrTx/>
              <a:buSzTx/>
              <a:buFontTx/>
              <a:buNone/>
              <a:defRPr/>
            </a:pPr>
            <a:r>
              <a:rPr kumimoji="0" lang="zh-CN" altLang="en-US" sz="6600" b="1" kern="1200" cap="none" spc="0" normalizeH="0" baseline="0" noProof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t>8上</a:t>
            </a:r>
            <a:r>
              <a:rPr kumimoji="0" lang="en-US" altLang="zh-CN" sz="6600" b="1" kern="1200" cap="none" spc="0" normalizeH="0" baseline="0" noProof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t> Unit 5</a:t>
            </a:r>
            <a:endParaRPr kumimoji="0" lang="en-US" altLang="zh-CN" sz="6600" b="1" kern="1200" cap="none" spc="0" normalizeH="0" baseline="0" noProof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circle/>
    <p:sndAc>
      <p:stSnd>
        <p:snd r:embed="rId1" name="chimes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Rectangle 2"/>
          <p:cNvSpPr/>
          <p:nvPr/>
        </p:nvSpPr>
        <p:spPr>
          <a:xfrm>
            <a:off x="395288" y="490538"/>
            <a:ext cx="8135937" cy="1284287"/>
          </a:xfrm>
          <a:prstGeom prst="rect">
            <a:avLst/>
          </a:prstGeom>
          <a:solidFill>
            <a:srgbClr val="FF993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r>
              <a:rPr lang="zh-CN" altLang="en-US" sz="3200" b="1" dirty="0">
                <a:solidFill>
                  <a:schemeClr val="bg1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     </a:t>
            </a:r>
            <a:r>
              <a:rPr lang="en-US" altLang="zh-CN" sz="3200" b="1" dirty="0">
                <a:solidFill>
                  <a:schemeClr val="bg1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We use ‘may’ to say that something </a:t>
            </a:r>
            <a:endParaRPr lang="en-US" altLang="zh-CN" sz="3200" b="1" dirty="0">
              <a:solidFill>
                <a:schemeClr val="bg1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r>
              <a:rPr lang="en-US" altLang="zh-CN" sz="3200" b="1" dirty="0">
                <a:solidFill>
                  <a:schemeClr val="bg1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     is possible.</a:t>
            </a:r>
            <a:endParaRPr lang="en-US" altLang="zh-CN" sz="3200" b="1" dirty="0">
              <a:solidFill>
                <a:schemeClr val="bg1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95587" name="Text Box 3"/>
          <p:cNvSpPr txBox="1"/>
          <p:nvPr/>
        </p:nvSpPr>
        <p:spPr>
          <a:xfrm>
            <a:off x="971550" y="2352675"/>
            <a:ext cx="7129463" cy="10779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If we do nothing, soon there </a:t>
            </a:r>
            <a:r>
              <a:rPr lang="en-US" altLang="zh-CN" sz="3200" dirty="0">
                <a:solidFill>
                  <a:srgbClr val="CC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may be</a:t>
            </a: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 none left.</a:t>
            </a:r>
            <a:endParaRPr lang="en-US" altLang="zh-CN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95588" name="Text Box 4"/>
          <p:cNvSpPr txBox="1"/>
          <p:nvPr/>
        </p:nvSpPr>
        <p:spPr>
          <a:xfrm>
            <a:off x="971550" y="3492500"/>
            <a:ext cx="7129463" cy="10763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In the future, pandas </a:t>
            </a:r>
            <a:r>
              <a:rPr lang="en-US" altLang="zh-CN" sz="3200" dirty="0">
                <a:solidFill>
                  <a:srgbClr val="CC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may not have</a:t>
            </a: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 a place to live or food to eat.</a:t>
            </a:r>
            <a:endParaRPr lang="en-US" altLang="zh-CN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95589" name="Text Box 5"/>
          <p:cNvSpPr txBox="1"/>
          <p:nvPr/>
        </p:nvSpPr>
        <p:spPr>
          <a:xfrm>
            <a:off x="971550" y="4572000"/>
            <a:ext cx="7129463" cy="10779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He is busy today. He </a:t>
            </a:r>
            <a:r>
              <a:rPr lang="en-US" altLang="zh-CN" sz="3200" dirty="0">
                <a:solidFill>
                  <a:srgbClr val="CC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may not</a:t>
            </a: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 come to the party.</a:t>
            </a:r>
            <a:endParaRPr lang="en-US" altLang="zh-CN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5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5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5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5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5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5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7" grpId="0"/>
      <p:bldP spid="195588" grpId="0"/>
      <p:bldP spid="19558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Rectangle 2"/>
          <p:cNvSpPr/>
          <p:nvPr/>
        </p:nvSpPr>
        <p:spPr>
          <a:xfrm>
            <a:off x="1331913" y="425450"/>
            <a:ext cx="7272337" cy="1028700"/>
          </a:xfrm>
          <a:prstGeom prst="rect">
            <a:avLst/>
          </a:prstGeom>
          <a:solidFill>
            <a:srgbClr val="FF993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r>
              <a:rPr lang="zh-CN" altLang="en-US" sz="2800" dirty="0">
                <a:solidFill>
                  <a:schemeClr val="bg1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    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May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表示“可能”时，相当于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maybe</a:t>
            </a:r>
            <a:endParaRPr lang="en-US" altLang="zh-CN" sz="2800" dirty="0">
              <a:solidFill>
                <a:schemeClr val="bg1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96611" name="Text Box 3"/>
          <p:cNvSpPr txBox="1"/>
          <p:nvPr/>
        </p:nvSpPr>
        <p:spPr>
          <a:xfrm>
            <a:off x="971550" y="1966913"/>
            <a:ext cx="5472113" cy="4079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1. He may not be at home now.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96613" name="Text Box 5"/>
          <p:cNvSpPr txBox="1"/>
          <p:nvPr/>
        </p:nvSpPr>
        <p:spPr>
          <a:xfrm>
            <a:off x="1187450" y="2484438"/>
            <a:ext cx="5472113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400" dirty="0">
                <a:solidFill>
                  <a:srgbClr val="CC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=Maybe he isn’t at home now.</a:t>
            </a:r>
            <a:endParaRPr lang="en-US" altLang="zh-CN" sz="2400" dirty="0">
              <a:solidFill>
                <a:srgbClr val="CC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96614" name="Text Box 6"/>
          <p:cNvSpPr txBox="1"/>
          <p:nvPr/>
        </p:nvSpPr>
        <p:spPr>
          <a:xfrm>
            <a:off x="1042988" y="3381375"/>
            <a:ext cx="6842125" cy="4079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2. The baby may have something nice to eat.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96616" name="Text Box 8"/>
          <p:cNvSpPr txBox="1"/>
          <p:nvPr/>
        </p:nvSpPr>
        <p:spPr>
          <a:xfrm>
            <a:off x="1258888" y="3995738"/>
            <a:ext cx="6335712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400" dirty="0">
                <a:solidFill>
                  <a:srgbClr val="CC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=Maybe the baby has something nice to eat.</a:t>
            </a:r>
            <a:endParaRPr lang="en-US" altLang="zh-CN" sz="2400" dirty="0">
              <a:solidFill>
                <a:srgbClr val="CC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6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6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6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6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6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6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6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6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1" grpId="0"/>
      <p:bldP spid="196613" grpId="0"/>
      <p:bldP spid="196614" grpId="0"/>
      <p:bldP spid="1966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2"/>
          <p:cNvSpPr txBox="1"/>
          <p:nvPr/>
        </p:nvSpPr>
        <p:spPr>
          <a:xfrm>
            <a:off x="476250" y="617538"/>
            <a:ext cx="8539163" cy="48641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p>
            <a:pPr marL="452755" indent="-452755">
              <a:lnSpc>
                <a:spcPct val="120000"/>
              </a:lnSpc>
            </a:pPr>
            <a:r>
              <a:rPr lang="en-US" altLang="zh-CN" sz="2855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1.---Do you have any plans for this weekend?</a:t>
            </a:r>
            <a:endParaRPr lang="en-US" altLang="zh-CN" sz="2855" noProof="1" dirty="0">
              <a:latin typeface="Times New Roman" panose="02020603050405020304" pitchFamily="18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marL="452755" indent="-452755">
              <a:lnSpc>
                <a:spcPct val="120000"/>
              </a:lnSpc>
            </a:pPr>
            <a:r>
              <a:rPr lang="en-US" altLang="zh-CN" sz="2855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   ---I’m not sure. I _____ go climbing Mount Yuntai.</a:t>
            </a:r>
            <a:endParaRPr lang="en-US" altLang="zh-CN" sz="2855" noProof="1" dirty="0">
              <a:latin typeface="Times New Roman" panose="02020603050405020304" pitchFamily="18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marL="452755" indent="-452755">
              <a:lnSpc>
                <a:spcPct val="120000"/>
              </a:lnSpc>
            </a:pPr>
            <a:r>
              <a:rPr lang="en-US" altLang="zh-CN" sz="2855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   A. must         B. need        C. may       D. can</a:t>
            </a:r>
            <a:endParaRPr lang="en-US" altLang="zh-CN" sz="2855" noProof="1" dirty="0">
              <a:latin typeface="Times New Roman" panose="02020603050405020304" pitchFamily="18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marL="452755" indent="-452755">
              <a:lnSpc>
                <a:spcPct val="120000"/>
              </a:lnSpc>
            </a:pPr>
            <a:r>
              <a:rPr lang="en-US" altLang="zh-CN" sz="2855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2---How nice the building is! What is it for?</a:t>
            </a:r>
            <a:endParaRPr lang="en-US" altLang="zh-CN" sz="2855" noProof="1" dirty="0">
              <a:latin typeface="Times New Roman" panose="02020603050405020304" pitchFamily="18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marL="452755" indent="-452755">
              <a:lnSpc>
                <a:spcPct val="120000"/>
              </a:lnSpc>
            </a:pPr>
            <a:r>
              <a:rPr lang="en-US" altLang="zh-CN" sz="2855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  ---It ________ a hotel. But I’m not sure.</a:t>
            </a:r>
            <a:endParaRPr lang="en-US" altLang="zh-CN" sz="2855" noProof="1" dirty="0">
              <a:latin typeface="Times New Roman" panose="02020603050405020304" pitchFamily="18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marL="452755" indent="-452755">
              <a:lnSpc>
                <a:spcPct val="120000"/>
              </a:lnSpc>
            </a:pPr>
            <a:r>
              <a:rPr lang="en-US" altLang="zh-CN" sz="2855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   A. must be     B. have to be     C. may be     D. can be </a:t>
            </a:r>
            <a:endParaRPr lang="en-US" altLang="zh-CN" sz="2855" noProof="1" dirty="0">
              <a:latin typeface="Times New Roman" panose="02020603050405020304" pitchFamily="18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marL="452755" indent="-452755">
              <a:lnSpc>
                <a:spcPct val="120000"/>
              </a:lnSpc>
            </a:pPr>
            <a:r>
              <a:rPr lang="en-US" altLang="zh-CN" sz="2855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3.---When are we going to have a picnic?</a:t>
            </a:r>
            <a:endParaRPr lang="en-US" altLang="zh-CN" sz="2855" noProof="1" dirty="0">
              <a:latin typeface="Times New Roman" panose="02020603050405020304" pitchFamily="18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marL="452755" indent="-452755">
              <a:lnSpc>
                <a:spcPct val="120000"/>
              </a:lnSpc>
            </a:pPr>
            <a:r>
              <a:rPr lang="en-US" altLang="zh-CN" sz="2855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   ---I’m not sure. Ask Millie, please. He _____ know.</a:t>
            </a:r>
            <a:endParaRPr lang="en-US" altLang="zh-CN" sz="2855" noProof="1" dirty="0">
              <a:latin typeface="Times New Roman" panose="02020603050405020304" pitchFamily="18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marL="452755" indent="-452755">
              <a:lnSpc>
                <a:spcPct val="120000"/>
              </a:lnSpc>
            </a:pPr>
            <a:r>
              <a:rPr lang="en-US" altLang="zh-CN" sz="2855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   A.need         B. can            C. may      D. shall</a:t>
            </a:r>
            <a:endParaRPr lang="en-US" altLang="zh-CN" sz="2855" noProof="1" dirty="0">
              <a:latin typeface="Times New Roman" panose="02020603050405020304" pitchFamily="18" charset="0"/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  <p:pic>
        <p:nvPicPr>
          <p:cNvPr id="3" name="Picture 5" descr="u=1593303574,2519233157&amp;fm=21&amp;gp=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64038" y="1582738"/>
            <a:ext cx="595312" cy="5953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Picture 5" descr="u=1593303574,2519233157&amp;fm=21&amp;gp=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954588" y="3316288"/>
            <a:ext cx="595312" cy="5953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Picture 5" descr="u=1593303574,2519233157&amp;fm=21&amp;gp=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59275" y="4872038"/>
            <a:ext cx="595313" cy="59531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Text Box 2"/>
          <p:cNvSpPr txBox="1"/>
          <p:nvPr/>
        </p:nvSpPr>
        <p:spPr>
          <a:xfrm>
            <a:off x="7316788" y="0"/>
            <a:ext cx="1335088" cy="67627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p>
            <a:pPr>
              <a:lnSpc>
                <a:spcPct val="120000"/>
              </a:lnSpc>
            </a:pPr>
            <a:r>
              <a:rPr lang="zh-CN" altLang="en-US" sz="3215" b="1" noProof="1" dirty="0">
                <a:solidFill>
                  <a:srgbClr val="A50021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补充</a:t>
            </a:r>
            <a:r>
              <a:rPr lang="en-US" altLang="zh-CN" sz="3215" b="1" noProof="1" dirty="0">
                <a:solidFill>
                  <a:srgbClr val="A50021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1.</a:t>
            </a:r>
            <a:endParaRPr lang="zh-CN" altLang="en-US" sz="3215" b="1" noProof="1" dirty="0">
              <a:solidFill>
                <a:srgbClr val="A5002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72" name="Text Box 4"/>
          <p:cNvSpPr txBox="1"/>
          <p:nvPr/>
        </p:nvSpPr>
        <p:spPr>
          <a:xfrm>
            <a:off x="492125" y="85725"/>
            <a:ext cx="7466013" cy="1262063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3215" b="1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1</a:t>
            </a:r>
            <a:r>
              <a:rPr lang="zh-CN" altLang="en-US" sz="3215" b="1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. </a:t>
            </a:r>
            <a:r>
              <a:rPr lang="zh-CN" altLang="en-US" sz="3215" b="1" noProof="1" dirty="0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Can</a:t>
            </a:r>
            <a:r>
              <a:rPr lang="zh-CN" altLang="en-US" sz="3215" b="1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 </a:t>
            </a:r>
            <a:r>
              <a:rPr lang="en-US" altLang="zh-CN" sz="3215" b="1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pandas live a happy life if…</a:t>
            </a:r>
            <a:r>
              <a:rPr lang="zh-CN" altLang="en-US" sz="3215" b="1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? </a:t>
            </a:r>
            <a:r>
              <a:rPr lang="zh-CN" altLang="en-US" sz="3215" b="1" noProof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√</a:t>
            </a:r>
            <a:endParaRPr lang="zh-CN" altLang="en-US" sz="3215" b="1" noProof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3215" b="1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    May </a:t>
            </a:r>
            <a:r>
              <a:rPr lang="en-US" altLang="zh-CN" sz="3215" b="1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pandas live …</a:t>
            </a:r>
            <a:r>
              <a:rPr lang="zh-CN" altLang="en-US" sz="3215" b="1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?    </a:t>
            </a:r>
            <a:r>
              <a:rPr lang="zh-CN" altLang="en-US" sz="3215" b="1" noProof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×</a:t>
            </a:r>
            <a:endParaRPr lang="zh-CN" altLang="en-US" sz="3215" b="1" noProof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7173" name="Text Box 5"/>
          <p:cNvSpPr txBox="1"/>
          <p:nvPr/>
        </p:nvSpPr>
        <p:spPr>
          <a:xfrm>
            <a:off x="512763" y="2416175"/>
            <a:ext cx="5500688" cy="2430463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3215" b="1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2</a:t>
            </a:r>
            <a:r>
              <a:rPr lang="zh-CN" altLang="en-US" sz="3215" b="1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. He </a:t>
            </a:r>
            <a:r>
              <a:rPr lang="zh-CN" altLang="en-US" sz="3215" b="1" noProof="1" dirty="0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can</a:t>
            </a:r>
            <a:r>
              <a:rPr lang="en-US" altLang="zh-CN" sz="3215" b="1" noProof="1" dirty="0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’t</a:t>
            </a:r>
            <a:r>
              <a:rPr lang="en-US" altLang="zh-CN" sz="3215" b="1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 know the truth. </a:t>
            </a:r>
            <a:endParaRPr lang="en-US" altLang="zh-CN" sz="3215" b="1" noProof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15" b="1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    他</a:t>
            </a:r>
            <a:r>
              <a:rPr lang="zh-CN" altLang="en-US" sz="3215" b="1" noProof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不可能</a:t>
            </a:r>
            <a:r>
              <a:rPr lang="zh-CN" altLang="en-US" sz="3215" b="1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知道真相。</a:t>
            </a:r>
            <a:endParaRPr lang="zh-CN" altLang="en-US" sz="3215" b="1" noProof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15" b="1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    He </a:t>
            </a:r>
            <a:r>
              <a:rPr lang="zh-CN" altLang="en-US" sz="3215" b="1" noProof="1" dirty="0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may not</a:t>
            </a:r>
            <a:r>
              <a:rPr lang="zh-CN" altLang="en-US" sz="3215" b="1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 know the truth. </a:t>
            </a:r>
            <a:endParaRPr lang="zh-CN" altLang="en-US" sz="3215" b="1" noProof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15" b="1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    他</a:t>
            </a:r>
            <a:r>
              <a:rPr lang="zh-CN" altLang="en-US" sz="3215" b="1" noProof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可能不</a:t>
            </a:r>
            <a:r>
              <a:rPr lang="zh-CN" altLang="en-US" sz="3215" b="1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知道照相。</a:t>
            </a:r>
            <a:endParaRPr lang="zh-CN" altLang="en-US" sz="3215" b="1" noProof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846138" y="1308100"/>
            <a:ext cx="7466013" cy="1265238"/>
          </a:xfrm>
          <a:prstGeom prst="cloudCallout">
            <a:avLst>
              <a:gd name="adj1" fmla="val 24833"/>
              <a:gd name="adj2" fmla="val -88000"/>
            </a:avLst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lIns="80468" tIns="41934" rIns="80468" bIns="41934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55" b="1" i="0" u="none" strike="noStrike" kern="1200" cap="none" spc="0" normalizeH="0" baseline="0" noProof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表示推测时，</a:t>
            </a:r>
            <a:r>
              <a:rPr kumimoji="0" lang="en-US" altLang="zh-CN" sz="2855" b="1" i="0" u="none" strike="noStrike" kern="1200" cap="none" spc="0" normalizeH="0" baseline="0" noProof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may </a:t>
            </a:r>
            <a:r>
              <a:rPr kumimoji="0" lang="zh-CN" altLang="en-US" sz="2855" b="1" i="0" u="none" strike="noStrike" kern="1200" cap="none" spc="0" normalizeH="0" baseline="0" noProof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通常不用于一般疑问句。</a:t>
            </a:r>
            <a:endParaRPr kumimoji="0" lang="en-US" altLang="zh-CN" sz="2855" b="1" i="0" u="none" strike="noStrike" kern="1200" cap="none" spc="0" normalizeH="0" baseline="0" noProof="0" smtClean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55" b="1" i="0" u="none" strike="noStrike" kern="1200" cap="none" spc="0" normalizeH="0" baseline="0" noProof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can</a:t>
            </a:r>
            <a:r>
              <a:rPr kumimoji="0" lang="zh-CN" altLang="en-US" sz="2855" b="1" i="0" u="none" strike="noStrike" kern="1200" cap="none" spc="0" normalizeH="0" baseline="0" noProof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常用于否定句、一般疑问句。</a:t>
            </a:r>
            <a:endParaRPr kumimoji="0" lang="zh-CN" altLang="en-US" sz="2855" b="1" i="0" u="none" strike="noStrike" kern="1200" cap="none" spc="0" normalizeH="0" baseline="0" noProof="0" smtClean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5022850" y="2995613"/>
            <a:ext cx="3213100" cy="927100"/>
          </a:xfrm>
          <a:prstGeom prst="cloudCallout">
            <a:avLst>
              <a:gd name="adj1" fmla="val 24833"/>
              <a:gd name="adj2" fmla="val -88000"/>
            </a:avLst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lIns="80468" tIns="41934" rIns="80468" bIns="41934" anchor="ctr"/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5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意思不同</a:t>
            </a:r>
            <a:endParaRPr kumimoji="0" lang="zh-CN" altLang="en-US" sz="2855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ldLvl="0"/>
      <p:bldP spid="7172" grpId="0" bldLvl="0"/>
      <p:bldP spid="7173" grpId="0" bldLvl="0"/>
      <p:bldP spid="5" grpId="0" bldLvl="0" animBg="1"/>
      <p:bldP spid="6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文本框 1"/>
          <p:cNvSpPr txBox="1"/>
          <p:nvPr/>
        </p:nvSpPr>
        <p:spPr>
          <a:xfrm>
            <a:off x="715963" y="746125"/>
            <a:ext cx="5872163" cy="10668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p>
            <a:r>
              <a:rPr lang="en-US" altLang="zh-CN" sz="3215" b="1" noProof="1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3. </a:t>
            </a:r>
            <a:r>
              <a:rPr lang="zh-CN" altLang="en-US" sz="3215" b="1" noProof="1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You have worked hard all day.</a:t>
            </a:r>
            <a:endParaRPr lang="zh-CN" altLang="en-US" sz="3215" b="1" noProof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sz="3215" b="1" noProof="1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    You </a:t>
            </a:r>
            <a:r>
              <a:rPr lang="en-US" altLang="zh-CN" sz="3215" b="1" noProof="1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______</a:t>
            </a:r>
            <a:r>
              <a:rPr lang="zh-CN" altLang="en-US" sz="3215" b="1" noProof="1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 be tired.</a:t>
            </a:r>
            <a:endParaRPr lang="zh-CN" altLang="en-US" sz="3215" b="1" noProof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065338" y="1196975"/>
            <a:ext cx="1041400" cy="57943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p>
            <a:r>
              <a:rPr lang="en-US" altLang="zh-CN" sz="3215" b="1" noProof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must</a:t>
            </a:r>
            <a:endParaRPr lang="en-US" altLang="zh-CN" sz="3215" b="1" noProof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66813" y="1839913"/>
            <a:ext cx="3071813" cy="57943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p>
            <a:r>
              <a:rPr lang="en-US" altLang="zh-CN" sz="3215" b="1" noProof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must</a:t>
            </a:r>
            <a:r>
              <a:rPr lang="zh-CN" altLang="zh-CN" sz="3215" b="1" noProof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表示一定。</a:t>
            </a:r>
            <a:endParaRPr lang="en-US" altLang="zh-CN" sz="3215" b="1" noProof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101725" y="2481263"/>
            <a:ext cx="4811713" cy="57943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p>
            <a:r>
              <a:rPr lang="en-US" altLang="zh-CN" sz="3215" b="1" noProof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can, may, must</a:t>
            </a:r>
            <a:r>
              <a:rPr lang="zh-CN" altLang="zh-CN" sz="3215" b="1" noProof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表示猜测：</a:t>
            </a:r>
            <a:endParaRPr lang="en-US" altLang="zh-CN" sz="3215" b="1" noProof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148" name="矩形 6147"/>
          <p:cNvSpPr/>
          <p:nvPr/>
        </p:nvSpPr>
        <p:spPr>
          <a:xfrm>
            <a:off x="1101725" y="3238500"/>
            <a:ext cx="6070600" cy="26670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>
            <a:spAutoFit/>
          </a:bodyPr>
          <a:p>
            <a:pPr lvl="0" fontAlgn="base"/>
            <a:r>
              <a:rPr lang="en-US" altLang="zh-CN" sz="2855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    </a:t>
            </a:r>
            <a:endParaRPr lang="zh-CN" altLang="en-US" sz="3570" b="1" strike="noStrike" noProof="1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fontAlgn="base"/>
            <a:r>
              <a:rPr lang="en-US" altLang="zh-CN" sz="3570" b="1" strike="noStrike" noProof="1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can</a:t>
            </a:r>
            <a:r>
              <a:rPr lang="zh-CN" altLang="en-US" sz="3570" b="1" strike="noStrike" noProof="1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不肯，</a:t>
            </a:r>
            <a:r>
              <a:rPr lang="en-US" altLang="zh-CN" sz="3570" b="1" strike="noStrike" noProof="1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may</a:t>
            </a:r>
            <a:r>
              <a:rPr lang="zh-CN" altLang="en-US" sz="3570" b="1" strike="noStrike" noProof="1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不问，</a:t>
            </a:r>
            <a:endParaRPr lang="zh-CN" altLang="en-US" sz="3570" b="1" strike="noStrike" noProof="1">
              <a:solidFill>
                <a:srgbClr val="3333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fontAlgn="base"/>
            <a:r>
              <a:rPr lang="en-US" altLang="zh-CN" sz="3570" b="1" strike="noStrike" noProof="1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must</a:t>
            </a:r>
            <a:r>
              <a:rPr lang="zh-CN" altLang="en-US" sz="3570" b="1" strike="noStrike" noProof="1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肯定不否问。</a:t>
            </a:r>
            <a:endParaRPr lang="zh-CN" altLang="en-US" sz="3570" b="1" strike="noStrike" noProof="1">
              <a:solidFill>
                <a:srgbClr val="3333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fontAlgn="base"/>
            <a:endParaRPr lang="zh-CN" altLang="en-US" sz="3570" b="1" strike="noStrike" noProof="1">
              <a:solidFill>
                <a:srgbClr val="3333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fontAlgn="base"/>
            <a:endParaRPr lang="zh-CN" altLang="en-US" sz="3215" b="1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14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标题 7169"/>
          <p:cNvSpPr>
            <a:spLocks noGrp="1"/>
          </p:cNvSpPr>
          <p:nvPr>
            <p:ph type="title"/>
          </p:nvPr>
        </p:nvSpPr>
        <p:spPr>
          <a:xfrm>
            <a:off x="781050" y="231775"/>
            <a:ext cx="7334250" cy="5397500"/>
          </a:xfrm>
          <a:ln/>
        </p:spPr>
        <p:txBody>
          <a:bodyPr anchor="ctr"/>
          <a:p>
            <a:br>
              <a:rPr lang="zh-CN" altLang="en-US"/>
            </a:br>
            <a:r>
              <a:rPr lang="en-US" altLang="zh-CN">
                <a:solidFill>
                  <a:srgbClr val="FF0000"/>
                </a:solidFill>
              </a:rPr>
              <a:t>can</a:t>
            </a:r>
            <a:r>
              <a:rPr lang="zh-CN" altLang="en-US">
                <a:solidFill>
                  <a:srgbClr val="FF0000"/>
                </a:solidFill>
              </a:rPr>
              <a:t>不肯</a:t>
            </a:r>
            <a:br>
              <a:rPr lang="zh-CN" altLang="en-US">
                <a:solidFill>
                  <a:srgbClr val="FF0000"/>
                </a:solidFill>
              </a:rPr>
            </a:br>
            <a:r>
              <a:rPr lang="en-US" altLang="zh-CN">
                <a:solidFill>
                  <a:srgbClr val="FF0000"/>
                </a:solidFill>
              </a:rPr>
              <a:t>can (could) </a:t>
            </a:r>
            <a:r>
              <a:rPr lang="zh-CN" altLang="en-US">
                <a:solidFill>
                  <a:srgbClr val="FF0000"/>
                </a:solidFill>
              </a:rPr>
              <a:t>一般不用于肯定句</a:t>
            </a:r>
            <a:br>
              <a:rPr lang="zh-CN" altLang="en-US">
                <a:solidFill>
                  <a:srgbClr val="FF0000"/>
                </a:solidFill>
              </a:rPr>
            </a:br>
            <a:r>
              <a:rPr lang="en-US" altLang="zh-CN">
                <a:solidFill>
                  <a:srgbClr val="FF0000"/>
                </a:solidFill>
              </a:rPr>
              <a:t>may</a:t>
            </a:r>
            <a:r>
              <a:rPr lang="zh-CN" altLang="en-US">
                <a:solidFill>
                  <a:srgbClr val="FF0000"/>
                </a:solidFill>
              </a:rPr>
              <a:t>不问</a:t>
            </a:r>
            <a:br>
              <a:rPr lang="zh-CN" altLang="en-US">
                <a:solidFill>
                  <a:srgbClr val="FF0000"/>
                </a:solidFill>
              </a:rPr>
            </a:br>
            <a:r>
              <a:rPr lang="en-US" altLang="zh-CN">
                <a:solidFill>
                  <a:srgbClr val="FF0000"/>
                </a:solidFill>
              </a:rPr>
              <a:t>may (might)</a:t>
            </a:r>
            <a:r>
              <a:rPr lang="zh-CN" altLang="en-US">
                <a:solidFill>
                  <a:srgbClr val="FF0000"/>
                </a:solidFill>
              </a:rPr>
              <a:t>一般不用于疑问句</a:t>
            </a:r>
            <a:br>
              <a:rPr lang="zh-CN" altLang="en-US">
                <a:solidFill>
                  <a:srgbClr val="FF0000"/>
                </a:solidFill>
              </a:rPr>
            </a:br>
            <a:r>
              <a:rPr lang="en-US" altLang="zh-CN">
                <a:solidFill>
                  <a:srgbClr val="FF0000"/>
                </a:solidFill>
              </a:rPr>
              <a:t>must</a:t>
            </a:r>
            <a:r>
              <a:rPr lang="zh-CN" altLang="en-US">
                <a:solidFill>
                  <a:srgbClr val="FF0000"/>
                </a:solidFill>
              </a:rPr>
              <a:t>肯定不否问</a:t>
            </a:r>
            <a:br>
              <a:rPr lang="zh-CN" altLang="en-US">
                <a:solidFill>
                  <a:srgbClr val="FF0000"/>
                </a:solidFill>
              </a:rPr>
            </a:br>
            <a:r>
              <a:rPr lang="en-US" altLang="zh-CN">
                <a:solidFill>
                  <a:srgbClr val="FF0000"/>
                </a:solidFill>
              </a:rPr>
              <a:t>must</a:t>
            </a:r>
            <a:r>
              <a:rPr lang="zh-CN" altLang="en-US">
                <a:solidFill>
                  <a:srgbClr val="FF0000"/>
                </a:solidFill>
              </a:rPr>
              <a:t>一般仅用于肯定句，不用于否定句和疑问句。</a:t>
            </a:r>
            <a:br>
              <a:rPr lang="zh-CN" altLang="en-US">
                <a:solidFill>
                  <a:srgbClr val="FF0000"/>
                </a:solidFill>
              </a:rPr>
            </a:b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8658" name="Rectangle 2"/>
          <p:cNvSpPr>
            <a:spLocks noGrp="1"/>
          </p:cNvSpPr>
          <p:nvPr>
            <p:ph type="title"/>
          </p:nvPr>
        </p:nvSpPr>
        <p:spPr>
          <a:xfrm>
            <a:off x="1419225" y="588963"/>
            <a:ext cx="4776788" cy="588962"/>
          </a:xfrm>
          <a:ln/>
        </p:spPr>
        <p:txBody>
          <a:bodyPr wrap="square" lIns="91440" tIns="45720" rIns="91440" bIns="45720" anchor="ctr"/>
          <a:p>
            <a:r>
              <a:rPr lang="zh-CN" altLang="en-US" sz="2400" b="0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zh-CN" altLang="en-US" sz="2400" b="0" dirty="0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1506" name="Text Box 3"/>
          <p:cNvSpPr txBox="1"/>
          <p:nvPr/>
        </p:nvSpPr>
        <p:spPr>
          <a:xfrm>
            <a:off x="685800" y="11113"/>
            <a:ext cx="4781550" cy="57308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 i="1" dirty="0">
                <a:latin typeface="Times New Roman" panose="02020603050405020304" pitchFamily="18" charset="0"/>
                <a:ea typeface="宋体" panose="02010600030101010101" pitchFamily="2" charset="-122"/>
              </a:rPr>
              <a:t>Translate some phrases:</a:t>
            </a:r>
            <a:endParaRPr lang="en-US" altLang="zh-CN" sz="3600" b="1" i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07" name="Text Box 4"/>
          <p:cNvSpPr txBox="1"/>
          <p:nvPr/>
        </p:nvSpPr>
        <p:spPr>
          <a:xfrm>
            <a:off x="974725" y="1785938"/>
            <a:ext cx="184150" cy="40798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endParaRPr lang="zh-CN" altLang="en-US" sz="2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08" name="Rectangle 5"/>
          <p:cNvSpPr>
            <a:spLocks noGrp="1"/>
          </p:cNvSpPr>
          <p:nvPr>
            <p:ph sz="half" idx="1"/>
          </p:nvPr>
        </p:nvSpPr>
        <p:spPr>
          <a:xfrm>
            <a:off x="468313" y="1187450"/>
            <a:ext cx="3124200" cy="5030788"/>
          </a:xfrm>
          <a:ln/>
        </p:spPr>
        <p:txBody>
          <a:bodyPr wrap="square" lIns="91440" tIns="45720" rIns="91440" bIns="45720" anchor="t"/>
          <a:p>
            <a:pPr/>
            <a:r>
              <a:rPr lang="zh-CN" altLang="en-US" sz="1800" b="0" dirty="0">
                <a:latin typeface="+mn-lt"/>
                <a:ea typeface="宋体" panose="02010600030101010101" pitchFamily="2" charset="-122"/>
                <a:cs typeface="+mn-cs"/>
              </a:rPr>
              <a:t>想要做某事</a:t>
            </a:r>
            <a:endParaRPr lang="zh-CN" altLang="en-US" sz="1800" b="0" dirty="0">
              <a:latin typeface="+mn-lt"/>
              <a:ea typeface="宋体" panose="02010600030101010101" pitchFamily="2" charset="-122"/>
              <a:cs typeface="+mn-cs"/>
            </a:endParaRPr>
          </a:p>
          <a:p>
            <a:pPr/>
            <a:r>
              <a:rPr lang="zh-CN" altLang="en-US" sz="1800" b="0" dirty="0">
                <a:latin typeface="+mn-lt"/>
                <a:ea typeface="宋体" panose="02010600030101010101" pitchFamily="2" charset="-122"/>
                <a:cs typeface="+mn-cs"/>
              </a:rPr>
              <a:t>希望做某事</a:t>
            </a:r>
            <a:endParaRPr lang="zh-CN" altLang="en-US" sz="1800" b="0" dirty="0">
              <a:latin typeface="+mn-lt"/>
              <a:ea typeface="宋体" panose="02010600030101010101" pitchFamily="2" charset="-122"/>
              <a:cs typeface="+mn-cs"/>
            </a:endParaRPr>
          </a:p>
          <a:p>
            <a:pPr/>
            <a:r>
              <a:rPr lang="zh-CN" altLang="en-US" sz="1800" b="0" dirty="0">
                <a:latin typeface="+mn-lt"/>
                <a:ea typeface="宋体" panose="02010600030101010101" pitchFamily="2" charset="-122"/>
                <a:cs typeface="+mn-cs"/>
              </a:rPr>
              <a:t>计划做某事</a:t>
            </a:r>
            <a:endParaRPr lang="zh-CN" altLang="en-US" sz="1800" b="0" dirty="0">
              <a:latin typeface="+mn-lt"/>
              <a:ea typeface="宋体" panose="02010600030101010101" pitchFamily="2" charset="-122"/>
              <a:cs typeface="+mn-cs"/>
            </a:endParaRPr>
          </a:p>
          <a:p>
            <a:pPr/>
            <a:r>
              <a:rPr lang="zh-CN" altLang="en-US" sz="1800" b="0" dirty="0">
                <a:latin typeface="+mn-lt"/>
                <a:ea typeface="宋体" panose="02010600030101010101" pitchFamily="2" charset="-122"/>
                <a:cs typeface="+mn-cs"/>
              </a:rPr>
              <a:t>同意做某事</a:t>
            </a:r>
            <a:endParaRPr lang="zh-CN" altLang="en-US" sz="1800" b="0" dirty="0">
              <a:latin typeface="+mn-lt"/>
              <a:ea typeface="宋体" panose="02010600030101010101" pitchFamily="2" charset="-122"/>
              <a:cs typeface="+mn-cs"/>
            </a:endParaRPr>
          </a:p>
          <a:p>
            <a:pPr/>
            <a:r>
              <a:rPr lang="zh-CN" altLang="en-US" sz="1800" b="0" dirty="0">
                <a:latin typeface="+mn-lt"/>
                <a:ea typeface="宋体" panose="02010600030101010101" pitchFamily="2" charset="-122"/>
                <a:cs typeface="+mn-cs"/>
              </a:rPr>
              <a:t>决定做某事</a:t>
            </a:r>
            <a:endParaRPr lang="zh-CN" altLang="en-US" sz="1800" b="0" dirty="0">
              <a:latin typeface="+mn-lt"/>
              <a:ea typeface="宋体" panose="02010600030101010101" pitchFamily="2" charset="-122"/>
              <a:cs typeface="+mn-cs"/>
            </a:endParaRPr>
          </a:p>
          <a:p>
            <a:pPr/>
            <a:r>
              <a:rPr lang="zh-CN" altLang="en-US" sz="1800" b="0" dirty="0">
                <a:latin typeface="+mn-lt"/>
                <a:ea typeface="宋体" panose="02010600030101010101" pitchFamily="2" charset="-122"/>
                <a:cs typeface="+mn-cs"/>
              </a:rPr>
              <a:t>学习做某事</a:t>
            </a:r>
            <a:endParaRPr lang="zh-CN" altLang="en-US" sz="1800" b="0" dirty="0">
              <a:latin typeface="+mn-lt"/>
              <a:ea typeface="宋体" panose="02010600030101010101" pitchFamily="2" charset="-122"/>
              <a:cs typeface="+mn-cs"/>
            </a:endParaRPr>
          </a:p>
          <a:p>
            <a:pPr/>
            <a:r>
              <a:rPr lang="zh-CN" altLang="en-US" sz="1800" b="0" dirty="0">
                <a:latin typeface="+mn-lt"/>
                <a:ea typeface="宋体" panose="02010600030101010101" pitchFamily="2" charset="-122"/>
                <a:cs typeface="+mn-cs"/>
              </a:rPr>
              <a:t>选择做某事</a:t>
            </a:r>
            <a:endParaRPr lang="zh-CN" altLang="en-US" sz="1800" b="0" dirty="0">
              <a:latin typeface="+mn-lt"/>
              <a:ea typeface="宋体" panose="02010600030101010101" pitchFamily="2" charset="-122"/>
              <a:cs typeface="+mn-cs"/>
            </a:endParaRPr>
          </a:p>
          <a:p>
            <a:pPr/>
            <a:r>
              <a:rPr lang="zh-CN" altLang="en-US" sz="1800" b="0" dirty="0">
                <a:latin typeface="+mn-lt"/>
                <a:ea typeface="宋体" panose="02010600030101010101" pitchFamily="2" charset="-122"/>
                <a:cs typeface="+mn-cs"/>
              </a:rPr>
              <a:t>准备做某事	</a:t>
            </a:r>
            <a:r>
              <a:rPr lang="zh-CN" altLang="en-US" sz="2400" b="0" dirty="0">
                <a:latin typeface="+mn-lt"/>
                <a:ea typeface="宋体" panose="02010600030101010101" pitchFamily="2" charset="-122"/>
                <a:cs typeface="+mn-cs"/>
              </a:rPr>
              <a:t>	</a:t>
            </a:r>
            <a:endParaRPr lang="zh-CN" altLang="en-US" sz="2400" b="0" dirty="0"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509" name="Text Box 6"/>
          <p:cNvSpPr txBox="1"/>
          <p:nvPr/>
        </p:nvSpPr>
        <p:spPr>
          <a:xfrm>
            <a:off x="4953000" y="1292225"/>
            <a:ext cx="184150" cy="40798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endParaRPr lang="zh-CN" altLang="en-US" sz="2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98663" name="Rectangle 7"/>
          <p:cNvSpPr/>
          <p:nvPr/>
        </p:nvSpPr>
        <p:spPr>
          <a:xfrm>
            <a:off x="3048000" y="1020763"/>
            <a:ext cx="4779963" cy="30130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want </a:t>
            </a:r>
            <a:r>
              <a:rPr lang="en-US" altLang="zh-CN" sz="24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 do</a:t>
            </a:r>
            <a:r>
              <a:rPr lang="en-US" altLang="zh-CN" sz="24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sth.</a:t>
            </a:r>
            <a:endParaRPr lang="en-US" altLang="zh-CN" sz="2400" b="1" dirty="0">
              <a:solidFill>
                <a:srgbClr val="000099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hope </a:t>
            </a:r>
            <a:r>
              <a:rPr lang="en-US" altLang="zh-CN" sz="24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 do</a:t>
            </a:r>
            <a:r>
              <a:rPr lang="en-US" altLang="zh-CN" sz="24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sth.</a:t>
            </a:r>
            <a:endParaRPr lang="en-US" altLang="zh-CN" sz="2400" b="1" dirty="0">
              <a:solidFill>
                <a:srgbClr val="000099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plan </a:t>
            </a:r>
            <a:r>
              <a:rPr lang="en-US" altLang="zh-CN" sz="24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 do</a:t>
            </a:r>
            <a:r>
              <a:rPr lang="en-US" altLang="zh-CN" sz="24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sth.</a:t>
            </a:r>
            <a:endParaRPr lang="en-US" altLang="zh-CN" sz="2400" b="1" dirty="0">
              <a:solidFill>
                <a:srgbClr val="000099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agree </a:t>
            </a:r>
            <a:r>
              <a:rPr lang="en-US" altLang="zh-CN" sz="24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 do</a:t>
            </a:r>
            <a:r>
              <a:rPr lang="en-US" altLang="zh-CN" sz="24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sth.</a:t>
            </a:r>
            <a:endParaRPr lang="en-US" altLang="zh-CN" sz="2400" b="1" dirty="0">
              <a:solidFill>
                <a:srgbClr val="000099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decide </a:t>
            </a:r>
            <a:r>
              <a:rPr lang="en-US" altLang="zh-CN" sz="24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 do</a:t>
            </a:r>
            <a:r>
              <a:rPr lang="en-US" altLang="zh-CN" sz="24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sth.</a:t>
            </a:r>
            <a:endParaRPr lang="en-US" altLang="zh-CN" sz="2400" b="1" dirty="0">
              <a:solidFill>
                <a:srgbClr val="000099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learn </a:t>
            </a:r>
            <a:r>
              <a:rPr lang="en-US" altLang="zh-CN" sz="24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 do</a:t>
            </a:r>
            <a:r>
              <a:rPr lang="en-US" altLang="zh-CN" sz="24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sth.</a:t>
            </a:r>
            <a:endParaRPr lang="en-US" altLang="zh-CN" sz="2400" b="1" dirty="0">
              <a:solidFill>
                <a:srgbClr val="000099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choose </a:t>
            </a:r>
            <a:r>
              <a:rPr lang="en-US" altLang="zh-CN" sz="24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 do</a:t>
            </a:r>
            <a:r>
              <a:rPr lang="en-US" altLang="zh-CN" sz="24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sth.</a:t>
            </a:r>
            <a:endParaRPr lang="en-US" altLang="zh-CN" sz="2400" b="1" dirty="0">
              <a:solidFill>
                <a:srgbClr val="000099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prepare </a:t>
            </a:r>
            <a:r>
              <a:rPr lang="en-US" altLang="zh-CN" sz="24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 do</a:t>
            </a:r>
            <a:r>
              <a:rPr lang="en-US" altLang="zh-CN" sz="24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sth.</a:t>
            </a:r>
            <a:endParaRPr lang="en-US" altLang="zh-CN" sz="2400" b="1" dirty="0">
              <a:solidFill>
                <a:srgbClr val="000099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11" name="Rectangle 8"/>
          <p:cNvSpPr/>
          <p:nvPr/>
        </p:nvSpPr>
        <p:spPr>
          <a:xfrm>
            <a:off x="990600" y="544513"/>
            <a:ext cx="6253163" cy="5159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000099"/>
                </a:solidFill>
                <a:latin typeface="Arial Black" panose="020B0A04020102020204" pitchFamily="34" charset="0"/>
                <a:ea typeface="宋体" panose="02010600030101010101" pitchFamily="2" charset="-122"/>
              </a:rPr>
              <a:t>动词不定式</a:t>
            </a:r>
            <a:r>
              <a:rPr lang="en-US" altLang="zh-CN" sz="2000" b="1" dirty="0">
                <a:solidFill>
                  <a:srgbClr val="000099"/>
                </a:solidFill>
                <a:latin typeface="Arial Black" panose="020B0A04020102020204" pitchFamily="34" charset="0"/>
                <a:ea typeface="宋体" panose="02010600030101010101" pitchFamily="2" charset="-122"/>
              </a:rPr>
              <a:t>:</a:t>
            </a:r>
            <a:r>
              <a:rPr lang="en-US" altLang="zh-CN" sz="2800" b="1" dirty="0">
                <a:latin typeface="Arial Black" panose="020B0A04020102020204" pitchFamily="34" charset="0"/>
                <a:ea typeface="宋体" panose="02010600030101010101" pitchFamily="2" charset="-122"/>
              </a:rPr>
              <a:t>   </a:t>
            </a:r>
            <a:r>
              <a:rPr lang="en-US" altLang="zh-CN" sz="32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verbs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+ ‘to’-infinitives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12" name="Rectangle 9"/>
          <p:cNvSpPr/>
          <p:nvPr/>
        </p:nvSpPr>
        <p:spPr>
          <a:xfrm>
            <a:off x="533400" y="4556125"/>
            <a:ext cx="8305800" cy="9525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We use ‘to’-infinitives _________(before,after) 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verbs such as ‘want’ and ‘plan’.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98666" name="Text Box 10"/>
          <p:cNvSpPr txBox="1"/>
          <p:nvPr/>
        </p:nvSpPr>
        <p:spPr>
          <a:xfrm>
            <a:off x="4800600" y="4556125"/>
            <a:ext cx="1143000" cy="5175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after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3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8663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8663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3">
                                            <p:txEl>
                                              <p:charRg st="16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8663">
                                            <p:txEl>
                                              <p:charRg st="16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8663">
                                            <p:txEl>
                                              <p:charRg st="16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3">
                                            <p:txEl>
                                              <p:charRg st="32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8663">
                                            <p:txEl>
                                              <p:charRg st="32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8663">
                                            <p:txEl>
                                              <p:charRg st="32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3">
                                            <p:txEl>
                                              <p:charRg st="48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8663">
                                            <p:txEl>
                                              <p:charRg st="48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8663">
                                            <p:txEl>
                                              <p:charRg st="48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3">
                                            <p:txEl>
                                              <p:charRg st="65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8663">
                                            <p:txEl>
                                              <p:charRg st="65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8663">
                                            <p:txEl>
                                              <p:charRg st="65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3">
                                            <p:txEl>
                                              <p:charRg st="83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8663">
                                            <p:txEl>
                                              <p:charRg st="83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8663">
                                            <p:txEl>
                                              <p:charRg st="83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3">
                                            <p:txEl>
                                              <p:charRg st="100" end="1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8663">
                                            <p:txEl>
                                              <p:charRg st="100" end="1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8663">
                                            <p:txEl>
                                              <p:charRg st="100" end="1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3">
                                            <p:txEl>
                                              <p:charRg st="118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8663">
                                            <p:txEl>
                                              <p:charRg st="118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8663">
                                            <p:txEl>
                                              <p:charRg st="118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98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8" grpId="0"/>
      <p:bldP spid="198663" grpId="0" build="p"/>
      <p:bldP spid="19866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Text Box 2"/>
          <p:cNvSpPr txBox="1"/>
          <p:nvPr/>
        </p:nvSpPr>
        <p:spPr>
          <a:xfrm>
            <a:off x="914400" y="544513"/>
            <a:ext cx="7315200" cy="4079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endParaRPr lang="zh-CN" altLang="en-US" sz="2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2530" name="Text Box 3"/>
          <p:cNvSpPr txBox="1"/>
          <p:nvPr/>
        </p:nvSpPr>
        <p:spPr>
          <a:xfrm>
            <a:off x="304800" y="136525"/>
            <a:ext cx="8458200" cy="5159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i="1" dirty="0">
                <a:solidFill>
                  <a:srgbClr val="3333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We  also use </a:t>
            </a:r>
            <a:r>
              <a:rPr lang="en-US" altLang="zh-CN" sz="3200" b="1" i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‘to’</a:t>
            </a:r>
            <a:r>
              <a:rPr lang="en-US" altLang="zh-CN" sz="3200" b="1" i="1" dirty="0">
                <a:solidFill>
                  <a:srgbClr val="3333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-infinitives</a:t>
            </a:r>
            <a:r>
              <a:rPr lang="en-US" altLang="zh-CN" sz="3200" b="1" i="1" dirty="0">
                <a:solidFill>
                  <a:srgbClr val="3333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after these words</a:t>
            </a:r>
            <a:r>
              <a:rPr lang="en-US" altLang="zh-CN" sz="3200" b="1" dirty="0">
                <a:solidFill>
                  <a:srgbClr val="3333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en-US" altLang="zh-CN" sz="3200" b="1" dirty="0">
              <a:solidFill>
                <a:srgbClr val="333399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2531" name="Text Box 4"/>
          <p:cNvSpPr txBox="1"/>
          <p:nvPr/>
        </p:nvSpPr>
        <p:spPr>
          <a:xfrm>
            <a:off x="533400" y="612775"/>
            <a:ext cx="8077200" cy="5711825"/>
          </a:xfrm>
          <a:prstGeom prst="rect">
            <a:avLst/>
          </a:prstGeom>
          <a:noFill/>
          <a:ln w="9525">
            <a:noFill/>
          </a:ln>
        </p:spPr>
        <p:txBody>
          <a:bodyPr wrap="none" anchor="t"/>
          <a:p>
            <a:pPr marL="342900" indent="-342900"/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would like /need / wait/ </a:t>
            </a:r>
            <a:r>
              <a:rPr lang="en-US" altLang="zh-CN" sz="32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 do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sth.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indent="-342900"/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begin/start/forget/remember </a:t>
            </a:r>
            <a:r>
              <a:rPr lang="en-US" altLang="zh-CN" sz="28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 do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sth.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indent="-342900"/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try / try one’s best </a:t>
            </a:r>
            <a:r>
              <a:rPr lang="en-US" altLang="zh-CN" sz="32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 do 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sth.</a:t>
            </a:r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indent="-342900"/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tell   sb. (not) </a:t>
            </a:r>
            <a:r>
              <a:rPr lang="en-US" altLang="zh-CN" sz="32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 do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sth.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indent="-342900"/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ask   sb. (not) </a:t>
            </a:r>
            <a:r>
              <a:rPr lang="en-US" altLang="zh-CN" sz="32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 do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sth.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indent="-342900"/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wish sb. (not) </a:t>
            </a:r>
            <a:r>
              <a:rPr lang="en-US" altLang="zh-CN" sz="32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 do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sth.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indent="-342900"/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teach sb. </a:t>
            </a:r>
            <a:r>
              <a:rPr lang="en-US" altLang="zh-CN" sz="32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 do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sth  /  invite sb. </a:t>
            </a:r>
            <a:r>
              <a:rPr lang="en-US" altLang="zh-CN" sz="32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 do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sth.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indent="-342900"/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help sb. </a:t>
            </a:r>
            <a:r>
              <a:rPr lang="en-US" altLang="zh-CN" sz="32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(to ) do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sth.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indent="-342900"/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It’s + adj+ </a:t>
            </a:r>
            <a:r>
              <a:rPr lang="en-US" altLang="zh-CN" sz="32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 do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sth.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indent="-342900"/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be able / be willing / be ready </a:t>
            </a:r>
            <a:r>
              <a:rPr lang="en-US" altLang="zh-CN" sz="32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 do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sth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indent="-342900"/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how/what/ where… + </a:t>
            </a:r>
            <a:r>
              <a:rPr lang="en-US" altLang="zh-CN" sz="32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 do</a:t>
            </a: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en-US" altLang="zh-CN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3" name="Text Box 2"/>
          <p:cNvSpPr txBox="1"/>
          <p:nvPr/>
        </p:nvSpPr>
        <p:spPr>
          <a:xfrm>
            <a:off x="990600" y="815975"/>
            <a:ext cx="7620000" cy="6254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4000" b="1" i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We don’t use ‘to’ after these verbs</a:t>
            </a:r>
            <a:r>
              <a:rPr lang="en-US" altLang="zh-CN" sz="40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en-US" altLang="zh-CN" sz="4000" dirty="0">
              <a:solidFill>
                <a:srgbClr val="000099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3554" name="Text Box 3"/>
          <p:cNvSpPr txBox="1"/>
          <p:nvPr/>
        </p:nvSpPr>
        <p:spPr>
          <a:xfrm>
            <a:off x="0" y="2108200"/>
            <a:ext cx="9525000" cy="36163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457200" indent="-457200"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1.</a:t>
            </a:r>
            <a:r>
              <a:rPr lang="en-US" altLang="zh-CN" sz="32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let </a:t>
            </a:r>
            <a:r>
              <a:rPr lang="en-US" altLang="zh-CN" sz="32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The teacher</a:t>
            </a:r>
            <a:r>
              <a:rPr lang="en-US" altLang="zh-CN" sz="32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lets</a:t>
            </a:r>
            <a:r>
              <a:rPr lang="en-US" altLang="zh-CN" sz="32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him</a:t>
            </a:r>
            <a:r>
              <a:rPr lang="en-US" altLang="zh-CN" sz="32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____</a:t>
            </a:r>
            <a:r>
              <a:rPr lang="zh-CN" altLang="en-US" sz="32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read</a:t>
            </a:r>
            <a:r>
              <a:rPr lang="zh-CN" altLang="en-US" sz="3200" b="1" dirty="0">
                <a:latin typeface="Arial Black" panose="020B0A04020102020204" pitchFamily="34" charset="0"/>
                <a:ea typeface="宋体" panose="02010600030101010101" pitchFamily="2" charset="-122"/>
              </a:rPr>
              <a:t>）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loudly.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2.</a:t>
            </a:r>
            <a:r>
              <a:rPr lang="en-US" altLang="zh-CN" sz="3200" b="1" dirty="0">
                <a:solidFill>
                  <a:srgbClr val="008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make</a:t>
            </a:r>
            <a:r>
              <a:rPr lang="en-US" altLang="zh-CN" sz="3200" b="1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The joke</a:t>
            </a:r>
            <a:r>
              <a:rPr lang="en-US" altLang="zh-CN" sz="32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makes</a:t>
            </a:r>
            <a:r>
              <a:rPr lang="en-US" altLang="zh-CN" sz="32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me_______</a:t>
            </a:r>
            <a:r>
              <a:rPr lang="en-US" altLang="zh-CN" sz="3200" b="1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laugh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. 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3.</a:t>
            </a:r>
            <a:r>
              <a:rPr lang="en-US" altLang="zh-CN" sz="3200" b="1" dirty="0">
                <a:solidFill>
                  <a:srgbClr val="008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see  </a:t>
            </a:r>
            <a:r>
              <a:rPr lang="en-US" altLang="zh-CN" sz="32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I </a:t>
            </a:r>
            <a:r>
              <a:rPr lang="en-US" altLang="zh-CN" sz="3200" b="1" u="sng" dirty="0">
                <a:latin typeface="Times New Roman" panose="02020603050405020304" pitchFamily="18" charset="0"/>
                <a:ea typeface="宋体" panose="02010600030101010101" pitchFamily="2" charset="-122"/>
              </a:rPr>
              <a:t>often</a:t>
            </a:r>
            <a:r>
              <a:rPr lang="en-US" altLang="zh-CN" sz="32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see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him</a:t>
            </a:r>
            <a:r>
              <a:rPr lang="en-US" altLang="zh-CN" sz="32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_____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（ 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carry</a:t>
            </a:r>
            <a:r>
              <a:rPr lang="en-US" altLang="zh-CN" sz="4400" dirty="0">
                <a:latin typeface="Arial Black" panose="020B0A040201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water.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4. </a:t>
            </a:r>
            <a:r>
              <a:rPr lang="en-US" altLang="zh-CN" sz="32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hear     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Do you </a:t>
            </a:r>
            <a:r>
              <a:rPr lang="en-US" altLang="zh-CN" sz="32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hear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birds _____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（ 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sing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  <a:r>
              <a:rPr lang="zh-CN" altLang="en-US" sz="4400" dirty="0">
                <a:solidFill>
                  <a:schemeClr val="tx2"/>
                </a:solidFill>
                <a:latin typeface="Arial Black" panose="020B0A04020102020204" pitchFamily="34" charset="0"/>
                <a:ea typeface="宋体" panose="02010600030101010101" pitchFamily="2" charset="-122"/>
              </a:rPr>
              <a:t> </a:t>
            </a:r>
            <a:endParaRPr lang="zh-CN" altLang="en-US" sz="4400" dirty="0">
              <a:solidFill>
                <a:schemeClr val="tx2"/>
              </a:solidFill>
              <a:latin typeface="Arial Black" panose="020B0A04020102020204" pitchFamily="34" charset="0"/>
              <a:ea typeface="宋体" panose="02010600030101010101" pitchFamily="2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         </a:t>
            </a:r>
            <a:r>
              <a:rPr lang="en-US" altLang="zh-CN" sz="3200" b="1" u="sng" dirty="0">
                <a:latin typeface="Times New Roman" panose="02020603050405020304" pitchFamily="18" charset="0"/>
                <a:ea typeface="宋体" panose="02010600030101010101" pitchFamily="2" charset="-122"/>
              </a:rPr>
              <a:t>every morning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?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0708" name="Text Box 4"/>
          <p:cNvSpPr txBox="1"/>
          <p:nvPr/>
        </p:nvSpPr>
        <p:spPr>
          <a:xfrm>
            <a:off x="5029200" y="2039938"/>
            <a:ext cx="1371600" cy="573087"/>
          </a:xfrm>
          <a:prstGeom prst="rect">
            <a:avLst/>
          </a:prstGeom>
          <a:noFill/>
          <a:ln w="9525">
            <a:noFill/>
          </a:ln>
        </p:spPr>
        <p:txBody>
          <a:bodyPr anchor="b"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36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read</a:t>
            </a:r>
            <a:endParaRPr lang="en-US" altLang="zh-CN" sz="3600" b="1" dirty="0">
              <a:solidFill>
                <a:srgbClr val="E01404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0709" name="Text Box 5"/>
          <p:cNvSpPr txBox="1"/>
          <p:nvPr/>
        </p:nvSpPr>
        <p:spPr>
          <a:xfrm>
            <a:off x="5105400" y="2719388"/>
            <a:ext cx="1447800" cy="573087"/>
          </a:xfrm>
          <a:prstGeom prst="rect">
            <a:avLst/>
          </a:prstGeom>
          <a:noFill/>
          <a:ln w="9525">
            <a:noFill/>
          </a:ln>
        </p:spPr>
        <p:txBody>
          <a:bodyPr anchor="b"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36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laugh</a:t>
            </a:r>
            <a:endParaRPr lang="en-US" altLang="zh-CN" sz="3600" b="1" dirty="0">
              <a:solidFill>
                <a:srgbClr val="E01404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0710" name="Text Box 6"/>
          <p:cNvSpPr txBox="1"/>
          <p:nvPr/>
        </p:nvSpPr>
        <p:spPr>
          <a:xfrm>
            <a:off x="4284663" y="3640138"/>
            <a:ext cx="1676400" cy="641350"/>
          </a:xfrm>
          <a:prstGeom prst="rect">
            <a:avLst/>
          </a:prstGeom>
          <a:noFill/>
          <a:ln w="9525">
            <a:noFill/>
          </a:ln>
        </p:spPr>
        <p:txBody>
          <a:bodyPr anchor="b"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36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carry</a:t>
            </a:r>
            <a:endParaRPr lang="en-US" altLang="zh-CN" sz="3600" b="1" dirty="0">
              <a:solidFill>
                <a:srgbClr val="E01404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0711" name="Text Box 7"/>
          <p:cNvSpPr txBox="1"/>
          <p:nvPr/>
        </p:nvSpPr>
        <p:spPr>
          <a:xfrm>
            <a:off x="5076825" y="4719638"/>
            <a:ext cx="1066800" cy="641350"/>
          </a:xfrm>
          <a:prstGeom prst="rect">
            <a:avLst/>
          </a:prstGeom>
          <a:noFill/>
          <a:ln w="9525">
            <a:noFill/>
          </a:ln>
        </p:spPr>
        <p:txBody>
          <a:bodyPr anchor="b"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36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sing</a:t>
            </a:r>
            <a:endParaRPr lang="en-US" altLang="zh-CN" sz="3600" b="1" dirty="0">
              <a:solidFill>
                <a:srgbClr val="E01404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0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0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0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0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8" grpId="0"/>
      <p:bldP spid="200709" grpId="0"/>
      <p:bldP spid="200710" grpId="0"/>
      <p:bldP spid="2007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Text Box 2"/>
          <p:cNvSpPr txBox="1"/>
          <p:nvPr/>
        </p:nvSpPr>
        <p:spPr>
          <a:xfrm>
            <a:off x="1676400" y="204788"/>
            <a:ext cx="6705600" cy="50879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      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不定式有  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to do  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和  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do,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  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多数加 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to do 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少数加 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do,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  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下列动词后省去   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to ,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  “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三看”“两听” “一感觉”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   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外加三个“小使役”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   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保你永远不忘记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!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578" name="WordArt 3"/>
          <p:cNvSpPr>
            <a:spLocks noTextEdit="1"/>
          </p:cNvSpPr>
          <p:nvPr/>
        </p:nvSpPr>
        <p:spPr>
          <a:xfrm>
            <a:off x="533400" y="136525"/>
            <a:ext cx="914400" cy="14954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Chant</a:t>
            </a:r>
            <a:endParaRPr lang="zh-CN" altLang="en-US" sz="3600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01732" name="Text Box 4"/>
          <p:cNvSpPr txBox="1"/>
          <p:nvPr/>
        </p:nvSpPr>
        <p:spPr>
          <a:xfrm>
            <a:off x="838200" y="2719388"/>
            <a:ext cx="3200400" cy="5175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see, watch, look at</a:t>
            </a:r>
            <a:endParaRPr lang="en-US" altLang="zh-CN" sz="3200" dirty="0">
              <a:solidFill>
                <a:srgbClr val="E01404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1733" name="Text Box 5"/>
          <p:cNvSpPr txBox="1"/>
          <p:nvPr/>
        </p:nvSpPr>
        <p:spPr>
          <a:xfrm>
            <a:off x="4114800" y="2719388"/>
            <a:ext cx="2819400" cy="5175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hear , listen to</a:t>
            </a:r>
            <a:endParaRPr lang="en-US" altLang="zh-CN" sz="3200" dirty="0">
              <a:solidFill>
                <a:srgbClr val="000099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1734" name="Text Box 6"/>
          <p:cNvSpPr txBox="1"/>
          <p:nvPr/>
        </p:nvSpPr>
        <p:spPr>
          <a:xfrm>
            <a:off x="7010400" y="2719388"/>
            <a:ext cx="914400" cy="5175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feel</a:t>
            </a:r>
            <a:endParaRPr lang="en-US" altLang="zh-CN" sz="3200" dirty="0">
              <a:solidFill>
                <a:srgbClr val="E01404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1735" name="AutoShape 7"/>
          <p:cNvSpPr/>
          <p:nvPr/>
        </p:nvSpPr>
        <p:spPr>
          <a:xfrm>
            <a:off x="4114800" y="2652713"/>
            <a:ext cx="2514600" cy="611187"/>
          </a:xfrm>
          <a:prstGeom prst="wedgeRoundRectCallout">
            <a:avLst>
              <a:gd name="adj1" fmla="val -17106"/>
              <a:gd name="adj2" fmla="val -61806"/>
              <a:gd name="adj3" fmla="val 16667"/>
            </a:avLst>
          </a:prstGeom>
          <a:noFill/>
          <a:ln w="28575" cap="flat" cmpd="sng">
            <a:solidFill>
              <a:srgbClr val="000099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/>
            <a:endParaRPr lang="zh-CN" altLang="en-US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1736" name="AutoShape 8"/>
          <p:cNvSpPr/>
          <p:nvPr/>
        </p:nvSpPr>
        <p:spPr>
          <a:xfrm>
            <a:off x="685800" y="2719388"/>
            <a:ext cx="3276600" cy="544512"/>
          </a:xfrm>
          <a:prstGeom prst="wedgeRoundRectCallout">
            <a:avLst>
              <a:gd name="adj1" fmla="val 30477"/>
              <a:gd name="adj2" fmla="val -72398"/>
              <a:gd name="adj3" fmla="val 16667"/>
            </a:avLst>
          </a:prstGeom>
          <a:noFill/>
          <a:ln w="28575" cap="flat" cmpd="sng">
            <a:solidFill>
              <a:srgbClr val="CC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/>
            <a:endParaRPr lang="zh-CN" altLang="en-US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1737" name="AutoShape 9"/>
          <p:cNvSpPr/>
          <p:nvPr/>
        </p:nvSpPr>
        <p:spPr>
          <a:xfrm>
            <a:off x="6858000" y="2719388"/>
            <a:ext cx="990600" cy="544512"/>
          </a:xfrm>
          <a:prstGeom prst="wedgeRoundRectCallout">
            <a:avLst>
              <a:gd name="adj1" fmla="val -52245"/>
              <a:gd name="adj2" fmla="val -86458"/>
              <a:gd name="adj3" fmla="val 16667"/>
            </a:avLst>
          </a:prstGeom>
          <a:noFill/>
          <a:ln w="28575" cap="flat" cmpd="sng">
            <a:solidFill>
              <a:srgbClr val="CC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/>
            <a:endParaRPr lang="zh-CN" altLang="en-US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1738" name="AutoShape 10"/>
          <p:cNvSpPr/>
          <p:nvPr/>
        </p:nvSpPr>
        <p:spPr>
          <a:xfrm>
            <a:off x="3657600" y="4079875"/>
            <a:ext cx="3429000" cy="679450"/>
          </a:xfrm>
          <a:prstGeom prst="wedgeRoundRectCallout">
            <a:avLst>
              <a:gd name="adj1" fmla="val -3935"/>
              <a:gd name="adj2" fmla="val -71458"/>
              <a:gd name="adj3" fmla="val 16667"/>
            </a:avLst>
          </a:prstGeom>
          <a:noFill/>
          <a:ln w="28575" cap="flat" cmpd="sng">
            <a:solidFill>
              <a:srgbClr val="CC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/>
            <a:endParaRPr lang="zh-CN" altLang="en-US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1739" name="Text Box 11"/>
          <p:cNvSpPr txBox="1"/>
          <p:nvPr/>
        </p:nvSpPr>
        <p:spPr>
          <a:xfrm>
            <a:off x="4038600" y="4148138"/>
            <a:ext cx="3276600" cy="5175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let, make , have</a:t>
            </a:r>
            <a:endParaRPr lang="en-US" altLang="zh-CN" sz="3200" dirty="0">
              <a:solidFill>
                <a:srgbClr val="E01404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201740" name="001.3017.wav">
            <a:hlinkClick r:id="" action="ppaction://media"/>
          </p:cNvPr>
          <p:cNvPicPr>
            <a:picLocks noRot="1"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8229600" y="5303838"/>
            <a:ext cx="609600" cy="54451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1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1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1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1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1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1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1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1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017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7" dur="184529" fill="hold"/>
                                        <p:tgtEl>
                                          <p:spTgt spid="2017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1740"/>
                  </p:tgtEl>
                </p:cond>
              </p:nextCondLst>
            </p:seq>
            <p:audio>
              <p:cMediaNode vol="100000">
                <p:cTn id="4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1740"/>
                </p:tgtEl>
              </p:cMediaNode>
            </p:audio>
          </p:childTnLst>
        </p:cTn>
      </p:par>
    </p:tnLst>
    <p:bldLst>
      <p:bldP spid="201732" grpId="0"/>
      <p:bldP spid="201733" grpId="0"/>
      <p:bldP spid="201734" grpId="0"/>
      <p:bldP spid="201735" grpId="0" animBg="1"/>
      <p:bldP spid="201736" grpId="0" animBg="1"/>
      <p:bldP spid="201737" grpId="0" animBg="1"/>
      <p:bldP spid="201738" grpId="0" animBg="1"/>
      <p:bldP spid="2017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0658" name="Rectangle 2"/>
          <p:cNvSpPr>
            <a:spLocks noGrp="1" noChangeArrowheads="1"/>
          </p:cNvSpPr>
          <p:nvPr>
            <p:ph idx="1"/>
          </p:nvPr>
        </p:nvSpPr>
        <p:spPr>
          <a:xfrm>
            <a:off x="1116013" y="2484438"/>
            <a:ext cx="6553200" cy="1092200"/>
          </a:xfrm>
          <a:ln>
            <a:miter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2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黑体" panose="02010609060101010101" pitchFamily="2" charset="-122"/>
                <a:cs typeface="+mn-cs"/>
              </a:rPr>
              <a:t>词汇篇</a:t>
            </a:r>
            <a:endParaRPr kumimoji="0" lang="zh-CN" altLang="en-US" sz="7200" b="1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黑体" panose="02010609060101010101" pitchFamily="2" charset="-122"/>
              <a:cs typeface="+mn-cs"/>
            </a:endParaRPr>
          </a:p>
        </p:txBody>
      </p:sp>
    </p:spTree>
  </p:cSld>
  <p:clrMapOvr>
    <a:masterClrMapping/>
  </p:clrMapOvr>
  <p:transition>
    <p:newsflash/>
    <p:sndAc>
      <p:stSnd>
        <p:snd r:embed="rId1" name="explode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1" name="Text Box 2"/>
          <p:cNvSpPr txBox="1"/>
          <p:nvPr/>
        </p:nvSpPr>
        <p:spPr>
          <a:xfrm>
            <a:off x="152400" y="476250"/>
            <a:ext cx="8991600" cy="52546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10000"/>
              </a:spcBef>
            </a:pP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1.They are </a:t>
            </a:r>
            <a:r>
              <a:rPr lang="en-US" altLang="zh-CN" sz="28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preparing 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__________(have) a sports meeting.</a:t>
            </a:r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10000"/>
              </a:spcBef>
            </a:pP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2.Jim </a:t>
            </a:r>
            <a:r>
              <a:rPr lang="en-US" altLang="zh-CN" sz="28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agreed</a:t>
            </a:r>
            <a:r>
              <a:rPr lang="en-US" altLang="zh-CN" sz="2800" b="1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__________(go) to the West Lake.</a:t>
            </a:r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10000"/>
              </a:spcBef>
            </a:pP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3.It’s </a:t>
            </a:r>
            <a:r>
              <a:rPr lang="en-US" altLang="zh-CN" sz="28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easy 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____________(play) softball.</a:t>
            </a:r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10000"/>
              </a:spcBef>
            </a:pP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4. What </a:t>
            </a:r>
            <a:r>
              <a:rPr lang="en-US" altLang="zh-CN" sz="28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made</a:t>
            </a:r>
            <a:r>
              <a:rPr lang="en-US" altLang="zh-CN" sz="2800" b="1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you_______ (feel) sad?</a:t>
            </a:r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10000"/>
              </a:spcBef>
            </a:pP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5.Mr White </a:t>
            </a:r>
            <a:r>
              <a:rPr lang="en-US" altLang="zh-CN" sz="28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learned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_________(ride) a horse last year.</a:t>
            </a:r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10000"/>
              </a:spcBef>
            </a:pP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6. We will </a:t>
            </a:r>
            <a:r>
              <a:rPr lang="en-US" altLang="zh-CN" sz="28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try our best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__________(read) more books.</a:t>
            </a:r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10000"/>
              </a:spcBef>
            </a:pP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7. </a:t>
            </a:r>
            <a:r>
              <a:rPr lang="en-US" altLang="zh-CN" sz="28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Let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’s ________(share) our joys together.</a:t>
            </a:r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10000"/>
              </a:spcBef>
            </a:pP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8. I don’t know </a:t>
            </a:r>
            <a:r>
              <a:rPr lang="en-US" altLang="zh-CN" sz="28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where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___________(visit ) next year?</a:t>
            </a:r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10000"/>
              </a:spcBef>
            </a:pP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9.Max wondered</a:t>
            </a:r>
            <a:r>
              <a:rPr lang="en-US" altLang="zh-CN" sz="28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how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___________(start) a campfire.</a:t>
            </a:r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10000"/>
              </a:spcBef>
            </a:pP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10. </a:t>
            </a:r>
            <a:r>
              <a:rPr lang="en-US" altLang="zh-CN" sz="28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Are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you </a:t>
            </a:r>
            <a:r>
              <a:rPr lang="en-US" altLang="zh-CN" sz="28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ready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___________(drive) me home?</a:t>
            </a:r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10000"/>
              </a:spcBef>
            </a:pP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11. Last week, we </a:t>
            </a:r>
            <a:r>
              <a:rPr lang="en-US" altLang="zh-CN" sz="28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chose 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_______ (visit) </a:t>
            </a:r>
            <a:r>
              <a:rPr lang="en-US" altLang="zh-CN" sz="2800" b="1" i="1" dirty="0">
                <a:latin typeface="Times New Roman" panose="02020603050405020304" pitchFamily="18" charset="0"/>
                <a:ea typeface="宋体" panose="02010600030101010101" pitchFamily="2" charset="-122"/>
              </a:rPr>
              <a:t>Tianmuhu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to </a:t>
            </a:r>
            <a:r>
              <a:rPr lang="en-US" altLang="zh-CN" sz="28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enjoy ourselves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r>
              <a:rPr lang="en-US" altLang="zh-CN" sz="4400" dirty="0">
                <a:solidFill>
                  <a:schemeClr val="tx2"/>
                </a:solidFill>
                <a:latin typeface="Arial Black" panose="020B0A04020102020204" pitchFamily="34" charset="0"/>
                <a:ea typeface="宋体" panose="02010600030101010101" pitchFamily="2" charset="-122"/>
              </a:rPr>
              <a:t> </a:t>
            </a:r>
            <a:endParaRPr lang="en-US" altLang="zh-CN" sz="4400" dirty="0">
              <a:solidFill>
                <a:schemeClr val="tx2"/>
              </a:solidFill>
              <a:latin typeface="Arial Black" panose="020B0A04020102020204" pitchFamily="34" charset="0"/>
              <a:ea typeface="宋体" panose="02010600030101010101" pitchFamily="2" charset="-122"/>
            </a:endParaRPr>
          </a:p>
        </p:txBody>
      </p:sp>
      <p:sp>
        <p:nvSpPr>
          <p:cNvPr id="202755" name="Text Box 3"/>
          <p:cNvSpPr txBox="1"/>
          <p:nvPr/>
        </p:nvSpPr>
        <p:spPr>
          <a:xfrm>
            <a:off x="3733800" y="476250"/>
            <a:ext cx="1511300" cy="4635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 have</a:t>
            </a:r>
            <a:endParaRPr lang="en-US" altLang="zh-CN" sz="2800" b="1" dirty="0">
              <a:solidFill>
                <a:srgbClr val="E01404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2756" name="Text Box 4"/>
          <p:cNvSpPr txBox="1"/>
          <p:nvPr/>
        </p:nvSpPr>
        <p:spPr>
          <a:xfrm>
            <a:off x="2667000" y="815975"/>
            <a:ext cx="1366838" cy="4635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 go</a:t>
            </a:r>
            <a:endParaRPr lang="en-US" altLang="zh-CN" sz="2800" b="1" dirty="0">
              <a:solidFill>
                <a:srgbClr val="E01404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2757" name="Text Box 5"/>
          <p:cNvSpPr txBox="1"/>
          <p:nvPr/>
        </p:nvSpPr>
        <p:spPr>
          <a:xfrm>
            <a:off x="2286000" y="1292225"/>
            <a:ext cx="1441450" cy="4635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 play</a:t>
            </a:r>
            <a:endParaRPr lang="en-US" altLang="zh-CN" sz="2800" b="1" dirty="0">
              <a:solidFill>
                <a:srgbClr val="E01404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2758" name="Text Box 6"/>
          <p:cNvSpPr txBox="1"/>
          <p:nvPr/>
        </p:nvSpPr>
        <p:spPr>
          <a:xfrm>
            <a:off x="3200400" y="1768475"/>
            <a:ext cx="1584325" cy="4619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E01404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28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feel</a:t>
            </a:r>
            <a:endParaRPr lang="en-US" altLang="zh-CN" sz="2800" b="1" dirty="0">
              <a:solidFill>
                <a:srgbClr val="E01404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2759" name="Text Box 7"/>
          <p:cNvSpPr txBox="1"/>
          <p:nvPr/>
        </p:nvSpPr>
        <p:spPr>
          <a:xfrm>
            <a:off x="3419475" y="2411413"/>
            <a:ext cx="1439863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 ride</a:t>
            </a:r>
            <a:endParaRPr lang="en-US" altLang="zh-CN" sz="2800" b="1" dirty="0">
              <a:solidFill>
                <a:srgbClr val="E01404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2760" name="Text Box 8"/>
          <p:cNvSpPr txBox="1"/>
          <p:nvPr/>
        </p:nvSpPr>
        <p:spPr>
          <a:xfrm>
            <a:off x="3779838" y="2843213"/>
            <a:ext cx="1584325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 read</a:t>
            </a:r>
            <a:endParaRPr lang="en-US" altLang="zh-CN" sz="2800" b="1" dirty="0">
              <a:solidFill>
                <a:srgbClr val="E01404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2761" name="Text Box 9"/>
          <p:cNvSpPr txBox="1"/>
          <p:nvPr/>
        </p:nvSpPr>
        <p:spPr>
          <a:xfrm>
            <a:off x="1547813" y="3276600"/>
            <a:ext cx="1728787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3333FF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28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share</a:t>
            </a:r>
            <a:endParaRPr lang="en-US" altLang="zh-CN" sz="2800" b="1" dirty="0">
              <a:solidFill>
                <a:srgbClr val="E01404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2762" name="Text Box 10"/>
          <p:cNvSpPr txBox="1"/>
          <p:nvPr/>
        </p:nvSpPr>
        <p:spPr>
          <a:xfrm>
            <a:off x="3779838" y="3779838"/>
            <a:ext cx="1728787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 visit</a:t>
            </a:r>
            <a:endParaRPr lang="en-US" altLang="zh-CN" sz="2800" b="1" dirty="0">
              <a:solidFill>
                <a:srgbClr val="E01404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2763" name="Text Box 11"/>
          <p:cNvSpPr txBox="1"/>
          <p:nvPr/>
        </p:nvSpPr>
        <p:spPr>
          <a:xfrm>
            <a:off x="3779838" y="4284663"/>
            <a:ext cx="1584325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 start</a:t>
            </a:r>
            <a:endParaRPr lang="en-US" altLang="zh-CN" sz="2800" b="1" dirty="0">
              <a:solidFill>
                <a:srgbClr val="E01404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2764" name="Text Box 12"/>
          <p:cNvSpPr txBox="1"/>
          <p:nvPr/>
        </p:nvSpPr>
        <p:spPr>
          <a:xfrm>
            <a:off x="3132138" y="4716463"/>
            <a:ext cx="1439862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 drive</a:t>
            </a:r>
            <a:endParaRPr lang="en-US" altLang="zh-CN" sz="2800" b="1" dirty="0">
              <a:solidFill>
                <a:srgbClr val="E01404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5612" name="Text Box 13"/>
          <p:cNvSpPr txBox="1"/>
          <p:nvPr/>
        </p:nvSpPr>
        <p:spPr>
          <a:xfrm>
            <a:off x="3276600" y="0"/>
            <a:ext cx="3505200" cy="6254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4000" b="1" i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Have a try:</a:t>
            </a:r>
            <a:endParaRPr lang="en-US" altLang="zh-CN" sz="4000" b="1" i="1" dirty="0">
              <a:solidFill>
                <a:srgbClr val="E01404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2766" name="Text Box 14"/>
          <p:cNvSpPr txBox="1"/>
          <p:nvPr/>
        </p:nvSpPr>
        <p:spPr>
          <a:xfrm>
            <a:off x="3708400" y="5162550"/>
            <a:ext cx="1600200" cy="519113"/>
          </a:xfrm>
          <a:prstGeom prst="rect">
            <a:avLst/>
          </a:prstGeom>
          <a:noFill/>
          <a:ln w="9525">
            <a:noFill/>
          </a:ln>
        </p:spPr>
        <p:txBody>
          <a:bodyPr anchor="b"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2800" b="1" dirty="0">
                <a:solidFill>
                  <a:srgbClr val="E0140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 visit</a:t>
            </a:r>
            <a:endParaRPr lang="en-US" altLang="zh-CN" sz="2800" b="1" dirty="0">
              <a:solidFill>
                <a:srgbClr val="E01404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2755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2755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6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2756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2756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2757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2757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8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2758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2758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9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2759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2759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0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2760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2760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1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2761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2761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2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2762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2762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3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2763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2763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4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2764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2764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2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6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5" name="Rectangle 2"/>
          <p:cNvSpPr>
            <a:spLocks noGrp="1"/>
          </p:cNvSpPr>
          <p:nvPr>
            <p:ph type="title"/>
          </p:nvPr>
        </p:nvSpPr>
        <p:spPr>
          <a:xfrm>
            <a:off x="0" y="0"/>
            <a:ext cx="4648200" cy="898525"/>
          </a:xfrm>
          <a:ln/>
        </p:spPr>
        <p:txBody>
          <a:bodyPr wrap="square" lIns="91440" tIns="45720" rIns="91440" bIns="45720" anchor="ctr"/>
          <a:p>
            <a:r>
              <a:rPr lang="en-US" altLang="zh-CN" sz="4000" b="0" i="1" dirty="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Group work:</a:t>
            </a:r>
            <a:endParaRPr lang="en-US" altLang="zh-CN" sz="4000" b="0" i="1" dirty="0">
              <a:solidFill>
                <a:srgbClr val="CC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626" name="Rectangle 3"/>
          <p:cNvSpPr>
            <a:spLocks noGrp="1"/>
          </p:cNvSpPr>
          <p:nvPr>
            <p:ph idx="1"/>
          </p:nvPr>
        </p:nvSpPr>
        <p:spPr>
          <a:xfrm>
            <a:off x="685800" y="1292225"/>
            <a:ext cx="7543800" cy="3671888"/>
          </a:xfrm>
          <a:ln/>
        </p:spPr>
        <p:txBody>
          <a:bodyPr wrap="square" lIns="91440" tIns="45720" rIns="91440" bIns="45720" anchor="t"/>
          <a:p>
            <a:pPr>
              <a:lnSpc>
                <a:spcPct val="80000"/>
              </a:lnSpc>
              <a:buNone/>
            </a:pPr>
            <a:r>
              <a:rPr lang="en-US" altLang="zh-CN" sz="2800" dirty="0">
                <a:solidFill>
                  <a:schemeClr val="tx1"/>
                </a:solidFill>
                <a:ea typeface="宋体" panose="02010600030101010101" pitchFamily="2" charset="-122"/>
              </a:rPr>
              <a:t>Group 1</a:t>
            </a:r>
            <a:endParaRPr lang="en-US" altLang="zh-CN" sz="280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2800" dirty="0">
                <a:solidFill>
                  <a:schemeClr val="tx1"/>
                </a:solidFill>
                <a:ea typeface="宋体" panose="02010600030101010101" pitchFamily="2" charset="-122"/>
              </a:rPr>
              <a:t>我和我父母想去北京旅行</a:t>
            </a:r>
            <a:r>
              <a:rPr lang="en-US" altLang="zh-CN" sz="2800" dirty="0">
                <a:solidFill>
                  <a:schemeClr val="tx1"/>
                </a:solidFill>
                <a:ea typeface="宋体" panose="02010600030101010101" pitchFamily="2" charset="-122"/>
              </a:rPr>
              <a:t>,</a:t>
            </a:r>
            <a:r>
              <a:rPr lang="zh-CN" altLang="en-US" sz="2800" dirty="0">
                <a:solidFill>
                  <a:schemeClr val="tx1"/>
                </a:solidFill>
                <a:ea typeface="宋体" panose="02010600030101010101" pitchFamily="2" charset="-122"/>
              </a:rPr>
              <a:t>我们准备乘飞机去</a:t>
            </a:r>
            <a:r>
              <a:rPr lang="en-US" altLang="zh-CN" sz="2800" dirty="0">
                <a:solidFill>
                  <a:schemeClr val="tx1"/>
                </a:solidFill>
                <a:ea typeface="宋体" panose="02010600030101010101" pitchFamily="2" charset="-122"/>
              </a:rPr>
              <a:t>,</a:t>
            </a:r>
            <a:r>
              <a:rPr lang="zh-CN" altLang="en-US" sz="2800" dirty="0">
                <a:solidFill>
                  <a:schemeClr val="tx1"/>
                </a:solidFill>
                <a:ea typeface="宋体" panose="02010600030101010101" pitchFamily="2" charset="-122"/>
              </a:rPr>
              <a:t>但花钱太多</a:t>
            </a:r>
            <a:r>
              <a:rPr lang="en-US" altLang="zh-CN" sz="2800" dirty="0">
                <a:solidFill>
                  <a:schemeClr val="tx1"/>
                </a:solidFill>
                <a:ea typeface="宋体" panose="02010600030101010101" pitchFamily="2" charset="-122"/>
              </a:rPr>
              <a:t>,</a:t>
            </a:r>
            <a:r>
              <a:rPr lang="zh-CN" altLang="en-US" sz="2800" dirty="0">
                <a:solidFill>
                  <a:schemeClr val="tx1"/>
                </a:solidFill>
                <a:ea typeface="宋体" panose="02010600030101010101" pitchFamily="2" charset="-122"/>
              </a:rPr>
              <a:t>最后我们决定乘火车去</a:t>
            </a:r>
            <a:r>
              <a:rPr lang="en-US" altLang="zh-CN" sz="2800" dirty="0">
                <a:solidFill>
                  <a:schemeClr val="tx1"/>
                </a:solidFill>
                <a:ea typeface="宋体" panose="02010600030101010101" pitchFamily="2" charset="-122"/>
              </a:rPr>
              <a:t>,</a:t>
            </a:r>
            <a:r>
              <a:rPr lang="zh-CN" altLang="en-US" sz="2800" dirty="0">
                <a:solidFill>
                  <a:schemeClr val="tx1"/>
                </a:solidFill>
                <a:ea typeface="宋体" panose="02010600030101010101" pitchFamily="2" charset="-122"/>
              </a:rPr>
              <a:t>我们参观了许多著名的名胜古迹</a:t>
            </a:r>
            <a:r>
              <a:rPr lang="en-US" altLang="zh-CN" sz="2800" dirty="0">
                <a:solidFill>
                  <a:schemeClr val="tx1"/>
                </a:solidFill>
                <a:ea typeface="宋体" panose="02010600030101010101" pitchFamily="2" charset="-122"/>
              </a:rPr>
              <a:t>,</a:t>
            </a:r>
            <a:r>
              <a:rPr lang="zh-CN" altLang="en-US" sz="2800" dirty="0">
                <a:solidFill>
                  <a:schemeClr val="tx1"/>
                </a:solidFill>
                <a:ea typeface="宋体" panose="02010600030101010101" pitchFamily="2" charset="-122"/>
              </a:rPr>
              <a:t>我们玩得很开心。</a:t>
            </a:r>
            <a:endParaRPr lang="zh-CN" altLang="en-US" sz="280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  <a:buNone/>
            </a:pPr>
            <a:endParaRPr lang="zh-CN" altLang="en-US" sz="280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zh-CN" sz="2800" dirty="0">
                <a:solidFill>
                  <a:schemeClr val="tx1"/>
                </a:solidFill>
                <a:ea typeface="宋体" panose="02010600030101010101" pitchFamily="2" charset="-122"/>
              </a:rPr>
              <a:t>Group 2</a:t>
            </a:r>
            <a:endParaRPr lang="en-US" altLang="zh-CN" sz="280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我计划和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Kitty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在星期天去书店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但她要去阅读俱乐部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因此我只得一个人去。书店有许多有用的书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我看得很开心。最后，我自学了如何制作主页。</a:t>
            </a:r>
            <a:endParaRPr lang="zh-CN" altLang="en-US" sz="2800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627" name="Text Box 4"/>
          <p:cNvSpPr txBox="1"/>
          <p:nvPr/>
        </p:nvSpPr>
        <p:spPr>
          <a:xfrm>
            <a:off x="3810000" y="204788"/>
            <a:ext cx="5715000" cy="679450"/>
          </a:xfrm>
          <a:prstGeom prst="rect">
            <a:avLst/>
          </a:prstGeom>
          <a:noFill/>
          <a:ln w="9525">
            <a:noFill/>
          </a:ln>
        </p:spPr>
        <p:txBody>
          <a:bodyPr anchor="b"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4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Disscuss then write</a:t>
            </a:r>
            <a:endParaRPr lang="en-US" altLang="zh-CN" sz="4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49" name="Rectangle 2"/>
          <p:cNvSpPr>
            <a:spLocks noGrp="1"/>
          </p:cNvSpPr>
          <p:nvPr>
            <p:ph type="title"/>
          </p:nvPr>
        </p:nvSpPr>
        <p:spPr>
          <a:xfrm>
            <a:off x="381000" y="407988"/>
            <a:ext cx="8305800" cy="1387475"/>
          </a:xfrm>
          <a:ln/>
        </p:spPr>
        <p:txBody>
          <a:bodyPr wrap="square" lIns="91440" tIns="45720" rIns="91440" bIns="45720" anchor="ctr"/>
          <a:p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我和我父母想去北京旅行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我们准备乘飞机去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但花钱太多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最后我们决定乘火车去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我们参观了许多著名的名胜古迹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我们玩得很开心。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7650" name="Rectangle 3"/>
          <p:cNvSpPr>
            <a:spLocks noGrp="1"/>
          </p:cNvSpPr>
          <p:nvPr>
            <p:ph idx="1"/>
          </p:nvPr>
        </p:nvSpPr>
        <p:spPr>
          <a:xfrm>
            <a:off x="304800" y="1836738"/>
            <a:ext cx="8458200" cy="4041775"/>
          </a:xfrm>
          <a:ln/>
        </p:spPr>
        <p:txBody>
          <a:bodyPr wrap="square" lIns="91440" tIns="45720" rIns="91440" bIns="45720" anchor="t"/>
          <a:p>
            <a:r>
              <a:rPr lang="en-US" altLang="zh-CN" sz="2800" dirty="0">
                <a:ea typeface="宋体" panose="02010600030101010101" pitchFamily="2" charset="-122"/>
              </a:rPr>
              <a:t>My parents and I wanted </a:t>
            </a:r>
            <a:r>
              <a:rPr lang="en-US" altLang="zh-CN" sz="2800" dirty="0">
                <a:solidFill>
                  <a:srgbClr val="0D1BD7"/>
                </a:solidFill>
                <a:ea typeface="宋体" panose="02010600030101010101" pitchFamily="2" charset="-122"/>
              </a:rPr>
              <a:t>to go</a:t>
            </a:r>
            <a:r>
              <a:rPr lang="en-US" altLang="zh-CN" sz="2800" dirty="0">
                <a:ea typeface="宋体" panose="02010600030101010101" pitchFamily="2" charset="-122"/>
              </a:rPr>
              <a:t> to Beijing for a trip. We prepared </a:t>
            </a:r>
            <a:r>
              <a:rPr lang="en-US" altLang="zh-CN" sz="2800" dirty="0">
                <a:solidFill>
                  <a:srgbClr val="0D1BD7"/>
                </a:solidFill>
                <a:ea typeface="宋体" panose="02010600030101010101" pitchFamily="2" charset="-122"/>
              </a:rPr>
              <a:t>to take</a:t>
            </a:r>
            <a:r>
              <a:rPr lang="en-US" altLang="zh-CN" sz="2800" dirty="0">
                <a:ea typeface="宋体" panose="02010600030101010101" pitchFamily="2" charset="-122"/>
              </a:rPr>
              <a:t> a plane there, </a:t>
            </a:r>
            <a:r>
              <a:rPr lang="en-US" altLang="zh-CN" sz="2800" dirty="0">
                <a:solidFill>
                  <a:srgbClr val="990033"/>
                </a:solidFill>
                <a:ea typeface="宋体" panose="02010600030101010101" pitchFamily="2" charset="-122"/>
              </a:rPr>
              <a:t>but</a:t>
            </a:r>
            <a:r>
              <a:rPr lang="en-US" altLang="zh-CN" sz="2800" dirty="0">
                <a:ea typeface="宋体" panose="02010600030101010101" pitchFamily="2" charset="-122"/>
              </a:rPr>
              <a:t> it cost too much money. Finally, we decided </a:t>
            </a:r>
            <a:r>
              <a:rPr lang="en-US" altLang="zh-CN" sz="2800" dirty="0">
                <a:solidFill>
                  <a:srgbClr val="0D1BD7"/>
                </a:solidFill>
                <a:ea typeface="宋体" panose="02010600030101010101" pitchFamily="2" charset="-122"/>
              </a:rPr>
              <a:t>to go</a:t>
            </a:r>
            <a:r>
              <a:rPr lang="en-US" altLang="zh-CN" sz="2800" dirty="0">
                <a:ea typeface="宋体" panose="02010600030101010101" pitchFamily="2" charset="-122"/>
              </a:rPr>
              <a:t> there by train. We visited a lot of famous places of interest </a:t>
            </a:r>
            <a:r>
              <a:rPr lang="en-US" altLang="zh-CN" sz="2800" dirty="0">
                <a:solidFill>
                  <a:srgbClr val="990033"/>
                </a:solidFill>
                <a:ea typeface="宋体" panose="02010600030101010101" pitchFamily="2" charset="-122"/>
              </a:rPr>
              <a:t>and</a:t>
            </a:r>
            <a:r>
              <a:rPr lang="en-US" altLang="zh-CN" sz="2800" dirty="0">
                <a:ea typeface="宋体" panose="02010600030101010101" pitchFamily="2" charset="-122"/>
              </a:rPr>
              <a:t> </a:t>
            </a:r>
            <a:r>
              <a:rPr lang="en-US" altLang="zh-CN" sz="2800" dirty="0">
                <a:solidFill>
                  <a:srgbClr val="E01404"/>
                </a:solidFill>
                <a:ea typeface="宋体" panose="02010600030101010101" pitchFamily="2" charset="-122"/>
              </a:rPr>
              <a:t>enjoyed ourselves</a:t>
            </a:r>
            <a:r>
              <a:rPr lang="en-US" altLang="zh-CN" sz="2800" dirty="0">
                <a:ea typeface="宋体" panose="02010600030101010101" pitchFamily="2" charset="-122"/>
              </a:rPr>
              <a:t> very much.</a:t>
            </a:r>
            <a:endParaRPr lang="en-US" altLang="zh-CN" sz="28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Rectangle 2"/>
          <p:cNvSpPr>
            <a:spLocks noGrp="1"/>
          </p:cNvSpPr>
          <p:nvPr>
            <p:ph type="title"/>
          </p:nvPr>
        </p:nvSpPr>
        <p:spPr>
          <a:xfrm>
            <a:off x="0" y="339725"/>
            <a:ext cx="9144000" cy="1387475"/>
          </a:xfrm>
          <a:ln/>
        </p:spPr>
        <p:txBody>
          <a:bodyPr wrap="square" lIns="91440" tIns="45720" rIns="91440" bIns="45720" anchor="ctr"/>
          <a:p>
            <a:r>
              <a:rPr lang="zh-CN" alt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我计划和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Kitty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在星期天去书店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但她要去阅读俱乐部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因此我只得一个人去。书店有许多有用的书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我看得很开心。最后，我自学了如何制作主页。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8674" name="Rectangle 3"/>
          <p:cNvSpPr>
            <a:spLocks noGrp="1"/>
          </p:cNvSpPr>
          <p:nvPr>
            <p:ph idx="1"/>
          </p:nvPr>
        </p:nvSpPr>
        <p:spPr>
          <a:xfrm>
            <a:off x="0" y="2076450"/>
            <a:ext cx="9144000" cy="4043363"/>
          </a:xfrm>
          <a:ln/>
        </p:spPr>
        <p:txBody>
          <a:bodyPr wrap="square" lIns="91440" tIns="45720" rIns="91440" bIns="45720" anchor="t"/>
          <a:p>
            <a:r>
              <a:rPr lang="zh-CN" altLang="en-US" dirty="0">
                <a:ea typeface="宋体" panose="02010600030101010101" pitchFamily="2" charset="-122"/>
              </a:rPr>
              <a:t> </a:t>
            </a:r>
            <a:r>
              <a:rPr lang="en-US" altLang="zh-CN" sz="2800" dirty="0">
                <a:ea typeface="宋体" panose="02010600030101010101" pitchFamily="2" charset="-122"/>
              </a:rPr>
              <a:t>I planned </a:t>
            </a:r>
            <a:r>
              <a:rPr lang="en-US" altLang="zh-CN" sz="2800" dirty="0">
                <a:solidFill>
                  <a:srgbClr val="0D1BD7"/>
                </a:solidFill>
                <a:ea typeface="宋体" panose="02010600030101010101" pitchFamily="2" charset="-122"/>
              </a:rPr>
              <a:t>to go</a:t>
            </a:r>
            <a:r>
              <a:rPr lang="en-US" altLang="zh-CN" sz="2800" dirty="0">
                <a:ea typeface="宋体" panose="02010600030101010101" pitchFamily="2" charset="-122"/>
              </a:rPr>
              <a:t> to the bookshop on Sunday with Kitty. </a:t>
            </a:r>
            <a:r>
              <a:rPr lang="en-US" altLang="zh-CN" sz="2800" dirty="0">
                <a:solidFill>
                  <a:srgbClr val="990033"/>
                </a:solidFill>
                <a:ea typeface="宋体" panose="02010600030101010101" pitchFamily="2" charset="-122"/>
              </a:rPr>
              <a:t>But</a:t>
            </a:r>
            <a:r>
              <a:rPr lang="en-US" altLang="zh-CN" sz="2800" dirty="0">
                <a:ea typeface="宋体" panose="02010600030101010101" pitchFamily="2" charset="-122"/>
              </a:rPr>
              <a:t> she would like </a:t>
            </a:r>
            <a:r>
              <a:rPr lang="en-US" altLang="zh-CN" sz="2800" dirty="0">
                <a:solidFill>
                  <a:srgbClr val="0D1BD7"/>
                </a:solidFill>
                <a:ea typeface="宋体" panose="02010600030101010101" pitchFamily="2" charset="-122"/>
              </a:rPr>
              <a:t>to go </a:t>
            </a:r>
            <a:r>
              <a:rPr lang="en-US" altLang="zh-CN" sz="2800" dirty="0">
                <a:ea typeface="宋体" panose="02010600030101010101" pitchFamily="2" charset="-122"/>
              </a:rPr>
              <a:t>to the Reading Club, so I had </a:t>
            </a:r>
            <a:r>
              <a:rPr lang="en-US" altLang="zh-CN" sz="2800" dirty="0">
                <a:solidFill>
                  <a:srgbClr val="0D1BD7"/>
                </a:solidFill>
                <a:ea typeface="宋体" panose="02010600030101010101" pitchFamily="2" charset="-122"/>
              </a:rPr>
              <a:t>to go</a:t>
            </a:r>
            <a:r>
              <a:rPr lang="en-US" altLang="zh-CN" sz="2800" dirty="0">
                <a:ea typeface="宋体" panose="02010600030101010101" pitchFamily="2" charset="-122"/>
              </a:rPr>
              <a:t> there </a:t>
            </a:r>
            <a:r>
              <a:rPr lang="en-US" altLang="zh-CN" sz="2800" dirty="0">
                <a:solidFill>
                  <a:srgbClr val="E01404"/>
                </a:solidFill>
                <a:ea typeface="宋体" panose="02010600030101010101" pitchFamily="2" charset="-122"/>
              </a:rPr>
              <a:t>by myself</a:t>
            </a:r>
            <a:r>
              <a:rPr lang="en-US" altLang="zh-CN" sz="2800" dirty="0">
                <a:ea typeface="宋体" panose="02010600030101010101" pitchFamily="2" charset="-122"/>
              </a:rPr>
              <a:t>. There were a lot of useful books in the shop </a:t>
            </a:r>
            <a:r>
              <a:rPr lang="en-US" altLang="zh-CN" sz="2800" dirty="0">
                <a:solidFill>
                  <a:srgbClr val="990033"/>
                </a:solidFill>
                <a:ea typeface="宋体" panose="02010600030101010101" pitchFamily="2" charset="-122"/>
              </a:rPr>
              <a:t>and</a:t>
            </a:r>
            <a:r>
              <a:rPr lang="en-US" altLang="zh-CN" sz="2800" dirty="0">
                <a:ea typeface="宋体" panose="02010600030101010101" pitchFamily="2" charset="-122"/>
              </a:rPr>
              <a:t> I enjoyed reading them. At last, I </a:t>
            </a:r>
            <a:r>
              <a:rPr lang="en-US" altLang="zh-CN" sz="2800" dirty="0">
                <a:solidFill>
                  <a:srgbClr val="E01404"/>
                </a:solidFill>
                <a:ea typeface="宋体" panose="02010600030101010101" pitchFamily="2" charset="-122"/>
              </a:rPr>
              <a:t>taught</a:t>
            </a:r>
            <a:r>
              <a:rPr lang="en-US" altLang="zh-CN" sz="2800" dirty="0">
                <a:ea typeface="宋体" panose="02010600030101010101" pitchFamily="2" charset="-122"/>
              </a:rPr>
              <a:t> </a:t>
            </a:r>
            <a:r>
              <a:rPr lang="en-US" altLang="zh-CN" sz="2800" dirty="0">
                <a:solidFill>
                  <a:srgbClr val="E01404"/>
                </a:solidFill>
                <a:ea typeface="宋体" panose="02010600030101010101" pitchFamily="2" charset="-122"/>
              </a:rPr>
              <a:t>myself</a:t>
            </a:r>
            <a:r>
              <a:rPr lang="en-US" altLang="zh-CN" sz="2800" dirty="0">
                <a:ea typeface="宋体" panose="02010600030101010101" pitchFamily="2" charset="-122"/>
              </a:rPr>
              <a:t> how </a:t>
            </a:r>
            <a:r>
              <a:rPr lang="en-US" altLang="zh-CN" sz="2800" dirty="0">
                <a:solidFill>
                  <a:srgbClr val="0D1BD7"/>
                </a:solidFill>
                <a:ea typeface="宋体" panose="02010600030101010101" pitchFamily="2" charset="-122"/>
              </a:rPr>
              <a:t>to make</a:t>
            </a:r>
            <a:r>
              <a:rPr lang="en-US" altLang="zh-CN" sz="2800" dirty="0">
                <a:ea typeface="宋体" panose="02010600030101010101" pitchFamily="2" charset="-122"/>
              </a:rPr>
              <a:t> a home page.   </a:t>
            </a:r>
            <a:endParaRPr lang="en-US" altLang="zh-CN" sz="28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Rectangle 2"/>
          <p:cNvSpPr>
            <a:spLocks noGrp="1"/>
          </p:cNvSpPr>
          <p:nvPr>
            <p:ph idx="1"/>
          </p:nvPr>
        </p:nvSpPr>
        <p:spPr>
          <a:xfrm>
            <a:off x="457200" y="271463"/>
            <a:ext cx="8229600" cy="5195887"/>
          </a:xfrm>
          <a:ln/>
        </p:spPr>
        <p:txBody>
          <a:bodyPr wrap="square" lIns="91440" tIns="45720" rIns="91440" bIns="45720" anchor="t"/>
          <a:p>
            <a:pPr>
              <a:lnSpc>
                <a:spcPct val="90000"/>
              </a:lnSpc>
            </a:pPr>
            <a:r>
              <a:rPr lang="zh-CN" altLang="en-US" sz="2800" dirty="0">
                <a:ea typeface="宋体" panose="02010600030101010101" pitchFamily="2" charset="-122"/>
              </a:rPr>
              <a:t>一、单词拼写及用法</a:t>
            </a:r>
            <a:endParaRPr lang="zh-CN" altLang="en-US" sz="2800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>
                <a:ea typeface="宋体" panose="02010600030101010101" pitchFamily="2" charset="-122"/>
              </a:rPr>
              <a:t>A. </a:t>
            </a:r>
            <a:r>
              <a:rPr lang="zh-CN" altLang="en-US" sz="2800" dirty="0">
                <a:ea typeface="宋体" panose="02010600030101010101" pitchFamily="2" charset="-122"/>
              </a:rPr>
              <a:t>根据所给的汉语意思，用合适的单词填空。</a:t>
            </a:r>
            <a:endParaRPr lang="zh-CN" altLang="en-US" sz="2800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endParaRPr lang="zh-CN" altLang="en-US" sz="2800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>
                <a:ea typeface="宋体" panose="02010600030101010101" pitchFamily="2" charset="-122"/>
              </a:rPr>
              <a:t>1. A bear has long and _______ (</a:t>
            </a:r>
            <a:r>
              <a:rPr lang="zh-CN" altLang="en-US" sz="2800" dirty="0">
                <a:ea typeface="宋体" panose="02010600030101010101" pitchFamily="2" charset="-122"/>
              </a:rPr>
              <a:t>浓密的</a:t>
            </a:r>
            <a:r>
              <a:rPr lang="en-US" altLang="zh-CN" sz="2800" dirty="0">
                <a:ea typeface="宋体" panose="02010600030101010101" pitchFamily="2" charset="-122"/>
              </a:rPr>
              <a:t>) hair on its body.</a:t>
            </a:r>
            <a:endParaRPr lang="en-US" altLang="zh-CN" sz="2800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>
                <a:ea typeface="宋体" panose="02010600030101010101" pitchFamily="2" charset="-122"/>
              </a:rPr>
              <a:t> 2.  Can  you wait me for a short  ________(</a:t>
            </a:r>
            <a:r>
              <a:rPr lang="zh-CN" altLang="en-US" sz="2800" dirty="0">
                <a:ea typeface="宋体" panose="02010600030101010101" pitchFamily="2" charset="-122"/>
              </a:rPr>
              <a:t>一会儿</a:t>
            </a:r>
            <a:r>
              <a:rPr lang="en-US" altLang="zh-CN" sz="2800" dirty="0">
                <a:ea typeface="宋体" panose="02010600030101010101" pitchFamily="2" charset="-122"/>
              </a:rPr>
              <a:t>) ?  I ‘m  coming.</a:t>
            </a:r>
            <a:endParaRPr lang="en-US" altLang="zh-CN" sz="2800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>
                <a:ea typeface="宋体" panose="02010600030101010101" pitchFamily="2" charset="-122"/>
              </a:rPr>
              <a:t>3. This kind of  shoes ________(</a:t>
            </a:r>
            <a:r>
              <a:rPr lang="zh-CN" altLang="en-US" sz="2800" dirty="0">
                <a:ea typeface="宋体" panose="02010600030101010101" pitchFamily="2" charset="-122"/>
              </a:rPr>
              <a:t>卖</a:t>
            </a:r>
            <a:r>
              <a:rPr lang="en-US" altLang="zh-CN" sz="2800" dirty="0">
                <a:ea typeface="宋体" panose="02010600030101010101" pitchFamily="2" charset="-122"/>
              </a:rPr>
              <a:t>)  well because they are very comfortable.</a:t>
            </a:r>
            <a:endParaRPr lang="en-US" altLang="zh-CN" sz="2800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>
                <a:ea typeface="宋体" panose="02010600030101010101" pitchFamily="2" charset="-122"/>
              </a:rPr>
              <a:t>4.Please write  some __________(</a:t>
            </a:r>
            <a:r>
              <a:rPr lang="zh-CN" altLang="en-US" sz="2800" dirty="0">
                <a:ea typeface="宋体" panose="02010600030101010101" pitchFamily="2" charset="-122"/>
              </a:rPr>
              <a:t>报告</a:t>
            </a:r>
            <a:r>
              <a:rPr lang="en-US" altLang="zh-CN" sz="2800" dirty="0">
                <a:ea typeface="宋体" panose="02010600030101010101" pitchFamily="2" charset="-122"/>
              </a:rPr>
              <a:t>) o n bears for theWild  Animals Club.</a:t>
            </a:r>
            <a:endParaRPr lang="en-US" altLang="zh-CN" sz="2800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>
                <a:ea typeface="宋体" panose="02010600030101010101" pitchFamily="2" charset="-122"/>
              </a:rPr>
              <a:t>5. We hope you can accept our ________</a:t>
            </a:r>
            <a:r>
              <a:rPr lang="zh-CN" altLang="en-US" sz="2800" dirty="0">
                <a:ea typeface="宋体" panose="02010600030101010101" pitchFamily="2" charset="-122"/>
              </a:rPr>
              <a:t>（邀请） </a:t>
            </a:r>
            <a:r>
              <a:rPr lang="en-US" altLang="zh-CN" sz="2800" dirty="0">
                <a:ea typeface="宋体" panose="02010600030101010101" pitchFamily="2" charset="-122"/>
              </a:rPr>
              <a:t>and join us.</a:t>
            </a:r>
            <a:endParaRPr lang="en-US" altLang="zh-CN" sz="2800" dirty="0">
              <a:ea typeface="宋体" panose="02010600030101010101" pitchFamily="2" charset="-122"/>
            </a:endParaRPr>
          </a:p>
        </p:txBody>
      </p:sp>
      <p:sp>
        <p:nvSpPr>
          <p:cNvPr id="180227" name="Text Box 3"/>
          <p:cNvSpPr txBox="1"/>
          <p:nvPr/>
        </p:nvSpPr>
        <p:spPr>
          <a:xfrm>
            <a:off x="4500563" y="1547813"/>
            <a:ext cx="1016000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thick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0228" name="Text Box 4"/>
          <p:cNvSpPr txBox="1"/>
          <p:nvPr/>
        </p:nvSpPr>
        <p:spPr>
          <a:xfrm>
            <a:off x="5724525" y="2339975"/>
            <a:ext cx="10731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while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0229" name="Text Box 5"/>
          <p:cNvSpPr txBox="1"/>
          <p:nvPr/>
        </p:nvSpPr>
        <p:spPr>
          <a:xfrm>
            <a:off x="4356100" y="3203575"/>
            <a:ext cx="976313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sells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0230" name="Text Box 6"/>
          <p:cNvSpPr txBox="1"/>
          <p:nvPr/>
        </p:nvSpPr>
        <p:spPr>
          <a:xfrm>
            <a:off x="4356100" y="4211638"/>
            <a:ext cx="1411288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reports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0231" name="Text Box 7"/>
          <p:cNvSpPr txBox="1"/>
          <p:nvPr/>
        </p:nvSpPr>
        <p:spPr>
          <a:xfrm>
            <a:off x="5580063" y="4932363"/>
            <a:ext cx="1766887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invitation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0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0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9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0229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1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0231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7" grpId="0"/>
      <p:bldP spid="180228" grpId="0"/>
      <p:bldP spid="1802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Rectangle 2"/>
          <p:cNvSpPr>
            <a:spLocks noGrp="1"/>
          </p:cNvSpPr>
          <p:nvPr>
            <p:ph idx="1"/>
          </p:nvPr>
        </p:nvSpPr>
        <p:spPr>
          <a:xfrm>
            <a:off x="457200" y="339725"/>
            <a:ext cx="8229600" cy="5127625"/>
          </a:xfrm>
          <a:ln/>
        </p:spPr>
        <p:txBody>
          <a:bodyPr wrap="square" lIns="91440" tIns="45720" rIns="91440" bIns="45720" anchor="t"/>
          <a:p>
            <a:pPr>
              <a:lnSpc>
                <a:spcPct val="90000"/>
              </a:lnSpc>
            </a:pPr>
            <a:r>
              <a:rPr lang="zh-CN" altLang="en-US" dirty="0">
                <a:ea typeface="宋体" panose="02010600030101010101" pitchFamily="2" charset="-122"/>
              </a:rPr>
              <a:t> </a:t>
            </a:r>
            <a:r>
              <a:rPr lang="en-US" altLang="zh-CN" dirty="0">
                <a:ea typeface="宋体" panose="02010600030101010101" pitchFamily="2" charset="-122"/>
              </a:rPr>
              <a:t>6. How many giant pandas are there in Hongshan Zoo? </a:t>
            </a:r>
            <a:endParaRPr lang="en-US" altLang="zh-CN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ea typeface="宋体" panose="02010600030101010101" pitchFamily="2" charset="-122"/>
              </a:rPr>
              <a:t>----There is n_______ left.</a:t>
            </a:r>
            <a:endParaRPr lang="en-US" altLang="zh-CN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ea typeface="宋体" panose="02010600030101010101" pitchFamily="2" charset="-122"/>
              </a:rPr>
              <a:t>7. He is the only one in his family, his parents d__________ last year.</a:t>
            </a:r>
            <a:endParaRPr lang="en-US" altLang="zh-CN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ea typeface="宋体" panose="02010600030101010101" pitchFamily="2" charset="-122"/>
              </a:rPr>
              <a:t>8.We should take more a__________ to protect our environment(</a:t>
            </a:r>
            <a:r>
              <a:rPr lang="zh-CN" altLang="en-US" dirty="0">
                <a:ea typeface="宋体" panose="02010600030101010101" pitchFamily="2" charset="-122"/>
              </a:rPr>
              <a:t>环境</a:t>
            </a:r>
            <a:r>
              <a:rPr lang="en-US" altLang="zh-CN" dirty="0">
                <a:ea typeface="宋体" panose="02010600030101010101" pitchFamily="2" charset="-122"/>
              </a:rPr>
              <a:t>).</a:t>
            </a:r>
            <a:endParaRPr lang="en-US" altLang="zh-CN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ea typeface="宋体" panose="02010600030101010101" pitchFamily="2" charset="-122"/>
              </a:rPr>
              <a:t>9. At the b___________ of the letter, he tells me about his life.</a:t>
            </a:r>
            <a:endParaRPr lang="en-US" altLang="zh-CN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ea typeface="宋体" panose="02010600030101010101" pitchFamily="2" charset="-122"/>
              </a:rPr>
              <a:t>10. Don’t keep the window c_______ . It’s too hot today.</a:t>
            </a:r>
            <a:endParaRPr lang="en-US" altLang="zh-CN" dirty="0">
              <a:ea typeface="宋体" panose="02010600030101010101" pitchFamily="2" charset="-122"/>
            </a:endParaRPr>
          </a:p>
        </p:txBody>
      </p:sp>
      <p:sp>
        <p:nvSpPr>
          <p:cNvPr id="181251" name="Text Box 3"/>
          <p:cNvSpPr txBox="1"/>
          <p:nvPr/>
        </p:nvSpPr>
        <p:spPr>
          <a:xfrm>
            <a:off x="3352800" y="1155700"/>
            <a:ext cx="1035050" cy="4635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none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1252" name="Text Box 4"/>
          <p:cNvSpPr txBox="1"/>
          <p:nvPr/>
        </p:nvSpPr>
        <p:spPr>
          <a:xfrm>
            <a:off x="1619250" y="2339975"/>
            <a:ext cx="915988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died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1253" name="Text Box 5"/>
          <p:cNvSpPr txBox="1"/>
          <p:nvPr/>
        </p:nvSpPr>
        <p:spPr>
          <a:xfrm>
            <a:off x="5364163" y="2843213"/>
            <a:ext cx="1233487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action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1254" name="Text Box 6"/>
          <p:cNvSpPr txBox="1"/>
          <p:nvPr/>
        </p:nvSpPr>
        <p:spPr>
          <a:xfrm>
            <a:off x="2843213" y="3779838"/>
            <a:ext cx="1884362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beginning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1255" name="Text Box 7"/>
          <p:cNvSpPr txBox="1"/>
          <p:nvPr/>
        </p:nvSpPr>
        <p:spPr>
          <a:xfrm>
            <a:off x="5867400" y="4787900"/>
            <a:ext cx="1312863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closed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1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1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1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4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1254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1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1" grpId="0"/>
      <p:bldP spid="181252" grpId="0"/>
      <p:bldP spid="181253" grpId="0"/>
      <p:bldP spid="1812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Rectangle 2"/>
          <p:cNvSpPr>
            <a:spLocks noGrp="1"/>
          </p:cNvSpPr>
          <p:nvPr>
            <p:ph idx="1"/>
          </p:nvPr>
        </p:nvSpPr>
        <p:spPr>
          <a:xfrm>
            <a:off x="457200" y="271463"/>
            <a:ext cx="8229600" cy="5195887"/>
          </a:xfrm>
          <a:ln/>
        </p:spPr>
        <p:txBody>
          <a:bodyPr wrap="square" lIns="91440" tIns="45720" rIns="91440" bIns="45720" anchor="t"/>
          <a:p>
            <a:r>
              <a:rPr lang="en-US" altLang="zh-CN" sz="2800" dirty="0">
                <a:ea typeface="宋体" panose="02010600030101010101" pitchFamily="2" charset="-122"/>
              </a:rPr>
              <a:t>B</a:t>
            </a:r>
            <a:r>
              <a:rPr lang="zh-CN" altLang="en-US" sz="2800" dirty="0">
                <a:ea typeface="宋体" panose="02010600030101010101" pitchFamily="2" charset="-122"/>
              </a:rPr>
              <a:t>．动词的谓语形式和非谓语形式 </a:t>
            </a:r>
            <a:r>
              <a:rPr lang="en-US" altLang="zh-CN" sz="2800" dirty="0">
                <a:ea typeface="宋体" panose="02010600030101010101" pitchFamily="2" charset="-122"/>
              </a:rPr>
              <a:t>(</a:t>
            </a:r>
            <a:r>
              <a:rPr lang="zh-CN" altLang="en-US" sz="2800" dirty="0">
                <a:ea typeface="宋体" panose="02010600030101010101" pitchFamily="2" charset="-122"/>
              </a:rPr>
              <a:t>确立“动词形式↔功能”的对应关系！</a:t>
            </a:r>
            <a:r>
              <a:rPr lang="en-US" altLang="zh-CN" sz="2800" dirty="0">
                <a:ea typeface="宋体" panose="02010600030101010101" pitchFamily="2" charset="-122"/>
              </a:rPr>
              <a:t>)</a:t>
            </a:r>
            <a:endParaRPr lang="en-US" altLang="zh-CN" sz="2800" dirty="0">
              <a:ea typeface="宋体" panose="02010600030101010101" pitchFamily="2" charset="-122"/>
            </a:endParaRPr>
          </a:p>
          <a:p>
            <a:r>
              <a:rPr lang="en-US" altLang="zh-CN" sz="2800" dirty="0">
                <a:ea typeface="宋体" panose="02010600030101010101" pitchFamily="2" charset="-122"/>
              </a:rPr>
              <a:t>1. Wild animals </a:t>
            </a:r>
            <a:r>
              <a:rPr lang="en-US" altLang="zh-CN" sz="2800" b="1" dirty="0">
                <a:solidFill>
                  <a:srgbClr val="009900"/>
                </a:solidFill>
                <a:ea typeface="宋体" panose="02010600030101010101" pitchFamily="2" charset="-122"/>
              </a:rPr>
              <a:t>may</a:t>
            </a:r>
            <a:r>
              <a:rPr lang="en-US" altLang="zh-CN" sz="2800" dirty="0">
                <a:ea typeface="宋体" panose="02010600030101010101" pitchFamily="2" charset="-122"/>
              </a:rPr>
              <a:t> ______(become ) dishes on the table at any time .</a:t>
            </a:r>
            <a:endParaRPr lang="en-US" altLang="zh-CN" sz="2800" dirty="0">
              <a:ea typeface="宋体" panose="02010600030101010101" pitchFamily="2" charset="-122"/>
            </a:endParaRPr>
          </a:p>
          <a:p>
            <a:r>
              <a:rPr lang="en-US" altLang="zh-CN" sz="2800" dirty="0">
                <a:ea typeface="宋体" panose="02010600030101010101" pitchFamily="2" charset="-122"/>
              </a:rPr>
              <a:t>2.  When Xi Wang was six months years old, she </a:t>
            </a:r>
            <a:r>
              <a:rPr lang="en-US" altLang="zh-CN" sz="2800" b="1" dirty="0">
                <a:solidFill>
                  <a:srgbClr val="009900"/>
                </a:solidFill>
                <a:ea typeface="宋体" panose="02010600030101010101" pitchFamily="2" charset="-122"/>
              </a:rPr>
              <a:t>began</a:t>
            </a:r>
            <a:r>
              <a:rPr lang="en-US" altLang="zh-CN" sz="2800" dirty="0">
                <a:ea typeface="宋体" panose="02010600030101010101" pitchFamily="2" charset="-122"/>
              </a:rPr>
              <a:t> _________(eat) bamboo.</a:t>
            </a:r>
            <a:endParaRPr lang="en-US" altLang="zh-CN" sz="2800" dirty="0">
              <a:ea typeface="宋体" panose="02010600030101010101" pitchFamily="2" charset="-122"/>
            </a:endParaRPr>
          </a:p>
          <a:p>
            <a:r>
              <a:rPr lang="en-US" altLang="zh-CN" sz="2800" dirty="0">
                <a:ea typeface="宋体" panose="02010600030101010101" pitchFamily="2" charset="-122"/>
              </a:rPr>
              <a:t>3. Eight months later, she _________(grow) into a young giant panda.</a:t>
            </a:r>
            <a:endParaRPr lang="en-US" altLang="zh-CN" sz="2800" dirty="0">
              <a:ea typeface="宋体" panose="02010600030101010101" pitchFamily="2" charset="-122"/>
            </a:endParaRPr>
          </a:p>
          <a:p>
            <a:r>
              <a:rPr lang="en-US" altLang="zh-CN" sz="2800" dirty="0">
                <a:ea typeface="宋体" panose="02010600030101010101" pitchFamily="2" charset="-122"/>
              </a:rPr>
              <a:t>4. </a:t>
            </a:r>
            <a:r>
              <a:rPr lang="en-US" altLang="zh-CN" sz="2800" b="1" dirty="0">
                <a:solidFill>
                  <a:srgbClr val="009900"/>
                </a:solidFill>
                <a:ea typeface="宋体" panose="02010600030101010101" pitchFamily="2" charset="-122"/>
              </a:rPr>
              <a:t>If</a:t>
            </a:r>
            <a:r>
              <a:rPr lang="en-US" altLang="zh-CN" sz="2800" b="1" dirty="0">
                <a:ea typeface="宋体" panose="02010600030101010101" pitchFamily="2" charset="-122"/>
              </a:rPr>
              <a:t> </a:t>
            </a:r>
            <a:r>
              <a:rPr lang="en-US" altLang="zh-CN" sz="2800" dirty="0">
                <a:ea typeface="宋体" panose="02010600030101010101" pitchFamily="2" charset="-122"/>
              </a:rPr>
              <a:t>humans do nothing, there _________(be) no wild animals in the world .</a:t>
            </a:r>
            <a:endParaRPr lang="en-US" altLang="zh-CN" sz="2800" dirty="0">
              <a:ea typeface="宋体" panose="02010600030101010101" pitchFamily="2" charset="-122"/>
            </a:endParaRPr>
          </a:p>
          <a:p>
            <a:r>
              <a:rPr lang="en-US" altLang="zh-CN" sz="2800" dirty="0">
                <a:ea typeface="宋体" panose="02010600030101010101" pitchFamily="2" charset="-122"/>
              </a:rPr>
              <a:t>5. </a:t>
            </a:r>
            <a:r>
              <a:rPr lang="en-US" altLang="zh-CN" sz="2800" b="1" dirty="0">
                <a:solidFill>
                  <a:srgbClr val="009900"/>
                </a:solidFill>
                <a:ea typeface="宋体" panose="02010600030101010101" pitchFamily="2" charset="-122"/>
              </a:rPr>
              <a:t>Could you please</a:t>
            </a:r>
            <a:r>
              <a:rPr lang="en-US" altLang="zh-CN" sz="2800" dirty="0">
                <a:ea typeface="宋体" panose="02010600030101010101" pitchFamily="2" charset="-122"/>
              </a:rPr>
              <a:t> __________(not smoke ) here, sir?</a:t>
            </a:r>
            <a:endParaRPr lang="en-US" altLang="zh-CN" sz="2800" dirty="0">
              <a:ea typeface="宋体" panose="02010600030101010101" pitchFamily="2" charset="-122"/>
            </a:endParaRPr>
          </a:p>
        </p:txBody>
      </p:sp>
      <p:sp>
        <p:nvSpPr>
          <p:cNvPr id="182275" name="Text Box 3"/>
          <p:cNvSpPr txBox="1"/>
          <p:nvPr/>
        </p:nvSpPr>
        <p:spPr>
          <a:xfrm>
            <a:off x="3924300" y="1116013"/>
            <a:ext cx="1530350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become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2276" name="Text Box 4"/>
          <p:cNvSpPr txBox="1"/>
          <p:nvPr/>
        </p:nvSpPr>
        <p:spPr>
          <a:xfrm>
            <a:off x="2124075" y="2627313"/>
            <a:ext cx="1135063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 eat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2277" name="Text Box 5"/>
          <p:cNvSpPr txBox="1"/>
          <p:nvPr/>
        </p:nvSpPr>
        <p:spPr>
          <a:xfrm>
            <a:off x="4932363" y="3203575"/>
            <a:ext cx="1014412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grew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2278" name="Text Box 6"/>
          <p:cNvSpPr txBox="1"/>
          <p:nvPr/>
        </p:nvSpPr>
        <p:spPr>
          <a:xfrm>
            <a:off x="5435600" y="4068763"/>
            <a:ext cx="1270000" cy="5175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will be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2279" name="Text Box 7"/>
          <p:cNvSpPr txBox="1"/>
          <p:nvPr/>
        </p:nvSpPr>
        <p:spPr>
          <a:xfrm>
            <a:off x="3995738" y="4932363"/>
            <a:ext cx="19653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not smoke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2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2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2277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2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9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2279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5" grpId="0"/>
      <p:bldP spid="182276" grpId="0"/>
      <p:bldP spid="18227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Rectangle 2"/>
          <p:cNvSpPr>
            <a:spLocks noGrp="1"/>
          </p:cNvSpPr>
          <p:nvPr>
            <p:ph idx="1"/>
          </p:nvPr>
        </p:nvSpPr>
        <p:spPr>
          <a:xfrm>
            <a:off x="457200" y="271463"/>
            <a:ext cx="8229600" cy="5440362"/>
          </a:xfrm>
          <a:ln/>
        </p:spPr>
        <p:txBody>
          <a:bodyPr wrap="square" lIns="91440" tIns="45720" rIns="91440" bIns="45720" anchor="t"/>
          <a:p>
            <a:pPr>
              <a:lnSpc>
                <a:spcPct val="90000"/>
              </a:lnSpc>
            </a:pPr>
            <a:r>
              <a:rPr lang="zh-CN" altLang="en-US" dirty="0">
                <a:ea typeface="宋体" panose="02010600030101010101" pitchFamily="2" charset="-122"/>
              </a:rPr>
              <a:t> </a:t>
            </a:r>
            <a:r>
              <a:rPr lang="en-US" altLang="zh-CN" dirty="0">
                <a:ea typeface="宋体" panose="02010600030101010101" pitchFamily="2" charset="-122"/>
              </a:rPr>
              <a:t>6. You look so tired, </a:t>
            </a:r>
            <a:r>
              <a:rPr lang="en-US" altLang="zh-CN" b="1" dirty="0">
                <a:solidFill>
                  <a:srgbClr val="009900"/>
                </a:solidFill>
                <a:ea typeface="宋体" panose="02010600030101010101" pitchFamily="2" charset="-122"/>
              </a:rPr>
              <a:t>why not</a:t>
            </a:r>
            <a:r>
              <a:rPr lang="en-US" altLang="zh-CN" dirty="0">
                <a:ea typeface="宋体" panose="02010600030101010101" pitchFamily="2" charset="-122"/>
              </a:rPr>
              <a:t> ___________(stop) to have a good rest?</a:t>
            </a:r>
            <a:endParaRPr lang="en-US" altLang="zh-CN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ea typeface="宋体" panose="02010600030101010101" pitchFamily="2" charset="-122"/>
              </a:rPr>
              <a:t>7. Squirrels sometimes forget </a:t>
            </a:r>
            <a:r>
              <a:rPr lang="en-US" altLang="zh-CN" b="1" dirty="0">
                <a:solidFill>
                  <a:srgbClr val="009900"/>
                </a:solidFill>
                <a:ea typeface="宋体" panose="02010600030101010101" pitchFamily="2" charset="-122"/>
              </a:rPr>
              <a:t>where</a:t>
            </a:r>
            <a:r>
              <a:rPr lang="en-US" altLang="zh-CN" dirty="0">
                <a:ea typeface="宋体" panose="02010600030101010101" pitchFamily="2" charset="-122"/>
              </a:rPr>
              <a:t> ___________(find ) the food </a:t>
            </a:r>
            <a:endParaRPr lang="en-US" altLang="zh-CN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ea typeface="宋体" panose="02010600030101010101" pitchFamily="2" charset="-122"/>
              </a:rPr>
              <a:t> 8. All the boys </a:t>
            </a:r>
            <a:r>
              <a:rPr lang="en-US" altLang="zh-CN" b="1" dirty="0">
                <a:solidFill>
                  <a:srgbClr val="009900"/>
                </a:solidFill>
                <a:ea typeface="宋体" panose="02010600030101010101" pitchFamily="2" charset="-122"/>
              </a:rPr>
              <a:t>were</a:t>
            </a:r>
            <a:r>
              <a:rPr lang="en-US" altLang="zh-CN" dirty="0">
                <a:ea typeface="宋体" panose="02010600030101010101" pitchFamily="2" charset="-122"/>
              </a:rPr>
              <a:t> unhappy because they ________(lose) the baseball game.</a:t>
            </a:r>
            <a:endParaRPr lang="en-US" altLang="zh-CN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ea typeface="宋体" panose="02010600030101010101" pitchFamily="2" charset="-122"/>
              </a:rPr>
              <a:t> 9. He </a:t>
            </a:r>
            <a:r>
              <a:rPr lang="en-US" altLang="zh-CN" b="1" dirty="0">
                <a:solidFill>
                  <a:srgbClr val="009900"/>
                </a:solidFill>
                <a:ea typeface="宋体" panose="02010600030101010101" pitchFamily="2" charset="-122"/>
              </a:rPr>
              <a:t>advises</a:t>
            </a:r>
            <a:r>
              <a:rPr lang="en-US" altLang="zh-CN" dirty="0">
                <a:solidFill>
                  <a:srgbClr val="009900"/>
                </a:solidFill>
                <a:ea typeface="宋体" panose="02010600030101010101" pitchFamily="2" charset="-122"/>
              </a:rPr>
              <a:t> </a:t>
            </a:r>
            <a:r>
              <a:rPr lang="en-US" altLang="zh-CN" dirty="0">
                <a:ea typeface="宋体" panose="02010600030101010101" pitchFamily="2" charset="-122"/>
              </a:rPr>
              <a:t>me not ________(sell) these things because they are very useless.</a:t>
            </a:r>
            <a:endParaRPr lang="en-US" altLang="zh-CN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ea typeface="宋体" panose="02010600030101010101" pitchFamily="2" charset="-122"/>
              </a:rPr>
              <a:t>10. Now, we </a:t>
            </a:r>
            <a:r>
              <a:rPr lang="en-US" altLang="zh-CN" b="1" dirty="0">
                <a:solidFill>
                  <a:srgbClr val="009900"/>
                </a:solidFill>
                <a:ea typeface="宋体" panose="02010600030101010101" pitchFamily="2" charset="-122"/>
              </a:rPr>
              <a:t>are</a:t>
            </a:r>
            <a:r>
              <a:rPr lang="en-US" altLang="zh-CN" dirty="0">
                <a:ea typeface="宋体" panose="02010600030101010101" pitchFamily="2" charset="-122"/>
              </a:rPr>
              <a:t> ________(face) many problems, but we can try our best to do it well.	 </a:t>
            </a:r>
            <a:endParaRPr lang="en-US" altLang="zh-CN" dirty="0">
              <a:ea typeface="宋体" panose="02010600030101010101" pitchFamily="2" charset="-122"/>
            </a:endParaRPr>
          </a:p>
        </p:txBody>
      </p:sp>
      <p:sp>
        <p:nvSpPr>
          <p:cNvPr id="183299" name="Text Box 3"/>
          <p:cNvSpPr txBox="1"/>
          <p:nvPr/>
        </p:nvSpPr>
        <p:spPr>
          <a:xfrm>
            <a:off x="1524000" y="679450"/>
            <a:ext cx="936625" cy="4635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stop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3300" name="Text Box 4"/>
          <p:cNvSpPr txBox="1"/>
          <p:nvPr/>
        </p:nvSpPr>
        <p:spPr>
          <a:xfrm>
            <a:off x="1600200" y="1631950"/>
            <a:ext cx="1271588" cy="4635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 find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3301" name="Text Box 5"/>
          <p:cNvSpPr txBox="1"/>
          <p:nvPr/>
        </p:nvSpPr>
        <p:spPr>
          <a:xfrm>
            <a:off x="1403350" y="2700338"/>
            <a:ext cx="817563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lost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3302" name="Text Box 6"/>
          <p:cNvSpPr txBox="1"/>
          <p:nvPr/>
        </p:nvSpPr>
        <p:spPr>
          <a:xfrm>
            <a:off x="4716463" y="3276600"/>
            <a:ext cx="12128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 sell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3303" name="Text Box 7"/>
          <p:cNvSpPr txBox="1"/>
          <p:nvPr/>
        </p:nvSpPr>
        <p:spPr>
          <a:xfrm>
            <a:off x="4267200" y="4148138"/>
            <a:ext cx="1233488" cy="4635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facing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3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3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1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3301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3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3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9" grpId="0"/>
      <p:bldP spid="183300" grpId="0"/>
      <p:bldP spid="183302" grpId="0"/>
      <p:bldP spid="18330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Rectangle 2"/>
          <p:cNvSpPr>
            <a:spLocks noGrp="1"/>
          </p:cNvSpPr>
          <p:nvPr>
            <p:ph idx="1"/>
          </p:nvPr>
        </p:nvSpPr>
        <p:spPr>
          <a:xfrm>
            <a:off x="457200" y="407988"/>
            <a:ext cx="8229600" cy="5059362"/>
          </a:xfrm>
          <a:ln/>
        </p:spPr>
        <p:txBody>
          <a:bodyPr wrap="square" lIns="91440" tIns="45720" rIns="91440" bIns="45720" anchor="t"/>
          <a:p>
            <a:pPr>
              <a:lnSpc>
                <a:spcPct val="90000"/>
              </a:lnSpc>
            </a:pPr>
            <a:r>
              <a:rPr lang="en-US" altLang="zh-CN" dirty="0">
                <a:ea typeface="宋体" panose="02010600030101010101" pitchFamily="2" charset="-122"/>
              </a:rPr>
              <a:t>C</a:t>
            </a:r>
            <a:r>
              <a:rPr lang="zh-CN" altLang="en-US" dirty="0">
                <a:ea typeface="宋体" panose="02010600030101010101" pitchFamily="2" charset="-122"/>
              </a:rPr>
              <a:t>．格、性</a:t>
            </a:r>
            <a:r>
              <a:rPr lang="en-US" altLang="zh-CN" dirty="0">
                <a:ea typeface="宋体" panose="02010600030101010101" pitchFamily="2" charset="-122"/>
              </a:rPr>
              <a:t>(</a:t>
            </a:r>
            <a:r>
              <a:rPr lang="zh-CN" altLang="en-US" dirty="0">
                <a:ea typeface="宋体" panose="02010600030101010101" pitchFamily="2" charset="-122"/>
              </a:rPr>
              <a:t>词根词缀</a:t>
            </a:r>
            <a:r>
              <a:rPr lang="en-US" altLang="zh-CN" dirty="0">
                <a:ea typeface="宋体" panose="02010600030101010101" pitchFamily="2" charset="-122"/>
              </a:rPr>
              <a:t>)</a:t>
            </a:r>
            <a:r>
              <a:rPr lang="zh-CN" altLang="en-US" dirty="0">
                <a:ea typeface="宋体" panose="02010600030101010101" pitchFamily="2" charset="-122"/>
              </a:rPr>
              <a:t>、数、级的运用</a:t>
            </a:r>
            <a:endParaRPr lang="zh-CN" altLang="en-US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ea typeface="宋体" panose="02010600030101010101" pitchFamily="2" charset="-122"/>
              </a:rPr>
              <a:t>1. Bears </a:t>
            </a:r>
            <a:r>
              <a:rPr lang="en-US" altLang="zh-CN" b="1" dirty="0">
                <a:solidFill>
                  <a:srgbClr val="009900"/>
                </a:solidFill>
                <a:ea typeface="宋体" panose="02010600030101010101" pitchFamily="2" charset="-122"/>
              </a:rPr>
              <a:t>move</a:t>
            </a:r>
            <a:r>
              <a:rPr lang="en-US" altLang="zh-CN" dirty="0">
                <a:ea typeface="宋体" panose="02010600030101010101" pitchFamily="2" charset="-122"/>
              </a:rPr>
              <a:t> much __________ (slow) </a:t>
            </a:r>
            <a:r>
              <a:rPr lang="en-US" altLang="zh-CN" b="1" dirty="0">
                <a:solidFill>
                  <a:srgbClr val="009900"/>
                </a:solidFill>
                <a:ea typeface="宋体" panose="02010600030101010101" pitchFamily="2" charset="-122"/>
              </a:rPr>
              <a:t>than</a:t>
            </a:r>
            <a:r>
              <a:rPr lang="en-US" altLang="zh-CN" dirty="0">
                <a:ea typeface="宋体" panose="02010600030101010101" pitchFamily="2" charset="-122"/>
              </a:rPr>
              <a:t> tigers in the daytime.</a:t>
            </a:r>
            <a:endParaRPr lang="en-US" altLang="zh-CN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ea typeface="宋体" panose="02010600030101010101" pitchFamily="2" charset="-122"/>
              </a:rPr>
              <a:t>2. </a:t>
            </a:r>
            <a:r>
              <a:rPr lang="en-US" altLang="zh-CN" b="1" dirty="0">
                <a:solidFill>
                  <a:srgbClr val="009900"/>
                </a:solidFill>
                <a:ea typeface="宋体" panose="02010600030101010101" pitchFamily="2" charset="-122"/>
              </a:rPr>
              <a:t>Not only</a:t>
            </a:r>
            <a:r>
              <a:rPr lang="en-US" altLang="zh-CN" dirty="0">
                <a:ea typeface="宋体" panose="02010600030101010101" pitchFamily="2" charset="-122"/>
              </a:rPr>
              <a:t> her parents </a:t>
            </a:r>
            <a:r>
              <a:rPr lang="en-US" altLang="zh-CN" b="1" dirty="0">
                <a:solidFill>
                  <a:srgbClr val="009900"/>
                </a:solidFill>
                <a:ea typeface="宋体" panose="02010600030101010101" pitchFamily="2" charset="-122"/>
              </a:rPr>
              <a:t>but also</a:t>
            </a:r>
            <a:r>
              <a:rPr lang="en-US" altLang="zh-CN" dirty="0">
                <a:ea typeface="宋体" panose="02010600030101010101" pitchFamily="2" charset="-122"/>
              </a:rPr>
              <a:t> she often _______(accept) our invitation.</a:t>
            </a:r>
            <a:endParaRPr lang="en-US" altLang="zh-CN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ea typeface="宋体" panose="02010600030101010101" pitchFamily="2" charset="-122"/>
              </a:rPr>
              <a:t>3. How </a:t>
            </a:r>
            <a:r>
              <a:rPr lang="en-US" altLang="zh-CN" b="1" dirty="0">
                <a:solidFill>
                  <a:srgbClr val="009900"/>
                </a:solidFill>
                <a:ea typeface="宋体" panose="02010600030101010101" pitchFamily="2" charset="-122"/>
              </a:rPr>
              <a:t>many</a:t>
            </a:r>
            <a:r>
              <a:rPr lang="en-US" altLang="zh-CN" dirty="0">
                <a:ea typeface="宋体" panose="02010600030101010101" pitchFamily="2" charset="-122"/>
              </a:rPr>
              <a:t>  _________(</a:t>
            </a:r>
            <a:r>
              <a:rPr lang="zh-CN" altLang="en-US" dirty="0">
                <a:ea typeface="宋体" panose="02010600030101010101" pitchFamily="2" charset="-122"/>
              </a:rPr>
              <a:t>狼</a:t>
            </a:r>
            <a:r>
              <a:rPr lang="en-US" altLang="zh-CN" dirty="0">
                <a:ea typeface="宋体" panose="02010600030101010101" pitchFamily="2" charset="-122"/>
              </a:rPr>
              <a:t>) can you see in the picture?</a:t>
            </a:r>
            <a:endParaRPr lang="en-US" altLang="zh-CN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ea typeface="宋体" panose="02010600030101010101" pitchFamily="2" charset="-122"/>
              </a:rPr>
              <a:t>4. He looks very sad, because of his father’s _________(ill) </a:t>
            </a:r>
            <a:endParaRPr lang="en-US" altLang="zh-CN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ea typeface="宋体" panose="02010600030101010101" pitchFamily="2" charset="-122"/>
              </a:rPr>
              <a:t>5. Fire can </a:t>
            </a:r>
            <a:r>
              <a:rPr lang="en-US" altLang="zh-CN" b="1" dirty="0">
                <a:solidFill>
                  <a:srgbClr val="009900"/>
                </a:solidFill>
                <a:ea typeface="宋体" panose="02010600030101010101" pitchFamily="2" charset="-122"/>
              </a:rPr>
              <a:t>be</a:t>
            </a:r>
            <a:r>
              <a:rPr lang="en-US" altLang="zh-CN" dirty="0">
                <a:ea typeface="宋体" panose="02010600030101010101" pitchFamily="2" charset="-122"/>
              </a:rPr>
              <a:t>  _______ (danger) to humans, people should n’t  play with it.</a:t>
            </a:r>
            <a:endParaRPr lang="en-US" altLang="zh-CN" dirty="0">
              <a:ea typeface="宋体" panose="02010600030101010101" pitchFamily="2" charset="-122"/>
            </a:endParaRPr>
          </a:p>
        </p:txBody>
      </p:sp>
      <p:sp>
        <p:nvSpPr>
          <p:cNvPr id="184323" name="Text Box 3"/>
          <p:cNvSpPr txBox="1"/>
          <p:nvPr/>
        </p:nvSpPr>
        <p:spPr>
          <a:xfrm>
            <a:off x="4284663" y="900113"/>
            <a:ext cx="2239962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more slowly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4324" name="Text Box 4"/>
          <p:cNvSpPr txBox="1"/>
          <p:nvPr/>
        </p:nvSpPr>
        <p:spPr>
          <a:xfrm>
            <a:off x="827088" y="2339975"/>
            <a:ext cx="1512887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accepts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4325" name="Text Box 5"/>
          <p:cNvSpPr txBox="1"/>
          <p:nvPr/>
        </p:nvSpPr>
        <p:spPr>
          <a:xfrm>
            <a:off x="3635375" y="2843213"/>
            <a:ext cx="1371600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wolves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4326" name="Text Box 6"/>
          <p:cNvSpPr txBox="1"/>
          <p:nvPr/>
        </p:nvSpPr>
        <p:spPr>
          <a:xfrm>
            <a:off x="1258888" y="4284663"/>
            <a:ext cx="12922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illness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4327" name="Text Box 7"/>
          <p:cNvSpPr txBox="1"/>
          <p:nvPr/>
        </p:nvSpPr>
        <p:spPr>
          <a:xfrm>
            <a:off x="3203575" y="4859338"/>
            <a:ext cx="2005013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dangerous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24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4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3" grpId="0"/>
      <p:bldP spid="184325" grpId="0"/>
      <p:bldP spid="184326" grpId="0"/>
      <p:bldP spid="1843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wrap="square" lIns="91440" tIns="45720" rIns="91440" bIns="45720" anchor="ctr"/>
          <a:p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13314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wrap="square" lIns="91440" tIns="45720" rIns="91440" bIns="45720" anchor="t"/>
          <a:p>
            <a:r>
              <a:rPr lang="en-US" altLang="zh-CN" sz="2800" dirty="0">
                <a:ea typeface="宋体" panose="02010600030101010101" pitchFamily="2" charset="-122"/>
              </a:rPr>
              <a:t>6. When did Xi Wang start to look after __________(she).</a:t>
            </a:r>
            <a:endParaRPr lang="en-US" altLang="zh-CN" sz="2800" dirty="0">
              <a:ea typeface="宋体" panose="02010600030101010101" pitchFamily="2" charset="-122"/>
            </a:endParaRPr>
          </a:p>
          <a:p>
            <a:r>
              <a:rPr lang="en-US" altLang="zh-CN" sz="2800" dirty="0">
                <a:ea typeface="宋体" panose="02010600030101010101" pitchFamily="2" charset="-122"/>
              </a:rPr>
              <a:t>7. Thank you for your love and _________(kind).</a:t>
            </a:r>
            <a:endParaRPr lang="en-US" altLang="zh-CN" sz="2800" dirty="0">
              <a:ea typeface="宋体" panose="02010600030101010101" pitchFamily="2" charset="-122"/>
            </a:endParaRPr>
          </a:p>
          <a:p>
            <a:r>
              <a:rPr lang="en-US" altLang="zh-CN" sz="2800" dirty="0">
                <a:ea typeface="宋体" panose="02010600030101010101" pitchFamily="2" charset="-122"/>
              </a:rPr>
              <a:t>8.  _________ (sad), many people don’t know how to save wild animals. </a:t>
            </a:r>
            <a:endParaRPr lang="en-US" altLang="zh-CN" sz="2800" dirty="0">
              <a:ea typeface="宋体" panose="02010600030101010101" pitchFamily="2" charset="-122"/>
            </a:endParaRPr>
          </a:p>
          <a:p>
            <a:r>
              <a:rPr lang="en-US" altLang="zh-CN" sz="2800" dirty="0">
                <a:ea typeface="宋体" panose="02010600030101010101" pitchFamily="2" charset="-122"/>
              </a:rPr>
              <a:t>9. Dogs have much better _________ (hear) than man.</a:t>
            </a:r>
            <a:endParaRPr lang="en-US" altLang="zh-CN" sz="2800" dirty="0">
              <a:ea typeface="宋体" panose="02010600030101010101" pitchFamily="2" charset="-122"/>
            </a:endParaRPr>
          </a:p>
          <a:p>
            <a:r>
              <a:rPr lang="en-US" altLang="zh-CN" sz="2800" dirty="0">
                <a:ea typeface="宋体" panose="02010600030101010101" pitchFamily="2" charset="-122"/>
              </a:rPr>
              <a:t>10.__________(hunt) like  killing animals for their fur to make money.</a:t>
            </a:r>
            <a:endParaRPr lang="en-US" altLang="zh-CN" sz="2800" dirty="0">
              <a:ea typeface="宋体" panose="02010600030101010101" pitchFamily="2" charset="-122"/>
            </a:endParaRPr>
          </a:p>
        </p:txBody>
      </p:sp>
      <p:sp>
        <p:nvSpPr>
          <p:cNvPr id="185348" name="Text Box 4"/>
          <p:cNvSpPr txBox="1"/>
          <p:nvPr/>
        </p:nvSpPr>
        <p:spPr>
          <a:xfrm>
            <a:off x="1476375" y="2195513"/>
            <a:ext cx="1352550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herself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5349" name="Text Box 5"/>
          <p:cNvSpPr txBox="1"/>
          <p:nvPr/>
        </p:nvSpPr>
        <p:spPr>
          <a:xfrm>
            <a:off x="1835150" y="3203575"/>
            <a:ext cx="123190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Sadly 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5350" name="Text Box 6"/>
          <p:cNvSpPr txBox="1"/>
          <p:nvPr/>
        </p:nvSpPr>
        <p:spPr>
          <a:xfrm>
            <a:off x="5724525" y="2771775"/>
            <a:ext cx="1728788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kindness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5351" name="Text Box 7"/>
          <p:cNvSpPr txBox="1"/>
          <p:nvPr/>
        </p:nvSpPr>
        <p:spPr>
          <a:xfrm rot="10800000" flipH="1" flipV="1">
            <a:off x="4859338" y="4068763"/>
            <a:ext cx="2398712" cy="5222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hearing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5352" name="Text Box 8"/>
          <p:cNvSpPr txBox="1"/>
          <p:nvPr/>
        </p:nvSpPr>
        <p:spPr>
          <a:xfrm>
            <a:off x="1619250" y="5076825"/>
            <a:ext cx="162877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Hunters 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5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0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5350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5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5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5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8" grpId="0"/>
      <p:bldP spid="185349" grpId="0"/>
      <p:bldP spid="185351" grpId="0"/>
      <p:bldP spid="1853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Text Box 4"/>
          <p:cNvSpPr txBox="1"/>
          <p:nvPr/>
        </p:nvSpPr>
        <p:spPr>
          <a:xfrm>
            <a:off x="2843213" y="2339975"/>
            <a:ext cx="2936875" cy="11890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7200" b="1" dirty="0">
                <a:solidFill>
                  <a:srgbClr val="FF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语法篇</a:t>
            </a:r>
            <a:endParaRPr lang="zh-CN" altLang="en-US" sz="7200" b="1" dirty="0">
              <a:solidFill>
                <a:srgbClr val="FF0000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美丽新世界">
  <a:themeElements>
    <a:clrScheme name="美丽新世界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美丽新世界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美丽新世界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美丽新世界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美丽新世界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美丽新世界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美丽新世界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美丽新世界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美丽新世界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美丽新世界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美丽新世界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美丽新世界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美丽新世界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美丽新世界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商务会谈">
  <a:themeElements>
    <a:clrScheme name="商务会谈 1">
      <a:dk1>
        <a:srgbClr val="4D4D4D"/>
      </a:dk1>
      <a:lt1>
        <a:srgbClr val="FFFFFF"/>
      </a:lt1>
      <a:dk2>
        <a:srgbClr val="F2EF62"/>
      </a:dk2>
      <a:lt2>
        <a:srgbClr val="DDDDDD"/>
      </a:lt2>
      <a:accent1>
        <a:srgbClr val="8FAD2F"/>
      </a:accent1>
      <a:accent2>
        <a:srgbClr val="DBE8B2"/>
      </a:accent2>
      <a:accent3>
        <a:srgbClr val="FFFFFF"/>
      </a:accent3>
      <a:accent4>
        <a:srgbClr val="404040"/>
      </a:accent4>
      <a:accent5>
        <a:srgbClr val="C6D3AD"/>
      </a:accent5>
      <a:accent6>
        <a:srgbClr val="C6D2A1"/>
      </a:accent6>
      <a:hlink>
        <a:srgbClr val="BAD16F"/>
      </a:hlink>
      <a:folHlink>
        <a:srgbClr val="507800"/>
      </a:folHlink>
    </a:clrScheme>
    <a:fontScheme name="商务会谈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商务会谈 1">
        <a:dk1>
          <a:srgbClr val="4D4D4D"/>
        </a:dk1>
        <a:lt1>
          <a:srgbClr val="FFFFFF"/>
        </a:lt1>
        <a:dk2>
          <a:srgbClr val="F2EF62"/>
        </a:dk2>
        <a:lt2>
          <a:srgbClr val="DDDDDD"/>
        </a:lt2>
        <a:accent1>
          <a:srgbClr val="8FAD2F"/>
        </a:accent1>
        <a:accent2>
          <a:srgbClr val="DBE8B2"/>
        </a:accent2>
        <a:accent3>
          <a:srgbClr val="FFFFFF"/>
        </a:accent3>
        <a:accent4>
          <a:srgbClr val="404040"/>
        </a:accent4>
        <a:accent5>
          <a:srgbClr val="C6D3AD"/>
        </a:accent5>
        <a:accent6>
          <a:srgbClr val="C6D2A1"/>
        </a:accent6>
        <a:hlink>
          <a:srgbClr val="BAD16F"/>
        </a:hlink>
        <a:folHlink>
          <a:srgbClr val="507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商务会谈 2">
        <a:dk1>
          <a:srgbClr val="4D4D4D"/>
        </a:dk1>
        <a:lt1>
          <a:srgbClr val="FFFFFF"/>
        </a:lt1>
        <a:dk2>
          <a:srgbClr val="F4D18A"/>
        </a:dk2>
        <a:lt2>
          <a:srgbClr val="DDDDDD"/>
        </a:lt2>
        <a:accent1>
          <a:srgbClr val="B99633"/>
        </a:accent1>
        <a:accent2>
          <a:srgbClr val="EDE5D1"/>
        </a:accent2>
        <a:accent3>
          <a:srgbClr val="FFFFFF"/>
        </a:accent3>
        <a:accent4>
          <a:srgbClr val="404040"/>
        </a:accent4>
        <a:accent5>
          <a:srgbClr val="D9C9AD"/>
        </a:accent5>
        <a:accent6>
          <a:srgbClr val="D7CFBD"/>
        </a:accent6>
        <a:hlink>
          <a:srgbClr val="DAC896"/>
        </a:hlink>
        <a:folHlink>
          <a:srgbClr val="7761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商务会谈 3">
        <a:dk1>
          <a:srgbClr val="4D4D4D"/>
        </a:dk1>
        <a:lt1>
          <a:srgbClr val="FFFFFF"/>
        </a:lt1>
        <a:dk2>
          <a:srgbClr val="61C2F3"/>
        </a:dk2>
        <a:lt2>
          <a:srgbClr val="DDDDDD"/>
        </a:lt2>
        <a:accent1>
          <a:srgbClr val="5968D7"/>
        </a:accent1>
        <a:accent2>
          <a:srgbClr val="BECDEA"/>
        </a:accent2>
        <a:accent3>
          <a:srgbClr val="FFFFFF"/>
        </a:accent3>
        <a:accent4>
          <a:srgbClr val="404040"/>
        </a:accent4>
        <a:accent5>
          <a:srgbClr val="B5B9E8"/>
        </a:accent5>
        <a:accent6>
          <a:srgbClr val="ACBAD4"/>
        </a:accent6>
        <a:hlink>
          <a:srgbClr val="93A8EB"/>
        </a:hlink>
        <a:folHlink>
          <a:srgbClr val="1300A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抽象花朵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抽象花朵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太阳公公">
  <a:themeElements>
    <a:clrScheme name="太阳公公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太阳公公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太阳公公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太阳公公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太阳公公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太阳公公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太阳公公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太阳公公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太阳公公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6146</Words>
  <Application>WPS 演示</Application>
  <PresentationFormat>自定义</PresentationFormat>
  <Paragraphs>303</Paragraphs>
  <Slides>23</Slides>
  <Notes>0</Notes>
  <HiddenSlides>0</HiddenSlides>
  <MMClips>1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23</vt:i4>
      </vt:variant>
    </vt:vector>
  </HeadingPairs>
  <TitlesOfParts>
    <vt:vector size="38" baseType="lpstr">
      <vt:lpstr>Arial</vt:lpstr>
      <vt:lpstr>宋体</vt:lpstr>
      <vt:lpstr>Wingdings</vt:lpstr>
      <vt:lpstr>微软雅黑</vt:lpstr>
      <vt:lpstr>Calibri</vt:lpstr>
      <vt:lpstr>Verdana</vt:lpstr>
      <vt:lpstr>MS PGothic</vt:lpstr>
      <vt:lpstr>Times New Roman</vt:lpstr>
      <vt:lpstr>Arial Black</vt:lpstr>
      <vt:lpstr>黑体</vt:lpstr>
      <vt:lpstr>Arial Unicode MS</vt:lpstr>
      <vt:lpstr>美丽新世界</vt:lpstr>
      <vt:lpstr>商务会谈</vt:lpstr>
      <vt:lpstr>抽象花朵</vt:lpstr>
      <vt:lpstr>太阳公公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e40</dc:creator>
  <cp:lastModifiedBy>Administrator</cp:lastModifiedBy>
  <cp:revision>76</cp:revision>
  <dcterms:created xsi:type="dcterms:W3CDTF">2012-06-06T01:30:27Z</dcterms:created>
  <dcterms:modified xsi:type="dcterms:W3CDTF">2019-01-07T00:26:53Z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2052-11.1.0.8236</vt:lpwstr>
  </property>
  <property fmtid="{D5CDD505-2E9C-101B-9397-08002B2CF9AE}" pid="3" name="NXTAG2">
    <vt:lpwstr>000800ac25000000000001024140</vt:lpwstr>
  </property>
</Properties>
</file>