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3"/>
    <p:sldId id="258" r:id="rId4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-122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页眉占位符 51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5123" name="日期占位符 512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5124" name="幻灯片图像占位符 5123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文本占位符 512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126" name="页脚占位符 512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5127" name="灯片编号占位符 512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614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vert="horz" wrap="square" lIns="91440" tIns="45720" rIns="91440" bIns="45720" anchor="t"/>
          <a:p>
            <a:pPr lvl="0"/>
            <a:endParaRPr lang="zh-CN" altLang="zh-CN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819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vert="horz" wrap="square" lIns="91440" tIns="45720" rIns="91440" bIns="45720" anchor="t"/>
          <a:p>
            <a:pPr lvl="0"/>
            <a:endParaRPr lang="zh-CN" altLang="zh-CN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126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vert="horz" wrap="square" lIns="91440" tIns="45720" rIns="91440" bIns="45720" anchor="t"/>
          <a:p>
            <a:pPr lvl="0"/>
            <a:endParaRPr lang="zh-CN" altLang="zh-CN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331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vert="horz" wrap="square" lIns="91440" tIns="45720" rIns="91440" bIns="45720" anchor="t"/>
          <a:p>
            <a:pPr lvl="0"/>
            <a:endParaRPr lang="zh-CN" altLang="zh-CN"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文本框 3073"/>
          <p:cNvSpPr txBox="1"/>
          <p:nvPr/>
        </p:nvSpPr>
        <p:spPr>
          <a:xfrm>
            <a:off x="250825" y="188913"/>
            <a:ext cx="8713788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0066"/>
                </a:solidFill>
                <a:latin typeface="Arial" panose="020B0604020202020204" pitchFamily="34" charset="0"/>
              </a:rPr>
              <a:t>Study skills</a:t>
            </a:r>
            <a:endParaRPr lang="en-US" altLang="zh-CN" sz="4800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图片 3074" descr="678029ff08ac43145d6008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7813" y="1916113"/>
            <a:ext cx="5897562" cy="4422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矩形 3075"/>
          <p:cNvSpPr/>
          <p:nvPr/>
        </p:nvSpPr>
        <p:spPr>
          <a:xfrm>
            <a:off x="900113" y="1601788"/>
            <a:ext cx="60007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b="1" dirty="0" err="1">
                <a:solidFill>
                  <a:srgbClr val="000099"/>
                </a:solidFill>
                <a:latin typeface="Arial" panose="020B0604020202020204" pitchFamily="34" charset="0"/>
              </a:rPr>
              <a:t>Suffixes ‘-ful</a:t>
            </a:r>
            <a:r>
              <a:rPr lang="en-US" altLang="zh-CN" sz="4000" b="1" dirty="0">
                <a:solidFill>
                  <a:srgbClr val="000099"/>
                </a:solidFill>
                <a:latin typeface="Arial" panose="020B0604020202020204" pitchFamily="34" charset="0"/>
              </a:rPr>
              <a:t>’ and ‘-less’</a:t>
            </a:r>
            <a:endParaRPr lang="en-US" altLang="zh-CN" sz="40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79"/>
          <p:cNvSpPr txBox="1"/>
          <p:nvPr/>
        </p:nvSpPr>
        <p:spPr>
          <a:xfrm>
            <a:off x="1187450" y="0"/>
            <a:ext cx="63357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</a:t>
            </a:r>
            <a:r>
              <a:rPr lang="en-US" altLang="zh-CN" sz="3600" b="1" dirty="0" err="1">
                <a:solidFill>
                  <a:srgbClr val="000099"/>
                </a:solidFill>
                <a:latin typeface="Arial" panose="020B0604020202020204" pitchFamily="34" charset="0"/>
              </a:rPr>
              <a:t>Suffixes ‘-ful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’ and ‘-less’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099" name="表格 4098"/>
          <p:cNvGraphicFramePr/>
          <p:nvPr/>
        </p:nvGraphicFramePr>
        <p:xfrm>
          <a:off x="0" y="836613"/>
          <a:ext cx="9144000" cy="5700713"/>
        </p:xfrm>
        <a:graphic>
          <a:graphicData uri="http://schemas.openxmlformats.org/drawingml/2006/table">
            <a:tbl>
              <a:tblPr/>
              <a:tblGrid>
                <a:gridCol w="2266950"/>
                <a:gridCol w="2670175"/>
                <a:gridCol w="4206875"/>
              </a:tblGrid>
              <a:tr h="584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3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600" b="1" dirty="0">
                          <a:solidFill>
                            <a:srgbClr val="000099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名词</a:t>
                      </a:r>
                      <a:endParaRPr lang="zh-CN" altLang="en-US" sz="3600" dirty="0">
                        <a:solidFill>
                          <a:srgbClr val="000099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3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600" b="1" dirty="0">
                          <a:solidFill>
                            <a:srgbClr val="000099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形容词</a:t>
                      </a:r>
                      <a:endParaRPr lang="zh-CN" altLang="en-US" sz="3600" b="1" dirty="0">
                        <a:solidFill>
                          <a:srgbClr val="000099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3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1" dirty="0">
                          <a:solidFill>
                            <a:srgbClr val="000099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 </a:t>
                      </a:r>
                      <a:r>
                        <a:rPr lang="zh-CN" altLang="en-US" sz="3600" b="1" dirty="0">
                          <a:solidFill>
                            <a:srgbClr val="000099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反义形容词</a:t>
                      </a:r>
                      <a:endParaRPr lang="zh-CN" altLang="en-US" sz="3600" b="1" dirty="0">
                        <a:solidFill>
                          <a:srgbClr val="000099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care</a:t>
                      </a:r>
                      <a:endParaRPr lang="zh-CN" altLang="en-US" sz="3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1"/>
                        <a:t>help</a:t>
                      </a:r>
                      <a:endParaRPr lang="zh-CN" altLang="en-US" sz="3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use</a:t>
                      </a:r>
                      <a:endParaRPr lang="zh-CN" altLang="en-US" sz="3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cheer</a:t>
                      </a:r>
                      <a:endParaRPr lang="zh-CN" altLang="en-US" sz="3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meaning</a:t>
                      </a:r>
                      <a:endParaRPr lang="zh-CN" altLang="en-US" sz="3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hope</a:t>
                      </a:r>
                      <a:endParaRPr lang="zh-CN" altLang="en-US" sz="3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taste</a:t>
                      </a:r>
                      <a:endParaRPr lang="zh-CN" altLang="en-US" sz="3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54" name="Text Box 78"/>
          <p:cNvSpPr txBox="1"/>
          <p:nvPr/>
        </p:nvSpPr>
        <p:spPr>
          <a:xfrm>
            <a:off x="2243138" y="4292600"/>
            <a:ext cx="67214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meaningful</a:t>
            </a:r>
            <a:r>
              <a:rPr lang="en-US" altLang="zh-CN" sz="3600" b="1">
                <a:latin typeface="Times New Roman" panose="02020603050405020304" pitchFamily="18" charset="0"/>
              </a:rPr>
              <a:t>        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meaningless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56" name="Text Box 80"/>
          <p:cNvSpPr txBox="1"/>
          <p:nvPr/>
        </p:nvSpPr>
        <p:spPr>
          <a:xfrm>
            <a:off x="2627313" y="1412875"/>
            <a:ext cx="57610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careful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 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careless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57" name="Text Box 81"/>
          <p:cNvSpPr txBox="1"/>
          <p:nvPr/>
        </p:nvSpPr>
        <p:spPr>
          <a:xfrm>
            <a:off x="2413000" y="2133600"/>
            <a:ext cx="59039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helpful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 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helpless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63" name="Text Box 87"/>
          <p:cNvSpPr txBox="1"/>
          <p:nvPr/>
        </p:nvSpPr>
        <p:spPr>
          <a:xfrm>
            <a:off x="2457450" y="3573463"/>
            <a:ext cx="56435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cheerful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cheerless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 Box 81"/>
          <p:cNvSpPr txBox="1"/>
          <p:nvPr/>
        </p:nvSpPr>
        <p:spPr>
          <a:xfrm>
            <a:off x="2484438" y="2852738"/>
            <a:ext cx="59039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useful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   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useless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58" name="Text Box 82"/>
          <p:cNvSpPr txBox="1"/>
          <p:nvPr/>
        </p:nvSpPr>
        <p:spPr>
          <a:xfrm>
            <a:off x="2411413" y="5811838"/>
            <a:ext cx="58324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tasteful  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tasteless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84"/>
          <p:cNvSpPr txBox="1"/>
          <p:nvPr/>
        </p:nvSpPr>
        <p:spPr>
          <a:xfrm>
            <a:off x="2627313" y="5013325"/>
            <a:ext cx="5327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hopeful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 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hopeless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4654" grpId="0"/>
      <p:bldP spid="24656" grpId="0"/>
      <p:bldP spid="24657" grpId="0"/>
      <p:bldP spid="24663" grpId="0"/>
      <p:bldP spid="2" grpId="0"/>
      <p:bldP spid="24658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170" name="表格 7169"/>
          <p:cNvGraphicFramePr/>
          <p:nvPr/>
        </p:nvGraphicFramePr>
        <p:xfrm>
          <a:off x="468313" y="908050"/>
          <a:ext cx="8424863" cy="5467350"/>
        </p:xfrm>
        <a:graphic>
          <a:graphicData uri="http://schemas.openxmlformats.org/drawingml/2006/table">
            <a:tbl>
              <a:tblPr/>
              <a:tblGrid>
                <a:gridCol w="2208213"/>
                <a:gridCol w="2921000"/>
                <a:gridCol w="3295650"/>
              </a:tblGrid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3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600" b="1" dirty="0">
                          <a:solidFill>
                            <a:srgbClr val="000099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名词</a:t>
                      </a:r>
                      <a:endParaRPr lang="zh-CN" altLang="en-US" sz="3600" b="1" dirty="0">
                        <a:solidFill>
                          <a:srgbClr val="000099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3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600" b="1" dirty="0">
                          <a:solidFill>
                            <a:srgbClr val="000099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形容词</a:t>
                      </a:r>
                      <a:endParaRPr lang="zh-CN" altLang="en-US" sz="3600" b="1" dirty="0">
                        <a:solidFill>
                          <a:srgbClr val="000099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just">
                        <a:lnSpc>
                          <a:spcPts val="3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1" dirty="0">
                          <a:solidFill>
                            <a:srgbClr val="000099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  </a:t>
                      </a:r>
                      <a:r>
                        <a:rPr lang="zh-CN" altLang="en-US" sz="3600" b="1" dirty="0">
                          <a:solidFill>
                            <a:srgbClr val="000099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反义形容词</a:t>
                      </a:r>
                      <a:endParaRPr lang="zh-CN" altLang="en-US" sz="3600" b="1" dirty="0">
                        <a:solidFill>
                          <a:srgbClr val="000099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end</a:t>
                      </a:r>
                      <a:endParaRPr lang="zh-CN" altLang="en-US" sz="3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200"/>
                        <a:t>         </a:t>
                      </a: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sleep</a:t>
                      </a:r>
                      <a:endParaRPr lang="zh-CN" altLang="en-US" sz="3600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200"/>
                        <a:t>     </a:t>
                      </a: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wonder</a:t>
                      </a:r>
                      <a:endParaRPr lang="zh-CN" altLang="zh-CN" sz="36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success</a:t>
                      </a:r>
                      <a:endParaRPr lang="zh-CN" altLang="zh-CN" sz="36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 dirty="0"/>
                        <a:t>b</a:t>
                      </a:r>
                      <a:r>
                        <a:rPr lang="en-US" altLang="zh-CN" sz="3600" b="1" dirty="0" err="1"/>
                        <a:t>eauty</a:t>
                      </a:r>
                      <a:endParaRPr lang="zh-CN" altLang="zh-CN" sz="36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/>
                        <a:t>noise</a:t>
                      </a:r>
                      <a:endParaRPr lang="zh-CN" altLang="zh-CN" sz="36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ts val="4000"/>
                        </a:lnSpc>
                        <a:buNone/>
                      </a:pPr>
                      <a:r>
                        <a:rPr lang="en-US" altLang="zh-CN" sz="3600" b="1" dirty="0" err="1"/>
                        <a:t>colour</a:t>
                      </a:r>
                      <a:endParaRPr lang="zh-CN" altLang="zh-CN" sz="3600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4000"/>
                        </a:lnSpc>
                        <a:buNone/>
                      </a:pPr>
                      <a:endParaRPr lang="zh-CN" altLang="zh-CN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0" name="Text Box 85"/>
          <p:cNvSpPr txBox="1"/>
          <p:nvPr/>
        </p:nvSpPr>
        <p:spPr>
          <a:xfrm>
            <a:off x="4787900" y="4787900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1" name="Text Box 84"/>
          <p:cNvSpPr txBox="1"/>
          <p:nvPr/>
        </p:nvSpPr>
        <p:spPr>
          <a:xfrm>
            <a:off x="2987675" y="4948238"/>
            <a:ext cx="5327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noisy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   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noiseless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84"/>
          <p:cNvSpPr txBox="1"/>
          <p:nvPr/>
        </p:nvSpPr>
        <p:spPr>
          <a:xfrm>
            <a:off x="2916238" y="2852738"/>
            <a:ext cx="56165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wonderful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 /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3" name="Text Box 84"/>
          <p:cNvSpPr txBox="1"/>
          <p:nvPr/>
        </p:nvSpPr>
        <p:spPr>
          <a:xfrm>
            <a:off x="2916238" y="3500438"/>
            <a:ext cx="48974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successful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 /    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5" name="Text Box 84"/>
          <p:cNvSpPr txBox="1"/>
          <p:nvPr/>
        </p:nvSpPr>
        <p:spPr>
          <a:xfrm>
            <a:off x="3132138" y="1412875"/>
            <a:ext cx="5111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600" b="1">
                <a:latin typeface="Times New Roman" panose="02020603050405020304" pitchFamily="18" charset="0"/>
              </a:rPr>
              <a:t>                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endless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58" name="Text Box 82"/>
          <p:cNvSpPr txBox="1"/>
          <p:nvPr/>
        </p:nvSpPr>
        <p:spPr>
          <a:xfrm>
            <a:off x="2843213" y="2139950"/>
            <a:ext cx="58324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/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                 sleepless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16" name="Text Box 79"/>
          <p:cNvSpPr txBox="1"/>
          <p:nvPr/>
        </p:nvSpPr>
        <p:spPr>
          <a:xfrm>
            <a:off x="1187450" y="188913"/>
            <a:ext cx="63357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</a:t>
            </a:r>
            <a:r>
              <a:rPr lang="en-US" altLang="zh-CN" sz="3600" b="1" dirty="0" err="1">
                <a:solidFill>
                  <a:srgbClr val="000099"/>
                </a:solidFill>
                <a:latin typeface="Arial" panose="020B0604020202020204" pitchFamily="34" charset="0"/>
              </a:rPr>
              <a:t>Suffixes ‘-ful</a:t>
            </a: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’ and ‘-less’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 Box 84"/>
          <p:cNvSpPr txBox="1"/>
          <p:nvPr/>
        </p:nvSpPr>
        <p:spPr>
          <a:xfrm>
            <a:off x="2916238" y="5589588"/>
            <a:ext cx="5327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colourful</a:t>
            </a:r>
            <a:r>
              <a:rPr lang="en-US" altLang="zh-CN" sz="3600" b="1">
                <a:latin typeface="Times New Roman" panose="02020603050405020304" pitchFamily="18" charset="0"/>
              </a:rPr>
              <a:t>            </a:t>
            </a:r>
            <a:r>
              <a:rPr lang="en-US" altLang="zh-CN" sz="36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colourless</a:t>
            </a:r>
            <a:endParaRPr lang="en-US" altLang="zh-CN" sz="36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84"/>
          <p:cNvSpPr txBox="1"/>
          <p:nvPr/>
        </p:nvSpPr>
        <p:spPr>
          <a:xfrm>
            <a:off x="2987675" y="4292600"/>
            <a:ext cx="5327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beautiful 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/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  <p:bldP spid="24658" grpId="0"/>
      <p:bldP spid="7216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文本占位符 9217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p>
            <a:r>
              <a:rPr lang="en-US" altLang="zh-CN"/>
              <a:t>We went to World Park the day before yesterday. The models in the park were also________. The song and dance shows were also amazing. Their _______</a:t>
            </a:r>
            <a:endParaRPr lang="en-US" altLang="zh-CN"/>
          </a:p>
          <a:p>
            <a:pPr>
              <a:buNone/>
            </a:pPr>
            <a:r>
              <a:rPr lang="en-US" altLang="zh-CN"/>
              <a:t>   clothes were from different countries and looked very________. All of us felt excited and_______. It was really a great day/ my ticket is ________now, but I’ll keep it! </a:t>
            </a:r>
            <a:endParaRPr lang="en-US" altLang="zh-CN"/>
          </a:p>
        </p:txBody>
      </p:sp>
      <p:sp>
        <p:nvSpPr>
          <p:cNvPr id="9219" name="矩形 9218"/>
          <p:cNvSpPr/>
          <p:nvPr/>
        </p:nvSpPr>
        <p:spPr>
          <a:xfrm>
            <a:off x="250825" y="476250"/>
            <a:ext cx="8893175" cy="9144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9220" name="文本框 9219"/>
          <p:cNvSpPr txBox="1"/>
          <p:nvPr/>
        </p:nvSpPr>
        <p:spPr>
          <a:xfrm>
            <a:off x="179388" y="549275"/>
            <a:ext cx="17176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800000"/>
                </a:solidFill>
                <a:latin typeface="Arial" panose="020B0604020202020204" pitchFamily="34" charset="0"/>
              </a:rPr>
              <a:t>beautiful</a:t>
            </a:r>
            <a:endParaRPr lang="en-US" altLang="zh-CN" sz="32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3924300" y="546100"/>
            <a:ext cx="162718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800000"/>
                </a:solidFill>
                <a:latin typeface="Arial" panose="020B0604020202020204" pitchFamily="34" charset="0"/>
              </a:rPr>
              <a:t>cheerful</a:t>
            </a:r>
            <a:endParaRPr lang="en-US" altLang="zh-CN" sz="32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文本框 9221"/>
          <p:cNvSpPr txBox="1"/>
          <p:nvPr/>
        </p:nvSpPr>
        <p:spPr>
          <a:xfrm>
            <a:off x="2124075" y="546100"/>
            <a:ext cx="17176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dirty="0" err="1">
                <a:solidFill>
                  <a:srgbClr val="800000"/>
                </a:solidFill>
                <a:latin typeface="Arial" panose="020B0604020202020204" pitchFamily="34" charset="0"/>
              </a:rPr>
              <a:t>colourful</a:t>
            </a:r>
            <a:endParaRPr lang="en-US" altLang="zh-CN" sz="32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文本框 9222"/>
          <p:cNvSpPr txBox="1"/>
          <p:nvPr/>
        </p:nvSpPr>
        <p:spPr>
          <a:xfrm>
            <a:off x="5580063" y="546100"/>
            <a:ext cx="1560512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800000"/>
                </a:solidFill>
                <a:latin typeface="Arial" panose="020B0604020202020204" pitchFamily="34" charset="0"/>
              </a:rPr>
              <a:t>useless</a:t>
            </a:r>
            <a:endParaRPr lang="en-US" altLang="zh-CN" sz="32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文本框 9223"/>
          <p:cNvSpPr txBox="1"/>
          <p:nvPr/>
        </p:nvSpPr>
        <p:spPr>
          <a:xfrm>
            <a:off x="7200900" y="546100"/>
            <a:ext cx="19431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800000"/>
                </a:solidFill>
                <a:latin typeface="Arial" panose="020B0604020202020204" pitchFamily="34" charset="0"/>
              </a:rPr>
              <a:t>wonderful</a:t>
            </a:r>
            <a:endParaRPr lang="en-US" altLang="zh-CN" sz="32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18630" y="3117215"/>
            <a:ext cx="18580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96260" y="4139565"/>
            <a:ext cx="17437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24025" y="4685030"/>
            <a:ext cx="22002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90470" y="5247640"/>
            <a:ext cx="16497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023 L -0.62205 0.29421 " pathEditMode="relative" ptsTypes="AA">
                                      <p:cBhvr>
                                        <p:cTn id="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3 L 0.4967 0.36782 " pathEditMode="relative" ptsTypes="AA">
                                      <p:cBhvr>
                                        <p:cTn id="10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3.33333E-6 L 0.29914 0.51458 " pathEditMode="relative" ptsTypes="AA">
                                      <p:cBhvr>
                                        <p:cTn id="1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1.48148E-6 L -0.26772 0.58796 " pathEditMode="relative" ptsTypes="AA">
                                      <p:cBhvr>
                                        <p:cTn id="1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-0.34653 0.66157 " pathEditMode="relative" ptsTypes="AA">
                                      <p:cBhvr>
                                        <p:cTn id="22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12"/>
          <p:cNvSpPr/>
          <p:nvPr/>
        </p:nvSpPr>
        <p:spPr>
          <a:xfrm>
            <a:off x="0" y="333375"/>
            <a:ext cx="9144000" cy="5670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81000" indent="-381000">
              <a:lnSpc>
                <a:spcPct val="110000"/>
              </a:lnSpc>
            </a:pPr>
            <a:r>
              <a:rPr lang="en-US" altLang="zh-CN" sz="3600" b="1">
                <a:solidFill>
                  <a:srgbClr val="000099"/>
                </a:solidFill>
                <a:latin typeface="Arial" panose="020B0604020202020204" pitchFamily="34" charset="0"/>
              </a:rPr>
              <a:t>Write the correct form of these words:</a:t>
            </a:r>
            <a:endParaRPr lang="en-US" altLang="zh-CN" sz="36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381000" indent="-381000">
              <a:lnSpc>
                <a:spcPct val="110000"/>
              </a:lnSpc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Lee is a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 student. He always ____ 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81000" indent="-381000">
              <a:lnSpc>
                <a:spcPct val="110000"/>
              </a:lnSpc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others in his class.  (help)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81000" indent="-381000">
              <a:lnSpc>
                <a:spcPct val="110000"/>
              </a:lnSpc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2. All the people cried, </a:t>
            </a:r>
            <a:r>
              <a:rPr lang="en-US" altLang="zh-CN" sz="3600" b="1" u="sng">
                <a:latin typeface="Times New Roman" panose="02020603050405020304" pitchFamily="18" charset="0"/>
              </a:rPr>
              <a:t>‘                 ’</a:t>
            </a:r>
            <a:r>
              <a:rPr lang="en-US" altLang="zh-CN" sz="3600" b="1">
                <a:latin typeface="Times New Roman" panose="02020603050405020304" pitchFamily="18" charset="0"/>
              </a:rPr>
              <a:t> when they  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81000" indent="-381000">
              <a:lnSpc>
                <a:spcPct val="110000"/>
              </a:lnSpc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saw one of the seven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in the world 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81000" indent="-381000">
              <a:lnSpc>
                <a:spcPct val="110000"/>
              </a:lnSpc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in Egypt.  (wonder)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81000" indent="-381000" eaLnBrk="0" hangingPunct="0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3. They waited for a long time because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81000" indent="-381000" eaLnBrk="0" hangingPunct="0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they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to visit inside. But it seemed 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81000" indent="-381000" eaLnBrk="0" hangingPunct="0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to be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 now.  (hope) </a:t>
            </a:r>
            <a:r>
              <a:rPr lang="en-US" altLang="zh-CN" sz="800" b="1" err="1">
                <a:solidFill>
                  <a:schemeClr val="bg1"/>
                </a:solidFill>
                <a:latin typeface="Arial" panose="020B0604020202020204" pitchFamily="34" charset="0"/>
              </a:rPr>
              <a:t>zxxk</a:t>
            </a:r>
            <a:endParaRPr lang="en-US" altLang="zh-CN" sz="8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81000" indent="-381000" eaLnBrk="0" hangingPunct="0">
              <a:lnSpc>
                <a:spcPct val="110000"/>
              </a:lnSpc>
            </a:pPr>
            <a:endParaRPr lang="en-US" altLang="zh-CN" sz="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文本框 10242"/>
          <p:cNvSpPr txBox="1"/>
          <p:nvPr/>
        </p:nvSpPr>
        <p:spPr>
          <a:xfrm>
            <a:off x="2124075" y="981075"/>
            <a:ext cx="17287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helpful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7596188" y="981075"/>
            <a:ext cx="14398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helps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4716463" y="2201863"/>
            <a:ext cx="23764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wonderful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6" name="文本框 10245"/>
          <p:cNvSpPr txBox="1"/>
          <p:nvPr/>
        </p:nvSpPr>
        <p:spPr>
          <a:xfrm>
            <a:off x="4645025" y="2778125"/>
            <a:ext cx="20875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wonders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文本框 10246"/>
          <p:cNvSpPr txBox="1"/>
          <p:nvPr/>
        </p:nvSpPr>
        <p:spPr>
          <a:xfrm>
            <a:off x="1403350" y="4652963"/>
            <a:ext cx="18002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hoped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8" name="文本框 10247"/>
          <p:cNvSpPr txBox="1"/>
          <p:nvPr/>
        </p:nvSpPr>
        <p:spPr>
          <a:xfrm>
            <a:off x="1403350" y="5226050"/>
            <a:ext cx="23034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hopeless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  <p:bldP spid="10246" grpId="0"/>
      <p:bldP spid="10247" grpId="0"/>
      <p:bldP spid="102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13"/>
          <p:cNvSpPr/>
          <p:nvPr/>
        </p:nvSpPr>
        <p:spPr>
          <a:xfrm>
            <a:off x="250825" y="836613"/>
            <a:ext cx="8893175" cy="33861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4. Nobody will be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on such a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____      rainy day.    ( cheer )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5. Our biography teacher told us that the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     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 ( colour</a:t>
            </a:r>
            <a:r>
              <a:rPr lang="en-US" altLang="zh-CN" sz="3600" b="1">
                <a:latin typeface="Times New Roman" panose="02020603050405020304" pitchFamily="18" charset="0"/>
              </a:rPr>
              <a:t> ) snakes are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always not dangerous. 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12291" name="文本框 12290"/>
          <p:cNvSpPr txBox="1"/>
          <p:nvPr/>
        </p:nvSpPr>
        <p:spPr>
          <a:xfrm>
            <a:off x="1476375" y="6021388"/>
            <a:ext cx="2590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3851275" y="908050"/>
            <a:ext cx="18002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cheerful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文本框 12292"/>
          <p:cNvSpPr txBox="1"/>
          <p:nvPr/>
        </p:nvSpPr>
        <p:spPr>
          <a:xfrm>
            <a:off x="611188" y="1557338"/>
            <a:ext cx="1943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cheerless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4" name="文本框 12293"/>
          <p:cNvSpPr txBox="1"/>
          <p:nvPr/>
        </p:nvSpPr>
        <p:spPr>
          <a:xfrm>
            <a:off x="827088" y="2852738"/>
            <a:ext cx="20161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colourful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  <p:bldP spid="12293" grpId="0"/>
      <p:bldP spid="122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矩形 14337"/>
          <p:cNvSpPr/>
          <p:nvPr/>
        </p:nvSpPr>
        <p:spPr>
          <a:xfrm>
            <a:off x="250825" y="765175"/>
            <a:ext cx="8893175" cy="3392488"/>
          </a:xfrm>
          <a:prstGeom prst="rect">
            <a:avLst/>
          </a:prstGeom>
          <a:noFill/>
          <a:ln w="12700">
            <a:noFill/>
          </a:ln>
        </p:spPr>
        <p:txBody>
          <a:bodyPr lIns="92075" tIns="46038" rIns="92075" bIns="46038">
            <a:spAutoFit/>
          </a:bodyPr>
          <a:p>
            <a:pPr>
              <a:lnSpc>
                <a:spcPct val="115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</a:rPr>
              <a:t>6. The road is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 for us to reach the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</a:rPr>
              <a:t>    ____ of it. (end)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</a:rPr>
              <a:t>7. Miss Zhou gave him a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look in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</a:rPr>
              <a:t>    class and he understood her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chemeClr val="bg1"/>
              </a:buClr>
            </a:pPr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quickly. ( meaning) </a:t>
            </a:r>
            <a:r>
              <a:rPr lang="en-US" altLang="zh-CN" sz="800" b="1" err="1">
                <a:solidFill>
                  <a:schemeClr val="bg1"/>
                </a:solidFill>
                <a:latin typeface="Arial" panose="020B0604020202020204" pitchFamily="34" charset="0"/>
              </a:rPr>
              <a:t>zx</a:t>
            </a:r>
            <a:r>
              <a:rPr lang="zh-CN" altLang="en-US" sz="800" b="1" dirty="0">
                <a:solidFill>
                  <a:schemeClr val="bg1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800" b="1" err="1">
                <a:solidFill>
                  <a:schemeClr val="bg1"/>
                </a:solidFill>
                <a:latin typeface="Arial" panose="020B0604020202020204" pitchFamily="34" charset="0"/>
              </a:rPr>
              <a:t>xk</a:t>
            </a:r>
            <a:endParaRPr lang="en-US" altLang="zh-CN" sz="8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  <a:buClr>
                <a:schemeClr val="bg1"/>
              </a:buClr>
            </a:pPr>
            <a:endParaRPr lang="en-US" altLang="zh-CN" sz="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文本框 14338"/>
          <p:cNvSpPr txBox="1"/>
          <p:nvPr/>
        </p:nvSpPr>
        <p:spPr>
          <a:xfrm>
            <a:off x="3348038" y="833438"/>
            <a:ext cx="18002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endless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文本框 14339"/>
          <p:cNvSpPr txBox="1"/>
          <p:nvPr/>
        </p:nvSpPr>
        <p:spPr>
          <a:xfrm>
            <a:off x="755650" y="148431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end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5364163" y="2060575"/>
            <a:ext cx="25923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meaningful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1403350" y="3284538"/>
            <a:ext cx="21605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meaning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4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536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pic>
        <p:nvPicPr>
          <p:cNvPr id="15363" name="内容占位符 15362" descr="0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2259012"/>
            <a:ext cx="10452100" cy="11233150"/>
          </a:xfrm>
        </p:spPr>
      </p:pic>
      <p:sp>
        <p:nvSpPr>
          <p:cNvPr id="15364" name="文本框 15363"/>
          <p:cNvSpPr txBox="1"/>
          <p:nvPr/>
        </p:nvSpPr>
        <p:spPr>
          <a:xfrm>
            <a:off x="1403350" y="2887663"/>
            <a:ext cx="7272338" cy="1433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8800" b="1" i="1">
                <a:solidFill>
                  <a:srgbClr val="CC3399"/>
                </a:solidFill>
                <a:latin typeface="Arial" panose="020B0604020202020204" pitchFamily="34" charset="0"/>
              </a:rPr>
              <a:t>Thank   you!</a:t>
            </a:r>
            <a:endParaRPr lang="en-US" altLang="zh-CN" sz="8800" b="1" i="1">
              <a:solidFill>
                <a:srgbClr val="CC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1927</Words>
  <Application>WPS 演示</Application>
  <PresentationFormat>在屏幕上显示</PresentationFormat>
  <Paragraphs>145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Times New Roman</vt:lpstr>
      <vt:lpstr>楷体_GB2312</vt:lpstr>
      <vt:lpstr>微软雅黑</vt:lpstr>
      <vt:lpstr>Arial Unicode MS</vt:lpstr>
      <vt:lpstr>新宋体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Administrator</cp:lastModifiedBy>
  <cp:revision>5</cp:revision>
  <dcterms:created xsi:type="dcterms:W3CDTF">2013-11-14T08:38:00Z</dcterms:created>
  <dcterms:modified xsi:type="dcterms:W3CDTF">2018-10-16T23:31:33Z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