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1"/>
  </p:notesMasterIdLst>
  <p:sldIdLst>
    <p:sldId id="370" r:id="rId6"/>
    <p:sldId id="258" r:id="rId7"/>
    <p:sldId id="278" r:id="rId8"/>
    <p:sldId id="279" r:id="rId9"/>
    <p:sldId id="281" r:id="rId10"/>
    <p:sldId id="332" r:id="rId12"/>
    <p:sldId id="277" r:id="rId13"/>
    <p:sldId id="346" r:id="rId14"/>
    <p:sldId id="275" r:id="rId15"/>
    <p:sldId id="347" r:id="rId16"/>
    <p:sldId id="361" r:id="rId17"/>
    <p:sldId id="327" r:id="rId18"/>
    <p:sldId id="331" r:id="rId19"/>
    <p:sldId id="330" r:id="rId20"/>
    <p:sldId id="329" r:id="rId21"/>
    <p:sldId id="328" r:id="rId22"/>
    <p:sldId id="362" r:id="rId23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</p:embeddedFont>
    <p:embeddedFont>
      <p:font typeface="华文中宋" panose="02010600040101010101" pitchFamily="2" charset="-122"/>
      <p:regular r:id="rId34"/>
    </p:embeddedFont>
    <p:embeddedFont>
      <p:font typeface="楷体" panose="02010609060101010101" pitchFamily="49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方正清刻本悦宋简体" panose="02000000000000000000" pitchFamily="2" charset="-122"/>
      <p:regular r:id="rId37"/>
    </p:embeddedFont>
    <p:embeddedFont>
      <p:font typeface="微软雅黑 Light" panose="020B0502040204020203" pitchFamily="34" charset="-122"/>
      <p:regular r:id="rId38"/>
    </p:embeddedFont>
    <p:embeddedFont>
      <p:font typeface="华文新魏" panose="02010800040101010101" pitchFamily="2" charset="-122"/>
      <p:regular r:id="rId39"/>
    </p:embeddedFont>
    <p:embeddedFont>
      <p:font typeface="华文行楷" panose="02010800040101010101" pitchFamily="2" charset="-122"/>
      <p:regular r:id="rId40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1B7"/>
    <a:srgbClr val="F6F9FC"/>
    <a:srgbClr val="DDD5F9"/>
    <a:srgbClr val="064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/>
    <p:restoredTop sz="94660"/>
  </p:normalViewPr>
  <p:slideViewPr>
    <p:cSldViewPr snapToGrid="0" showGuides="1">
      <p:cViewPr>
        <p:scale>
          <a:sx n="71" d="100"/>
          <a:sy n="71" d="100"/>
        </p:scale>
        <p:origin x="-540" y="-78"/>
      </p:cViewPr>
      <p:guideLst>
        <p:guide orient="horz" pos="2168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0" Type="http://schemas.openxmlformats.org/officeDocument/2006/relationships/font" Target="fonts/font1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miter/>
          </a:ln>
        </p:spPr>
      </p:sp>
      <p:sp>
        <p:nvSpPr>
          <p:cNvPr id="5837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5837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lang="zh-CN" altLang="en-US" sz="18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8089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808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7885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7885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8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561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69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75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125"/>
            </a:lvl4pPr>
            <a:lvl5pPr marL="1371600" indent="0" algn="ctr">
              <a:buNone/>
              <a:defRPr sz="1125"/>
            </a:lvl5pPr>
            <a:lvl6pPr marL="1714500" indent="0" algn="ctr">
              <a:buNone/>
              <a:defRPr sz="1125"/>
            </a:lvl6pPr>
            <a:lvl7pPr marL="2057400" indent="0" algn="ctr">
              <a:buNone/>
              <a:defRPr sz="1125"/>
            </a:lvl7pPr>
            <a:lvl8pPr marL="2400300" indent="0" algn="ctr">
              <a:buNone/>
              <a:defRPr sz="1125"/>
            </a:lvl8pPr>
            <a:lvl9pPr marL="2743200" indent="0" algn="ctr">
              <a:buNone/>
              <a:defRPr sz="112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90"/>
            <a:ext cx="1971675" cy="581285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365190"/>
            <a:ext cx="5800725" cy="581285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79"/>
            <a:ext cx="7772400" cy="147028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880"/>
            <a:ext cx="6400800" cy="1752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3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73"/>
            <a:ext cx="7772400" cy="1362315"/>
          </a:xfrm>
        </p:spPr>
        <p:txBody>
          <a:bodyPr anchor="t"/>
          <a:lstStyle>
            <a:lvl1pPr algn="l">
              <a:defRPr sz="3825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222"/>
            <a:ext cx="7772400" cy="1500449"/>
          </a:xfrm>
        </p:spPr>
        <p:txBody>
          <a:bodyPr anchor="b"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43942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2pPr>
            <a:lvl3pPr marL="87757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1635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75514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21945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63334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307213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5109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480"/>
            <a:ext cx="4038600" cy="4526755"/>
          </a:xfrm>
        </p:spPr>
        <p:txBody>
          <a:bodyPr/>
          <a:lstStyle>
            <a:lvl1pPr>
              <a:defRPr sz="2700"/>
            </a:lvl1pPr>
            <a:lvl2pPr>
              <a:defRPr sz="2325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480"/>
            <a:ext cx="4038600" cy="4526755"/>
          </a:xfrm>
        </p:spPr>
        <p:txBody>
          <a:bodyPr/>
          <a:lstStyle>
            <a:lvl1pPr>
              <a:defRPr sz="2700"/>
            </a:lvl1pPr>
            <a:lvl2pPr>
              <a:defRPr sz="2325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385"/>
            <a:ext cx="4040188" cy="639873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420" indent="0">
              <a:buNone/>
              <a:defRPr sz="1950" b="1"/>
            </a:lvl2pPr>
            <a:lvl3pPr marL="877570" indent="0">
              <a:buNone/>
              <a:defRPr sz="1725" b="1"/>
            </a:lvl3pPr>
            <a:lvl4pPr marL="1316355" indent="0">
              <a:buNone/>
              <a:defRPr sz="1575" b="1"/>
            </a:lvl4pPr>
            <a:lvl5pPr marL="1755140" indent="0">
              <a:buNone/>
              <a:defRPr sz="1575" b="1"/>
            </a:lvl5pPr>
            <a:lvl6pPr marL="2194560" indent="0">
              <a:buNone/>
              <a:defRPr sz="1575" b="1"/>
            </a:lvl6pPr>
            <a:lvl7pPr marL="2633345" indent="0">
              <a:buNone/>
              <a:defRPr sz="1575" b="1"/>
            </a:lvl7pPr>
            <a:lvl8pPr marL="3072130" indent="0">
              <a:buNone/>
              <a:defRPr sz="1575" b="1"/>
            </a:lvl8pPr>
            <a:lvl9pPr marL="3510915" indent="0">
              <a:buNone/>
              <a:defRPr sz="157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56"/>
            <a:ext cx="4040188" cy="3951979"/>
          </a:xfrm>
        </p:spPr>
        <p:txBody>
          <a:bodyPr/>
          <a:lstStyle>
            <a:lvl1pPr>
              <a:defRPr sz="2325"/>
            </a:lvl1pPr>
            <a:lvl2pPr>
              <a:defRPr sz="195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9" y="1535385"/>
            <a:ext cx="4041775" cy="639873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420" indent="0">
              <a:buNone/>
              <a:defRPr sz="1950" b="1"/>
            </a:lvl2pPr>
            <a:lvl3pPr marL="877570" indent="0">
              <a:buNone/>
              <a:defRPr sz="1725" b="1"/>
            </a:lvl3pPr>
            <a:lvl4pPr marL="1316355" indent="0">
              <a:buNone/>
              <a:defRPr sz="1575" b="1"/>
            </a:lvl4pPr>
            <a:lvl5pPr marL="1755140" indent="0">
              <a:buNone/>
              <a:defRPr sz="1575" b="1"/>
            </a:lvl5pPr>
            <a:lvl6pPr marL="2194560" indent="0">
              <a:buNone/>
              <a:defRPr sz="1575" b="1"/>
            </a:lvl6pPr>
            <a:lvl7pPr marL="2633345" indent="0">
              <a:buNone/>
              <a:defRPr sz="1575" b="1"/>
            </a:lvl7pPr>
            <a:lvl8pPr marL="3072130" indent="0">
              <a:buNone/>
              <a:defRPr sz="1575" b="1"/>
            </a:lvl8pPr>
            <a:lvl9pPr marL="3510915" indent="0">
              <a:buNone/>
              <a:defRPr sz="157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9" y="2175256"/>
            <a:ext cx="4041775" cy="3951979"/>
          </a:xfrm>
        </p:spPr>
        <p:txBody>
          <a:bodyPr/>
          <a:lstStyle>
            <a:lvl1pPr>
              <a:defRPr sz="2325"/>
            </a:lvl1pPr>
            <a:lvl2pPr>
              <a:defRPr sz="195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1" y="273100"/>
            <a:ext cx="3008313" cy="1162253"/>
          </a:xfrm>
        </p:spPr>
        <p:txBody>
          <a:bodyPr anchor="b"/>
          <a:lstStyle>
            <a:lvl1pPr algn="l">
              <a:defRPr sz="195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4137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1" y="1435355"/>
            <a:ext cx="3008313" cy="4691884"/>
          </a:xfrm>
        </p:spPr>
        <p:txBody>
          <a:bodyPr/>
          <a:lstStyle>
            <a:lvl1pPr marL="0" indent="0">
              <a:buNone/>
              <a:defRPr sz="1350"/>
            </a:lvl1pPr>
            <a:lvl2pPr marL="439420" indent="0">
              <a:buNone/>
              <a:defRPr sz="1125"/>
            </a:lvl2pPr>
            <a:lvl3pPr marL="877570" indent="0">
              <a:buNone/>
              <a:defRPr sz="975"/>
            </a:lvl3pPr>
            <a:lvl4pPr marL="1316355" indent="0">
              <a:buNone/>
              <a:defRPr sz="900"/>
            </a:lvl4pPr>
            <a:lvl5pPr marL="1755140" indent="0">
              <a:buNone/>
              <a:defRPr sz="900"/>
            </a:lvl5pPr>
            <a:lvl6pPr marL="2194560" indent="0">
              <a:buNone/>
              <a:defRPr sz="900"/>
            </a:lvl6pPr>
            <a:lvl7pPr marL="2633345" indent="0">
              <a:buNone/>
              <a:defRPr sz="900"/>
            </a:lvl7pPr>
            <a:lvl8pPr marL="3072130" indent="0">
              <a:buNone/>
              <a:defRPr sz="900"/>
            </a:lvl8pPr>
            <a:lvl9pPr marL="3510915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440"/>
            <a:ext cx="5486400" cy="566837"/>
          </a:xfrm>
        </p:spPr>
        <p:txBody>
          <a:bodyPr anchor="b"/>
          <a:lstStyle>
            <a:lvl1pPr algn="l">
              <a:defRPr sz="195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883"/>
            <a:ext cx="5486400" cy="4115520"/>
          </a:xfrm>
        </p:spPr>
        <p:txBody>
          <a:bodyPr vert="horz" wrap="square" lIns="117021" tIns="58505" rIns="117021" bIns="58505" numCol="1" anchor="t" anchorCtr="0" compatLnSpc="1"/>
          <a:lstStyle>
            <a:lvl1pPr marL="0" indent="0">
              <a:buNone/>
              <a:defRPr sz="3075"/>
            </a:lvl1pPr>
            <a:lvl2pPr marL="439420" indent="0">
              <a:buNone/>
              <a:defRPr sz="2700"/>
            </a:lvl2pPr>
            <a:lvl3pPr marL="877570" indent="0">
              <a:buNone/>
              <a:defRPr sz="2325"/>
            </a:lvl3pPr>
            <a:lvl4pPr marL="1316355" indent="0">
              <a:buNone/>
              <a:defRPr sz="1950"/>
            </a:lvl4pPr>
            <a:lvl5pPr marL="1755140" indent="0">
              <a:buNone/>
              <a:defRPr sz="1950"/>
            </a:lvl5pPr>
            <a:lvl6pPr marL="2194560" indent="0">
              <a:buNone/>
              <a:defRPr sz="1950"/>
            </a:lvl6pPr>
            <a:lvl7pPr marL="2633345" indent="0">
              <a:buNone/>
              <a:defRPr sz="1950"/>
            </a:lvl7pPr>
            <a:lvl8pPr marL="3072130" indent="0">
              <a:buNone/>
              <a:defRPr sz="1950"/>
            </a:lvl8pPr>
            <a:lvl9pPr marL="3510915" indent="0">
              <a:buNone/>
              <a:defRPr sz="1950"/>
            </a:lvl9pPr>
          </a:lstStyle>
          <a:p>
            <a:pPr marL="0" marR="0" lvl="0" indent="0" algn="l" defTabSz="11696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277"/>
            <a:ext cx="5486400" cy="805003"/>
          </a:xfrm>
        </p:spPr>
        <p:txBody>
          <a:bodyPr/>
          <a:lstStyle>
            <a:lvl1pPr marL="0" indent="0">
              <a:buNone/>
              <a:defRPr sz="1350"/>
            </a:lvl1pPr>
            <a:lvl2pPr marL="439420" indent="0">
              <a:buNone/>
              <a:defRPr sz="1125"/>
            </a:lvl2pPr>
            <a:lvl3pPr marL="877570" indent="0">
              <a:buNone/>
              <a:defRPr sz="975"/>
            </a:lvl3pPr>
            <a:lvl4pPr marL="1316355" indent="0">
              <a:buNone/>
              <a:defRPr sz="900"/>
            </a:lvl4pPr>
            <a:lvl5pPr marL="1755140" indent="0">
              <a:buNone/>
              <a:defRPr sz="900"/>
            </a:lvl5pPr>
            <a:lvl6pPr marL="2194560" indent="0">
              <a:buNone/>
              <a:defRPr sz="900"/>
            </a:lvl6pPr>
            <a:lvl7pPr marL="2633345" indent="0">
              <a:buNone/>
              <a:defRPr sz="900"/>
            </a:lvl7pPr>
            <a:lvl8pPr marL="3072130" indent="0">
              <a:buNone/>
              <a:defRPr sz="900"/>
            </a:lvl8pPr>
            <a:lvl9pPr marL="3510915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67"/>
            <a:ext cx="2057400" cy="585254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67"/>
            <a:ext cx="6019800" cy="585254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875"/>
            <a:ext cx="7772400" cy="147028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880"/>
            <a:ext cx="6400800" cy="1752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5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3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2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673"/>
            <a:ext cx="7772400" cy="1362315"/>
          </a:xfrm>
        </p:spPr>
        <p:txBody>
          <a:bodyPr anchor="t"/>
          <a:lstStyle>
            <a:lvl1pPr algn="l">
              <a:defRPr sz="3825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222"/>
            <a:ext cx="7772400" cy="1500449"/>
          </a:xfrm>
        </p:spPr>
        <p:txBody>
          <a:bodyPr anchor="b"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43942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2pPr>
            <a:lvl3pPr marL="8782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1635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75577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21951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63334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307276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51155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480"/>
            <a:ext cx="4038600" cy="4526755"/>
          </a:xfrm>
        </p:spPr>
        <p:txBody>
          <a:bodyPr/>
          <a:lstStyle>
            <a:lvl1pPr>
              <a:defRPr sz="2700"/>
            </a:lvl1pPr>
            <a:lvl2pPr>
              <a:defRPr sz="2325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480"/>
            <a:ext cx="4038600" cy="4526755"/>
          </a:xfrm>
        </p:spPr>
        <p:txBody>
          <a:bodyPr/>
          <a:lstStyle>
            <a:lvl1pPr>
              <a:defRPr sz="2700"/>
            </a:lvl1pPr>
            <a:lvl2pPr>
              <a:defRPr sz="2325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385"/>
            <a:ext cx="4040188" cy="639873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420" indent="0">
              <a:buNone/>
              <a:defRPr sz="1950" b="1"/>
            </a:lvl2pPr>
            <a:lvl3pPr marL="878205" indent="0">
              <a:buNone/>
              <a:defRPr sz="1725" b="1"/>
            </a:lvl3pPr>
            <a:lvl4pPr marL="1316355" indent="0">
              <a:buNone/>
              <a:defRPr sz="1575" b="1"/>
            </a:lvl4pPr>
            <a:lvl5pPr marL="1755775" indent="0">
              <a:buNone/>
              <a:defRPr sz="1575" b="1"/>
            </a:lvl5pPr>
            <a:lvl6pPr marL="2195195" indent="0">
              <a:buNone/>
              <a:defRPr sz="1575" b="1"/>
            </a:lvl6pPr>
            <a:lvl7pPr marL="2633345" indent="0">
              <a:buNone/>
              <a:defRPr sz="1575" b="1"/>
            </a:lvl7pPr>
            <a:lvl8pPr marL="3072765" indent="0">
              <a:buNone/>
              <a:defRPr sz="1575" b="1"/>
            </a:lvl8pPr>
            <a:lvl9pPr marL="3511550" indent="0">
              <a:buNone/>
              <a:defRPr sz="157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256"/>
            <a:ext cx="4040188" cy="3951979"/>
          </a:xfrm>
        </p:spPr>
        <p:txBody>
          <a:bodyPr/>
          <a:lstStyle>
            <a:lvl1pPr>
              <a:defRPr sz="2325"/>
            </a:lvl1pPr>
            <a:lvl2pPr>
              <a:defRPr sz="195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6" y="1535385"/>
            <a:ext cx="4041775" cy="639873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420" indent="0">
              <a:buNone/>
              <a:defRPr sz="1950" b="1"/>
            </a:lvl2pPr>
            <a:lvl3pPr marL="878205" indent="0">
              <a:buNone/>
              <a:defRPr sz="1725" b="1"/>
            </a:lvl3pPr>
            <a:lvl4pPr marL="1316355" indent="0">
              <a:buNone/>
              <a:defRPr sz="1575" b="1"/>
            </a:lvl4pPr>
            <a:lvl5pPr marL="1755775" indent="0">
              <a:buNone/>
              <a:defRPr sz="1575" b="1"/>
            </a:lvl5pPr>
            <a:lvl6pPr marL="2195195" indent="0">
              <a:buNone/>
              <a:defRPr sz="1575" b="1"/>
            </a:lvl6pPr>
            <a:lvl7pPr marL="2633345" indent="0">
              <a:buNone/>
              <a:defRPr sz="1575" b="1"/>
            </a:lvl7pPr>
            <a:lvl8pPr marL="3072765" indent="0">
              <a:buNone/>
              <a:defRPr sz="1575" b="1"/>
            </a:lvl8pPr>
            <a:lvl9pPr marL="3511550" indent="0">
              <a:buNone/>
              <a:defRPr sz="157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6" y="2175256"/>
            <a:ext cx="4041775" cy="3951979"/>
          </a:xfrm>
        </p:spPr>
        <p:txBody>
          <a:bodyPr/>
          <a:lstStyle>
            <a:lvl1pPr>
              <a:defRPr sz="2325"/>
            </a:lvl1pPr>
            <a:lvl2pPr>
              <a:defRPr sz="195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43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270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1" y="273100"/>
            <a:ext cx="3008313" cy="1162253"/>
          </a:xfrm>
        </p:spPr>
        <p:txBody>
          <a:bodyPr anchor="b"/>
          <a:lstStyle>
            <a:lvl1pPr algn="l">
              <a:defRPr sz="195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4137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1" y="1435355"/>
            <a:ext cx="3008313" cy="4691884"/>
          </a:xfrm>
        </p:spPr>
        <p:txBody>
          <a:bodyPr/>
          <a:lstStyle>
            <a:lvl1pPr marL="0" indent="0">
              <a:buNone/>
              <a:defRPr sz="1350"/>
            </a:lvl1pPr>
            <a:lvl2pPr marL="439420" indent="0">
              <a:buNone/>
              <a:defRPr sz="1125"/>
            </a:lvl2pPr>
            <a:lvl3pPr marL="878205" indent="0">
              <a:buNone/>
              <a:defRPr sz="975"/>
            </a:lvl3pPr>
            <a:lvl4pPr marL="1316355" indent="0">
              <a:buNone/>
              <a:defRPr sz="900"/>
            </a:lvl4pPr>
            <a:lvl5pPr marL="1755775" indent="0">
              <a:buNone/>
              <a:defRPr sz="900"/>
            </a:lvl5pPr>
            <a:lvl6pPr marL="2195195" indent="0">
              <a:buNone/>
              <a:defRPr sz="900"/>
            </a:lvl6pPr>
            <a:lvl7pPr marL="2633345" indent="0">
              <a:buNone/>
              <a:defRPr sz="900"/>
            </a:lvl7pPr>
            <a:lvl8pPr marL="3072765" indent="0">
              <a:buNone/>
              <a:defRPr sz="900"/>
            </a:lvl8pPr>
            <a:lvl9pPr marL="351155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1440"/>
            <a:ext cx="5486400" cy="566837"/>
          </a:xfrm>
        </p:spPr>
        <p:txBody>
          <a:bodyPr anchor="b"/>
          <a:lstStyle>
            <a:lvl1pPr algn="l">
              <a:defRPr sz="195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883"/>
            <a:ext cx="5486400" cy="4115520"/>
          </a:xfrm>
        </p:spPr>
        <p:txBody>
          <a:bodyPr vert="horz" wrap="square" lIns="117034" tIns="58513" rIns="117034" bIns="58513" numCol="1" anchor="t" anchorCtr="0" compatLnSpc="1"/>
          <a:lstStyle>
            <a:lvl1pPr marL="0" indent="0">
              <a:buNone/>
              <a:defRPr sz="3075"/>
            </a:lvl1pPr>
            <a:lvl2pPr marL="439420" indent="0">
              <a:buNone/>
              <a:defRPr sz="2700"/>
            </a:lvl2pPr>
            <a:lvl3pPr marL="878205" indent="0">
              <a:buNone/>
              <a:defRPr sz="2325"/>
            </a:lvl3pPr>
            <a:lvl4pPr marL="1316355" indent="0">
              <a:buNone/>
              <a:defRPr sz="1950"/>
            </a:lvl4pPr>
            <a:lvl5pPr marL="1755775" indent="0">
              <a:buNone/>
              <a:defRPr sz="1950"/>
            </a:lvl5pPr>
            <a:lvl6pPr marL="2195195" indent="0">
              <a:buNone/>
              <a:defRPr sz="1950"/>
            </a:lvl6pPr>
            <a:lvl7pPr marL="2633345" indent="0">
              <a:buNone/>
              <a:defRPr sz="1950"/>
            </a:lvl7pPr>
            <a:lvl8pPr marL="3072765" indent="0">
              <a:buNone/>
              <a:defRPr sz="1950"/>
            </a:lvl8pPr>
            <a:lvl9pPr marL="3511550" indent="0">
              <a:buNone/>
              <a:defRPr sz="1950"/>
            </a:lvl9pPr>
          </a:lstStyle>
          <a:p>
            <a:pPr marL="0" marR="0" lvl="0" indent="0" algn="l" defTabSz="11696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1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277"/>
            <a:ext cx="5486400" cy="805003"/>
          </a:xfrm>
        </p:spPr>
        <p:txBody>
          <a:bodyPr/>
          <a:lstStyle>
            <a:lvl1pPr marL="0" indent="0">
              <a:buNone/>
              <a:defRPr sz="1350"/>
            </a:lvl1pPr>
            <a:lvl2pPr marL="439420" indent="0">
              <a:buNone/>
              <a:defRPr sz="1125"/>
            </a:lvl2pPr>
            <a:lvl3pPr marL="878205" indent="0">
              <a:buNone/>
              <a:defRPr sz="975"/>
            </a:lvl3pPr>
            <a:lvl4pPr marL="1316355" indent="0">
              <a:buNone/>
              <a:defRPr sz="900"/>
            </a:lvl4pPr>
            <a:lvl5pPr marL="1755775" indent="0">
              <a:buNone/>
              <a:defRPr sz="900"/>
            </a:lvl5pPr>
            <a:lvl6pPr marL="2195195" indent="0">
              <a:buNone/>
              <a:defRPr sz="900"/>
            </a:lvl6pPr>
            <a:lvl7pPr marL="2633345" indent="0">
              <a:buNone/>
              <a:defRPr sz="900"/>
            </a:lvl7pPr>
            <a:lvl8pPr marL="3072765" indent="0">
              <a:buNone/>
              <a:defRPr sz="900"/>
            </a:lvl8pPr>
            <a:lvl9pPr marL="351155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63"/>
            <a:ext cx="2057400" cy="585254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63"/>
            <a:ext cx="6019800" cy="585254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561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69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8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266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4"/>
            <a:ext cx="3886200" cy="435209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4"/>
            <a:ext cx="3886200" cy="435209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457"/>
            <a:ext cx="3868340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513"/>
            <a:ext cx="3868340" cy="368523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457"/>
            <a:ext cx="3887391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513"/>
            <a:ext cx="3887391" cy="368523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4"/>
            <a:ext cx="3886200" cy="435209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4"/>
            <a:ext cx="3886200" cy="435209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98"/>
            <a:ext cx="4629150" cy="487447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98"/>
            <a:ext cx="4629150" cy="4874477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90"/>
            <a:ext cx="1971675" cy="581285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90"/>
            <a:ext cx="5800725" cy="581285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457"/>
            <a:ext cx="3868340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7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125" b="1"/>
            </a:lvl4pPr>
            <a:lvl5pPr marL="1371600" indent="0">
              <a:buNone/>
              <a:defRPr sz="1125" b="1"/>
            </a:lvl5pPr>
            <a:lvl6pPr marL="1714500" indent="0">
              <a:buNone/>
              <a:defRPr sz="1125" b="1"/>
            </a:lvl6pPr>
            <a:lvl7pPr marL="2057400" indent="0">
              <a:buNone/>
              <a:defRPr sz="1125" b="1"/>
            </a:lvl7pPr>
            <a:lvl8pPr marL="2400300" indent="0">
              <a:buNone/>
              <a:defRPr sz="1125" b="1"/>
            </a:lvl8pPr>
            <a:lvl9pPr marL="2743200" indent="0">
              <a:buNone/>
              <a:defRPr sz="112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515"/>
            <a:ext cx="3868340" cy="368523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3" y="1681457"/>
            <a:ext cx="3887391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7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125" b="1"/>
            </a:lvl4pPr>
            <a:lvl5pPr marL="1371600" indent="0">
              <a:buNone/>
              <a:defRPr sz="1125" b="1"/>
            </a:lvl5pPr>
            <a:lvl6pPr marL="1714500" indent="0">
              <a:buNone/>
              <a:defRPr sz="1125" b="1"/>
            </a:lvl6pPr>
            <a:lvl7pPr marL="2057400" indent="0">
              <a:buNone/>
              <a:defRPr sz="1125" b="1"/>
            </a:lvl7pPr>
            <a:lvl8pPr marL="2400300" indent="0">
              <a:buNone/>
              <a:defRPr sz="1125" b="1"/>
            </a:lvl8pPr>
            <a:lvl9pPr marL="2743200" indent="0">
              <a:buNone/>
              <a:defRPr sz="112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3" y="2505515"/>
            <a:ext cx="3887391" cy="368523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447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125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4477"/>
          </a:xfrm>
        </p:spPr>
        <p:txBody>
          <a:bodyPr vert="horz" wrap="square" lIns="91425" tIns="45714" rIns="91425" bIns="45714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75"/>
            </a:lvl4pPr>
            <a:lvl5pPr marL="1371600" indent="0">
              <a:buNone/>
              <a:defRPr sz="1575"/>
            </a:lvl5pPr>
            <a:lvl6pPr marL="1714500" indent="0">
              <a:buNone/>
              <a:defRPr sz="1575"/>
            </a:lvl6pPr>
            <a:lvl7pPr marL="2057400" indent="0">
              <a:buNone/>
              <a:defRPr sz="1575"/>
            </a:lvl7pPr>
            <a:lvl8pPr marL="2400300" indent="0">
              <a:buNone/>
              <a:defRPr sz="1575"/>
            </a:lvl8pPr>
            <a:lvl9pPr marL="2743200" indent="0">
              <a:buNone/>
              <a:defRPr sz="1575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125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  <a:noFill/>
          <a:ln w="9525">
            <a:noFill/>
          </a:ln>
        </p:spPr>
        <p:txBody>
          <a:bodyPr lIns="91425" tIns="45714" rIns="91425" bIns="45714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825944"/>
            <a:ext cx="7886700" cy="4352099"/>
          </a:xfrm>
          <a:prstGeom prst="rect">
            <a:avLst/>
          </a:prstGeom>
          <a:noFill/>
          <a:ln w="9525">
            <a:noFill/>
          </a:ln>
        </p:spPr>
        <p:txBody>
          <a:bodyPr lIns="91425" tIns="45714" rIns="91425" bIns="45714"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wrap="square" lIns="91425" tIns="45714" rIns="91425" bIns="45714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u"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00" y="274687"/>
            <a:ext cx="8229600" cy="1143200"/>
          </a:xfrm>
          <a:prstGeom prst="rect">
            <a:avLst/>
          </a:prstGeom>
          <a:noFill/>
          <a:ln w="9525">
            <a:noFill/>
          </a:ln>
        </p:spPr>
        <p:txBody>
          <a:bodyPr lIns="117021" tIns="58505" rIns="117021" bIns="58505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457200" y="1600480"/>
            <a:ext cx="8229600" cy="4526755"/>
          </a:xfrm>
          <a:prstGeom prst="rect">
            <a:avLst/>
          </a:prstGeom>
          <a:noFill/>
          <a:ln w="9525">
            <a:noFill/>
          </a:ln>
        </p:spPr>
        <p:txBody>
          <a:bodyPr lIns="117021" tIns="58505" rIns="117021" bIns="58505" anchor="t"/>
          <a:lstStyle/>
          <a:p>
            <a:pPr lvl="0" indent="-43815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367030"/>
            <a:r>
              <a:rPr lang="zh-CN" altLang="en-US" dirty="0"/>
              <a:t>第二级</a:t>
            </a:r>
            <a:endParaRPr lang="zh-CN" altLang="en-US" dirty="0"/>
          </a:p>
          <a:p>
            <a:pPr lvl="2" indent="-292100"/>
            <a:r>
              <a:rPr lang="zh-CN" altLang="en-US" dirty="0"/>
              <a:t>第三级</a:t>
            </a:r>
            <a:endParaRPr lang="zh-CN" altLang="en-US" dirty="0"/>
          </a:p>
          <a:p>
            <a:pPr lvl="3" indent="-292100"/>
            <a:r>
              <a:rPr lang="zh-CN" altLang="en-US" dirty="0"/>
              <a:t>第四级</a:t>
            </a:r>
            <a:endParaRPr lang="zh-CN" altLang="en-US" dirty="0"/>
          </a:p>
          <a:p>
            <a:pPr lvl="4" indent="-2921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>
              <a:defRPr sz="1125" noProof="1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 algn="ctr">
              <a:defRPr sz="1125" noProof="1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21" tIns="58505" rIns="117021" bIns="58505" numCol="1" anchor="ctr" anchorCtr="0" compatLnSpc="1"/>
          <a:lstStyle>
            <a:lvl1pPr algn="r">
              <a:defRPr sz="1125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u"/>
  </p:transition>
  <p:hf sldNum="0" hdr="0" ftr="0" dt="0"/>
  <p:txStyles>
    <p:titleStyle>
      <a:lvl1pPr algn="ctr" defTabSz="87757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28930" indent="-328930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3075" kern="1200">
          <a:solidFill>
            <a:schemeClr val="tx1"/>
          </a:solidFill>
          <a:latin typeface="+mn-lt"/>
          <a:ea typeface="+mn-ea"/>
          <a:cs typeface="+mn-cs"/>
        </a:defRPr>
      </a:lvl1pPr>
      <a:lvl2pPr marL="713740" indent="-275590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19075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536065" indent="-219075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76120" indent="-219075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13635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53055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05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25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42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757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635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514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456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334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213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091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74687"/>
            <a:ext cx="8229600" cy="1143200"/>
          </a:xfrm>
          <a:prstGeom prst="rect">
            <a:avLst/>
          </a:prstGeom>
          <a:noFill/>
          <a:ln w="9525">
            <a:noFill/>
          </a:ln>
        </p:spPr>
        <p:txBody>
          <a:bodyPr lIns="117034" tIns="58513" rIns="117034" bIns="58513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457200" y="1600480"/>
            <a:ext cx="8229600" cy="4526755"/>
          </a:xfrm>
          <a:prstGeom prst="rect">
            <a:avLst/>
          </a:prstGeom>
          <a:noFill/>
          <a:ln w="9525">
            <a:noFill/>
          </a:ln>
        </p:spPr>
        <p:txBody>
          <a:bodyPr lIns="117034" tIns="58513" rIns="117034" bIns="58513" anchor="t"/>
          <a:lstStyle/>
          <a:p>
            <a:pPr lvl="0" indent="-43815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367030"/>
            <a:r>
              <a:rPr lang="zh-CN" altLang="en-US" dirty="0"/>
              <a:t>第二级</a:t>
            </a:r>
            <a:endParaRPr lang="zh-CN" altLang="en-US" dirty="0"/>
          </a:p>
          <a:p>
            <a:pPr lvl="2" indent="-292100"/>
            <a:r>
              <a:rPr lang="zh-CN" altLang="en-US" dirty="0"/>
              <a:t>第三级</a:t>
            </a:r>
            <a:endParaRPr lang="zh-CN" altLang="en-US" dirty="0"/>
          </a:p>
          <a:p>
            <a:pPr lvl="3" indent="-292100"/>
            <a:r>
              <a:rPr lang="zh-CN" altLang="en-US" dirty="0"/>
              <a:t>第四级</a:t>
            </a:r>
            <a:endParaRPr lang="zh-CN" altLang="en-US" dirty="0"/>
          </a:p>
          <a:p>
            <a:pPr lvl="4" indent="-2921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>
              <a:defRPr sz="1125" noProof="1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7462"/>
            <a:ext cx="2895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 algn="ctr">
              <a:defRPr sz="1125" noProof="1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7462"/>
            <a:ext cx="2133600" cy="365189"/>
          </a:xfrm>
          <a:prstGeom prst="rect">
            <a:avLst/>
          </a:prstGeom>
        </p:spPr>
        <p:txBody>
          <a:bodyPr vert="horz" wrap="square" lIns="117034" tIns="58513" rIns="117034" bIns="58513" numCol="1" anchor="ctr" anchorCtr="0" compatLnSpc="1"/>
          <a:lstStyle>
            <a:lvl1pPr algn="r">
              <a:defRPr sz="1125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u"/>
  </p:transition>
  <p:hf sldNum="0" hdr="0" ftr="0" dt="0"/>
  <p:txStyles>
    <p:titleStyle>
      <a:lvl1pPr algn="ctr" defTabSz="87757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1169670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1169670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28930" indent="-328930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3075" kern="1200">
          <a:solidFill>
            <a:schemeClr val="tx1"/>
          </a:solidFill>
          <a:latin typeface="+mn-lt"/>
          <a:ea typeface="+mn-ea"/>
          <a:cs typeface="+mn-cs"/>
        </a:defRPr>
      </a:lvl1pPr>
      <a:lvl2pPr marL="713740" indent="-275590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915" indent="-219075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536065" indent="-219075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76120" indent="-219075" algn="l" defTabSz="87757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14270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53055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291840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31260" indent="-219075" algn="l" defTabSz="877570" rtl="0" eaLnBrk="1" latinLnBrk="0" hangingPunct="1">
        <a:spcBef>
          <a:spcPct val="150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42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820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635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577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519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334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2765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1550" algn="l" defTabSz="877570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628650" y="1825944"/>
            <a:ext cx="7886700" cy="4352099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10600030101010101"/>
                <a:ea typeface="等线" panose="02010600030101010101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10600030101010101"/>
                <a:ea typeface="等线" panose="02010600030101010101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u"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hyperlink" Target="../../../ct/&#35270;&#39057;/&#24076;&#33098;&#25991;&#21270;&#30340;&#21457;&#23637;.avi" TargetMode="Externa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.xml"/><Relationship Id="rId10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601"/>
            <a:ext cx="2737247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8" name="Text Box 4"/>
          <p:cNvSpPr txBox="1"/>
          <p:nvPr/>
        </p:nvSpPr>
        <p:spPr>
          <a:xfrm>
            <a:off x="6300788" y="502249"/>
            <a:ext cx="1881188" cy="104000"/>
          </a:xfrm>
          <a:prstGeom prst="rect">
            <a:avLst/>
          </a:prstGeom>
          <a:noFill/>
          <a:ln w="9525">
            <a:noFill/>
          </a:ln>
        </p:spPr>
        <p:txBody>
          <a:bodyPr lIns="87762" tIns="43877" rIns="87762" bIns="43877" anchor="t">
            <a:spAutoFit/>
          </a:bodyPr>
          <a:lstStyle/>
          <a:p>
            <a:pPr defTabSz="1168400">
              <a:buFont typeface="Arial" panose="020B0604020202020204" pitchFamily="34" charset="0"/>
              <a:buNone/>
            </a:pPr>
            <a:r>
              <a:rPr lang="en-US" altLang="zh-CN" sz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project</a:t>
            </a:r>
            <a:endParaRPr lang="en-US" altLang="zh-CN" sz="10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5299" name="Text Box 2"/>
          <p:cNvSpPr txBox="1"/>
          <p:nvPr/>
        </p:nvSpPr>
        <p:spPr>
          <a:xfrm>
            <a:off x="7309247" y="302226"/>
            <a:ext cx="1631156" cy="619526"/>
          </a:xfrm>
          <a:prstGeom prst="rect">
            <a:avLst/>
          </a:prstGeom>
          <a:noFill/>
          <a:ln w="9525">
            <a:noFill/>
          </a:ln>
        </p:spPr>
        <p:txBody>
          <a:bodyPr lIns="87762" tIns="43877" rIns="87762" bIns="43877" anchor="t">
            <a:spAutoFit/>
          </a:bodyPr>
          <a:lstStyle/>
          <a:p>
            <a:pPr defTabSz="1168400">
              <a:buFont typeface="Arial" panose="020B0604020202020204" pitchFamily="34" charset="0"/>
              <a:buNone/>
            </a:pPr>
            <a:r>
              <a:rPr lang="zh-CN" altLang="en-US" sz="34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</a:t>
            </a:r>
            <a:endParaRPr lang="zh-CN" altLang="en-US" sz="34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300" name="Freeform 5"/>
          <p:cNvSpPr>
            <a:spLocks noEditPoints="1"/>
          </p:cNvSpPr>
          <p:nvPr/>
        </p:nvSpPr>
        <p:spPr>
          <a:xfrm>
            <a:off x="7163991" y="260950"/>
            <a:ext cx="270272" cy="2063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887" h="489">
                <a:moveTo>
                  <a:pt x="887" y="0"/>
                </a:moveTo>
                <a:lnTo>
                  <a:pt x="738" y="0"/>
                </a:lnTo>
                <a:lnTo>
                  <a:pt x="572" y="245"/>
                </a:lnTo>
                <a:lnTo>
                  <a:pt x="738" y="489"/>
                </a:lnTo>
                <a:lnTo>
                  <a:pt x="887" y="489"/>
                </a:lnTo>
                <a:lnTo>
                  <a:pt x="721" y="245"/>
                </a:lnTo>
                <a:lnTo>
                  <a:pt x="887" y="0"/>
                </a:lnTo>
                <a:close/>
                <a:moveTo>
                  <a:pt x="601" y="0"/>
                </a:moveTo>
                <a:lnTo>
                  <a:pt x="452" y="0"/>
                </a:lnTo>
                <a:lnTo>
                  <a:pt x="286" y="245"/>
                </a:lnTo>
                <a:lnTo>
                  <a:pt x="452" y="489"/>
                </a:lnTo>
                <a:lnTo>
                  <a:pt x="601" y="489"/>
                </a:lnTo>
                <a:lnTo>
                  <a:pt x="435" y="245"/>
                </a:lnTo>
                <a:lnTo>
                  <a:pt x="601" y="0"/>
                </a:lnTo>
                <a:close/>
                <a:moveTo>
                  <a:pt x="315" y="0"/>
                </a:moveTo>
                <a:lnTo>
                  <a:pt x="166" y="0"/>
                </a:lnTo>
                <a:lnTo>
                  <a:pt x="0" y="245"/>
                </a:lnTo>
                <a:lnTo>
                  <a:pt x="166" y="489"/>
                </a:lnTo>
                <a:lnTo>
                  <a:pt x="315" y="489"/>
                </a:lnTo>
                <a:lnTo>
                  <a:pt x="149" y="245"/>
                </a:lnTo>
                <a:lnTo>
                  <a:pt x="315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5301" name="矩形 5"/>
          <p:cNvSpPr/>
          <p:nvPr/>
        </p:nvSpPr>
        <p:spPr>
          <a:xfrm>
            <a:off x="1963342" y="1970689"/>
            <a:ext cx="6768703" cy="4082415"/>
          </a:xfrm>
          <a:prstGeom prst="rect">
            <a:avLst/>
          </a:prstGeom>
          <a:noFill/>
          <a:ln w="9525">
            <a:noFill/>
          </a:ln>
        </p:spPr>
        <p:txBody>
          <a:bodyPr lIns="87762" tIns="43877" rIns="87762" bIns="43877" anchor="t">
            <a:spAutoFit/>
          </a:bodyPr>
          <a:lstStyle/>
          <a:p>
            <a:pPr algn="ctr" defTabSz="1168400">
              <a:buFont typeface="Arial" panose="020B0604020202020204" pitchFamily="34" charset="0"/>
              <a:buNone/>
            </a:pPr>
            <a:r>
              <a:rPr lang="zh-CN" altLang="en-US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endParaRPr lang="zh-CN" altLang="en-US" sz="5775" dirty="0">
              <a:solidFill>
                <a:srgbClr val="1552D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168400">
              <a:buFont typeface="Arial" panose="020B0604020202020204" pitchFamily="34" charset="0"/>
              <a:buNone/>
            </a:pPr>
            <a:r>
              <a:rPr lang="zh-CN" altLang="en-US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古代希腊文明</a:t>
            </a:r>
            <a:endParaRPr lang="zh-CN" altLang="en-US" sz="5775" dirty="0">
              <a:solidFill>
                <a:srgbClr val="1552D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168400">
              <a:buFont typeface="Arial" panose="020B0604020202020204" pitchFamily="34" charset="0"/>
              <a:buNone/>
            </a:pPr>
            <a:endParaRPr lang="zh-CN" altLang="en-US" sz="2000" dirty="0">
              <a:solidFill>
                <a:srgbClr val="1552D1"/>
              </a:solidFill>
              <a:latin typeface="+mn-ea"/>
              <a:ea typeface="+mn-ea"/>
            </a:endParaRPr>
          </a:p>
          <a:p>
            <a:pPr algn="ctr" defTabSz="1168400">
              <a:buFont typeface="Arial" panose="020B0604020202020204" pitchFamily="34" charset="0"/>
              <a:buNone/>
            </a:pPr>
            <a:endParaRPr lang="zh-CN" altLang="en-US" sz="2000" dirty="0">
              <a:solidFill>
                <a:srgbClr val="1552D1"/>
              </a:solidFill>
              <a:latin typeface="+mn-ea"/>
              <a:ea typeface="+mn-ea"/>
            </a:endParaRPr>
          </a:p>
          <a:p>
            <a:pPr algn="ctr" defTabSz="1168400">
              <a:buFont typeface="Arial" panose="020B0604020202020204" pitchFamily="34" charset="0"/>
              <a:buNone/>
            </a:pPr>
            <a:endParaRPr lang="zh-CN" altLang="en-US" sz="2000" dirty="0">
              <a:solidFill>
                <a:srgbClr val="1552D1"/>
              </a:solidFill>
              <a:latin typeface="+mn-ea"/>
              <a:ea typeface="+mn-ea"/>
            </a:endParaRPr>
          </a:p>
          <a:p>
            <a:pPr algn="ctr" defTabSz="1168400">
              <a:buFont typeface="Arial" panose="020B0604020202020204" pitchFamily="34" charset="0"/>
              <a:buNone/>
            </a:pPr>
            <a:endParaRPr lang="zh-CN" altLang="en-US" sz="2000" dirty="0">
              <a:solidFill>
                <a:srgbClr val="1552D1"/>
              </a:solidFill>
              <a:latin typeface="+mn-ea"/>
              <a:ea typeface="+mn-ea"/>
            </a:endParaRPr>
          </a:p>
          <a:p>
            <a:pPr algn="ctr" defTabSz="1168400">
              <a:buFont typeface="Arial" panose="020B0604020202020204" pitchFamily="34" charset="0"/>
              <a:buNone/>
            </a:pPr>
            <a:endParaRPr lang="zh-CN" altLang="en-US" sz="2000" dirty="0">
              <a:solidFill>
                <a:srgbClr val="1552D1"/>
              </a:solidFill>
              <a:latin typeface="+mn-ea"/>
              <a:ea typeface="+mn-ea"/>
            </a:endParaRPr>
          </a:p>
          <a:p>
            <a:pPr algn="ctr" defTabSz="1168400">
              <a:buFont typeface="Arial" panose="020B0604020202020204" pitchFamily="34" charset="0"/>
              <a:buNone/>
            </a:pPr>
            <a:endParaRPr lang="zh-CN" altLang="en-US" sz="2000" dirty="0">
              <a:solidFill>
                <a:srgbClr val="1552D1"/>
              </a:solidFill>
              <a:latin typeface="+mn-ea"/>
              <a:ea typeface="+mn-ea"/>
            </a:endParaRPr>
          </a:p>
          <a:p>
            <a:pPr algn="ctr" defTabSz="1168400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    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武进区湖塘实验中学   许丽丹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6301105" y="599440"/>
            <a:ext cx="2508250" cy="395148"/>
          </a:xfrm>
          <a:prstGeom prst="rect">
            <a:avLst/>
          </a:prstGeom>
          <a:noFill/>
          <a:ln w="9525">
            <a:noFill/>
          </a:ln>
        </p:spPr>
        <p:txBody>
          <a:bodyPr lIns="117016" tIns="58503" rIns="117016" bIns="58503" anchor="t">
            <a:spAutoFit/>
          </a:bodyPr>
          <a:lstStyle/>
          <a:p>
            <a:pPr defTabSz="116840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project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8635" y="1824567"/>
            <a:ext cx="336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情景剧 </a:t>
            </a:r>
            <a:endParaRPr lang="zh-CN" altLang="en-US" sz="2700" dirty="0">
              <a:solidFill>
                <a:srgbClr val="F6F9F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《苏格拉底之死》</a:t>
            </a:r>
            <a:endParaRPr lang="zh-CN" altLang="en-US" sz="2700" dirty="0">
              <a:solidFill>
                <a:srgbClr val="F6F9F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4273" name="图片 1"/>
          <p:cNvPicPr>
            <a:picLocks noChangeAspect="1"/>
          </p:cNvPicPr>
          <p:nvPr/>
        </p:nvPicPr>
        <p:blipFill>
          <a:blip r:embed="rId1" cstate="print"/>
          <a:srcRect t="10286" b="4243"/>
          <a:stretch>
            <a:fillRect/>
          </a:stretch>
        </p:blipFill>
        <p:spPr>
          <a:xfrm>
            <a:off x="3578226" y="409789"/>
            <a:ext cx="4925695" cy="480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77788" y="5211235"/>
            <a:ext cx="9144001" cy="115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rtl="0" eaLnBrk="0" hangingPunct="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4855" indent="-287655" rtl="0" eaLnBrk="0" hangingPunct="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marL="1141730" indent="-227330" rtl="0" eaLnBrk="0" hangingPunct="0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marL="1598930" indent="-228600" rtl="0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marL="2056130" indent="-228600" rtl="0" eaLnBrk="0" hangingPunct="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marL="251333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marL="297053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marL="342773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marL="388493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300" b="1" dirty="0"/>
              <a:t>    </a:t>
            </a:r>
            <a:r>
              <a:rPr lang="zh-CN" altLang="en-US" sz="2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陪审团的产生：经过</a:t>
            </a:r>
            <a:r>
              <a:rPr lang="zh-CN" altLang="en-US" sz="2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抽签</a:t>
            </a:r>
            <a:r>
              <a:rPr lang="zh-CN" altLang="en-US" sz="2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的方式，雅典从自愿报名的候选者中随机选出501人，组成陪审团，负责审判苏格拉底。在规定的时间内，苏格拉底为自己作了</a:t>
            </a:r>
            <a:r>
              <a:rPr lang="zh-CN" altLang="en-US" sz="2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辩护</a:t>
            </a:r>
            <a:r>
              <a:rPr lang="zh-CN" altLang="en-US" sz="2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161926" y="921386"/>
            <a:ext cx="6585741" cy="16028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2365045" y="223546"/>
            <a:ext cx="4499633" cy="50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405" tIns="35703" rIns="71405" bIns="35703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800" b="1" dirty="0" smtClean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雅典民主政治的得与失</a:t>
            </a:r>
            <a:endParaRPr lang="zh-CN" altLang="en-US" sz="28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71450" y="5142267"/>
            <a:ext cx="8886824" cy="15083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CCFFCC"/>
            </a:solidFill>
            <a:miter lim="800000"/>
          </a:ln>
          <a:effectLst/>
        </p:spPr>
        <p:txBody>
          <a:bodyPr wrap="square" lIns="71405" tIns="35703" rIns="71405" bIns="35703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defRPr/>
            </a:pP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失：</a:t>
            </a: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少数人的民主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：广大妇女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、奴隶和外邦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人不能享有雅典的民主权利。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实质</a:t>
            </a:r>
            <a:r>
              <a:rPr lang="zh-CN" altLang="en-US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是少数人的奴隶主的民主</a:t>
            </a:r>
            <a:r>
              <a:rPr lang="zh-CN" altLang="en-US" sz="2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6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  <a:spcBef>
                <a:spcPts val="0"/>
              </a:spcBef>
              <a:defRPr/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直接民主容易导致国家权力的滥用和误用</a:t>
            </a: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成为政治腐败、社会动乱的隐患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85724" y="875640"/>
            <a:ext cx="9058276" cy="4021903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405" tIns="35703" rIns="71405" bIns="3570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kumimoji="1" lang="zh-CN" altLang="en-US" sz="2400" b="1" dirty="0">
                <a:solidFill>
                  <a:srgbClr val="FFFF00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【材料一】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在雅典形成的高度完善的古代民主制度，具有重大的进步作用，它协调了公民集体内部不同阶层的利益，为雅典公民充分发挥主动性和聪明才智提供了条件，从而促进了社会经济和文化的发展</a:t>
            </a:r>
            <a:r>
              <a:rPr kumimoji="1" lang="zh-CN" altLang="en-US" sz="2400" b="1" dirty="0" smtClean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。</a:t>
            </a:r>
            <a:r>
              <a:rPr kumimoji="1" lang="en-US" altLang="zh-CN" sz="2400" b="1" dirty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 </a:t>
            </a:r>
            <a:r>
              <a:rPr kumimoji="1" lang="en-US" altLang="zh-CN" sz="2400" b="1" dirty="0" smtClean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                                                  —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崔连仲主编</a:t>
            </a:r>
            <a:r>
              <a:rPr kumimoji="1" lang="en-US" altLang="zh-CN" sz="2400" b="1" dirty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《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世界通史</a:t>
            </a:r>
            <a:r>
              <a:rPr kumimoji="1" lang="en-US" altLang="zh-CN" sz="2400" b="1" dirty="0" smtClean="0">
                <a:solidFill>
                  <a:schemeClr val="bg1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》</a:t>
            </a:r>
            <a:endParaRPr kumimoji="1" lang="en-US" altLang="zh-CN" sz="2400" b="1" dirty="0">
              <a:solidFill>
                <a:schemeClr val="bg1"/>
              </a:solidFill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kumimoji="1" lang="zh-CN" altLang="en-US" sz="2400" b="1" dirty="0" smtClean="0">
                <a:solidFill>
                  <a:srgbClr val="FFFF00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【材料二】</a:t>
            </a:r>
            <a:r>
              <a:rPr kumimoji="1" lang="zh-CN" altLang="en-US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公元前</a:t>
            </a:r>
            <a:r>
              <a:rPr kumimoji="1" lang="en-US" altLang="zh-CN" sz="2400" b="1" dirty="0">
                <a:solidFill>
                  <a:schemeClr val="bg1"/>
                </a:solidFill>
                <a:ea typeface="楷体" panose="02010609060101010101" pitchFamily="49" charset="-122"/>
              </a:rPr>
              <a:t>431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</a:rPr>
              <a:t>年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雅典全部人口为</a:t>
            </a:r>
            <a:r>
              <a:rPr kumimoji="1"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40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万人，其中雅典自由民</a:t>
            </a:r>
            <a:r>
              <a:rPr kumimoji="1"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16.8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万，外邦人</a:t>
            </a:r>
            <a:r>
              <a:rPr kumimoji="1"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3.2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万，奴隶</a:t>
            </a:r>
            <a:r>
              <a:rPr kumimoji="1"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万。而自由民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</a:rPr>
              <a:t>中，妇女也被排除于民主的殿堂之外。			</a:t>
            </a:r>
            <a:r>
              <a:rPr kumimoji="1" lang="zh-CN" altLang="en-US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            </a:t>
            </a:r>
            <a:r>
              <a:rPr kumimoji="1"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</a:rPr>
              <a:t>哈蒙德</a:t>
            </a:r>
            <a:r>
              <a:rPr kumimoji="1" lang="en-US" altLang="zh-CN" sz="2400" b="1" dirty="0">
                <a:solidFill>
                  <a:schemeClr val="bg1"/>
                </a:solidFill>
                <a:ea typeface="楷体" panose="02010609060101010101" pitchFamily="49" charset="-122"/>
              </a:rPr>
              <a:t>《</a:t>
            </a:r>
            <a:r>
              <a:rPr kumimoji="1" lang="zh-CN" altLang="en-US" sz="2400" b="1" dirty="0">
                <a:solidFill>
                  <a:schemeClr val="bg1"/>
                </a:solidFill>
                <a:ea typeface="楷体" panose="02010609060101010101" pitchFamily="49" charset="-122"/>
              </a:rPr>
              <a:t>希腊史</a:t>
            </a:r>
            <a:r>
              <a:rPr kumimoji="1" lang="en-US" altLang="zh-CN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》</a:t>
            </a:r>
            <a:endParaRPr kumimoji="1" lang="en-US" altLang="zh-CN" sz="2400" b="1" dirty="0" smtClean="0">
              <a:solidFill>
                <a:schemeClr val="bg1"/>
              </a:solidFill>
              <a:ea typeface="楷体" panose="02010609060101010101" pitchFamily="49" charset="-122"/>
            </a:endParaRPr>
          </a:p>
          <a:p>
            <a:pPr>
              <a:lnSpc>
                <a:spcPts val="2800"/>
              </a:lnSpc>
              <a:spcBef>
                <a:spcPts val="0"/>
              </a:spcBef>
              <a:buNone/>
            </a:pPr>
            <a:r>
              <a:rPr kumimoji="1" lang="zh-CN" altLang="en-US" sz="2400" b="1" dirty="0" smtClean="0">
                <a:solidFill>
                  <a:srgbClr val="FFFF00"/>
                </a:solidFill>
                <a:ea typeface="楷体" panose="02010609060101010101" pitchFamily="49" charset="-122"/>
                <a:sym typeface="等线" panose="02010600030101010101" pitchFamily="2" charset="-122"/>
              </a:rPr>
              <a:t>【材料三】</a:t>
            </a:r>
            <a:r>
              <a:rPr kumimoji="1" lang="zh-CN" altLang="en-US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苏格拉底说：“没有人愿意用抽签的方法去雇佣一位舵手和建筑师、吹笛手或其他行业的人，而这类事若出错的话，危害还比管理国家事务上出错轻的多。”      </a:t>
            </a:r>
            <a:r>
              <a:rPr kumimoji="1" lang="en-US" altLang="zh-CN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---</a:t>
            </a:r>
            <a:r>
              <a:rPr kumimoji="1" lang="zh-CN" altLang="en-US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色诺芬</a:t>
            </a:r>
            <a:r>
              <a:rPr kumimoji="1" lang="en-US" altLang="zh-CN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《</a:t>
            </a:r>
            <a:r>
              <a:rPr kumimoji="1" lang="zh-CN" altLang="en-US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回忆苏格拉底</a:t>
            </a:r>
            <a:r>
              <a:rPr kumimoji="1" lang="en-US" altLang="zh-CN" sz="2400" b="1" dirty="0" smtClean="0">
                <a:solidFill>
                  <a:schemeClr val="bg1"/>
                </a:solidFill>
                <a:ea typeface="楷体" panose="02010609060101010101" pitchFamily="49" charset="-122"/>
              </a:rPr>
              <a:t>》</a:t>
            </a:r>
            <a:endParaRPr kumimoji="1" lang="en-US" altLang="zh-CN" sz="2400" b="1" dirty="0" smtClean="0">
              <a:solidFill>
                <a:schemeClr val="bg1"/>
              </a:solidFill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buNone/>
            </a:pPr>
            <a:r>
              <a:rPr lang="zh-CN" altLang="en-US" sz="2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据上述材料评述雅典民主政治的得与失。</a:t>
            </a:r>
            <a:endParaRPr lang="zh-CN" altLang="en-US" sz="28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85724" y="60553"/>
            <a:ext cx="2255044" cy="66236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思维与探究</a:t>
            </a:r>
            <a:endParaRPr lang="zh-CN" altLang="en-US" sz="2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图片 21" descr="t01bee137dc8a588c9c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1" y="50967"/>
            <a:ext cx="1883385" cy="870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1926" y="5132842"/>
            <a:ext cx="888682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得：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为雅典公民充分发挥主动性和聪明才智提供了条件，从而促进了社会经济和文化的发展。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bldLvl="0" animBg="1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文本框 2"/>
          <p:cNvSpPr txBox="1"/>
          <p:nvPr/>
        </p:nvSpPr>
        <p:spPr>
          <a:xfrm>
            <a:off x="242889" y="5363"/>
            <a:ext cx="1962397" cy="784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</a:t>
            </a:r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东征影响</a:t>
            </a:r>
            <a:endParaRPr lang="zh-CN" altLang="en-US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817371" y="1051803"/>
            <a:ext cx="6944201" cy="41549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世界的征服者</a:t>
            </a:r>
            <a:r>
              <a:rPr kumimoji="0" lang="en-US" altLang="zh-CN" sz="2100" b="1" i="0" u="none" strike="noStrike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2100" b="1" i="0" u="none" strike="noStrike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亚历山大大帝</a:t>
            </a:r>
            <a:r>
              <a:rPr kumimoji="0" lang="en-US" altLang="zh-CN" sz="2100" b="1" i="0" u="none" strike="noStrike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(Alexander the Great</a:t>
            </a:r>
            <a:r>
              <a:rPr kumimoji="0" lang="zh-CN" altLang="en-US" sz="2100" b="1" i="0" u="none" strike="noStrike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kumimoji="0" lang="zh-CN" altLang="en-US" sz="2100" b="1" i="0" u="none" strike="noStrike" kern="1200" cap="none" spc="0" normalizeH="0" baseline="0" noProof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4755" name="图片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37185" y="1605915"/>
            <a:ext cx="3569335" cy="4210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6" name="文本框 7"/>
          <p:cNvSpPr txBox="1"/>
          <p:nvPr/>
        </p:nvSpPr>
        <p:spPr>
          <a:xfrm>
            <a:off x="4057015" y="1606127"/>
            <a:ext cx="489204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等线" panose="02010600030101010101" pitchFamily="2" charset="-122"/>
              </a:rPr>
              <a:t>   </a:t>
            </a:r>
            <a:r>
              <a:rPr lang="en-US" altLang="zh-CN" sz="1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亚历山大大帝，世界古代史上著名军事家和政治家，欧洲历史上四大军事统帅之首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亚历山大大帝，汉尼拔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·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巴卡，恺撒大帝，拿破仑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)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。曾师从古希腊著名学者亚里士多德，</a:t>
            </a:r>
            <a:r>
              <a:rPr lang="zh-CN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16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岁随父征战，</a:t>
            </a:r>
            <a:r>
              <a:rPr lang="zh-CN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18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岁指挥军队击败希腊联军。</a:t>
            </a:r>
            <a:r>
              <a:rPr lang="zh-CN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20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岁组织东侵。据说在远征中，他</a:t>
            </a:r>
            <a:r>
              <a:rPr lang="zh-CN" altLang="en-US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命令一切人“把世界当做自己的家乡”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。亚历山大以其雄才大略，先后统一希腊全境，进而横扫中东地区，占领埃及，荡平波斯帝国，大军开到印度河流域。征服全境约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500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万平方公里。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8989" y="5816249"/>
            <a:ext cx="3366627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亚历山大</a:t>
            </a:r>
            <a:endParaRPr lang="en-US" altLang="zh-CN" sz="2400" b="1" dirty="0">
              <a:solidFill>
                <a:srgbClr val="F6F9F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</a:t>
            </a: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356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前</a:t>
            </a: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323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1800" b="1" dirty="0">
                <a:solidFill>
                  <a:srgbClr val="F6F9F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endParaRPr lang="en-US" altLang="zh-CN" sz="1800" b="1" dirty="0">
              <a:solidFill>
                <a:srgbClr val="F6F9F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4758" name="文本框 1"/>
          <p:cNvSpPr txBox="1"/>
          <p:nvPr/>
        </p:nvSpPr>
        <p:spPr>
          <a:xfrm>
            <a:off x="2480625" y="297423"/>
            <a:ext cx="4183856" cy="49244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zh-CN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亚历山大人物简介</a:t>
            </a:r>
            <a:endParaRPr lang="zh-CN" altLang="en-US" sz="2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61926" y="839603"/>
            <a:ext cx="8048625" cy="41187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6" descr="0130000030742712449595843722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01292" y="1495389"/>
            <a:ext cx="6588919" cy="540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4338"/>
          <p:cNvSpPr txBox="1"/>
          <p:nvPr/>
        </p:nvSpPr>
        <p:spPr>
          <a:xfrm>
            <a:off x="279719" y="4226314"/>
            <a:ext cx="8295085" cy="1892826"/>
          </a:xfrm>
          <a:prstGeom prst="rect">
            <a:avLst/>
          </a:prstGeom>
          <a:solidFill>
            <a:srgbClr val="DDD5F9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前</a:t>
            </a:r>
            <a:r>
              <a:rPr lang="en-US" altLang="zh-CN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334</a:t>
            </a: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</a:t>
            </a:r>
            <a:r>
              <a:rPr lang="en-US" altLang="en-US" sz="1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侵入小亚细亚。</a:t>
            </a:r>
            <a:endParaRPr lang="en-US" altLang="en-US" sz="1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前</a:t>
            </a:r>
            <a:r>
              <a:rPr lang="en-US" altLang="zh-CN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332</a:t>
            </a: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年占领埃及，第二年回师亚洲，继续对波斯作战，攻占巴比伦等城市。</a:t>
            </a:r>
            <a:endParaRPr lang="en-US" altLang="en-US" sz="1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</a:t>
            </a:r>
            <a:r>
              <a:rPr lang="en-US" altLang="zh-CN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330</a:t>
            </a: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年，波斯帝国沦亡。</a:t>
            </a:r>
            <a:endParaRPr lang="en-US" altLang="en-US" sz="1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</a:t>
            </a:r>
            <a:r>
              <a:rPr lang="en-US" altLang="zh-CN" sz="1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326</a:t>
            </a:r>
            <a:r>
              <a:rPr lang="en-US" altLang="en-US" sz="1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年进军印度</a:t>
            </a: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，占领印度河流域，因土著居民的顽强抵抗，气候不适，士兵普遍厌战，被迫退兵。前</a:t>
            </a:r>
            <a:r>
              <a:rPr lang="en-US" altLang="zh-CN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325</a:t>
            </a:r>
            <a:r>
              <a:rPr lang="en-US" altLang="en-US" sz="1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年返回巴比伦。</a:t>
            </a:r>
            <a:endParaRPr lang="en-US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6803" name="矩形 12"/>
          <p:cNvSpPr/>
          <p:nvPr/>
        </p:nvSpPr>
        <p:spPr>
          <a:xfrm>
            <a:off x="2251392" y="220806"/>
            <a:ext cx="684033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亚历山大东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征影响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---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东西方文明的碰撞与交融</a:t>
            </a:r>
            <a:endParaRPr lang="zh-CN" altLang="en-US" sz="2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6804" name="TextBox 1"/>
          <p:cNvSpPr txBox="1"/>
          <p:nvPr/>
        </p:nvSpPr>
        <p:spPr>
          <a:xfrm>
            <a:off x="484585" y="881664"/>
            <a:ext cx="8378428" cy="461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观察下图，根据图中箭头所示指出亚历山大东征的路线。</a:t>
            </a:r>
            <a:endParaRPr lang="zh-CN" altLang="en-US" sz="2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972741" y="2140550"/>
            <a:ext cx="6317456" cy="4608513"/>
            <a:chOff x="249" y="572"/>
            <a:chExt cx="5307" cy="2903"/>
          </a:xfrm>
        </p:grpSpPr>
        <p:sp>
          <p:nvSpPr>
            <p:cNvPr id="76806" name="Oval 7"/>
            <p:cNvSpPr/>
            <p:nvPr/>
          </p:nvSpPr>
          <p:spPr>
            <a:xfrm>
              <a:off x="748" y="572"/>
              <a:ext cx="1769" cy="408"/>
            </a:xfrm>
            <a:prstGeom prst="ellipse">
              <a:avLst/>
            </a:prstGeom>
            <a:noFill/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zh-CN" sz="18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6807" name="Oval 8"/>
            <p:cNvSpPr/>
            <p:nvPr/>
          </p:nvSpPr>
          <p:spPr>
            <a:xfrm rot="5400000">
              <a:off x="-23" y="2795"/>
              <a:ext cx="952" cy="408"/>
            </a:xfrm>
            <a:prstGeom prst="ellipse">
              <a:avLst/>
            </a:prstGeom>
            <a:noFill/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zh-CN" sz="18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6808" name="Oval 9"/>
            <p:cNvSpPr/>
            <p:nvPr/>
          </p:nvSpPr>
          <p:spPr>
            <a:xfrm>
              <a:off x="3470" y="1661"/>
              <a:ext cx="2086" cy="499"/>
            </a:xfrm>
            <a:prstGeom prst="ellipse">
              <a:avLst/>
            </a:prstGeom>
            <a:noFill/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zh-CN" sz="18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331211" y="4594860"/>
            <a:ext cx="11093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波斯文明</a:t>
            </a:r>
            <a:endParaRPr lang="zh-CN" altLang="en-US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96721" y="5402580"/>
            <a:ext cx="11093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埃及文明</a:t>
            </a:r>
            <a:endParaRPr lang="zh-CN" altLang="en-US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6546" y="2911687"/>
            <a:ext cx="11093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希腊文明</a:t>
            </a:r>
            <a:endParaRPr lang="zh-CN" altLang="en-US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43931" y="5748020"/>
            <a:ext cx="11093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印度文明</a:t>
            </a:r>
            <a:endParaRPr lang="zh-CN" altLang="en-US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242889" y="5363"/>
            <a:ext cx="1962397" cy="784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</a:t>
            </a:r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东征影响</a:t>
            </a:r>
            <a:endParaRPr lang="zh-CN" altLang="en-US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61926" y="860197"/>
            <a:ext cx="8810625" cy="20593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2" grpId="0" animBg="1"/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 flipV="1">
            <a:off x="1" y="6855903"/>
            <a:ext cx="9144000" cy="43543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solidFill>
                  <a:srgbClr val="660033"/>
                </a:solidFill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9876" name="图片 45" descr="624f9a79jw1eelyzwvu5xj20b408t75j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7138" y="600"/>
            <a:ext cx="1359694" cy="776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23"/>
          <p:cNvGrpSpPr/>
          <p:nvPr/>
        </p:nvGrpSpPr>
        <p:grpSpPr>
          <a:xfrm flipH="1">
            <a:off x="6556280" y="-11219"/>
            <a:ext cx="2183071" cy="704856"/>
            <a:chOff x="0" y="-2"/>
            <a:chExt cx="1377891" cy="634701"/>
          </a:xfrm>
          <a:solidFill>
            <a:schemeClr val="bg2">
              <a:lumMod val="90000"/>
            </a:schemeClr>
          </a:solidFill>
        </p:grpSpPr>
        <p:sp>
          <p:nvSpPr>
            <p:cNvPr id="50" name="直角三角形 49"/>
            <p:cNvSpPr/>
            <p:nvPr/>
          </p:nvSpPr>
          <p:spPr>
            <a:xfrm flipV="1">
              <a:off x="708342" y="-2"/>
              <a:ext cx="669549" cy="6346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0" y="0"/>
              <a:ext cx="708343" cy="634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66"/>
          <p:cNvGrpSpPr/>
          <p:nvPr/>
        </p:nvGrpSpPr>
        <p:grpSpPr>
          <a:xfrm flipH="1">
            <a:off x="6965230" y="-11219"/>
            <a:ext cx="2183070" cy="704856"/>
            <a:chOff x="0" y="-2"/>
            <a:chExt cx="1377891" cy="634701"/>
          </a:xfrm>
          <a:solidFill>
            <a:schemeClr val="bg2">
              <a:lumMod val="90000"/>
            </a:schemeClr>
          </a:solidFill>
        </p:grpSpPr>
        <p:sp>
          <p:nvSpPr>
            <p:cNvPr id="55" name="直角三角形 54"/>
            <p:cNvSpPr/>
            <p:nvPr/>
          </p:nvSpPr>
          <p:spPr>
            <a:xfrm flipV="1">
              <a:off x="708342" y="-2"/>
              <a:ext cx="669549" cy="6346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0" y="0"/>
              <a:ext cx="708343" cy="634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9879" name="图片 57" descr="624f9a79jw1eelyzwvu5xj20b408t75j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7138" y="600"/>
            <a:ext cx="1359694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80" name="矩形 32"/>
          <p:cNvSpPr/>
          <p:nvPr/>
        </p:nvSpPr>
        <p:spPr>
          <a:xfrm>
            <a:off x="215504" y="1262803"/>
            <a:ext cx="2040731" cy="5078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①</a:t>
            </a:r>
            <a:r>
              <a:rPr lang="zh-CN" altLang="en-US" sz="2700" b="1" dirty="0" smtClean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积极</a:t>
            </a:r>
            <a:r>
              <a:rPr lang="zh-CN" altLang="en-US" sz="2700" b="1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endParaRPr lang="zh-CN" altLang="en-US" sz="27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858782" y="662225"/>
            <a:ext cx="3543935" cy="223039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48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 pitchFamily="34" charset="0"/>
              </a:rPr>
              <a:t>  </a:t>
            </a:r>
            <a:r>
              <a: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 pitchFamily="34" charset="0"/>
              </a:rPr>
              <a:t>英国诗人雪莱的话很有代表性：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sym typeface="Calibri" panose="020F0502020204030204" pitchFamily="34" charset="0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 pitchFamily="34" charset="0"/>
              </a:rPr>
              <a:t>我们都是希腊人。我们的法律，我们的文学，我们的宗教，我们的艺术，都根源于希腊。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sym typeface="Calibri" panose="020F0502020204030204" pitchFamily="34" charset="0"/>
              </a:rPr>
              <a:t>”</a:t>
            </a:r>
            <a:r>
              <a: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 pitchFamily="34" charset="0"/>
              </a:rPr>
              <a:t> </a:t>
            </a:r>
            <a:endParaRPr lang="zh-CN" altLang="en-US" sz="24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5503" y="1938516"/>
            <a:ext cx="4762500" cy="95410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bg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客观上促进了希腊文明与</a:t>
            </a:r>
            <a:r>
              <a:rPr lang="zh-CN" altLang="en-US" sz="2800" dirty="0" smtClean="0">
                <a:solidFill>
                  <a:schemeClr val="bg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东方诸</a:t>
            </a:r>
            <a:r>
              <a:rPr lang="zh-CN" altLang="en-US" sz="2800" dirty="0">
                <a:solidFill>
                  <a:schemeClr val="bg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文明的交流和融汇。</a:t>
            </a:r>
            <a:endParaRPr lang="zh-CN" altLang="en-US" sz="2800" dirty="0">
              <a:solidFill>
                <a:schemeClr val="bg2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9838" y="3014006"/>
            <a:ext cx="4427352" cy="30512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28041" y="6144832"/>
            <a:ext cx="28054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叙利亚帕米尔拉古城</a:t>
            </a:r>
            <a:endParaRPr lang="zh-CN" altLang="en-US" sz="2000" b="1" dirty="0">
              <a:solidFill>
                <a:schemeClr val="accent2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5869" y="6252409"/>
            <a:ext cx="26490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zh-CN" sz="2000" b="1" dirty="0">
                <a:solidFill>
                  <a:schemeClr val="accent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埃及卢克索神庙遗址</a:t>
            </a:r>
            <a:endParaRPr lang="en-US" altLang="zh-CN" sz="2000" b="1" dirty="0">
              <a:solidFill>
                <a:schemeClr val="accent2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592" y="2999938"/>
            <a:ext cx="3994680" cy="3145367"/>
          </a:xfrm>
          <a:prstGeom prst="rect">
            <a:avLst/>
          </a:prstGeom>
        </p:spPr>
      </p:pic>
      <p:sp>
        <p:nvSpPr>
          <p:cNvPr id="23" name="文本框 2"/>
          <p:cNvSpPr txBox="1"/>
          <p:nvPr/>
        </p:nvSpPr>
        <p:spPr>
          <a:xfrm>
            <a:off x="254591" y="-16047"/>
            <a:ext cx="1962397" cy="784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</a:t>
            </a:r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东征影响</a:t>
            </a:r>
            <a:endParaRPr lang="zh-CN" altLang="en-US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161926" y="860196"/>
            <a:ext cx="3941445" cy="20595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1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" cstate="print"/>
          <a:srcRect l="24814" r="13974" b="25049"/>
          <a:stretch>
            <a:fillRect/>
          </a:stretch>
        </p:blipFill>
        <p:spPr>
          <a:xfrm>
            <a:off x="375921" y="3932767"/>
            <a:ext cx="4535805" cy="1887265"/>
          </a:xfrm>
          <a:prstGeom prst="roundRect">
            <a:avLst>
              <a:gd name="adj" fmla="val 7037"/>
            </a:avLst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6" name="图片 31" descr="8B82ACE28601C7A942F20ECC672643620C2C31B8_size70_w557_h74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1848" y="708626"/>
            <a:ext cx="3892153" cy="6203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 bwMode="auto">
          <a:xfrm flipV="1">
            <a:off x="1" y="6855903"/>
            <a:ext cx="9144000" cy="43543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solidFill>
                  <a:srgbClr val="660033"/>
                </a:solidFill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7830" name="图片 45" descr="624f9a79jw1eelyzwvu5xj20b408t75j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7138" y="600"/>
            <a:ext cx="1359694" cy="776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23"/>
          <p:cNvGrpSpPr/>
          <p:nvPr/>
        </p:nvGrpSpPr>
        <p:grpSpPr>
          <a:xfrm flipH="1">
            <a:off x="6556280" y="-11219"/>
            <a:ext cx="2183071" cy="704856"/>
            <a:chOff x="0" y="-2"/>
            <a:chExt cx="1377891" cy="634701"/>
          </a:xfrm>
          <a:solidFill>
            <a:schemeClr val="bg2">
              <a:lumMod val="90000"/>
            </a:schemeClr>
          </a:solidFill>
        </p:grpSpPr>
        <p:sp>
          <p:nvSpPr>
            <p:cNvPr id="50" name="直角三角形 49"/>
            <p:cNvSpPr/>
            <p:nvPr/>
          </p:nvSpPr>
          <p:spPr>
            <a:xfrm flipV="1">
              <a:off x="708342" y="-2"/>
              <a:ext cx="669549" cy="6346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0" y="0"/>
              <a:ext cx="708343" cy="634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66"/>
          <p:cNvGrpSpPr/>
          <p:nvPr/>
        </p:nvGrpSpPr>
        <p:grpSpPr>
          <a:xfrm flipH="1">
            <a:off x="6965230" y="-11219"/>
            <a:ext cx="2183070" cy="704856"/>
            <a:chOff x="0" y="-2"/>
            <a:chExt cx="1377891" cy="634701"/>
          </a:xfrm>
          <a:solidFill>
            <a:schemeClr val="bg2">
              <a:lumMod val="90000"/>
            </a:schemeClr>
          </a:solidFill>
        </p:grpSpPr>
        <p:sp>
          <p:nvSpPr>
            <p:cNvPr id="55" name="直角三角形 54"/>
            <p:cNvSpPr/>
            <p:nvPr/>
          </p:nvSpPr>
          <p:spPr>
            <a:xfrm flipV="1">
              <a:off x="708342" y="-2"/>
              <a:ext cx="669549" cy="6346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0" y="0"/>
              <a:ext cx="708343" cy="634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7834" name="图片 57" descr="624f9a79jw1eelyzwvu5xj20b408t75j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7138" y="600"/>
            <a:ext cx="1359694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150019" y="1592863"/>
            <a:ext cx="1927622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zh-CN" altLang="en-US" sz="2700" b="1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②</a:t>
            </a: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消极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：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7669" y="2178334"/>
            <a:ext cx="4457700" cy="95410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bg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亚历山大东征具有侵略性质，使东方人民饱受战争之苦。</a:t>
            </a:r>
            <a:endParaRPr lang="zh-CN" altLang="en-US" sz="2800" dirty="0">
              <a:solidFill>
                <a:schemeClr val="bg2"/>
              </a:solidFill>
            </a:endParaRPr>
          </a:p>
        </p:txBody>
      </p:sp>
      <p:pic>
        <p:nvPicPr>
          <p:cNvPr id="38" name="图片 37" descr="0522_386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7240" y="776189"/>
            <a:ext cx="1908391" cy="12926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9" name="矩形 38"/>
          <p:cNvSpPr/>
          <p:nvPr/>
        </p:nvSpPr>
        <p:spPr>
          <a:xfrm>
            <a:off x="341075" y="4032957"/>
            <a:ext cx="4570809" cy="163121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38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亚历山大远征，洗劫和烧毁了亚洲一些古老的城市，将成千上万的劳动人民掠为奴隶，以野蛮、残忍、落后的手段毁灭了许多东方文明。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299990" y="1172261"/>
            <a:ext cx="3941445" cy="20595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"/>
          <p:cNvSpPr txBox="1"/>
          <p:nvPr/>
        </p:nvSpPr>
        <p:spPr>
          <a:xfrm>
            <a:off x="150020" y="170415"/>
            <a:ext cx="1962397" cy="784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</a:t>
            </a:r>
            <a:r>
              <a:rPr lang="zh-CN" altLang="en-US" sz="27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东征</a:t>
            </a:r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endParaRPr lang="zh-CN" altLang="en-US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idx="1"/>
          </p:nvPr>
        </p:nvSpPr>
        <p:spPr>
          <a:xfrm>
            <a:off x="400051" y="184750"/>
            <a:ext cx="8291513" cy="5735639"/>
          </a:xfrm>
        </p:spPr>
        <p:txBody>
          <a:bodyPr vert="horz" wrap="square" lIns="68568" tIns="34285" rIns="68568" bIns="34285" numCol="1" anchor="t" anchorCtr="0" compatLnSpc="1"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汲取哲人的智慧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2946" name="Picture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9785" y="1003900"/>
            <a:ext cx="2401490" cy="35385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47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0820" y="1448400"/>
            <a:ext cx="2859881" cy="40322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48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6204" y="1696049"/>
            <a:ext cx="3155156" cy="42243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49" name="Text Box 8"/>
          <p:cNvSpPr txBox="1"/>
          <p:nvPr/>
        </p:nvSpPr>
        <p:spPr>
          <a:xfrm>
            <a:off x="-1" y="4542438"/>
            <a:ext cx="3348319" cy="800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3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世上最快乐的事，</a:t>
            </a:r>
            <a:endParaRPr lang="en-US" altLang="zh-CN" sz="23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莫过于为理想而奋斗。</a:t>
            </a:r>
            <a:endParaRPr lang="en-US" altLang="en-US" sz="23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2950" name="Text Box 6"/>
          <p:cNvSpPr txBox="1"/>
          <p:nvPr/>
        </p:nvSpPr>
        <p:spPr>
          <a:xfrm>
            <a:off x="2640808" y="5528877"/>
            <a:ext cx="3175397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知识是精神食粮。</a:t>
            </a:r>
            <a:endParaRPr lang="en-US" altLang="en-US" sz="2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2951" name="Text Box 7"/>
          <p:cNvSpPr txBox="1"/>
          <p:nvPr/>
        </p:nvSpPr>
        <p:spPr>
          <a:xfrm>
            <a:off x="5600700" y="5919894"/>
            <a:ext cx="36322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吾爱吾师，吾尤爱真理。</a:t>
            </a:r>
            <a:endParaRPr lang="en-US" altLang="zh-CN" sz="2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4294967295"/>
          </p:nvPr>
        </p:nvSpPr>
        <p:spPr>
          <a:xfrm>
            <a:off x="457200" y="6251575"/>
            <a:ext cx="2135188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 altLang="bg-BG">
                <a:latin typeface="+mn-lt"/>
              </a:rPr>
              <a:t> </a:t>
            </a:r>
            <a:endParaRPr lang="zh-CN" altLang="bg-BG">
              <a:latin typeface="+mn-lt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3124200" y="6251575"/>
            <a:ext cx="2897188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 altLang="bg-BG">
                <a:latin typeface="+mn-lt"/>
              </a:rPr>
              <a:t> </a:t>
            </a:r>
            <a:endParaRPr lang="zh-CN" altLang="bg-BG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2800" y="1152461"/>
            <a:ext cx="35765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  <a:scene3d>
              <a:camera prst="obliqueBottomRigh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dirty="0">
                <a:ln w="15875">
                  <a:noFill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  <a:latin typeface="Arial" panose="020B0604020202020204" pitchFamily="34" charset="0"/>
                <a:ea typeface="华文行楷" panose="02010800040101010101" pitchFamily="2" charset="-122"/>
              </a:rPr>
              <a:t>感谢聆听</a:t>
            </a:r>
            <a:endParaRPr lang="zh-CN" altLang="en-US" sz="6600" dirty="0">
              <a:ln w="15875">
                <a:noFill/>
              </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  <a:latin typeface="Arial" panose="020B0604020202020204" pitchFamily="34" charset="0"/>
              <a:ea typeface="华文行楷" panose="0201080004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94494" y="3051840"/>
            <a:ext cx="5392256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  <a:scene3d>
              <a:camera prst="obliqueBottomRight"/>
              <a:lightRig rig="threePt" dir="t"/>
            </a:scene3d>
            <a:sp3d extrusionH="57150">
              <a:bevelT w="82550" h="38100" prst="coolSlant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dirty="0" smtClean="0">
                <a:ln w="15875">
                  <a:noFill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  <a:ea typeface="华文行楷" panose="02010800040101010101" pitchFamily="2" charset="-122"/>
              </a:rPr>
              <a:t>欢迎指正</a:t>
            </a:r>
            <a:r>
              <a:rPr lang="en-US" altLang="zh-CN" sz="6600" dirty="0" smtClean="0">
                <a:ln w="15875">
                  <a:noFill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  <a:ea typeface="华文行楷" panose="02010800040101010101" pitchFamily="2" charset="-122"/>
              </a:rPr>
              <a:t>……</a:t>
            </a:r>
            <a:endParaRPr lang="en-US" altLang="zh-CN" sz="6600" dirty="0" smtClean="0">
              <a:ln w="15875">
                <a:noFill/>
              </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图片 1"/>
          <p:cNvPicPr>
            <a:picLocks noChangeAspect="1"/>
          </p:cNvPicPr>
          <p:nvPr/>
        </p:nvPicPr>
        <p:blipFill>
          <a:blip r:embed="rId1" cstate="print"/>
          <a:srcRect t="10286" b="4243"/>
          <a:stretch>
            <a:fillRect/>
          </a:stretch>
        </p:blipFill>
        <p:spPr>
          <a:xfrm>
            <a:off x="0" y="6349"/>
            <a:ext cx="9144000" cy="68516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15"/>
          <p:cNvSpPr txBox="1"/>
          <p:nvPr/>
        </p:nvSpPr>
        <p:spPr>
          <a:xfrm>
            <a:off x="5597464" y="593611"/>
            <a:ext cx="264687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苏格拉底之死</a:t>
            </a:r>
            <a:r>
              <a:rPr lang="en-US" altLang="zh-CN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601"/>
            <a:ext cx="2737247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8" name="Text Box 4"/>
          <p:cNvSpPr txBox="1"/>
          <p:nvPr/>
        </p:nvSpPr>
        <p:spPr>
          <a:xfrm>
            <a:off x="6300788" y="502249"/>
            <a:ext cx="1881188" cy="104000"/>
          </a:xfrm>
          <a:prstGeom prst="rect">
            <a:avLst/>
          </a:prstGeom>
          <a:noFill/>
          <a:ln w="9525">
            <a:noFill/>
          </a:ln>
        </p:spPr>
        <p:txBody>
          <a:bodyPr lIns="87762" tIns="43877" rIns="87762" bIns="43877" anchor="t">
            <a:spAutoFit/>
          </a:bodyPr>
          <a:lstStyle/>
          <a:p>
            <a:pPr defTabSz="1168400">
              <a:buFont typeface="Arial" panose="020B0604020202020204" pitchFamily="34" charset="0"/>
              <a:buNone/>
            </a:pPr>
            <a:r>
              <a:rPr lang="en-US" altLang="zh-CN" sz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project</a:t>
            </a:r>
            <a:endParaRPr lang="en-US" altLang="zh-CN" sz="10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5299" name="Text Box 2"/>
          <p:cNvSpPr txBox="1"/>
          <p:nvPr/>
        </p:nvSpPr>
        <p:spPr>
          <a:xfrm>
            <a:off x="7309247" y="302226"/>
            <a:ext cx="1631156" cy="619526"/>
          </a:xfrm>
          <a:prstGeom prst="rect">
            <a:avLst/>
          </a:prstGeom>
          <a:noFill/>
          <a:ln w="9525">
            <a:noFill/>
          </a:ln>
        </p:spPr>
        <p:txBody>
          <a:bodyPr lIns="87762" tIns="43877" rIns="87762" bIns="43877" anchor="t">
            <a:spAutoFit/>
          </a:bodyPr>
          <a:lstStyle/>
          <a:p>
            <a:pPr defTabSz="1168400">
              <a:buFont typeface="Arial" panose="020B0604020202020204" pitchFamily="34" charset="0"/>
              <a:buNone/>
            </a:pPr>
            <a:r>
              <a:rPr lang="zh-CN" altLang="en-US" sz="34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</a:t>
            </a:r>
            <a:endParaRPr lang="zh-CN" altLang="en-US" sz="34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300" name="Freeform 5"/>
          <p:cNvSpPr>
            <a:spLocks noEditPoints="1"/>
          </p:cNvSpPr>
          <p:nvPr/>
        </p:nvSpPr>
        <p:spPr>
          <a:xfrm>
            <a:off x="7163991" y="260950"/>
            <a:ext cx="270272" cy="2063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887" h="489">
                <a:moveTo>
                  <a:pt x="887" y="0"/>
                </a:moveTo>
                <a:lnTo>
                  <a:pt x="738" y="0"/>
                </a:lnTo>
                <a:lnTo>
                  <a:pt x="572" y="245"/>
                </a:lnTo>
                <a:lnTo>
                  <a:pt x="738" y="489"/>
                </a:lnTo>
                <a:lnTo>
                  <a:pt x="887" y="489"/>
                </a:lnTo>
                <a:lnTo>
                  <a:pt x="721" y="245"/>
                </a:lnTo>
                <a:lnTo>
                  <a:pt x="887" y="0"/>
                </a:lnTo>
                <a:close/>
                <a:moveTo>
                  <a:pt x="601" y="0"/>
                </a:moveTo>
                <a:lnTo>
                  <a:pt x="452" y="0"/>
                </a:lnTo>
                <a:lnTo>
                  <a:pt x="286" y="245"/>
                </a:lnTo>
                <a:lnTo>
                  <a:pt x="452" y="489"/>
                </a:lnTo>
                <a:lnTo>
                  <a:pt x="601" y="489"/>
                </a:lnTo>
                <a:lnTo>
                  <a:pt x="435" y="245"/>
                </a:lnTo>
                <a:lnTo>
                  <a:pt x="601" y="0"/>
                </a:lnTo>
                <a:close/>
                <a:moveTo>
                  <a:pt x="315" y="0"/>
                </a:moveTo>
                <a:lnTo>
                  <a:pt x="166" y="0"/>
                </a:lnTo>
                <a:lnTo>
                  <a:pt x="0" y="245"/>
                </a:lnTo>
                <a:lnTo>
                  <a:pt x="166" y="489"/>
                </a:lnTo>
                <a:lnTo>
                  <a:pt x="315" y="489"/>
                </a:lnTo>
                <a:lnTo>
                  <a:pt x="149" y="245"/>
                </a:lnTo>
                <a:lnTo>
                  <a:pt x="315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5301" name="矩形 5"/>
          <p:cNvSpPr/>
          <p:nvPr/>
        </p:nvSpPr>
        <p:spPr>
          <a:xfrm>
            <a:off x="1963342" y="1970689"/>
            <a:ext cx="6768703" cy="1866021"/>
          </a:xfrm>
          <a:prstGeom prst="rect">
            <a:avLst/>
          </a:prstGeom>
          <a:noFill/>
          <a:ln w="9525">
            <a:noFill/>
          </a:ln>
        </p:spPr>
        <p:txBody>
          <a:bodyPr lIns="87762" tIns="43877" rIns="87762" bIns="43877" anchor="t">
            <a:spAutoFit/>
          </a:bodyPr>
          <a:lstStyle/>
          <a:p>
            <a:pPr algn="ctr" defTabSz="1168400">
              <a:buFont typeface="Arial" panose="020B0604020202020204" pitchFamily="34" charset="0"/>
              <a:buNone/>
            </a:pPr>
            <a:r>
              <a:rPr lang="zh-CN" altLang="en-US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endParaRPr lang="zh-CN" altLang="en-US" sz="5775" dirty="0">
              <a:solidFill>
                <a:srgbClr val="1552D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168400">
              <a:buFont typeface="Arial" panose="020B0604020202020204" pitchFamily="34" charset="0"/>
              <a:buNone/>
            </a:pPr>
            <a:r>
              <a:rPr lang="zh-CN" altLang="en-US" sz="5775" dirty="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古代希腊文明</a:t>
            </a:r>
            <a:endParaRPr lang="zh-CN" altLang="en-US" sz="5775" dirty="0">
              <a:solidFill>
                <a:srgbClr val="1552D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1684655" y="1970405"/>
            <a:ext cx="7136765" cy="2610485"/>
          </a:xfrm>
          <a:prstGeom prst="rect">
            <a:avLst/>
          </a:prstGeom>
          <a:solidFill>
            <a:schemeClr val="bg1">
              <a:alpha val="89803"/>
            </a:scheme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1" tIns="34286" rIns="68571" bIns="34286" anchor="t"/>
          <a:lstStyle/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学习目标：</a:t>
            </a:r>
            <a:endParaRPr lang="zh-CN" altLang="en-US" sz="33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知道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希腊城邦和雅典民主政治，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初步了解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亚历山大帝国对东西方文化交流的作用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、以建筑艺术等为例，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初步认识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希腊古典文化的成就。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6301105" y="599440"/>
            <a:ext cx="2508250" cy="395148"/>
          </a:xfrm>
          <a:prstGeom prst="rect">
            <a:avLst/>
          </a:prstGeom>
          <a:noFill/>
          <a:ln w="9525">
            <a:noFill/>
          </a:ln>
        </p:spPr>
        <p:txBody>
          <a:bodyPr lIns="117016" tIns="58503" rIns="117016" bIns="58503" anchor="t">
            <a:spAutoFit/>
          </a:bodyPr>
          <a:lstStyle/>
          <a:p>
            <a:pPr defTabSz="116840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project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601"/>
            <a:ext cx="2737247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2" name="Text Box 4"/>
          <p:cNvSpPr txBox="1"/>
          <p:nvPr/>
        </p:nvSpPr>
        <p:spPr>
          <a:xfrm>
            <a:off x="6300788" y="502249"/>
            <a:ext cx="1881188" cy="104010"/>
          </a:xfrm>
          <a:prstGeom prst="rect">
            <a:avLst/>
          </a:prstGeom>
          <a:noFill/>
          <a:ln w="9525">
            <a:noFill/>
          </a:ln>
        </p:spPr>
        <p:txBody>
          <a:bodyPr lIns="87772" tIns="43882" rIns="87772" bIns="43882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contents</a:t>
            </a:r>
            <a:endParaRPr lang="en-US" altLang="zh-CN" sz="10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6323" name="Text Box 2"/>
          <p:cNvSpPr txBox="1"/>
          <p:nvPr/>
        </p:nvSpPr>
        <p:spPr>
          <a:xfrm>
            <a:off x="7309247" y="302226"/>
            <a:ext cx="1631156" cy="619536"/>
          </a:xfrm>
          <a:prstGeom prst="rect">
            <a:avLst/>
          </a:prstGeom>
          <a:noFill/>
          <a:ln w="9525">
            <a:noFill/>
          </a:ln>
        </p:spPr>
        <p:txBody>
          <a:bodyPr lIns="87772" tIns="43882" rIns="87772" bIns="43882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4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4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4" name="Freeform 5"/>
          <p:cNvSpPr>
            <a:spLocks noEditPoints="1"/>
          </p:cNvSpPr>
          <p:nvPr/>
        </p:nvSpPr>
        <p:spPr>
          <a:xfrm>
            <a:off x="7163991" y="260950"/>
            <a:ext cx="270272" cy="2063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887" h="489">
                <a:moveTo>
                  <a:pt x="887" y="0"/>
                </a:moveTo>
                <a:lnTo>
                  <a:pt x="738" y="0"/>
                </a:lnTo>
                <a:lnTo>
                  <a:pt x="572" y="245"/>
                </a:lnTo>
                <a:lnTo>
                  <a:pt x="738" y="489"/>
                </a:lnTo>
                <a:lnTo>
                  <a:pt x="887" y="489"/>
                </a:lnTo>
                <a:lnTo>
                  <a:pt x="721" y="245"/>
                </a:lnTo>
                <a:lnTo>
                  <a:pt x="887" y="0"/>
                </a:lnTo>
                <a:close/>
                <a:moveTo>
                  <a:pt x="601" y="0"/>
                </a:moveTo>
                <a:lnTo>
                  <a:pt x="452" y="0"/>
                </a:lnTo>
                <a:lnTo>
                  <a:pt x="286" y="245"/>
                </a:lnTo>
                <a:lnTo>
                  <a:pt x="452" y="489"/>
                </a:lnTo>
                <a:lnTo>
                  <a:pt x="601" y="489"/>
                </a:lnTo>
                <a:lnTo>
                  <a:pt x="435" y="245"/>
                </a:lnTo>
                <a:lnTo>
                  <a:pt x="601" y="0"/>
                </a:lnTo>
                <a:close/>
                <a:moveTo>
                  <a:pt x="315" y="0"/>
                </a:moveTo>
                <a:lnTo>
                  <a:pt x="166" y="0"/>
                </a:lnTo>
                <a:lnTo>
                  <a:pt x="0" y="245"/>
                </a:lnTo>
                <a:lnTo>
                  <a:pt x="166" y="489"/>
                </a:lnTo>
                <a:lnTo>
                  <a:pt x="315" y="489"/>
                </a:lnTo>
                <a:lnTo>
                  <a:pt x="149" y="245"/>
                </a:lnTo>
                <a:lnTo>
                  <a:pt x="315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  <p:grpSp>
        <p:nvGrpSpPr>
          <p:cNvPr id="56325" name="组合 4"/>
          <p:cNvGrpSpPr/>
          <p:nvPr/>
        </p:nvGrpSpPr>
        <p:grpSpPr>
          <a:xfrm>
            <a:off x="2737248" y="1248375"/>
            <a:ext cx="5762625" cy="997689"/>
            <a:chOff x="7799" y="1821"/>
            <a:chExt cx="10685" cy="1229"/>
          </a:xfrm>
        </p:grpSpPr>
        <p:sp>
          <p:nvSpPr>
            <p:cNvPr id="56326" name="椭圆 10"/>
            <p:cNvSpPr/>
            <p:nvPr/>
          </p:nvSpPr>
          <p:spPr>
            <a:xfrm>
              <a:off x="7799" y="1821"/>
              <a:ext cx="1229" cy="1229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lstStyle/>
            <a:p>
              <a:pPr>
                <a:buFont typeface="Arial" panose="020B0604020202020204" pitchFamily="34" charset="0"/>
                <a:buNone/>
              </a:pPr>
              <a:endParaRPr lang="zh-CN" altLang="zh-CN" sz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51" name="TextBox 23"/>
            <p:cNvSpPr txBox="1">
              <a:spLocks noChangeArrowheads="1"/>
            </p:cNvSpPr>
            <p:nvPr/>
          </p:nvSpPr>
          <p:spPr bwMode="auto">
            <a:xfrm>
              <a:off x="9095" y="1864"/>
              <a:ext cx="9389" cy="105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1696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4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  <a:sym typeface="宋体" panose="02010600030101010101" pitchFamily="2" charset="-122"/>
                </a:rPr>
                <a:t>一、</a:t>
              </a:r>
              <a:r>
                <a:rPr kumimoji="0" lang="zh-CN" altLang="en-US" sz="4950" b="1" i="0" u="none" strike="noStrike" kern="1200" cap="none" spc="0" normalizeH="0" baseline="0" noProof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  <a:sym typeface="宋体" panose="02010600030101010101" pitchFamily="2" charset="-122"/>
                </a:rPr>
                <a:t>览</a:t>
              </a:r>
              <a:r>
                <a:rPr kumimoji="0" lang="zh-CN" altLang="en-US" sz="34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  <a:sym typeface="宋体" panose="02010600030101010101" pitchFamily="2" charset="-122"/>
                </a:rPr>
                <a:t>希腊文明</a:t>
              </a:r>
              <a:endParaRPr kumimoji="0" lang="zh-CN" altLang="en-US" sz="34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56328" name="TextBox 29"/>
            <p:cNvSpPr txBox="1"/>
            <p:nvPr/>
          </p:nvSpPr>
          <p:spPr>
            <a:xfrm>
              <a:off x="7844" y="1985"/>
              <a:ext cx="1526" cy="7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345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345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329" name="组合 4"/>
          <p:cNvGrpSpPr/>
          <p:nvPr/>
        </p:nvGrpSpPr>
        <p:grpSpPr>
          <a:xfrm>
            <a:off x="2761061" y="3043837"/>
            <a:ext cx="5873353" cy="997364"/>
            <a:chOff x="7799" y="1821"/>
            <a:chExt cx="10685" cy="1229"/>
          </a:xfrm>
        </p:grpSpPr>
        <p:sp>
          <p:nvSpPr>
            <p:cNvPr id="56330" name="椭圆 10"/>
            <p:cNvSpPr/>
            <p:nvPr/>
          </p:nvSpPr>
          <p:spPr>
            <a:xfrm>
              <a:off x="7799" y="1821"/>
              <a:ext cx="1229" cy="1229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lstStyle/>
            <a:p>
              <a:pPr>
                <a:buFont typeface="Arial" panose="020B0604020202020204" pitchFamily="34" charset="0"/>
                <a:buNone/>
              </a:pPr>
              <a:endParaRPr lang="zh-CN" altLang="zh-CN" sz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55" name="TextBox 23"/>
            <p:cNvSpPr txBox="1">
              <a:spLocks noChangeArrowheads="1"/>
            </p:cNvSpPr>
            <p:nvPr/>
          </p:nvSpPr>
          <p:spPr bwMode="auto">
            <a:xfrm>
              <a:off x="9095" y="1864"/>
              <a:ext cx="9389" cy="96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1696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4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</a:rPr>
                <a:t>二、</a:t>
              </a:r>
              <a:r>
                <a:rPr kumimoji="0" lang="zh-CN" altLang="en-US" sz="4500" b="1" i="0" u="none" strike="noStrike" kern="1200" cap="none" spc="0" normalizeH="0" baseline="0" noProof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</a:rPr>
                <a:t>究</a:t>
              </a:r>
              <a:r>
                <a:rPr kumimoji="0" lang="zh-CN" altLang="en-US" sz="34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</a:rPr>
                <a:t>民主政治</a:t>
              </a:r>
              <a:endParaRPr kumimoji="0" lang="zh-CN" altLang="en-US" sz="34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56332" name="TextBox 29"/>
            <p:cNvSpPr txBox="1"/>
            <p:nvPr/>
          </p:nvSpPr>
          <p:spPr>
            <a:xfrm>
              <a:off x="7844" y="1985"/>
              <a:ext cx="1526" cy="7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345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sz="345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333" name="组合 4"/>
          <p:cNvGrpSpPr/>
          <p:nvPr/>
        </p:nvGrpSpPr>
        <p:grpSpPr>
          <a:xfrm>
            <a:off x="2786063" y="4650388"/>
            <a:ext cx="5962650" cy="997364"/>
            <a:chOff x="7799" y="1821"/>
            <a:chExt cx="10685" cy="1229"/>
          </a:xfrm>
        </p:grpSpPr>
        <p:sp>
          <p:nvSpPr>
            <p:cNvPr id="56334" name="椭圆 10"/>
            <p:cNvSpPr/>
            <p:nvPr/>
          </p:nvSpPr>
          <p:spPr>
            <a:xfrm>
              <a:off x="7799" y="1821"/>
              <a:ext cx="1229" cy="1229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lstStyle/>
            <a:p>
              <a:pPr>
                <a:buFont typeface="Arial" panose="020B0604020202020204" pitchFamily="34" charset="0"/>
                <a:buNone/>
              </a:pPr>
              <a:endParaRPr lang="zh-CN" altLang="zh-CN" sz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59" name="TextBox 23"/>
            <p:cNvSpPr txBox="1">
              <a:spLocks noChangeArrowheads="1"/>
            </p:cNvSpPr>
            <p:nvPr/>
          </p:nvSpPr>
          <p:spPr bwMode="auto">
            <a:xfrm>
              <a:off x="9095" y="1864"/>
              <a:ext cx="9389" cy="967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11696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4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</a:rPr>
                <a:t>三、</a:t>
              </a:r>
              <a:r>
                <a:rPr kumimoji="0" lang="zh-CN" altLang="en-US" sz="4500" b="1" i="0" u="none" strike="noStrike" kern="1200" cap="none" spc="0" normalizeH="0" baseline="0" noProof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C0504D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</a:rPr>
                <a:t>析</a:t>
              </a:r>
              <a:r>
                <a:rPr kumimoji="0" lang="zh-CN" altLang="en-US" sz="34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华文中宋" panose="02010600040101010101" pitchFamily="2" charset="-122"/>
                  <a:cs typeface="+mn-cs"/>
                </a:rPr>
                <a:t>东征影响</a:t>
              </a:r>
              <a:endParaRPr kumimoji="0" lang="zh-CN" altLang="en-US" sz="34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56336" name="TextBox 29"/>
            <p:cNvSpPr txBox="1"/>
            <p:nvPr/>
          </p:nvSpPr>
          <p:spPr>
            <a:xfrm>
              <a:off x="7844" y="1985"/>
              <a:ext cx="1577" cy="7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345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345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ext Box 4"/>
          <p:cNvSpPr txBox="1"/>
          <p:nvPr/>
        </p:nvSpPr>
        <p:spPr>
          <a:xfrm>
            <a:off x="6045200" y="639233"/>
            <a:ext cx="2508250" cy="395162"/>
          </a:xfrm>
          <a:prstGeom prst="rect">
            <a:avLst/>
          </a:prstGeom>
          <a:noFill/>
          <a:ln w="9525">
            <a:noFill/>
          </a:ln>
        </p:spPr>
        <p:txBody>
          <a:bodyPr lIns="117030" tIns="58510" rIns="117030" bIns="58510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contents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组合 5"/>
          <p:cNvGrpSpPr/>
          <p:nvPr/>
        </p:nvGrpSpPr>
        <p:grpSpPr>
          <a:xfrm>
            <a:off x="384335" y="1155029"/>
            <a:ext cx="2965609" cy="3173731"/>
            <a:chOff x="912" y="414"/>
            <a:chExt cx="4665" cy="5928"/>
          </a:xfrm>
        </p:grpSpPr>
        <p:pic>
          <p:nvPicPr>
            <p:cNvPr id="57348" name="图片 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07" y="414"/>
              <a:ext cx="2270" cy="59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49" name="图片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2" y="518"/>
              <a:ext cx="2247" cy="58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7351" name="文本框 2"/>
          <p:cNvSpPr txBox="1"/>
          <p:nvPr/>
        </p:nvSpPr>
        <p:spPr>
          <a:xfrm>
            <a:off x="279163" y="110349"/>
            <a:ext cx="1954381" cy="784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 smtClean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览</a:t>
            </a:r>
            <a:r>
              <a:rPr lang="zh-CN" altLang="en-US" sz="2700" b="1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希腊</a:t>
            </a:r>
            <a:r>
              <a:rPr lang="zh-CN" altLang="en-US" sz="27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文明</a:t>
            </a:r>
            <a:endParaRPr lang="zh-CN" altLang="en-US" sz="27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33350" y="1199163"/>
            <a:ext cx="869751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4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9944" y="1280125"/>
            <a:ext cx="1613059" cy="301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/>
          <a:srcRect b="2627"/>
          <a:stretch>
            <a:fillRect/>
          </a:stretch>
        </p:blipFill>
        <p:spPr>
          <a:xfrm>
            <a:off x="4962525" y="1264250"/>
            <a:ext cx="1343978" cy="30289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465" name="图片 4"/>
          <p:cNvPicPr>
            <a:picLocks noChangeAspect="1"/>
          </p:cNvPicPr>
          <p:nvPr/>
        </p:nvPicPr>
        <p:blipFill>
          <a:blip r:embed="rId5" cstate="print"/>
          <a:srcRect b="14838"/>
          <a:stretch>
            <a:fillRect/>
          </a:stretch>
        </p:blipFill>
        <p:spPr>
          <a:xfrm>
            <a:off x="6306503" y="1155030"/>
            <a:ext cx="2803684" cy="31375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11"/>
          <p:cNvGrpSpPr/>
          <p:nvPr/>
        </p:nvGrpSpPr>
        <p:grpSpPr>
          <a:xfrm>
            <a:off x="4655344" y="4373210"/>
            <a:ext cx="4534376" cy="2196868"/>
            <a:chOff x="955963" y="2600175"/>
            <a:chExt cx="8169281" cy="4007976"/>
          </a:xfrm>
        </p:grpSpPr>
        <p:grpSp>
          <p:nvGrpSpPr>
            <p:cNvPr id="8" name="组合 6"/>
            <p:cNvGrpSpPr/>
            <p:nvPr/>
          </p:nvGrpSpPr>
          <p:grpSpPr>
            <a:xfrm>
              <a:off x="955963" y="2600175"/>
              <a:ext cx="7924692" cy="3258227"/>
              <a:chOff x="955963" y="2600175"/>
              <a:chExt cx="7924692" cy="3258227"/>
            </a:xfrm>
            <a:effectLst>
              <a:outerShdw blurRad="88900" algn="ctr" rotWithShape="0">
                <a:prstClr val="black">
                  <a:alpha val="38000"/>
                </a:prstClr>
              </a:outerShdw>
            </a:effectLst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5372" t="3030" r="7598" b="12423"/>
              <a:stretch>
                <a:fillRect/>
              </a:stretch>
            </p:blipFill>
            <p:spPr>
              <a:xfrm>
                <a:off x="955963" y="2600176"/>
                <a:ext cx="2576945" cy="3258226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1878" t="836" r="3622" b="3469"/>
              <a:stretch>
                <a:fillRect/>
              </a:stretch>
            </p:blipFill>
            <p:spPr>
              <a:xfrm>
                <a:off x="3699822" y="2600175"/>
                <a:ext cx="2578522" cy="3257129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2280" t="3196" r="10646" b="13910"/>
              <a:stretch>
                <a:fillRect/>
              </a:stretch>
            </p:blipFill>
            <p:spPr>
              <a:xfrm>
                <a:off x="6445258" y="2600175"/>
                <a:ext cx="2435397" cy="3257129"/>
              </a:xfrm>
              <a:prstGeom prst="rect">
                <a:avLst/>
              </a:prstGeom>
            </p:spPr>
          </p:pic>
        </p:grpSp>
        <p:sp>
          <p:nvSpPr>
            <p:cNvPr id="63496" name="文本框 7"/>
            <p:cNvSpPr txBox="1"/>
            <p:nvPr/>
          </p:nvSpPr>
          <p:spPr>
            <a:xfrm>
              <a:off x="1264869" y="5934340"/>
              <a:ext cx="2435022" cy="6738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苏格拉底</a:t>
              </a:r>
              <a:endPara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63497" name="文本框 8"/>
            <p:cNvSpPr txBox="1"/>
            <p:nvPr/>
          </p:nvSpPr>
          <p:spPr>
            <a:xfrm>
              <a:off x="4435473" y="5934340"/>
              <a:ext cx="1843478" cy="6738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柏拉图</a:t>
              </a:r>
              <a:endPara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63498" name="文本框 9"/>
            <p:cNvSpPr txBox="1"/>
            <p:nvPr/>
          </p:nvSpPr>
          <p:spPr>
            <a:xfrm>
              <a:off x="6444728" y="5920273"/>
              <a:ext cx="2680516" cy="6738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亚里士多德</a:t>
              </a:r>
              <a:endPara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87051" name="Text Box 11">
            <a:hlinkClick r:id="rId9" action="ppaction://hlinkfile"/>
          </p:cNvPr>
          <p:cNvSpPr txBox="1">
            <a:spLocks noChangeArrowheads="1"/>
          </p:cNvSpPr>
          <p:nvPr/>
        </p:nvSpPr>
        <p:spPr bwMode="auto">
          <a:xfrm>
            <a:off x="2233930" y="183515"/>
            <a:ext cx="6805295" cy="836295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</a:ln>
          <a:effectLst/>
        </p:spPr>
        <p:txBody>
          <a:bodyPr wrap="square" lIns="68514" tIns="34254" rIns="68514" bIns="3425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古希腊在哲学、文学、戏剧、雕塑、绘画、建筑等方面做出巨大的贡献，成为西方文明之源。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210" name="Text Box 14"/>
          <p:cNvSpPr txBox="1">
            <a:spLocks noChangeArrowheads="1"/>
          </p:cNvSpPr>
          <p:nvPr/>
        </p:nvSpPr>
        <p:spPr bwMode="auto">
          <a:xfrm>
            <a:off x="578647" y="1365218"/>
            <a:ext cx="1061696" cy="3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4" tIns="34254" rIns="68514" bIns="342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掷铁饼者</a:t>
            </a:r>
            <a:endParaRPr lang="zh-CN" altLang="en-US" sz="1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88278" y="1280125"/>
            <a:ext cx="461665" cy="3211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米洛的维纳斯</a:t>
            </a:r>
            <a:endParaRPr lang="zh-CN" altLang="en-US" sz="100" b="1" dirty="0">
              <a:solidFill>
                <a:schemeClr val="bg1"/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7160420" y="3402929"/>
            <a:ext cx="167068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帕特农神庙</a:t>
            </a:r>
            <a:endParaRPr lang="zh-CN" altLang="en-US" sz="1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02139" y="1824320"/>
            <a:ext cx="461665" cy="3211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海神波塞冬</a:t>
            </a:r>
            <a:endParaRPr lang="zh-CN" altLang="en-US" sz="1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4100" name="Picture 4" descr="https://gss0.bdstatic.com/-4o3dSag_xI4khGkpoWK1HF6hhy/baike/c0%3Dbaike116%2C5%2C5%2C116%2C38/sign=9c20be43bb3eb13550cabfe9c777c3b6/4610b912c8fcc3cedfd75b989545d688d43f2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0" y="4373210"/>
            <a:ext cx="3389472" cy="23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708434" y="5029132"/>
            <a:ext cx="1061696" cy="3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4" tIns="34254" rIns="68514" bIns="342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雅典卫城</a:t>
            </a:r>
            <a:endParaRPr lang="zh-CN" altLang="en-US" sz="1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1" grpId="0" bldLvl="0" animBg="1"/>
      <p:bldP spid="51210" grpId="0"/>
      <p:bldP spid="10" grpId="0"/>
      <p:bldP spid="11" grpId="0"/>
      <p:bldP spid="1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组合 11"/>
          <p:cNvGrpSpPr/>
          <p:nvPr/>
        </p:nvGrpSpPr>
        <p:grpSpPr>
          <a:xfrm>
            <a:off x="142876" y="826100"/>
            <a:ext cx="1190625" cy="1057275"/>
            <a:chOff x="227450" y="296726"/>
            <a:chExt cx="1587498" cy="1057200"/>
          </a:xfrm>
        </p:grpSpPr>
        <p:sp>
          <p:nvSpPr>
            <p:cNvPr id="64515" name="矩形 12"/>
            <p:cNvSpPr/>
            <p:nvPr/>
          </p:nvSpPr>
          <p:spPr>
            <a:xfrm>
              <a:off x="254001" y="296726"/>
              <a:ext cx="1560947" cy="95306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FF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思考</a:t>
              </a:r>
              <a:endParaRPr lang="en-US" altLang="zh-CN" sz="28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FF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讨论</a:t>
              </a:r>
              <a:endParaRPr lang="zh-CN" altLang="en-US" sz="28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450" y="296726"/>
              <a:ext cx="1157392" cy="1057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4517" name="TextBox 24"/>
          <p:cNvSpPr txBox="1"/>
          <p:nvPr/>
        </p:nvSpPr>
        <p:spPr>
          <a:xfrm>
            <a:off x="1010603" y="862295"/>
            <a:ext cx="7874794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结合</a:t>
            </a: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古代希腊城邦图</a:t>
            </a: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</a:t>
            </a:r>
            <a:r>
              <a:rPr lang="en-US" altLang="zh-CN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P11</a:t>
            </a:r>
            <a:r>
              <a:rPr lang="zh-CN" altLang="en-US" sz="2400" b="1" dirty="0">
                <a:solidFill>
                  <a:srgbClr val="F6F9F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页正文，指出古代希腊的地理环境有什么特点？这对古代希腊文明产生怎样的影响？</a:t>
            </a:r>
            <a:endParaRPr lang="zh-CN" altLang="en-US" sz="2400" b="1" dirty="0">
              <a:solidFill>
                <a:srgbClr val="F6F9F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1423" y="1883058"/>
            <a:ext cx="3415903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环</a:t>
            </a:r>
            <a:r>
              <a:rPr lang="zh-CN" altLang="en-US" sz="22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海，多山</a:t>
            </a:r>
            <a:r>
              <a:rPr lang="zh-CN" altLang="en-US" sz="2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，地势崎岖不平</a:t>
            </a:r>
            <a:r>
              <a:rPr lang="zh-CN" altLang="en-US" sz="22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，河流</a:t>
            </a:r>
            <a:r>
              <a:rPr lang="zh-CN" altLang="en-US" sz="2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短急，小块</a:t>
            </a:r>
            <a:r>
              <a:rPr lang="zh-CN" altLang="en-US" sz="22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平原，</a:t>
            </a:r>
            <a:endParaRPr lang="en-US" altLang="zh-CN" sz="22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HY강B"/>
              <a:sym typeface="+mn-ea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zh-CN" altLang="en-US" sz="22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Y강B"/>
                <a:sym typeface="+mn-ea"/>
              </a:rPr>
              <a:t>土壤贫瘠。</a:t>
            </a:r>
            <a:endParaRPr lang="zh-CN" altLang="en-US" sz="22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HY강B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46485" y="780063"/>
            <a:ext cx="869751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0" name="文本框 2"/>
          <p:cNvSpPr txBox="1"/>
          <p:nvPr/>
        </p:nvSpPr>
        <p:spPr>
          <a:xfrm>
            <a:off x="403622" y="-164500"/>
            <a:ext cx="2255044" cy="7848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究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民主政治</a:t>
            </a:r>
            <a:endParaRPr lang="zh-CN" altLang="en-US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804695" y="3736934"/>
            <a:ext cx="5503941" cy="497238"/>
            <a:chOff x="674" y="1177"/>
            <a:chExt cx="4239" cy="290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043" y="1177"/>
              <a:ext cx="387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1" smtClean="0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小国寡民城邦</a:t>
              </a: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的形成</a:t>
              </a:r>
              <a:endParaRPr kumimoji="0" lang="zh-CN" altLang="en-US" sz="2400" b="1" kern="1200" cap="none" spc="0" normalizeH="0" baseline="0" noProof="1">
                <a:solidFill>
                  <a:schemeClr val="bg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pic>
          <p:nvPicPr>
            <p:cNvPr id="64523" name="Picture 5" descr="BD14866_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74" y="1227"/>
              <a:ext cx="240" cy="2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" name="Group 6"/>
          <p:cNvGrpSpPr/>
          <p:nvPr/>
        </p:nvGrpSpPr>
        <p:grpSpPr>
          <a:xfrm>
            <a:off x="5828588" y="3207981"/>
            <a:ext cx="3115705" cy="498475"/>
            <a:chOff x="4713" y="2876"/>
            <a:chExt cx="2347" cy="314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5056" y="2876"/>
              <a:ext cx="200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海外商业贸易兴盛</a:t>
              </a:r>
              <a:endParaRPr kumimoji="0" lang="zh-CN" altLang="en-US" sz="2400" b="1" kern="1200" cap="none" spc="0" normalizeH="0" baseline="0" noProof="1">
                <a:solidFill>
                  <a:schemeClr val="bg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pic>
          <p:nvPicPr>
            <p:cNvPr id="64526" name="Picture 8" descr="BD14866_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13" y="2950"/>
              <a:ext cx="240" cy="2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7" name="Group 9"/>
          <p:cNvGrpSpPr/>
          <p:nvPr/>
        </p:nvGrpSpPr>
        <p:grpSpPr>
          <a:xfrm>
            <a:off x="5803028" y="4430361"/>
            <a:ext cx="3141286" cy="830263"/>
            <a:chOff x="4705" y="3580"/>
            <a:chExt cx="1834" cy="523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4986" y="3580"/>
              <a:ext cx="155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平等观念的</a:t>
              </a:r>
              <a:r>
                <a:rPr kumimoji="0" lang="zh-CN" altLang="en-US" sz="2400" b="1" kern="1200" cap="none" spc="0" normalizeH="0" baseline="0" noProof="1" smtClean="0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形成</a:t>
              </a:r>
              <a:endParaRPr kumimoji="0" lang="en-US" altLang="zh-CN" sz="2400" b="1" kern="1200" cap="none" spc="0" normalizeH="0" baseline="0" noProof="1" smtClean="0">
                <a:solidFill>
                  <a:schemeClr val="bg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1" smtClean="0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与民主政治的</a:t>
              </a: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建立</a:t>
              </a:r>
              <a:endParaRPr kumimoji="0" lang="zh-CN" altLang="en-US" sz="2400" b="1" kern="1200" cap="none" spc="0" normalizeH="0" baseline="0" noProof="1">
                <a:solidFill>
                  <a:schemeClr val="bg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pic>
          <p:nvPicPr>
            <p:cNvPr id="64529" name="Picture 11" descr="BD14866_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05" y="3652"/>
              <a:ext cx="209" cy="2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" name="Group 12"/>
          <p:cNvGrpSpPr/>
          <p:nvPr/>
        </p:nvGrpSpPr>
        <p:grpSpPr>
          <a:xfrm>
            <a:off x="5852478" y="5426464"/>
            <a:ext cx="3400763" cy="830263"/>
            <a:chOff x="4689" y="3248"/>
            <a:chExt cx="2562" cy="523"/>
          </a:xfrm>
        </p:grpSpPr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5014" y="3248"/>
              <a:ext cx="223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自由、进取和</a:t>
              </a:r>
              <a:r>
                <a:rPr kumimoji="0" lang="zh-CN" altLang="en-US" sz="2400" b="1" kern="1200" cap="none" spc="0" normalizeH="0" baseline="0" noProof="1" smtClean="0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善于求</a:t>
              </a:r>
              <a:endParaRPr kumimoji="0" lang="en-US" altLang="zh-CN" sz="2400" b="1" kern="1200" cap="none" spc="0" normalizeH="0" baseline="0" noProof="1" smtClean="0">
                <a:solidFill>
                  <a:schemeClr val="bg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1" smtClean="0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索</a:t>
              </a: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的</a:t>
              </a:r>
              <a:r>
                <a:rPr kumimoji="0" lang="zh-CN" altLang="en-US" sz="2400" b="1" kern="1200" cap="none" spc="0" normalizeH="0" baseline="0" noProof="1" smtClean="0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民族</a:t>
              </a:r>
              <a:r>
                <a:rPr kumimoji="0" lang="zh-CN" altLang="en-US" sz="2400" b="1" kern="1200" cap="none" spc="0" normalizeH="0" baseline="0" noProof="1">
                  <a:solidFill>
                    <a:schemeClr val="bg2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精神的形成</a:t>
              </a:r>
              <a:endParaRPr kumimoji="0" lang="zh-CN" altLang="en-US" sz="2400" b="1" kern="1200" cap="none" spc="0" normalizeH="0" baseline="0" noProof="1">
                <a:solidFill>
                  <a:schemeClr val="bg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pic>
          <p:nvPicPr>
            <p:cNvPr id="64532" name="Picture 14" descr="BD14866_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689" y="3318"/>
              <a:ext cx="240" cy="24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2658745" y="42545"/>
            <a:ext cx="4474845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l" defTabSz="914400" fontAlgn="auto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en-US" altLang="zh-CN" sz="2800" b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</a:t>
            </a:r>
            <a:r>
              <a:rPr lang="zh-CN" altLang="en-US" sz="2800" b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雅典民主政治形成的条件</a:t>
            </a:r>
            <a:endParaRPr kumimoji="0" lang="zh-CN" altLang="en-US" sz="2800" b="1" kern="1200" cap="none" spc="0" normalizeH="0" baseline="0" noProof="1">
              <a:solidFill>
                <a:schemeClr val="accent4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1442" name="图片 61441" descr="无标题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" y="1883410"/>
            <a:ext cx="5436870" cy="4838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270511" y="1392767"/>
          <a:ext cx="6058535" cy="492929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19200"/>
                <a:gridCol w="1377315"/>
                <a:gridCol w="1623060"/>
                <a:gridCol w="1838960"/>
              </a:tblGrid>
              <a:tr h="806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rgbClr val="2D61B7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机构</a:t>
                      </a:r>
                      <a:endParaRPr lang="zh-CN" altLang="en-US" sz="2700" b="1" dirty="0" smtClean="0">
                        <a:solidFill>
                          <a:srgbClr val="2D61B7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endParaRPr>
                    </a:p>
                  </a:txBody>
                  <a:tcPr marL="68583" marR="68583" marT="45723" marB="45723" anchor="ctr">
                    <a:lnL w="12700" cmpd="sng">
                      <a:noFill/>
                    </a:lnL>
                    <a:lnR w="12700" cap="flat" cmpd="sng" algn="ctr">
                      <a:solidFill>
                        <a:srgbClr val="064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rgbClr val="2D61B7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产生</a:t>
                      </a:r>
                      <a:endParaRPr lang="zh-CN" altLang="en-US" sz="2700" b="1" dirty="0" smtClean="0">
                        <a:solidFill>
                          <a:srgbClr val="2D61B7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rgbClr val="064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4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rgbClr val="2D61B7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性质</a:t>
                      </a:r>
                      <a:r>
                        <a:rPr lang="en-US" altLang="zh-CN" sz="2700" b="1" dirty="0" smtClean="0">
                          <a:solidFill>
                            <a:srgbClr val="2D61B7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/</a:t>
                      </a:r>
                      <a:r>
                        <a:rPr lang="zh-CN" altLang="en-US" sz="2700" b="1" dirty="0" smtClean="0">
                          <a:solidFill>
                            <a:srgbClr val="2D61B7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地位</a:t>
                      </a:r>
                      <a:endParaRPr lang="zh-CN" altLang="en-US" sz="2700" b="1" dirty="0" smtClean="0">
                        <a:solidFill>
                          <a:srgbClr val="2D61B7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rgbClr val="064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4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rgbClr val="2D61B7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职责</a:t>
                      </a:r>
                      <a:endParaRPr lang="zh-CN" altLang="en-US" sz="2700" b="1" dirty="0" smtClean="0">
                        <a:solidFill>
                          <a:srgbClr val="2D61B7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rgbClr val="064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78560">
                <a:tc>
                  <a:txBody>
                    <a:bodyPr/>
                    <a:lstStyle/>
                    <a:p>
                      <a:pPr algn="ctr"/>
                      <a:endParaRPr lang="zh-CN" altLang="en-US" sz="2700" b="1" dirty="0" smtClean="0">
                        <a:solidFill>
                          <a:srgbClr val="FFFF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抽签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产生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公民大会</a:t>
                      </a:r>
                      <a:endParaRPr lang="en-US" altLang="zh-CN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常设机关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处理城邦</a:t>
                      </a:r>
                      <a:endParaRPr lang="en-US" altLang="zh-CN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日常事务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7300">
                <a:tc>
                  <a:txBody>
                    <a:bodyPr/>
                    <a:lstStyle/>
                    <a:p>
                      <a:pPr algn="ctr"/>
                      <a:endParaRPr lang="zh-CN" altLang="en-US" sz="2700" b="1" dirty="0" smtClean="0">
                        <a:solidFill>
                          <a:srgbClr val="FFFF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抽签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产生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最高</a:t>
                      </a:r>
                      <a:endParaRPr lang="en-US" altLang="zh-CN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司法机构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审理重要案件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86560">
                <a:tc>
                  <a:txBody>
                    <a:bodyPr/>
                    <a:lstStyle/>
                    <a:p>
                      <a:pPr algn="ctr"/>
                      <a:endParaRPr lang="zh-CN" altLang="en-US" sz="2700" b="1" dirty="0" smtClean="0">
                        <a:solidFill>
                          <a:srgbClr val="FFFF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全体</a:t>
                      </a:r>
                      <a:endParaRPr lang="en-US" altLang="zh-CN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成年男性公民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最高</a:t>
                      </a:r>
                      <a:endParaRPr lang="en-US" altLang="zh-CN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权力机构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700" b="1" dirty="0" smtClean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投票决定国家内政外交大事</a:t>
                      </a:r>
                      <a:endParaRPr lang="zh-CN" altLang="en-US" sz="2700" b="1" dirty="0" smtClean="0">
                        <a:solidFill>
                          <a:schemeClr val="bg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3" marR="68583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03809" y="221054"/>
            <a:ext cx="4944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en-US" altLang="zh-CN" sz="2400" b="1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b="1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</a:t>
            </a:r>
            <a:r>
              <a:rPr kumimoji="0" lang="zh-CN" altLang="en-US" sz="2400" b="1" kern="1200" cap="none" spc="0" normalizeH="0" baseline="0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典</a:t>
            </a:r>
            <a:r>
              <a:rPr kumimoji="0" lang="zh-CN" altLang="en-US" sz="2400" b="1" kern="1200" cap="none" spc="0" normalizeH="0" baseline="0" noProof="1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民主政治的主要内容</a:t>
            </a:r>
            <a:endParaRPr kumimoji="0" lang="zh-CN" altLang="en-US" sz="2400" b="1" kern="1200" cap="none" spc="0" normalizeH="0" baseline="0" noProof="1">
              <a:solidFill>
                <a:schemeClr val="accent4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25867" y="870550"/>
            <a:ext cx="1537097" cy="5763054"/>
            <a:chOff x="6925866" y="652912"/>
            <a:chExt cx="1537097" cy="4322291"/>
          </a:xfrm>
        </p:grpSpPr>
        <p:grpSp>
          <p:nvGrpSpPr>
            <p:cNvPr id="67585" name="组合 5"/>
            <p:cNvGrpSpPr/>
            <p:nvPr/>
          </p:nvGrpSpPr>
          <p:grpSpPr>
            <a:xfrm>
              <a:off x="7460456" y="1998319"/>
              <a:ext cx="622697" cy="1735931"/>
              <a:chOff x="9946690" y="3062022"/>
              <a:chExt cx="831274" cy="1917237"/>
            </a:xfrm>
          </p:grpSpPr>
          <p:sp>
            <p:nvSpPr>
              <p:cNvPr id="16" name="下箭头 15"/>
              <p:cNvSpPr/>
              <p:nvPr/>
            </p:nvSpPr>
            <p:spPr>
              <a:xfrm>
                <a:off x="9946690" y="3062022"/>
                <a:ext cx="831274" cy="385289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下箭头 16"/>
              <p:cNvSpPr/>
              <p:nvPr/>
            </p:nvSpPr>
            <p:spPr>
              <a:xfrm>
                <a:off x="9946690" y="4709689"/>
                <a:ext cx="831274" cy="269570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7624" name="组合 2"/>
            <p:cNvGrpSpPr/>
            <p:nvPr/>
          </p:nvGrpSpPr>
          <p:grpSpPr>
            <a:xfrm>
              <a:off x="6925866" y="652912"/>
              <a:ext cx="1537097" cy="1345406"/>
              <a:chOff x="1157288" y="1619250"/>
              <a:chExt cx="2909887" cy="4143375"/>
            </a:xfrm>
          </p:grpSpPr>
          <p:sp>
            <p:nvSpPr>
              <p:cNvPr id="43" name="矩形: 圆角 42"/>
              <p:cNvSpPr/>
              <p:nvPr/>
            </p:nvSpPr>
            <p:spPr>
              <a:xfrm>
                <a:off x="1157288" y="1619250"/>
                <a:ext cx="2887347" cy="4143375"/>
              </a:xfrm>
              <a:prstGeom prst="roundRect">
                <a:avLst>
                  <a:gd name="adj" fmla="val 3334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413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75" b="1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626" name="文本框 47"/>
              <p:cNvSpPr txBox="1"/>
              <p:nvPr/>
            </p:nvSpPr>
            <p:spPr>
              <a:xfrm>
                <a:off x="1995510" y="4157570"/>
                <a:ext cx="1217466" cy="6131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 eaLnBrk="0" hangingPunct="0">
                  <a:buFont typeface="Arial" panose="020B0604020202020204" pitchFamily="34" charset="0"/>
                  <a:buNone/>
                </a:pPr>
                <a:r>
                  <a:rPr lang="zh-CN" altLang="en-US" sz="1125" b="1" dirty="0">
                    <a:solidFill>
                      <a:srgbClr val="5C4E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梭</a:t>
                </a:r>
                <a:r>
                  <a:rPr lang="zh-CN" altLang="en-US" sz="1125" b="1" i="1" dirty="0">
                    <a:solidFill>
                      <a:srgbClr val="5C4E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zh-CN" altLang="en-US" sz="1125" b="1" dirty="0">
                    <a:solidFill>
                      <a:srgbClr val="5C4E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伦</a:t>
                </a:r>
                <a:endParaRPr lang="zh-CN" altLang="en-US" sz="1125" b="1" dirty="0">
                  <a:solidFill>
                    <a:srgbClr val="5C4E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627" name="文本框 50"/>
              <p:cNvSpPr txBox="1"/>
              <p:nvPr/>
            </p:nvSpPr>
            <p:spPr>
              <a:xfrm>
                <a:off x="1365573" y="3475875"/>
                <a:ext cx="2552702" cy="6131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 eaLnBrk="0" hangingPunct="0">
                  <a:buFont typeface="Arial" panose="020B0604020202020204" pitchFamily="34" charset="0"/>
                  <a:buNone/>
                </a:pPr>
                <a:r>
                  <a:rPr lang="zh-CN" altLang="en-US" sz="1125" b="1" dirty="0">
                    <a:solidFill>
                      <a:srgbClr val="7F7F7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前</a:t>
                </a:r>
                <a:r>
                  <a:rPr lang="en-US" altLang="zh-CN" sz="1125" b="1" dirty="0">
                    <a:solidFill>
                      <a:srgbClr val="7F7F7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6</a:t>
                </a:r>
                <a:r>
                  <a:rPr lang="zh-CN" altLang="en-US" sz="1125" b="1" dirty="0">
                    <a:solidFill>
                      <a:srgbClr val="7F7F7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世纪初</a:t>
                </a:r>
                <a:endParaRPr lang="en-US" altLang="zh-CN" sz="1125" b="1" dirty="0">
                  <a:solidFill>
                    <a:srgbClr val="7F7F7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pic>
            <p:nvPicPr>
              <p:cNvPr id="67628" name="图片 2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1157288" y="1619250"/>
                <a:ext cx="2909887" cy="272256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7629" name="组合 3"/>
            <p:cNvGrpSpPr/>
            <p:nvPr/>
          </p:nvGrpSpPr>
          <p:grpSpPr>
            <a:xfrm>
              <a:off x="6927056" y="2348362"/>
              <a:ext cx="1524000" cy="1138238"/>
              <a:chOff x="4679950" y="1652588"/>
              <a:chExt cx="2925763" cy="4110037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4679950" y="1652588"/>
                <a:ext cx="2886906" cy="4110037"/>
              </a:xfrm>
              <a:prstGeom prst="roundRect">
                <a:avLst>
                  <a:gd name="adj" fmla="val 3334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413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75" b="1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631" name="文本框 48"/>
              <p:cNvSpPr txBox="1"/>
              <p:nvPr/>
            </p:nvSpPr>
            <p:spPr>
              <a:xfrm>
                <a:off x="5276045" y="4341796"/>
                <a:ext cx="1816937" cy="7188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eaLnBrk="0" hangingPunct="0">
                  <a:buFont typeface="Arial" panose="020B0604020202020204" pitchFamily="34" charset="0"/>
                  <a:buNone/>
                </a:pPr>
                <a:r>
                  <a:rPr lang="zh-CN" altLang="en-US" sz="1125" b="1" dirty="0">
                    <a:solidFill>
                      <a:srgbClr val="5C4E5E"/>
                    </a:solidFill>
                    <a:latin typeface="苹方 粗体"/>
                    <a:ea typeface="苹方 粗体"/>
                  </a:rPr>
                  <a:t>克里斯提尼</a:t>
                </a:r>
                <a:endParaRPr lang="zh-CN" altLang="en-US" sz="1125" b="1" dirty="0">
                  <a:solidFill>
                    <a:srgbClr val="5C4E5E"/>
                  </a:solidFill>
                  <a:latin typeface="苹方 粗体"/>
                  <a:ea typeface="苹方 粗体"/>
                </a:endParaRPr>
              </a:p>
            </p:txBody>
          </p:sp>
          <p:sp>
            <p:nvSpPr>
              <p:cNvPr id="67632" name="文本框 53"/>
              <p:cNvSpPr txBox="1"/>
              <p:nvPr/>
            </p:nvSpPr>
            <p:spPr>
              <a:xfrm>
                <a:off x="4742023" y="4342080"/>
                <a:ext cx="2662239" cy="7188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 eaLnBrk="0" hangingPunct="0">
                  <a:buFont typeface="Arial" panose="020B0604020202020204" pitchFamily="34" charset="0"/>
                  <a:buNone/>
                </a:pPr>
                <a:endParaRPr lang="en-US" altLang="zh-CN" sz="1125" b="1" dirty="0">
                  <a:solidFill>
                    <a:srgbClr val="7F7F7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pic>
            <p:nvPicPr>
              <p:cNvPr id="67633" name="Picture 16" descr="kelisitini 拷贝"/>
              <p:cNvPicPr preferRelativeResize="0">
                <a:picLocks noChangeAspect="1"/>
              </p:cNvPicPr>
              <p:nvPr/>
            </p:nvPicPr>
            <p:blipFill>
              <a:blip r:embed="rId2" cstate="print">
                <a:lum contrast="20000"/>
              </a:blip>
              <a:stretch>
                <a:fillRect/>
              </a:stretch>
            </p:blipFill>
            <p:spPr>
              <a:xfrm>
                <a:off x="4684713" y="1652588"/>
                <a:ext cx="2921000" cy="2689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7634" name="组合 4"/>
            <p:cNvGrpSpPr/>
            <p:nvPr/>
          </p:nvGrpSpPr>
          <p:grpSpPr>
            <a:xfrm>
              <a:off x="6959204" y="3734250"/>
              <a:ext cx="1503759" cy="1240953"/>
              <a:chOff x="8201025" y="1652588"/>
              <a:chExt cx="2895600" cy="4116405"/>
            </a:xfrm>
          </p:grpSpPr>
          <p:sp>
            <p:nvSpPr>
              <p:cNvPr id="29" name="矩形: 圆角 28"/>
              <p:cNvSpPr/>
              <p:nvPr/>
            </p:nvSpPr>
            <p:spPr>
              <a:xfrm>
                <a:off x="8210196" y="1652588"/>
                <a:ext cx="2886429" cy="4111391"/>
              </a:xfrm>
              <a:prstGeom prst="roundRect">
                <a:avLst>
                  <a:gd name="adj" fmla="val 3334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413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75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636" name="文本框 49"/>
              <p:cNvSpPr txBox="1"/>
              <p:nvPr/>
            </p:nvSpPr>
            <p:spPr>
              <a:xfrm>
                <a:off x="8940802" y="4610101"/>
                <a:ext cx="1511807" cy="6604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eaLnBrk="0" hangingPunct="0">
                  <a:buFont typeface="Arial" panose="020B0604020202020204" pitchFamily="34" charset="0"/>
                  <a:buNone/>
                </a:pPr>
                <a:r>
                  <a:rPr lang="zh-CN" altLang="en-US" sz="1125" b="1" dirty="0">
                    <a:solidFill>
                      <a:srgbClr val="5C4E5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伯里克利</a:t>
                </a:r>
                <a:endParaRPr lang="zh-CN" altLang="en-US" sz="1125" b="1" dirty="0">
                  <a:solidFill>
                    <a:srgbClr val="5C4E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637" name="文本框 54"/>
              <p:cNvSpPr txBox="1"/>
              <p:nvPr/>
            </p:nvSpPr>
            <p:spPr>
              <a:xfrm>
                <a:off x="8411716" y="5108576"/>
                <a:ext cx="2436813" cy="6604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 eaLnBrk="0" hangingPunct="0">
                  <a:buFont typeface="Arial" panose="020B0604020202020204" pitchFamily="34" charset="0"/>
                  <a:buNone/>
                </a:pPr>
                <a:r>
                  <a:rPr lang="zh-CN" altLang="en-US" sz="1125" b="1" dirty="0">
                    <a:latin typeface="Calibri" panose="020F0502020204030204" pitchFamily="34" charset="0"/>
                    <a:ea typeface="微软雅黑 Light" panose="020B0502040204020203" pitchFamily="34" charset="-122"/>
                  </a:rPr>
                  <a:t>前</a:t>
                </a:r>
                <a:r>
                  <a:rPr lang="en-US" altLang="zh-CN" sz="1125" b="1" dirty="0">
                    <a:latin typeface="Calibri" panose="020F0502020204030204" pitchFamily="34" charset="0"/>
                    <a:ea typeface="微软雅黑 Light" panose="020B0502040204020203" pitchFamily="34" charset="-122"/>
                  </a:rPr>
                  <a:t>5</a:t>
                </a:r>
                <a:r>
                  <a:rPr lang="zh-CN" altLang="en-US" sz="1125" b="1" dirty="0">
                    <a:latin typeface="Calibri" panose="020F0502020204030204" pitchFamily="34" charset="0"/>
                    <a:ea typeface="微软雅黑 Light" panose="020B0502040204020203" pitchFamily="34" charset="-122"/>
                  </a:rPr>
                  <a:t>世纪</a:t>
                </a:r>
                <a:endParaRPr lang="zh-CN" altLang="en-US" sz="1125" b="1" dirty="0">
                  <a:latin typeface="Calibri" panose="020F0502020204030204" pitchFamily="34" charset="0"/>
                  <a:ea typeface="微软雅黑 Light" panose="020B0502040204020203" pitchFamily="34" charset="-122"/>
                </a:endParaRPr>
              </a:p>
            </p:txBody>
          </p:sp>
          <p:pic>
            <p:nvPicPr>
              <p:cNvPr id="67638" name="Picture 10" descr="伯利克里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201025" y="1652588"/>
                <a:ext cx="2895600" cy="2689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7639" name="文本框 54"/>
          <p:cNvSpPr txBox="1"/>
          <p:nvPr/>
        </p:nvSpPr>
        <p:spPr>
          <a:xfrm>
            <a:off x="7081838" y="4388450"/>
            <a:ext cx="1141810" cy="26545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125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前</a:t>
            </a:r>
            <a:r>
              <a:rPr lang="en-US" altLang="zh-CN" sz="1125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6</a:t>
            </a:r>
            <a:r>
              <a:rPr lang="zh-CN" altLang="en-US" sz="1125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世纪末</a:t>
            </a:r>
            <a:endParaRPr lang="zh-CN" altLang="en-US" sz="1125" b="1" dirty="0"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67640" name="文本框 54"/>
          <p:cNvSpPr txBox="1"/>
          <p:nvPr/>
        </p:nvSpPr>
        <p:spPr>
          <a:xfrm>
            <a:off x="7140180" y="2424714"/>
            <a:ext cx="1141809" cy="26545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1125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前</a:t>
            </a:r>
            <a:r>
              <a:rPr lang="en-US" altLang="zh-CN" sz="1125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6</a:t>
            </a:r>
            <a:r>
              <a:rPr lang="zh-CN" altLang="en-US" sz="1125" b="1" dirty="0">
                <a:latin typeface="Calibri" panose="020F0502020204030204" pitchFamily="34" charset="0"/>
                <a:ea typeface="微软雅黑 Light" panose="020B0502040204020203" pitchFamily="34" charset="-122"/>
              </a:rPr>
              <a:t>世纪初</a:t>
            </a:r>
            <a:endParaRPr lang="zh-CN" altLang="en-US" sz="1125" b="1" dirty="0"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6925866" y="40288"/>
            <a:ext cx="15799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发展历程</a:t>
            </a:r>
            <a:endParaRPr kumimoji="0" lang="zh-CN" altLang="en-US" sz="2400" b="1" kern="1200" cap="none" spc="0" normalizeH="0" baseline="0" noProof="1">
              <a:solidFill>
                <a:schemeClr val="accent4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8655844" y="895950"/>
            <a:ext cx="19050" cy="50927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-51118" y="2494209"/>
            <a:ext cx="1993265" cy="3225800"/>
            <a:chOff x="-51118" y="1870657"/>
            <a:chExt cx="1993265" cy="2419350"/>
          </a:xfrm>
        </p:grpSpPr>
        <p:sp>
          <p:nvSpPr>
            <p:cNvPr id="2" name="TextBox 1"/>
            <p:cNvSpPr txBox="1"/>
            <p:nvPr/>
          </p:nvSpPr>
          <p:spPr>
            <a:xfrm>
              <a:off x="-51118" y="1870657"/>
              <a:ext cx="1993265" cy="3338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300" b="1" dirty="0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五百人会议</a:t>
              </a:r>
              <a:endParaRPr lang="zh-CN" altLang="en-US" sz="23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9387" y="2839826"/>
              <a:ext cx="1507490" cy="3338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300" b="1" dirty="0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陪审法庭</a:t>
              </a:r>
              <a:endParaRPr lang="zh-CN" altLang="en-US" sz="23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5572" y="3956156"/>
              <a:ext cx="1464310" cy="3338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300" b="1" dirty="0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公民大会</a:t>
              </a:r>
              <a:endParaRPr lang="zh-CN" altLang="en-US" sz="23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4520" name="文本框 2"/>
          <p:cNvSpPr txBox="1"/>
          <p:nvPr/>
        </p:nvSpPr>
        <p:spPr>
          <a:xfrm>
            <a:off x="0" y="36480"/>
            <a:ext cx="2255044" cy="7848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究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民主政治</a:t>
            </a:r>
            <a:endParaRPr lang="zh-CN" altLang="en-US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318770" y="1199163"/>
            <a:ext cx="615434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94076" y="1274505"/>
            <a:ext cx="799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</a:t>
            </a:r>
            <a:r>
              <a:rPr lang="zh-CN" altLang="en-US" sz="2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伯里克利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主政时期（公元前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443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-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前</a:t>
            </a:r>
            <a:r>
              <a:rPr lang="en-US" altLang="zh-CN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429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年），</a:t>
            </a:r>
            <a:r>
              <a:rPr lang="zh-CN" altLang="en-US" sz="2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雅典</a:t>
            </a:r>
            <a:endParaRPr lang="zh-CN" altLang="en-US" sz="24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民主政治达到极盛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。被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称为古希腊的黄金时期。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9150" y="3470876"/>
            <a:ext cx="6185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①除十将军外，各级官职均由</a:t>
            </a:r>
            <a:r>
              <a:rPr lang="zh-CN" altLang="en-US" sz="21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抽签方式</a:t>
            </a:r>
            <a:r>
              <a:rPr lang="zh-CN" altLang="en-US" sz="2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向公民开放；</a:t>
            </a:r>
            <a:endParaRPr lang="en-US" altLang="zh-CN" sz="21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②雅典最高权力机构是公民组成的</a:t>
            </a:r>
            <a:r>
              <a:rPr lang="zh-CN" altLang="en-US" sz="21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公民大会</a:t>
            </a:r>
            <a:r>
              <a:rPr lang="zh-CN" altLang="en-US" sz="2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1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③为担任公职与参与政治事务的公民</a:t>
            </a:r>
            <a:r>
              <a:rPr lang="zh-CN" altLang="en-US" sz="21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发放津贴</a:t>
            </a:r>
            <a:r>
              <a:rPr lang="zh-CN" altLang="en-US" sz="21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，保证参政积极性。</a:t>
            </a:r>
            <a:endParaRPr lang="zh-CN" altLang="en-US" sz="21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128167" y="2596684"/>
            <a:ext cx="2015492" cy="4008657"/>
            <a:chOff x="8756075" y="2555411"/>
            <a:chExt cx="2687322" cy="40086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" r="4666"/>
            <a:stretch>
              <a:fillRect/>
            </a:stretch>
          </p:blipFill>
          <p:spPr>
            <a:xfrm>
              <a:off x="8756075" y="2555411"/>
              <a:ext cx="2493818" cy="3362499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矩形 23"/>
            <p:cNvSpPr/>
            <p:nvPr/>
          </p:nvSpPr>
          <p:spPr>
            <a:xfrm>
              <a:off x="9151046" y="5917736"/>
              <a:ext cx="2292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伯里克利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94437" y="2744991"/>
            <a:ext cx="624495" cy="3483272"/>
            <a:chOff x="-43831" y="2507667"/>
            <a:chExt cx="832660" cy="3483272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429488" y="2507667"/>
              <a:ext cx="0" cy="3483272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11"/>
            <p:cNvGrpSpPr/>
            <p:nvPr/>
          </p:nvGrpSpPr>
          <p:grpSpPr>
            <a:xfrm>
              <a:off x="-43831" y="3255818"/>
              <a:ext cx="832660" cy="1889972"/>
              <a:chOff x="-43831" y="3255818"/>
              <a:chExt cx="832660" cy="188997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1" y="3255818"/>
                <a:ext cx="788828" cy="18565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29" name="文本框 9"/>
              <p:cNvSpPr txBox="1"/>
              <p:nvPr/>
            </p:nvSpPr>
            <p:spPr>
              <a:xfrm>
                <a:off x="-43831" y="3255818"/>
                <a:ext cx="777240" cy="188997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600" b="1" spc="-300" dirty="0">
                    <a:solidFill>
                      <a:srgbClr val="0B467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具体</a:t>
                </a:r>
                <a:r>
                  <a:rPr lang="zh-CN" altLang="en-US" sz="2600" b="1" spc="-300" dirty="0" smtClean="0">
                    <a:solidFill>
                      <a:srgbClr val="0B467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表现</a:t>
                </a:r>
                <a:endParaRPr lang="zh-CN" altLang="en-US" sz="2600" b="1" spc="-300" dirty="0">
                  <a:solidFill>
                    <a:srgbClr val="0B467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pic>
        <p:nvPicPr>
          <p:cNvPr id="70661" name="图片 21" descr="t01bee137dc8a588c9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8476" y="181353"/>
            <a:ext cx="1883385" cy="10931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2"/>
          <p:cNvSpPr txBox="1"/>
          <p:nvPr/>
        </p:nvSpPr>
        <p:spPr>
          <a:xfrm>
            <a:off x="0" y="36480"/>
            <a:ext cx="2255044" cy="7848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究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民主政治</a:t>
            </a:r>
            <a:endParaRPr lang="zh-CN" altLang="en-US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18770" y="1199163"/>
            <a:ext cx="615434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03809" y="221054"/>
            <a:ext cx="4944666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en-US" altLang="zh-CN" sz="2800" b="1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800" b="1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</a:t>
            </a:r>
            <a:r>
              <a:rPr kumimoji="0" lang="zh-CN" altLang="en-US" sz="2800" b="1" kern="1200" cap="none" spc="0" normalizeH="0" baseline="0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典</a:t>
            </a:r>
            <a:r>
              <a:rPr kumimoji="0" lang="zh-CN" altLang="en-US" sz="2800" b="1" kern="1200" cap="none" spc="0" normalizeH="0" baseline="0" noProof="1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民主政治</a:t>
            </a:r>
            <a:r>
              <a:rPr kumimoji="0" lang="zh-CN" altLang="en-US" sz="2800" b="1" kern="1200" cap="none" spc="0" normalizeH="0" baseline="0" noProof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的主要内容</a:t>
            </a:r>
            <a:endParaRPr kumimoji="0" lang="zh-CN" altLang="en-US" sz="2800" b="1" kern="1200" cap="none" spc="0" normalizeH="0" baseline="0" noProof="1">
              <a:solidFill>
                <a:schemeClr val="accent4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矩形 2"/>
          <p:cNvSpPr/>
          <p:nvPr/>
        </p:nvSpPr>
        <p:spPr>
          <a:xfrm>
            <a:off x="252730" y="1252820"/>
            <a:ext cx="6537722" cy="4570472"/>
          </a:xfrm>
          <a:prstGeom prst="rect">
            <a:avLst/>
          </a:prstGeom>
          <a:noFill/>
          <a:ln w="9525">
            <a:noFill/>
          </a:ln>
        </p:spPr>
        <p:txBody>
          <a:bodyPr lIns="68568" tIns="34285" rIns="68568" bIns="34285" anchor="t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帕卡迪是个雅典郊区的农民，有一位妻子卡迪娅和一个</a:t>
            </a:r>
            <a:r>
              <a:rPr lang="en-US" altLang="zh-CN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岁的儿子。公元前</a:t>
            </a:r>
            <a:r>
              <a:rPr lang="en-US" altLang="zh-CN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399</a:t>
            </a:r>
            <a:r>
              <a:rPr lang="zh-CN" altLang="en-US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年的一天，帕卡迪早早醒来要去参加公民大会。公民大会是雅典的最高权力机构，虽然每十天就开一次，严重影响帕卡迪干农活，但他还是很愿意去。妻子目送丈夫离去心情郁闷，她也想一起去啊。</a:t>
            </a:r>
            <a:endParaRPr lang="zh-CN" altLang="en-US" sz="195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帕卡迪来到雅典公民大会的广场，会场像往常一样热闹，看不见一个奴隶，会场围着篱笆，设有多道门。“大家注意，今天是公民大会，外邦人不许入内。”在门口执勤的监察员大声喊着。这让帕卡迪倍感自豪</a:t>
            </a:r>
            <a:r>
              <a:rPr lang="en-US" altLang="zh-CN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9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我是雅典城邦的公民！</a:t>
            </a:r>
            <a:endParaRPr lang="zh-CN" altLang="en-US" sz="195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9635" name="组合 1"/>
          <p:cNvGrpSpPr/>
          <p:nvPr/>
        </p:nvGrpSpPr>
        <p:grpSpPr>
          <a:xfrm>
            <a:off x="7222331" y="-506627"/>
            <a:ext cx="1921669" cy="6842939"/>
            <a:chOff x="9629775" y="-14288"/>
            <a:chExt cx="2562225" cy="6858000"/>
          </a:xfrm>
        </p:grpSpPr>
        <p:sp>
          <p:nvSpPr>
            <p:cNvPr id="4" name="矩形 3"/>
            <p:cNvSpPr/>
            <p:nvPr/>
          </p:nvSpPr>
          <p:spPr>
            <a:xfrm>
              <a:off x="9629775" y="-14288"/>
              <a:ext cx="2562225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37" name="矩形 6"/>
            <p:cNvSpPr/>
            <p:nvPr/>
          </p:nvSpPr>
          <p:spPr>
            <a:xfrm>
              <a:off x="9675875" y="1512251"/>
              <a:ext cx="2268989" cy="44880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3800"/>
                </a:lnSpc>
                <a:buFont typeface="Arial" panose="020B0604020202020204" pitchFamily="34" charset="0"/>
                <a:buNone/>
              </a:pPr>
              <a:r>
                <a:rPr lang="zh-CN" altLang="en-US" sz="1950" b="1" dirty="0">
                  <a:solidFill>
                    <a:srgbClr val="06437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为什么公民大会严重影响干农活，帕卡迪还是很愿意去？</a:t>
              </a:r>
              <a:endParaRPr lang="en-US" altLang="zh-CN" sz="1950" b="1" dirty="0">
                <a:solidFill>
                  <a:srgbClr val="06437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ts val="3800"/>
                </a:lnSpc>
                <a:buFont typeface="Arial" panose="020B0604020202020204" pitchFamily="34" charset="0"/>
                <a:buNone/>
              </a:pPr>
              <a:endParaRPr lang="en-US" altLang="zh-CN" sz="1950" b="1" dirty="0" smtClean="0">
                <a:solidFill>
                  <a:srgbClr val="06437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ts val="3800"/>
                </a:lnSpc>
                <a:buFont typeface="Arial" panose="020B0604020202020204" pitchFamily="34" charset="0"/>
                <a:buNone/>
              </a:pPr>
              <a:r>
                <a:rPr lang="zh-CN" altLang="en-US" sz="1950" b="1" dirty="0" smtClean="0">
                  <a:solidFill>
                    <a:srgbClr val="06437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根据故事情景思考哪些人不能享有雅典的民主权利？</a:t>
              </a:r>
              <a:endParaRPr lang="zh-CN" altLang="en-US" sz="1950" b="1" dirty="0">
                <a:solidFill>
                  <a:srgbClr val="06437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7"/>
          <p:cNvGrpSpPr/>
          <p:nvPr/>
        </p:nvGrpSpPr>
        <p:grpSpPr>
          <a:xfrm>
            <a:off x="192167" y="3088726"/>
            <a:ext cx="6391353" cy="1790956"/>
            <a:chOff x="717012" y="2490697"/>
            <a:chExt cx="8521287" cy="1791888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2483896" y="2490697"/>
              <a:ext cx="6754403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17012" y="3824383"/>
              <a:ext cx="2527147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4316359" y="4257859"/>
              <a:ext cx="2454727" cy="24726"/>
            </a:xfrm>
            <a:prstGeom prst="line">
              <a:avLst/>
            </a:prstGeom>
            <a:ln w="28575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643" name="图片 21" descr="t01bee137dc8a588c9c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0335"/>
            <a:ext cx="1282700" cy="636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82700" y="497840"/>
            <a:ext cx="4805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魏碑简体" pitchFamily="65" charset="-122"/>
                <a:ea typeface="方正魏碑简体" pitchFamily="65" charset="-122"/>
                <a:sym typeface="+mn-ea"/>
              </a:rPr>
              <a:t>《</a:t>
            </a: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方正魏碑简体" pitchFamily="65" charset="-122"/>
                <a:ea typeface="方正魏碑简体" pitchFamily="65" charset="-122"/>
                <a:sym typeface="+mn-ea"/>
              </a:rPr>
              <a:t>一个雅典公民的政治生活</a:t>
            </a:r>
            <a:r>
              <a:rPr lang="en-US" altLang="zh-CN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魏碑简体" pitchFamily="65" charset="-122"/>
                <a:ea typeface="方正魏碑简体" pitchFamily="65" charset="-122"/>
                <a:sym typeface="+mn-ea"/>
              </a:rPr>
              <a:t>》</a:t>
            </a:r>
            <a:endParaRPr lang="en-US" altLang="zh-CN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魏碑简体" pitchFamily="65" charset="-122"/>
              <a:ea typeface="方正魏碑简体" pitchFamily="65" charset="-122"/>
              <a:sym typeface="+mn-ea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2328</Words>
  <Application>WPS 演示</Application>
  <PresentationFormat>全屏显示(4:3)</PresentationFormat>
  <Paragraphs>261</Paragraphs>
  <Slides>17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44" baseType="lpstr">
      <vt:lpstr>Arial</vt:lpstr>
      <vt:lpstr>宋体</vt:lpstr>
      <vt:lpstr>Wingdings</vt:lpstr>
      <vt:lpstr>等线</vt:lpstr>
      <vt:lpstr>等线 Light</vt:lpstr>
      <vt:lpstr>Calibri</vt:lpstr>
      <vt:lpstr>等线</vt:lpstr>
      <vt:lpstr>微软雅黑</vt:lpstr>
      <vt:lpstr>华文中宋</vt:lpstr>
      <vt:lpstr>楷体</vt:lpstr>
      <vt:lpstr>黑体</vt:lpstr>
      <vt:lpstr>Times New Roman</vt:lpstr>
      <vt:lpstr>HY강B</vt:lpstr>
      <vt:lpstr>方正清刻本悦宋简体</vt:lpstr>
      <vt:lpstr>微软雅黑 Light</vt:lpstr>
      <vt:lpstr>苹方 粗体</vt:lpstr>
      <vt:lpstr>方正魏碑简体</vt:lpstr>
      <vt:lpstr>华文新魏</vt:lpstr>
      <vt:lpstr>华文行楷</vt:lpstr>
      <vt:lpstr>Arial Unicode MS</vt:lpstr>
      <vt:lpstr>Segoe Print</vt:lpstr>
      <vt:lpstr>叶根友毛笔行书2.0版</vt:lpstr>
      <vt:lpstr>新宋体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173</cp:revision>
  <dcterms:created xsi:type="dcterms:W3CDTF">2018-08-30T06:40:00Z</dcterms:created>
  <dcterms:modified xsi:type="dcterms:W3CDTF">2018-09-14T01:18:38Z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