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308" r:id="rId5"/>
    <p:sldId id="342" r:id="rId6"/>
    <p:sldId id="262" r:id="rId7"/>
    <p:sldId id="281" r:id="rId8"/>
    <p:sldId id="282" r:id="rId9"/>
    <p:sldId id="310" r:id="rId10"/>
    <p:sldId id="326" r:id="rId11"/>
    <p:sldId id="327" r:id="rId12"/>
    <p:sldId id="328" r:id="rId13"/>
    <p:sldId id="329" r:id="rId14"/>
    <p:sldId id="330" r:id="rId15"/>
    <p:sldId id="331" r:id="rId16"/>
    <p:sldId id="294" r:id="rId17"/>
    <p:sldId id="296" r:id="rId18"/>
    <p:sldId id="295" r:id="rId19"/>
    <p:sldId id="298" r:id="rId20"/>
    <p:sldId id="299" r:id="rId21"/>
    <p:sldId id="300" r:id="rId22"/>
    <p:sldId id="305" r:id="rId23"/>
    <p:sldId id="309" r:id="rId24"/>
    <p:sldId id="324" r:id="rId25"/>
    <p:sldId id="341" r:id="rId26"/>
    <p:sldId id="333" r:id="rId27"/>
    <p:sldId id="371" r:id="rId28"/>
    <p:sldId id="334" r:id="rId29"/>
    <p:sldId id="335" r:id="rId30"/>
    <p:sldId id="336" r:id="rId31"/>
    <p:sldId id="337" r:id="rId32"/>
    <p:sldId id="338" r:id="rId33"/>
    <p:sldId id="339" r:id="rId34"/>
    <p:sldId id="340" r:id="rId3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FF"/>
    <a:srgbClr val="0000FF"/>
    <a:srgbClr val="FFCCCC"/>
    <a:srgbClr val="6600FF"/>
    <a:srgbClr val="6600CC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948" y="-90"/>
      </p:cViewPr>
      <p:guideLst>
        <p:guide orient="horz" pos="2160"/>
        <p:guide pos="28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2504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81200"/>
            <a:ext cx="4032504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5293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/>
          </a:p>
        </p:txBody>
      </p:sp>
      <p:grpSp>
        <p:nvGrpSpPr>
          <p:cNvPr id="2052" name="组合 2051"/>
          <p:cNvGrpSpPr/>
          <p:nvPr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3" name="Rectangle 5"/>
            <p:cNvSpPr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algn="ctr" eaLnBrk="1" hangingPunct="1"/>
              <a:endPara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" name="Rectangle 6"/>
            <p:cNvSpPr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pPr lvl="0" eaLnBrk="1" hangingPunct="1"/>
              <a:endPara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" name="Rectangle 7"/>
            <p:cNvSpPr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 eaLnBrk="1" hangingPunct="1"/>
              <a:endParaRPr lang="zh-CN" altLang="en-US" dirty="0">
                <a:solidFill>
                  <a:srgbClr val="66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6" name="Rectangle 8"/>
            <p:cNvSpPr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 eaLnBrk="1" hangingPunct="1"/>
              <a:endParaRPr lang="zh-CN" altLang="en-US" dirty="0">
                <a:solidFill>
                  <a:srgbClr val="66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7" name="Rectangle 9"/>
            <p:cNvSpPr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 eaLnBrk="1" hangingPunct="1"/>
              <a:endParaRPr lang="zh-CN" altLang="en-US" dirty="0">
                <a:solidFill>
                  <a:srgbClr val="9999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8" name="Rectangle 10"/>
            <p:cNvSpPr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 eaLnBrk="1" hangingPunct="1"/>
              <a:endParaRPr lang="zh-CN" altLang="en-US" dirty="0">
                <a:solidFill>
                  <a:srgbClr val="66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9" name="Rectangle 11"/>
            <p:cNvSpPr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pPr lvl="0" eaLnBrk="1" hangingPunct="1"/>
              <a:endPara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" name="Rectangle 12"/>
            <p:cNvSpPr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 eaLnBrk="1" hangingPunct="1"/>
              <a:endParaRPr lang="zh-CN" altLang="en-US" dirty="0">
                <a:solidFill>
                  <a:srgbClr val="9999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1" name="Rectangle 13"/>
            <p:cNvSpPr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 eaLnBrk="1" hangingPunct="1"/>
              <a:endParaRPr lang="zh-CN" altLang="en-US" dirty="0">
                <a:solidFill>
                  <a:srgbClr val="9999C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62" name="Rectang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63" name="Rectangle 1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64" name="Rectangle 1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¨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¨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1.GIF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27.GIF"/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hyperlink" Target="http://bbs.emu618.com/viewthread.php?tid=1697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47.png"/><Relationship Id="rId4" Type="http://schemas.microsoft.com/office/2007/relationships/media" Target="file:///D:\11.mp3" TargetMode="External"/><Relationship Id="rId3" Type="http://schemas.openxmlformats.org/officeDocument/2006/relationships/audio" Target="file:///D:\11.mp3" TargetMode="Externa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21.GIF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3" descr="20041213_003029_244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1341438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 descr="20041213_003029_565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80568">
            <a:off x="7164388" y="1125538"/>
            <a:ext cx="1143000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WordArt 7"/>
          <p:cNvSpPr>
            <a:spLocks noTextEdit="1"/>
          </p:cNvSpPr>
          <p:nvPr/>
        </p:nvSpPr>
        <p:spPr>
          <a:xfrm>
            <a:off x="1763713" y="3213100"/>
            <a:ext cx="5327650" cy="29527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168975"/>
              </a:avLst>
            </a:prstTxWarp>
            <a:normAutofit/>
          </a:bodyPr>
          <a:p>
            <a:pPr algn="ctr"/>
            <a:r>
              <a:rPr lang="zh-CN" altLang="en-US" sz="4800" b="1"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DE6"/>
                </a:solidFill>
                <a:latin typeface="Comic Sans MS" panose="030F0702030302020204" pitchFamily="66" charset="0"/>
                <a:ea typeface="Comic Sans MS" panose="030F0702030302020204" pitchFamily="66" charset="0"/>
              </a:rPr>
              <a:t>Best friends</a:t>
            </a:r>
            <a:endParaRPr lang="zh-CN" altLang="en-US" sz="4800" b="1"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DE6"/>
              </a:solidFill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5125" name="Picture 8" descr="20041213_003029_244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1052513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5" descr="20041213_003029_565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3363">
            <a:off x="8001000" y="2492375"/>
            <a:ext cx="1143000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16" descr="20041213_003029_565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29346">
            <a:off x="6156325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WordArt 18"/>
          <p:cNvSpPr>
            <a:spLocks noTextEdit="1"/>
          </p:cNvSpPr>
          <p:nvPr/>
        </p:nvSpPr>
        <p:spPr>
          <a:xfrm>
            <a:off x="1692275" y="2349500"/>
            <a:ext cx="5472113" cy="208756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437908"/>
              </a:avLst>
            </a:prstTxWarp>
            <a:normAutofit/>
          </a:bodyPr>
          <a:p>
            <a:pPr algn="ctr"/>
            <a:r>
              <a:rPr lang="zh-CN" altLang="en-US" sz="4000" b="1">
                <a:ln w="381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CC"/>
                </a:solidFill>
                <a:latin typeface="Comic Sans MS" panose="030F0702030302020204" pitchFamily="66" charset="0"/>
                <a:ea typeface="Comic Sans MS" panose="030F0702030302020204" pitchFamily="66" charset="0"/>
              </a:rPr>
              <a:t>unit 1 Reading 1</a:t>
            </a:r>
            <a:endParaRPr lang="zh-CN" altLang="en-US" sz="4000" b="1">
              <a:ln w="381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CC"/>
              </a:solidFill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38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315" name="表格 13314"/>
          <p:cNvGraphicFramePr/>
          <p:nvPr/>
        </p:nvGraphicFramePr>
        <p:xfrm>
          <a:off x="107950" y="1916113"/>
          <a:ext cx="9001125" cy="4322763"/>
        </p:xfrm>
        <a:graphic>
          <a:graphicData uri="http://schemas.openxmlformats.org/drawingml/2006/table">
            <a:tbl>
              <a:tblPr/>
              <a:tblGrid>
                <a:gridCol w="1368425"/>
                <a:gridCol w="977900"/>
                <a:gridCol w="2622550"/>
                <a:gridCol w="2297113"/>
                <a:gridCol w="1735137"/>
              </a:tblGrid>
              <a:tr h="12001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Name</a:t>
                      </a:r>
                      <a:endParaRPr lang="en-US" altLang="zh-CN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Sex</a:t>
                      </a:r>
                      <a:endParaRPr lang="en-US" altLang="zh-CN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Appearance</a:t>
                      </a:r>
                      <a:endParaRPr lang="en-US" altLang="zh-CN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Personality</a:t>
                      </a:r>
                      <a:r>
                        <a:rPr lang="en-US" altLang="zh-CN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altLang="zh-CN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Behavior</a:t>
                      </a:r>
                      <a:endParaRPr lang="zh-CN" altLang="en-US" b="1" dirty="0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261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3600" b="1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Max</a:t>
                      </a:r>
                      <a:endParaRPr lang="en-US" altLang="zh-CN" sz="3600" b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male</a:t>
                      </a:r>
                      <a:endParaRPr lang="en-US" altLang="zh-CN" sz="18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35" name="Picture 3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79891">
            <a:off x="0" y="333375"/>
            <a:ext cx="1476375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6" name="WordArt 36"/>
          <p:cNvSpPr>
            <a:spLocks noTextEdit="1"/>
          </p:cNvSpPr>
          <p:nvPr/>
        </p:nvSpPr>
        <p:spPr>
          <a:xfrm>
            <a:off x="395288" y="115888"/>
            <a:ext cx="8713787" cy="1512887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35921" dir="2699999" algn="ctr" rotWithShape="0">
                    <a:srgbClr val="000099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Read and try to catch 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35921" dir="2699999" algn="ctr" rotWithShape="0">
                  <a:srgbClr val="000099"/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35921" dir="2699999" algn="ctr" rotWithShape="0">
                    <a:srgbClr val="000099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as much information as you can!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35921" dir="2699999" algn="ctr" rotWithShape="0">
                  <a:srgbClr val="000099"/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13337" name="Picture 42" descr="眼镜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05" y="3345815"/>
            <a:ext cx="1076325" cy="118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8" name="Text Box 44"/>
          <p:cNvSpPr txBox="1"/>
          <p:nvPr/>
        </p:nvSpPr>
        <p:spPr>
          <a:xfrm>
            <a:off x="2555875" y="3141663"/>
            <a:ext cx="18256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tall – 1.75m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39" name="Text Box 46"/>
          <p:cNvSpPr txBox="1"/>
          <p:nvPr/>
        </p:nvSpPr>
        <p:spPr>
          <a:xfrm>
            <a:off x="2514600" y="3810000"/>
            <a:ext cx="20802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wear glasses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40" name="Text Box 47"/>
          <p:cNvSpPr txBox="1"/>
          <p:nvPr/>
        </p:nvSpPr>
        <p:spPr>
          <a:xfrm>
            <a:off x="2667000" y="4419600"/>
            <a:ext cx="17240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look smart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42" name="Text Box 49"/>
          <p:cNvSpPr txBox="1"/>
          <p:nvPr/>
        </p:nvSpPr>
        <p:spPr>
          <a:xfrm>
            <a:off x="5029200" y="3048000"/>
            <a:ext cx="25660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have a good sense of humor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43" name="Text Box 50"/>
          <p:cNvSpPr txBox="1"/>
          <p:nvPr/>
        </p:nvSpPr>
        <p:spPr>
          <a:xfrm>
            <a:off x="5029200" y="4800600"/>
            <a:ext cx="25660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never feel bored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44" name="Text Box 51"/>
          <p:cNvSpPr txBox="1"/>
          <p:nvPr/>
        </p:nvSpPr>
        <p:spPr>
          <a:xfrm>
            <a:off x="5080635" y="4149090"/>
            <a:ext cx="3657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tell funny jokes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45" name="Text Box 52"/>
          <p:cNvSpPr txBox="1"/>
          <p:nvPr/>
        </p:nvSpPr>
        <p:spPr>
          <a:xfrm>
            <a:off x="7525385" y="3594735"/>
            <a:ext cx="182372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knock things onto the floor</a:t>
            </a:r>
            <a:endParaRPr lang="zh-CN" altLang="en-US" sz="24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46" name="Text Box 47"/>
          <p:cNvSpPr txBox="1"/>
          <p:nvPr/>
        </p:nvSpPr>
        <p:spPr>
          <a:xfrm>
            <a:off x="2667000" y="5105400"/>
            <a:ext cx="151955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long legs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13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13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2" decel="100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92" decel="100000"/>
                                        <p:tgtEl>
                                          <p:spTgt spid="13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92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92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2" decel="100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92" decel="100000"/>
                                        <p:tgtEl>
                                          <p:spTgt spid="13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92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2" decel="100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2" decel="100000"/>
                                        <p:tgtEl>
                                          <p:spTgt spid="13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92" decel="100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92" decel="100000"/>
                                        <p:tgtEl>
                                          <p:spTgt spid="133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92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92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92" decel="100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92" decel="100000"/>
                                        <p:tgtEl>
                                          <p:spTgt spid="133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192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192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92" decel="100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92" decel="100000"/>
                                        <p:tgtEl>
                                          <p:spTgt spid="13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192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92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8" grpId="0"/>
      <p:bldP spid="13339" grpId="0"/>
      <p:bldP spid="13340" grpId="0"/>
      <p:bldP spid="13342" grpId="0"/>
      <p:bldP spid="13343" grpId="0"/>
      <p:bldP spid="13344" grpId="0"/>
      <p:bldP spid="13345" grpId="0"/>
      <p:bldP spid="13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WordArt 4"/>
          <p:cNvSpPr>
            <a:spLocks noTextEdit="1"/>
          </p:cNvSpPr>
          <p:nvPr/>
        </p:nvSpPr>
        <p:spPr>
          <a:xfrm>
            <a:off x="2057400" y="533400"/>
            <a:ext cx="7200900" cy="24209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zh-CN" altLang="en-US" sz="3600" b="1" i="1">
                <a:ln w="1905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FF66">
                    <a:alpha val="89000"/>
                  </a:srgbClr>
                </a:solidFill>
                <a:latin typeface="Monotype Corsiva" panose="03010101010201010101" charset="0"/>
                <a:ea typeface="Monotype Corsiva" panose="03010101010201010101" charset="0"/>
              </a:rPr>
              <a:t>Who can be May?</a:t>
            </a:r>
            <a:endParaRPr lang="zh-CN" altLang="en-US" sz="3600" b="1" i="1">
              <a:ln w="190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  <a:solidFill>
                <a:srgbClr val="CCFF66">
                  <a:alpha val="89000"/>
                </a:srgbClr>
              </a:solidFill>
              <a:latin typeface="Monotype Corsiva" panose="03010101010201010101" charset="0"/>
              <a:ea typeface="Monotype Corsiva" panose="03010101010201010101" charset="0"/>
            </a:endParaRPr>
          </a:p>
        </p:txBody>
      </p:sp>
      <p:pic>
        <p:nvPicPr>
          <p:cNvPr id="14340" name="Picture 8" descr="0003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2997200"/>
            <a:ext cx="2474912" cy="3024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9" descr="z8LT6g==_NnzOO0imvmf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2133600"/>
            <a:ext cx="3194050" cy="409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1" descr="1151593782798595_fi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09800"/>
            <a:ext cx="2371725" cy="391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12" descr="7829FE4F13C7F932C40A092A8C0B7D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838" y="4076700"/>
            <a:ext cx="1958975" cy="195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TextBox 8"/>
          <p:cNvPicPr/>
          <p:nvPr/>
        </p:nvPicPr>
        <p:blipFill>
          <a:blip r:embed="rId6"/>
          <a:stretch>
            <a:fillRect/>
          </a:stretch>
        </p:blipFill>
        <p:spPr>
          <a:xfrm>
            <a:off x="-73025" y="-225425"/>
            <a:ext cx="2911475" cy="118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363" name="表格 15362"/>
          <p:cNvGraphicFramePr/>
          <p:nvPr/>
        </p:nvGraphicFramePr>
        <p:xfrm>
          <a:off x="107950" y="1484313"/>
          <a:ext cx="9001125" cy="4683125"/>
        </p:xfrm>
        <a:graphic>
          <a:graphicData uri="http://schemas.openxmlformats.org/drawingml/2006/table">
            <a:tbl>
              <a:tblPr/>
              <a:tblGrid>
                <a:gridCol w="1368425"/>
                <a:gridCol w="977900"/>
                <a:gridCol w="2622550"/>
                <a:gridCol w="2238375"/>
                <a:gridCol w="1793875"/>
              </a:tblGrid>
              <a:tr h="12001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Name</a:t>
                      </a:r>
                      <a:endParaRPr lang="en-US" altLang="zh-CN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Sex</a:t>
                      </a:r>
                      <a:endParaRPr lang="en-US" altLang="zh-CN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Appearance</a:t>
                      </a:r>
                      <a:endParaRPr lang="en-US" altLang="zh-CN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Personality</a:t>
                      </a:r>
                      <a:r>
                        <a:rPr lang="en-US" altLang="zh-CN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altLang="zh-CN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Behavior</a:t>
                      </a:r>
                      <a:endParaRPr lang="zh-CN" altLang="en-US" b="1" dirty="0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97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3600" b="1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May</a:t>
                      </a:r>
                      <a:endParaRPr lang="en-US" altLang="zh-CN" sz="3600" b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female</a:t>
                      </a:r>
                      <a:endParaRPr lang="en-US" altLang="zh-CN" sz="18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3" name="Picture 3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79891">
            <a:off x="0" y="333375"/>
            <a:ext cx="1476375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4" name="WordArt 36"/>
          <p:cNvSpPr>
            <a:spLocks noTextEdit="1"/>
          </p:cNvSpPr>
          <p:nvPr/>
        </p:nvSpPr>
        <p:spPr>
          <a:xfrm>
            <a:off x="395288" y="115888"/>
            <a:ext cx="8713787" cy="1512887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35921" dir="2699999" algn="ctr" rotWithShape="0">
                    <a:srgbClr val="000099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Read and try to catch 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35921" dir="2699999" algn="ctr" rotWithShape="0">
                  <a:srgbClr val="000099"/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35921" dir="2699999" algn="ctr" rotWithShape="0">
                    <a:srgbClr val="000099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as much information as you can!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35921" dir="2699999" algn="ctr" rotWithShape="0">
                  <a:srgbClr val="000099"/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15385" name="Picture 39" descr="z8LT6g==_NnzOO0imvmf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2757488"/>
            <a:ext cx="1062038" cy="1362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6" name="Text Box 40"/>
          <p:cNvSpPr txBox="1"/>
          <p:nvPr/>
        </p:nvSpPr>
        <p:spPr>
          <a:xfrm>
            <a:off x="2717800" y="2767965"/>
            <a:ext cx="2349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big bright eyes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87" name="Text Box 41"/>
          <p:cNvSpPr txBox="1"/>
          <p:nvPr/>
        </p:nvSpPr>
        <p:spPr>
          <a:xfrm>
            <a:off x="2491105" y="3596005"/>
            <a:ext cx="3387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long straight</a:t>
            </a: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hair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88" name="Text Box 42"/>
          <p:cNvSpPr txBox="1"/>
          <p:nvPr/>
        </p:nvSpPr>
        <p:spPr>
          <a:xfrm>
            <a:off x="2895600" y="4225290"/>
            <a:ext cx="11696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pretty</a:t>
            </a:r>
            <a:endParaRPr lang="en-US" altLang="zh-CN" sz="28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89" name="Text Box 43"/>
          <p:cNvSpPr txBox="1"/>
          <p:nvPr/>
        </p:nvSpPr>
        <p:spPr>
          <a:xfrm>
            <a:off x="5257800" y="2767965"/>
            <a:ext cx="19437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a true friend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44"/>
          <p:cNvSpPr txBox="1"/>
          <p:nvPr/>
        </p:nvSpPr>
        <p:spPr>
          <a:xfrm>
            <a:off x="5257800" y="3396933"/>
            <a:ext cx="21145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keep a secret</a:t>
            </a:r>
            <a:endParaRPr lang="en-US" altLang="zh-CN" sz="2400" b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1" name="Text Box 45"/>
          <p:cNvSpPr txBox="1"/>
          <p:nvPr/>
        </p:nvSpPr>
        <p:spPr>
          <a:xfrm>
            <a:off x="5257800" y="3962400"/>
            <a:ext cx="10175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kind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2" name="Text Box 46"/>
          <p:cNvSpPr txBox="1"/>
          <p:nvPr/>
        </p:nvSpPr>
        <p:spPr>
          <a:xfrm>
            <a:off x="5067300" y="4470718"/>
            <a:ext cx="26638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never</a:t>
            </a:r>
            <a:r>
              <a:rPr lang="en-US" altLang="zh-CN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zh-CN" sz="2400" b="1" i="1" u="sng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say a bad word about</a:t>
            </a:r>
            <a:r>
              <a:rPr lang="en-US" altLang="zh-CN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anyone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3" name="Text Box 47"/>
          <p:cNvSpPr txBox="1"/>
          <p:nvPr/>
        </p:nvSpPr>
        <p:spPr>
          <a:xfrm>
            <a:off x="7543800" y="3733800"/>
            <a:ext cx="160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sweet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2" decel="100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2" decel="100000"/>
                                        <p:tgtEl>
                                          <p:spTgt spid="15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2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" decel="100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" decel="100000"/>
                                        <p:tgtEl>
                                          <p:spTgt spid="15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" decel="100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" decel="100000"/>
                                        <p:tgtEl>
                                          <p:spTgt spid="15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92" decel="100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92" decel="100000"/>
                                        <p:tgtEl>
                                          <p:spTgt spid="15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192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92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92" decel="100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92" decel="100000"/>
                                        <p:tgtEl>
                                          <p:spTgt spid="15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192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92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92" decel="100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92" decel="100000"/>
                                        <p:tgtEl>
                                          <p:spTgt spid="15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192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92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92" decel="100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92" decel="100000"/>
                                        <p:tgtEl>
                                          <p:spTgt spid="15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192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192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92" decel="100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92" decel="100000"/>
                                        <p:tgtEl>
                                          <p:spTgt spid="153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192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92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/>
      <p:bldP spid="15387" grpId="0"/>
      <p:bldP spid="15388" grpId="0"/>
      <p:bldP spid="15389" grpId="0"/>
      <p:bldP spid="15390" grpId="0"/>
      <p:bldP spid="15391" grpId="0"/>
      <p:bldP spid="15392" grpId="0"/>
      <p:bldP spid="153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6386" name="表格 16385"/>
          <p:cNvGraphicFramePr/>
          <p:nvPr/>
        </p:nvGraphicFramePr>
        <p:xfrm>
          <a:off x="457200" y="1295400"/>
          <a:ext cx="8305800" cy="4940300"/>
        </p:xfrm>
        <a:graphic>
          <a:graphicData uri="http://schemas.openxmlformats.org/drawingml/2006/table">
            <a:tbl>
              <a:tblPr/>
              <a:tblGrid>
                <a:gridCol w="2373313"/>
                <a:gridCol w="5932487"/>
              </a:tblGrid>
              <a:tr h="85407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en-US" altLang="zh-CN"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Best friend</a:t>
                      </a: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en-US" altLang="zh-CN"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Appearance</a:t>
                      </a: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en-US" altLang="zh-CN"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Betty</a:t>
                      </a: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ClrTx/>
                        <a:buFont typeface="Wingdings" panose="05000000000000000000" pitchFamily="2" charset="2"/>
                        <a:buNone/>
                      </a:pP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11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en-US" altLang="zh-CN"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Max</a:t>
                      </a: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ClrTx/>
                        <a:buFont typeface="Wingdings" panose="05000000000000000000" pitchFamily="2" charset="2"/>
                        <a:buNone/>
                      </a:pP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112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en-US" altLang="zh-CN"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May</a:t>
                      </a: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ClrTx/>
                        <a:buFont typeface="Wingdings" panose="05000000000000000000" pitchFamily="2" charset="2"/>
                        <a:buNone/>
                      </a:pP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Text Box 19"/>
          <p:cNvSpPr txBox="1"/>
          <p:nvPr/>
        </p:nvSpPr>
        <p:spPr>
          <a:xfrm>
            <a:off x="2971800" y="2286000"/>
            <a:ext cx="3816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slim, short hair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404" name="Text Box 20"/>
          <p:cNvSpPr txBox="1"/>
          <p:nvPr/>
        </p:nvSpPr>
        <p:spPr>
          <a:xfrm>
            <a:off x="2971800" y="3200400"/>
            <a:ext cx="6172200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tall </a:t>
            </a:r>
            <a:r>
              <a:rPr lang="en-US" altLang="zh-CN" sz="3600" b="1">
                <a:solidFill>
                  <a:srgbClr val="66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altLang="zh-CN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wear small round glasses look smart long legs</a:t>
            </a:r>
            <a:endParaRPr lang="en-US" altLang="zh-CN" sz="3600" b="1">
              <a:solidFill>
                <a:srgbClr val="66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405" name="Text Box 21"/>
          <p:cNvSpPr txBox="1"/>
          <p:nvPr/>
        </p:nvSpPr>
        <p:spPr>
          <a:xfrm>
            <a:off x="2895600" y="4694238"/>
            <a:ext cx="6019800" cy="15208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big bright eyes, long straight hair,   pretty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，sweet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406" name="TextBox 8"/>
          <p:cNvPicPr/>
          <p:nvPr/>
        </p:nvPicPr>
        <p:blipFill>
          <a:blip r:embed="rId1"/>
          <a:stretch>
            <a:fillRect/>
          </a:stretch>
        </p:blipFill>
        <p:spPr>
          <a:xfrm>
            <a:off x="182563" y="92075"/>
            <a:ext cx="2914650" cy="1182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  <p:bldP spid="16404" grpId="0"/>
      <p:bldP spid="164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7410" name="内容占位符 17409"/>
          <p:cNvGraphicFramePr/>
          <p:nvPr>
            <p:ph idx="1"/>
          </p:nvPr>
        </p:nvGraphicFramePr>
        <p:xfrm>
          <a:off x="228600" y="714375"/>
          <a:ext cx="8382000" cy="4724400"/>
        </p:xfrm>
        <a:graphic>
          <a:graphicData uri="http://schemas.openxmlformats.org/drawingml/2006/table">
            <a:tbl>
              <a:tblPr/>
              <a:tblGrid>
                <a:gridCol w="2514600"/>
                <a:gridCol w="5867400"/>
              </a:tblGrid>
              <a:tr h="9366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Best friend</a:t>
                      </a:r>
                      <a:endParaRPr lang="en-US" altLang="zh-CN" sz="36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Personality</a:t>
                      </a:r>
                      <a:endParaRPr lang="en-US" altLang="zh-CN" sz="36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Betty</a:t>
                      </a:r>
                      <a:endParaRPr lang="en-US" altLang="zh-CN" sz="360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 typeface="Arial" panose="020B0604020202020204" pitchFamily="34" charset="0"/>
                        <a:buNone/>
                      </a:pPr>
                      <a:endParaRPr lang="zh-CN" altLang="en-US" sz="36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Max</a:t>
                      </a:r>
                      <a:endParaRPr lang="en-US" altLang="zh-CN" sz="360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 typeface="Arial" panose="020B0604020202020204" pitchFamily="34" charset="0"/>
                        <a:buNone/>
                      </a:pPr>
                      <a:endParaRPr lang="zh-CN" altLang="en-US" sz="36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May</a:t>
                      </a:r>
                      <a:endParaRPr lang="en-US" altLang="zh-CN" sz="360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 typeface="Arial" panose="020B0604020202020204" pitchFamily="34" charset="0"/>
                        <a:buNone/>
                      </a:pPr>
                      <a:endParaRPr lang="zh-CN" altLang="en-US" sz="36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7" name="Text Box 19"/>
          <p:cNvSpPr txBox="1"/>
          <p:nvPr/>
        </p:nvSpPr>
        <p:spPr>
          <a:xfrm>
            <a:off x="2819400" y="1704975"/>
            <a:ext cx="6324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generous, be willing to share things with friends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8" name="Text Box 20"/>
          <p:cNvSpPr txBox="1"/>
          <p:nvPr/>
        </p:nvSpPr>
        <p:spPr>
          <a:xfrm>
            <a:off x="2667000" y="3019425"/>
            <a:ext cx="6248400" cy="1276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have a good sense of </a:t>
            </a:r>
            <a:r>
              <a:rPr lang="en-US" altLang="zh-CN" sz="3600" b="1" err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humour</a:t>
            </a:r>
            <a:endParaRPr lang="en-US" altLang="zh-CN" sz="3600" b="1">
              <a:solidFill>
                <a:srgbClr val="66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funny</a:t>
            </a:r>
            <a:endParaRPr lang="en-US" altLang="zh-CN" sz="3600" b="1">
              <a:solidFill>
                <a:srgbClr val="66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9" name="Text Box 21"/>
          <p:cNvSpPr txBox="1"/>
          <p:nvPr/>
        </p:nvSpPr>
        <p:spPr>
          <a:xfrm>
            <a:off x="2819400" y="4524375"/>
            <a:ext cx="5472113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true friend, kind 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17428" grpId="0"/>
      <p:bldP spid="174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8434" name="内容占位符 18433"/>
          <p:cNvGraphicFramePr/>
          <p:nvPr>
            <p:ph idx="1"/>
          </p:nvPr>
        </p:nvGraphicFramePr>
        <p:xfrm>
          <a:off x="381000" y="711200"/>
          <a:ext cx="8458200" cy="5772150"/>
        </p:xfrm>
        <a:graphic>
          <a:graphicData uri="http://schemas.openxmlformats.org/drawingml/2006/table">
            <a:tbl>
              <a:tblPr/>
              <a:tblGrid>
                <a:gridCol w="2438400"/>
                <a:gridCol w="6019800"/>
              </a:tblGrid>
              <a:tr h="8382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CN"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Best friend</a:t>
                      </a: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Future plan / behavior</a:t>
                      </a: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Betty</a:t>
                      </a: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 typeface="Arial" panose="020B0604020202020204" pitchFamily="34" charset="0"/>
                        <a:buNone/>
                      </a:pP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Max</a:t>
                      </a: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 typeface="Arial" panose="020B0604020202020204" pitchFamily="34" charset="0"/>
                        <a:buNone/>
                      </a:pP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May</a:t>
                      </a: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 typeface="Arial" panose="020B0604020202020204" pitchFamily="34" charset="0"/>
                        <a:buNone/>
                      </a:pP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1" name="Text Box 19"/>
          <p:cNvSpPr txBox="1"/>
          <p:nvPr/>
        </p:nvSpPr>
        <p:spPr>
          <a:xfrm>
            <a:off x="2895600" y="1676400"/>
            <a:ext cx="54864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singer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2" name="Text Box 20"/>
          <p:cNvSpPr txBox="1"/>
          <p:nvPr/>
        </p:nvSpPr>
        <p:spPr>
          <a:xfrm>
            <a:off x="4271963" y="3683000"/>
            <a:ext cx="2592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3600" b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3" name="Text Box 23"/>
          <p:cNvSpPr txBox="1"/>
          <p:nvPr/>
        </p:nvSpPr>
        <p:spPr>
          <a:xfrm>
            <a:off x="2895600" y="2844800"/>
            <a:ext cx="5867400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legs don’t fit under the school desks; knock books and pens o</a:t>
            </a:r>
            <a:r>
              <a:rPr lang="zh-CN" altLang="en-US" sz="3600" b="1" dirty="0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nto the floor</a:t>
            </a:r>
            <a:endParaRPr lang="en-US" altLang="zh-CN" sz="3600" b="1">
              <a:solidFill>
                <a:srgbClr val="66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4" name="Text Box 24"/>
          <p:cNvSpPr txBox="1"/>
          <p:nvPr/>
        </p:nvSpPr>
        <p:spPr>
          <a:xfrm>
            <a:off x="2819400" y="5130800"/>
            <a:ext cx="5867400" cy="140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secrets, never say a bad word about anyone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， sweet</a:t>
            </a:r>
            <a:endParaRPr lang="en-US" altLang="zh-CN" sz="360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5" name="TextBox 9"/>
          <p:cNvSpPr txBox="1"/>
          <p:nvPr/>
        </p:nvSpPr>
        <p:spPr>
          <a:xfrm>
            <a:off x="8153400" y="6581775"/>
            <a:ext cx="627063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>
                <a:latin typeface="Arial" panose="020B0604020202020204" pitchFamily="34" charset="0"/>
              </a:rPr>
              <a:t>details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/>
      <p:bldP spid="18452" grpId="0"/>
      <p:bldP spid="18453" grpId="0"/>
      <p:bldP spid="184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304800" y="1447800"/>
            <a:ext cx="8839200" cy="5013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The writer is </a:t>
            </a:r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very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fat.                                           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Betty is willing to help others at any time.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She likes to share things with her  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classmates.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4. She only gives seats to  old men  in need 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on the bus.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5. She wants to be a dancer and travels 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around the world.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459" name="Text Box 6"/>
          <p:cNvSpPr txBox="1"/>
          <p:nvPr/>
        </p:nvSpPr>
        <p:spPr>
          <a:xfrm>
            <a:off x="661988" y="815975"/>
            <a:ext cx="5053012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Betty</a:t>
            </a:r>
            <a:r>
              <a:rPr lang="en-US" altLang="zh-CN" sz="4000" b="1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     ‘T’  or  ‘F’</a:t>
            </a:r>
            <a:endParaRPr lang="en-US" altLang="zh-CN" sz="4000" b="1"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460" name="Text Box 7"/>
          <p:cNvSpPr txBox="1"/>
          <p:nvPr/>
        </p:nvSpPr>
        <p:spPr>
          <a:xfrm>
            <a:off x="-4762" y="1447800"/>
            <a:ext cx="4619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F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461" name="Text Box 8"/>
          <p:cNvSpPr txBox="1"/>
          <p:nvPr/>
        </p:nvSpPr>
        <p:spPr>
          <a:xfrm>
            <a:off x="-30162" y="2097088"/>
            <a:ext cx="48736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462" name="Text Box 9"/>
          <p:cNvSpPr txBox="1"/>
          <p:nvPr/>
        </p:nvSpPr>
        <p:spPr>
          <a:xfrm>
            <a:off x="-71437" y="2676525"/>
            <a:ext cx="4873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463" name="Text Box 10"/>
          <p:cNvSpPr txBox="1"/>
          <p:nvPr/>
        </p:nvSpPr>
        <p:spPr>
          <a:xfrm>
            <a:off x="0" y="3962400"/>
            <a:ext cx="4667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F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464" name="Text Box 11"/>
          <p:cNvSpPr txBox="1"/>
          <p:nvPr/>
        </p:nvSpPr>
        <p:spPr>
          <a:xfrm>
            <a:off x="0" y="5221288"/>
            <a:ext cx="4667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F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5" name="Picture 4" descr="3617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TextBox 13"/>
          <p:cNvPicPr/>
          <p:nvPr/>
        </p:nvPicPr>
        <p:blipFill>
          <a:blip r:embed="rId2"/>
          <a:stretch>
            <a:fillRect/>
          </a:stretch>
        </p:blipFill>
        <p:spPr>
          <a:xfrm>
            <a:off x="-422275" y="-287337"/>
            <a:ext cx="4451350" cy="117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Text Box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886200" y="1066800"/>
            <a:ext cx="1914525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Text Box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188" y="3597275"/>
            <a:ext cx="2878137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Text Box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840163" y="4816475"/>
            <a:ext cx="2352675" cy="1182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0" name="矩形 17"/>
          <p:cNvSpPr/>
          <p:nvPr/>
        </p:nvSpPr>
        <p:spPr>
          <a:xfrm>
            <a:off x="1676400" y="4038600"/>
            <a:ext cx="838200" cy="533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46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46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46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46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19461" grpId="0" build="p"/>
      <p:bldP spid="19462" grpId="0" build="p"/>
      <p:bldP spid="19463" grpId="0" build="p"/>
      <p:bldP spid="19464" grpId="0" build="p"/>
      <p:bldP spid="194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533400" y="609600"/>
            <a:ext cx="66008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Max</a:t>
            </a:r>
            <a:r>
              <a:rPr lang="en-US" altLang="zh-CN" sz="3600" b="1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 Answer some questions:</a:t>
            </a:r>
            <a:endParaRPr lang="en-US" altLang="zh-CN" sz="3600" b="1"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0" y="1219200"/>
            <a:ext cx="10240963" cy="3992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tall is Max?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Max wear glasses? 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How does he look ?</a:t>
            </a:r>
            <a:endParaRPr lang="zh-CN" altLang="en-US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/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3. </a:t>
            </a: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are with Max, How do we feel? Why?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 Do his legs fit under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school desks?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happens to him when he walks past the desk?		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457200" y="1676400"/>
            <a:ext cx="464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Almost 1.75 </a:t>
            </a:r>
            <a:r>
              <a:rPr lang="en-US" altLang="zh-CN" sz="3200" b="1" err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metres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tall.</a:t>
            </a:r>
            <a:endParaRPr lang="en-US" altLang="zh-CN" sz="3200" b="1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381000" y="2667000"/>
            <a:ext cx="845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Yes. He 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looks smart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200" b="1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152400" y="3733800"/>
            <a:ext cx="99060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never feel bored or unhappy. He tells funny jokes.</a:t>
            </a:r>
            <a:endParaRPr lang="en-US" altLang="zh-CN" sz="3000" b="1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7" name="Text Box 7"/>
          <p:cNvSpPr txBox="1"/>
          <p:nvPr/>
        </p:nvSpPr>
        <p:spPr>
          <a:xfrm>
            <a:off x="228600" y="5181600"/>
            <a:ext cx="8686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No. He often knocks our books and pens o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nto the floor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8" name="Picture 5" descr="5_63_cf33d2ece3889ca">
            <a:hlinkClick r:id="rId1"/>
          </p:cNvPr>
          <p:cNvPicPr>
            <a:picLocks noChangeAspect="1"/>
          </p:cNvPicPr>
          <p:nvPr/>
        </p:nvPicPr>
        <p:blipFill>
          <a:blip r:embed="rId2"/>
          <a:srcRect l="13551"/>
          <a:stretch>
            <a:fillRect/>
          </a:stretch>
        </p:blipFill>
        <p:spPr>
          <a:xfrm>
            <a:off x="7772400" y="0"/>
            <a:ext cx="1371600" cy="150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TextBox 9"/>
          <p:cNvPicPr/>
          <p:nvPr/>
        </p:nvPicPr>
        <p:blipFill>
          <a:blip r:embed="rId3"/>
          <a:stretch>
            <a:fillRect/>
          </a:stretch>
        </p:blipFill>
        <p:spPr>
          <a:xfrm>
            <a:off x="-422275" y="-287337"/>
            <a:ext cx="4451350" cy="117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7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1600200" y="609600"/>
            <a:ext cx="4730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May</a:t>
            </a:r>
            <a:r>
              <a:rPr lang="en-US" altLang="zh-CN" sz="3200" b="1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Fill in the blanks</a:t>
            </a: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228600" y="1449388"/>
            <a:ext cx="8915400" cy="4481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May is </a:t>
            </a:r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shorter than me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. She has _______</a:t>
            </a:r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__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hair. Everyone thinks she is very ______.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	May is a ____ friend. When something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_______ me, I can always go to her. I can tell her ________ because she can ____ a ______.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	She is ____ and never ______________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about anyone.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381000" y="1905000"/>
            <a:ext cx="17240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straight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09" name="Text Box 6"/>
          <p:cNvSpPr txBox="1"/>
          <p:nvPr/>
        </p:nvSpPr>
        <p:spPr>
          <a:xfrm>
            <a:off x="304800" y="2438400"/>
            <a:ext cx="13811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pretty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0" name="Text Box 7"/>
          <p:cNvSpPr txBox="1"/>
          <p:nvPr/>
        </p:nvSpPr>
        <p:spPr>
          <a:xfrm>
            <a:off x="2957513" y="3124200"/>
            <a:ext cx="1004887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true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1" name="Text Box 8"/>
          <p:cNvSpPr txBox="1"/>
          <p:nvPr/>
        </p:nvSpPr>
        <p:spPr>
          <a:xfrm>
            <a:off x="309563" y="3657600"/>
            <a:ext cx="1671637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worries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2" name="Text Box 9"/>
          <p:cNvSpPr txBox="1"/>
          <p:nvPr/>
        </p:nvSpPr>
        <p:spPr>
          <a:xfrm>
            <a:off x="990600" y="4191000"/>
            <a:ext cx="191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anything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3" name="Text Box 10"/>
          <p:cNvSpPr txBox="1"/>
          <p:nvPr/>
        </p:nvSpPr>
        <p:spPr>
          <a:xfrm>
            <a:off x="6140450" y="4235450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keep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4" name="Text Box 11"/>
          <p:cNvSpPr txBox="1"/>
          <p:nvPr/>
        </p:nvSpPr>
        <p:spPr>
          <a:xfrm>
            <a:off x="7543800" y="4191000"/>
            <a:ext cx="1327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secret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5" name="Text Box 12"/>
          <p:cNvSpPr txBox="1"/>
          <p:nvPr/>
        </p:nvSpPr>
        <p:spPr>
          <a:xfrm>
            <a:off x="2355850" y="4768850"/>
            <a:ext cx="1073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kind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1516" name="Picture 7" descr="3477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0"/>
            <a:ext cx="1524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TextBox 14"/>
          <p:cNvPicPr/>
          <p:nvPr/>
        </p:nvPicPr>
        <p:blipFill>
          <a:blip r:embed="rId2"/>
          <a:stretch>
            <a:fillRect/>
          </a:stretch>
        </p:blipFill>
        <p:spPr>
          <a:xfrm>
            <a:off x="-422275" y="-287337"/>
            <a:ext cx="4451350" cy="117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8" name="矩形 15"/>
          <p:cNvSpPr/>
          <p:nvPr/>
        </p:nvSpPr>
        <p:spPr>
          <a:xfrm>
            <a:off x="5486400" y="4800600"/>
            <a:ext cx="3435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says a bad word 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9" name="TextBox 16"/>
          <p:cNvSpPr txBox="1"/>
          <p:nvPr/>
        </p:nvSpPr>
        <p:spPr>
          <a:xfrm>
            <a:off x="8153400" y="6324600"/>
            <a:ext cx="646113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>
                <a:latin typeface="Arial" panose="020B0604020202020204" pitchFamily="34" charset="0"/>
              </a:rPr>
              <a:t>P9  B2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50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50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150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150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15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15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151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151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151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151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15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15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151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2151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215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215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9" grpId="0" build="p"/>
      <p:bldP spid="21510" grpId="0" build="p"/>
      <p:bldP spid="21511" grpId="0" build="p"/>
      <p:bldP spid="21512" grpId="0" build="p"/>
      <p:bldP spid="21513" grpId="0" build="p"/>
      <p:bldP spid="21514" grpId="0" build="p"/>
      <p:bldP spid="21515" grpId="0" build="p"/>
      <p:bldP spid="215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2"/>
          <p:cNvSpPr/>
          <p:nvPr/>
        </p:nvSpPr>
        <p:spPr>
          <a:xfrm>
            <a:off x="1676400" y="0"/>
            <a:ext cx="67405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Part B2  </a:t>
            </a:r>
            <a:r>
              <a:rPr lang="en-US" altLang="zh-CN" sz="48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false:</a:t>
            </a:r>
            <a:endParaRPr lang="en-US" altLang="zh-CN" sz="4800" b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0" y="914400"/>
            <a:ext cx="9144000" cy="4699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Betty is kind to old people only.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Betty wants to be a singer in the future 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looks smart in his small round glasses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 is </a:t>
            </a:r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not 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good at telling jokes.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is </a:t>
            </a:r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sweet and pretty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 likes to </a:t>
            </a:r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say bad things about her friends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7620000" y="914400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32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8153400" y="1600200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32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8153400" y="2667000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32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6858000" y="3124200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F</a:t>
            </a:r>
            <a:endParaRPr lang="en-US" altLang="zh-CN" sz="32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5334000" y="3810000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32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4419600" y="5105400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32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4716463" y="1223963"/>
            <a:ext cx="29511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Text Box 11"/>
          <p:cNvSpPr txBox="1"/>
          <p:nvPr/>
        </p:nvSpPr>
        <p:spPr>
          <a:xfrm>
            <a:off x="4114800" y="914400"/>
            <a:ext cx="3025775" cy="641350"/>
          </a:xfrm>
          <a:prstGeom prst="rect">
            <a:avLst/>
          </a:prstGeom>
          <a:solidFill>
            <a:srgbClr val="CDF3C3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endParaRPr lang="en-US" altLang="zh-CN" sz="36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0" name="Text Box 12"/>
          <p:cNvSpPr txBox="1"/>
          <p:nvPr/>
        </p:nvSpPr>
        <p:spPr>
          <a:xfrm>
            <a:off x="1371600" y="4419600"/>
            <a:ext cx="2374900" cy="639763"/>
          </a:xfrm>
          <a:prstGeom prst="rect">
            <a:avLst/>
          </a:prstGeom>
          <a:solidFill>
            <a:srgbClr val="CDF3C3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 </a:t>
            </a:r>
            <a:r>
              <a:rPr lang="zh-CN" altLang="en-US" sz="3600" b="1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says</a:t>
            </a:r>
            <a:endParaRPr lang="en-US" altLang="zh-CN" sz="36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1" name="Text Box 12"/>
          <p:cNvSpPr txBox="1"/>
          <p:nvPr/>
        </p:nvSpPr>
        <p:spPr>
          <a:xfrm>
            <a:off x="1752600" y="3048000"/>
            <a:ext cx="1295400" cy="639763"/>
          </a:xfrm>
          <a:prstGeom prst="rect">
            <a:avLst/>
          </a:prstGeom>
          <a:solidFill>
            <a:srgbClr val="CDF3C3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very</a:t>
            </a:r>
            <a:endParaRPr lang="en-US" altLang="zh-CN" sz="36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bldLvl="0" animBg="1"/>
      <p:bldP spid="22540" grpId="0" bldLvl="0" animBg="1"/>
      <p:bldP spid="2254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占位符 36865"/>
          <p:cNvSpPr>
            <a:spLocks noGrp="1"/>
          </p:cNvSpPr>
          <p:nvPr>
            <p:ph type="body" idx="1"/>
          </p:nvPr>
        </p:nvSpPr>
        <p:spPr>
          <a:xfrm>
            <a:off x="230188" y="1752600"/>
            <a:ext cx="8913812" cy="4876800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b="1"/>
              <a:t>A: Who’s your good friend?</a:t>
            </a:r>
            <a:endParaRPr lang="en-US" altLang="zh-CN" b="1"/>
          </a:p>
          <a:p>
            <a:pPr>
              <a:lnSpc>
                <a:spcPct val="90000"/>
              </a:lnSpc>
              <a:buNone/>
            </a:pPr>
            <a:r>
              <a:rPr lang="en-US" altLang="zh-CN" b="1"/>
              <a:t>B: </a:t>
            </a:r>
            <a:r>
              <a:rPr lang="en-US" altLang="zh-CN" b="1">
                <a:latin typeface="Arial" panose="020B0604020202020204" pitchFamily="34" charset="0"/>
              </a:rPr>
              <a:t>…</a:t>
            </a:r>
            <a:endParaRPr lang="en-US" altLang="zh-CN" b="1"/>
          </a:p>
          <a:p>
            <a:pPr>
              <a:lnSpc>
                <a:spcPct val="90000"/>
              </a:lnSpc>
              <a:buNone/>
            </a:pPr>
            <a:r>
              <a:rPr lang="en-US" altLang="zh-CN" b="1"/>
              <a:t>A: What’s he/she like?</a:t>
            </a:r>
            <a:endParaRPr lang="en-US" altLang="zh-CN" b="1"/>
          </a:p>
          <a:p>
            <a:pPr>
              <a:lnSpc>
                <a:spcPct val="90000"/>
              </a:lnSpc>
              <a:buNone/>
            </a:pPr>
            <a:r>
              <a:rPr lang="en-US" altLang="zh-CN" b="1"/>
              <a:t>B: </a:t>
            </a:r>
            <a:r>
              <a:rPr lang="en-US" altLang="zh-CN" b="1">
                <a:latin typeface="Arial" panose="020B0604020202020204" pitchFamily="34" charset="0"/>
              </a:rPr>
              <a:t>…</a:t>
            </a:r>
            <a:endParaRPr lang="en-US" altLang="zh-CN" b="1"/>
          </a:p>
          <a:p>
            <a:pPr>
              <a:lnSpc>
                <a:spcPct val="90000"/>
              </a:lnSpc>
              <a:buNone/>
            </a:pPr>
            <a:r>
              <a:rPr lang="en-US" altLang="zh-CN" b="1"/>
              <a:t>A: What do you think of your friend?</a:t>
            </a:r>
            <a:endParaRPr lang="en-US" altLang="zh-CN" b="1"/>
          </a:p>
          <a:p>
            <a:pPr>
              <a:lnSpc>
                <a:spcPct val="90000"/>
              </a:lnSpc>
              <a:buNone/>
            </a:pPr>
            <a:r>
              <a:rPr lang="en-US" altLang="zh-CN" b="1"/>
              <a:t>B: </a:t>
            </a:r>
            <a:r>
              <a:rPr lang="en-US" altLang="zh-CN" b="1">
                <a:latin typeface="Arial" panose="020B0604020202020204" pitchFamily="34" charset="0"/>
              </a:rPr>
              <a:t>…</a:t>
            </a:r>
            <a:endParaRPr lang="en-US" altLang="zh-CN" b="1"/>
          </a:p>
          <a:p>
            <a:pPr>
              <a:lnSpc>
                <a:spcPct val="90000"/>
              </a:lnSpc>
              <a:buNone/>
            </a:pPr>
            <a:r>
              <a:rPr lang="en-US" altLang="zh-CN" b="1"/>
              <a:t>A: What makes him/her so special to you?</a:t>
            </a:r>
            <a:endParaRPr lang="en-US" altLang="zh-CN" b="1"/>
          </a:p>
          <a:p>
            <a:pPr>
              <a:lnSpc>
                <a:spcPct val="90000"/>
              </a:lnSpc>
              <a:buNone/>
            </a:pPr>
            <a:r>
              <a:rPr lang="en-US" altLang="zh-CN" b="1"/>
              <a:t>B: </a:t>
            </a:r>
            <a:r>
              <a:rPr lang="en-US" altLang="zh-CN" b="1">
                <a:latin typeface="Arial" panose="020B0604020202020204" pitchFamily="34" charset="0"/>
              </a:rPr>
              <a:t>…</a:t>
            </a:r>
            <a:endParaRPr lang="en-US" altLang="zh-CN" b="1"/>
          </a:p>
        </p:txBody>
      </p:sp>
      <p:sp>
        <p:nvSpPr>
          <p:cNvPr id="36868" name="文本框 36867"/>
          <p:cNvSpPr txBox="1"/>
          <p:nvPr/>
        </p:nvSpPr>
        <p:spPr>
          <a:xfrm>
            <a:off x="1981200" y="457200"/>
            <a:ext cx="54102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Georgia" panose="02040502050405020303" pitchFamily="18" charset="0"/>
                <a:ea typeface="MS Gothic" panose="020B0609070205080204" pitchFamily="49" charset="-128"/>
              </a:rPr>
              <a:t>Talk show</a:t>
            </a:r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Georgia" panose="02040502050405020303" pitchFamily="18" charset="0"/>
                <a:ea typeface="MS Gothic" panose="020B0609070205080204" pitchFamily="49" charset="-128"/>
              </a:rPr>
              <a:t> </a:t>
            </a:r>
            <a:endParaRPr lang="en-US" altLang="zh-CN" sz="4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Georgia" panose="02040502050405020303" pitchFamily="18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8"/>
          <p:cNvSpPr txBox="1"/>
          <p:nvPr/>
        </p:nvSpPr>
        <p:spPr>
          <a:xfrm>
            <a:off x="15875" y="1219200"/>
            <a:ext cx="91281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Who do you want to be your best friend?</a:t>
            </a:r>
            <a:endParaRPr lang="en-US" altLang="zh-CN" sz="4000" b="1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4000" b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Why?</a:t>
            </a:r>
            <a:endParaRPr lang="en-US" altLang="zh-CN" sz="4000" b="1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3555" name="Picture 7" descr="D:\教学\8年级课件\牛津版八年级上\unit 1\图片\课本图片\readingB4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25" r="34702"/>
          <a:stretch>
            <a:fillRect/>
          </a:stretch>
        </p:blipFill>
        <p:spPr>
          <a:xfrm>
            <a:off x="6248400" y="2514600"/>
            <a:ext cx="81597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6" descr="D:\教学\8年级课件\牛津版八年级上\unit 1\图片\课本图片\readingB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10" t="1323" r="32269"/>
          <a:stretch>
            <a:fillRect/>
          </a:stretch>
        </p:blipFill>
        <p:spPr>
          <a:xfrm>
            <a:off x="3581400" y="2590800"/>
            <a:ext cx="838200" cy="195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11" descr="D:\教学\8年级课件\牛津版八年级上\unit 1\图片\课本图片\readingB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70" r="25665"/>
          <a:stretch>
            <a:fillRect/>
          </a:stretch>
        </p:blipFill>
        <p:spPr>
          <a:xfrm>
            <a:off x="838200" y="2743200"/>
            <a:ext cx="762000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TextBox 8"/>
          <p:cNvPicPr/>
          <p:nvPr/>
        </p:nvPicPr>
        <p:blipFill>
          <a:blip r:embed="rId4"/>
          <a:stretch>
            <a:fillRect/>
          </a:stretch>
        </p:blipFill>
        <p:spPr>
          <a:xfrm>
            <a:off x="-422275" y="-300037"/>
            <a:ext cx="5280025" cy="119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TextBox 9"/>
          <p:cNvPicPr/>
          <p:nvPr/>
        </p:nvPicPr>
        <p:blipFill>
          <a:blip r:embed="rId5"/>
          <a:stretch>
            <a:fillRect/>
          </a:stretch>
        </p:blipFill>
        <p:spPr>
          <a:xfrm>
            <a:off x="5638800" y="3962400"/>
            <a:ext cx="2139950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TextBox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971800" y="4191000"/>
            <a:ext cx="2139950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TextBox 11"/>
          <p:cNvPicPr/>
          <p:nvPr/>
        </p:nvPicPr>
        <p:blipFill>
          <a:blip r:embed="rId7"/>
          <a:stretch>
            <a:fillRect/>
          </a:stretch>
        </p:blipFill>
        <p:spPr>
          <a:xfrm>
            <a:off x="152400" y="3962400"/>
            <a:ext cx="2311400" cy="1182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爆炸形 1 24577"/>
          <p:cNvSpPr/>
          <p:nvPr/>
        </p:nvSpPr>
        <p:spPr>
          <a:xfrm>
            <a:off x="3276600" y="457200"/>
            <a:ext cx="5791200" cy="17272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4579" name="图片 24578" descr="pic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162" y="152400"/>
            <a:ext cx="288925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文本框 24579"/>
          <p:cNvSpPr txBox="1"/>
          <p:nvPr/>
        </p:nvSpPr>
        <p:spPr>
          <a:xfrm>
            <a:off x="4267200" y="838200"/>
            <a:ext cx="457358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4800" dirty="0">
                <a:solidFill>
                  <a:schemeClr val="accent2"/>
                </a:solidFill>
                <a:latin typeface="Comic Sans MS" panose="030F0702030302020204" pitchFamily="66" charset="0"/>
              </a:rPr>
              <a:t>Best friends</a:t>
            </a:r>
            <a:endParaRPr lang="zh-CN" altLang="en-US" sz="16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2133600" y="2743200"/>
            <a:ext cx="66294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Who would you choose as your  best friend?---</a:t>
            </a:r>
            <a:r>
              <a:rPr lang="zh-CN" altLang="en-US" sz="2400" dirty="0">
                <a:solidFill>
                  <a:srgbClr val="333399"/>
                </a:solidFill>
                <a:latin typeface="Comic Sans MS" panose="030F0702030302020204" pitchFamily="66" charset="0"/>
              </a:rPr>
              <a:t>I’ll choose Betty.</a:t>
            </a:r>
            <a:endParaRPr lang="zh-CN" altLang="en-US" sz="3200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Why?---</a:t>
            </a:r>
            <a:r>
              <a:rPr lang="zh-CN" altLang="en-US" sz="2400" dirty="0">
                <a:solidFill>
                  <a:srgbClr val="333399"/>
                </a:solidFill>
                <a:latin typeface="Comic Sans MS" panose="030F0702030302020204" pitchFamily="66" charset="0"/>
              </a:rPr>
              <a:t>Because she is generous and helpful.</a:t>
            </a:r>
            <a:endParaRPr lang="zh-CN" altLang="en-US" sz="2400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What does he/she look like?</a:t>
            </a:r>
            <a:endParaRPr lang="zh-CN" altLang="en-US" sz="32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0" hangingPunc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      ----</a:t>
            </a:r>
            <a:r>
              <a:rPr lang="zh-CN" altLang="en-US" sz="2400" dirty="0">
                <a:solidFill>
                  <a:srgbClr val="333399"/>
                </a:solidFill>
                <a:latin typeface="Comic Sans MS" panose="030F0702030302020204" pitchFamily="66" charset="0"/>
              </a:rPr>
              <a:t>She is slim and she has short hair.</a:t>
            </a:r>
            <a:endParaRPr lang="zh-CN" altLang="en-US" sz="2400" dirty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82" name="图片 24581" descr="jianto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1876425" cy="93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charRg st="64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>
                                            <p:txEl>
                                              <p:charRg st="64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>
                                            <p:txEl>
                                              <p:charRg st="64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charRg st="108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charRg st="108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>
                                            <p:txEl>
                                              <p:charRg st="108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charRg st="136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>
                                            <p:txEl>
                                              <p:charRg st="136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>
                                            <p:txEl>
                                              <p:charRg st="136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3584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文本占位符 35842"/>
          <p:cNvSpPr>
            <a:spLocks noGrp="1"/>
          </p:cNvSpPr>
          <p:nvPr>
            <p:ph type="body" idx="1"/>
          </p:nvPr>
        </p:nvSpPr>
        <p:spPr>
          <a:xfrm>
            <a:off x="250825" y="2332038"/>
            <a:ext cx="8229600" cy="4525962"/>
          </a:xfrm>
        </p:spPr>
        <p:txBody>
          <a:bodyPr/>
          <a:p>
            <a:pPr>
              <a:lnSpc>
                <a:spcPct val="90000"/>
              </a:lnSpc>
              <a:buNone/>
            </a:pPr>
            <a:endParaRPr lang="zh-CN" altLang="en-US" sz="2400"/>
          </a:p>
          <a:p>
            <a:pPr>
              <a:lnSpc>
                <a:spcPct val="90000"/>
              </a:lnSpc>
              <a:buNone/>
            </a:pPr>
            <a:r>
              <a:rPr lang="zh-CN" altLang="en-US" sz="2400"/>
              <a:t>  </a:t>
            </a:r>
            <a:endParaRPr lang="zh-CN" altLang="en-US" sz="2400"/>
          </a:p>
          <a:p>
            <a:pPr>
              <a:lnSpc>
                <a:spcPct val="90000"/>
              </a:lnSpc>
              <a:buNone/>
            </a:pPr>
            <a:endParaRPr lang="zh-CN" altLang="en-US" sz="2400"/>
          </a:p>
          <a:p>
            <a:pPr>
              <a:lnSpc>
                <a:spcPct val="90000"/>
              </a:lnSpc>
              <a:buNone/>
            </a:pPr>
            <a:r>
              <a:rPr lang="zh-CN" altLang="en-US" sz="2400"/>
              <a:t>   </a:t>
            </a:r>
            <a:r>
              <a:rPr lang="en-US" altLang="zh-CN" sz="2800" b="1">
                <a:solidFill>
                  <a:srgbClr val="0000FF"/>
                </a:solidFill>
              </a:rPr>
              <a:t>A life without a friend is a life without a sun. </a:t>
            </a:r>
            <a:br>
              <a:rPr lang="en-US" altLang="zh-CN" sz="2800" b="1">
                <a:solidFill>
                  <a:srgbClr val="0000FF"/>
                </a:solidFill>
              </a:rPr>
            </a:br>
            <a:r>
              <a:rPr lang="zh-CN" altLang="en-US" sz="2800" b="1" dirty="0">
                <a:solidFill>
                  <a:srgbClr val="0000FF"/>
                </a:solidFill>
              </a:rPr>
              <a:t>人生在世无朋友，犹如生活无太阳。 </a:t>
            </a:r>
            <a:br>
              <a:rPr lang="zh-CN" altLang="en-US" sz="2800" b="1" dirty="0">
                <a:solidFill>
                  <a:srgbClr val="0000FF"/>
                </a:solidFill>
              </a:rPr>
            </a:br>
            <a:br>
              <a:rPr lang="zh-CN" altLang="en-US" sz="2800" b="1" dirty="0">
                <a:solidFill>
                  <a:srgbClr val="0000FF"/>
                </a:solidFill>
              </a:rPr>
            </a:br>
            <a:r>
              <a:rPr lang="en-US" altLang="zh-CN" sz="2800" b="1">
                <a:solidFill>
                  <a:srgbClr val="0000FF"/>
                </a:solidFill>
              </a:rPr>
              <a:t>A friend in need is a friend indeed. </a:t>
            </a:r>
            <a:br>
              <a:rPr lang="en-US" altLang="zh-CN" sz="2800" b="1">
                <a:solidFill>
                  <a:srgbClr val="0000FF"/>
                </a:solidFill>
              </a:rPr>
            </a:br>
            <a:r>
              <a:rPr lang="en-US" altLang="zh-CN" sz="2800" b="1">
                <a:solidFill>
                  <a:srgbClr val="0000FF"/>
                </a:solidFill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</a:rPr>
              <a:t>患难见真交。 </a:t>
            </a:r>
            <a:endParaRPr lang="zh-CN" altLang="en-US" sz="28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   </a:t>
            </a:r>
            <a:r>
              <a:rPr lang="en-US" altLang="zh-CN" sz="2800" b="1">
                <a:solidFill>
                  <a:srgbClr val="0000FF"/>
                </a:solidFill>
              </a:rPr>
              <a:t>A friend is a second self. </a:t>
            </a:r>
            <a:r>
              <a:rPr lang="zh-CN" altLang="en-US" sz="2800" b="1" dirty="0">
                <a:solidFill>
                  <a:srgbClr val="0000FF"/>
                </a:solidFill>
              </a:rPr>
              <a:t>朋友是另一个我。 </a:t>
            </a:r>
            <a:br>
              <a:rPr lang="zh-CN" altLang="en-US" sz="2800" b="1" dirty="0">
                <a:solidFill>
                  <a:srgbClr val="0000FF"/>
                </a:solidFill>
              </a:rPr>
            </a:b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35844" name="图片 35843" descr="md_11890970779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-242887"/>
            <a:ext cx="8064500" cy="374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11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913" y="61658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21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27649"/>
          <p:cNvSpPr/>
          <p:nvPr/>
        </p:nvSpPr>
        <p:spPr>
          <a:xfrm>
            <a:off x="304800" y="381000"/>
            <a:ext cx="9144000" cy="236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Every man has </a:t>
            </a:r>
            <a:endParaRPr lang="en-US" altLang="zh-CN" sz="3600" b="1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his weak side.</a:t>
            </a:r>
            <a:endParaRPr lang="en-US" altLang="zh-CN" sz="5400" b="1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</a:rPr>
              <a:t>                                    </a:t>
            </a:r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人人都有弱点</a:t>
            </a:r>
            <a:endParaRPr lang="zh-CN" altLang="en-US" sz="4800" b="1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zh-CN" altLang="en-US" sz="4800" b="1">
              <a:latin typeface="Comic Sans MS" panose="030F0702030302020204" pitchFamily="66" charset="0"/>
            </a:endParaRPr>
          </a:p>
        </p:txBody>
      </p:sp>
      <p:sp>
        <p:nvSpPr>
          <p:cNvPr id="27651" name="矩形 27650"/>
          <p:cNvSpPr/>
          <p:nvPr/>
        </p:nvSpPr>
        <p:spPr>
          <a:xfrm>
            <a:off x="228600" y="2743200"/>
            <a:ext cx="92202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be true to everyone,</a:t>
            </a:r>
            <a:endParaRPr lang="en-US" altLang="zh-CN" sz="3600" b="1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you can find </a:t>
            </a:r>
            <a:endParaRPr lang="en-US" altLang="zh-CN" sz="3600" b="1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your friends.</a:t>
            </a:r>
            <a:endParaRPr lang="en-US" altLang="zh-CN" sz="3600" b="1">
              <a:solidFill>
                <a:schemeClr val="tx2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18515" y="502285"/>
            <a:ext cx="74110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1.Betty is </a:t>
            </a:r>
            <a:r>
              <a:rPr lang="en-US" altLang="zh-CN" sz="3200" u="sng"/>
              <a:t>one of my best friends.</a:t>
            </a:r>
            <a:endParaRPr lang="en-US" altLang="zh-CN" sz="3200" u="sng"/>
          </a:p>
          <a:p>
            <a:r>
              <a:rPr lang="en-US" altLang="zh-CN" sz="3200"/>
              <a:t>               </a:t>
            </a:r>
            <a:r>
              <a:rPr lang="zh-CN" altLang="zh-CN" sz="3200"/>
              <a:t>我最好的朋友之一</a:t>
            </a:r>
            <a:endParaRPr lang="zh-CN" altLang="zh-CN" sz="3200"/>
          </a:p>
          <a:p>
            <a:r>
              <a:rPr lang="zh-CN" altLang="zh-CN" sz="3200"/>
              <a:t>  </a:t>
            </a:r>
            <a:r>
              <a:rPr lang="en-US" altLang="zh-CN" sz="3200"/>
              <a:t>one of</a:t>
            </a:r>
            <a:r>
              <a:rPr lang="zh-CN" altLang="zh-CN" sz="3200"/>
              <a:t> </a:t>
            </a:r>
            <a:r>
              <a:rPr lang="en-US" altLang="zh-CN" sz="3200"/>
              <a:t>+</a:t>
            </a:r>
            <a:r>
              <a:rPr lang="zh-CN" altLang="zh-CN" sz="3200"/>
              <a:t>最高级</a:t>
            </a:r>
            <a:r>
              <a:rPr lang="en-US" altLang="zh-CN" sz="3200"/>
              <a:t>+n(s)</a:t>
            </a:r>
            <a:endParaRPr lang="en-US" altLang="zh-CN" sz="3200"/>
          </a:p>
          <a:p>
            <a:r>
              <a:rPr lang="en-US" altLang="zh-CN" sz="3200"/>
              <a:t>Changzhou is one of the most beautiful cities.</a:t>
            </a:r>
            <a:endParaRPr lang="en-US" altLang="zh-CN" sz="3200"/>
          </a:p>
          <a:p>
            <a:r>
              <a:rPr lang="en-US" altLang="zh-CN" sz="3200"/>
              <a:t>Jack is one of the tallest boys.</a:t>
            </a:r>
            <a:endParaRPr lang="en-US" altLang="zh-CN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28673"/>
          <p:cNvSpPr txBox="1"/>
          <p:nvPr/>
        </p:nvSpPr>
        <p:spPr>
          <a:xfrm>
            <a:off x="0" y="0"/>
            <a:ext cx="8153400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zh-CN" sz="32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1.</a:t>
            </a:r>
            <a:r>
              <a:rPr lang="en-US" altLang="zh-CN" sz="3200" b="1">
                <a:solidFill>
                  <a:srgbClr val="CC3300"/>
                </a:solidFill>
                <a:latin typeface="Comic Sans MS" panose="030F0702030302020204" pitchFamily="66" charset="0"/>
              </a:rPr>
              <a:t>be willing to do </a:t>
            </a:r>
            <a:r>
              <a:rPr lang="en-US" altLang="zh-CN" sz="3200" b="1" err="1">
                <a:solidFill>
                  <a:srgbClr val="CC3300"/>
                </a:solidFill>
                <a:latin typeface="Comic Sans MS" panose="030F0702030302020204" pitchFamily="66" charset="0"/>
              </a:rPr>
              <a:t>sth</a:t>
            </a:r>
            <a:r>
              <a:rPr lang="zh-CN" altLang="en-US" sz="3200" b="1" dirty="0">
                <a:latin typeface="Comic Sans MS" panose="030F0702030302020204" pitchFamily="66" charset="0"/>
              </a:rPr>
              <a:t>愿意做某事</a:t>
            </a:r>
            <a:endParaRPr lang="zh-CN" altLang="en-US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He is willing to help others if they are in trouble.</a:t>
            </a:r>
            <a:endParaRPr lang="en-US" altLang="zh-CN" sz="32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He is willing to collect things for the Project Hope.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1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charRg st="1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charRg st="1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2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charRg st="2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charRg st="2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82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charRg st="82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charRg st="82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29697"/>
          <p:cNvSpPr txBox="1"/>
          <p:nvPr/>
        </p:nvSpPr>
        <p:spPr>
          <a:xfrm>
            <a:off x="609600" y="533400"/>
            <a:ext cx="7848600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3.be ready to do </a:t>
            </a:r>
            <a:r>
              <a:rPr lang="en-US" altLang="zh-CN" sz="3600" b="1" err="1">
                <a:latin typeface="Comic Sans MS" panose="030F0702030302020204" pitchFamily="66" charset="0"/>
              </a:rPr>
              <a:t>sth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Comic Sans MS" panose="030F0702030302020204" pitchFamily="66" charset="0"/>
              </a:rPr>
              <a:t>准备好做某事；乐于做某事</a:t>
            </a:r>
            <a:endParaRPr lang="zh-CN" altLang="en-US" sz="36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He is ready for the journey.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He is ready to help people.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2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charRg st="2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charRg st="2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34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charRg st="34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charRg st="34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63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charRg st="63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charRg st="63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30721"/>
          <p:cNvSpPr txBox="1"/>
          <p:nvPr/>
        </p:nvSpPr>
        <p:spPr>
          <a:xfrm>
            <a:off x="114300" y="0"/>
            <a:ext cx="8915400" cy="56311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4.someone in need  </a:t>
            </a:r>
            <a:r>
              <a:rPr lang="zh-CN" altLang="en-US" sz="3600" b="1" dirty="0">
                <a:latin typeface="Comic Sans MS" panose="030F0702030302020204" pitchFamily="66" charset="0"/>
              </a:rPr>
              <a:t>需要帮助的人</a:t>
            </a:r>
            <a:endParaRPr lang="zh-CN" altLang="en-US" sz="36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Comic Sans MS" panose="030F0702030302020204" pitchFamily="66" charset="0"/>
              </a:rPr>
              <a:t>这里</a:t>
            </a:r>
            <a:r>
              <a:rPr lang="en-US" altLang="zh-CN" sz="3600" b="1">
                <a:latin typeface="Comic Sans MS" panose="030F0702030302020204" pitchFamily="66" charset="0"/>
              </a:rPr>
              <a:t>need</a:t>
            </a:r>
            <a:r>
              <a:rPr lang="zh-CN" altLang="en-US" sz="3600" b="1">
                <a:latin typeface="Comic Sans MS" panose="030F0702030302020204" pitchFamily="66" charset="0"/>
              </a:rPr>
              <a:t>做</a:t>
            </a:r>
            <a:r>
              <a:rPr lang="zh-CN" altLang="en-US" sz="3600" b="1" dirty="0">
                <a:latin typeface="Comic Sans MS" panose="030F0702030302020204" pitchFamily="66" charset="0"/>
              </a:rPr>
              <a:t>名词</a:t>
            </a:r>
            <a:endParaRPr lang="zh-CN" altLang="en-US" sz="36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Water is </a:t>
            </a:r>
            <a:r>
              <a:rPr lang="en-US" altLang="zh-CN" sz="3600" b="1">
                <a:solidFill>
                  <a:srgbClr val="CC3300"/>
                </a:solidFill>
                <a:latin typeface="Comic Sans MS" panose="030F0702030302020204" pitchFamily="66" charset="0"/>
              </a:rPr>
              <a:t>in bad need</a:t>
            </a:r>
            <a:r>
              <a:rPr lang="en-US" altLang="zh-CN" sz="3600" b="1">
                <a:latin typeface="Comic Sans MS" panose="030F0702030302020204" pitchFamily="66" charset="0"/>
              </a:rPr>
              <a:t>.(</a:t>
            </a:r>
            <a:r>
              <a:rPr lang="zh-CN" altLang="zh-CN" sz="3600" b="1">
                <a:latin typeface="Comic Sans MS" panose="030F0702030302020204" pitchFamily="66" charset="0"/>
              </a:rPr>
              <a:t>急需要水</a:t>
            </a:r>
            <a:r>
              <a:rPr lang="en-US" altLang="zh-CN" sz="3600" b="1">
                <a:latin typeface="Comic Sans MS" panose="030F0702030302020204" pitchFamily="66" charset="0"/>
              </a:rPr>
              <a:t>)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Comic Sans MS" panose="030F0702030302020204" pitchFamily="66" charset="0"/>
              </a:rPr>
              <a:t>你现在还不必生气。</a:t>
            </a:r>
            <a:endParaRPr lang="zh-CN" altLang="en-US" sz="36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There is no need for you to be angry.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2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charRg st="2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charRg st="2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5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charRg st="5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charRg st="5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68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charRg st="68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2">
                                            <p:txEl>
                                              <p:charRg st="68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31745"/>
          <p:cNvSpPr txBox="1"/>
          <p:nvPr/>
        </p:nvSpPr>
        <p:spPr>
          <a:xfrm>
            <a:off x="0" y="0"/>
            <a:ext cx="9144000" cy="6683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5.because of</a:t>
            </a:r>
            <a:r>
              <a:rPr lang="zh-CN" altLang="en-US" sz="3600" b="1">
                <a:latin typeface="Comic Sans MS" panose="030F0702030302020204" pitchFamily="66" charset="0"/>
              </a:rPr>
              <a:t>与</a:t>
            </a:r>
            <a:r>
              <a:rPr lang="en-US" altLang="zh-CN" sz="3600" b="1">
                <a:latin typeface="Comic Sans MS" panose="030F0702030302020204" pitchFamily="66" charset="0"/>
              </a:rPr>
              <a:t>because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3300"/>
                </a:solidFill>
                <a:latin typeface="Comic Sans MS" panose="030F0702030302020204" pitchFamily="66" charset="0"/>
              </a:rPr>
              <a:t>Because</a:t>
            </a:r>
            <a:r>
              <a:rPr lang="zh-CN" altLang="en-US" sz="3600" b="1" dirty="0">
                <a:solidFill>
                  <a:srgbClr val="CC3300"/>
                </a:solidFill>
                <a:latin typeface="Comic Sans MS" panose="030F0702030302020204" pitchFamily="66" charset="0"/>
              </a:rPr>
              <a:t>后跟原因状语从句</a:t>
            </a:r>
            <a:endParaRPr lang="zh-CN" altLang="en-US" sz="3600" b="1" dirty="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3300"/>
                </a:solidFill>
                <a:latin typeface="Comic Sans MS" panose="030F0702030302020204" pitchFamily="66" charset="0"/>
              </a:rPr>
              <a:t>Because of </a:t>
            </a:r>
            <a:r>
              <a:rPr lang="en-US" altLang="zh-CN" sz="3600" b="1" err="1">
                <a:solidFill>
                  <a:srgbClr val="CC3300"/>
                </a:solidFill>
                <a:latin typeface="Comic Sans MS" panose="030F0702030302020204" pitchFamily="66" charset="0"/>
              </a:rPr>
              <a:t>sth</a:t>
            </a:r>
            <a:r>
              <a:rPr lang="en-US" altLang="zh-CN" sz="3600" b="1">
                <a:solidFill>
                  <a:srgbClr val="CC3300"/>
                </a:solidFill>
                <a:latin typeface="Comic Sans MS" panose="030F0702030302020204" pitchFamily="66" charset="0"/>
              </a:rPr>
              <a:t>/doing </a:t>
            </a:r>
            <a:r>
              <a:rPr lang="en-US" altLang="zh-CN" sz="3600" b="1" err="1">
                <a:solidFill>
                  <a:srgbClr val="CC3300"/>
                </a:solidFill>
                <a:latin typeface="Comic Sans MS" panose="030F0702030302020204" pitchFamily="66" charset="0"/>
              </a:rPr>
              <a:t>sth</a:t>
            </a:r>
            <a:endParaRPr lang="en-US" altLang="zh-CN" sz="3600" b="1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We didn’t do morning exercises because it rained heavily this morning.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We didn’t do morning exercises </a:t>
            </a:r>
            <a:r>
              <a:rPr lang="en-US" altLang="zh-CN" sz="3600" b="1">
                <a:solidFill>
                  <a:srgbClr val="CC3300"/>
                </a:solidFill>
                <a:latin typeface="Comic Sans MS" panose="030F0702030302020204" pitchFamily="66" charset="0"/>
              </a:rPr>
              <a:t>because of the heavy rain.</a:t>
            </a:r>
            <a:endParaRPr lang="en-US" altLang="zh-CN" sz="3600" b="1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altLang="zh-CN" sz="3600" b="1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2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charRg st="2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charRg st="2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3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charRg st="3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charRg st="3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6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charRg st="6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charRg st="6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133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6">
                                            <p:txEl>
                                              <p:charRg st="133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6">
                                            <p:txEl>
                                              <p:charRg st="133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32769"/>
          <p:cNvSpPr txBox="1"/>
          <p:nvPr/>
        </p:nvSpPr>
        <p:spPr>
          <a:xfrm>
            <a:off x="457200" y="533400"/>
            <a:ext cx="868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2771" name="矩形 32770"/>
          <p:cNvSpPr/>
          <p:nvPr/>
        </p:nvSpPr>
        <p:spPr>
          <a:xfrm>
            <a:off x="0" y="304800"/>
            <a:ext cx="9144000" cy="6683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6.have a good sense of </a:t>
            </a:r>
            <a:r>
              <a:rPr lang="en-US" altLang="zh-CN" sz="3600" b="1" err="1">
                <a:latin typeface="Comic Sans MS" panose="030F0702030302020204" pitchFamily="66" charset="0"/>
              </a:rPr>
              <a:t>humo(u)r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err="1">
                <a:latin typeface="Comic Sans MS" panose="030F0702030302020204" pitchFamily="66" charset="0"/>
              </a:rPr>
              <a:t>Humo(u)r</a:t>
            </a:r>
            <a:r>
              <a:rPr lang="zh-CN" altLang="en-US" sz="3600" b="1" dirty="0">
                <a:latin typeface="Comic Sans MS" panose="030F0702030302020204" pitchFamily="66" charset="0"/>
              </a:rPr>
              <a:t>名词     </a:t>
            </a:r>
            <a:r>
              <a:rPr lang="en-US" altLang="zh-CN" sz="3600" b="1">
                <a:latin typeface="Comic Sans MS" panose="030F0702030302020204" pitchFamily="66" charset="0"/>
              </a:rPr>
              <a:t>humorous</a:t>
            </a:r>
            <a:r>
              <a:rPr lang="zh-CN" altLang="en-US" sz="3600" b="1" dirty="0">
                <a:latin typeface="Comic Sans MS" panose="030F0702030302020204" pitchFamily="66" charset="0"/>
              </a:rPr>
              <a:t>形容词</a:t>
            </a:r>
            <a:endParaRPr lang="zh-CN" altLang="en-US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Sense  </a:t>
            </a:r>
            <a:r>
              <a:rPr lang="zh-CN" altLang="en-US" sz="3600" b="1" dirty="0">
                <a:latin typeface="Comic Sans MS" panose="030F0702030302020204" pitchFamily="66" charset="0"/>
              </a:rPr>
              <a:t>不可数名词时，表示理解和领悟。可数名词时，表示感官。</a:t>
            </a:r>
            <a:endParaRPr lang="zh-CN" altLang="en-US" sz="36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The </a:t>
            </a:r>
            <a:r>
              <a:rPr lang="en-US" altLang="zh-CN" sz="3600" b="1">
                <a:solidFill>
                  <a:srgbClr val="CC3300"/>
                </a:solidFill>
                <a:latin typeface="Comic Sans MS" panose="030F0702030302020204" pitchFamily="66" charset="0"/>
              </a:rPr>
              <a:t>five senses</a:t>
            </a:r>
            <a:r>
              <a:rPr lang="zh-CN" altLang="en-US" sz="3600" b="1">
                <a:latin typeface="Comic Sans MS" panose="030F0702030302020204" pitchFamily="66" charset="0"/>
              </a:rPr>
              <a:t>：</a:t>
            </a:r>
            <a:r>
              <a:rPr lang="en-US" altLang="zh-CN" sz="3600" b="1">
                <a:latin typeface="Comic Sans MS" panose="030F0702030302020204" pitchFamily="66" charset="0"/>
              </a:rPr>
              <a:t>smell,taste,hearing,touch,sight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A person with no sense of direction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                   </a:t>
            </a:r>
            <a:r>
              <a:rPr lang="zh-CN" altLang="en-US" sz="3600" b="1" dirty="0">
                <a:latin typeface="Comic Sans MS" panose="030F0702030302020204" pitchFamily="66" charset="0"/>
              </a:rPr>
              <a:t>一个没有方向感的人</a:t>
            </a:r>
            <a:endParaRPr lang="zh-CN" altLang="en-US" sz="36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2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charRg st="32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charRg st="32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5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charRg st="5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charRg st="5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93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charRg st="93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charRg st="93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41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charRg st="141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charRg st="141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7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charRg st="177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charRg st="177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/>
          <p:nvPr/>
        </p:nvSpPr>
        <p:spPr>
          <a:xfrm>
            <a:off x="0" y="914400"/>
            <a:ext cx="6705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/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She’d like to share everything with her friends.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Rectangle 4"/>
          <p:cNvSpPr/>
          <p:nvPr/>
        </p:nvSpPr>
        <p:spPr>
          <a:xfrm>
            <a:off x="228600" y="3581400"/>
            <a:ext cx="5943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 tell her anything 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she keeps my secrets. 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Text Box 5"/>
          <p:cNvSpPr txBox="1"/>
          <p:nvPr/>
        </p:nvSpPr>
        <p:spPr>
          <a:xfrm>
            <a:off x="3429000" y="4876800"/>
            <a:ext cx="3352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 true friend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9" name="Text Box 10"/>
          <p:cNvSpPr txBox="1"/>
          <p:nvPr/>
        </p:nvSpPr>
        <p:spPr>
          <a:xfrm>
            <a:off x="0" y="4941888"/>
            <a:ext cx="88931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6150" name="Rectangle 11"/>
          <p:cNvSpPr/>
          <p:nvPr/>
        </p:nvSpPr>
        <p:spPr>
          <a:xfrm>
            <a:off x="4191000" y="1828800"/>
            <a:ext cx="19462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generous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1" name="Picture 13" descr="图片1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1143000"/>
            <a:ext cx="1711325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Text Box 15"/>
          <p:cNvSpPr txBox="1"/>
          <p:nvPr/>
        </p:nvSpPr>
        <p:spPr>
          <a:xfrm>
            <a:off x="0" y="0"/>
            <a:ext cx="7696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Qualities of my friends</a:t>
            </a:r>
            <a:endParaRPr lang="en-US" altLang="zh-CN" sz="4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153" name="Picture 16" descr="图片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276600"/>
            <a:ext cx="2362200" cy="196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文本框 33793"/>
          <p:cNvSpPr txBox="1"/>
          <p:nvPr/>
        </p:nvSpPr>
        <p:spPr>
          <a:xfrm>
            <a:off x="250825" y="1341438"/>
            <a:ext cx="845820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7.knock over </a:t>
            </a:r>
            <a:r>
              <a:rPr lang="en-US" altLang="zh-CN" sz="3600" b="1" err="1">
                <a:latin typeface="Comic Sans MS" panose="030F0702030302020204" pitchFamily="66" charset="0"/>
              </a:rPr>
              <a:t>sth</a:t>
            </a:r>
            <a:r>
              <a:rPr lang="en-US" altLang="zh-CN" sz="3600" b="1">
                <a:latin typeface="Comic Sans MS" panose="030F0702030302020204" pitchFamily="66" charset="0"/>
              </a:rPr>
              <a:t> </a:t>
            </a:r>
            <a:r>
              <a:rPr lang="zh-CN" altLang="en-US" sz="3600" b="1" dirty="0">
                <a:latin typeface="Comic Sans MS" panose="030F0702030302020204" pitchFamily="66" charset="0"/>
              </a:rPr>
              <a:t>撞倒某人某物</a:t>
            </a:r>
            <a:endParaRPr lang="zh-CN" altLang="en-US" sz="36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He was angry because I knocked over his coffee.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2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charRg st="2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charRg st="2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框 34817"/>
          <p:cNvSpPr txBox="1"/>
          <p:nvPr/>
        </p:nvSpPr>
        <p:spPr>
          <a:xfrm>
            <a:off x="0" y="1628775"/>
            <a:ext cx="914400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8.think of </a:t>
            </a:r>
            <a:r>
              <a:rPr lang="zh-CN" altLang="en-US" sz="3600" b="1" dirty="0">
                <a:latin typeface="Comic Sans MS" panose="030F0702030302020204" pitchFamily="66" charset="0"/>
              </a:rPr>
              <a:t>想起</a:t>
            </a:r>
            <a:endParaRPr lang="zh-CN" altLang="en-US" sz="36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These photos made me think of my childhood.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9.say </a:t>
            </a:r>
            <a:r>
              <a:rPr lang="en-US" altLang="zh-CN" sz="3600" b="1">
                <a:solidFill>
                  <a:srgbClr val="CC3300"/>
                </a:solidFill>
                <a:latin typeface="Comic Sans MS" panose="030F0702030302020204" pitchFamily="66" charset="0"/>
              </a:rPr>
              <a:t>a bad word</a:t>
            </a:r>
            <a:r>
              <a:rPr lang="en-US" altLang="zh-CN" sz="3600" b="1">
                <a:latin typeface="Comic Sans MS" panose="030F0702030302020204" pitchFamily="66" charset="0"/>
              </a:rPr>
              <a:t> about </a:t>
            </a:r>
            <a:r>
              <a:rPr lang="en-US" altLang="zh-CN" sz="3600" b="1" err="1">
                <a:latin typeface="Comic Sans MS" panose="030F0702030302020204" pitchFamily="66" charset="0"/>
              </a:rPr>
              <a:t>sb</a:t>
            </a:r>
            <a:r>
              <a:rPr lang="zh-CN" altLang="en-US" sz="3600" b="1" dirty="0">
                <a:latin typeface="Comic Sans MS" panose="030F0702030302020204" pitchFamily="66" charset="0"/>
              </a:rPr>
              <a:t>讲某人坏话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14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charRg st="14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charRg st="14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5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charRg st="5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charRg st="5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3"/>
          <p:cNvSpPr txBox="1"/>
          <p:nvPr/>
        </p:nvSpPr>
        <p:spPr>
          <a:xfrm>
            <a:off x="2209800" y="990600"/>
            <a:ext cx="2133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 Box 6"/>
          <p:cNvSpPr txBox="1"/>
          <p:nvPr/>
        </p:nvSpPr>
        <p:spPr>
          <a:xfrm>
            <a:off x="1981200" y="4267200"/>
            <a:ext cx="2133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7"/>
          <p:cNvSpPr txBox="1"/>
          <p:nvPr/>
        </p:nvSpPr>
        <p:spPr>
          <a:xfrm>
            <a:off x="228600" y="5791200"/>
            <a:ext cx="2438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humour</a:t>
            </a:r>
            <a:r>
              <a:rPr lang="en-US" altLang="zh-CN" sz="3600" b="1" err="1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ous</a:t>
            </a:r>
            <a:endParaRPr lang="en-US" altLang="zh-CN" sz="3600" b="1">
              <a:solidFill>
                <a:srgbClr val="00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Text Box 8"/>
          <p:cNvSpPr txBox="1"/>
          <p:nvPr/>
        </p:nvSpPr>
        <p:spPr>
          <a:xfrm>
            <a:off x="2374900" y="5029200"/>
            <a:ext cx="6769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36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 a good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sense </a:t>
            </a:r>
            <a:r>
              <a:rPr lang="en-US" altLang="zh-CN" sz="36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3600" b="1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humour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Rectangle 9"/>
          <p:cNvSpPr/>
          <p:nvPr/>
        </p:nvSpPr>
        <p:spPr>
          <a:xfrm>
            <a:off x="762000" y="3352800"/>
            <a:ext cx="8642350" cy="17399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4" eaLnBrk="1" hangingPunct="1"/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is good at </a:t>
            </a:r>
            <a:r>
              <a:rPr lang="en-US" altLang="zh-CN" sz="3600" b="1" u="sng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telling funny </a:t>
            </a:r>
            <a:r>
              <a:rPr lang="en-US" altLang="zh-CN" sz="3600" b="1" u="sng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jokes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/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often makes us laugh.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/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5" name="Picture 14" descr="图片39"/>
          <p:cNvPicPr>
            <a:picLocks noChangeAspect="1"/>
          </p:cNvPicPr>
          <p:nvPr/>
        </p:nvPicPr>
        <p:blipFill>
          <a:blip r:embed="rId1"/>
          <a:srcRect b="4883"/>
          <a:stretch>
            <a:fillRect/>
          </a:stretch>
        </p:blipFill>
        <p:spPr>
          <a:xfrm>
            <a:off x="68580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Text Box 16"/>
          <p:cNvSpPr txBox="1"/>
          <p:nvPr/>
        </p:nvSpPr>
        <p:spPr>
          <a:xfrm>
            <a:off x="228600" y="152400"/>
            <a:ext cx="69342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can always help me with my problems. I can go to her when I am in trouble.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7" name="Rectangle 17"/>
          <p:cNvSpPr/>
          <p:nvPr/>
        </p:nvSpPr>
        <p:spPr>
          <a:xfrm>
            <a:off x="457200" y="2209800"/>
            <a:ext cx="7943850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is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willing</a:t>
            </a:r>
            <a:r>
              <a:rPr lang="en-US" altLang="zh-CN" sz="36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ready </a:t>
            </a:r>
            <a:r>
              <a:rPr lang="en-US" altLang="zh-CN" sz="36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help me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any time</a:t>
            </a:r>
            <a:endParaRPr lang="en-US" altLang="zh-CN" sz="3600" b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8" name="Picture 18" descr="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9" name="矩形 10"/>
          <p:cNvSpPr/>
          <p:nvPr/>
        </p:nvSpPr>
        <p:spPr>
          <a:xfrm>
            <a:off x="3657600" y="1447800"/>
            <a:ext cx="15716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  <p:bldP spid="7176" grpId="0"/>
      <p:bldP spid="7177" grpId="0"/>
      <p:bldP spid="7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4"/>
          <p:cNvSpPr txBox="1"/>
          <p:nvPr/>
        </p:nvSpPr>
        <p:spPr>
          <a:xfrm>
            <a:off x="0" y="3581400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short hair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195" name="Picture 5" descr="Pic_11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914400"/>
            <a:ext cx="2209800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6" descr="Pic_28193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62200"/>
            <a:ext cx="26035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7"/>
          <p:cNvSpPr/>
          <p:nvPr/>
        </p:nvSpPr>
        <p:spPr>
          <a:xfrm>
            <a:off x="0" y="0"/>
            <a:ext cx="822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Appearance of friends:</a:t>
            </a:r>
            <a:endParaRPr lang="en-US" altLang="zh-CN" sz="3600" b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Text Box 8"/>
          <p:cNvSpPr txBox="1"/>
          <p:nvPr/>
        </p:nvSpPr>
        <p:spPr>
          <a:xfrm>
            <a:off x="2743200" y="4724400"/>
            <a:ext cx="2747963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straight hair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200" name="Picture 5" descr="boy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09600"/>
            <a:ext cx="20574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Text Box 6"/>
          <p:cNvSpPr txBox="1"/>
          <p:nvPr/>
        </p:nvSpPr>
        <p:spPr>
          <a:xfrm>
            <a:off x="4722813" y="3124200"/>
            <a:ext cx="4421187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zh-CN" altLang="en-US" sz="3600" b="1" dirty="0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wear </a:t>
            </a:r>
            <a:r>
              <a:rPr lang="en-US" altLang="zh-CN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round glasses</a:t>
            </a:r>
            <a:endParaRPr lang="en-US" altLang="zh-CN" sz="3600" b="1">
              <a:solidFill>
                <a:srgbClr val="66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2" name="TextBox 9"/>
          <p:cNvSpPr txBox="1"/>
          <p:nvPr/>
        </p:nvSpPr>
        <p:spPr>
          <a:xfrm>
            <a:off x="8153400" y="6324600"/>
            <a:ext cx="603250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>
                <a:latin typeface="Arial" panose="020B0604020202020204" pitchFamily="34" charset="0"/>
              </a:rPr>
              <a:t>P9 B1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Box 1"/>
          <p:cNvSpPr txBox="1"/>
          <p:nvPr/>
        </p:nvSpPr>
        <p:spPr>
          <a:xfrm>
            <a:off x="0" y="1128713"/>
            <a:ext cx="8991600" cy="4586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 is a ____ friend --- she can keep a ________.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 looks ______ and has a good sense of _______.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 is ________ and _______ --- she is always willing to share things and help others.</a:t>
            </a: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9" name="TextBox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4963" y="742950"/>
            <a:ext cx="2139950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TextBox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7988" y="2133600"/>
            <a:ext cx="2139950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TextBox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4963" y="3505200"/>
            <a:ext cx="2311400" cy="1182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Box 5"/>
          <p:cNvSpPr txBox="1"/>
          <p:nvPr/>
        </p:nvSpPr>
        <p:spPr>
          <a:xfrm>
            <a:off x="2743200" y="1128713"/>
            <a:ext cx="10048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TextBox 6"/>
          <p:cNvSpPr txBox="1"/>
          <p:nvPr/>
        </p:nvSpPr>
        <p:spPr>
          <a:xfrm>
            <a:off x="914400" y="1662113"/>
            <a:ext cx="13303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4" name="TextBox 7"/>
          <p:cNvSpPr txBox="1"/>
          <p:nvPr/>
        </p:nvSpPr>
        <p:spPr>
          <a:xfrm>
            <a:off x="3124200" y="2500313"/>
            <a:ext cx="133826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5" name="TextBox 8"/>
          <p:cNvSpPr txBox="1"/>
          <p:nvPr/>
        </p:nvSpPr>
        <p:spPr>
          <a:xfrm>
            <a:off x="1219200" y="3109913"/>
            <a:ext cx="17748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humour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TextBox 9"/>
          <p:cNvSpPr txBox="1"/>
          <p:nvPr/>
        </p:nvSpPr>
        <p:spPr>
          <a:xfrm>
            <a:off x="2362200" y="3911600"/>
            <a:ext cx="19462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generous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TextBox 10"/>
          <p:cNvSpPr txBox="1"/>
          <p:nvPr/>
        </p:nvSpPr>
        <p:spPr>
          <a:xfrm>
            <a:off x="5257800" y="3911600"/>
            <a:ext cx="157003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8" name="TextBox 11"/>
          <p:cNvPicPr/>
          <p:nvPr/>
        </p:nvPicPr>
        <p:blipFill>
          <a:blip r:embed="rId4"/>
          <a:stretch>
            <a:fillRect/>
          </a:stretch>
        </p:blipFill>
        <p:spPr>
          <a:xfrm>
            <a:off x="-196850" y="-55562"/>
            <a:ext cx="3092450" cy="117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0" name="文本框 9229"/>
          <p:cNvSpPr txBox="1"/>
          <p:nvPr/>
        </p:nvSpPr>
        <p:spPr>
          <a:xfrm>
            <a:off x="2895600" y="304800"/>
            <a:ext cx="598328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How many friends does the writer have? Who are they? 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0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0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0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30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9225" grpId="0"/>
      <p:bldP spid="9226" grpId="0"/>
      <p:bldP spid="9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WordArt 4"/>
          <p:cNvSpPr>
            <a:spLocks noTextEdit="1"/>
          </p:cNvSpPr>
          <p:nvPr/>
        </p:nvSpPr>
        <p:spPr>
          <a:xfrm>
            <a:off x="1143000" y="228600"/>
            <a:ext cx="7086600" cy="2133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0" hangingPunct="0"/>
            <a:r>
              <a:rPr lang="zh-CN" altLang="en-US" sz="3600" b="1" i="1">
                <a:solidFill>
                  <a:srgbClr val="FFFF00">
                    <a:alpha val="92000"/>
                  </a:srgbClr>
                </a:solidFill>
                <a:latin typeface="Monotype Corsiva" panose="03010101010201010101" charset="0"/>
                <a:ea typeface="Monotype Corsiva" panose="03010101010201010101" charset="0"/>
              </a:rPr>
              <a:t>Who can be Betty?</a:t>
            </a:r>
            <a:endParaRPr lang="zh-CN" altLang="en-US" sz="3600" b="1" i="1">
              <a:solidFill>
                <a:srgbClr val="FFFF00">
                  <a:alpha val="92000"/>
                </a:srgbClr>
              </a:solidFill>
              <a:latin typeface="Monotype Corsiva" panose="03010101010201010101" charset="0"/>
              <a:ea typeface="Monotype Corsiva" panose="03010101010201010101" charset="0"/>
            </a:endParaRPr>
          </a:p>
        </p:txBody>
      </p:sp>
      <p:pic>
        <p:nvPicPr>
          <p:cNvPr id="10244" name="Picture 5" descr="fat"/>
          <p:cNvPicPr preferRelativeResize="0">
            <a:picLocks noChangeAspect="1"/>
          </p:cNvPicPr>
          <p:nvPr/>
        </p:nvPicPr>
        <p:blipFill>
          <a:blip r:embed="rId2"/>
          <a:srcRect l="10320" t="8139" r="27036" b="8382"/>
          <a:stretch>
            <a:fillRect/>
          </a:stretch>
        </p:blipFill>
        <p:spPr>
          <a:xfrm>
            <a:off x="3419475" y="2349500"/>
            <a:ext cx="2160588" cy="3527425"/>
          </a:xfrm>
          <a:prstGeom prst="rect">
            <a:avLst/>
          </a:prstGeom>
          <a:solidFill>
            <a:srgbClr val="FFFF00">
              <a:alpha val="92000"/>
            </a:srgbClr>
          </a:solidFill>
          <a:ln w="9525">
            <a:noFill/>
          </a:ln>
        </p:spPr>
      </p:pic>
      <p:pic>
        <p:nvPicPr>
          <p:cNvPr id="10245" name="Picture 8" descr="e4b622752rfhqwr"/>
          <p:cNvPicPr>
            <a:picLocks noChangeAspect="1"/>
          </p:cNvPicPr>
          <p:nvPr/>
        </p:nvPicPr>
        <p:blipFill>
          <a:blip r:embed="rId3"/>
          <a:srcRect l="26459" t="16980"/>
          <a:stretch>
            <a:fillRect/>
          </a:stretch>
        </p:blipFill>
        <p:spPr>
          <a:xfrm>
            <a:off x="684213" y="2349500"/>
            <a:ext cx="2168525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9" descr="2507_97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888" y="2349500"/>
            <a:ext cx="2374900" cy="345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0" descr="7829FE4F13C7F932C40A092A8C0B7D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4076700"/>
            <a:ext cx="1958975" cy="195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TextBox 8"/>
          <p:cNvPicPr/>
          <p:nvPr/>
        </p:nvPicPr>
        <p:blipFill>
          <a:blip r:embed="rId6"/>
          <a:stretch>
            <a:fillRect/>
          </a:stretch>
        </p:blipFill>
        <p:spPr>
          <a:xfrm>
            <a:off x="-149225" y="-149225"/>
            <a:ext cx="2911475" cy="1179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38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1267" name="表格 11266"/>
          <p:cNvGraphicFramePr/>
          <p:nvPr/>
        </p:nvGraphicFramePr>
        <p:xfrm>
          <a:off x="142875" y="2060575"/>
          <a:ext cx="9001125" cy="4178300"/>
        </p:xfrm>
        <a:graphic>
          <a:graphicData uri="http://schemas.openxmlformats.org/drawingml/2006/table">
            <a:tbl>
              <a:tblPr/>
              <a:tblGrid>
                <a:gridCol w="1368425"/>
                <a:gridCol w="977900"/>
                <a:gridCol w="2622550"/>
                <a:gridCol w="2447925"/>
                <a:gridCol w="1584325"/>
              </a:tblGrid>
              <a:tr h="12001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3300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Name</a:t>
                      </a:r>
                      <a:endParaRPr lang="en-US" altLang="zh-CN" sz="3300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3300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Sex</a:t>
                      </a:r>
                      <a:endParaRPr lang="en-US" altLang="zh-CN" sz="3300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3300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Appearance</a:t>
                      </a:r>
                      <a:endParaRPr lang="en-US" altLang="zh-CN" sz="3300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3300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Personality</a:t>
                      </a:r>
                      <a:r>
                        <a:rPr lang="en-US" altLang="zh-CN" sz="240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altLang="zh-CN" sz="3300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3300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Future</a:t>
                      </a:r>
                      <a:r>
                        <a:rPr lang="en-US" altLang="zh-CN" sz="240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altLang="zh-CN" sz="3300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240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CN" sz="3300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plans</a:t>
                      </a:r>
                      <a:endParaRPr lang="en-US" altLang="zh-CN" sz="3300" b="1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600" b="1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Betty</a:t>
                      </a:r>
                      <a:endParaRPr lang="en-US" altLang="zh-CN" sz="3600" b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en-US" altLang="zh-CN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uFillTx/>
                        </a:rPr>
                        <a:t>female</a:t>
                      </a:r>
                      <a:endParaRPr lang="en-US" altLang="zh-CN" sz="1800" b="1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uFillTx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87" name="Picture 3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79891">
            <a:off x="0" y="333375"/>
            <a:ext cx="1476375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8" name="WordArt 36"/>
          <p:cNvSpPr>
            <a:spLocks noTextEdit="1"/>
          </p:cNvSpPr>
          <p:nvPr/>
        </p:nvSpPr>
        <p:spPr>
          <a:xfrm>
            <a:off x="395288" y="115888"/>
            <a:ext cx="8713787" cy="1512887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35921" dir="2699999" algn="ctr" rotWithShape="0">
                    <a:srgbClr val="000099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Read and try to catch 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35921" dir="2699999" algn="ctr" rotWithShape="0">
                  <a:srgbClr val="000099"/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35921" dir="2699999" algn="ctr" rotWithShape="0">
                    <a:srgbClr val="000099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as much information as you can!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35921" dir="2699999" algn="ctr" rotWithShape="0">
                  <a:srgbClr val="000099"/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11289" name="Picture 40" descr="2507_97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78" y="3573780"/>
            <a:ext cx="8636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90" name="Text Box 41"/>
          <p:cNvSpPr txBox="1"/>
          <p:nvPr/>
        </p:nvSpPr>
        <p:spPr>
          <a:xfrm>
            <a:off x="2771775" y="3573463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slim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91" name="Text Box 43"/>
          <p:cNvSpPr txBox="1"/>
          <p:nvPr/>
        </p:nvSpPr>
        <p:spPr>
          <a:xfrm>
            <a:off x="2771775" y="4221163"/>
            <a:ext cx="20558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short hair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92" name="Text Box 44"/>
          <p:cNvSpPr txBox="1"/>
          <p:nvPr/>
        </p:nvSpPr>
        <p:spPr>
          <a:xfrm>
            <a:off x="5219700" y="3500438"/>
            <a:ext cx="20097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generous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93" name="Text Box 45"/>
          <p:cNvSpPr txBox="1"/>
          <p:nvPr/>
        </p:nvSpPr>
        <p:spPr>
          <a:xfrm>
            <a:off x="5219700" y="4073525"/>
            <a:ext cx="15128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helpful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94" name="Text Box 46"/>
          <p:cNvSpPr txBox="1"/>
          <p:nvPr/>
        </p:nvSpPr>
        <p:spPr>
          <a:xfrm>
            <a:off x="7561263" y="3213100"/>
            <a:ext cx="16192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to be a sing</a:t>
            </a: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er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95" name="Oval 49"/>
          <p:cNvSpPr/>
          <p:nvPr/>
        </p:nvSpPr>
        <p:spPr>
          <a:xfrm>
            <a:off x="7524750" y="3644900"/>
            <a:ext cx="1511300" cy="647700"/>
          </a:xfrm>
          <a:prstGeom prst="ellipse">
            <a:avLst/>
          </a:prstGeom>
          <a:noFill/>
          <a:ln w="635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11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11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2" decel="100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92" decel="100000"/>
                                        <p:tgtEl>
                                          <p:spTgt spid="11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92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92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2" decel="100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92" decel="100000"/>
                                        <p:tgtEl>
                                          <p:spTgt spid="11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92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2" decel="100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2" decel="100000"/>
                                        <p:tgtEl>
                                          <p:spTgt spid="11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/>
      <p:bldP spid="11291" grpId="0"/>
      <p:bldP spid="11292" grpId="0"/>
      <p:bldP spid="11293" grpId="0"/>
      <p:bldP spid="11294" grpId="0"/>
      <p:bldP spid="112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025" y="0"/>
            <a:ext cx="9140825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4"/>
          <p:cNvSpPr>
            <a:spLocks noTextEdit="1"/>
          </p:cNvSpPr>
          <p:nvPr/>
        </p:nvSpPr>
        <p:spPr>
          <a:xfrm>
            <a:off x="533400" y="1066800"/>
            <a:ext cx="69850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i="1">
                <a:solidFill>
                  <a:srgbClr val="FF0000">
                    <a:alpha val="87999"/>
                  </a:srgbClr>
                </a:solidFill>
                <a:effectLst>
                  <a:outerShdw dist="45791" dir="3378595" algn="ctr" rotWithShape="0">
                    <a:srgbClr val="4D4D4D"/>
                  </a:outerShdw>
                </a:effectLst>
                <a:latin typeface="Monotype Corsiva" panose="03010101010201010101" charset="0"/>
                <a:ea typeface="Monotype Corsiva" panose="03010101010201010101" charset="0"/>
              </a:rPr>
              <a:t>Who can be Max?</a:t>
            </a:r>
            <a:endParaRPr lang="zh-CN" altLang="en-US" sz="4000" b="1" i="1">
              <a:solidFill>
                <a:srgbClr val="FF0000">
                  <a:alpha val="87999"/>
                </a:srgbClr>
              </a:solidFill>
              <a:effectLst>
                <a:outerShdw dist="45791" dir="3378595" algn="ctr" rotWithShape="0">
                  <a:srgbClr val="4D4D4D"/>
                </a:outerShdw>
              </a:effectLst>
              <a:latin typeface="Monotype Corsiva" panose="03010101010201010101" charset="0"/>
              <a:ea typeface="Monotype Corsiva" panose="03010101010201010101" charset="0"/>
            </a:endParaRPr>
          </a:p>
        </p:txBody>
      </p:sp>
      <p:pic>
        <p:nvPicPr>
          <p:cNvPr id="12292" name="Picture 5" descr="Boy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3644900"/>
            <a:ext cx="2430462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6" descr="眼镜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3213100"/>
            <a:ext cx="290988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7" descr="傻男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50" y="1557338"/>
            <a:ext cx="1833563" cy="487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8" descr="7829FE4F13C7F932C40A092A8C0B7D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4365625"/>
            <a:ext cx="1958975" cy="195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TextBox 8"/>
          <p:cNvPicPr/>
          <p:nvPr/>
        </p:nvPicPr>
        <p:blipFill>
          <a:blip r:embed="rId6"/>
          <a:stretch>
            <a:fillRect/>
          </a:stretch>
        </p:blipFill>
        <p:spPr>
          <a:xfrm>
            <a:off x="182563" y="92075"/>
            <a:ext cx="2914650" cy="1182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0066FF"/>
        </a:lt2>
        <a:accent1>
          <a:srgbClr val="6699FF"/>
        </a:accent1>
        <a:accent2>
          <a:srgbClr val="3333FF"/>
        </a:accent2>
        <a:accent3>
          <a:srgbClr val="AAAAB9"/>
        </a:accent3>
        <a:accent4>
          <a:srgbClr val="DCDCDC"/>
        </a:accent4>
        <a:accent5>
          <a:srgbClr val="B9CAFF"/>
        </a:accent5>
        <a:accent6>
          <a:srgbClr val="2D2DE5"/>
        </a:accent6>
        <a:hlink>
          <a:srgbClr val="FFCC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4B49"/>
        </a:lt1>
        <a:dk2>
          <a:srgbClr val="FFFFFF"/>
        </a:dk2>
        <a:lt2>
          <a:srgbClr val="009999"/>
        </a:lt2>
        <a:accent1>
          <a:srgbClr val="33CCCC"/>
        </a:accent1>
        <a:accent2>
          <a:srgbClr val="008080"/>
        </a:accent2>
        <a:accent3>
          <a:srgbClr val="ADB2B1"/>
        </a:accent3>
        <a:accent4>
          <a:srgbClr val="DCDCDC"/>
        </a:accent4>
        <a:accent5>
          <a:srgbClr val="ADE2E2"/>
        </a:accent5>
        <a:accent6>
          <a:srgbClr val="007272"/>
        </a:accent6>
        <a:hlink>
          <a:srgbClr val="FFCC00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3399"/>
        </a:lt1>
        <a:dk2>
          <a:srgbClr val="FFFFFF"/>
        </a:dk2>
        <a:lt2>
          <a:srgbClr val="006699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CDCDC"/>
        </a:accent4>
        <a:accent5>
          <a:srgbClr val="AACAE2"/>
        </a:accent5>
        <a:accent6>
          <a:srgbClr val="02789D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F978D"/>
        </a:lt1>
        <a:dk2>
          <a:srgbClr val="FFFFFF"/>
        </a:dk2>
        <a:lt2>
          <a:srgbClr val="008080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CDCDC"/>
        </a:accent4>
        <a:accent5>
          <a:srgbClr val="AACAFF"/>
        </a:accent5>
        <a:accent6>
          <a:srgbClr val="008989"/>
        </a:accent6>
        <a:hlink>
          <a:srgbClr val="FFFFCC"/>
        </a:hlink>
        <a:folHlink>
          <a:srgbClr val="70CA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822504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CDCDC"/>
        </a:accent4>
        <a:accent5>
          <a:srgbClr val="FFCAAA"/>
        </a:accent5>
        <a:accent6>
          <a:srgbClr val="8D2504"/>
        </a:accent6>
        <a:hlink>
          <a:srgbClr val="FF3300"/>
        </a:hlink>
        <a:folHlink>
          <a:srgbClr val="7C07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A7911"/>
        </a:lt1>
        <a:dk2>
          <a:srgbClr val="FFFFFF"/>
        </a:dk2>
        <a:lt2>
          <a:srgbClr val="336600"/>
        </a:lt2>
        <a:accent1>
          <a:srgbClr val="666633"/>
        </a:accent1>
        <a:accent2>
          <a:srgbClr val="669900"/>
        </a:accent2>
        <a:accent3>
          <a:srgbClr val="B2BEAA"/>
        </a:accent3>
        <a:accent4>
          <a:srgbClr val="DCDCDC"/>
        </a:accent4>
        <a:accent5>
          <a:srgbClr val="B9B9AD"/>
        </a:accent5>
        <a:accent6>
          <a:srgbClr val="5B8900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B89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C0465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192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CAEC1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989B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4914</Words>
  <Application>WPS 演示</Application>
  <PresentationFormat>在屏幕上显示</PresentationFormat>
  <Paragraphs>388</Paragraphs>
  <Slides>31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宋体</vt:lpstr>
      <vt:lpstr>Wingdings</vt:lpstr>
      <vt:lpstr>Arial Black</vt:lpstr>
      <vt:lpstr>Times New Roman</vt:lpstr>
      <vt:lpstr>Comic Sans MS</vt:lpstr>
      <vt:lpstr>Georgia</vt:lpstr>
      <vt:lpstr>MS Gothic</vt:lpstr>
      <vt:lpstr>Monotype Corsiva</vt:lpstr>
      <vt:lpstr>微软雅黑</vt:lpstr>
      <vt:lpstr>Arial Unicode MS</vt:lpstr>
      <vt:lpstr>Calibri</vt:lpstr>
      <vt:lpstr>默认设计模板</vt:lpstr>
      <vt:lpstr>Pixel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16</cp:revision>
  <dcterms:created xsi:type="dcterms:W3CDTF">2018-08-31T06:21:00Z</dcterms:created>
  <dcterms:modified xsi:type="dcterms:W3CDTF">2018-09-06T05:51:23Z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