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9"/>
  </p:notesMasterIdLst>
  <p:sldIdLst>
    <p:sldId id="290" r:id="rId3"/>
    <p:sldId id="262" r:id="rId4"/>
    <p:sldId id="266" r:id="rId5"/>
    <p:sldId id="292" r:id="rId6"/>
    <p:sldId id="294" r:id="rId7"/>
    <p:sldId id="295" r:id="rId8"/>
    <p:sldId id="268" r:id="rId9"/>
    <p:sldId id="298" r:id="rId10"/>
    <p:sldId id="277" r:id="rId11"/>
    <p:sldId id="269" r:id="rId12"/>
    <p:sldId id="278" r:id="rId13"/>
    <p:sldId id="270" r:id="rId14"/>
    <p:sldId id="279" r:id="rId15"/>
    <p:sldId id="280" r:id="rId16"/>
    <p:sldId id="281" r:id="rId17"/>
    <p:sldId id="299" r:id="rId18"/>
    <p:sldId id="282" r:id="rId19"/>
    <p:sldId id="283" r:id="rId20"/>
    <p:sldId id="284" r:id="rId21"/>
    <p:sldId id="300" r:id="rId22"/>
    <p:sldId id="285" r:id="rId23"/>
    <p:sldId id="286" r:id="rId24"/>
    <p:sldId id="287" r:id="rId25"/>
    <p:sldId id="288" r:id="rId26"/>
    <p:sldId id="274" r:id="rId27"/>
    <p:sldId id="301" r:id="rId2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作者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6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78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D5A523C-ABB0-41BD-96C0-C42D38BC2C5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57BCC2C-EB42-457F-B782-E7EF4D61245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A7E3-0798-46F1-AFB5-AA19FC78301B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008D-C523-4305-90F8-1B149C34185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6F888-7229-417D-B12D-9240D5B7C968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2232-67C5-4A5B-A5A7-131824C2567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4B562-4AE2-42B8-BDFF-01EAFADEACD5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E1485-716B-4EB8-8B09-99B5E3ED58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E5AB-826E-447F-9ED3-9D61558F27ED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4847-F84D-4993-9864-70C4475E212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AB56-D64E-49F9-9C15-17B92A5E711F}" type="datetimeFigureOut">
              <a:rPr lang="zh-CN" altLang="en-US"/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B9B0-4DBE-43F1-8D6E-3A264BB9F0F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4679-9938-4D65-8DCA-1F819C034F5A}" type="datetimeFigureOut">
              <a:rPr lang="zh-CN" altLang="en-US"/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0704-8C7A-405D-914C-0EE12C29DC1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163C-3B36-41DC-A8E5-9E971978D3E7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6067-DFC9-40AA-A947-09AE15EA29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088C5-7E90-48AB-9965-9EFD6D650680}" type="datetimeFigureOut">
              <a:rPr lang="zh-CN" altLang="en-US"/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760C-826E-4B44-90BD-8CB9C958F4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81C5-8D9B-491A-A617-86CEC17BFAD4}" type="datetimeFigureOut">
              <a:rPr lang="zh-CN" altLang="en-US"/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A464-5BEE-4A18-B685-8CA95AB658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F58C-91F1-4BBC-96D1-09021114D050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F6619-91E2-4B2F-A229-EAD3A2E67A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6E0EED8-E3B8-48A9-89E6-2018D76F100F}" type="datetimeFigureOut">
              <a:rPr lang="zh-CN" altLang="en-US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88363FED-A11A-4049-B5B9-11F9AECB7B8F}" type="slidenum">
              <a:rPr lang="zh-CN" altLang="en-US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流程图: 可选过程 25604"/>
          <p:cNvSpPr>
            <a:spLocks noChangeArrowheads="1"/>
          </p:cNvSpPr>
          <p:nvPr/>
        </p:nvSpPr>
        <p:spPr bwMode="auto">
          <a:xfrm>
            <a:off x="911225" y="349250"/>
            <a:ext cx="10369550" cy="2397125"/>
          </a:xfrm>
          <a:prstGeom prst="flowChartAlternateProcess">
            <a:avLst/>
          </a:prstGeom>
          <a:noFill/>
          <a:ln w="38100">
            <a:solidFill>
              <a:srgbClr val="FFFFFF"/>
            </a:solidFill>
            <a:bevel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zh-CN" altLang="en-US" sz="7200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7200" b="1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7200" b="1">
                <a:latin typeface="楷体" panose="02010609060101010101" pitchFamily="49" charset="-122"/>
                <a:ea typeface="楷体" panose="02010609060101010101" pitchFamily="49" charset="-122"/>
              </a:rPr>
              <a:t>课   新文化运动</a:t>
            </a:r>
            <a:endParaRPr lang="zh-CN" altLang="en-US" sz="7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组合 6"/>
          <p:cNvGrpSpPr/>
          <p:nvPr/>
        </p:nvGrpSpPr>
        <p:grpSpPr bwMode="auto">
          <a:xfrm>
            <a:off x="1958975" y="1754188"/>
            <a:ext cx="8569325" cy="4003675"/>
            <a:chOff x="467544" y="2276872"/>
            <a:chExt cx="8497545" cy="2698055"/>
          </a:xfrm>
        </p:grpSpPr>
        <p:sp>
          <p:nvSpPr>
            <p:cNvPr id="9" name="矩形 8"/>
            <p:cNvSpPr/>
            <p:nvPr/>
          </p:nvSpPr>
          <p:spPr>
            <a:xfrm>
              <a:off x="467544" y="2276872"/>
              <a:ext cx="8425132" cy="2663821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/>
            </a:p>
          </p:txBody>
        </p:sp>
        <p:sp>
          <p:nvSpPr>
            <p:cNvPr id="30728" name="矩形 9"/>
            <p:cNvSpPr>
              <a:spLocks noChangeArrowheads="1"/>
            </p:cNvSpPr>
            <p:nvPr/>
          </p:nvSpPr>
          <p:spPr bwMode="auto">
            <a:xfrm>
              <a:off x="3395490" y="2454647"/>
              <a:ext cx="5569599" cy="2520280"/>
            </a:xfrm>
            <a:prstGeom prst="rect">
              <a:avLst/>
            </a:prstGeom>
            <a:noFill/>
            <a:ln w="38100">
              <a:noFill/>
              <a:miter lim="800000"/>
            </a:ln>
          </p:spPr>
          <p:txBody>
            <a:bodyPr lIns="91429" tIns="45715" rIns="91429" bIns="45715"/>
            <a:lstStyle/>
            <a:p>
              <a:pPr marL="342900" indent="-342900">
                <a:lnSpc>
                  <a:spcPct val="175000"/>
                </a:lnSpc>
                <a:spcBef>
                  <a:spcPct val="20000"/>
                </a:spcBef>
              </a:pPr>
              <a:r>
                <a:rPr lang="zh-CN" altLang="en-US" sz="2000" b="1">
                  <a:latin typeface="隶书" panose="02010509060101010101" pitchFamily="49" charset="-122"/>
                  <a:ea typeface="隶书" panose="02010509060101010101" pitchFamily="49" charset="-122"/>
                </a:rPr>
                <a:t>          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她本来是遵照封建礼教的规矩：“好女不嫁二男”，可是偏偏有个婆婆不让她守礼节，又偏有个嘲笑她，歧视她，说她“不干净”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000" b="1">
                  <a:solidFill>
                    <a:srgbClr val="2211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在年终人们祝福的欢乐气氛中，祥林嫂怀着无限复杂矛盾的心情死去了</a:t>
              </a:r>
              <a:r>
                <a:rPr lang="en-US" altLang="zh-CN" sz="2000" b="1">
                  <a:solidFill>
                    <a:srgbClr val="2211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zh-CN" altLang="en-US" sz="2000" b="1">
                  <a:solidFill>
                    <a:srgbClr val="2211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r>
                <a:rPr lang="en-US" altLang="zh-CN" sz="2000" b="1">
                  <a:solidFill>
                    <a:srgbClr val="2211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en-US" altLang="zh-CN" sz="2000" b="1">
                  <a:solidFill>
                    <a:srgbClr val="221100"/>
                  </a:solidFill>
                </a:rPr>
                <a:t>                                              </a:t>
              </a:r>
              <a:endParaRPr lang="en-US" altLang="zh-CN" sz="2000" b="1">
                <a:solidFill>
                  <a:srgbClr val="221100"/>
                </a:solidFill>
              </a:endParaRPr>
            </a:p>
            <a:p>
              <a:pPr marL="342900" indent="-342900">
                <a:lnSpc>
                  <a:spcPct val="175000"/>
                </a:lnSpc>
                <a:spcBef>
                  <a:spcPct val="20000"/>
                </a:spcBef>
              </a:pPr>
              <a:r>
                <a:rPr lang="en-US" altLang="zh-CN" sz="2000" b="1">
                  <a:solidFill>
                    <a:srgbClr val="221100"/>
                  </a:solidFill>
                </a:rPr>
                <a:t>                                                 </a:t>
              </a:r>
              <a:r>
                <a:rPr lang="en-US" altLang="zh-CN" sz="2000" b="1">
                  <a:solidFill>
                    <a:srgbClr val="2211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——</a:t>
              </a:r>
              <a:r>
                <a:rPr lang="zh-CN" altLang="en-US" sz="2000" b="1">
                  <a:solidFill>
                    <a:srgbClr val="2211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鲁迅</a:t>
              </a:r>
              <a:r>
                <a:rPr lang="en-US" altLang="zh-CN" sz="2000" b="1">
                  <a:solidFill>
                    <a:srgbClr val="2211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《</a:t>
              </a:r>
              <a:r>
                <a:rPr lang="zh-CN" altLang="en-US" sz="2000" b="1">
                  <a:solidFill>
                    <a:srgbClr val="2211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祝福</a:t>
              </a:r>
              <a:r>
                <a:rPr lang="en-US" altLang="zh-CN" sz="2000" b="1">
                  <a:solidFill>
                    <a:srgbClr val="2211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》</a:t>
              </a:r>
              <a:endParaRPr lang="zh-CN" altLang="en-US" sz="2000" b="1">
                <a:solidFill>
                  <a:srgbClr val="2211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0722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63750" y="2017713"/>
            <a:ext cx="3200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2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1422400"/>
            <a:ext cx="86550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"/>
          <p:cNvSpPr txBox="1"/>
          <p:nvPr/>
        </p:nvSpPr>
        <p:spPr>
          <a:xfrm>
            <a:off x="354013" y="88900"/>
            <a:ext cx="6207125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noProof="1">
                <a:latin typeface="+mn-ea"/>
                <a:ea typeface="宋体" panose="02010600030101010101" pitchFamily="2" charset="-122"/>
              </a:rPr>
              <a:t>二、</a:t>
            </a:r>
            <a:r>
              <a:rPr lang="zh-CN" sz="3600" b="1" noProof="1">
                <a:latin typeface="+mn-ea"/>
                <a:ea typeface="宋体" panose="02010600030101010101" pitchFamily="2" charset="-122"/>
              </a:rPr>
              <a:t>新文化运动的内容与意义</a:t>
            </a:r>
            <a:endParaRPr lang="zh-CN" sz="3600" b="1" noProof="1">
              <a:latin typeface="+mn-ea"/>
              <a:ea typeface="+mn-ea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324225" y="1476375"/>
            <a:ext cx="7131050" cy="922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540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抨击旧道德，旧文化</a:t>
            </a:r>
            <a:endParaRPr lang="en-US" altLang="zh-CN" sz="540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0726" name="文本框 12"/>
          <p:cNvSpPr txBox="1">
            <a:spLocks noChangeArrowheads="1"/>
          </p:cNvSpPr>
          <p:nvPr/>
        </p:nvSpPr>
        <p:spPr bwMode="auto">
          <a:xfrm>
            <a:off x="354013" y="814388"/>
            <a:ext cx="41370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600" b="1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新文化运动内容</a:t>
            </a:r>
            <a:endParaRPr lang="zh-CN" altLang="en-US" sz="3600" b="1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9"/>
          <p:cNvSpPr txBox="1">
            <a:spLocks noChangeArrowheads="1"/>
          </p:cNvSpPr>
          <p:nvPr/>
        </p:nvSpPr>
        <p:spPr bwMode="auto">
          <a:xfrm>
            <a:off x="1220788" y="1273175"/>
            <a:ext cx="5957887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u="sng">
                <a:ea typeface="微软雅黑" panose="020B0503020204020204" pitchFamily="34" charset="-122"/>
              </a:rPr>
              <a:t>新文化运动的内容</a:t>
            </a:r>
            <a:endParaRPr lang="zh-CN" altLang="en-US" sz="3200" b="1" u="sng">
              <a:ea typeface="微软雅黑" panose="020B0503020204020204" pitchFamily="34" charset="-122"/>
            </a:endParaRPr>
          </a:p>
        </p:txBody>
      </p:sp>
      <p:sp>
        <p:nvSpPr>
          <p:cNvPr id="29" name=" 184"/>
          <p:cNvSpPr/>
          <p:nvPr/>
        </p:nvSpPr>
        <p:spPr>
          <a:xfrm>
            <a:off x="971550" y="1447800"/>
            <a:ext cx="249238" cy="2333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16400" y="2254250"/>
            <a:ext cx="7923213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我翻开历史一查，这历史没有年代，歪歪斜斜的每页上都写着‘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仁义道德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’几个字。我横竖睡不着，仔细看了半夜，才从字缝里看出字来，满本都写着两个字是‘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吃人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’！”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——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节选自鲁迅《狂人日记》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1748" name="Picture 22" descr="14864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8475" y="3994150"/>
            <a:ext cx="269398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文本框 1"/>
          <p:cNvSpPr txBox="1">
            <a:spLocks noChangeArrowheads="1"/>
          </p:cNvSpPr>
          <p:nvPr/>
        </p:nvSpPr>
        <p:spPr bwMode="auto">
          <a:xfrm>
            <a:off x="3927475" y="5162550"/>
            <a:ext cx="8728075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这里的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仁义道德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具体指的是什么呢？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2" name="图片 23" descr="33bOOOPIC17_102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350" y="2254250"/>
            <a:ext cx="300672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流程图: 过程 2"/>
          <p:cNvSpPr/>
          <p:nvPr/>
        </p:nvSpPr>
        <p:spPr>
          <a:xfrm>
            <a:off x="4308475" y="4600575"/>
            <a:ext cx="7116763" cy="176847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孔子学说为代表的儒家传统道德。其核心内容是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三纲五常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（三纲指君为臣纲、父为子纲、夫为妻纲。五常指仁、义、礼、智、信）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180975" y="228600"/>
            <a:ext cx="6207125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noProof="1">
                <a:latin typeface="+mn-ea"/>
                <a:ea typeface="宋体" panose="02010600030101010101" pitchFamily="2" charset="-122"/>
              </a:rPr>
              <a:t>二、</a:t>
            </a:r>
            <a:r>
              <a:rPr lang="zh-CN" sz="3600" b="1" noProof="1">
                <a:latin typeface="+mn-ea"/>
                <a:ea typeface="宋体" panose="02010600030101010101" pitchFamily="2" charset="-122"/>
              </a:rPr>
              <a:t>新文化运动的内容与意义</a:t>
            </a:r>
            <a:endParaRPr lang="zh-CN" sz="3600" b="1" noProof="1">
              <a:latin typeface="+mn-ea"/>
              <a:ea typeface="+mn-ea"/>
            </a:endParaRPr>
          </a:p>
        </p:txBody>
      </p:sp>
      <p:sp>
        <p:nvSpPr>
          <p:cNvPr id="32770" name="矩形 9"/>
          <p:cNvSpPr>
            <a:spLocks noChangeArrowheads="1"/>
          </p:cNvSpPr>
          <p:nvPr/>
        </p:nvSpPr>
        <p:spPr bwMode="auto">
          <a:xfrm>
            <a:off x="2981325" y="5343525"/>
            <a:ext cx="75041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德先生与赛先生分别指的什么呢？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771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39888" y="1785938"/>
            <a:ext cx="9321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文本框 12"/>
          <p:cNvSpPr txBox="1">
            <a:spLocks noChangeArrowheads="1"/>
          </p:cNvSpPr>
          <p:nvPr/>
        </p:nvSpPr>
        <p:spPr bwMode="auto">
          <a:xfrm>
            <a:off x="334963" y="1060450"/>
            <a:ext cx="413702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600" b="1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新文化运动内容</a:t>
            </a:r>
            <a:endParaRPr lang="zh-CN" altLang="en-US" sz="3600" b="1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1651000" y="5334000"/>
            <a:ext cx="1912938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ea typeface="微软雅黑" panose="020B0503020204020204" pitchFamily="34" charset="-122"/>
              </a:rPr>
              <a:t> </a:t>
            </a:r>
            <a:r>
              <a:rPr lang="en-US" altLang="zh-CN" sz="3200">
                <a:ea typeface="微软雅黑" panose="020B0503020204020204" pitchFamily="34" charset="-122"/>
              </a:rPr>
              <a:t> </a:t>
            </a:r>
            <a:r>
              <a:rPr lang="zh-CN" altLang="en-US" sz="3200">
                <a:ea typeface="微软雅黑" panose="020B0503020204020204" pitchFamily="34" charset="-122"/>
              </a:rPr>
              <a:t>陈独秀</a:t>
            </a:r>
            <a:endParaRPr lang="zh-CN" altLang="en-US" sz="3200">
              <a:ea typeface="微软雅黑" panose="020B0503020204020204" pitchFamily="34" charset="-122"/>
            </a:endParaRPr>
          </a:p>
        </p:txBody>
      </p:sp>
      <p:grpSp>
        <p:nvGrpSpPr>
          <p:cNvPr id="26637" name="组合 26636"/>
          <p:cNvGrpSpPr/>
          <p:nvPr/>
        </p:nvGrpSpPr>
        <p:grpSpPr bwMode="auto">
          <a:xfrm>
            <a:off x="1458913" y="2360613"/>
            <a:ext cx="2298700" cy="2974975"/>
            <a:chOff x="1383" y="391"/>
            <a:chExt cx="1497" cy="1623"/>
          </a:xfrm>
        </p:grpSpPr>
        <p:pic>
          <p:nvPicPr>
            <p:cNvPr id="9223" name="图片 26637" descr="chenduxiu_hush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3" y="391"/>
              <a:ext cx="1497" cy="145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6639" name="TextBox 5"/>
            <p:cNvSpPr txBox="1"/>
            <p:nvPr/>
          </p:nvSpPr>
          <p:spPr>
            <a:xfrm>
              <a:off x="1383" y="1662"/>
              <a:ext cx="1497" cy="3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终身以“新青年”自居</a:t>
              </a:r>
              <a:endParaRPr lang="zh-CN" altLang="en-US" b="1" noProof="1">
                <a:effectLst>
                  <a:outerShdw blurRad="38100" dist="38100" dir="2700000">
                    <a:srgbClr val="000000"/>
                  </a:outerShdw>
                </a:effectLst>
                <a:latin typeface="Franklin Gothic Book" pitchFamily="34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279900" y="2360613"/>
            <a:ext cx="7666038" cy="4154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陈独秀（1879年10月9日-1942年5月27日），原名庆同，安徽怀宁（今安庆）人。早年参加辛亥革命，是新文化运动的先驱，文艺理论家、教授。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1915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年创办《青年杂志》。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1917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月发表《文学革命论》，提出文学革命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三大主义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。以后几年陆续在《新青年》上发表《复辟与尊孔》、《偶像破坏论》等著名文章。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中国近现代史上伟大的爱国者、伟大的革命家与改革家、伟大的民主主义者、伟大的启蒙思想家。他是新文化运动的发起者，是20世纪中国第一次思想解放运动的倡导者。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 184"/>
          <p:cNvSpPr/>
          <p:nvPr/>
        </p:nvSpPr>
        <p:spPr>
          <a:xfrm>
            <a:off x="971550" y="1447800"/>
            <a:ext cx="249238" cy="2333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7" name="文本框 9"/>
          <p:cNvSpPr txBox="1">
            <a:spLocks noChangeArrowheads="1"/>
          </p:cNvSpPr>
          <p:nvPr/>
        </p:nvSpPr>
        <p:spPr bwMode="auto">
          <a:xfrm>
            <a:off x="1220788" y="1273175"/>
            <a:ext cx="5957887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u="sng">
                <a:ea typeface="微软雅黑" panose="020B0503020204020204" pitchFamily="34" charset="-122"/>
              </a:rPr>
              <a:t>新文化运动的内容</a:t>
            </a:r>
            <a:endParaRPr lang="zh-CN" altLang="en-US" sz="3200" b="1" u="sng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75325" y="1273175"/>
            <a:ext cx="4953000" cy="876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</a:rPr>
              <a:t>）提倡民主与科学</a:t>
            </a:r>
            <a:endParaRPr lang="zh-CN" altLang="en-US" sz="3200" b="1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9"/>
          <p:cNvSpPr txBox="1">
            <a:spLocks noChangeArrowheads="1"/>
          </p:cNvSpPr>
          <p:nvPr/>
        </p:nvSpPr>
        <p:spPr bwMode="auto">
          <a:xfrm>
            <a:off x="1220788" y="1273175"/>
            <a:ext cx="5957887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u="sng">
                <a:ea typeface="微软雅黑" panose="020B0503020204020204" pitchFamily="34" charset="-122"/>
              </a:rPr>
              <a:t>新文化运动的内容</a:t>
            </a:r>
            <a:endParaRPr lang="zh-CN" altLang="en-US" sz="3200" b="1" u="sng">
              <a:ea typeface="微软雅黑" panose="020B0503020204020204" pitchFamily="34" charset="-122"/>
            </a:endParaRPr>
          </a:p>
        </p:txBody>
      </p:sp>
      <p:sp>
        <p:nvSpPr>
          <p:cNvPr id="29" name=" 184"/>
          <p:cNvSpPr/>
          <p:nvPr/>
        </p:nvSpPr>
        <p:spPr>
          <a:xfrm>
            <a:off x="971550" y="1447800"/>
            <a:ext cx="249238" cy="2333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819" name="文本框 1"/>
          <p:cNvSpPr txBox="1">
            <a:spLocks noChangeArrowheads="1"/>
          </p:cNvSpPr>
          <p:nvPr/>
        </p:nvSpPr>
        <p:spPr bwMode="auto">
          <a:xfrm>
            <a:off x="4175125" y="2466975"/>
            <a:ext cx="7529513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“西洋人因为拥护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德、赛两先生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，闹出了多少事，流了多少血，德赛两先生才渐渐从黑暗中把他们救出，引向光明世界。我们现在认定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只有这两个先生，可以救治中国政治上、道德上、艺术上、思想上一切的黑暗。”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陈独秀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敬告青年》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72025" y="4895850"/>
            <a:ext cx="6142038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这里的</a:t>
            </a:r>
            <a:r>
              <a:rPr lang="en-US" altLang="zh-CN" sz="4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0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德先生</a:t>
            </a:r>
            <a:r>
              <a:rPr lang="en-US" altLang="zh-CN" sz="4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4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4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0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赛先生</a:t>
            </a:r>
            <a:r>
              <a:rPr lang="en-US" altLang="zh-CN" sz="4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4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分别指的是什么呢？</a:t>
            </a:r>
            <a:endParaRPr lang="zh-CN" altLang="en-US" sz="40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21" name="文本框 25"/>
          <p:cNvSpPr txBox="1">
            <a:spLocks noChangeArrowheads="1"/>
          </p:cNvSpPr>
          <p:nvPr/>
        </p:nvSpPr>
        <p:spPr bwMode="auto">
          <a:xfrm>
            <a:off x="1651000" y="5334000"/>
            <a:ext cx="1912938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ea typeface="微软雅黑" panose="020B0503020204020204" pitchFamily="34" charset="-122"/>
              </a:rPr>
              <a:t> </a:t>
            </a:r>
            <a:r>
              <a:rPr lang="en-US" altLang="zh-CN" sz="3200">
                <a:ea typeface="微软雅黑" panose="020B0503020204020204" pitchFamily="34" charset="-122"/>
              </a:rPr>
              <a:t> </a:t>
            </a:r>
            <a:r>
              <a:rPr lang="zh-CN" altLang="en-US" sz="3200">
                <a:ea typeface="微软雅黑" panose="020B0503020204020204" pitchFamily="34" charset="-122"/>
              </a:rPr>
              <a:t>陈独秀</a:t>
            </a:r>
            <a:endParaRPr lang="zh-CN" altLang="en-US" sz="3200">
              <a:ea typeface="微软雅黑" panose="020B0503020204020204" pitchFamily="34" charset="-122"/>
            </a:endParaRPr>
          </a:p>
        </p:txBody>
      </p:sp>
      <p:grpSp>
        <p:nvGrpSpPr>
          <p:cNvPr id="34822" name="组合 3"/>
          <p:cNvGrpSpPr/>
          <p:nvPr/>
        </p:nvGrpSpPr>
        <p:grpSpPr bwMode="auto">
          <a:xfrm>
            <a:off x="1458913" y="2360613"/>
            <a:ext cx="2298700" cy="2974975"/>
            <a:chOff x="1383" y="391"/>
            <a:chExt cx="1497" cy="1623"/>
          </a:xfrm>
        </p:grpSpPr>
        <p:pic>
          <p:nvPicPr>
            <p:cNvPr id="5" name="图片 26637" descr="chenduxiu_hush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3" y="391"/>
              <a:ext cx="1497" cy="145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6" name="TextBox 5"/>
            <p:cNvSpPr txBox="1"/>
            <p:nvPr/>
          </p:nvSpPr>
          <p:spPr>
            <a:xfrm>
              <a:off x="1383" y="1662"/>
              <a:ext cx="1497" cy="3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终身以“新青年”自居</a:t>
              </a:r>
              <a:endParaRPr lang="zh-CN" altLang="en-US" b="1" noProof="1">
                <a:effectLst>
                  <a:outerShdw blurRad="38100" dist="38100" dir="2700000">
                    <a:srgbClr val="000000"/>
                  </a:outerShdw>
                </a:effectLst>
                <a:latin typeface="Franklin Gothic Book" pitchFamily="34" charset="0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9"/>
          <p:cNvSpPr txBox="1">
            <a:spLocks noChangeArrowheads="1"/>
          </p:cNvSpPr>
          <p:nvPr/>
        </p:nvSpPr>
        <p:spPr bwMode="auto">
          <a:xfrm>
            <a:off x="1220788" y="1273175"/>
            <a:ext cx="5957887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u="sng">
                <a:ea typeface="微软雅黑" panose="020B0503020204020204" pitchFamily="34" charset="-122"/>
              </a:rPr>
              <a:t>新文化运动的内容</a:t>
            </a:r>
            <a:endParaRPr lang="zh-CN" altLang="en-US" sz="3200" b="1" u="sng">
              <a:ea typeface="微软雅黑" panose="020B0503020204020204" pitchFamily="34" charset="-122"/>
            </a:endParaRPr>
          </a:p>
        </p:txBody>
      </p:sp>
      <p:sp>
        <p:nvSpPr>
          <p:cNvPr id="29" name=" 184"/>
          <p:cNvSpPr/>
          <p:nvPr/>
        </p:nvSpPr>
        <p:spPr>
          <a:xfrm>
            <a:off x="971550" y="1447800"/>
            <a:ext cx="249238" cy="2333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69100" y="1855788"/>
            <a:ext cx="39941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727950" y="2605088"/>
            <a:ext cx="2262188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>
                <a:solidFill>
                  <a:srgbClr val="FFFF00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4800" b="1">
                <a:solidFill>
                  <a:srgbClr val="FFFF00"/>
                </a:solidFill>
                <a:ea typeface="微软雅黑" panose="020B0503020204020204" pitchFamily="34" charset="-122"/>
              </a:rPr>
              <a:t>科学</a:t>
            </a:r>
            <a:endParaRPr lang="zh-CN" altLang="en-US" sz="4800" b="1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28765" y="142875"/>
            <a:ext cx="5923280" cy="6451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i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拿什么拯救您，我的祖国？</a:t>
            </a:r>
            <a:endParaRPr lang="zh-CN" altLang="en-US" sz="3600" i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8321675" y="4364038"/>
            <a:ext cx="1074738" cy="703262"/>
          </a:xfrm>
          <a:prstGeom prst="hexagon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sym typeface="+mn-ea"/>
              </a:rPr>
              <a:t>赛先生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8678863" y="5219700"/>
            <a:ext cx="360362" cy="2365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536700" y="5697538"/>
            <a:ext cx="3825875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ea typeface="微软雅黑" panose="020B0503020204020204" pitchFamily="34" charset="-122"/>
              </a:rPr>
              <a:t>资产阶级的</a:t>
            </a:r>
            <a:r>
              <a:rPr lang="zh-CN" altLang="en-US" sz="2800">
                <a:solidFill>
                  <a:srgbClr val="C00000"/>
                </a:solidFill>
                <a:ea typeface="微软雅黑" panose="020B0503020204020204" pitchFamily="34" charset="-122"/>
              </a:rPr>
              <a:t>民主制度</a:t>
            </a:r>
            <a:r>
              <a:rPr lang="zh-CN" altLang="en-US" sz="2800">
                <a:ea typeface="微软雅黑" panose="020B0503020204020204" pitchFamily="34" charset="-122"/>
              </a:rPr>
              <a:t>和资产阶级的</a:t>
            </a:r>
            <a:r>
              <a:rPr lang="zh-CN" altLang="en-US" sz="2800">
                <a:solidFill>
                  <a:srgbClr val="C00000"/>
                </a:solidFill>
                <a:ea typeface="微软雅黑" panose="020B0503020204020204" pitchFamily="34" charset="-122"/>
              </a:rPr>
              <a:t>民主思想</a:t>
            </a:r>
            <a:endParaRPr lang="zh-CN" altLang="en-US" sz="280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六边形 21"/>
          <p:cNvSpPr/>
          <p:nvPr/>
        </p:nvSpPr>
        <p:spPr>
          <a:xfrm>
            <a:off x="2713038" y="4364038"/>
            <a:ext cx="1074737" cy="722312"/>
          </a:xfrm>
          <a:prstGeom prst="hexagon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sym typeface="+mn-ea"/>
              </a:rPr>
              <a:t>德先生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3111500" y="5219700"/>
            <a:ext cx="358775" cy="254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4" name="图片 23" descr="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20788" y="1855788"/>
            <a:ext cx="4141787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2336800" y="2605088"/>
            <a:ext cx="22987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>
                <a:solidFill>
                  <a:srgbClr val="FFFF00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4800" b="1">
                <a:solidFill>
                  <a:srgbClr val="FFFF00"/>
                </a:solidFill>
                <a:ea typeface="微软雅黑" panose="020B0503020204020204" pitchFamily="34" charset="-122"/>
              </a:rPr>
              <a:t>民主</a:t>
            </a:r>
            <a:endParaRPr lang="zh-CN" altLang="en-US" sz="4800" b="1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336800" y="3692525"/>
            <a:ext cx="27463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ea typeface="微软雅黑" panose="020B0503020204020204" pitchFamily="34" charset="-122"/>
                <a:sym typeface="+mn-ea"/>
              </a:rPr>
              <a:t>D</a:t>
            </a:r>
            <a:r>
              <a:rPr lang="en-US" altLang="zh-CN" sz="2800" b="1" i="1">
                <a:solidFill>
                  <a:schemeClr val="accent2"/>
                </a:solidFill>
                <a:ea typeface="微软雅黑" panose="020B0503020204020204" pitchFamily="34" charset="-122"/>
                <a:sym typeface="+mn-ea"/>
              </a:rPr>
              <a:t>emocracy</a:t>
            </a:r>
            <a:endParaRPr lang="en-US" altLang="zh-CN" sz="2800" b="1" i="1">
              <a:solidFill>
                <a:schemeClr val="accent2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727950" y="5697538"/>
            <a:ext cx="3190875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ea typeface="微软雅黑" panose="020B0503020204020204" pitchFamily="34" charset="-122"/>
              </a:rPr>
              <a:t>自然</a:t>
            </a:r>
            <a:r>
              <a:rPr lang="zh-CN" altLang="en-US" sz="2800">
                <a:solidFill>
                  <a:srgbClr val="C00000"/>
                </a:solidFill>
                <a:ea typeface="微软雅黑" panose="020B0503020204020204" pitchFamily="34" charset="-122"/>
              </a:rPr>
              <a:t>科学法则</a:t>
            </a:r>
            <a:r>
              <a:rPr lang="zh-CN" altLang="en-US" sz="2800">
                <a:ea typeface="微软雅黑" panose="020B0503020204020204" pitchFamily="34" charset="-122"/>
              </a:rPr>
              <a:t>、</a:t>
            </a:r>
            <a:r>
              <a:rPr lang="zh-CN" altLang="en-US" sz="2800">
                <a:solidFill>
                  <a:srgbClr val="C00000"/>
                </a:solidFill>
                <a:ea typeface="微软雅黑" panose="020B0503020204020204" pitchFamily="34" charset="-122"/>
              </a:rPr>
              <a:t>科学精神</a:t>
            </a:r>
            <a:r>
              <a:rPr lang="zh-CN" altLang="en-US" sz="2800">
                <a:ea typeface="微软雅黑" panose="020B0503020204020204" pitchFamily="34" charset="-122"/>
              </a:rPr>
              <a:t>、</a:t>
            </a:r>
            <a:r>
              <a:rPr lang="zh-CN" altLang="en-US" sz="2800">
                <a:solidFill>
                  <a:srgbClr val="C00000"/>
                </a:solidFill>
                <a:ea typeface="微软雅黑" panose="020B0503020204020204" pitchFamily="34" charset="-122"/>
              </a:rPr>
              <a:t>科学方法</a:t>
            </a:r>
            <a:endParaRPr lang="zh-CN" altLang="en-US" sz="280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635875" y="3662363"/>
            <a:ext cx="27479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chemeClr val="accent2"/>
                </a:solidFill>
                <a:ea typeface="微软雅黑" panose="020B0503020204020204" pitchFamily="34" charset="-122"/>
              </a:rPr>
              <a:t>      </a:t>
            </a:r>
            <a:r>
              <a:rPr lang="en-US" altLang="zh-CN" sz="2800" b="1" i="1">
                <a:solidFill>
                  <a:schemeClr val="accent2"/>
                </a:solidFill>
                <a:ea typeface="微软雅黑" panose="020B0503020204020204" pitchFamily="34" charset="-122"/>
              </a:rPr>
              <a:t>Science</a:t>
            </a:r>
            <a:endParaRPr lang="en-US" altLang="zh-CN" sz="2800" b="1" i="1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18" grpId="0" bldLvl="0" animBg="1"/>
      <p:bldP spid="21" grpId="0"/>
      <p:bldP spid="22" grpId="0" bldLvl="0" animBg="1"/>
      <p:bldP spid="23" grpId="0" bldLvl="0" animBg="1"/>
      <p:bldP spid="25" grpId="0"/>
      <p:bldP spid="14" grpId="0"/>
      <p:bldP spid="5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WordArt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71813" y="1700213"/>
            <a:ext cx="6456362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6" name="组合 1"/>
          <p:cNvGrpSpPr/>
          <p:nvPr/>
        </p:nvGrpSpPr>
        <p:grpSpPr bwMode="auto">
          <a:xfrm>
            <a:off x="2419350" y="214313"/>
            <a:ext cx="7391400" cy="1123950"/>
            <a:chOff x="3810" y="338"/>
            <a:chExt cx="11640" cy="1770"/>
          </a:xfrm>
        </p:grpSpPr>
        <p:pic>
          <p:nvPicPr>
            <p:cNvPr id="36867" name="Picture 14" descr="1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" y="1913"/>
              <a:ext cx="11640" cy="12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6868" name="Picture 11" descr="D:\My Documents\文化类\文化类\WW_069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3" y="338"/>
              <a:ext cx="870" cy="1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9"/>
          <p:cNvSpPr txBox="1">
            <a:spLocks noChangeArrowheads="1"/>
          </p:cNvSpPr>
          <p:nvPr/>
        </p:nvSpPr>
        <p:spPr bwMode="auto">
          <a:xfrm>
            <a:off x="1220788" y="1287463"/>
            <a:ext cx="59578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u="sng">
                <a:ea typeface="微软雅黑" panose="020B0503020204020204" pitchFamily="34" charset="-122"/>
              </a:rPr>
              <a:t>新文化运动的内容</a:t>
            </a:r>
            <a:endParaRPr lang="zh-CN" altLang="en-US" sz="3200" b="1" u="sng">
              <a:ea typeface="微软雅黑" panose="020B0503020204020204" pitchFamily="34" charset="-122"/>
            </a:endParaRPr>
          </a:p>
        </p:txBody>
      </p:sp>
      <p:sp>
        <p:nvSpPr>
          <p:cNvPr id="29" name=" 184"/>
          <p:cNvSpPr/>
          <p:nvPr/>
        </p:nvSpPr>
        <p:spPr>
          <a:xfrm>
            <a:off x="971550" y="1447800"/>
            <a:ext cx="249238" cy="2333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1" name="文本框 26"/>
          <p:cNvSpPr txBox="1">
            <a:spLocks noChangeArrowheads="1"/>
          </p:cNvSpPr>
          <p:nvPr/>
        </p:nvSpPr>
        <p:spPr bwMode="auto">
          <a:xfrm>
            <a:off x="2286000" y="5356225"/>
            <a:ext cx="186055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ea typeface="微软雅黑" panose="020B0503020204020204" pitchFamily="34" charset="-122"/>
              </a:rPr>
              <a:t> </a:t>
            </a:r>
            <a:endParaRPr lang="zh-CN" altLang="en-US" sz="3200"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033963" y="2492375"/>
            <a:ext cx="6691312" cy="4154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胡适（1891年12月17日—1962年2月24日），原名嗣穈，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安徽绩溪人。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著名思想家、文学家、哲学家。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1917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年回国任北大教授，投身新文化运动，是该运动早期领导人之一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以倡导“白话文”、领导新文化运动闻名于世。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1949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年再度赴美，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1952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年去台湾，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1958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月就任台湾中央研究院院长。主要著作有《胡适文存》等。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1910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——1916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年先后就读于美国康奈尔大学、哥伦比亚大学，一身共获得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个博士学位。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41888" y="1531938"/>
            <a:ext cx="6062662" cy="849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）推倒旧文学，建设新文学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693863" y="2381250"/>
            <a:ext cx="2528887" cy="2974975"/>
            <a:chOff x="3651" y="2251"/>
            <a:chExt cx="1497" cy="1451"/>
          </a:xfrm>
        </p:grpSpPr>
        <p:pic>
          <p:nvPicPr>
            <p:cNvPr id="5" name="图片 26646" descr="hshi%20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651" y="2251"/>
              <a:ext cx="1452" cy="145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6" name="TextBox 9"/>
            <p:cNvSpPr txBox="1"/>
            <p:nvPr/>
          </p:nvSpPr>
          <p:spPr>
            <a:xfrm>
              <a:off x="3651" y="3344"/>
              <a:ext cx="1497" cy="3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获有</a:t>
              </a:r>
              <a:r>
                <a:rPr lang="en-US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35</a:t>
              </a:r>
              <a:r>
                <a:rPr lang="zh-CN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个博士学位的</a:t>
              </a:r>
              <a:endParaRPr lang="zh-CN" altLang="en-US" b="1" noProof="1">
                <a:effectLst>
                  <a:outerShdw blurRad="38100" dist="38100" dir="2700000">
                    <a:srgbClr val="000000"/>
                  </a:outerShdw>
                </a:effectLst>
                <a:latin typeface="Franklin Gothic Book" pitchFamily="34" charset="0"/>
                <a:ea typeface="华文楷体" panose="02010600040101010101" pitchFamily="2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“</a:t>
              </a:r>
              <a:r>
                <a:rPr lang="zh-CN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中国自由主义之父</a:t>
              </a:r>
              <a:r>
                <a:rPr lang="en-US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”</a:t>
              </a:r>
              <a:endParaRPr lang="zh-CN" altLang="en-US" b="1" noProof="1">
                <a:effectLst>
                  <a:outerShdw blurRad="38100" dist="38100" dir="2700000">
                    <a:srgbClr val="000000"/>
                  </a:outerShdw>
                </a:effectLst>
                <a:latin typeface="Franklin Gothic Book" pitchFamily="34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286000" y="5494338"/>
            <a:ext cx="1860550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ea typeface="微软雅黑" panose="020B0503020204020204" pitchFamily="34" charset="-122"/>
              </a:rPr>
              <a:t> </a:t>
            </a:r>
            <a:r>
              <a:rPr lang="zh-CN" altLang="en-US" sz="3200">
                <a:ea typeface="微软雅黑" panose="020B0503020204020204" pitchFamily="34" charset="-122"/>
              </a:rPr>
              <a:t>胡   适</a:t>
            </a:r>
            <a:endParaRPr lang="zh-CN" altLang="en-US" sz="3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7598" y="1854200"/>
            <a:ext cx="3627755" cy="922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bliqueBottomLeft"/>
              <a:lightRig rig="threePt" dir="t"/>
            </a:scene3d>
            <a:sp3d extrusionH="387350">
              <a:extrusionClr>
                <a:srgbClr val="175BCB"/>
              </a:extrusion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>
                <a:blipFill>
                  <a:blip r:embed="rId1"/>
                  <a:tile tx="0" ty="0" sx="82000" sy="63000" flip="none" algn="br"/>
                </a:blip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latin typeface="+mn-lt"/>
                <a:ea typeface="+mn-ea"/>
              </a:rPr>
              <a:t>小小故事馆</a:t>
            </a:r>
            <a:endParaRPr lang="zh-CN" altLang="en-US" sz="5400" b="1">
              <a:blipFill>
                <a:blip r:embed="rId1"/>
                <a:tile tx="0" ty="0" sx="82000" sy="63000" flip="none" algn="br"/>
              </a:blipFill>
              <a:effectLst>
                <a:outerShdw blurRad="60007" dist="310007" dir="7680000" sy="30000" kx="1300200" algn="ctr" rotWithShape="0">
                  <a:srgbClr val="0D1E55">
                    <a:alpha val="32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8914" name="文本框 9"/>
          <p:cNvSpPr txBox="1">
            <a:spLocks noChangeArrowheads="1"/>
          </p:cNvSpPr>
          <p:nvPr/>
        </p:nvSpPr>
        <p:spPr bwMode="auto">
          <a:xfrm>
            <a:off x="1220788" y="1135063"/>
            <a:ext cx="59578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u="sng">
                <a:ea typeface="微软雅黑" panose="020B0503020204020204" pitchFamily="34" charset="-122"/>
              </a:rPr>
              <a:t>新文化运动的内容</a:t>
            </a:r>
            <a:endParaRPr lang="zh-CN" altLang="en-US" sz="3200" b="1" u="sng">
              <a:ea typeface="微软雅黑" panose="020B0503020204020204" pitchFamily="34" charset="-122"/>
            </a:endParaRPr>
          </a:p>
        </p:txBody>
      </p:sp>
      <p:sp>
        <p:nvSpPr>
          <p:cNvPr id="29" name=" 184"/>
          <p:cNvSpPr/>
          <p:nvPr/>
        </p:nvSpPr>
        <p:spPr>
          <a:xfrm>
            <a:off x="849313" y="1309688"/>
            <a:ext cx="249237" cy="23495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8916" name="组合 26645"/>
          <p:cNvGrpSpPr/>
          <p:nvPr/>
        </p:nvGrpSpPr>
        <p:grpSpPr bwMode="auto">
          <a:xfrm>
            <a:off x="1454150" y="2974975"/>
            <a:ext cx="2528888" cy="2974975"/>
            <a:chOff x="3651" y="2251"/>
            <a:chExt cx="1497" cy="1451"/>
          </a:xfrm>
        </p:grpSpPr>
        <p:pic>
          <p:nvPicPr>
            <p:cNvPr id="9232" name="图片 26646" descr="hshi%2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51" y="2251"/>
              <a:ext cx="1452" cy="145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6648" name="TextBox 9"/>
            <p:cNvSpPr txBox="1"/>
            <p:nvPr/>
          </p:nvSpPr>
          <p:spPr>
            <a:xfrm>
              <a:off x="3651" y="3344"/>
              <a:ext cx="1497" cy="3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获有</a:t>
              </a:r>
              <a:r>
                <a:rPr lang="en-US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35</a:t>
              </a:r>
              <a:r>
                <a:rPr lang="zh-CN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个博士学位的</a:t>
              </a:r>
              <a:endParaRPr lang="zh-CN" altLang="en-US" b="1" noProof="1">
                <a:effectLst>
                  <a:outerShdw blurRad="38100" dist="38100" dir="2700000">
                    <a:srgbClr val="000000"/>
                  </a:outerShdw>
                </a:effectLst>
                <a:latin typeface="Franklin Gothic Book" pitchFamily="34" charset="0"/>
                <a:ea typeface="华文楷体" panose="02010600040101010101" pitchFamily="2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“</a:t>
              </a:r>
              <a:r>
                <a:rPr lang="zh-CN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中国自由主义之父</a:t>
              </a:r>
              <a:r>
                <a:rPr lang="en-US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”</a:t>
              </a:r>
              <a:endParaRPr lang="zh-CN" altLang="en-US" b="1" noProof="1">
                <a:effectLst>
                  <a:outerShdw blurRad="38100" dist="38100" dir="2700000">
                    <a:srgbClr val="000000"/>
                  </a:outerShdw>
                </a:effectLst>
                <a:latin typeface="Franklin Gothic Book" pitchFamily="34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38917" name="文本框 2"/>
          <p:cNvSpPr txBox="1">
            <a:spLocks noChangeArrowheads="1"/>
          </p:cNvSpPr>
          <p:nvPr/>
        </p:nvSpPr>
        <p:spPr bwMode="auto">
          <a:xfrm>
            <a:off x="1417638" y="6088063"/>
            <a:ext cx="2362200" cy="398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《文学改良刍议》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918" name="文本框 4"/>
          <p:cNvSpPr txBox="1">
            <a:spLocks noChangeArrowheads="1"/>
          </p:cNvSpPr>
          <p:nvPr/>
        </p:nvSpPr>
        <p:spPr bwMode="auto">
          <a:xfrm>
            <a:off x="5076825" y="2276475"/>
            <a:ext cx="6664325" cy="3168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ea typeface="微软雅黑" panose="020B0503020204020204" pitchFamily="34" charset="-122"/>
              </a:rPr>
              <a:t>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一次，胡适请同学帮他用文言文拟写复电，以婉言拒绝朋友邀请他做行政院秘书的好意，由此比较文言文与白话文哪个好。</a:t>
            </a:r>
            <a:endParaRPr lang="zh-CN" altLang="en-US" sz="2800">
              <a:ea typeface="微软雅黑" panose="020B0503020204020204" pitchFamily="34" charset="-122"/>
            </a:endParaRPr>
          </a:p>
          <a:p>
            <a:r>
              <a:rPr lang="zh-CN" altLang="en-US" sz="2800">
                <a:ea typeface="微软雅黑" panose="020B0503020204020204" pitchFamily="34" charset="-122"/>
              </a:rPr>
              <a:t>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之后胡适挑选了一份用字最少、表意完整的文言文电稿: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“才学疏浅，恐难胜任，不堪从命。”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而胡适的白话电报写到:“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干不了，谢谢！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流程图: 过程 3"/>
          <p:cNvSpPr/>
          <p:nvPr/>
        </p:nvSpPr>
        <p:spPr>
          <a:xfrm>
            <a:off x="5380038" y="4370388"/>
            <a:ext cx="5835650" cy="233521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胡适解释到:“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‘干不了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既含有才疏学浅。唯恐难任之意；‘谢谢’则既含有对友人费心介绍的感谢之情，又有按时拒绝从政之意。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9"/>
          <p:cNvSpPr txBox="1">
            <a:spLocks noChangeArrowheads="1"/>
          </p:cNvSpPr>
          <p:nvPr/>
        </p:nvSpPr>
        <p:spPr bwMode="auto">
          <a:xfrm>
            <a:off x="1220788" y="1273175"/>
            <a:ext cx="5957887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u="sng">
                <a:ea typeface="微软雅黑" panose="020B0503020204020204" pitchFamily="34" charset="-122"/>
              </a:rPr>
              <a:t>新文化运动的内容</a:t>
            </a:r>
            <a:endParaRPr lang="zh-CN" altLang="en-US" sz="3200" b="1" u="sng">
              <a:ea typeface="微软雅黑" panose="020B0503020204020204" pitchFamily="34" charset="-122"/>
            </a:endParaRPr>
          </a:p>
        </p:txBody>
      </p:sp>
      <p:sp>
        <p:nvSpPr>
          <p:cNvPr id="29" name=" 184"/>
          <p:cNvSpPr/>
          <p:nvPr/>
        </p:nvSpPr>
        <p:spPr>
          <a:xfrm>
            <a:off x="971550" y="1447800"/>
            <a:ext cx="249238" cy="2333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9939" name="组合 26636"/>
          <p:cNvGrpSpPr/>
          <p:nvPr/>
        </p:nvGrpSpPr>
        <p:grpSpPr bwMode="auto">
          <a:xfrm>
            <a:off x="1458913" y="2360613"/>
            <a:ext cx="2298700" cy="2974975"/>
            <a:chOff x="1383" y="391"/>
            <a:chExt cx="1497" cy="1623"/>
          </a:xfrm>
        </p:grpSpPr>
        <p:pic>
          <p:nvPicPr>
            <p:cNvPr id="9223" name="图片 26637" descr="chenduxiu_hush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3" y="391"/>
              <a:ext cx="1497" cy="145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6639" name="TextBox 5"/>
            <p:cNvSpPr txBox="1"/>
            <p:nvPr/>
          </p:nvSpPr>
          <p:spPr>
            <a:xfrm>
              <a:off x="1383" y="1662"/>
              <a:ext cx="1497" cy="3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终身以“新青年”自居</a:t>
              </a:r>
              <a:endParaRPr lang="zh-CN" altLang="en-US" b="1" noProof="1">
                <a:effectLst>
                  <a:outerShdw blurRad="38100" dist="38100" dir="2700000">
                    <a:srgbClr val="000000"/>
                  </a:outerShdw>
                </a:effectLst>
                <a:latin typeface="Franklin Gothic Book" pitchFamily="34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39940" name="文本框 25"/>
          <p:cNvSpPr txBox="1">
            <a:spLocks noChangeArrowheads="1"/>
          </p:cNvSpPr>
          <p:nvPr/>
        </p:nvSpPr>
        <p:spPr bwMode="auto">
          <a:xfrm>
            <a:off x="1651000" y="5334000"/>
            <a:ext cx="1912938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ea typeface="微软雅黑" panose="020B0503020204020204" pitchFamily="34" charset="-122"/>
              </a:rPr>
              <a:t> </a:t>
            </a:r>
            <a:r>
              <a:rPr lang="en-US" altLang="zh-CN" sz="3200">
                <a:ea typeface="微软雅黑" panose="020B0503020204020204" pitchFamily="34" charset="-122"/>
              </a:rPr>
              <a:t> </a:t>
            </a:r>
            <a:r>
              <a:rPr lang="zh-CN" altLang="en-US" sz="3200">
                <a:ea typeface="微软雅黑" panose="020B0503020204020204" pitchFamily="34" charset="-122"/>
              </a:rPr>
              <a:t>陈独秀</a:t>
            </a:r>
            <a:endParaRPr lang="zh-CN" altLang="en-US" sz="3200">
              <a:ea typeface="微软雅黑" panose="020B0503020204020204" pitchFamily="34" charset="-122"/>
            </a:endParaRPr>
          </a:p>
        </p:txBody>
      </p:sp>
      <p:sp>
        <p:nvSpPr>
          <p:cNvPr id="39941" name="文本框 2"/>
          <p:cNvSpPr txBox="1">
            <a:spLocks noChangeArrowheads="1"/>
          </p:cNvSpPr>
          <p:nvPr/>
        </p:nvSpPr>
        <p:spPr bwMode="auto">
          <a:xfrm>
            <a:off x="4587875" y="2566988"/>
            <a:ext cx="7038975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“推倒</a:t>
            </a:r>
            <a:r>
              <a:rPr lang="zh-CN" altLang="en-US"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雕琢的阿谀的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贵族文学，建设</a:t>
            </a:r>
            <a:r>
              <a:rPr lang="zh-CN" altLang="en-US"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平易的抒情的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国民文学；推倒</a:t>
            </a:r>
            <a:r>
              <a:rPr lang="zh-CN" altLang="en-US"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陈腐的铺张的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古典文学，建设</a:t>
            </a:r>
            <a:r>
              <a:rPr lang="zh-CN" altLang="en-US"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新鲜的立诚的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写实文学；推倒</a:t>
            </a:r>
            <a:r>
              <a:rPr lang="zh-CN" altLang="en-US"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迂晦的艰涩的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山林文学，建设</a:t>
            </a:r>
            <a:r>
              <a:rPr lang="zh-CN" altLang="en-US"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明了通俗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的社会文学。”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       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陈独秀《文学革命论》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流程图: 可选过程 17"/>
          <p:cNvSpPr/>
          <p:nvPr/>
        </p:nvSpPr>
        <p:spPr>
          <a:xfrm>
            <a:off x="4457065" y="5019675"/>
            <a:ext cx="7300595" cy="189674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Garamond" panose="02020404030301010803" pitchFamily="18" charset="0"/>
                <a:ea typeface="楷体_GB2312" panose="02010609030101010101" charset="-122"/>
                <a:sym typeface="+mn-ea"/>
              </a:rPr>
              <a:t>旧文学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Garamond" panose="02020404030301010803" pitchFamily="18" charset="0"/>
                <a:ea typeface="楷体_GB2312" panose="02010609030101010101" charset="-122"/>
                <a:sym typeface="+mn-ea"/>
              </a:rPr>
              <a:t>：</a:t>
            </a:r>
            <a:r>
              <a:rPr lang="en-US" altLang="en-US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陈腐</a:t>
            </a:r>
            <a:r>
              <a:rPr lang="en-US" altLang="en-US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楷体_GB2312" panose="02010609030101010101" charset="-122"/>
                <a:sym typeface="+mn-ea"/>
              </a:rPr>
              <a:t>、</a:t>
            </a:r>
            <a:r>
              <a:rPr lang="en-US" altLang="en-US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雕琢</a:t>
            </a:r>
            <a:r>
              <a:rPr lang="en-US" altLang="en-US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楷体_GB2312" panose="02010609030101010101" charset="-122"/>
                <a:sym typeface="+mn-ea"/>
              </a:rPr>
              <a:t>、</a:t>
            </a:r>
            <a:r>
              <a:rPr lang="en-US" altLang="en-US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艰涩</a:t>
            </a:r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Garamond" panose="02020404030301010803" pitchFamily="18" charset="0"/>
                <a:ea typeface="楷体_GB2312" panose="02010609030101010101" charset="-122"/>
                <a:sym typeface="+mn-ea"/>
              </a:rPr>
              <a:t>的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Garamond" panose="02020404030301010803" pitchFamily="18" charset="0"/>
                <a:ea typeface="楷体_GB2312" panose="02010609030101010101" charset="-122"/>
                <a:sym typeface="+mn-ea"/>
              </a:rPr>
              <a:t>文言文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Garamond" panose="02020404030301010803" pitchFamily="18" charset="0"/>
              <a:ea typeface="楷体_GB2312" panose="02010609030101010101" charset="-122"/>
              <a:sym typeface="+mn-ea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Garamond" panose="02020404030301010803" pitchFamily="18" charset="0"/>
                <a:ea typeface="楷体_GB2312" panose="02010609030101010101" charset="-122"/>
                <a:sym typeface="+mn-ea"/>
              </a:rPr>
              <a:t>新文学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Garamond" panose="02020404030301010803" pitchFamily="18" charset="0"/>
                <a:ea typeface="楷体_GB2312" panose="02010609030101010101" charset="-122"/>
                <a:sym typeface="+mn-ea"/>
              </a:rPr>
              <a:t>：</a:t>
            </a:r>
            <a:r>
              <a:rPr lang="en-US" altLang="en-US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新鲜</a:t>
            </a:r>
            <a:r>
              <a:rPr lang="en-US" altLang="en-US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楷体_GB2312" panose="02010609030101010101" charset="-122"/>
                <a:sym typeface="+mn-ea"/>
              </a:rPr>
              <a:t>、</a:t>
            </a:r>
            <a:r>
              <a:rPr lang="en-US" altLang="en-US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平易</a:t>
            </a:r>
            <a:r>
              <a:rPr lang="en-US" altLang="en-US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楷体_GB2312" panose="02010609030101010101" charset="-122"/>
                <a:sym typeface="+mn-ea"/>
              </a:rPr>
              <a:t>、</a:t>
            </a:r>
            <a:r>
              <a:rPr lang="en-US" altLang="en-US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通俗</a:t>
            </a:r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Garamond" panose="02020404030301010803" pitchFamily="18" charset="0"/>
                <a:ea typeface="楷体_GB2312" panose="02010609030101010101" charset="-122"/>
                <a:sym typeface="+mn-ea"/>
              </a:rPr>
              <a:t>的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Garamond" panose="02020404030301010803" pitchFamily="18" charset="0"/>
                <a:ea typeface="楷体_GB2312" panose="02010609030101010101" charset="-122"/>
                <a:sym typeface="+mn-ea"/>
              </a:rPr>
              <a:t>白话文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latin typeface="Garamond" panose="02020404030301010803" pitchFamily="18" charset="0"/>
              <a:ea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300163" y="1522413"/>
            <a:ext cx="9821862" cy="3937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/>
              <a:t>政治：帝国主义加紧侵略；北洋政府的黑暗统治</a:t>
            </a:r>
            <a:endParaRPr lang="zh-CN" altLang="en-US" sz="3600" b="1"/>
          </a:p>
          <a:p>
            <a:r>
              <a:rPr lang="zh-CN" altLang="en-US" sz="3600" b="1"/>
              <a:t>。</a:t>
            </a:r>
            <a:endParaRPr lang="zh-CN" altLang="en-US" sz="3600" b="1"/>
          </a:p>
          <a:p>
            <a:r>
              <a:rPr lang="zh-CN" altLang="en-US" sz="3600" b="1"/>
              <a:t>经济：中国民族资本主义进一步发展。</a:t>
            </a:r>
            <a:endParaRPr lang="zh-CN" altLang="en-US" sz="3600" b="1"/>
          </a:p>
          <a:p>
            <a:endParaRPr lang="zh-CN" altLang="en-US" sz="3600" b="1"/>
          </a:p>
          <a:p>
            <a:r>
              <a:rPr lang="zh-CN" altLang="en-US" sz="3600" b="1"/>
              <a:t>思想文化：辛亥革命后，民主共和的观念深入人心；袁世凯掀起了尊孔复古的逆流。</a:t>
            </a:r>
            <a:endParaRPr lang="zh-CN" altLang="en-US" sz="3600" b="1"/>
          </a:p>
          <a:p>
            <a:endParaRPr lang="zh-CN" altLang="en-US" sz="3600" b="1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863" y="77788"/>
            <a:ext cx="4818062" cy="646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noProof="1">
                <a:latin typeface="+mn-ea"/>
                <a:ea typeface="宋体" panose="02010600030101010101" pitchFamily="2" charset="-122"/>
              </a:rPr>
              <a:t>一、</a:t>
            </a:r>
            <a:r>
              <a:rPr lang="zh-CN" sz="3600" b="1" noProof="1">
                <a:latin typeface="+mn-ea"/>
                <a:ea typeface="宋体" panose="02010600030101010101" pitchFamily="2" charset="-122"/>
              </a:rPr>
              <a:t>新文化运动的兴起</a:t>
            </a:r>
            <a:endParaRPr lang="zh-CN" sz="3600" b="1" noProof="1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WordArt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03613" y="2565400"/>
            <a:ext cx="544988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9"/>
          <p:cNvSpPr txBox="1">
            <a:spLocks noChangeArrowheads="1"/>
          </p:cNvSpPr>
          <p:nvPr/>
        </p:nvSpPr>
        <p:spPr bwMode="auto">
          <a:xfrm>
            <a:off x="1220788" y="1135063"/>
            <a:ext cx="59578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u="sng">
                <a:ea typeface="微软雅黑" panose="020B0503020204020204" pitchFamily="34" charset="-122"/>
              </a:rPr>
              <a:t>新文化运动的影响</a:t>
            </a:r>
            <a:endParaRPr lang="zh-CN" altLang="en-US" sz="3200" b="1" u="sng">
              <a:ea typeface="微软雅黑" panose="020B0503020204020204" pitchFamily="34" charset="-122"/>
            </a:endParaRPr>
          </a:p>
        </p:txBody>
      </p:sp>
      <p:sp>
        <p:nvSpPr>
          <p:cNvPr id="29" name=" 184"/>
          <p:cNvSpPr/>
          <p:nvPr/>
        </p:nvSpPr>
        <p:spPr>
          <a:xfrm>
            <a:off x="849313" y="1309688"/>
            <a:ext cx="249237" cy="23495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71600" y="4253865"/>
            <a:ext cx="1341120" cy="1203325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sym typeface="+mn-ea"/>
              </a:rPr>
              <a:t>社会报道</a:t>
            </a:r>
            <a:endParaRPr lang="zh-CN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2" name=" 184"/>
          <p:cNvSpPr/>
          <p:nvPr/>
        </p:nvSpPr>
        <p:spPr>
          <a:xfrm>
            <a:off x="3038475" y="4905375"/>
            <a:ext cx="249238" cy="234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989" name="文本框 2"/>
          <p:cNvSpPr txBox="1">
            <a:spLocks noChangeArrowheads="1"/>
          </p:cNvSpPr>
          <p:nvPr/>
        </p:nvSpPr>
        <p:spPr bwMode="auto">
          <a:xfrm>
            <a:off x="3613150" y="4730750"/>
            <a:ext cx="52403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各地离婚成为潮流</a:t>
            </a:r>
            <a:endParaRPr lang="zh-CN" altLang="en-US" sz="2800" b="1" u="sng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90" name="文本框 12"/>
          <p:cNvSpPr txBox="1">
            <a:spLocks noChangeArrowheads="1"/>
          </p:cNvSpPr>
          <p:nvPr/>
        </p:nvSpPr>
        <p:spPr bwMode="auto">
          <a:xfrm>
            <a:off x="3613150" y="2549525"/>
            <a:ext cx="5637213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学生愤怒，感动北京，</a:t>
            </a:r>
            <a:endParaRPr lang="zh-CN" altLang="en-US" sz="2800" b="1" u="sng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震动全国</a:t>
            </a:r>
            <a:endParaRPr lang="zh-CN" altLang="en-US" sz="2800" b="1" u="sng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 184"/>
          <p:cNvSpPr/>
          <p:nvPr/>
        </p:nvSpPr>
        <p:spPr>
          <a:xfrm>
            <a:off x="3038475" y="2886075"/>
            <a:ext cx="249238" cy="2333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71600" y="2247265"/>
            <a:ext cx="1341120" cy="1203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sym typeface="+mn-ea"/>
              </a:rPr>
              <a:t>政治新闻</a:t>
            </a:r>
            <a:endParaRPr lang="zh-CN" altLang="en-US" sz="4000" b="1">
              <a:solidFill>
                <a:srgbClr val="FF0000"/>
              </a:solidFill>
              <a:latin typeface="微软雅黑" panose="020B0503020204020204" pitchFamily="34" charset="-122"/>
              <a:sym typeface="+mn-ea"/>
            </a:endParaRPr>
          </a:p>
        </p:txBody>
      </p:sp>
      <p:pic>
        <p:nvPicPr>
          <p:cNvPr id="41993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85125" y="1798638"/>
            <a:ext cx="338455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5125" y="4254500"/>
            <a:ext cx="33845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 flipH="1" flipV="1">
            <a:off x="3746500" y="2941638"/>
            <a:ext cx="5095875" cy="3333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010" name="文本框 17"/>
          <p:cNvSpPr txBox="1">
            <a:spLocks noChangeArrowheads="1"/>
          </p:cNvSpPr>
          <p:nvPr/>
        </p:nvSpPr>
        <p:spPr bwMode="auto">
          <a:xfrm>
            <a:off x="3581400" y="2419350"/>
            <a:ext cx="56388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学生愤怒，感动北京，震动全国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 184"/>
          <p:cNvSpPr/>
          <p:nvPr/>
        </p:nvSpPr>
        <p:spPr>
          <a:xfrm>
            <a:off x="3073400" y="2559050"/>
            <a:ext cx="249238" cy="234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71600" y="2074545"/>
            <a:ext cx="1341120" cy="1203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sym typeface="+mn-ea"/>
              </a:rPr>
              <a:t>政治新闻</a:t>
            </a:r>
            <a:endParaRPr lang="zh-CN" altLang="en-US" sz="4000" b="1">
              <a:solidFill>
                <a:srgbClr val="FF0000"/>
              </a:solidFill>
              <a:latin typeface="微软雅黑" panose="020B0503020204020204" pitchFamily="34" charset="-122"/>
              <a:sym typeface="+mn-ea"/>
            </a:endParaRPr>
          </a:p>
        </p:txBody>
      </p:sp>
      <p:pic>
        <p:nvPicPr>
          <p:cNvPr id="43013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61438" y="4146550"/>
            <a:ext cx="32607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1438" y="1949450"/>
            <a:ext cx="32607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文本框 9"/>
          <p:cNvSpPr txBox="1">
            <a:spLocks noChangeArrowheads="1"/>
          </p:cNvSpPr>
          <p:nvPr/>
        </p:nvSpPr>
        <p:spPr bwMode="auto">
          <a:xfrm>
            <a:off x="1220788" y="1135063"/>
            <a:ext cx="59578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u="sng">
                <a:ea typeface="微软雅黑" panose="020B0503020204020204" pitchFamily="34" charset="-122"/>
              </a:rPr>
              <a:t>新文化运动的影响</a:t>
            </a:r>
            <a:endParaRPr lang="zh-CN" altLang="en-US" sz="3200" b="1" u="sng">
              <a:ea typeface="微软雅黑" panose="020B0503020204020204" pitchFamily="34" charset="-122"/>
            </a:endParaRPr>
          </a:p>
        </p:txBody>
      </p:sp>
      <p:sp>
        <p:nvSpPr>
          <p:cNvPr id="11" name=" 184"/>
          <p:cNvSpPr/>
          <p:nvPr/>
        </p:nvSpPr>
        <p:spPr>
          <a:xfrm>
            <a:off x="849313" y="1309688"/>
            <a:ext cx="249237" cy="23495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17" name="文本框 5"/>
          <p:cNvSpPr txBox="1">
            <a:spLocks noChangeArrowheads="1"/>
          </p:cNvSpPr>
          <p:nvPr/>
        </p:nvSpPr>
        <p:spPr bwMode="auto">
          <a:xfrm>
            <a:off x="2301875" y="3459163"/>
            <a:ext cx="6632575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ea typeface="微软雅黑" panose="020B0503020204020204" pitchFamily="34" charset="-122"/>
              </a:rPr>
              <a:t>          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1919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日，北京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3000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多名学生汇集在天安门前，发表宣言，揭露帝国主义列强的侵略行径，并举行示威游行。学生们提出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外争主权，内除国贼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”“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誓死力争，还我青岛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”“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废除二十一条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”“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拒绝在合约上签字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等口号。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流程图: 过程 7"/>
          <p:cNvSpPr/>
          <p:nvPr/>
        </p:nvSpPr>
        <p:spPr>
          <a:xfrm>
            <a:off x="3497263" y="4252913"/>
            <a:ext cx="4241800" cy="173672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tx1"/>
                </a:solidFill>
                <a:sym typeface="+mn-ea"/>
              </a:rPr>
              <a:t>         </a:t>
            </a:r>
            <a:r>
              <a:rPr lang="zh-CN" altLang="en-US" sz="2400" b="1">
                <a:solidFill>
                  <a:srgbClr val="CC0000"/>
                </a:solidFill>
                <a:sym typeface="+mn-ea"/>
              </a:rPr>
              <a:t>促进了中国人民尤其是青年知识分子的觉醒，促进人们追求真理和进步，为五四运动的爆发起了宣传动员的作用。</a:t>
            </a:r>
            <a:endParaRPr lang="zh-CN" altLang="en-US" sz="2400" b="1">
              <a:solidFill>
                <a:srgbClr val="CC0000"/>
              </a:solidFill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371600" y="2074545"/>
            <a:ext cx="1341120" cy="1203325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sym typeface="+mn-ea"/>
              </a:rPr>
              <a:t>社会报道</a:t>
            </a:r>
            <a:endParaRPr lang="zh-CN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29" name=" 184"/>
          <p:cNvSpPr/>
          <p:nvPr/>
        </p:nvSpPr>
        <p:spPr>
          <a:xfrm>
            <a:off x="3165475" y="2706688"/>
            <a:ext cx="249238" cy="234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3681413" y="3101975"/>
            <a:ext cx="3206750" cy="3333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4036" name="文本框 9"/>
          <p:cNvSpPr txBox="1">
            <a:spLocks noChangeArrowheads="1"/>
          </p:cNvSpPr>
          <p:nvPr/>
        </p:nvSpPr>
        <p:spPr bwMode="auto">
          <a:xfrm>
            <a:off x="1220788" y="1135063"/>
            <a:ext cx="59578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u="sng">
                <a:ea typeface="微软雅黑" panose="020B0503020204020204" pitchFamily="34" charset="-122"/>
              </a:rPr>
              <a:t>新文化运动的影响</a:t>
            </a:r>
            <a:endParaRPr lang="zh-CN" altLang="en-US" sz="3200" b="1" u="sng">
              <a:ea typeface="微软雅黑" panose="020B0503020204020204" pitchFamily="34" charset="-122"/>
            </a:endParaRPr>
          </a:p>
        </p:txBody>
      </p:sp>
      <p:sp>
        <p:nvSpPr>
          <p:cNvPr id="11" name=" 184"/>
          <p:cNvSpPr/>
          <p:nvPr/>
        </p:nvSpPr>
        <p:spPr>
          <a:xfrm>
            <a:off x="849313" y="1309688"/>
            <a:ext cx="249237" cy="23495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38" name="文本框 2"/>
          <p:cNvSpPr txBox="1">
            <a:spLocks noChangeArrowheads="1"/>
          </p:cNvSpPr>
          <p:nvPr/>
        </p:nvSpPr>
        <p:spPr bwMode="auto">
          <a:xfrm>
            <a:off x="3490913" y="2552700"/>
            <a:ext cx="5240337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各地离婚成为潮流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4039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197850" y="4232275"/>
            <a:ext cx="29908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文本框 4"/>
          <p:cNvSpPr txBox="1">
            <a:spLocks noChangeArrowheads="1"/>
          </p:cNvSpPr>
          <p:nvPr/>
        </p:nvSpPr>
        <p:spPr bwMode="auto">
          <a:xfrm>
            <a:off x="2408238" y="3817938"/>
            <a:ext cx="5303837" cy="2244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徐志摩喜欢上了才貌双全的林徽因，与发妻张幼仪解除婚姻，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这就是轰动一时的中古近代第一桩西式离婚，打击了中国封建婚姻制度。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4041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0" y="1717675"/>
            <a:ext cx="28781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流程图: 过程 6"/>
          <p:cNvSpPr/>
          <p:nvPr/>
        </p:nvSpPr>
        <p:spPr>
          <a:xfrm>
            <a:off x="2952750" y="4778375"/>
            <a:ext cx="5119688" cy="150812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>
                <a:solidFill>
                  <a:srgbClr val="CC0000"/>
                </a:solidFill>
              </a:rPr>
              <a:t>动摇了传统礼教思想的统治地位，促进了人的觉醒。</a:t>
            </a:r>
            <a:endParaRPr lang="zh-CN" altLang="en-US" sz="32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框 9"/>
          <p:cNvSpPr txBox="1">
            <a:spLocks noChangeArrowheads="1"/>
          </p:cNvSpPr>
          <p:nvPr/>
        </p:nvSpPr>
        <p:spPr bwMode="auto">
          <a:xfrm>
            <a:off x="1220788" y="1273175"/>
            <a:ext cx="5957887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u="sng">
                <a:ea typeface="微软雅黑" panose="020B0503020204020204" pitchFamily="34" charset="-122"/>
              </a:rPr>
              <a:t>2</a:t>
            </a:r>
            <a:r>
              <a:rPr lang="zh-CN" altLang="en-US" sz="3200" b="1" u="sng">
                <a:ea typeface="微软雅黑" panose="020B0503020204020204" pitchFamily="34" charset="-122"/>
              </a:rPr>
              <a:t>、新文化运动的影响</a:t>
            </a:r>
            <a:endParaRPr lang="zh-CN" altLang="en-US" sz="3200" b="1" u="sng">
              <a:ea typeface="微软雅黑" panose="020B0503020204020204" pitchFamily="34" charset="-122"/>
            </a:endParaRPr>
          </a:p>
        </p:txBody>
      </p:sp>
      <p:sp>
        <p:nvSpPr>
          <p:cNvPr id="29" name=" 184"/>
          <p:cNvSpPr/>
          <p:nvPr/>
        </p:nvSpPr>
        <p:spPr>
          <a:xfrm>
            <a:off x="971550" y="1447800"/>
            <a:ext cx="249238" cy="2333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220788" y="2446338"/>
            <a:ext cx="8458200" cy="582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ea typeface="微软雅黑" panose="020B0503020204020204" pitchFamily="34" charset="-122"/>
              </a:rPr>
              <a:t>（</a:t>
            </a:r>
            <a:r>
              <a:rPr lang="en-US" altLang="zh-CN" sz="3200">
                <a:ea typeface="微软雅黑" panose="020B0503020204020204" pitchFamily="34" charset="-122"/>
              </a:rPr>
              <a:t>1</a:t>
            </a:r>
            <a:r>
              <a:rPr lang="zh-CN" altLang="en-US" sz="3200">
                <a:ea typeface="微软雅黑" panose="020B0503020204020204" pitchFamily="34" charset="-122"/>
              </a:rPr>
              <a:t>）</a:t>
            </a:r>
            <a:r>
              <a:rPr lang="zh-CN" altLang="en-US" sz="3200">
                <a:solidFill>
                  <a:srgbClr val="C00000"/>
                </a:solidFill>
                <a:ea typeface="微软雅黑" panose="020B0503020204020204" pitchFamily="34" charset="-122"/>
              </a:rPr>
              <a:t>性质</a:t>
            </a:r>
            <a:r>
              <a:rPr lang="zh-CN" altLang="en-US" sz="3200">
                <a:ea typeface="微软雅黑" panose="020B0503020204020204" pitchFamily="34" charset="-122"/>
              </a:rPr>
              <a:t>：是一场伟大的思想解放运动；</a:t>
            </a:r>
            <a:endParaRPr lang="zh-CN" altLang="en-US" sz="3200"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20788" y="3336925"/>
            <a:ext cx="10333037" cy="184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ea typeface="微软雅黑" panose="020B0503020204020204" pitchFamily="34" charset="-122"/>
                <a:sym typeface="+mn-ea"/>
              </a:rPr>
              <a:t>（2）</a:t>
            </a:r>
            <a:r>
              <a:rPr lang="zh-CN" altLang="en-US" sz="320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积极性</a:t>
            </a:r>
            <a:r>
              <a:rPr lang="zh-CN" altLang="en-US" sz="3200">
                <a:ea typeface="微软雅黑" panose="020B0503020204020204" pitchFamily="34" charset="-122"/>
                <a:sym typeface="+mn-ea"/>
              </a:rPr>
              <a:t>：动摇了封建道德礼教的统治地位，使中国 人民接受了一次民主与科学的洗礼，为随后爆发的五四运动做了思想宣传和铺垫的作用。</a:t>
            </a:r>
            <a:endParaRPr lang="zh-CN" altLang="en-US">
              <a:ea typeface="微软雅黑" panose="020B0503020204020204" pitchFamily="34" charset="-122"/>
            </a:endParaRPr>
          </a:p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235075" y="5181600"/>
            <a:ext cx="10199688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ea typeface="微软雅黑" panose="020B0503020204020204" pitchFamily="34" charset="-122"/>
                <a:sym typeface="+mn-ea"/>
              </a:rPr>
              <a:t>（3）</a:t>
            </a:r>
            <a:r>
              <a:rPr lang="zh-CN" altLang="en-US" sz="320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局限性</a:t>
            </a:r>
            <a:r>
              <a:rPr lang="zh-CN" altLang="en-US" sz="3200">
                <a:ea typeface="微软雅黑" panose="020B0503020204020204" pitchFamily="34" charset="-122"/>
                <a:sym typeface="+mn-ea"/>
              </a:rPr>
              <a:t>：对中国传统文化的看法有一定的片面性。</a:t>
            </a:r>
            <a:endParaRPr lang="zh-CN" altLang="en-US" sz="3200">
              <a:ea typeface="微软雅黑" panose="020B0503020204020204" pitchFamily="34" charset="-122"/>
              <a:sym typeface="+mn-ea"/>
            </a:endParaRPr>
          </a:p>
          <a:p>
            <a:endParaRPr lang="zh-CN" altLang="en-US" sz="3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4" grpId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日期占位符 7"/>
          <p:cNvSpPr>
            <a:spLocks noGrp="1"/>
          </p:cNvSpPr>
          <p:nvPr>
            <p:ph type="dt" sz="quarter" idx="10"/>
          </p:nvPr>
        </p:nvSpPr>
        <p:spPr bwMode="auto">
          <a:xfrm>
            <a:off x="11269663" y="6919913"/>
            <a:ext cx="2133600" cy="338137"/>
          </a:xfrm>
          <a:noFill/>
          <a:ln>
            <a:miter lim="800000"/>
          </a:ln>
        </p:spPr>
        <p:txBody>
          <a:bodyPr wrap="square" numCol="1" anchor="t" anchorCtr="0" compatLnSpc="1"/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95225CF8-2397-490F-90BB-A02B0675F503}" type="datetime1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2" name="TextBox 25"/>
          <p:cNvSpPr>
            <a:spLocks noChangeArrowheads="1"/>
          </p:cNvSpPr>
          <p:nvPr/>
        </p:nvSpPr>
        <p:spPr bwMode="auto">
          <a:xfrm>
            <a:off x="2138363" y="1724025"/>
            <a:ext cx="7666037" cy="1198563"/>
          </a:xfrm>
          <a:prstGeom prst="rect">
            <a:avLst/>
          </a:prstGeom>
          <a:solidFill>
            <a:schemeClr val="bg1"/>
          </a:solidFill>
          <a:ln w="9525">
            <a:solidFill>
              <a:srgbClr val="663300"/>
            </a:solidFill>
            <a:prstDash val="sysDash"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材料一：《新青年》受到广大青年知识分子的普遍欢迎，被誉为“青年界之金针”和青年的“良师益友”。青年得此，如清夜闻钟，如当头一棒。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48133" name="TextBox 25"/>
          <p:cNvSpPr>
            <a:spLocks noChangeArrowheads="1"/>
          </p:cNvSpPr>
          <p:nvPr/>
        </p:nvSpPr>
        <p:spPr bwMode="auto">
          <a:xfrm>
            <a:off x="2138363" y="3005138"/>
            <a:ext cx="7666037" cy="1476375"/>
          </a:xfrm>
          <a:prstGeom prst="rect">
            <a:avLst/>
          </a:prstGeom>
          <a:solidFill>
            <a:schemeClr val="bg1"/>
          </a:solidFill>
          <a:ln w="9525">
            <a:solidFill>
              <a:srgbClr val="663300"/>
            </a:solidFill>
            <a:prstDash val="sysDash"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材料二：“无论政治学术道德文章，西洋的法子和中国的法子，绝对是两样，断不可调和迁就。” </a:t>
            </a:r>
            <a:endParaRPr lang="en-US" altLang="zh-CN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——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陈独秀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今日中国之政治问题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084" name="矩形 11"/>
          <p:cNvSpPr>
            <a:spLocks noChangeArrowheads="1"/>
          </p:cNvSpPr>
          <p:nvPr/>
        </p:nvSpPr>
        <p:spPr bwMode="auto">
          <a:xfrm>
            <a:off x="2243138" y="7389813"/>
            <a:ext cx="7416800" cy="2805112"/>
          </a:xfrm>
          <a:prstGeom prst="rect">
            <a:avLst/>
          </a:prstGeom>
          <a:solidFill>
            <a:schemeClr val="bg1"/>
          </a:solidFill>
          <a:ln w="9525">
            <a:solidFill>
              <a:srgbClr val="E5B8B7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    </a:t>
            </a:r>
            <a:r>
              <a:rPr lang="en-US" altLang="zh-CN" sz="2400" b="1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新文化运动是我国历史上一次空前的</a:t>
            </a:r>
            <a:r>
              <a:rPr lang="zh-CN" altLang="en-US" sz="2400" b="1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思想大解放</a:t>
            </a:r>
            <a:r>
              <a:rPr lang="en-US" altLang="zh-CN" sz="2400" b="1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运动。它启发着人们追求</a:t>
            </a:r>
            <a:r>
              <a:rPr lang="zh-CN" altLang="en-US" sz="2400" b="1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民主和科学</a:t>
            </a:r>
            <a:r>
              <a:rPr lang="en-US" altLang="zh-CN" sz="2400" b="1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，探索</a:t>
            </a:r>
            <a:r>
              <a:rPr lang="zh-CN" altLang="en-US" sz="2400" b="1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救国救民</a:t>
            </a:r>
            <a:r>
              <a:rPr lang="en-US" altLang="zh-CN" sz="2400" b="1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的真理，为</a:t>
            </a:r>
            <a:r>
              <a:rPr lang="zh-CN" altLang="en-US" sz="2400" b="1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马克思主义在中国的传播</a:t>
            </a:r>
            <a:r>
              <a:rPr lang="en-US" altLang="zh-CN" sz="2400" b="1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创造了条件。</a:t>
            </a:r>
            <a:r>
              <a:rPr lang="zh-CN" altLang="en-US" sz="2400" b="1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但也</a:t>
            </a:r>
            <a:r>
              <a:rPr lang="en-US" altLang="zh-CN" sz="2400" b="1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存在对东西方文化绝对否定或绝对</a:t>
            </a:r>
            <a:r>
              <a:rPr lang="zh-CN" altLang="en-US" sz="2400" b="1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肯</a:t>
            </a:r>
            <a:r>
              <a:rPr lang="en-US" altLang="zh-CN" sz="2400" b="1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定的偏向。</a:t>
            </a:r>
            <a:endParaRPr lang="en-US" altLang="zh-CN" sz="2400" b="1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  <a:sym typeface="隶书" panose="02010509060101010101" pitchFamily="49" charset="-122"/>
            </a:endParaRPr>
          </a:p>
          <a:p>
            <a:pPr>
              <a:lnSpc>
                <a:spcPct val="135000"/>
              </a:lnSpc>
            </a:pPr>
            <a:endParaRPr lang="en-US" altLang="zh-CN" sz="2400" b="1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  <a:sym typeface="隶书" panose="02010509060101010101" pitchFamily="49" charset="-122"/>
            </a:endParaRPr>
          </a:p>
        </p:txBody>
      </p:sp>
      <p:sp>
        <p:nvSpPr>
          <p:cNvPr id="14" name="TextBox 25"/>
          <p:cNvSpPr>
            <a:spLocks noChangeArrowheads="1"/>
          </p:cNvSpPr>
          <p:nvPr/>
        </p:nvSpPr>
        <p:spPr bwMode="auto">
          <a:xfrm>
            <a:off x="2133600" y="2093913"/>
            <a:ext cx="7666038" cy="460375"/>
          </a:xfrm>
          <a:prstGeom prst="rect">
            <a:avLst/>
          </a:prstGeom>
          <a:solidFill>
            <a:schemeClr val="bg1"/>
          </a:solidFill>
          <a:ln w="9525">
            <a:solidFill>
              <a:srgbClr val="663300"/>
            </a:solidFill>
            <a:prstDash val="sysDash"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隶书" panose="02010509060101010101" pitchFamily="49" charset="-122"/>
              </a:rPr>
              <a:t>新文化运动是我国历史上一次空前的思想大解放运动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隶书" panose="02010509060101010101" pitchFamily="49" charset="-122"/>
              </a:rPr>
              <a:t>。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6" name="TextBox 25"/>
          <p:cNvSpPr>
            <a:spLocks noChangeArrowheads="1"/>
          </p:cNvSpPr>
          <p:nvPr/>
        </p:nvSpPr>
        <p:spPr bwMode="auto">
          <a:xfrm>
            <a:off x="2119313" y="3425825"/>
            <a:ext cx="7666037" cy="552450"/>
          </a:xfrm>
          <a:prstGeom prst="rect">
            <a:avLst/>
          </a:prstGeom>
          <a:solidFill>
            <a:schemeClr val="bg1"/>
          </a:solidFill>
          <a:ln w="9525">
            <a:solidFill>
              <a:srgbClr val="663300"/>
            </a:solidFill>
            <a:prstDash val="sysDash"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隶书" panose="02010509060101010101" pitchFamily="49" charset="-122"/>
              </a:rPr>
              <a:t>虽然存在对东西方文化绝对否定和绝对肯定的偏向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隶书" panose="02010509060101010101" pitchFamily="49" charset="-122"/>
              </a:rPr>
              <a:t>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644650" y="228600"/>
            <a:ext cx="4830763" cy="52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noProof="1">
                <a:latin typeface="+mn-ea"/>
                <a:ea typeface="宋体" panose="02010600030101010101" pitchFamily="2" charset="-122"/>
              </a:rPr>
              <a:t>二、</a:t>
            </a:r>
            <a:r>
              <a:rPr lang="zh-CN" sz="2800" b="1" noProof="1">
                <a:latin typeface="+mn-ea"/>
                <a:ea typeface="宋体" panose="02010600030101010101" pitchFamily="2" charset="-122"/>
              </a:rPr>
              <a:t>新文化运动的内容与意义</a:t>
            </a:r>
            <a:endParaRPr lang="zh-CN" sz="2800" b="1" noProof="1">
              <a:latin typeface="+mn-ea"/>
              <a:ea typeface="+mn-ea"/>
            </a:endParaRPr>
          </a:p>
        </p:txBody>
      </p:sp>
      <p:sp>
        <p:nvSpPr>
          <p:cNvPr id="2" name="TextBox 25"/>
          <p:cNvSpPr>
            <a:spLocks noChangeArrowheads="1"/>
          </p:cNvSpPr>
          <p:nvPr/>
        </p:nvSpPr>
        <p:spPr bwMode="auto">
          <a:xfrm>
            <a:off x="2138363" y="4594225"/>
            <a:ext cx="7666037" cy="1198563"/>
          </a:xfrm>
          <a:prstGeom prst="rect">
            <a:avLst/>
          </a:prstGeom>
          <a:solidFill>
            <a:schemeClr val="bg1"/>
          </a:solidFill>
          <a:ln w="9525">
            <a:solidFill>
              <a:srgbClr val="663300"/>
            </a:solidFill>
            <a:prstDash val="sysDash"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材料三：《新青年》受到广大青年知识分子的普遍欢迎，被誉为“青年界之金针”和青年的“良师益友”。青年得此，如清夜闻钟，如当头一棒。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3" name="TextBox 25"/>
          <p:cNvSpPr>
            <a:spLocks noChangeArrowheads="1"/>
          </p:cNvSpPr>
          <p:nvPr/>
        </p:nvSpPr>
        <p:spPr bwMode="auto">
          <a:xfrm>
            <a:off x="2133600" y="4892675"/>
            <a:ext cx="7666038" cy="460375"/>
          </a:xfrm>
          <a:prstGeom prst="rect">
            <a:avLst/>
          </a:prstGeom>
          <a:solidFill>
            <a:schemeClr val="bg1"/>
          </a:solidFill>
          <a:ln w="9525">
            <a:solidFill>
              <a:srgbClr val="663300"/>
            </a:solidFill>
            <a:prstDash val="sysDash"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隶书" panose="02010509060101010101" pitchFamily="49" charset="-122"/>
              </a:rPr>
              <a:t>新文化运动仍是我国历史上一次空前的思想大解放运动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隶书" panose="02010509060101010101" pitchFamily="49" charset="-122"/>
              </a:rPr>
              <a:t>。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46090" name="文本框 3"/>
          <p:cNvSpPr txBox="1">
            <a:spLocks noChangeArrowheads="1"/>
          </p:cNvSpPr>
          <p:nvPr/>
        </p:nvSpPr>
        <p:spPr bwMode="auto">
          <a:xfrm>
            <a:off x="2090738" y="895350"/>
            <a:ext cx="41354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新文化运动意义</a:t>
            </a:r>
            <a:endParaRPr lang="zh-CN" altLang="en-US" sz="2800" b="1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ldLvl="0" animBg="1"/>
      <p:bldP spid="48133" grpId="0" bldLvl="0" animBg="1"/>
      <p:bldP spid="14" grpId="0" bldLvl="0" animBg="1"/>
      <p:bldP spid="16" grpId="0" bldLvl="0" animBg="1"/>
      <p:bldP spid="2" grpId="0" bldLvl="0" animBg="1"/>
      <p:bldP spid="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SubTitle_2"/>
          <p:cNvSpPr/>
          <p:nvPr/>
        </p:nvSpPr>
        <p:spPr>
          <a:xfrm>
            <a:off x="58738" y="174625"/>
            <a:ext cx="7253287" cy="995363"/>
          </a:xfrm>
          <a:custGeom>
            <a:avLst/>
            <a:gdLst>
              <a:gd name="connsiteX0" fmla="*/ 0 w 2286028"/>
              <a:gd name="connsiteY0" fmla="*/ 0 h 449944"/>
              <a:gd name="connsiteX1" fmla="*/ 2061028 w 2286028"/>
              <a:gd name="connsiteY1" fmla="*/ 0 h 449944"/>
              <a:gd name="connsiteX2" fmla="*/ 2286028 w 2286028"/>
              <a:gd name="connsiteY2" fmla="*/ 224972 h 449944"/>
              <a:gd name="connsiteX3" fmla="*/ 2061028 w 2286028"/>
              <a:gd name="connsiteY3" fmla="*/ 449944 h 449944"/>
              <a:gd name="connsiteX4" fmla="*/ 2061018 w 2286028"/>
              <a:gd name="connsiteY4" fmla="*/ 449943 h 449944"/>
              <a:gd name="connsiteX5" fmla="*/ 0 w 2286028"/>
              <a:gd name="connsiteY5" fmla="*/ 449943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28" h="449944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总结中国近代化的探索历程</a:t>
            </a:r>
            <a:endParaRPr lang="zh-CN" altLang="en-US" sz="4000" b="1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8738" y="1169988"/>
          <a:ext cx="12052300" cy="5792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870"/>
                <a:gridCol w="2560955"/>
                <a:gridCol w="2342515"/>
                <a:gridCol w="2163445"/>
                <a:gridCol w="3612515"/>
              </a:tblGrid>
              <a:tr h="509270">
                <a:tc>
                  <a:txBody>
                    <a:bodyPr/>
                    <a:lstStyle/>
                    <a:p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第一阶段</a:t>
                      </a:r>
                      <a:endParaRPr lang="zh-CN" altLang="en-US" sz="3200" b="0" dirty="0" smtClean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3200" b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第二阶段</a:t>
                      </a:r>
                      <a:endParaRPr lang="zh-CN" altLang="en-US" sz="3200" b="0" dirty="0" smtClean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第三阶段</a:t>
                      </a:r>
                      <a:endParaRPr lang="zh-CN" altLang="en-US" sz="3200" b="0" dirty="0" smtClean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特点</a:t>
                      </a:r>
                      <a:endParaRPr lang="zh-CN" altLang="en-US" sz="3200" dirty="0" smtClean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学习西方的科学技术</a:t>
                      </a:r>
                      <a:endParaRPr lang="zh-CN" altLang="en-US" sz="3200" dirty="0" smtClean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学习西方的政治制度</a:t>
                      </a:r>
                      <a:endParaRPr lang="zh-CN" altLang="en-US" sz="3200" dirty="0" smtClean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学习西方的思想文化</a:t>
                      </a:r>
                      <a:endParaRPr lang="zh-CN" altLang="en-US" sz="3200" dirty="0" smtClean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事件</a:t>
                      </a:r>
                      <a:endParaRPr lang="zh-CN" altLang="en-US" sz="3200" dirty="0" smtClean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0433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时间</a:t>
                      </a:r>
                      <a:endParaRPr lang="zh-CN" altLang="en-US" sz="3200" dirty="0" smtClean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19</a:t>
                      </a:r>
                      <a:r>
                        <a:rPr lang="zh-CN" altLang="en-US" sz="320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世纪</a:t>
                      </a:r>
                      <a:r>
                        <a:rPr lang="en-US" altLang="zh-CN" sz="320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60—90</a:t>
                      </a:r>
                      <a:r>
                        <a:rPr lang="zh-CN" altLang="en-US" sz="320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年代</a:t>
                      </a:r>
                      <a:endParaRPr lang="zh-CN" altLang="en-US" sz="3200" dirty="0" smtClean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1898</a:t>
                      </a:r>
                      <a:r>
                        <a:rPr lang="zh-CN" altLang="en-US" sz="320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endParaRPr lang="zh-CN" altLang="en-US" sz="3200" dirty="0" smtClean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1911</a:t>
                      </a:r>
                      <a:r>
                        <a:rPr lang="zh-CN" altLang="en-US" sz="320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endParaRPr lang="zh-CN" altLang="en-US" sz="3200" dirty="0" smtClean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1915</a:t>
                      </a:r>
                      <a:r>
                        <a:rPr lang="zh-CN" altLang="en-US" sz="320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年开始</a:t>
                      </a:r>
                      <a:endParaRPr lang="zh-CN" altLang="en-US" sz="3200" dirty="0" smtClean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5012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作用</a:t>
                      </a:r>
                      <a:endParaRPr lang="zh-CN" altLang="en-US" sz="3200" dirty="0" smtClean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algn="ctr"/>
                      <a:endParaRPr lang="zh-CN" altLang="en-US" sz="3200" dirty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algn="ctr"/>
                      <a:endParaRPr lang="zh-CN" altLang="en-US" sz="3200" dirty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algn="ctr"/>
                      <a:endParaRPr lang="zh-CN" altLang="en-US" sz="3200" dirty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algn="ctr"/>
                      <a:endParaRPr lang="zh-CN" altLang="en-US" sz="3200" dirty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39975" name="矩形 3"/>
          <p:cNvSpPr>
            <a:spLocks noChangeArrowheads="1"/>
          </p:cNvSpPr>
          <p:nvPr/>
        </p:nvSpPr>
        <p:spPr bwMode="auto">
          <a:xfrm>
            <a:off x="1724025" y="2959100"/>
            <a:ext cx="209391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洋务运动</a:t>
            </a:r>
            <a:endParaRPr lang="zh-CN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79" name="矩形 7"/>
          <p:cNvSpPr>
            <a:spLocks noChangeArrowheads="1"/>
          </p:cNvSpPr>
          <p:nvPr/>
        </p:nvSpPr>
        <p:spPr bwMode="auto">
          <a:xfrm>
            <a:off x="1543050" y="4495800"/>
            <a:ext cx="2454275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引进了西方的先进技术，客观上促进了民族资本主义的发展，开启了中国的近代化</a:t>
            </a:r>
            <a:endParaRPr lang="zh-CN" altLang="en-US" sz="24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4114800" y="2959100"/>
            <a:ext cx="22701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戊戌变法</a:t>
            </a:r>
            <a:endParaRPr lang="zh-CN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6384925" y="2959100"/>
            <a:ext cx="1808163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辛亥革命</a:t>
            </a:r>
            <a:endParaRPr lang="zh-CN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4114800" y="4595813"/>
            <a:ext cx="2082800" cy="2244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起到思想解放的作用，为资产阶级思想的传播奠定了基础</a:t>
            </a:r>
            <a:endParaRPr lang="zh-CN" altLang="en-US" sz="28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6384925" y="4681538"/>
            <a:ext cx="2054225" cy="2244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8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推翻了封建君主制度，使民主共和观念深入人心</a:t>
            </a:r>
            <a:endParaRPr lang="zh-CN" altLang="en-US" sz="28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9063038" y="2959100"/>
            <a:ext cx="2214562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新文化运动</a:t>
            </a:r>
            <a:endParaRPr lang="zh-CN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626475" y="4722813"/>
            <a:ext cx="3484563" cy="2062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促使人们追求民主和科学，为马克思主义在中国的传播创造了条件</a:t>
            </a:r>
            <a:endParaRPr lang="zh-CN" altLang="en-US" sz="32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665163" y="2949575"/>
            <a:ext cx="11207750" cy="1076325"/>
            <a:chOff x="1047" y="4645"/>
            <a:chExt cx="17650" cy="1694"/>
          </a:xfrm>
        </p:grpSpPr>
        <p:sp>
          <p:nvSpPr>
            <p:cNvPr id="47157" name="文本框 1"/>
            <p:cNvSpPr txBox="1">
              <a:spLocks noChangeArrowheads="1"/>
            </p:cNvSpPr>
            <p:nvPr/>
          </p:nvSpPr>
          <p:spPr bwMode="auto">
            <a:xfrm>
              <a:off x="1047" y="4645"/>
              <a:ext cx="17650" cy="1695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br>
                <a:rPr lang="en-US" altLang="zh-CN" sz="3200" b="1">
                  <a:solidFill>
                    <a:srgbClr val="FFFFFF"/>
                  </a:solidFill>
                </a:rPr>
              </a:br>
              <a:endParaRPr lang="en-US" altLang="zh-CN" sz="3200" b="1">
                <a:solidFill>
                  <a:srgbClr val="FFFFFF"/>
                </a:solidFill>
              </a:endParaRPr>
            </a:p>
          </p:txBody>
        </p:sp>
        <p:sp>
          <p:nvSpPr>
            <p:cNvPr id="47158" name="文本框 4"/>
            <p:cNvSpPr txBox="1">
              <a:spLocks noChangeArrowheads="1"/>
            </p:cNvSpPr>
            <p:nvPr/>
          </p:nvSpPr>
          <p:spPr bwMode="auto">
            <a:xfrm>
              <a:off x="2430" y="4985"/>
              <a:ext cx="2063" cy="101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6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器物</a:t>
              </a:r>
              <a:endParaRPr lang="zh-CN" altLang="en-US" sz="36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3016250" y="3165475"/>
            <a:ext cx="3854450" cy="644525"/>
            <a:chOff x="4493" y="4984"/>
            <a:chExt cx="6071" cy="1016"/>
          </a:xfrm>
        </p:grpSpPr>
        <p:sp>
          <p:nvSpPr>
            <p:cNvPr id="47155" name="文本框 8"/>
            <p:cNvSpPr txBox="1">
              <a:spLocks noChangeArrowheads="1"/>
            </p:cNvSpPr>
            <p:nvPr/>
          </p:nvSpPr>
          <p:spPr bwMode="auto">
            <a:xfrm>
              <a:off x="8012" y="4984"/>
              <a:ext cx="2553" cy="101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6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制度</a:t>
              </a:r>
              <a:endParaRPr lang="zh-CN" altLang="en-US" sz="36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4493" y="5577"/>
              <a:ext cx="3518" cy="5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 bwMode="auto">
          <a:xfrm>
            <a:off x="7032625" y="3106738"/>
            <a:ext cx="2903538" cy="644525"/>
            <a:chOff x="7936" y="6115"/>
            <a:chExt cx="4574" cy="1016"/>
          </a:xfrm>
        </p:grpSpPr>
        <p:sp>
          <p:nvSpPr>
            <p:cNvPr id="47153" name="文本框 11"/>
            <p:cNvSpPr txBox="1">
              <a:spLocks noChangeArrowheads="1"/>
            </p:cNvSpPr>
            <p:nvPr/>
          </p:nvSpPr>
          <p:spPr bwMode="auto">
            <a:xfrm>
              <a:off x="10447" y="6115"/>
              <a:ext cx="2063" cy="101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6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思想</a:t>
              </a:r>
              <a:endParaRPr lang="zh-CN" altLang="en-US" sz="36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>
              <a:off x="7936" y="6623"/>
              <a:ext cx="2593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5" grpId="0"/>
      <p:bldP spid="39979" grpId="0"/>
      <p:bldP spid="2" grpId="0"/>
      <p:bldP spid="4" grpId="0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44588" y="1811338"/>
            <a:ext cx="6553200" cy="3503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/>
              <a:t>标志：</a:t>
            </a:r>
            <a:r>
              <a:rPr lang="en-US" altLang="zh-CN" sz="3200" b="1"/>
              <a:t>1915</a:t>
            </a:r>
            <a:r>
              <a:rPr lang="zh-CN" altLang="en-US" sz="3200" b="1"/>
              <a:t>年，陈独秀在上海创办</a:t>
            </a:r>
            <a:r>
              <a:rPr lang="en-US" altLang="zh-CN" sz="3200" b="1"/>
              <a:t>《</a:t>
            </a:r>
            <a:r>
              <a:rPr lang="zh-CN" altLang="en-US" sz="3200" b="1"/>
              <a:t>青年杂志</a:t>
            </a:r>
            <a:r>
              <a:rPr lang="en-US" altLang="zh-CN" sz="3200" b="1"/>
              <a:t>》</a:t>
            </a:r>
            <a:r>
              <a:rPr lang="zh-CN" altLang="en-US" sz="3200" b="1"/>
              <a:t>，并在创刊号上发表</a:t>
            </a:r>
            <a:r>
              <a:rPr lang="en-US" altLang="zh-CN" sz="3200" b="1"/>
              <a:t>《</a:t>
            </a:r>
            <a:r>
              <a:rPr lang="zh-CN" altLang="en-US" sz="3200" b="1"/>
              <a:t>敬告青年</a:t>
            </a:r>
            <a:r>
              <a:rPr lang="en-US" altLang="zh-CN" sz="3200" b="1"/>
              <a:t>》</a:t>
            </a:r>
            <a:r>
              <a:rPr lang="zh-CN" altLang="en-US" sz="3200" b="1"/>
              <a:t>一文，正式吹响了新文化运动的号角。</a:t>
            </a:r>
            <a:endParaRPr lang="zh-CN" altLang="en-US" sz="3200" b="1"/>
          </a:p>
          <a:p>
            <a:r>
              <a:rPr lang="zh-CN" altLang="en-US" sz="3200" b="1"/>
              <a:t>领袖人物：陈独秀、胡适、李大钊、鲁迅等。</a:t>
            </a:r>
            <a:endParaRPr lang="zh-CN" altLang="en-US" sz="3200" b="1"/>
          </a:p>
          <a:p>
            <a:r>
              <a:rPr lang="zh-CN" altLang="en-US" sz="3200" b="1"/>
              <a:t>口号：民主与科学</a:t>
            </a:r>
            <a:endParaRPr lang="zh-CN" altLang="en-US" sz="3200" b="1"/>
          </a:p>
        </p:txBody>
      </p:sp>
      <p:pic>
        <p:nvPicPr>
          <p:cNvPr id="11" name="图片 10" descr="6219593dx7621b1dc352a&amp;69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15350" y="4079875"/>
            <a:ext cx="349408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0" descr="图片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8488" y="1516063"/>
            <a:ext cx="2817812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2017,10新文化运动\照片\2017,10新文化运动300000801560133576845084266_950.jpg2017,10新文化运动300000801560133576845084266_950"/>
          <p:cNvPicPr>
            <a:picLocks noChangeAspect="1"/>
          </p:cNvPicPr>
          <p:nvPr/>
        </p:nvPicPr>
        <p:blipFill>
          <a:blip r:embed="rId1"/>
          <a:srcRect l="-329941" t="8695" r="329941" b="-1466"/>
          <a:stretch>
            <a:fillRect/>
          </a:stretch>
        </p:blipFill>
        <p:spPr>
          <a:xfrm>
            <a:off x="0" y="984250"/>
            <a:ext cx="2807970" cy="3875389"/>
          </a:xfrm>
          <a:prstGeom prst="ellipse">
            <a:avLst/>
          </a:prstGeom>
        </p:spPr>
      </p:pic>
      <p:sp>
        <p:nvSpPr>
          <p:cNvPr id="18434" name="文本框 6"/>
          <p:cNvSpPr txBox="1">
            <a:spLocks noChangeArrowheads="1"/>
          </p:cNvSpPr>
          <p:nvPr/>
        </p:nvSpPr>
        <p:spPr bwMode="auto">
          <a:xfrm>
            <a:off x="1176338" y="947738"/>
            <a:ext cx="9070975" cy="39909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Low" eaLnBrk="0" hangingPunct="0"/>
            <a:r>
              <a:rPr lang="zh-CN" altLang="en-US" sz="3200" b="1">
                <a:sym typeface="等线"/>
              </a:rPr>
              <a:t>蔡元培：蔡元培是著名民主革命家和教育家。</a:t>
            </a:r>
            <a:r>
              <a:rPr lang="en-US" altLang="zh-CN" sz="3200" b="1">
                <a:sym typeface="等线"/>
              </a:rPr>
              <a:t>1916</a:t>
            </a:r>
            <a:r>
              <a:rPr lang="zh-CN" altLang="en-US" sz="3200" b="1">
                <a:sym typeface="等线"/>
              </a:rPr>
              <a:t>年出任北大校长，提出“兼容并包”，他在学术上实行“兼容并包、百家争鸣”的方针。</a:t>
            </a:r>
            <a:endParaRPr lang="zh-CN" altLang="en-US" sz="3200" b="1">
              <a:sym typeface="等线"/>
            </a:endParaRPr>
          </a:p>
          <a:p>
            <a:pPr algn="justLow" eaLnBrk="0" hangingPunct="0"/>
            <a:endParaRPr lang="zh-CN" altLang="en-US" sz="3200" b="1">
              <a:sym typeface="等线"/>
            </a:endParaRPr>
          </a:p>
          <a:p>
            <a:pPr algn="justLow" eaLnBrk="0" hangingPunct="0"/>
            <a:r>
              <a:rPr lang="zh-CN" altLang="en-US" sz="3200" b="1">
                <a:sym typeface="等线"/>
              </a:rPr>
              <a:t>鲁迅早年留学日本，</a:t>
            </a:r>
            <a:r>
              <a:rPr lang="en-US" altLang="zh-CN" sz="3200" b="1">
                <a:sym typeface="等线"/>
              </a:rPr>
              <a:t>1918</a:t>
            </a:r>
            <a:r>
              <a:rPr lang="zh-CN" altLang="en-US" sz="3200" b="1">
                <a:sym typeface="等线"/>
              </a:rPr>
              <a:t>年初参加</a:t>
            </a:r>
            <a:r>
              <a:rPr lang="en-US" altLang="zh-CN" sz="3200" b="1">
                <a:sym typeface="等线"/>
              </a:rPr>
              <a:t>《</a:t>
            </a:r>
            <a:r>
              <a:rPr lang="zh-CN" altLang="en-US" sz="3200" b="1">
                <a:sym typeface="等线"/>
              </a:rPr>
              <a:t>新青年</a:t>
            </a:r>
            <a:r>
              <a:rPr lang="en-US" altLang="zh-CN" sz="3200" b="1">
                <a:sym typeface="等线"/>
              </a:rPr>
              <a:t>》</a:t>
            </a:r>
            <a:r>
              <a:rPr lang="zh-CN" altLang="en-US" sz="3200" b="1">
                <a:sym typeface="等线"/>
              </a:rPr>
              <a:t>的编辑工作，毛泽东称赞他是伟大的文学家、思想家、革命家。被称为“民族魂”。</a:t>
            </a:r>
            <a:r>
              <a:rPr lang="en-US" altLang="zh-CN" sz="3200" b="1">
                <a:sym typeface="等线"/>
              </a:rPr>
              <a:t>《</a:t>
            </a:r>
            <a:r>
              <a:rPr lang="zh-CN" altLang="en-US" sz="3200" b="1">
                <a:sym typeface="等线"/>
              </a:rPr>
              <a:t>狂人日记</a:t>
            </a:r>
            <a:r>
              <a:rPr lang="en-US" altLang="zh-CN" sz="3200" b="1">
                <a:sym typeface="等线"/>
              </a:rPr>
              <a:t>》</a:t>
            </a:r>
            <a:r>
              <a:rPr lang="zh-CN" altLang="en-US" sz="3200" b="1">
                <a:sym typeface="等线"/>
              </a:rPr>
              <a:t>是他的第一篇白话小说。</a:t>
            </a:r>
            <a:endParaRPr lang="zh-CN" altLang="en-US" sz="3200" b="1">
              <a:sym typeface="等线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 bwMode="auto">
          <a:xfrm flipH="1">
            <a:off x="376431" y="538163"/>
            <a:ext cx="5478914" cy="4233862"/>
            <a:chOff x="5726" y="993"/>
            <a:chExt cx="13015" cy="1481"/>
          </a:xfrm>
        </p:grpSpPr>
        <p:sp>
          <p:nvSpPr>
            <p:cNvPr id="11" name="MH_SubTitle_2"/>
            <p:cNvSpPr/>
            <p:nvPr/>
          </p:nvSpPr>
          <p:spPr>
            <a:xfrm flipH="1">
              <a:off x="6210" y="993"/>
              <a:ext cx="12531" cy="1481"/>
            </a:xfrm>
            <a:custGeom>
              <a:avLst/>
              <a:gdLst>
                <a:gd name="connsiteX0" fmla="*/ 0 w 2286028"/>
                <a:gd name="connsiteY0" fmla="*/ 0 h 449944"/>
                <a:gd name="connsiteX1" fmla="*/ 2061028 w 2286028"/>
                <a:gd name="connsiteY1" fmla="*/ 0 h 449944"/>
                <a:gd name="connsiteX2" fmla="*/ 2286028 w 2286028"/>
                <a:gd name="connsiteY2" fmla="*/ 224972 h 449944"/>
                <a:gd name="connsiteX3" fmla="*/ 2061028 w 2286028"/>
                <a:gd name="connsiteY3" fmla="*/ 449944 h 449944"/>
                <a:gd name="connsiteX4" fmla="*/ 2061018 w 2286028"/>
                <a:gd name="connsiteY4" fmla="*/ 449943 h 449944"/>
                <a:gd name="connsiteX5" fmla="*/ 0 w 2286028"/>
                <a:gd name="connsiteY5" fmla="*/ 449943 h 44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28" h="449944">
                  <a:moveTo>
                    <a:pt x="0" y="0"/>
                  </a:moveTo>
                  <a:lnTo>
                    <a:pt x="2061028" y="0"/>
                  </a:lnTo>
                  <a:cubicBezTo>
                    <a:pt x="2185292" y="0"/>
                    <a:pt x="2286028" y="100723"/>
                    <a:pt x="2286028" y="224972"/>
                  </a:cubicBezTo>
                  <a:cubicBezTo>
                    <a:pt x="2286028" y="349221"/>
                    <a:pt x="2185292" y="449944"/>
                    <a:pt x="2061028" y="449944"/>
                  </a:cubicBezTo>
                  <a:lnTo>
                    <a:pt x="2061018" y="449943"/>
                  </a:lnTo>
                  <a:lnTo>
                    <a:pt x="0" y="449943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b="1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12" name="文本框 11"/>
            <p:cNvSpPr txBox="1">
              <a:spLocks noChangeArrowheads="1"/>
            </p:cNvSpPr>
            <p:nvPr/>
          </p:nvSpPr>
          <p:spPr bwMode="auto">
            <a:xfrm>
              <a:off x="5726" y="993"/>
              <a:ext cx="12848" cy="14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Low" eaLnBrk="0" hangingPunct="0"/>
              <a:r>
                <a:rPr lang="zh-CN" altLang="en-US" sz="3200" b="1">
                  <a:sym typeface="等线"/>
                </a:rPr>
                <a:t>陈独秀：</a:t>
              </a:r>
              <a:r>
                <a:rPr lang="en-US" altLang="zh-CN" sz="3200" b="1">
                  <a:sym typeface="等线"/>
                </a:rPr>
                <a:t>1915</a:t>
              </a:r>
              <a:r>
                <a:rPr lang="zh-CN" altLang="en-US" sz="3200" b="1">
                  <a:sym typeface="等线"/>
                </a:rPr>
                <a:t>年，陈独秀在上海创办</a:t>
              </a:r>
              <a:r>
                <a:rPr lang="en-US" altLang="zh-CN" sz="3200" b="1">
                  <a:sym typeface="等线"/>
                </a:rPr>
                <a:t>《</a:t>
              </a:r>
              <a:r>
                <a:rPr lang="zh-CN" altLang="en-US" sz="3200" b="1">
                  <a:sym typeface="等线"/>
                </a:rPr>
                <a:t>青年杂志</a:t>
              </a:r>
              <a:r>
                <a:rPr lang="en-US" altLang="zh-CN" sz="3200" b="1">
                  <a:sym typeface="等线"/>
                </a:rPr>
                <a:t>》</a:t>
              </a:r>
              <a:r>
                <a:rPr lang="zh-CN" altLang="en-US" sz="3200" b="1">
                  <a:sym typeface="等线"/>
                </a:rPr>
                <a:t>，并在创刊号上发表</a:t>
              </a:r>
              <a:r>
                <a:rPr lang="en-US" altLang="zh-CN" sz="3200" b="1">
                  <a:sym typeface="等线"/>
                </a:rPr>
                <a:t>《</a:t>
              </a:r>
              <a:r>
                <a:rPr lang="zh-CN" altLang="en-US" sz="3200" b="1">
                  <a:sym typeface="等线"/>
                </a:rPr>
                <a:t>敬告青年</a:t>
              </a:r>
              <a:r>
                <a:rPr lang="en-US" altLang="zh-CN" sz="3200" b="1">
                  <a:sym typeface="等线"/>
                </a:rPr>
                <a:t>》</a:t>
              </a:r>
              <a:r>
                <a:rPr lang="zh-CN" altLang="en-US" sz="3200" b="1">
                  <a:sym typeface="等线"/>
                </a:rPr>
                <a:t>一文，正式吹响了新文化运动的号角。</a:t>
              </a:r>
              <a:r>
                <a:rPr lang="en-US" altLang="zh-CN" sz="3200" b="1">
                  <a:sym typeface="等线"/>
                </a:rPr>
                <a:t>1917</a:t>
              </a:r>
              <a:r>
                <a:rPr lang="zh-CN" altLang="en-US" sz="3200" b="1">
                  <a:sym typeface="等线"/>
                </a:rPr>
                <a:t>年初，陈独秀接受新任北京大学校长蔡元培的邀请，出任北京大学文科学长。</a:t>
              </a:r>
              <a:endParaRPr lang="zh-CN" altLang="en-US" sz="3200" b="1">
                <a:sym typeface="等线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6181725" y="1065213"/>
            <a:ext cx="3319463" cy="5946775"/>
            <a:chOff x="8347" y="1685"/>
            <a:chExt cx="6616" cy="9374"/>
          </a:xfrm>
        </p:grpSpPr>
        <p:pic>
          <p:nvPicPr>
            <p:cNvPr id="21509" name="Picture 3"/>
            <p:cNvPicPr>
              <a:picLocks noChangeAspect="1"/>
            </p:cNvPicPr>
            <p:nvPr/>
          </p:nvPicPr>
          <p:blipFill>
            <a:blip r:embed="rId1"/>
            <a:srcRect l="2353" t="2391" r="51079"/>
            <a:stretch>
              <a:fillRect/>
            </a:stretch>
          </p:blipFill>
          <p:spPr bwMode="auto">
            <a:xfrm>
              <a:off x="9012" y="1685"/>
              <a:ext cx="4750" cy="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0" name="TextBox 8"/>
            <p:cNvSpPr txBox="1">
              <a:spLocks noChangeArrowheads="1"/>
            </p:cNvSpPr>
            <p:nvPr/>
          </p:nvSpPr>
          <p:spPr bwMode="auto">
            <a:xfrm>
              <a:off x="8347" y="9568"/>
              <a:ext cx="6616" cy="14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1916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年改名为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《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新青年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》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0" name="图片 1" descr="041-1"/>
          <p:cNvPicPr>
            <a:picLocks noChangeAspect="1"/>
          </p:cNvPicPr>
          <p:nvPr/>
        </p:nvPicPr>
        <p:blipFill>
          <a:blip r:embed="rId2"/>
          <a:srcRect l="11011" t="4651" r="51802" b="6816"/>
          <a:stretch>
            <a:fillRect/>
          </a:stretch>
        </p:blipFill>
        <p:spPr bwMode="auto">
          <a:xfrm>
            <a:off x="9175109" y="915666"/>
            <a:ext cx="2800985" cy="385635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2017,10新文化运动1084698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985" y="1500496"/>
            <a:ext cx="2807961" cy="3778250"/>
          </a:xfrm>
          <a:prstGeom prst="ellipse">
            <a:avLst/>
          </a:prstGeo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93763" y="2058988"/>
            <a:ext cx="5099050" cy="2528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Low" eaLnBrk="0" hangingPunct="0"/>
            <a:r>
              <a:rPr lang="zh-CN" altLang="en-US" sz="3200" b="1">
                <a:sym typeface="等线"/>
              </a:rPr>
              <a:t>胡适：胡适提倡白话文，是因为白话文的形式适合新思想、新文学的内容。他是要使白话文成为新的文学形式。</a:t>
            </a:r>
            <a:endParaRPr lang="zh-CN" altLang="en-US" sz="3200" b="1">
              <a:sym typeface="等线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864350" y="5651500"/>
            <a:ext cx="1981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胡适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180975" y="182563"/>
            <a:ext cx="6207125" cy="646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noProof="1">
                <a:latin typeface="+mn-ea"/>
                <a:ea typeface="宋体" panose="02010600030101010101" pitchFamily="2" charset="-122"/>
              </a:rPr>
              <a:t>二、</a:t>
            </a:r>
            <a:r>
              <a:rPr lang="zh-CN" sz="3600" b="1" noProof="1">
                <a:latin typeface="+mn-ea"/>
                <a:ea typeface="宋体" panose="02010600030101010101" pitchFamily="2" charset="-122"/>
              </a:rPr>
              <a:t>新文化运动的内容与意义</a:t>
            </a:r>
            <a:endParaRPr lang="zh-CN" sz="3600" b="1" noProof="1">
              <a:latin typeface="+mn-ea"/>
              <a:ea typeface="+mn-ea"/>
            </a:endParaRPr>
          </a:p>
        </p:txBody>
      </p:sp>
      <p:sp>
        <p:nvSpPr>
          <p:cNvPr id="27650" name="文本框 12"/>
          <p:cNvSpPr txBox="1">
            <a:spLocks noChangeArrowheads="1"/>
          </p:cNvSpPr>
          <p:nvPr/>
        </p:nvSpPr>
        <p:spPr bwMode="auto">
          <a:xfrm>
            <a:off x="576263" y="968375"/>
            <a:ext cx="4135437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600" b="1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新文化运动内容</a:t>
            </a:r>
            <a:endParaRPr lang="zh-CN" altLang="en-US" sz="3600" b="1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1" name="图片 16"/>
          <p:cNvPicPr>
            <a:picLocks noChangeAspect="1"/>
          </p:cNvPicPr>
          <p:nvPr/>
        </p:nvPicPr>
        <p:blipFill>
          <a:blip r:embed="rId1"/>
          <a:srcRect t="11913" b="11937"/>
          <a:stretch>
            <a:fillRect/>
          </a:stretch>
        </p:blipFill>
        <p:spPr bwMode="auto">
          <a:xfrm>
            <a:off x="1755775" y="1614488"/>
            <a:ext cx="9367838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524000" y="2165350"/>
            <a:ext cx="10025063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旧道德：</a:t>
            </a:r>
            <a:r>
              <a:rPr lang="zh-CN" altLang="en-US" sz="2800" b="1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指以孔子为代表的的儒家传统道德。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524000" y="5157788"/>
            <a:ext cx="104917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新道德：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指资产阶级的道德，追求个性解放、男女平等。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5159375" y="3573463"/>
            <a:ext cx="5486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五常</a:t>
            </a:r>
            <a:r>
              <a:rPr lang="en-US" altLang="zh-CN" sz="3200" b="1">
                <a:ea typeface="黑体" panose="02010609060101010101" pitchFamily="49" charset="-122"/>
              </a:rPr>
              <a:t>——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仁、义、礼、智、信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2063750" y="3284538"/>
            <a:ext cx="2679700" cy="1384300"/>
            <a:chOff x="0" y="0"/>
            <a:chExt cx="1688" cy="872"/>
          </a:xfrm>
        </p:grpSpPr>
        <p:sp>
          <p:nvSpPr>
            <p:cNvPr id="28681" name="AutoShape 13"/>
            <p:cNvSpPr/>
            <p:nvPr/>
          </p:nvSpPr>
          <p:spPr bwMode="auto">
            <a:xfrm>
              <a:off x="432" y="48"/>
              <a:ext cx="96" cy="768"/>
            </a:xfrm>
            <a:prstGeom prst="leftBrace">
              <a:avLst>
                <a:gd name="adj1" fmla="val 6637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8682" name="Text Box 14"/>
            <p:cNvSpPr txBox="1">
              <a:spLocks noChangeArrowheads="1"/>
            </p:cNvSpPr>
            <p:nvPr/>
          </p:nvSpPr>
          <p:spPr bwMode="auto">
            <a:xfrm>
              <a:off x="672" y="0"/>
              <a:ext cx="1016" cy="8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君为臣纲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父为子纲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夫为妻纲</a:t>
              </a:r>
              <a:endParaRPr lang="zh-CN" altLang="en-US" sz="4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683" name="Text Box 15"/>
            <p:cNvSpPr txBox="1">
              <a:spLocks noChangeArrowheads="1"/>
            </p:cNvSpPr>
            <p:nvPr/>
          </p:nvSpPr>
          <p:spPr bwMode="auto">
            <a:xfrm>
              <a:off x="0" y="96"/>
              <a:ext cx="346" cy="6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三                                                           </a:t>
              </a:r>
              <a:endParaRPr lang="zh-CN" altLang="en-US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纲</a:t>
              </a:r>
              <a:endParaRPr lang="zh-CN" altLang="en-US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8677" name="AutoShape 17"/>
          <p:cNvSpPr>
            <a:spLocks noChangeArrowheads="1"/>
          </p:cNvSpPr>
          <p:nvPr/>
        </p:nvSpPr>
        <p:spPr bwMode="auto">
          <a:xfrm flipH="1">
            <a:off x="5740400" y="260350"/>
            <a:ext cx="6551613" cy="1368425"/>
          </a:xfrm>
          <a:prstGeom prst="cloudCallout">
            <a:avLst>
              <a:gd name="adj1" fmla="val 53106"/>
              <a:gd name="adj2" fmla="val 74296"/>
            </a:avLst>
          </a:prstGeom>
          <a:solidFill>
            <a:schemeClr val="bg1"/>
          </a:solidFill>
          <a:ln w="9525">
            <a:solidFill>
              <a:srgbClr val="CC0000"/>
            </a:solidFill>
            <a:round/>
          </a:ln>
        </p:spPr>
        <p:txBody>
          <a:bodyPr anchor="ctr"/>
          <a:lstStyle/>
          <a:p>
            <a:endParaRPr lang="zh-CN" altLang="en-US" sz="3600" b="1">
              <a:solidFill>
                <a:srgbClr val="006666"/>
              </a:solidFill>
            </a:endParaRPr>
          </a:p>
        </p:txBody>
      </p:sp>
      <p:sp>
        <p:nvSpPr>
          <p:cNvPr id="28678" name="AutoShape 15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6167438" y="1628775"/>
            <a:ext cx="431800" cy="287338"/>
          </a:xfrm>
          <a:custGeom>
            <a:avLst/>
            <a:gdLst>
              <a:gd name="T0" fmla="*/ 0 w 431800"/>
              <a:gd name="T1" fmla="*/ 109753 h 287338"/>
              <a:gd name="T2" fmla="*/ 164934 w 431800"/>
              <a:gd name="T3" fmla="*/ 109754 h 287338"/>
              <a:gd name="T4" fmla="*/ 215900 w 431800"/>
              <a:gd name="T5" fmla="*/ 0 h 287338"/>
              <a:gd name="T6" fmla="*/ 266866 w 431800"/>
              <a:gd name="T7" fmla="*/ 109754 h 287338"/>
              <a:gd name="T8" fmla="*/ 431800 w 431800"/>
              <a:gd name="T9" fmla="*/ 109753 h 287338"/>
              <a:gd name="T10" fmla="*/ 298365 w 431800"/>
              <a:gd name="T11" fmla="*/ 177584 h 287338"/>
              <a:gd name="T12" fmla="*/ 349334 w 431800"/>
              <a:gd name="T13" fmla="*/ 287337 h 287338"/>
              <a:gd name="T14" fmla="*/ 215900 w 431800"/>
              <a:gd name="T15" fmla="*/ 219505 h 287338"/>
              <a:gd name="T16" fmla="*/ 82466 w 431800"/>
              <a:gd name="T17" fmla="*/ 287337 h 287338"/>
              <a:gd name="T18" fmla="*/ 133435 w 431800"/>
              <a:gd name="T19" fmla="*/ 177584 h 287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1800"/>
              <a:gd name="T31" fmla="*/ 0 h 287338"/>
              <a:gd name="T32" fmla="*/ 431800 w 431800"/>
              <a:gd name="T33" fmla="*/ 287338 h 287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1800" h="287338">
                <a:moveTo>
                  <a:pt x="0" y="109753"/>
                </a:moveTo>
                <a:lnTo>
                  <a:pt x="164934" y="109754"/>
                </a:lnTo>
                <a:lnTo>
                  <a:pt x="215900" y="0"/>
                </a:lnTo>
                <a:lnTo>
                  <a:pt x="266866" y="109754"/>
                </a:lnTo>
                <a:lnTo>
                  <a:pt x="431800" y="109753"/>
                </a:lnTo>
                <a:lnTo>
                  <a:pt x="298365" y="177584"/>
                </a:lnTo>
                <a:lnTo>
                  <a:pt x="349334" y="287337"/>
                </a:lnTo>
                <a:lnTo>
                  <a:pt x="215900" y="219505"/>
                </a:lnTo>
                <a:lnTo>
                  <a:pt x="82466" y="287337"/>
                </a:lnTo>
                <a:lnTo>
                  <a:pt x="133435" y="177584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8679" name="文本框 2"/>
          <p:cNvSpPr txBox="1">
            <a:spLocks noChangeArrowheads="1"/>
          </p:cNvSpPr>
          <p:nvPr/>
        </p:nvSpPr>
        <p:spPr bwMode="auto">
          <a:xfrm>
            <a:off x="6807200" y="406400"/>
            <a:ext cx="4948238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思考：什么是新道德？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  什么是旧道德？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MH_SubTitle_2"/>
          <p:cNvSpPr/>
          <p:nvPr/>
        </p:nvSpPr>
        <p:spPr>
          <a:xfrm>
            <a:off x="58738" y="39688"/>
            <a:ext cx="6748462" cy="995362"/>
          </a:xfrm>
          <a:custGeom>
            <a:avLst/>
            <a:gdLst>
              <a:gd name="connsiteX0" fmla="*/ 0 w 2286028"/>
              <a:gd name="connsiteY0" fmla="*/ 0 h 449944"/>
              <a:gd name="connsiteX1" fmla="*/ 2061028 w 2286028"/>
              <a:gd name="connsiteY1" fmla="*/ 0 h 449944"/>
              <a:gd name="connsiteX2" fmla="*/ 2286028 w 2286028"/>
              <a:gd name="connsiteY2" fmla="*/ 224972 h 449944"/>
              <a:gd name="connsiteX3" fmla="*/ 2061028 w 2286028"/>
              <a:gd name="connsiteY3" fmla="*/ 449944 h 449944"/>
              <a:gd name="connsiteX4" fmla="*/ 2061018 w 2286028"/>
              <a:gd name="connsiteY4" fmla="*/ 449943 h 449944"/>
              <a:gd name="connsiteX5" fmla="*/ 0 w 2286028"/>
              <a:gd name="connsiteY5" fmla="*/ 449943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28" h="449944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）、抨击旧道德和旧文化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b="1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 184"/>
          <p:cNvSpPr/>
          <p:nvPr/>
        </p:nvSpPr>
        <p:spPr>
          <a:xfrm>
            <a:off x="971550" y="1447800"/>
            <a:ext cx="249238" cy="2333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698" name="文本框 9"/>
          <p:cNvSpPr txBox="1">
            <a:spLocks noChangeArrowheads="1"/>
          </p:cNvSpPr>
          <p:nvPr/>
        </p:nvSpPr>
        <p:spPr bwMode="auto">
          <a:xfrm>
            <a:off x="1220788" y="1273175"/>
            <a:ext cx="3489325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u="sng">
                <a:ea typeface="微软雅黑" panose="020B0503020204020204" pitchFamily="34" charset="-122"/>
              </a:rPr>
              <a:t>新文化运动的内容</a:t>
            </a:r>
            <a:endParaRPr lang="zh-CN" altLang="en-US" sz="3200" b="1" u="sng"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1566863" y="5570538"/>
            <a:ext cx="1957387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ea typeface="微软雅黑" panose="020B0503020204020204" pitchFamily="34" charset="-122"/>
              </a:rPr>
              <a:t>   </a:t>
            </a:r>
            <a:r>
              <a:rPr lang="zh-CN" altLang="en-US" sz="3200">
                <a:ea typeface="微软雅黑" panose="020B0503020204020204" pitchFamily="34" charset="-122"/>
              </a:rPr>
              <a:t>鲁  迅</a:t>
            </a:r>
            <a:endParaRPr lang="zh-CN" altLang="en-US" sz="3200">
              <a:ea typeface="微软雅黑" panose="020B0503020204020204" pitchFamily="34" charset="-122"/>
            </a:endParaRPr>
          </a:p>
        </p:txBody>
      </p:sp>
      <p:grpSp>
        <p:nvGrpSpPr>
          <p:cNvPr id="26640" name="组合 26639"/>
          <p:cNvGrpSpPr/>
          <p:nvPr/>
        </p:nvGrpSpPr>
        <p:grpSpPr bwMode="auto">
          <a:xfrm>
            <a:off x="1357313" y="2447925"/>
            <a:ext cx="2305050" cy="2924175"/>
            <a:chOff x="3651" y="1074"/>
            <a:chExt cx="1452" cy="1496"/>
          </a:xfrm>
        </p:grpSpPr>
        <p:pic>
          <p:nvPicPr>
            <p:cNvPr id="9226" name="图片 26640" descr="yss6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651" y="1074"/>
              <a:ext cx="1452" cy="14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6642" name="TextBox 8"/>
            <p:cNvSpPr txBox="1"/>
            <p:nvPr/>
          </p:nvSpPr>
          <p:spPr>
            <a:xfrm>
              <a:off x="3696" y="2328"/>
              <a:ext cx="1407" cy="1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“</a:t>
              </a:r>
              <a:r>
                <a:rPr lang="zh-CN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横眉冷对千夫指</a:t>
              </a:r>
              <a:r>
                <a:rPr lang="en-US" altLang="en-US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Franklin Gothic Book" pitchFamily="34" charset="0"/>
                  <a:ea typeface="华文楷体" panose="02010600040101010101" pitchFamily="2" charset="-122"/>
                </a:rPr>
                <a:t>”</a:t>
              </a:r>
              <a:endParaRPr lang="zh-CN" altLang="en-US" b="1" noProof="1">
                <a:effectLst>
                  <a:outerShdw blurRad="38100" dist="38100" dir="2700000">
                    <a:srgbClr val="000000"/>
                  </a:outerShdw>
                </a:effectLst>
                <a:latin typeface="Franklin Gothic Book" pitchFamily="34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017963" y="1855788"/>
            <a:ext cx="7850187" cy="4522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微软雅黑" panose="020B0503020204020204" pitchFamily="34" charset="-122"/>
              </a:rPr>
              <a:t>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鲁迅（1881年9月25日－1936年10月19日），原名周树人，浙江绍兴人。中国现代伟大的文学家、翻译家和新文化运动的奠基人。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青年时代受进化论思想影响。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1902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年留学学医，后来弃医从文，企图用以改变国民精神。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1909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年回国，先后在杭州、绍兴任教。辛亥革命后，曾任南京临时政府和北京政府教育部员等职，兼在北京大学、女子师范大学等校授课。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1918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月，首次用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鲁迅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为笔名，发表中国现代文学史上第一篇白话小说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《狂人日记》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，对人吃人的制度进行猛烈地揭露和抨击，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奠定了新文学运动的基石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毛泽东曾评价：“鲁迅的方向，就是中华民族新文化的方向。”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3238" y="1044575"/>
            <a:ext cx="4405312" cy="811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</a:rPr>
              <a:t>抨击旧道德和旧文化</a:t>
            </a:r>
            <a:endParaRPr lang="zh-CN" altLang="en-US" sz="3200" b="1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  <p:bldP spid="3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3814</Words>
  <Application>WPS 演示</Application>
  <PresentationFormat>自定义</PresentationFormat>
  <Paragraphs>303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黑体</vt:lpstr>
      <vt:lpstr>微软雅黑</vt:lpstr>
      <vt:lpstr>楷体</vt:lpstr>
      <vt:lpstr>隶书</vt:lpstr>
      <vt:lpstr>等线</vt:lpstr>
      <vt:lpstr>Times New Roman</vt:lpstr>
      <vt:lpstr>Franklin Gothic Book</vt:lpstr>
      <vt:lpstr>华文楷体</vt:lpstr>
      <vt:lpstr>Arial Unicode MS</vt:lpstr>
      <vt:lpstr>Calibri</vt:lpstr>
      <vt:lpstr>华文新魏</vt:lpstr>
      <vt:lpstr>Garamond</vt:lpstr>
      <vt:lpstr>楷体_GB2312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8</cp:revision>
  <dcterms:created xsi:type="dcterms:W3CDTF">2018-03-01T02:03:00Z</dcterms:created>
  <dcterms:modified xsi:type="dcterms:W3CDTF">2018-10-25T00:03:45Z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</Properties>
</file>