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strike="noStrike" noProof="1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GIF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GIF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GIF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GIF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6"/>
          <p:cNvPicPr>
            <a:picLocks noChangeAspect="1"/>
          </p:cNvPicPr>
          <p:nvPr/>
        </p:nvPicPr>
        <p:blipFill>
          <a:blip r:embed="rId1"/>
          <a:srcRect l="8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 Box 13"/>
          <p:cNvSpPr txBox="1"/>
          <p:nvPr/>
        </p:nvSpPr>
        <p:spPr>
          <a:xfrm>
            <a:off x="304800" y="304800"/>
            <a:ext cx="2362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</a:rPr>
              <a:t>八年级 英语 上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2052" name="Text Box 14"/>
          <p:cNvSpPr txBox="1"/>
          <p:nvPr/>
        </p:nvSpPr>
        <p:spPr>
          <a:xfrm>
            <a:off x="1600200" y="1752600"/>
            <a:ext cx="5943600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800">
                <a:solidFill>
                  <a:schemeClr val="accent2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Unit 3 A day out</a:t>
            </a:r>
            <a:r>
              <a:rPr lang="en-US" altLang="zh-CN">
                <a:solidFill>
                  <a:schemeClr val="accent2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 </a:t>
            </a:r>
            <a:endParaRPr lang="en-US" altLang="zh-CN">
              <a:solidFill>
                <a:schemeClr val="accent2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2053" name="Text Box 15"/>
          <p:cNvSpPr txBox="1"/>
          <p:nvPr/>
        </p:nvSpPr>
        <p:spPr>
          <a:xfrm>
            <a:off x="2095500" y="2819400"/>
            <a:ext cx="49530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FF0000"/>
                </a:solidFill>
                <a:latin typeface="Monotype Corsiva" panose="03010101010201010101" pitchFamily="66" charset="0"/>
                <a:ea typeface="MS Gothic" panose="020B0609070205080204" pitchFamily="49" charset="-128"/>
              </a:rPr>
              <a:t>Integrated skills</a:t>
            </a:r>
            <a:endParaRPr lang="en-US" altLang="zh-CN" sz="5400" b="1">
              <a:solidFill>
                <a:srgbClr val="FF0000"/>
              </a:solidFill>
              <a:latin typeface="Monotype Corsiva" panose="03010101010201010101" pitchFamily="66" charset="0"/>
              <a:ea typeface="MS Gothic" panose="020B0609070205080204" pitchFamily="49" charset="-128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266" name="Picture 2" descr="图片1"/>
          <p:cNvPicPr>
            <a:picLocks noChangeAspect="1"/>
          </p:cNvPicPr>
          <p:nvPr/>
        </p:nvPicPr>
        <p:blipFill>
          <a:blip r:embed="rId1"/>
          <a:srcRect t="31563"/>
          <a:stretch>
            <a:fillRect/>
          </a:stretch>
        </p:blipFill>
        <p:spPr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Rectangle 3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143000"/>
          </a:xfrm>
          <a:ln/>
        </p:spPr>
        <p:txBody>
          <a:bodyPr wrap="square" lIns="91440" tIns="45720" rIns="91440" bIns="45720" anchor="ctr"/>
          <a:p>
            <a:r>
              <a:rPr lang="en-US" altLang="zh-CN" sz="4800" dirty="0">
                <a:solidFill>
                  <a:srgbClr val="990000"/>
                </a:solidFill>
                <a:latin typeface="Baskerville Old Face" pitchFamily="18" charset="0"/>
              </a:rPr>
              <a:t>The basketball final</a:t>
            </a:r>
            <a:endParaRPr lang="en-US" altLang="zh-CN" sz="4800" dirty="0">
              <a:solidFill>
                <a:srgbClr val="990000"/>
              </a:solidFill>
              <a:latin typeface="Baskerville Old Face" pitchFamily="18" charset="0"/>
            </a:endParaRPr>
          </a:p>
        </p:txBody>
      </p:sp>
      <p:sp>
        <p:nvSpPr>
          <p:cNvPr id="11268" name="Rectangle 4"/>
          <p:cNvSpPr/>
          <p:nvPr/>
        </p:nvSpPr>
        <p:spPr>
          <a:xfrm>
            <a:off x="0" y="1143000"/>
            <a:ext cx="9099550" cy="5715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endParaRPr lang="zh-CN" altLang="zh-CN" dirty="0">
              <a:latin typeface="Arial" panose="020B0604020202020204" pitchFamily="34" charset="0"/>
            </a:endParaRPr>
          </a:p>
        </p:txBody>
      </p:sp>
      <p:pic>
        <p:nvPicPr>
          <p:cNvPr id="11269" name="Picture 5" descr="gif0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981200" cy="116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6" name="Rectangle 19"/>
          <p:cNvSpPr/>
          <p:nvPr/>
        </p:nvSpPr>
        <p:spPr>
          <a:xfrm>
            <a:off x="0" y="1268413"/>
            <a:ext cx="9144000" cy="55895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        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        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      </a:t>
            </a:r>
            <a:r>
              <a:rPr lang="en-US" altLang="zh-CN" sz="3200" b="1" dirty="0">
                <a:latin typeface="Arial" panose="020B0604020202020204" pitchFamily="34" charset="0"/>
              </a:rPr>
              <a:t>Our school basketball team </a:t>
            </a:r>
            <a:r>
              <a:rPr lang="en-US" altLang="zh-CN" sz="3200" b="1" u="sng" dirty="0">
                <a:latin typeface="Arial" panose="020B0604020202020204" pitchFamily="34" charset="0"/>
              </a:rPr>
              <a:t>needs your support</a:t>
            </a:r>
            <a:r>
              <a:rPr lang="en-US" altLang="zh-CN" sz="3200" b="1" dirty="0">
                <a:latin typeface="Arial" panose="020B0604020202020204" pitchFamily="34" charset="0"/>
              </a:rPr>
              <a:t>!  </a:t>
            </a:r>
            <a:r>
              <a:rPr lang="en-US" altLang="zh-CN" sz="2800" b="1" dirty="0">
                <a:latin typeface="Arial" panose="020B0604020202020204" pitchFamily="34" charset="0"/>
              </a:rPr>
              <a:t> It is in the </a:t>
            </a:r>
            <a:r>
              <a:rPr lang="en-US" altLang="zh-CN" sz="2800" b="1" dirty="0">
                <a:solidFill>
                  <a:srgbClr val="006600"/>
                </a:solidFill>
                <a:latin typeface="Arial" panose="020B0604020202020204" pitchFamily="34" charset="0"/>
              </a:rPr>
              <a:t>final</a:t>
            </a:r>
            <a:r>
              <a:rPr lang="en-US" altLang="zh-CN" sz="2800" b="1" dirty="0">
                <a:latin typeface="Arial" panose="020B0604020202020204" pitchFamily="34" charset="0"/>
              </a:rPr>
              <a:t> of the basketball competition! The match </a:t>
            </a:r>
            <a:r>
              <a:rPr lang="en-US" altLang="zh-CN" sz="2800" b="1" dirty="0">
                <a:solidFill>
                  <a:srgbClr val="006600"/>
                </a:solidFill>
                <a:latin typeface="Arial" panose="020B0604020202020204" pitchFamily="34" charset="0"/>
              </a:rPr>
              <a:t>take</a:t>
            </a:r>
            <a:r>
              <a:rPr lang="en-US" altLang="zh-CN" sz="2800" b="1" dirty="0">
                <a:latin typeface="Arial" panose="020B0604020202020204" pitchFamily="34" charset="0"/>
              </a:rPr>
              <a:t>s </a:t>
            </a:r>
            <a:r>
              <a:rPr lang="en-US" altLang="zh-CN" sz="2800" b="1" dirty="0">
                <a:solidFill>
                  <a:srgbClr val="006600"/>
                </a:solidFill>
                <a:latin typeface="Arial" panose="020B0604020202020204" pitchFamily="34" charset="0"/>
              </a:rPr>
              <a:t>place</a:t>
            </a:r>
            <a:r>
              <a:rPr lang="en-US" altLang="zh-CN" sz="2800" b="1" dirty="0">
                <a:latin typeface="Arial" panose="020B0604020202020204" pitchFamily="34" charset="0"/>
              </a:rPr>
              <a:t> on (1)</a:t>
            </a:r>
            <a:r>
              <a:rPr lang="en-US" altLang="zh-CN" sz="2800" b="1" u="sng" dirty="0">
                <a:latin typeface="Arial" panose="020B0604020202020204" pitchFamily="34" charset="0"/>
              </a:rPr>
              <a:t>                </a:t>
            </a:r>
            <a:r>
              <a:rPr lang="en-US" altLang="zh-CN" sz="2800" b="1" dirty="0">
                <a:latin typeface="Arial" panose="020B0604020202020204" pitchFamily="34" charset="0"/>
              </a:rPr>
              <a:t>, 17 October, at the 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    (2) ____</a:t>
            </a:r>
            <a:r>
              <a:rPr lang="en-US" altLang="zh-CN" sz="2800" b="1" u="sng" dirty="0">
                <a:latin typeface="Arial" panose="020B0604020202020204" pitchFamily="34" charset="0"/>
              </a:rPr>
              <a:t>                  </a:t>
            </a:r>
            <a:r>
              <a:rPr lang="en-US" altLang="zh-CN" sz="2800" b="1" dirty="0">
                <a:latin typeface="Arial" panose="020B0604020202020204" pitchFamily="34" charset="0"/>
              </a:rPr>
              <a:t>in Moonlight Town .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   Come and</a:t>
            </a:r>
            <a:r>
              <a:rPr lang="en-US" altLang="zh-CN" sz="2800" b="1" dirty="0">
                <a:solidFill>
                  <a:srgbClr val="006600"/>
                </a:solidFill>
                <a:latin typeface="Arial" panose="020B0604020202020204" pitchFamily="34" charset="0"/>
              </a:rPr>
              <a:t> cheer </a:t>
            </a:r>
            <a:r>
              <a:rPr lang="en-US" altLang="zh-CN" sz="2800" b="1" dirty="0">
                <a:latin typeface="Arial" panose="020B0604020202020204" pitchFamily="34" charset="0"/>
              </a:rPr>
              <a:t>for our team!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   Don’t forget to bring your friends!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   With your support, we will win!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 dirty="0">
                <a:latin typeface="Arial" panose="020B0604020202020204" pitchFamily="34" charset="0"/>
              </a:rPr>
              <a:t> </a:t>
            </a:r>
            <a:endParaRPr lang="en-US" altLang="zh-CN" sz="24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27" name="Rectangle 20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/>
            <a:r>
              <a:rPr lang="en-US" altLang="zh-CN" sz="4000" b="1" dirty="0">
                <a:solidFill>
                  <a:schemeClr val="tx2"/>
                </a:solidFill>
                <a:latin typeface="Arial" panose="020B0604020202020204" pitchFamily="34" charset="0"/>
              </a:rPr>
              <a:t>Beijing Sunshine Secondary School</a:t>
            </a:r>
            <a:br>
              <a:rPr lang="en-US" altLang="zh-CN" sz="40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zh-CN" sz="4000" b="1" dirty="0">
                <a:solidFill>
                  <a:schemeClr val="tx2"/>
                </a:solidFill>
                <a:latin typeface="Arial" panose="020B0604020202020204" pitchFamily="34" charset="0"/>
              </a:rPr>
              <a:t>gets to the final!</a:t>
            </a:r>
            <a:endParaRPr lang="en-US" altLang="zh-CN" sz="4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1272" name="Picture 21" descr="海报"/>
          <p:cNvPicPr>
            <a:picLocks noChangeAspect="1"/>
          </p:cNvPicPr>
          <p:nvPr/>
        </p:nvPicPr>
        <p:blipFill>
          <a:blip r:embed="rId3">
            <a:lum bright="12000" contrast="54000"/>
          </a:blip>
          <a:srcRect l="71164" t="47961" b="7542"/>
          <a:stretch>
            <a:fillRect/>
          </a:stretch>
        </p:blipFill>
        <p:spPr>
          <a:xfrm>
            <a:off x="7138988" y="4572000"/>
            <a:ext cx="1722437" cy="2033588"/>
          </a:xfrm>
          <a:prstGeom prst="rect">
            <a:avLst/>
          </a:prstGeom>
          <a:noFill/>
          <a:ln w="57150" cap="flat" cmpd="thickThin">
            <a:solidFill>
              <a:srgbClr val="FFCE53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1929" name="Text Box 38"/>
          <p:cNvSpPr txBox="1"/>
          <p:nvPr/>
        </p:nvSpPr>
        <p:spPr>
          <a:xfrm>
            <a:off x="92075" y="1447800"/>
            <a:ext cx="8915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noProof="1" dirty="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MS Gothic" panose="020B0609070205080204" pitchFamily="49" charset="-128"/>
                <a:cs typeface="+mn-ea"/>
              </a:rPr>
              <a:t>A1: Listen and help Kitty complete the poster!</a:t>
            </a:r>
            <a:endParaRPr lang="en-US" altLang="zh-CN" sz="3200" b="1" noProof="1" dirty="0"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1930" name="TextBox 2"/>
          <p:cNvSpPr txBox="1"/>
          <p:nvPr/>
        </p:nvSpPr>
        <p:spPr>
          <a:xfrm>
            <a:off x="838200" y="3473450"/>
            <a:ext cx="148272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Sunday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1931" name="TextBox 11"/>
          <p:cNvSpPr txBox="1"/>
          <p:nvPr/>
        </p:nvSpPr>
        <p:spPr>
          <a:xfrm>
            <a:off x="954088" y="3963988"/>
            <a:ext cx="256222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Sports Centre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49775" y="3473450"/>
            <a:ext cx="1851025" cy="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直接连接符 14"/>
          <p:cNvCxnSpPr/>
          <p:nvPr/>
        </p:nvCxnSpPr>
        <p:spPr>
          <a:xfrm>
            <a:off x="2271713" y="4876800"/>
            <a:ext cx="3062287" cy="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直接连接符 16"/>
          <p:cNvCxnSpPr/>
          <p:nvPr/>
        </p:nvCxnSpPr>
        <p:spPr>
          <a:xfrm>
            <a:off x="282575" y="5791200"/>
            <a:ext cx="3146425" cy="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直接连接符 18"/>
          <p:cNvCxnSpPr/>
          <p:nvPr/>
        </p:nvCxnSpPr>
        <p:spPr>
          <a:xfrm>
            <a:off x="3079750" y="3124200"/>
            <a:ext cx="2395538" cy="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  <p:bldP spid="81927" grpId="0"/>
      <p:bldP spid="81929" grpId="0"/>
      <p:bldP spid="81930" grpId="0"/>
      <p:bldP spid="819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290" name="内容占位符 10" descr="图片3.jpg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12291" name="Picture 4" descr="gif0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88" y="295275"/>
            <a:ext cx="1828800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3036602" y="306991"/>
            <a:ext cx="45127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Self-learning 2</a:t>
            </a:r>
            <a:endParaRPr kumimoji="0" lang="zh-CN" altLang="en-US" sz="5400" b="0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3" name="TextBox 1"/>
          <p:cNvSpPr txBox="1"/>
          <p:nvPr/>
        </p:nvSpPr>
        <p:spPr>
          <a:xfrm>
            <a:off x="2057400" y="2286000"/>
            <a:ext cx="4953000" cy="369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endParaRPr sz="2400" dirty="0">
              <a:latin typeface="Comic Sans MS" panose="030F0702030302020204" pitchFamily="66" charset="0"/>
            </a:endParaRPr>
          </a:p>
        </p:txBody>
      </p:sp>
      <p:sp>
        <p:nvSpPr>
          <p:cNvPr id="12294" name="TextBox 2"/>
          <p:cNvSpPr txBox="1"/>
          <p:nvPr/>
        </p:nvSpPr>
        <p:spPr>
          <a:xfrm>
            <a:off x="533400" y="2209800"/>
            <a:ext cx="8215313" cy="3022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latin typeface="Comic Sans MS" panose="030F0702030302020204" pitchFamily="66" charset="0"/>
              </a:rPr>
              <a:t> </a:t>
            </a:r>
            <a:r>
              <a:rPr lang="zh-CN" altLang="zh-CN" sz="2800" b="1" dirty="0">
                <a:latin typeface="Comic Sans MS" panose="030F0702030302020204" pitchFamily="66" charset="0"/>
              </a:rPr>
              <a:t>（</a:t>
            </a:r>
            <a:r>
              <a:rPr lang="en-US" altLang="zh-CN" sz="2800" b="1" dirty="0">
                <a:latin typeface="Comic Sans MS" panose="030F0702030302020204" pitchFamily="66" charset="0"/>
              </a:rPr>
              <a:t>1</a:t>
            </a:r>
            <a:r>
              <a:rPr lang="zh-CN" altLang="zh-CN" sz="2800" b="1" dirty="0">
                <a:latin typeface="Comic Sans MS" panose="030F0702030302020204" pitchFamily="66" charset="0"/>
              </a:rPr>
              <a:t>）自学内容</a:t>
            </a:r>
            <a:r>
              <a:rPr lang="en-US" altLang="zh-CN" sz="2800" b="1" dirty="0">
                <a:latin typeface="Comic Sans MS" panose="030F0702030302020204" pitchFamily="66" charset="0"/>
              </a:rPr>
              <a:t>: Page 37 Part A2</a:t>
            </a:r>
            <a:endParaRPr lang="zh-CN" altLang="zh-CN" sz="2800" b="1" dirty="0">
              <a:latin typeface="Comic Sans MS" panose="030F0702030302020204" pitchFamily="66" charset="0"/>
            </a:endParaRPr>
          </a:p>
          <a:p>
            <a:r>
              <a:rPr lang="en-US" altLang="zh-CN" sz="2800" b="1" dirty="0">
                <a:latin typeface="Comic Sans MS" panose="030F0702030302020204" pitchFamily="66" charset="0"/>
              </a:rPr>
              <a:t> </a:t>
            </a:r>
            <a:r>
              <a:rPr lang="zh-CN" altLang="zh-CN" sz="2800" b="1" dirty="0">
                <a:latin typeface="Comic Sans MS" panose="030F0702030302020204" pitchFamily="66" charset="0"/>
              </a:rPr>
              <a:t>（</a:t>
            </a:r>
            <a:r>
              <a:rPr lang="en-US" altLang="zh-CN" sz="2800" b="1" dirty="0">
                <a:latin typeface="Comic Sans MS" panose="030F0702030302020204" pitchFamily="66" charset="0"/>
              </a:rPr>
              <a:t>2</a:t>
            </a:r>
            <a:r>
              <a:rPr lang="zh-CN" altLang="zh-CN" sz="2800" b="1" dirty="0">
                <a:latin typeface="Comic Sans MS" panose="030F0702030302020204" pitchFamily="66" charset="0"/>
              </a:rPr>
              <a:t>）自学方法</a:t>
            </a:r>
            <a:r>
              <a:rPr lang="en-US" altLang="zh-CN" sz="2800" b="1" dirty="0">
                <a:latin typeface="Comic Sans MS" panose="030F0702030302020204" pitchFamily="66" charset="0"/>
              </a:rPr>
              <a:t>: </a:t>
            </a:r>
            <a:endParaRPr lang="zh-CN" altLang="zh-CN" sz="2800" b="1" dirty="0"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  a. </a:t>
            </a:r>
            <a:r>
              <a:rPr lang="zh-CN" altLang="en-US" sz="2800" b="1" dirty="0">
                <a:latin typeface="Comic Sans MS" panose="030F0702030302020204" pitchFamily="66" charset="0"/>
              </a:rPr>
              <a:t>听录音两遍，完成信息填空。</a:t>
            </a:r>
            <a:endParaRPr lang="zh-CN" altLang="en-US" sz="3200" b="1" dirty="0"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Comic Sans MS" panose="030F0702030302020204" pitchFamily="66" charset="0"/>
              </a:rPr>
              <a:t>  </a:t>
            </a:r>
            <a:r>
              <a:rPr lang="en-US" altLang="zh-CN" sz="2800" b="1" dirty="0">
                <a:latin typeface="Comic Sans MS" panose="030F0702030302020204" pitchFamily="66" charset="0"/>
              </a:rPr>
              <a:t>b.</a:t>
            </a:r>
            <a:r>
              <a:rPr lang="zh-CN" altLang="en-US" sz="2800" b="1" dirty="0">
                <a:latin typeface="Comic Sans MS" panose="030F0702030302020204" pitchFamily="66" charset="0"/>
              </a:rPr>
              <a:t>小组讨论、互帮交流。</a:t>
            </a:r>
            <a:endParaRPr lang="zh-CN" altLang="en-US" sz="2800" b="1" dirty="0"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Comic Sans MS" panose="030F0702030302020204" pitchFamily="66" charset="0"/>
              </a:rPr>
              <a:t>  </a:t>
            </a:r>
            <a:r>
              <a:rPr lang="en-US" altLang="zh-CN" sz="2800" b="1" dirty="0">
                <a:latin typeface="Comic Sans MS" panose="030F0702030302020204" pitchFamily="66" charset="0"/>
              </a:rPr>
              <a:t>c.</a:t>
            </a:r>
            <a:r>
              <a:rPr lang="zh-CN" altLang="en-US" sz="2800" b="1" dirty="0">
                <a:latin typeface="Comic Sans MS" panose="030F0702030302020204" pitchFamily="66" charset="0"/>
              </a:rPr>
              <a:t>小组汇报，校对答案。</a:t>
            </a:r>
            <a:endParaRPr lang="zh-CN" altLang="en-US" sz="2800" b="1" dirty="0"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Arial" panose="020B0604020202020204" pitchFamily="34" charset="0"/>
              </a:rPr>
              <a:t>   </a:t>
            </a:r>
            <a:r>
              <a:rPr lang="en-US" altLang="zh-CN" sz="2800" b="1" dirty="0">
                <a:latin typeface="Arial" panose="020B0604020202020204" pitchFamily="34" charset="0"/>
              </a:rPr>
              <a:t>d. </a:t>
            </a:r>
            <a:r>
              <a:rPr lang="zh-CN" altLang="zh-CN" sz="2800" b="1" dirty="0">
                <a:latin typeface="Arial" panose="020B0604020202020204" pitchFamily="34" charset="0"/>
              </a:rPr>
              <a:t>找出重要语言点。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Rectangle 2"/>
          <p:cNvSpPr/>
          <p:nvPr/>
        </p:nvSpPr>
        <p:spPr>
          <a:xfrm>
            <a:off x="1588" y="1614488"/>
            <a:ext cx="9099550" cy="52435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endParaRPr lang="zh-CN" altLang="zh-CN" sz="2400" dirty="0">
              <a:latin typeface="Comic Sans MS" panose="030F0702030302020204" pitchFamily="66" charset="0"/>
            </a:endParaRPr>
          </a:p>
        </p:txBody>
      </p:sp>
      <p:sp>
        <p:nvSpPr>
          <p:cNvPr id="83971" name="Rectangle 18"/>
          <p:cNvSpPr/>
          <p:nvPr/>
        </p:nvSpPr>
        <p:spPr>
          <a:xfrm>
            <a:off x="177800" y="1749425"/>
            <a:ext cx="8834438" cy="49006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9:30 a.m.        Meet at (1)___________________.</a:t>
            </a:r>
            <a:endParaRPr lang="en-US" altLang="zh-CN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(2) _________   Bus leaves.</a:t>
            </a:r>
            <a:endParaRPr lang="en-US" altLang="zh-CN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(3) _________   </a:t>
            </a:r>
            <a:r>
              <a:rPr lang="en-US" altLang="zh-CN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Reach</a:t>
            </a:r>
            <a:r>
              <a:rPr lang="en-US" altLang="zh-CN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 the Sports Centre.</a:t>
            </a:r>
            <a:endParaRPr lang="en-US" altLang="zh-CN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10:30 a.m.       (4) ____________.</a:t>
            </a:r>
            <a:endParaRPr lang="en-US" altLang="zh-CN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(5) _________   </a:t>
            </a:r>
            <a:r>
              <a:rPr lang="en-US" altLang="zh-CN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Half –time</a:t>
            </a:r>
            <a:r>
              <a:rPr lang="en-US" altLang="zh-CN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  <a:endParaRPr lang="en-US" altLang="zh-CN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11:30 a.m.       (6) ____________.</a:t>
            </a:r>
            <a:endParaRPr lang="en-US" altLang="zh-CN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(7) _________   Bus leaves from the centre.</a:t>
            </a:r>
            <a:endParaRPr lang="en-US" altLang="zh-CN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                    Have lunch at Moonlight Restaurant.</a:t>
            </a:r>
            <a:endParaRPr lang="en-US" altLang="zh-CN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1:00 p.m.      </a:t>
            </a:r>
            <a:r>
              <a:rPr lang="en-US" altLang="zh-CN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Get on </a:t>
            </a:r>
            <a:r>
              <a:rPr lang="en-US" altLang="zh-CN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the bus (8)___________the                </a:t>
            </a:r>
            <a:endParaRPr lang="en-US" altLang="zh-CN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                  restaurant.</a:t>
            </a:r>
            <a:endParaRPr lang="en-US" altLang="zh-CN" sz="2400" b="1" i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1:30 p.m.        Back to our school.</a:t>
            </a:r>
            <a:endParaRPr lang="en-US" altLang="zh-CN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Cost </a:t>
            </a:r>
            <a:r>
              <a:rPr lang="en-US" altLang="zh-CN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of the trip   </a:t>
            </a:r>
            <a:r>
              <a:rPr lang="zh-CN" altLang="en-US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￥</a:t>
            </a:r>
            <a:r>
              <a:rPr lang="en-US" altLang="zh-CN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(9) _______ per student</a:t>
            </a:r>
            <a:endParaRPr lang="en-US" altLang="zh-CN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endParaRPr lang="en-US" altLang="zh-CN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6" name="Text Box 4"/>
          <p:cNvSpPr txBox="1"/>
          <p:nvPr/>
        </p:nvSpPr>
        <p:spPr>
          <a:xfrm>
            <a:off x="8158163" y="1219200"/>
            <a:ext cx="1135062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zh-CN" sz="2400" dirty="0">
              <a:latin typeface="Comic Sans MS" panose="030F0702030302020204" pitchFamily="66" charset="0"/>
            </a:endParaRPr>
          </a:p>
        </p:txBody>
      </p:sp>
      <p:sp>
        <p:nvSpPr>
          <p:cNvPr id="13317" name="Rectangle 26"/>
          <p:cNvSpPr/>
          <p:nvPr/>
        </p:nvSpPr>
        <p:spPr>
          <a:xfrm>
            <a:off x="177800" y="1292225"/>
            <a:ext cx="8158163" cy="511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endParaRPr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3974" name="Text Box 28"/>
          <p:cNvSpPr txBox="1"/>
          <p:nvPr/>
        </p:nvSpPr>
        <p:spPr>
          <a:xfrm>
            <a:off x="304800" y="152400"/>
            <a:ext cx="8421688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MS Gothic" panose="020B0609070205080204" pitchFamily="49" charset="-128"/>
                <a:cs typeface="+mn-ea"/>
              </a:rPr>
              <a:t>A2: Listen again and complete the notes          below</a:t>
            </a:r>
            <a:endParaRPr lang="en-US" altLang="zh-CN" sz="32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3975" name="TextBox 1"/>
          <p:cNvSpPr txBox="1"/>
          <p:nvPr/>
        </p:nvSpPr>
        <p:spPr>
          <a:xfrm>
            <a:off x="177800" y="1230313"/>
            <a:ext cx="3462338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0000CC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The day of the final</a:t>
            </a:r>
            <a:endParaRPr lang="en-US" altLang="zh-CN" sz="2800" b="1" dirty="0">
              <a:solidFill>
                <a:srgbClr val="0000CC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3976" name="TextBox 2"/>
          <p:cNvSpPr txBox="1"/>
          <p:nvPr/>
        </p:nvSpPr>
        <p:spPr>
          <a:xfrm>
            <a:off x="4724400" y="1738313"/>
            <a:ext cx="282257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the school gate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3977" name="TextBox 8"/>
          <p:cNvSpPr txBox="1"/>
          <p:nvPr/>
        </p:nvSpPr>
        <p:spPr>
          <a:xfrm>
            <a:off x="3305175" y="2895600"/>
            <a:ext cx="23050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Match starts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3978" name="TextBox 10"/>
          <p:cNvSpPr txBox="1"/>
          <p:nvPr/>
        </p:nvSpPr>
        <p:spPr>
          <a:xfrm>
            <a:off x="3305175" y="3756025"/>
            <a:ext cx="268446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Match finishes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3979" name="TextBox 11"/>
          <p:cNvSpPr txBox="1"/>
          <p:nvPr/>
        </p:nvSpPr>
        <p:spPr>
          <a:xfrm>
            <a:off x="5410200" y="5029200"/>
            <a:ext cx="196056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in front of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3980" name="TextBox 12"/>
          <p:cNvSpPr txBox="1"/>
          <p:nvPr/>
        </p:nvSpPr>
        <p:spPr>
          <a:xfrm>
            <a:off x="3965575" y="6315075"/>
            <a:ext cx="585788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20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3981" name="TextBox 13"/>
          <p:cNvSpPr txBox="1"/>
          <p:nvPr/>
        </p:nvSpPr>
        <p:spPr>
          <a:xfrm>
            <a:off x="762000" y="2033588"/>
            <a:ext cx="172402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9:45 a.m.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3982" name="TextBox 14"/>
          <p:cNvSpPr txBox="1"/>
          <p:nvPr/>
        </p:nvSpPr>
        <p:spPr>
          <a:xfrm>
            <a:off x="777875" y="2557463"/>
            <a:ext cx="19240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10:15 a.m.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3983" name="TextBox 15"/>
          <p:cNvSpPr txBox="1"/>
          <p:nvPr/>
        </p:nvSpPr>
        <p:spPr>
          <a:xfrm>
            <a:off x="762000" y="3302000"/>
            <a:ext cx="192405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10:55 a.m.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3984" name="TextBox 16"/>
          <p:cNvSpPr txBox="1"/>
          <p:nvPr/>
        </p:nvSpPr>
        <p:spPr>
          <a:xfrm>
            <a:off x="777875" y="4198938"/>
            <a:ext cx="190341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11:50 a.m.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895600" y="2941638"/>
            <a:ext cx="3657600" cy="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直接连接符 19"/>
          <p:cNvCxnSpPr/>
          <p:nvPr/>
        </p:nvCxnSpPr>
        <p:spPr>
          <a:xfrm>
            <a:off x="2486025" y="5567363"/>
            <a:ext cx="2393950" cy="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直接连接符 20"/>
          <p:cNvCxnSpPr/>
          <p:nvPr/>
        </p:nvCxnSpPr>
        <p:spPr>
          <a:xfrm>
            <a:off x="304800" y="6832600"/>
            <a:ext cx="2395538" cy="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74" grpId="0"/>
      <p:bldP spid="83975" grpId="0"/>
      <p:bldP spid="83976" grpId="0"/>
      <p:bldP spid="83977" grpId="0"/>
      <p:bldP spid="83978" grpId="0"/>
      <p:bldP spid="83979" grpId="0"/>
      <p:bldP spid="83980" grpId="0"/>
      <p:bldP spid="83981" grpId="0"/>
      <p:bldP spid="83982" grpId="0"/>
      <p:bldP spid="83983" grpId="0"/>
      <p:bldP spid="839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4994" name="Text Box 5"/>
          <p:cNvSpPr txBox="1"/>
          <p:nvPr/>
        </p:nvSpPr>
        <p:spPr>
          <a:xfrm>
            <a:off x="228600" y="1219200"/>
            <a:ext cx="8915400" cy="4616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5000"/>
              </a:lnSpc>
              <a:spcBef>
                <a:spcPct val="20000"/>
              </a:spcBef>
            </a:pPr>
            <a:r>
              <a:rPr lang="en-US" altLang="zh-CN" sz="2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If Linda wants to watch the final,</a:t>
            </a:r>
            <a:endParaRPr lang="en-US" altLang="zh-CN" sz="28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1.Where and when does she meet Kitty?</a:t>
            </a:r>
            <a:endParaRPr lang="en-US" altLang="zh-CN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har char="•"/>
            </a:pPr>
            <a:endParaRPr lang="en-US" altLang="zh-CN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AutoNum type="arabicPeriod" startAt="2"/>
            </a:pPr>
            <a:r>
              <a:rPr lang="en-US" altLang="zh-CN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How long is the first half of the match?</a:t>
            </a:r>
            <a:endParaRPr lang="en-US" altLang="zh-CN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AutoNum type="arabicPeriod" startAt="2"/>
            </a:pPr>
            <a:endParaRPr lang="en-US" altLang="zh-CN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AutoNum type="arabicPeriod" startAt="2"/>
            </a:pPr>
            <a:r>
              <a:rPr lang="en-US" altLang="zh-CN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Where will she have lunch?</a:t>
            </a:r>
            <a:endParaRPr lang="en-US" altLang="zh-CN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AutoNum type="arabicPeriod" startAt="2"/>
            </a:pPr>
            <a:endParaRPr lang="en-US" altLang="zh-CN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AutoNum type="arabicPeriod" startAt="2"/>
            </a:pPr>
            <a:r>
              <a:rPr lang="en-US" altLang="zh-CN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 How much does the trip cost?</a:t>
            </a:r>
            <a:endParaRPr lang="en-US" altLang="zh-CN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4995" name="Text Box 15"/>
          <p:cNvSpPr txBox="1"/>
          <p:nvPr/>
        </p:nvSpPr>
        <p:spPr>
          <a:xfrm>
            <a:off x="304800" y="304800"/>
            <a:ext cx="4114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MS Gothic" panose="020B0609070205080204" pitchFamily="49" charset="-128"/>
                <a:cs typeface="+mn-ea"/>
              </a:rPr>
              <a:t>Ask and answer</a:t>
            </a:r>
            <a:endParaRPr lang="en-US" altLang="zh-CN" sz="40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4996" name="TextBox 1"/>
          <p:cNvSpPr txBox="1"/>
          <p:nvPr/>
        </p:nvSpPr>
        <p:spPr>
          <a:xfrm>
            <a:off x="609600" y="2406650"/>
            <a:ext cx="607853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At the school gate at 9:30 a.m.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4997" name="TextBox 4"/>
          <p:cNvSpPr txBox="1"/>
          <p:nvPr/>
        </p:nvSpPr>
        <p:spPr>
          <a:xfrm>
            <a:off x="609600" y="3525838"/>
            <a:ext cx="41725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Twenty-five minutes.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4998" name="TextBox 5"/>
          <p:cNvSpPr txBox="1"/>
          <p:nvPr/>
        </p:nvSpPr>
        <p:spPr>
          <a:xfrm>
            <a:off x="625475" y="4648200"/>
            <a:ext cx="50546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At Moonlight Restaurant.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4999" name="TextBox 6"/>
          <p:cNvSpPr txBox="1"/>
          <p:nvPr/>
        </p:nvSpPr>
        <p:spPr>
          <a:xfrm>
            <a:off x="655638" y="5715000"/>
            <a:ext cx="3508375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￥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20 per student.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4994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994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994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35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4994">
                                            <p:txEl>
                                              <p:charRg st="35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994">
                                            <p:txEl>
                                              <p:charRg st="35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994">
                                            <p:txEl>
                                              <p:charRg st="35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74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994">
                                            <p:txEl>
                                              <p:charRg st="74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994">
                                            <p:txEl>
                                              <p:charRg st="74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994">
                                            <p:txEl>
                                              <p:charRg st="74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116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4994">
                                            <p:txEl>
                                              <p:charRg st="116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4994">
                                            <p:txEl>
                                              <p:charRg st="116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994">
                                            <p:txEl>
                                              <p:charRg st="116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144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4994">
                                            <p:txEl>
                                              <p:charRg st="144" end="1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4994">
                                            <p:txEl>
                                              <p:charRg st="144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994">
                                            <p:txEl>
                                              <p:charRg st="144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/>
      <p:bldP spid="84996" grpId="0"/>
      <p:bldP spid="84997" grpId="0"/>
      <p:bldP spid="84998" grpId="0"/>
      <p:bldP spid="849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5362" name="内容占位符 10" descr="图片3.jpg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15363" name="Picture 4" descr="gif0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88" y="295275"/>
            <a:ext cx="1828800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3036602" y="306991"/>
            <a:ext cx="45127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Self-learning 3</a:t>
            </a:r>
            <a:endParaRPr kumimoji="0" lang="zh-CN" altLang="en-US" sz="5400" b="0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5" name="TextBox 1"/>
          <p:cNvSpPr txBox="1"/>
          <p:nvPr/>
        </p:nvSpPr>
        <p:spPr>
          <a:xfrm>
            <a:off x="2057400" y="2286000"/>
            <a:ext cx="4953000" cy="369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endParaRPr sz="2400" dirty="0">
              <a:latin typeface="Comic Sans MS" panose="030F0702030302020204" pitchFamily="66" charset="0"/>
            </a:endParaRPr>
          </a:p>
        </p:txBody>
      </p:sp>
      <p:sp>
        <p:nvSpPr>
          <p:cNvPr id="15366" name="TextBox 2"/>
          <p:cNvSpPr txBox="1"/>
          <p:nvPr/>
        </p:nvSpPr>
        <p:spPr>
          <a:xfrm>
            <a:off x="533400" y="2209800"/>
            <a:ext cx="8215313" cy="2505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latin typeface="Comic Sans MS" panose="030F0702030302020204" pitchFamily="66" charset="0"/>
              </a:rPr>
              <a:t> </a:t>
            </a:r>
            <a:r>
              <a:rPr lang="zh-CN" altLang="zh-CN" sz="2800" b="1" dirty="0">
                <a:latin typeface="Comic Sans MS" panose="030F0702030302020204" pitchFamily="66" charset="0"/>
              </a:rPr>
              <a:t>（</a:t>
            </a:r>
            <a:r>
              <a:rPr lang="en-US" altLang="zh-CN" sz="2800" b="1" dirty="0">
                <a:latin typeface="Comic Sans MS" panose="030F0702030302020204" pitchFamily="66" charset="0"/>
              </a:rPr>
              <a:t>1</a:t>
            </a:r>
            <a:r>
              <a:rPr lang="zh-CN" altLang="zh-CN" sz="2800" b="1" dirty="0">
                <a:latin typeface="Comic Sans MS" panose="030F0702030302020204" pitchFamily="66" charset="0"/>
              </a:rPr>
              <a:t>）自学内容</a:t>
            </a:r>
            <a:r>
              <a:rPr lang="en-US" altLang="zh-CN" sz="2800" b="1" dirty="0">
                <a:latin typeface="Comic Sans MS" panose="030F0702030302020204" pitchFamily="66" charset="0"/>
              </a:rPr>
              <a:t>: Page 38 Part A3</a:t>
            </a:r>
            <a:endParaRPr lang="zh-CN" altLang="zh-CN" sz="2800" b="1" dirty="0">
              <a:latin typeface="Comic Sans MS" panose="030F0702030302020204" pitchFamily="66" charset="0"/>
            </a:endParaRPr>
          </a:p>
          <a:p>
            <a:r>
              <a:rPr lang="en-US" altLang="zh-CN" sz="2800" b="1" dirty="0">
                <a:latin typeface="Comic Sans MS" panose="030F0702030302020204" pitchFamily="66" charset="0"/>
              </a:rPr>
              <a:t> </a:t>
            </a:r>
            <a:r>
              <a:rPr lang="zh-CN" altLang="zh-CN" sz="2800" b="1" dirty="0">
                <a:latin typeface="Comic Sans MS" panose="030F0702030302020204" pitchFamily="66" charset="0"/>
              </a:rPr>
              <a:t>（</a:t>
            </a:r>
            <a:r>
              <a:rPr lang="en-US" altLang="zh-CN" sz="2800" b="1" dirty="0">
                <a:latin typeface="Comic Sans MS" panose="030F0702030302020204" pitchFamily="66" charset="0"/>
              </a:rPr>
              <a:t>2</a:t>
            </a:r>
            <a:r>
              <a:rPr lang="zh-CN" altLang="zh-CN" sz="2800" b="1" dirty="0">
                <a:latin typeface="Comic Sans MS" panose="030F0702030302020204" pitchFamily="66" charset="0"/>
              </a:rPr>
              <a:t>）自学方法</a:t>
            </a:r>
            <a:r>
              <a:rPr lang="en-US" altLang="zh-CN" sz="2800" b="1" dirty="0">
                <a:latin typeface="Comic Sans MS" panose="030F0702030302020204" pitchFamily="66" charset="0"/>
              </a:rPr>
              <a:t>: </a:t>
            </a:r>
            <a:endParaRPr lang="zh-CN" altLang="zh-CN" sz="2800" b="1" dirty="0"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buChar char="•"/>
            </a:pPr>
            <a:r>
              <a:rPr lang="en-US" altLang="zh-CN" sz="2800" b="1" dirty="0">
                <a:latin typeface="Comic Sans MS" panose="030F0702030302020204" pitchFamily="66" charset="0"/>
              </a:rPr>
              <a:t>   a. </a:t>
            </a:r>
            <a:r>
              <a:rPr lang="zh-CN" altLang="en-US" sz="2800" b="1" dirty="0">
                <a:latin typeface="Comic Sans MS" panose="030F0702030302020204" pitchFamily="66" charset="0"/>
              </a:rPr>
              <a:t>读</a:t>
            </a:r>
            <a:r>
              <a:rPr lang="en-US" altLang="zh-CN" sz="2800" b="1" dirty="0">
                <a:latin typeface="Comic Sans MS" panose="030F0702030302020204" pitchFamily="66" charset="0"/>
              </a:rPr>
              <a:t>Kitty’s </a:t>
            </a:r>
            <a:r>
              <a:rPr lang="zh-CN" altLang="en-US" sz="2800" b="1" dirty="0">
                <a:latin typeface="Comic Sans MS" panose="030F0702030302020204" pitchFamily="66" charset="0"/>
              </a:rPr>
              <a:t>笔记，判断正误并改正。</a:t>
            </a:r>
            <a:endParaRPr lang="zh-CN" altLang="en-US" sz="3200" b="1" dirty="0"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buChar char="•"/>
            </a:pPr>
            <a:r>
              <a:rPr lang="zh-CN" altLang="en-US" sz="2800" b="1" dirty="0">
                <a:latin typeface="Comic Sans MS" panose="030F0702030302020204" pitchFamily="66" charset="0"/>
              </a:rPr>
              <a:t>   </a:t>
            </a:r>
            <a:r>
              <a:rPr lang="en-US" altLang="zh-CN" sz="2800" b="1" dirty="0">
                <a:latin typeface="Comic Sans MS" panose="030F0702030302020204" pitchFamily="66" charset="0"/>
              </a:rPr>
              <a:t>b.</a:t>
            </a:r>
            <a:r>
              <a:rPr lang="zh-CN" altLang="en-US" sz="2800" b="1" dirty="0">
                <a:latin typeface="Comic Sans MS" panose="030F0702030302020204" pitchFamily="66" charset="0"/>
              </a:rPr>
              <a:t>小组讨论互帮。</a:t>
            </a:r>
            <a:endParaRPr lang="zh-CN" altLang="zh-CN" sz="2800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har char="•"/>
            </a:pPr>
            <a:r>
              <a:rPr lang="zh-CN" altLang="en-US" sz="2800" b="1" dirty="0">
                <a:latin typeface="Arial" panose="020B0604020202020204" pitchFamily="34" charset="0"/>
              </a:rPr>
              <a:t>     </a:t>
            </a:r>
            <a:r>
              <a:rPr lang="en-US" altLang="zh-CN" sz="2800" b="1" dirty="0">
                <a:latin typeface="Arial" panose="020B0604020202020204" pitchFamily="34" charset="0"/>
              </a:rPr>
              <a:t>c. </a:t>
            </a:r>
            <a:r>
              <a:rPr lang="zh-CN" altLang="zh-CN" sz="2800" b="1" dirty="0">
                <a:latin typeface="Arial" panose="020B0604020202020204" pitchFamily="34" charset="0"/>
              </a:rPr>
              <a:t>小组</a:t>
            </a:r>
            <a:r>
              <a:rPr lang="zh-CN" altLang="en-US" sz="2800" b="1" dirty="0">
                <a:latin typeface="Arial" panose="020B0604020202020204" pitchFamily="34" charset="0"/>
              </a:rPr>
              <a:t>汇报，校对答案</a:t>
            </a:r>
            <a:r>
              <a:rPr lang="zh-CN" altLang="zh-CN" sz="2800" b="1" dirty="0">
                <a:latin typeface="Arial" panose="020B0604020202020204" pitchFamily="34" charset="0"/>
              </a:rPr>
              <a:t>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4018" name="WordArt 2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4953000" cy="914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p>
            <a:pPr lvl="0" algn="ctr" fontAlgn="base"/>
            <a:r>
              <a:rPr lang="en-US" altLang="zh-CN" sz="36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Comic Sans MS" panose="030F0702030302020204" pitchFamily="66" charset="0"/>
                <a:ea typeface="MS Gothic" panose="020B0609070205080204" pitchFamily="49" charset="-128"/>
                <a:cs typeface="+mn-ea"/>
              </a:rPr>
              <a:t>A3: True or False</a:t>
            </a:r>
            <a:endParaRPr lang="en-US" altLang="zh-CN" sz="3600" b="1" strike="noStrike" noProof="1" dirty="0">
              <a:effectLst>
                <a:outerShdw blurRad="38100" dist="38100" dir="2700000">
                  <a:srgbClr val="FFFFFF"/>
                </a:outerShdw>
              </a:effectLst>
              <a:latin typeface="Comic Sans MS" panose="030F0702030302020204" pitchFamily="66" charset="0"/>
              <a:ea typeface="MS Gothic" panose="020B0609070205080204" pitchFamily="49" charset="-128"/>
            </a:endParaRPr>
          </a:p>
        </p:txBody>
      </p:sp>
      <p:sp>
        <p:nvSpPr>
          <p:cNvPr id="87045" name="Text Box 5"/>
          <p:cNvSpPr txBox="1"/>
          <p:nvPr/>
        </p:nvSpPr>
        <p:spPr>
          <a:xfrm>
            <a:off x="0" y="1524000"/>
            <a:ext cx="9144000" cy="36782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25000"/>
              </a:lnSpc>
              <a:spcBef>
                <a:spcPct val="30000"/>
              </a:spcBef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school basketball team is in the final.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spcBef>
                <a:spcPct val="30000"/>
              </a:spcBef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match will take place at Moonlight Middle School in Moonlight Town.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spcBef>
                <a:spcPct val="30000"/>
              </a:spcBef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go there by underground.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spcBef>
                <a:spcPct val="30000"/>
              </a:spcBef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will take us about half an hour to reach the Sport Centre.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46" name="TextBox 1"/>
          <p:cNvSpPr txBox="1"/>
          <p:nvPr/>
        </p:nvSpPr>
        <p:spPr>
          <a:xfrm>
            <a:off x="7010400" y="1587500"/>
            <a:ext cx="533400" cy="585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F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7047" name="TextBox 4"/>
          <p:cNvSpPr txBox="1"/>
          <p:nvPr/>
        </p:nvSpPr>
        <p:spPr>
          <a:xfrm>
            <a:off x="3352800" y="2778125"/>
            <a:ext cx="533400" cy="585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F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7048" name="TextBox 5"/>
          <p:cNvSpPr txBox="1"/>
          <p:nvPr/>
        </p:nvSpPr>
        <p:spPr>
          <a:xfrm>
            <a:off x="5715000" y="3363913"/>
            <a:ext cx="5334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F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7049" name="TextBox 6"/>
          <p:cNvSpPr txBox="1"/>
          <p:nvPr/>
        </p:nvSpPr>
        <p:spPr>
          <a:xfrm>
            <a:off x="1752600" y="4618038"/>
            <a:ext cx="5334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T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155825" y="2057400"/>
            <a:ext cx="1577975" cy="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直接连接符 9"/>
          <p:cNvCxnSpPr/>
          <p:nvPr/>
        </p:nvCxnSpPr>
        <p:spPr>
          <a:xfrm>
            <a:off x="4773613" y="2778125"/>
            <a:ext cx="3836987" cy="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直接连接符 11"/>
          <p:cNvCxnSpPr/>
          <p:nvPr/>
        </p:nvCxnSpPr>
        <p:spPr>
          <a:xfrm>
            <a:off x="3429000" y="3948113"/>
            <a:ext cx="2057400" cy="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053" name="TextBox 12"/>
          <p:cNvSpPr txBox="1"/>
          <p:nvPr/>
        </p:nvSpPr>
        <p:spPr>
          <a:xfrm>
            <a:off x="2006600" y="1262063"/>
            <a:ext cx="1944688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basketball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7054" name="TextBox 16"/>
          <p:cNvSpPr txBox="1"/>
          <p:nvPr/>
        </p:nvSpPr>
        <p:spPr>
          <a:xfrm>
            <a:off x="4773613" y="1938338"/>
            <a:ext cx="3103562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the sports centre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7055" name="TextBox 17"/>
          <p:cNvSpPr txBox="1"/>
          <p:nvPr/>
        </p:nvSpPr>
        <p:spPr>
          <a:xfrm>
            <a:off x="3841750" y="3227388"/>
            <a:ext cx="823913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bus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/>
      <p:bldP spid="87047" grpId="0"/>
      <p:bldP spid="87048" grpId="0"/>
      <p:bldP spid="87049" grpId="0"/>
      <p:bldP spid="87053" grpId="0"/>
      <p:bldP spid="87054" grpId="0"/>
      <p:bldP spid="870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42" name="WordArt 2"/>
          <p:cNvSpPr>
            <a:spLocks noChangeArrowheads="1" noChangeShapeType="1" noTextEdit="1"/>
          </p:cNvSpPr>
          <p:nvPr/>
        </p:nvSpPr>
        <p:spPr bwMode="auto">
          <a:xfrm>
            <a:off x="457200" y="333375"/>
            <a:ext cx="5181600" cy="8382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p>
            <a:pPr lvl="0" algn="ctr" fontAlgn="base"/>
            <a:r>
              <a:rPr lang="en-US" altLang="zh-CN" sz="36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Comic Sans MS" panose="030F0702030302020204" pitchFamily="66" charset="0"/>
                <a:ea typeface="MS Gothic" panose="020B0609070205080204" pitchFamily="49" charset="-128"/>
                <a:cs typeface="+mn-ea"/>
              </a:rPr>
              <a:t>A3:True or False</a:t>
            </a:r>
            <a:endParaRPr lang="en-US" altLang="zh-CN" sz="3600" b="1" strike="noStrike" noProof="1" dirty="0">
              <a:effectLst>
                <a:outerShdw blurRad="38100" dist="38100" dir="2700000">
                  <a:srgbClr val="FFFFFF"/>
                </a:outerShdw>
              </a:effectLst>
              <a:latin typeface="Comic Sans MS" panose="030F0702030302020204" pitchFamily="66" charset="0"/>
              <a:ea typeface="MS Gothic" panose="020B0609070205080204" pitchFamily="49" charset="-128"/>
            </a:endParaRPr>
          </a:p>
        </p:txBody>
      </p:sp>
      <p:sp>
        <p:nvSpPr>
          <p:cNvPr id="88069" name="Text Box 3"/>
          <p:cNvSpPr txBox="1"/>
          <p:nvPr/>
        </p:nvSpPr>
        <p:spPr>
          <a:xfrm>
            <a:off x="30163" y="1524000"/>
            <a:ext cx="8915400" cy="26352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25000"/>
              </a:lnSpc>
              <a:spcBef>
                <a:spcPct val="3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Half-time is a 20-minute period for the players to rest.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spcBef>
                <a:spcPct val="3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We can buy food and drinks during half-time.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spcBef>
                <a:spcPct val="3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The match will finish before noon.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spcBef>
                <a:spcPct val="3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We will go back to our school after lunch.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70" name="TextBox 3"/>
          <p:cNvSpPr txBox="1"/>
          <p:nvPr/>
        </p:nvSpPr>
        <p:spPr>
          <a:xfrm>
            <a:off x="8534400" y="1524000"/>
            <a:ext cx="5334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F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8071" name="TextBox 4"/>
          <p:cNvSpPr txBox="1"/>
          <p:nvPr/>
        </p:nvSpPr>
        <p:spPr>
          <a:xfrm>
            <a:off x="7391400" y="2225675"/>
            <a:ext cx="533400" cy="585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T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8072" name="TextBox 5"/>
          <p:cNvSpPr txBox="1"/>
          <p:nvPr/>
        </p:nvSpPr>
        <p:spPr>
          <a:xfrm>
            <a:off x="5943600" y="2949575"/>
            <a:ext cx="5334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T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88073" name="TextBox 6"/>
          <p:cNvSpPr txBox="1"/>
          <p:nvPr/>
        </p:nvSpPr>
        <p:spPr>
          <a:xfrm>
            <a:off x="6835775" y="3535363"/>
            <a:ext cx="533400" cy="5857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T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590800" y="2079625"/>
            <a:ext cx="1524000" cy="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075" name="TextBox 10"/>
          <p:cNvSpPr txBox="1"/>
          <p:nvPr/>
        </p:nvSpPr>
        <p:spPr>
          <a:xfrm>
            <a:off x="2511425" y="1290638"/>
            <a:ext cx="16827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5-minute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70" grpId="0"/>
      <p:bldP spid="88071" grpId="0"/>
      <p:bldP spid="88072" grpId="0"/>
      <p:bldP spid="88073" grpId="0"/>
      <p:bldP spid="880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66916" name="Picture 4" descr="天坛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447800"/>
            <a:ext cx="5562600" cy="502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6919" name="Picture 7" descr="故宫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5562600" cy="5013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6920" name="Picture 8" descr="长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5562600" cy="5035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9093" name="Text Box 9"/>
          <p:cNvSpPr txBox="1"/>
          <p:nvPr/>
        </p:nvSpPr>
        <p:spPr>
          <a:xfrm>
            <a:off x="304800" y="369888"/>
            <a:ext cx="72390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t>The places of interest in Beijing</a:t>
            </a:r>
            <a:endParaRPr lang="en-US" altLang="zh-CN" sz="32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9094" name="Text Box 11"/>
          <p:cNvSpPr txBox="1"/>
          <p:nvPr/>
        </p:nvSpPr>
        <p:spPr>
          <a:xfrm>
            <a:off x="5943600" y="2438400"/>
            <a:ext cx="3200400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the Great Wall</a:t>
            </a:r>
            <a:endParaRPr lang="en-US" altLang="zh-CN" sz="3600" b="1" dirty="0">
              <a:latin typeface="Comic Sans MS" panose="030F0702030302020204" pitchFamily="66" charset="0"/>
            </a:endParaRPr>
          </a:p>
        </p:txBody>
      </p:sp>
      <p:sp>
        <p:nvSpPr>
          <p:cNvPr id="89095" name="Text Box 12"/>
          <p:cNvSpPr txBox="1"/>
          <p:nvPr/>
        </p:nvSpPr>
        <p:spPr>
          <a:xfrm>
            <a:off x="6019800" y="2362200"/>
            <a:ext cx="3124200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the Palace Museum</a:t>
            </a:r>
            <a:endParaRPr lang="en-US" altLang="zh-CN" sz="3600" b="1" dirty="0">
              <a:latin typeface="Comic Sans MS" panose="030F0702030302020204" pitchFamily="66" charset="0"/>
            </a:endParaRPr>
          </a:p>
        </p:txBody>
      </p:sp>
      <p:sp>
        <p:nvSpPr>
          <p:cNvPr id="89096" name="Text Box 13"/>
          <p:cNvSpPr txBox="1"/>
          <p:nvPr/>
        </p:nvSpPr>
        <p:spPr>
          <a:xfrm>
            <a:off x="5943600" y="2209800"/>
            <a:ext cx="2667000" cy="1739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the Temple of Heaven</a:t>
            </a:r>
            <a:endParaRPr lang="en-US" altLang="zh-CN" sz="3600" b="1" dirty="0">
              <a:latin typeface="Comic Sans MS" panose="030F0702030302020204" pitchFamily="66" charset="0"/>
            </a:endParaRPr>
          </a:p>
        </p:txBody>
      </p:sp>
      <p:sp>
        <p:nvSpPr>
          <p:cNvPr id="89097" name="Text Box 15"/>
          <p:cNvSpPr txBox="1"/>
          <p:nvPr/>
        </p:nvSpPr>
        <p:spPr>
          <a:xfrm>
            <a:off x="5943600" y="2209800"/>
            <a:ext cx="2667000" cy="1739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Beijing Amusement Park</a:t>
            </a:r>
            <a:endParaRPr lang="en-US" altLang="zh-CN" sz="3600" b="1" dirty="0">
              <a:latin typeface="Comic Sans MS" panose="030F0702030302020204" pitchFamily="66" charset="0"/>
            </a:endParaRPr>
          </a:p>
        </p:txBody>
      </p:sp>
      <p:pic>
        <p:nvPicPr>
          <p:cNvPr id="89098" name="Picture 16" descr="d41993f412533ac1f2d385c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5791200" cy="4953000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  <p:bldP spid="89093" grpId="1"/>
      <p:bldP spid="89094" grpId="0"/>
      <p:bldP spid="89094" grpId="1"/>
      <p:bldP spid="89095" grpId="0"/>
      <p:bldP spid="89095" grpId="1"/>
      <p:bldP spid="89096" grpId="0"/>
      <p:bldP spid="89096" grpId="1"/>
      <p:bldP spid="890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32663" cy="461963"/>
          </a:xfrm>
          <a:ln/>
        </p:spPr>
        <p:txBody>
          <a:bodyPr wrap="square" lIns="91440" tIns="45720" rIns="91440" bIns="45720" anchor="ctr"/>
          <a:p>
            <a:pPr algn="l"/>
            <a:r>
              <a:rPr lang="en-US" altLang="zh-CN" b="1" dirty="0">
                <a:latin typeface="Comic Sans MS" panose="030F0702030302020204" pitchFamily="66" charset="0"/>
              </a:rPr>
              <a:t>How to make suggestions</a:t>
            </a:r>
            <a:endParaRPr lang="en-US" altLang="zh-CN" b="1" dirty="0">
              <a:latin typeface="Comic Sans MS" panose="030F0702030302020204" pitchFamily="66" charset="0"/>
            </a:endParaRPr>
          </a:p>
        </p:txBody>
      </p:sp>
      <p:sp>
        <p:nvSpPr>
          <p:cNvPr id="90115" name="Rectangle 3"/>
          <p:cNvSpPr>
            <a:spLocks noGrp="1"/>
          </p:cNvSpPr>
          <p:nvPr>
            <p:ph type="body" sz="half"/>
          </p:nvPr>
        </p:nvSpPr>
        <p:spPr>
          <a:xfrm>
            <a:off x="228600" y="1295400"/>
            <a:ext cx="4343400" cy="4038600"/>
          </a:xfrm>
          <a:ln/>
        </p:spPr>
        <p:txBody>
          <a:bodyPr wrap="square" lIns="91440" tIns="45720" rIns="91440" bIns="45720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marL="533400" lvl="0" indent="-533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  </a:t>
            </a:r>
            <a:r>
              <a:rPr lang="en-US" altLang="zh-CN" sz="3200" b="1" dirty="0">
                <a:latin typeface="Times New Roman" panose="02020603050405020304" pitchFamily="18" charset="0"/>
              </a:rPr>
              <a:t>Shall we …?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533400" lvl="0" indent="-533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Let’s …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533400" lvl="0" indent="-533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Would you like to …?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533400" lvl="0" indent="-533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Why don’t you/we …?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533400" lvl="0" indent="-533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Why not …?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533400" lvl="0" indent="-533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What/How about…?</a:t>
            </a:r>
            <a:endParaRPr lang="en-US" altLang="zh-CN" sz="3600" b="1" dirty="0">
              <a:latin typeface="Comic Sans MS" panose="030F0702030302020204" pitchFamily="66" charset="0"/>
            </a:endParaRPr>
          </a:p>
        </p:txBody>
      </p:sp>
      <p:sp>
        <p:nvSpPr>
          <p:cNvPr id="90116" name="Rectangle 4"/>
          <p:cNvSpPr/>
          <p:nvPr/>
        </p:nvSpPr>
        <p:spPr>
          <a:xfrm>
            <a:off x="4648200" y="685800"/>
            <a:ext cx="4316413" cy="40560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3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en-US" altLang="zh-CN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Good idea!</a:t>
            </a:r>
            <a:endParaRPr lang="en-US" altLang="zh-CN" sz="3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en-US" altLang="zh-CN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What a great idea!</a:t>
            </a:r>
            <a:endParaRPr lang="en-US" altLang="zh-CN" sz="3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en-US" altLang="zh-CN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That sounds great!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0117" name="Rectangle 5"/>
          <p:cNvSpPr/>
          <p:nvPr/>
        </p:nvSpPr>
        <p:spPr>
          <a:xfrm>
            <a:off x="4648200" y="3733800"/>
            <a:ext cx="4114800" cy="29575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en-US" altLang="zh-CN" sz="3600" b="1" dirty="0">
              <a:solidFill>
                <a:srgbClr val="0066FF"/>
              </a:solidFill>
              <a:latin typeface="Monotype Corsiva" panose="03010101010201010101" pitchFamily="66" charset="0"/>
            </a:endParaRPr>
          </a:p>
          <a:p>
            <a:r>
              <a:rPr lang="en-US" altLang="zh-CN" sz="3600" b="1" dirty="0">
                <a:solidFill>
                  <a:srgbClr val="0066FF"/>
                </a:solidFill>
                <a:latin typeface="Monotype Corsiva" panose="03010101010201010101" pitchFamily="66" charset="0"/>
              </a:rPr>
              <a:t>I’d love to, but......</a:t>
            </a:r>
            <a:endParaRPr lang="en-US" altLang="zh-CN" sz="3600" b="1" dirty="0">
              <a:solidFill>
                <a:srgbClr val="0066FF"/>
              </a:solidFill>
              <a:latin typeface="Monotype Corsiva" panose="03010101010201010101" pitchFamily="66" charset="0"/>
            </a:endParaRPr>
          </a:p>
          <a:p>
            <a:r>
              <a:rPr lang="en-US" altLang="zh-CN" sz="3600" b="1" dirty="0">
                <a:solidFill>
                  <a:srgbClr val="0066FF"/>
                </a:solidFill>
                <a:latin typeface="Monotype Corsiva" panose="03010101010201010101" pitchFamily="66" charset="0"/>
              </a:rPr>
              <a:t>I’m afraid it is not a good idea.</a:t>
            </a:r>
            <a:endParaRPr lang="en-US" altLang="zh-CN" sz="3600" b="1" dirty="0">
              <a:solidFill>
                <a:srgbClr val="0066FF"/>
              </a:solidFill>
              <a:latin typeface="Monotype Corsiva" panose="03010101010201010101" pitchFamily="66" charset="0"/>
            </a:endParaRPr>
          </a:p>
          <a:p>
            <a:endParaRPr lang="en-US" altLang="zh-CN" sz="3600" b="1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AutoShape 6">
            <a:hlinkClick r:id="" action="ppaction://noaction"/>
          </p:cNvPr>
          <p:cNvSpPr/>
          <p:nvPr/>
        </p:nvSpPr>
        <p:spPr>
          <a:xfrm>
            <a:off x="8534400" y="6400800"/>
            <a:ext cx="228600" cy="228600"/>
          </a:xfrm>
          <a:prstGeom prst="actionButtonInformation">
            <a:avLst/>
          </a:prstGeom>
          <a:noFill/>
          <a:ln w="9525">
            <a:noFill/>
          </a:ln>
        </p:spPr>
        <p:txBody>
          <a:bodyPr wrap="none" anchor="ctr"/>
          <a:p>
            <a:endParaRPr dirty="0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15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5">
                                            <p:txEl>
                                              <p:charRg st="14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charRg st="25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115">
                                            <p:txEl>
                                              <p:charRg st="25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5">
                                            <p:txEl>
                                              <p:charRg st="25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charRg st="49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115">
                                            <p:txEl>
                                              <p:charRg st="49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15">
                                            <p:txEl>
                                              <p:charRg st="49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charRg st="72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115">
                                            <p:txEl>
                                              <p:charRg st="72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115">
                                            <p:txEl>
                                              <p:charRg st="72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charRg st="86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115">
                                            <p:txEl>
                                              <p:charRg st="86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115">
                                            <p:txEl>
                                              <p:charRg st="86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  <p:bldP spid="90116" grpId="0"/>
      <p:bldP spid="901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482" name="内容占位符 10" descr="图片3.jpg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20483" name="Picture 4" descr="gif0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88" y="295275"/>
            <a:ext cx="1828800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3036602" y="306991"/>
            <a:ext cx="45127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Self-learning 4</a:t>
            </a:r>
            <a:endParaRPr kumimoji="0" lang="zh-CN" altLang="en-US" sz="5400" b="0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5" name="TextBox 1"/>
          <p:cNvSpPr txBox="1"/>
          <p:nvPr/>
        </p:nvSpPr>
        <p:spPr>
          <a:xfrm>
            <a:off x="2057400" y="2286000"/>
            <a:ext cx="4953000" cy="369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endParaRPr sz="2400" dirty="0">
              <a:latin typeface="Comic Sans MS" panose="030F0702030302020204" pitchFamily="66" charset="0"/>
            </a:endParaRPr>
          </a:p>
        </p:txBody>
      </p:sp>
      <p:sp>
        <p:nvSpPr>
          <p:cNvPr id="20486" name="TextBox 2"/>
          <p:cNvSpPr txBox="1"/>
          <p:nvPr/>
        </p:nvSpPr>
        <p:spPr>
          <a:xfrm>
            <a:off x="533400" y="2209800"/>
            <a:ext cx="8215313" cy="2505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latin typeface="Comic Sans MS" panose="030F0702030302020204" pitchFamily="66" charset="0"/>
              </a:rPr>
              <a:t> </a:t>
            </a:r>
            <a:r>
              <a:rPr lang="zh-CN" altLang="zh-CN" sz="2800" b="1" dirty="0">
                <a:latin typeface="Comic Sans MS" panose="030F0702030302020204" pitchFamily="66" charset="0"/>
              </a:rPr>
              <a:t>（</a:t>
            </a:r>
            <a:r>
              <a:rPr lang="en-US" altLang="zh-CN" sz="2800" b="1" dirty="0">
                <a:latin typeface="Comic Sans MS" panose="030F0702030302020204" pitchFamily="66" charset="0"/>
              </a:rPr>
              <a:t>1</a:t>
            </a:r>
            <a:r>
              <a:rPr lang="zh-CN" altLang="zh-CN" sz="2800" b="1" dirty="0">
                <a:latin typeface="Comic Sans MS" panose="030F0702030302020204" pitchFamily="66" charset="0"/>
              </a:rPr>
              <a:t>）自学内容</a:t>
            </a:r>
            <a:r>
              <a:rPr lang="en-US" altLang="zh-CN" sz="2800" b="1" dirty="0">
                <a:latin typeface="Comic Sans MS" panose="030F0702030302020204" pitchFamily="66" charset="0"/>
              </a:rPr>
              <a:t>: Page 38 Part B</a:t>
            </a:r>
            <a:endParaRPr lang="zh-CN" altLang="zh-CN" sz="2800" b="1" dirty="0">
              <a:latin typeface="Comic Sans MS" panose="030F0702030302020204" pitchFamily="66" charset="0"/>
            </a:endParaRPr>
          </a:p>
          <a:p>
            <a:r>
              <a:rPr lang="en-US" altLang="zh-CN" sz="2800" b="1" dirty="0">
                <a:latin typeface="Comic Sans MS" panose="030F0702030302020204" pitchFamily="66" charset="0"/>
              </a:rPr>
              <a:t> </a:t>
            </a:r>
            <a:r>
              <a:rPr lang="zh-CN" altLang="zh-CN" sz="2800" b="1" dirty="0">
                <a:latin typeface="Comic Sans MS" panose="030F0702030302020204" pitchFamily="66" charset="0"/>
              </a:rPr>
              <a:t>（</a:t>
            </a:r>
            <a:r>
              <a:rPr lang="en-US" altLang="zh-CN" sz="2800" b="1" dirty="0">
                <a:latin typeface="Comic Sans MS" panose="030F0702030302020204" pitchFamily="66" charset="0"/>
              </a:rPr>
              <a:t>2</a:t>
            </a:r>
            <a:r>
              <a:rPr lang="zh-CN" altLang="zh-CN" sz="2800" b="1" dirty="0">
                <a:latin typeface="Comic Sans MS" panose="030F0702030302020204" pitchFamily="66" charset="0"/>
              </a:rPr>
              <a:t>）自学方法</a:t>
            </a:r>
            <a:r>
              <a:rPr lang="en-US" altLang="zh-CN" sz="2800" b="1" dirty="0">
                <a:latin typeface="Comic Sans MS" panose="030F0702030302020204" pitchFamily="66" charset="0"/>
              </a:rPr>
              <a:t>: </a:t>
            </a:r>
            <a:endParaRPr lang="zh-CN" altLang="zh-CN" sz="2800" b="1" dirty="0"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buChar char="•"/>
            </a:pPr>
            <a:r>
              <a:rPr lang="en-US" altLang="zh-CN" sz="2800" b="1" dirty="0">
                <a:latin typeface="Comic Sans MS" panose="030F0702030302020204" pitchFamily="66" charset="0"/>
              </a:rPr>
              <a:t>   a. </a:t>
            </a:r>
            <a:r>
              <a:rPr lang="zh-CN" altLang="en-US" sz="2800" b="1" dirty="0">
                <a:latin typeface="Comic Sans MS" panose="030F0702030302020204" pitchFamily="66" charset="0"/>
              </a:rPr>
              <a:t>听对话回答问题。</a:t>
            </a:r>
            <a:endParaRPr lang="zh-CN" altLang="en-US" sz="2800" b="1" dirty="0"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buChar char="•"/>
            </a:pPr>
            <a:r>
              <a:rPr lang="zh-CN" altLang="en-US" sz="2800" b="1" dirty="0">
                <a:latin typeface="Comic Sans MS" panose="030F0702030302020204" pitchFamily="66" charset="0"/>
              </a:rPr>
              <a:t>   </a:t>
            </a:r>
            <a:r>
              <a:rPr lang="en-US" altLang="zh-CN" sz="2800" b="1" dirty="0">
                <a:latin typeface="Comic Sans MS" panose="030F0702030302020204" pitchFamily="66" charset="0"/>
              </a:rPr>
              <a:t>b. </a:t>
            </a:r>
            <a:r>
              <a:rPr lang="zh-CN" altLang="en-US" sz="2800" b="1" dirty="0">
                <a:latin typeface="Comic Sans MS" panose="030F0702030302020204" pitchFamily="66" charset="0"/>
              </a:rPr>
              <a:t>跟读对话，讨论语言点并讲解。</a:t>
            </a:r>
            <a:endParaRPr lang="zh-CN" altLang="en-US" sz="2800" b="1" dirty="0"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buChar char="•"/>
            </a:pPr>
            <a:r>
              <a:rPr lang="zh-CN" altLang="en-US" sz="2800" b="1" dirty="0">
                <a:latin typeface="Comic Sans MS" panose="030F0702030302020204" pitchFamily="66" charset="0"/>
              </a:rPr>
              <a:t>   </a:t>
            </a:r>
            <a:r>
              <a:rPr lang="en-US" altLang="zh-CN" sz="2800" b="1" dirty="0">
                <a:latin typeface="Comic Sans MS" panose="030F0702030302020204" pitchFamily="66" charset="0"/>
              </a:rPr>
              <a:t>c. </a:t>
            </a:r>
            <a:r>
              <a:rPr lang="zh-CN" altLang="en-US" sz="2800" b="1" dirty="0">
                <a:latin typeface="Comic Sans MS" panose="030F0702030302020204" pitchFamily="66" charset="0"/>
              </a:rPr>
              <a:t>编写对话并表演。</a:t>
            </a:r>
            <a:endParaRPr lang="zh-CN" altLang="zh-CN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3731" name="Rectangle 2"/>
          <p:cNvSpPr>
            <a:spLocks noGrp="1"/>
          </p:cNvSpPr>
          <p:nvPr>
            <p:ph type="title"/>
          </p:nvPr>
        </p:nvSpPr>
        <p:spPr>
          <a:xfrm>
            <a:off x="1295400" y="457200"/>
            <a:ext cx="5791200" cy="838200"/>
          </a:xfrm>
          <a:ln/>
        </p:spPr>
        <p:txBody>
          <a:bodyPr wrap="square" lIns="91440" tIns="45720" rIns="91440" bIns="45720" anchor="ctr"/>
          <a:p>
            <a:pPr algn="l"/>
            <a:r>
              <a:rPr lang="en-US" altLang="zh-CN" b="1">
                <a:solidFill>
                  <a:srgbClr val="C00000"/>
                </a:solidFill>
                <a:latin typeface="Times New Roman" panose="02020603050405020304" pitchFamily="18" charset="0"/>
              </a:rPr>
              <a:t>Talking about sports</a:t>
            </a:r>
            <a:endParaRPr lang="en-US" altLang="zh-CN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2" name="Rectangle 3"/>
          <p:cNvSpPr>
            <a:spLocks noGrp="1"/>
          </p:cNvSpPr>
          <p:nvPr>
            <p:ph type="body" sz="half"/>
          </p:nvPr>
        </p:nvSpPr>
        <p:spPr>
          <a:xfrm>
            <a:off x="228600" y="1600200"/>
            <a:ext cx="8915400" cy="3962400"/>
          </a:xfrm>
          <a:ln/>
        </p:spPr>
        <p:txBody>
          <a:bodyPr wrap="square" lIns="91440" tIns="45720" rIns="91440" bIns="45720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400" b="1">
                <a:solidFill>
                  <a:srgbClr val="6600CC"/>
                </a:solidFill>
                <a:latin typeface="Times New Roman" panose="02020603050405020304" pitchFamily="18" charset="0"/>
              </a:rPr>
              <a:t>▲</a:t>
            </a:r>
            <a:r>
              <a:rPr lang="en-US" altLang="zh-CN" sz="3600" b="1">
                <a:solidFill>
                  <a:srgbClr val="6600CC"/>
                </a:solidFill>
                <a:latin typeface="Times New Roman" panose="02020603050405020304" pitchFamily="18" charset="0"/>
              </a:rPr>
              <a:t>Do you like sport? </a:t>
            </a:r>
            <a:endParaRPr lang="en-US" altLang="zh-CN" sz="3600" b="1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400" b="1">
                <a:solidFill>
                  <a:srgbClr val="6600CC"/>
                </a:solidFill>
                <a:latin typeface="Times New Roman" panose="02020603050405020304" pitchFamily="18" charset="0"/>
              </a:rPr>
              <a:t>▲</a:t>
            </a:r>
            <a:r>
              <a:rPr lang="en-US" altLang="zh-CN" sz="3600" b="1">
                <a:solidFill>
                  <a:srgbClr val="6600CC"/>
                </a:solidFill>
                <a:latin typeface="Times New Roman" panose="02020603050405020304" pitchFamily="18" charset="0"/>
              </a:rPr>
              <a:t> Do you often watch basketball matches? </a:t>
            </a:r>
            <a:endParaRPr lang="en-US" altLang="zh-CN" sz="3600" b="1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400" b="1">
                <a:solidFill>
                  <a:srgbClr val="6600CC"/>
                </a:solidFill>
                <a:latin typeface="Times New Roman" panose="02020603050405020304" pitchFamily="18" charset="0"/>
              </a:rPr>
              <a:t>▲</a:t>
            </a:r>
            <a:r>
              <a:rPr lang="en-US" altLang="zh-CN" sz="3600" b="1">
                <a:solidFill>
                  <a:srgbClr val="6600CC"/>
                </a:solidFill>
                <a:latin typeface="Times New Roman" panose="02020603050405020304" pitchFamily="18" charset="0"/>
              </a:rPr>
              <a:t> Are you in the school basketball team?</a:t>
            </a:r>
            <a:endParaRPr lang="en-US" altLang="zh-CN" sz="3600" b="1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400" b="1">
                <a:solidFill>
                  <a:srgbClr val="6600CC"/>
                </a:solidFill>
                <a:latin typeface="Times New Roman" panose="02020603050405020304" pitchFamily="18" charset="0"/>
              </a:rPr>
              <a:t>▲</a:t>
            </a:r>
            <a:r>
              <a:rPr lang="en-US" altLang="zh-CN" sz="3600" b="1">
                <a:solidFill>
                  <a:srgbClr val="6600CC"/>
                </a:solidFill>
                <a:latin typeface="Times New Roman" panose="02020603050405020304" pitchFamily="18" charset="0"/>
              </a:rPr>
              <a:t> When and where do you usually do sports? </a:t>
            </a:r>
            <a:endParaRPr lang="en-US" altLang="zh-CN" sz="3600" b="1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400" b="1">
                <a:solidFill>
                  <a:srgbClr val="6600CC"/>
                </a:solidFill>
                <a:latin typeface="Times New Roman" panose="02020603050405020304" pitchFamily="18" charset="0"/>
              </a:rPr>
              <a:t>▲</a:t>
            </a:r>
            <a:r>
              <a:rPr lang="en-US" altLang="zh-CN" sz="3600" b="1">
                <a:solidFill>
                  <a:srgbClr val="6600CC"/>
                </a:solidFill>
                <a:latin typeface="Times New Roman" panose="02020603050405020304" pitchFamily="18" charset="0"/>
              </a:rPr>
              <a:t> Who do you do sports with?</a:t>
            </a:r>
            <a:endParaRPr lang="en-US" altLang="zh-CN" sz="3600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  <p:bldP spid="737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3060" name="WordArt 4"/>
          <p:cNvSpPr>
            <a:spLocks noChangeArrowheads="1" noChangeShapeType="1" noTextEdit="1"/>
          </p:cNvSpPr>
          <p:nvPr/>
        </p:nvSpPr>
        <p:spPr bwMode="auto">
          <a:xfrm>
            <a:off x="800100" y="123825"/>
            <a:ext cx="3695700" cy="86677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p>
            <a:pPr lvl="0" algn="ctr" fontAlgn="base"/>
            <a:r>
              <a:rPr lang="en-US" altLang="zh-CN" sz="36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Comic Sans MS" panose="030F0702030302020204" pitchFamily="66" charset="0"/>
                <a:ea typeface="MS Gothic" panose="020B0609070205080204" pitchFamily="49" charset="-128"/>
                <a:cs typeface="+mn-ea"/>
              </a:rPr>
              <a:t>B: Speak up</a:t>
            </a:r>
            <a:endParaRPr lang="en-US" altLang="zh-CN" sz="3600" b="1" strike="noStrike" noProof="1" dirty="0">
              <a:effectLst>
                <a:outerShdw blurRad="38100" dist="38100" dir="2700000">
                  <a:srgbClr val="FFFFFF"/>
                </a:outerShdw>
              </a:effectLst>
              <a:latin typeface="Comic Sans MS" panose="030F0702030302020204" pitchFamily="66" charset="0"/>
              <a:ea typeface="MS Gothic" panose="020B0609070205080204" pitchFamily="49" charset="-128"/>
            </a:endParaRP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1">
            <a:lum contrast="24000"/>
          </a:blip>
          <a:stretch>
            <a:fillRect/>
          </a:stretch>
        </p:blipFill>
        <p:spPr>
          <a:xfrm>
            <a:off x="1447800" y="3819525"/>
            <a:ext cx="6629400" cy="3038475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21508" name="AutoShape 6"/>
          <p:cNvSpPr/>
          <p:nvPr/>
        </p:nvSpPr>
        <p:spPr>
          <a:xfrm>
            <a:off x="0" y="1447800"/>
            <a:ext cx="4495800" cy="1981200"/>
          </a:xfrm>
          <a:prstGeom prst="cloudCallout">
            <a:avLst>
              <a:gd name="adj1" fmla="val 12074"/>
              <a:gd name="adj2" fmla="val 84537"/>
            </a:avLst>
          </a:prstGeom>
          <a:noFill/>
          <a:ln w="9525">
            <a:noFill/>
          </a:ln>
        </p:spPr>
        <p:txBody>
          <a:bodyPr anchor="ctr"/>
          <a:p>
            <a:pPr algn="ctr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1509" name="AutoShape 7"/>
          <p:cNvSpPr/>
          <p:nvPr/>
        </p:nvSpPr>
        <p:spPr>
          <a:xfrm>
            <a:off x="4953000" y="1371600"/>
            <a:ext cx="3810000" cy="2362200"/>
          </a:xfrm>
          <a:prstGeom prst="cloudCallout">
            <a:avLst>
              <a:gd name="adj1" fmla="val -10083"/>
              <a:gd name="adj2" fmla="val 60954"/>
            </a:avLst>
          </a:prstGeom>
          <a:noFill/>
          <a:ln w="9525">
            <a:noFill/>
          </a:ln>
        </p:spPr>
        <p:txBody>
          <a:bodyPr anchor="ctr"/>
          <a:p>
            <a:pPr algn="ctr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92168" name="Text Box 8"/>
          <p:cNvSpPr txBox="1"/>
          <p:nvPr/>
        </p:nvSpPr>
        <p:spPr>
          <a:xfrm>
            <a:off x="685800" y="1828800"/>
            <a:ext cx="335280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Where are we going tomorrow?</a:t>
            </a:r>
            <a:endParaRPr lang="en-US" altLang="zh-CN" sz="2800" b="1" dirty="0">
              <a:latin typeface="Comic Sans MS" panose="030F0702030302020204" pitchFamily="66" charset="0"/>
            </a:endParaRPr>
          </a:p>
        </p:txBody>
      </p:sp>
      <p:sp>
        <p:nvSpPr>
          <p:cNvPr id="92169" name="Text Box 33"/>
          <p:cNvSpPr txBox="1"/>
          <p:nvPr/>
        </p:nvSpPr>
        <p:spPr>
          <a:xfrm>
            <a:off x="5334000" y="1905000"/>
            <a:ext cx="3352800" cy="13731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China Science and Technology Museum.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170" name="TextBox 1"/>
          <p:cNvSpPr txBox="1"/>
          <p:nvPr/>
        </p:nvSpPr>
        <p:spPr>
          <a:xfrm>
            <a:off x="4762500" y="381000"/>
            <a:ext cx="375761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Listen and answer</a:t>
            </a:r>
            <a:endParaRPr lang="en-US" altLang="zh-CN" sz="3200" b="1" dirty="0">
              <a:solidFill>
                <a:srgbClr val="0000CC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2169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/>
      <p:bldP spid="921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3186" name="Rectangle 4"/>
          <p:cNvSpPr/>
          <p:nvPr/>
        </p:nvSpPr>
        <p:spPr>
          <a:xfrm>
            <a:off x="304800" y="2190750"/>
            <a:ext cx="8839200" cy="421005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p>
            <a:pPr marL="342900" indent="-342900">
              <a:lnSpc>
                <a:spcPct val="110000"/>
              </a:lnSpc>
              <a:spcBef>
                <a:spcPct val="25000"/>
              </a:spcBef>
            </a:pPr>
            <a:r>
              <a:rPr lang="en-US" altLang="zh-CN" sz="2800" b="1" dirty="0">
                <a:latin typeface="Georgia" panose="02040502050405020303" pitchFamily="18" charset="0"/>
              </a:rPr>
              <a:t>A: Where shall we go with…? Shall we…?</a:t>
            </a:r>
            <a:endParaRPr lang="en-US" altLang="zh-CN" sz="2800" b="1" i="1" u="sng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ct val="25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Georgia" panose="02040502050405020303" pitchFamily="18" charset="0"/>
              </a:rPr>
              <a:t>B:  I’m afraid that’s not a good idea.</a:t>
            </a:r>
            <a:r>
              <a:rPr lang="en-US" altLang="zh-CN" sz="2800" b="1" dirty="0">
                <a:latin typeface="Georgia" panose="02040502050405020303" pitchFamily="18" charset="0"/>
              </a:rPr>
              <a:t> </a:t>
            </a:r>
            <a:r>
              <a:rPr lang="en-US" altLang="zh-CN" sz="2800" b="1" dirty="0">
                <a:solidFill>
                  <a:srgbClr val="0000CC"/>
                </a:solidFill>
                <a:latin typeface="Georgia" panose="02040502050405020303" pitchFamily="18" charset="0"/>
              </a:rPr>
              <a:t>…</a:t>
            </a:r>
            <a:endParaRPr lang="en-US" altLang="zh-CN" sz="2800" b="1" u="sng" dirty="0">
              <a:solidFill>
                <a:srgbClr val="0000CC"/>
              </a:solidFill>
              <a:latin typeface="Georgia" panose="02040502050405020303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ct val="25000"/>
              </a:spcBef>
            </a:pPr>
            <a:r>
              <a:rPr lang="en-US" altLang="zh-CN" sz="2800" b="1" dirty="0">
                <a:latin typeface="Georgia" panose="02040502050405020303" pitchFamily="18" charset="0"/>
              </a:rPr>
              <a:t>A: Well, we could…</a:t>
            </a:r>
            <a:endParaRPr lang="en-US" altLang="zh-CN" sz="2800" b="1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ct val="25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Georgia" panose="02040502050405020303" pitchFamily="18" charset="0"/>
              </a:rPr>
              <a:t>B:  Yes, that’s a good idea, but it’s… I’d like to…</a:t>
            </a:r>
            <a:endParaRPr lang="en-US" altLang="zh-CN" sz="2800" b="1" dirty="0">
              <a:solidFill>
                <a:srgbClr val="0000CC"/>
              </a:solidFill>
              <a:latin typeface="Georgia" panose="02040502050405020303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ct val="25000"/>
              </a:spcBef>
            </a:pPr>
            <a:r>
              <a:rPr lang="en-US" altLang="zh-CN" sz="2800" b="1" dirty="0">
                <a:latin typeface="Georgia" panose="02040502050405020303" pitchFamily="18" charset="0"/>
              </a:rPr>
              <a:t>A:  Sure. Why don’t we … too?</a:t>
            </a:r>
            <a:endParaRPr lang="en-US" altLang="zh-CN" sz="2800" b="1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ct val="25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Georgia" panose="02040502050405020303" pitchFamily="18" charset="0"/>
              </a:rPr>
              <a:t>B:  What a great idea! Let’s go to… and …</a:t>
            </a:r>
            <a:endParaRPr lang="en-US" altLang="zh-CN" sz="2800" b="1" i="1" u="sng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sp>
        <p:nvSpPr>
          <p:cNvPr id="175109" name="WordArt 5"/>
          <p:cNvSpPr>
            <a:spLocks noChangeArrowheads="1" noChangeShapeType="1" noTextEdit="1"/>
          </p:cNvSpPr>
          <p:nvPr/>
        </p:nvSpPr>
        <p:spPr bwMode="auto">
          <a:xfrm>
            <a:off x="1066800" y="200025"/>
            <a:ext cx="7162800" cy="94297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p>
            <a:pPr lvl="0" algn="ctr" fontAlgn="base"/>
            <a:r>
              <a:rPr lang="en-US" altLang="zh-CN" sz="36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Comic Sans MS" panose="030F0702030302020204" pitchFamily="66" charset="0"/>
                <a:ea typeface="MS Gothic" panose="020B0609070205080204" pitchFamily="49" charset="-128"/>
                <a:cs typeface="+mn-ea"/>
              </a:rPr>
              <a:t>Make up your dialogues</a:t>
            </a:r>
            <a:endParaRPr lang="en-US" altLang="zh-CN" sz="3600" b="1" strike="noStrike" noProof="1" dirty="0">
              <a:effectLst>
                <a:outerShdw blurRad="38100" dist="38100" dir="2700000">
                  <a:srgbClr val="FFFFFF"/>
                </a:outerShdw>
              </a:effectLst>
              <a:latin typeface="Comic Sans MS" panose="030F0702030302020204" pitchFamily="66" charset="0"/>
              <a:ea typeface="MS Gothic" panose="020B0609070205080204" pitchFamily="49" charset="-128"/>
            </a:endParaRPr>
          </a:p>
        </p:txBody>
      </p:sp>
      <p:sp>
        <p:nvSpPr>
          <p:cNvPr id="93190" name="Text Box 6"/>
          <p:cNvSpPr txBox="1"/>
          <p:nvPr/>
        </p:nvSpPr>
        <p:spPr>
          <a:xfrm>
            <a:off x="685800" y="1143000"/>
            <a:ext cx="80010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Show Linda around your hometown</a:t>
            </a:r>
            <a:endParaRPr lang="en-US" altLang="zh-CN" sz="36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4210" name="TextBox 1"/>
          <p:cNvSpPr txBox="1"/>
          <p:nvPr/>
        </p:nvSpPr>
        <p:spPr>
          <a:xfrm>
            <a:off x="2819400" y="225425"/>
            <a:ext cx="3011488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400" b="1" dirty="0">
                <a:solidFill>
                  <a:srgbClr val="0000CC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Exercises:</a:t>
            </a:r>
            <a:endParaRPr lang="en-US" altLang="zh-CN" sz="4400" b="1" dirty="0">
              <a:solidFill>
                <a:srgbClr val="0000CC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94211" name="TextBox 2"/>
          <p:cNvSpPr txBox="1"/>
          <p:nvPr/>
        </p:nvSpPr>
        <p:spPr>
          <a:xfrm>
            <a:off x="228600" y="1295400"/>
            <a:ext cx="8863013" cy="39703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buAutoNum type="arabicPeriod"/>
            </a:pPr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They _______ (</a:t>
            </a:r>
            <a:r>
              <a:rPr lang="zh-CN" altLang="en-US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到达</a:t>
            </a:r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) the airport late last night.</a:t>
            </a:r>
            <a:endParaRPr lang="en-US" altLang="zh-CN" sz="2800" b="1" dirty="0"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marL="342900" indent="-342900">
              <a:buAutoNum type="arabicPeriod"/>
            </a:pPr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During ________ (</a:t>
            </a:r>
            <a:r>
              <a:rPr lang="zh-CN" altLang="en-US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中场休息</a:t>
            </a:r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) , the players can </a:t>
            </a:r>
            <a:endParaRPr lang="en-US" altLang="zh-CN" sz="2800" b="1" dirty="0"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marL="342900" indent="-342900"/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   have a short break.</a:t>
            </a:r>
            <a:endParaRPr lang="en-US" altLang="zh-CN" sz="2800" b="1" dirty="0"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marL="342900" indent="-342900"/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3. The ______(</a:t>
            </a:r>
            <a:r>
              <a:rPr lang="zh-CN" altLang="en-US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费用</a:t>
            </a:r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) of the building is over </a:t>
            </a:r>
            <a:endParaRPr lang="en-US" altLang="zh-CN" sz="2800" b="1" dirty="0"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marL="342900" indent="-342900"/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    two million yuan.</a:t>
            </a:r>
            <a:endParaRPr lang="en-US" altLang="zh-CN" sz="2800" b="1" dirty="0"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marL="342900" indent="-342900"/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4. Our school basketball team got to the f______ </a:t>
            </a:r>
            <a:endParaRPr lang="en-US" altLang="zh-CN" sz="2800" b="1" dirty="0"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marL="342900" indent="-342900"/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   of this year’s competition.</a:t>
            </a:r>
            <a:endParaRPr lang="en-US" altLang="zh-CN" sz="2800" b="1" dirty="0"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marL="342900" indent="-342900"/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5. The final football match ______ ______ (</a:t>
            </a:r>
            <a:r>
              <a:rPr lang="zh-CN" altLang="en-US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举行</a:t>
            </a:r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)  in </a:t>
            </a:r>
            <a:endParaRPr lang="en-US" altLang="zh-CN" sz="2800" b="1" dirty="0"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marL="342900" indent="-342900"/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    ______ _______ ________(</a:t>
            </a:r>
            <a:r>
              <a:rPr lang="zh-CN" altLang="en-US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体育中心</a:t>
            </a:r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) last Sunday.</a:t>
            </a:r>
            <a:endParaRPr lang="en-US" altLang="zh-CN" sz="2800" b="1" dirty="0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94212" name="TextBox 3"/>
          <p:cNvSpPr txBox="1"/>
          <p:nvPr/>
        </p:nvSpPr>
        <p:spPr>
          <a:xfrm>
            <a:off x="1447800" y="1325563"/>
            <a:ext cx="156527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reached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23557" name="TextBox 4"/>
          <p:cNvSpPr txBox="1"/>
          <p:nvPr/>
        </p:nvSpPr>
        <p:spPr>
          <a:xfrm>
            <a:off x="1858963" y="1752600"/>
            <a:ext cx="16843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half-time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94214" name="TextBox 5"/>
          <p:cNvSpPr txBox="1"/>
          <p:nvPr/>
        </p:nvSpPr>
        <p:spPr>
          <a:xfrm>
            <a:off x="1431925" y="2590800"/>
            <a:ext cx="92551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cost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94215" name="TextBox 6"/>
          <p:cNvSpPr txBox="1"/>
          <p:nvPr/>
        </p:nvSpPr>
        <p:spPr>
          <a:xfrm>
            <a:off x="7239000" y="3429000"/>
            <a:ext cx="80327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inal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94216" name="TextBox 7"/>
          <p:cNvSpPr txBox="1"/>
          <p:nvPr/>
        </p:nvSpPr>
        <p:spPr>
          <a:xfrm>
            <a:off x="4659313" y="4343400"/>
            <a:ext cx="25606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took       place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94217" name="TextBox 8"/>
          <p:cNvSpPr txBox="1"/>
          <p:nvPr/>
        </p:nvSpPr>
        <p:spPr>
          <a:xfrm>
            <a:off x="650875" y="4689475"/>
            <a:ext cx="4097338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the       sports     centre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/>
      <p:bldP spid="94212" grpId="0"/>
      <p:bldP spid="94214" grpId="0"/>
      <p:bldP spid="94215" grpId="0"/>
      <p:bldP spid="94216" grpId="0"/>
      <p:bldP spid="94217" grpId="0"/>
      <p:bldP spid="235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5234" name="TextBox 1"/>
          <p:cNvSpPr txBox="1"/>
          <p:nvPr/>
        </p:nvSpPr>
        <p:spPr>
          <a:xfrm>
            <a:off x="228600" y="1066800"/>
            <a:ext cx="8786813" cy="39703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buAutoNum type="arabicPeriod"/>
            </a:pPr>
            <a:r>
              <a:rPr lang="zh-CN" altLang="en-US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没有您的支持，我将不能做出这道题。</a:t>
            </a:r>
            <a:endParaRPr lang="zh-CN" altLang="en-US" sz="2800" b="1" dirty="0"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marL="342900" indent="-342900"/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______ _______ _______ , I won’t ______ ______</a:t>
            </a:r>
            <a:endParaRPr lang="en-US" altLang="zh-CN" sz="2800" b="1" dirty="0"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marL="342900" indent="-342900"/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the problem.</a:t>
            </a:r>
            <a:endParaRPr lang="en-US" altLang="zh-CN" sz="2800" b="1" dirty="0"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marL="342900" indent="-342900"/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2. </a:t>
            </a:r>
            <a:r>
              <a:rPr lang="zh-CN" altLang="en-US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我希望你们能来为我们的篮球队喝彩。</a:t>
            </a:r>
            <a:endParaRPr lang="zh-CN" altLang="en-US" sz="2800" b="1" dirty="0"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marL="342900" indent="-342900"/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I hope you can ______ ______ _______ _______</a:t>
            </a:r>
            <a:endParaRPr lang="en-US" altLang="zh-CN" sz="2800" b="1" dirty="0"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marL="342900" indent="-342900"/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our basketball team.</a:t>
            </a:r>
            <a:endParaRPr lang="en-US" altLang="zh-CN" sz="2800" b="1" dirty="0"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marL="342900" indent="-342900"/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3. </a:t>
            </a:r>
            <a:r>
              <a:rPr lang="zh-CN" altLang="en-US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昨天我花了半小时才到达体育中心。</a:t>
            </a:r>
            <a:endParaRPr lang="zh-CN" altLang="en-US" sz="2800" b="1" dirty="0"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marL="342900" indent="-342900"/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It _______ me half an hour ______ _______ ______</a:t>
            </a:r>
            <a:endParaRPr lang="en-US" altLang="zh-CN" sz="2800" b="1" dirty="0"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marL="342900" indent="-342900"/>
            <a:r>
              <a:rPr lang="en-US" altLang="zh-CN" sz="2800" b="1" dirty="0">
                <a:latin typeface="Arial" panose="020B0604020202020204" pitchFamily="34" charset="0"/>
                <a:ea typeface="MS Gothic" panose="020B0609070205080204" pitchFamily="49" charset="-128"/>
              </a:rPr>
              <a:t>the sports centre.</a:t>
            </a:r>
            <a:endParaRPr lang="en-US" altLang="zh-CN" sz="2800" b="1" dirty="0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95235" name="TextBox 2"/>
          <p:cNvSpPr txBox="1"/>
          <p:nvPr/>
        </p:nvSpPr>
        <p:spPr>
          <a:xfrm>
            <a:off x="228600" y="1447800"/>
            <a:ext cx="4332288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Without   your    support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95236" name="TextBox 3"/>
          <p:cNvSpPr txBox="1"/>
          <p:nvPr/>
        </p:nvSpPr>
        <p:spPr>
          <a:xfrm>
            <a:off x="5943600" y="1450975"/>
            <a:ext cx="207962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work     out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95237" name="TextBox 4"/>
          <p:cNvSpPr txBox="1"/>
          <p:nvPr/>
        </p:nvSpPr>
        <p:spPr>
          <a:xfrm>
            <a:off x="2895600" y="2790825"/>
            <a:ext cx="533241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come   to /and      cheer      for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95238" name="TextBox 5"/>
          <p:cNvSpPr txBox="1"/>
          <p:nvPr/>
        </p:nvSpPr>
        <p:spPr>
          <a:xfrm>
            <a:off x="635000" y="4038600"/>
            <a:ext cx="94456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took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95239" name="TextBox 6"/>
          <p:cNvSpPr txBox="1"/>
          <p:nvPr/>
        </p:nvSpPr>
        <p:spPr>
          <a:xfrm>
            <a:off x="4778375" y="4054475"/>
            <a:ext cx="429577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to          get  to / arrive at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/>
      <p:bldP spid="95236" grpId="0"/>
      <p:bldP spid="95237" grpId="0"/>
      <p:bldP spid="95238" grpId="0"/>
      <p:bldP spid="952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6258" name="Text Box 6"/>
          <p:cNvSpPr txBox="1"/>
          <p:nvPr/>
        </p:nvSpPr>
        <p:spPr>
          <a:xfrm>
            <a:off x="304800" y="1828800"/>
            <a:ext cx="8458200" cy="15875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20000"/>
              </a:lnSpc>
              <a:spcBef>
                <a:spcPct val="30000"/>
              </a:spcBef>
              <a:buAutoNum type="arabicPeriod"/>
            </a:pPr>
            <a:r>
              <a:rPr lang="en-US" altLang="zh-CN" sz="3600" b="1" i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i="1" dirty="0">
                <a:latin typeface="Times New Roman" panose="02020603050405020304" pitchFamily="18" charset="0"/>
              </a:rPr>
              <a:t>大课堂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P19.</a:t>
            </a:r>
            <a:endParaRPr lang="en-US" altLang="zh-CN" sz="3600" b="1" i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30000"/>
              </a:spcBef>
              <a:buAutoNum type="arabicPeriod"/>
            </a:pPr>
            <a:r>
              <a:rPr lang="en-US" altLang="zh-CN" sz="3600" b="1" i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i="1" dirty="0">
                <a:latin typeface="Times New Roman" panose="02020603050405020304" pitchFamily="18" charset="0"/>
              </a:rPr>
              <a:t>读背单词、词组、句子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. </a:t>
            </a:r>
            <a:r>
              <a:rPr lang="zh-CN" altLang="en-US" sz="3600" b="1" i="1" dirty="0">
                <a:latin typeface="Times New Roman" panose="02020603050405020304" pitchFamily="18" charset="0"/>
              </a:rPr>
              <a:t>背诵对话。</a:t>
            </a:r>
            <a:endParaRPr lang="zh-CN" altLang="en-US" sz="3600" b="1" i="1" dirty="0">
              <a:latin typeface="Times New Roman" panose="02020603050405020304" pitchFamily="18" charset="0"/>
            </a:endParaRPr>
          </a:p>
        </p:txBody>
      </p:sp>
      <p:sp>
        <p:nvSpPr>
          <p:cNvPr id="111629" name="WordArt 13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4495800" cy="94297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p>
            <a:pPr lvl="0" algn="ctr" fontAlgn="base"/>
            <a:r>
              <a:rPr lang="en-US" altLang="zh-CN" sz="36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Comic Sans MS" panose="030F0702030302020204" pitchFamily="66" charset="0"/>
                <a:ea typeface="MS Gothic" panose="020B0609070205080204" pitchFamily="49" charset="-128"/>
                <a:cs typeface="+mn-ea"/>
              </a:rPr>
              <a:t>Homework</a:t>
            </a:r>
            <a:endParaRPr lang="en-US" altLang="zh-CN" sz="3600" b="1" strike="noStrike" noProof="1" dirty="0">
              <a:effectLst>
                <a:outerShdw blurRad="38100" dist="38100" dir="2700000">
                  <a:srgbClr val="FFFFFF"/>
                </a:outerShdw>
              </a:effectLst>
              <a:latin typeface="Comic Sans MS" panose="030F0702030302020204" pitchFamily="66" charset="0"/>
              <a:ea typeface="MS Gothic" panose="020B0609070205080204" pitchFamily="49" charset="-128"/>
            </a:endParaRPr>
          </a:p>
        </p:txBody>
      </p:sp>
      <p:pic>
        <p:nvPicPr>
          <p:cNvPr id="25604" name="Picture 14" descr="tupian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2613" y="4038600"/>
            <a:ext cx="3024187" cy="2503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826" name="Picture 2" descr="096111524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4196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27" name="Picture 3" descr="92e4c237bf302efca2cc2bc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3730625"/>
            <a:ext cx="40386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28" name="Picture 4" descr="untitl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0"/>
            <a:ext cx="37338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TextBox 1"/>
          <p:cNvSpPr txBox="1"/>
          <p:nvPr/>
        </p:nvSpPr>
        <p:spPr>
          <a:xfrm>
            <a:off x="69850" y="4114800"/>
            <a:ext cx="309245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excellent players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pitchFamily="18" charset="0"/>
              <a:ea typeface="MS Gothic" panose="020B0609070205080204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2" descr="20080319_775758c3578423e936590TZ2ZwkGWjQ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743450" cy="356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 descr="902597_2009020313185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00200"/>
            <a:ext cx="4419600" cy="3533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0" name="Text Box 4"/>
          <p:cNvSpPr txBox="1"/>
          <p:nvPr/>
        </p:nvSpPr>
        <p:spPr>
          <a:xfrm>
            <a:off x="1143000" y="3962400"/>
            <a:ext cx="2971800" cy="1403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half-time </a:t>
            </a:r>
            <a:endParaRPr lang="en-US" altLang="zh-CN" sz="32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i="1" dirty="0">
                <a:latin typeface="Arial" panose="020B0604020202020204" pitchFamily="34" charset="0"/>
              </a:rPr>
              <a:t>at half-time</a:t>
            </a:r>
            <a:endParaRPr lang="en-US" altLang="zh-CN" sz="3600" b="1" i="1" dirty="0">
              <a:latin typeface="Arial" panose="020B0604020202020204" pitchFamily="34" charset="0"/>
            </a:endParaRPr>
          </a:p>
        </p:txBody>
      </p:sp>
      <p:sp>
        <p:nvSpPr>
          <p:cNvPr id="75781" name="Text Box 5"/>
          <p:cNvSpPr txBox="1"/>
          <p:nvPr/>
        </p:nvSpPr>
        <p:spPr>
          <a:xfrm>
            <a:off x="5181600" y="762000"/>
            <a:ext cx="37338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in the first half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75782" name="Text Box 6"/>
          <p:cNvSpPr txBox="1"/>
          <p:nvPr/>
        </p:nvSpPr>
        <p:spPr>
          <a:xfrm>
            <a:off x="5105400" y="5334000"/>
            <a:ext cx="37338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in the second half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578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charRg st="11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0">
                                            <p:txEl>
                                              <p:charRg st="11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0">
                                            <p:txEl>
                                              <p:charRg st="11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146" name="Picture 5" descr="男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143000"/>
            <a:ext cx="5943600" cy="445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3" name="Text Box 6"/>
          <p:cNvSpPr txBox="1"/>
          <p:nvPr/>
        </p:nvSpPr>
        <p:spPr>
          <a:xfrm>
            <a:off x="2195513" y="5626100"/>
            <a:ext cx="475297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solidFill>
                  <a:srgbClr val="020202"/>
                </a:solidFill>
                <a:latin typeface="Comic Sans MS" panose="030F0702030302020204" pitchFamily="66" charset="0"/>
              </a:rPr>
              <a:t>go to the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final</a:t>
            </a:r>
            <a:endParaRPr lang="en-US" altLang="zh-CN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804" name="Text Box 7"/>
          <p:cNvSpPr txBox="1"/>
          <p:nvPr/>
        </p:nvSpPr>
        <p:spPr>
          <a:xfrm>
            <a:off x="2268538" y="6202363"/>
            <a:ext cx="4103687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solidFill>
                  <a:srgbClr val="020202"/>
                </a:solidFill>
                <a:latin typeface="Comic Sans MS" panose="030F0702030302020204" pitchFamily="66" charset="0"/>
              </a:rPr>
              <a:t>be in the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final</a:t>
            </a:r>
            <a:endParaRPr lang="en-US" altLang="zh-CN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768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0" name="Picture 2" descr="3fac8d11de0d1834b9127bd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0"/>
            <a:ext cx="6858000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7" name="Text Box 3"/>
          <p:cNvSpPr txBox="1"/>
          <p:nvPr/>
        </p:nvSpPr>
        <p:spPr>
          <a:xfrm>
            <a:off x="609600" y="4572000"/>
            <a:ext cx="83058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i="1" dirty="0">
                <a:latin typeface="Arial" panose="020B0604020202020204" pitchFamily="34" charset="0"/>
              </a:rPr>
              <a:t>They are </a:t>
            </a:r>
            <a:r>
              <a:rPr lang="en-US" altLang="zh-CN" sz="4000" b="1" i="1" dirty="0">
                <a:solidFill>
                  <a:srgbClr val="FF0000"/>
                </a:solidFill>
                <a:latin typeface="Arial" panose="020B0604020202020204" pitchFamily="34" charset="0"/>
              </a:rPr>
              <a:t>cheer</a:t>
            </a:r>
            <a:r>
              <a:rPr lang="en-US" altLang="zh-CN" sz="4000" b="1" i="1" dirty="0">
                <a:latin typeface="Arial" panose="020B0604020202020204" pitchFamily="34" charset="0"/>
              </a:rPr>
              <a:t>ing </a:t>
            </a:r>
            <a:r>
              <a:rPr lang="en-US" altLang="zh-CN" sz="4000" b="1" i="1" dirty="0">
                <a:solidFill>
                  <a:srgbClr val="FF0000"/>
                </a:solidFill>
                <a:latin typeface="Arial" panose="020B0604020202020204" pitchFamily="34" charset="0"/>
              </a:rPr>
              <a:t>for</a:t>
            </a:r>
            <a:r>
              <a:rPr lang="en-US" altLang="zh-CN" sz="4000" b="1" i="1" dirty="0">
                <a:latin typeface="Arial" panose="020B0604020202020204" pitchFamily="34" charset="0"/>
              </a:rPr>
              <a:t> their team.</a:t>
            </a:r>
            <a:endParaRPr lang="en-US" altLang="zh-CN" sz="4000" b="1" i="1" dirty="0">
              <a:latin typeface="Arial" panose="020B0604020202020204" pitchFamily="34" charset="0"/>
            </a:endParaRPr>
          </a:p>
        </p:txBody>
      </p:sp>
      <p:sp>
        <p:nvSpPr>
          <p:cNvPr id="77828" name="Text Box 4"/>
          <p:cNvSpPr txBox="1"/>
          <p:nvPr/>
        </p:nvSpPr>
        <p:spPr>
          <a:xfrm>
            <a:off x="609600" y="5867400"/>
            <a:ext cx="83058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i="1" dirty="0">
                <a:latin typeface="Arial" panose="020B0604020202020204" pitchFamily="34" charset="0"/>
              </a:rPr>
              <a:t>They are </a:t>
            </a:r>
            <a:r>
              <a:rPr lang="en-US" altLang="zh-CN" sz="4000" b="1" i="1" dirty="0">
                <a:solidFill>
                  <a:srgbClr val="FF0000"/>
                </a:solidFill>
                <a:latin typeface="Arial" panose="020B0604020202020204" pitchFamily="34" charset="0"/>
              </a:rPr>
              <a:t>supporter</a:t>
            </a:r>
            <a:r>
              <a:rPr lang="en-US" altLang="zh-CN" sz="4000" b="1" i="1" dirty="0">
                <a:latin typeface="Arial" panose="020B0604020202020204" pitchFamily="34" charset="0"/>
              </a:rPr>
              <a:t>s of their team.</a:t>
            </a:r>
            <a:endParaRPr lang="en-US" altLang="zh-CN" sz="4000" b="1" i="1" dirty="0">
              <a:latin typeface="Arial" panose="020B0604020202020204" pitchFamily="34" charset="0"/>
            </a:endParaRPr>
          </a:p>
        </p:txBody>
      </p:sp>
      <p:sp>
        <p:nvSpPr>
          <p:cNvPr id="77829" name="Text Box 5"/>
          <p:cNvSpPr txBox="1"/>
          <p:nvPr/>
        </p:nvSpPr>
        <p:spPr>
          <a:xfrm>
            <a:off x="609600" y="5257800"/>
            <a:ext cx="83058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i="1" dirty="0">
                <a:latin typeface="Arial" panose="020B0604020202020204" pitchFamily="34" charset="0"/>
              </a:rPr>
              <a:t>Their team needs their </a:t>
            </a:r>
            <a:r>
              <a:rPr lang="en-US" altLang="zh-CN" sz="4000" b="1" i="1" dirty="0">
                <a:solidFill>
                  <a:srgbClr val="FF0000"/>
                </a:solidFill>
                <a:latin typeface="Arial" panose="020B0604020202020204" pitchFamily="34" charset="0"/>
              </a:rPr>
              <a:t>support</a:t>
            </a:r>
            <a:r>
              <a:rPr lang="en-US" altLang="zh-CN" sz="4000" b="1" i="1" dirty="0">
                <a:latin typeface="Arial" panose="020B0604020202020204" pitchFamily="34" charset="0"/>
              </a:rPr>
              <a:t>.</a:t>
            </a:r>
            <a:endParaRPr lang="en-US" altLang="zh-CN" sz="4000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29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7828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194" name="Picture 2" descr="5BS42UOI008000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0"/>
            <a:ext cx="8763000" cy="5391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1" name="Text Box 3"/>
          <p:cNvSpPr txBox="1"/>
          <p:nvPr/>
        </p:nvSpPr>
        <p:spPr>
          <a:xfrm>
            <a:off x="152400" y="5486400"/>
            <a:ext cx="94488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en-US" altLang="zh-CN" sz="4000" b="1" i="1" dirty="0">
                <a:latin typeface="Arial" panose="020B0604020202020204" pitchFamily="34" charset="0"/>
              </a:rPr>
              <a:t>the </a:t>
            </a:r>
            <a:r>
              <a:rPr lang="en-US" altLang="zh-CN" sz="4000" b="1" i="1" dirty="0">
                <a:solidFill>
                  <a:srgbClr val="FF0000"/>
                </a:solidFill>
                <a:latin typeface="Arial" panose="020B0604020202020204" pitchFamily="34" charset="0"/>
              </a:rPr>
              <a:t>presentation </a:t>
            </a:r>
            <a:r>
              <a:rPr lang="en-US" altLang="zh-CN" sz="4000" b="1" i="1" dirty="0">
                <a:latin typeface="Arial" panose="020B0604020202020204" pitchFamily="34" charset="0"/>
              </a:rPr>
              <a:t>of cup and medals</a:t>
            </a:r>
            <a:endParaRPr lang="en-US" altLang="zh-CN" sz="4000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218" name="Picture 2" descr="013000000130931214801683761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733800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5" name="Text Box 3"/>
          <p:cNvSpPr txBox="1"/>
          <p:nvPr/>
        </p:nvSpPr>
        <p:spPr>
          <a:xfrm>
            <a:off x="3810000" y="4724400"/>
            <a:ext cx="55626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i="1" dirty="0">
                <a:latin typeface="Arial" panose="020B0604020202020204" pitchFamily="34" charset="0"/>
              </a:rPr>
              <a:t>They have </a:t>
            </a:r>
            <a:r>
              <a:rPr lang="en-US" altLang="zh-CN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medal</a:t>
            </a:r>
            <a:r>
              <a:rPr lang="en-US" altLang="zh-CN" sz="4400" b="1" i="1" dirty="0">
                <a:latin typeface="Arial" panose="020B0604020202020204" pitchFamily="34" charset="0"/>
              </a:rPr>
              <a:t>s.</a:t>
            </a:r>
            <a:endParaRPr lang="en-US" altLang="zh-CN" sz="4400" b="1" i="1" dirty="0">
              <a:latin typeface="Arial" panose="020B0604020202020204" pitchFamily="34" charset="0"/>
            </a:endParaRPr>
          </a:p>
        </p:txBody>
      </p:sp>
      <p:sp>
        <p:nvSpPr>
          <p:cNvPr id="79876" name="Text Box 4"/>
          <p:cNvSpPr txBox="1"/>
          <p:nvPr/>
        </p:nvSpPr>
        <p:spPr>
          <a:xfrm>
            <a:off x="1066800" y="4953000"/>
            <a:ext cx="16764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i="1" dirty="0">
                <a:latin typeface="Arial" panose="020B0604020202020204" pitchFamily="34" charset="0"/>
              </a:rPr>
              <a:t>cup</a:t>
            </a:r>
            <a:endParaRPr lang="en-US" altLang="zh-CN" sz="4400" b="1" i="1" dirty="0">
              <a:latin typeface="Arial" panose="020B0604020202020204" pitchFamily="34" charset="0"/>
            </a:endParaRPr>
          </a:p>
        </p:txBody>
      </p:sp>
      <p:pic>
        <p:nvPicPr>
          <p:cNvPr id="9221" name="Picture 5" descr="db98e83730b5baf8a3cc2bb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0"/>
            <a:ext cx="5562600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8" name="Text Box 6"/>
          <p:cNvSpPr txBox="1"/>
          <p:nvPr/>
        </p:nvSpPr>
        <p:spPr>
          <a:xfrm>
            <a:off x="3124200" y="5562600"/>
            <a:ext cx="60198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i="1" dirty="0">
                <a:latin typeface="Arial" panose="020B0604020202020204" pitchFamily="34" charset="0"/>
              </a:rPr>
              <a:t>They are the </a:t>
            </a:r>
            <a:r>
              <a:rPr lang="en-US" altLang="zh-CN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winner</a:t>
            </a:r>
            <a:r>
              <a:rPr lang="en-US" altLang="zh-CN" sz="4400" b="1" i="1" dirty="0">
                <a:latin typeface="Arial" panose="020B0604020202020204" pitchFamily="34" charset="0"/>
              </a:rPr>
              <a:t>s.</a:t>
            </a:r>
            <a:endParaRPr lang="en-US" altLang="zh-CN" sz="4400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878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42" name="内容占位符 10" descr="图片3.jpg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10243" name="Picture 4" descr="gif0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88" y="295275"/>
            <a:ext cx="1828800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3036602" y="306991"/>
            <a:ext cx="45127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Self-learning 1</a:t>
            </a:r>
            <a:endParaRPr kumimoji="0" lang="zh-CN" altLang="en-US" sz="5400" b="0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5" name="TextBox 1"/>
          <p:cNvSpPr txBox="1"/>
          <p:nvPr/>
        </p:nvSpPr>
        <p:spPr>
          <a:xfrm>
            <a:off x="2057400" y="2286000"/>
            <a:ext cx="4953000" cy="369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endParaRPr sz="2400" dirty="0">
              <a:latin typeface="Comic Sans MS" panose="030F0702030302020204" pitchFamily="66" charset="0"/>
            </a:endParaRPr>
          </a:p>
        </p:txBody>
      </p:sp>
      <p:sp>
        <p:nvSpPr>
          <p:cNvPr id="10246" name="TextBox 2"/>
          <p:cNvSpPr txBox="1"/>
          <p:nvPr/>
        </p:nvSpPr>
        <p:spPr>
          <a:xfrm>
            <a:off x="533400" y="2209800"/>
            <a:ext cx="8215313" cy="293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latin typeface="Comic Sans MS" panose="030F0702030302020204" pitchFamily="66" charset="0"/>
              </a:rPr>
              <a:t> </a:t>
            </a:r>
            <a:r>
              <a:rPr lang="zh-CN" altLang="zh-CN" sz="2800" b="1" dirty="0">
                <a:latin typeface="Comic Sans MS" panose="030F0702030302020204" pitchFamily="66" charset="0"/>
              </a:rPr>
              <a:t>（</a:t>
            </a:r>
            <a:r>
              <a:rPr lang="en-US" altLang="zh-CN" sz="2800" b="1" dirty="0">
                <a:latin typeface="Comic Sans MS" panose="030F0702030302020204" pitchFamily="66" charset="0"/>
              </a:rPr>
              <a:t>1</a:t>
            </a:r>
            <a:r>
              <a:rPr lang="zh-CN" altLang="zh-CN" sz="2800" b="1" dirty="0">
                <a:latin typeface="Comic Sans MS" panose="030F0702030302020204" pitchFamily="66" charset="0"/>
              </a:rPr>
              <a:t>）自学内容</a:t>
            </a:r>
            <a:r>
              <a:rPr lang="en-US" altLang="zh-CN" sz="2800" b="1" dirty="0">
                <a:latin typeface="Comic Sans MS" panose="030F0702030302020204" pitchFamily="66" charset="0"/>
              </a:rPr>
              <a:t>: Page 37 Part A1</a:t>
            </a:r>
            <a:endParaRPr lang="zh-CN" altLang="zh-CN" sz="2800" b="1" dirty="0">
              <a:latin typeface="Comic Sans MS" panose="030F0702030302020204" pitchFamily="66" charset="0"/>
            </a:endParaRPr>
          </a:p>
          <a:p>
            <a:r>
              <a:rPr lang="en-US" altLang="zh-CN" sz="2800" b="1" dirty="0">
                <a:latin typeface="Comic Sans MS" panose="030F0702030302020204" pitchFamily="66" charset="0"/>
              </a:rPr>
              <a:t> </a:t>
            </a:r>
            <a:r>
              <a:rPr lang="zh-CN" altLang="zh-CN" sz="2800" b="1" dirty="0">
                <a:latin typeface="Comic Sans MS" panose="030F0702030302020204" pitchFamily="66" charset="0"/>
              </a:rPr>
              <a:t>（</a:t>
            </a:r>
            <a:r>
              <a:rPr lang="en-US" altLang="zh-CN" sz="2800" b="1" dirty="0">
                <a:latin typeface="Comic Sans MS" panose="030F0702030302020204" pitchFamily="66" charset="0"/>
              </a:rPr>
              <a:t>2</a:t>
            </a:r>
            <a:r>
              <a:rPr lang="zh-CN" altLang="zh-CN" sz="2800" b="1" dirty="0">
                <a:latin typeface="Comic Sans MS" panose="030F0702030302020204" pitchFamily="66" charset="0"/>
              </a:rPr>
              <a:t>）自学方法</a:t>
            </a:r>
            <a:r>
              <a:rPr lang="en-US" altLang="zh-CN" sz="2800" b="1" dirty="0">
                <a:latin typeface="Comic Sans MS" panose="030F0702030302020204" pitchFamily="66" charset="0"/>
              </a:rPr>
              <a:t>: </a:t>
            </a:r>
            <a:endParaRPr lang="zh-CN" altLang="zh-CN" sz="2800" b="1" dirty="0"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  a. </a:t>
            </a:r>
            <a:r>
              <a:rPr lang="zh-CN" altLang="en-US" sz="2800" b="1" dirty="0">
                <a:latin typeface="Comic Sans MS" panose="030F0702030302020204" pitchFamily="66" charset="0"/>
              </a:rPr>
              <a:t>听录音，完成海报。</a:t>
            </a:r>
            <a:endParaRPr lang="zh-CN" altLang="en-US" sz="3200" b="1" dirty="0"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Comic Sans MS" panose="030F0702030302020204" pitchFamily="66" charset="0"/>
              </a:rPr>
              <a:t>  </a:t>
            </a:r>
            <a:r>
              <a:rPr lang="en-US" altLang="zh-CN" sz="2800" b="1" dirty="0">
                <a:latin typeface="Comic Sans MS" panose="030F0702030302020204" pitchFamily="66" charset="0"/>
              </a:rPr>
              <a:t>b.</a:t>
            </a:r>
            <a:r>
              <a:rPr lang="zh-CN" altLang="en-US" sz="2800" b="1" dirty="0">
                <a:latin typeface="Comic Sans MS" panose="030F0702030302020204" pitchFamily="66" charset="0"/>
              </a:rPr>
              <a:t>小组汇报，校对答案。</a:t>
            </a:r>
            <a:endParaRPr lang="zh-CN" altLang="en-US" sz="2800" b="1" dirty="0"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Comic Sans MS" panose="030F0702030302020204" pitchFamily="66" charset="0"/>
              </a:rPr>
              <a:t>  </a:t>
            </a:r>
            <a:r>
              <a:rPr lang="en-US" altLang="zh-CN" sz="2800" b="1" dirty="0">
                <a:latin typeface="Comic Sans MS" panose="030F0702030302020204" pitchFamily="66" charset="0"/>
              </a:rPr>
              <a:t>c.</a:t>
            </a:r>
            <a:r>
              <a:rPr lang="zh-CN" altLang="en-US" sz="2800" b="1" dirty="0">
                <a:latin typeface="Comic Sans MS" panose="030F0702030302020204" pitchFamily="66" charset="0"/>
              </a:rPr>
              <a:t>小组讨论语言点并讲解。</a:t>
            </a:r>
            <a:endParaRPr lang="zh-CN" altLang="en-US" sz="2800" b="1" dirty="0">
              <a:latin typeface="Comic Sans MS" panose="030F0702030302020204" pitchFamily="66" charset="0"/>
            </a:endParaRPr>
          </a:p>
          <a:p>
            <a:endParaRPr lang="zh-CN" altLang="en-US" sz="28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4294</Words>
  <Application>WPS 演示</Application>
  <PresentationFormat>在屏幕上显示</PresentationFormat>
  <Paragraphs>283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Arial Black</vt:lpstr>
      <vt:lpstr>MS Gothic</vt:lpstr>
      <vt:lpstr>Monotype Corsiva</vt:lpstr>
      <vt:lpstr>Times New Roman</vt:lpstr>
      <vt:lpstr>Comic Sans MS</vt:lpstr>
      <vt:lpstr>Baskerville Old Face</vt:lpstr>
      <vt:lpstr>Georgia</vt:lpstr>
      <vt:lpstr>Segoe Print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 </dc:creator>
  <cp:keywords> </cp:keywords>
  <dc:description> </dc:description>
  <dc:subject> </dc:subject>
  <cp:category> </cp:category>
  <cp:lastModifiedBy>Administrator</cp:lastModifiedBy>
  <cp:revision>6</cp:revision>
  <dcterms:created xsi:type="dcterms:W3CDTF">2016-06-06T23:37:53Z</dcterms:created>
  <dcterms:modified xsi:type="dcterms:W3CDTF">2018-10-15T06:44:30Z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2052-10.1.0.7400</vt:lpwstr>
  </property>
</Properties>
</file>