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3"/>
    <p:sldId id="258" r:id="rId4"/>
    <p:sldId id="259" r:id="rId5"/>
    <p:sldId id="290" r:id="rId6"/>
    <p:sldId id="262" r:id="rId7"/>
    <p:sldId id="263" r:id="rId8"/>
    <p:sldId id="264" r:id="rId9"/>
    <p:sldId id="287" r:id="rId10"/>
    <p:sldId id="305" r:id="rId11"/>
    <p:sldId id="291" r:id="rId12"/>
    <p:sldId id="292" r:id="rId13"/>
    <p:sldId id="304" r:id="rId14"/>
    <p:sldId id="312" r:id="rId15"/>
    <p:sldId id="302" r:id="rId16"/>
    <p:sldId id="268" r:id="rId17"/>
    <p:sldId id="299" r:id="rId18"/>
    <p:sldId id="301" r:id="rId19"/>
    <p:sldId id="328" r:id="rId20"/>
    <p:sldId id="272" r:id="rId21"/>
    <p:sldId id="273" r:id="rId22"/>
    <p:sldId id="306" r:id="rId23"/>
    <p:sldId id="307" r:id="rId24"/>
    <p:sldId id="308" r:id="rId25"/>
    <p:sldId id="309" r:id="rId26"/>
    <p:sldId id="310" r:id="rId27"/>
    <p:sldId id="311" r:id="rId28"/>
    <p:sldId id="283" r:id="rId29"/>
    <p:sldId id="289" r:id="rId30"/>
    <p:sldId id="284" r:id="rId3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00FF"/>
    <a:srgbClr val="FF00FF"/>
    <a:srgbClr val="FF6600"/>
    <a:srgbClr val="F1E2A1"/>
    <a:srgbClr val="E8CF66"/>
    <a:srgbClr val="F9D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7"/>
    <p:restoredTop sz="94660"/>
  </p:normalViewPr>
  <p:slideViewPr>
    <p:cSldViewPr showGuides="1">
      <p:cViewPr varScale="1">
        <p:scale>
          <a:sx n="114" d="100"/>
          <a:sy n="114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6" name="Group 3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67" name="Group 5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82" name="Line 6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3" name="Line 7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4" name="Line 8"/>
                <p:cNvSpPr>
                  <a:spLocks noChangeShapeType="1"/>
                </p:cNvSpPr>
                <p:nvPr/>
              </p:nvSpPr>
              <p:spPr bwMode="auto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5" name="Line 9"/>
                <p:cNvSpPr>
                  <a:spLocks noChangeShapeType="1"/>
                </p:cNvSpPr>
                <p:nvPr/>
              </p:nvSpPr>
              <p:spPr bwMode="auto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6" name="Line 10"/>
                <p:cNvSpPr>
                  <a:spLocks noChangeShapeType="1"/>
                </p:cNvSpPr>
                <p:nvPr/>
              </p:nvSpPr>
              <p:spPr bwMode="auto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7" name="Line 11"/>
                <p:cNvSpPr>
                  <a:spLocks noChangeShapeType="1"/>
                </p:cNvSpPr>
                <p:nvPr/>
              </p:nvSpPr>
              <p:spPr bwMode="auto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8" name="Line 12"/>
                <p:cNvSpPr>
                  <a:spLocks noChangeShapeType="1"/>
                </p:cNvSpPr>
                <p:nvPr/>
              </p:nvSpPr>
              <p:spPr bwMode="auto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Line 13"/>
                <p:cNvSpPr>
                  <a:spLocks noChangeShapeType="1"/>
                </p:cNvSpPr>
                <p:nvPr/>
              </p:nvSpPr>
              <p:spPr bwMode="auto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0" name="Line 14"/>
                <p:cNvSpPr>
                  <a:spLocks noChangeShapeType="1"/>
                </p:cNvSpPr>
                <p:nvPr/>
              </p:nvSpPr>
              <p:spPr bwMode="auto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1" name="Line 15"/>
                <p:cNvSpPr>
                  <a:spLocks noChangeShapeType="1"/>
                </p:cNvSpPr>
                <p:nvPr/>
              </p:nvSpPr>
              <p:spPr bwMode="auto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" name="Line 16"/>
                <p:cNvSpPr>
                  <a:spLocks noChangeShapeType="1"/>
                </p:cNvSpPr>
                <p:nvPr/>
              </p:nvSpPr>
              <p:spPr bwMode="auto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3" name="Line 17"/>
                <p:cNvSpPr>
                  <a:spLocks noChangeShapeType="1"/>
                </p:cNvSpPr>
                <p:nvPr/>
              </p:nvSpPr>
              <p:spPr bwMode="auto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5" name="Line 19"/>
                <p:cNvSpPr>
                  <a:spLocks noChangeShapeType="1"/>
                </p:cNvSpPr>
                <p:nvPr/>
              </p:nvSpPr>
              <p:spPr bwMode="auto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Line 20"/>
                <p:cNvSpPr>
                  <a:spLocks noChangeShapeType="1"/>
                </p:cNvSpPr>
                <p:nvPr/>
              </p:nvSpPr>
              <p:spPr bwMode="auto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7" name="Line 21"/>
                <p:cNvSpPr>
                  <a:spLocks noChangeShapeType="1"/>
                </p:cNvSpPr>
                <p:nvPr/>
              </p:nvSpPr>
              <p:spPr bwMode="auto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8" name="Line 22"/>
                <p:cNvSpPr>
                  <a:spLocks noChangeShapeType="1"/>
                </p:cNvSpPr>
                <p:nvPr/>
              </p:nvSpPr>
              <p:spPr bwMode="auto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9" name="Line 23"/>
                <p:cNvSpPr>
                  <a:spLocks noChangeShapeType="1"/>
                </p:cNvSpPr>
                <p:nvPr/>
              </p:nvSpPr>
              <p:spPr bwMode="auto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0" name="Line 24"/>
                <p:cNvSpPr>
                  <a:spLocks noChangeShapeType="1"/>
                </p:cNvSpPr>
                <p:nvPr/>
              </p:nvSpPr>
              <p:spPr bwMode="auto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1" name="Line 25"/>
                <p:cNvSpPr>
                  <a:spLocks noChangeShapeType="1"/>
                </p:cNvSpPr>
                <p:nvPr/>
              </p:nvSpPr>
              <p:spPr bwMode="auto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2" name="Line 26"/>
                <p:cNvSpPr>
                  <a:spLocks noChangeShapeType="1"/>
                </p:cNvSpPr>
                <p:nvPr/>
              </p:nvSpPr>
              <p:spPr bwMode="auto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" name="Line 27"/>
                <p:cNvSpPr>
                  <a:spLocks noChangeShapeType="1"/>
                </p:cNvSpPr>
                <p:nvPr/>
              </p:nvSpPr>
              <p:spPr bwMode="auto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" name="Line 28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" name="Line 29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" name="Line 30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" name="Line 31"/>
                <p:cNvSpPr>
                  <a:spLocks noChangeShapeType="1"/>
                </p:cNvSpPr>
                <p:nvPr/>
              </p:nvSpPr>
              <p:spPr bwMode="auto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8" name="Line 32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9" name="Line 33"/>
                <p:cNvSpPr>
                  <a:spLocks noChangeShapeType="1"/>
                </p:cNvSpPr>
                <p:nvPr/>
              </p:nvSpPr>
              <p:spPr bwMode="auto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0" name="Line 34"/>
                <p:cNvSpPr>
                  <a:spLocks noChangeShapeType="1"/>
                </p:cNvSpPr>
                <p:nvPr/>
              </p:nvSpPr>
              <p:spPr bwMode="auto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1" name="Line 35"/>
                <p:cNvSpPr>
                  <a:spLocks noChangeShapeType="1"/>
                </p:cNvSpPr>
                <p:nvPr/>
              </p:nvSpPr>
              <p:spPr bwMode="auto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" name="Line 36"/>
                <p:cNvSpPr>
                  <a:spLocks noChangeShapeType="1"/>
                </p:cNvSpPr>
                <p:nvPr/>
              </p:nvSpPr>
              <p:spPr bwMode="auto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3" name="Line 37"/>
                <p:cNvSpPr>
                  <a:spLocks noChangeShapeType="1"/>
                </p:cNvSpPr>
                <p:nvPr/>
              </p:nvSpPr>
              <p:spPr bwMode="auto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4" name="Line 38"/>
                <p:cNvSpPr>
                  <a:spLocks noChangeShapeType="1"/>
                </p:cNvSpPr>
                <p:nvPr/>
              </p:nvSpPr>
              <p:spPr bwMode="auto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5" name="Line 39"/>
                <p:cNvSpPr>
                  <a:spLocks noChangeShapeType="1"/>
                </p:cNvSpPr>
                <p:nvPr/>
              </p:nvSpPr>
              <p:spPr bwMode="auto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6" name="Line 40"/>
                <p:cNvSpPr>
                  <a:spLocks noChangeShapeType="1"/>
                </p:cNvSpPr>
                <p:nvPr/>
              </p:nvSpPr>
              <p:spPr bwMode="auto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7" name="Line 41"/>
                <p:cNvSpPr>
                  <a:spLocks noChangeShapeType="1"/>
                </p:cNvSpPr>
                <p:nvPr/>
              </p:nvSpPr>
              <p:spPr bwMode="auto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8" name="Line 42"/>
                <p:cNvSpPr>
                  <a:spLocks noChangeShapeType="1"/>
                </p:cNvSpPr>
                <p:nvPr/>
              </p:nvSpPr>
              <p:spPr bwMode="auto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9" name="Line 43"/>
                <p:cNvSpPr>
                  <a:spLocks noChangeShapeType="1"/>
                </p:cNvSpPr>
                <p:nvPr/>
              </p:nvSpPr>
              <p:spPr bwMode="auto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0" name="Line 44"/>
                <p:cNvSpPr>
                  <a:spLocks noChangeShapeType="1"/>
                </p:cNvSpPr>
                <p:nvPr/>
              </p:nvSpPr>
              <p:spPr bwMode="auto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2" name="Line 46"/>
                <p:cNvSpPr>
                  <a:spLocks noChangeShapeType="1"/>
                </p:cNvSpPr>
                <p:nvPr/>
              </p:nvSpPr>
              <p:spPr bwMode="auto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" name="Line 47"/>
                <p:cNvSpPr>
                  <a:spLocks noChangeShapeType="1"/>
                </p:cNvSpPr>
                <p:nvPr/>
              </p:nvSpPr>
              <p:spPr bwMode="auto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4" name="Line 48"/>
                <p:cNvSpPr>
                  <a:spLocks noChangeShapeType="1"/>
                </p:cNvSpPr>
                <p:nvPr/>
              </p:nvSpPr>
              <p:spPr bwMode="auto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5" name="Line 49"/>
                <p:cNvSpPr>
                  <a:spLocks noChangeShapeType="1"/>
                </p:cNvSpPr>
                <p:nvPr/>
              </p:nvSpPr>
              <p:spPr bwMode="auto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6" name="Line 50"/>
                <p:cNvSpPr>
                  <a:spLocks noChangeShapeType="1"/>
                </p:cNvSpPr>
                <p:nvPr/>
              </p:nvSpPr>
              <p:spPr bwMode="auto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7" name="Line 51"/>
                <p:cNvSpPr>
                  <a:spLocks noChangeShapeType="1"/>
                </p:cNvSpPr>
                <p:nvPr/>
              </p:nvSpPr>
              <p:spPr bwMode="auto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8" name="Line 52"/>
                <p:cNvSpPr>
                  <a:spLocks noChangeShapeType="1"/>
                </p:cNvSpPr>
                <p:nvPr/>
              </p:nvSpPr>
              <p:spPr bwMode="auto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9" name="Line 53"/>
                <p:cNvSpPr>
                  <a:spLocks noChangeShapeType="1"/>
                </p:cNvSpPr>
                <p:nvPr/>
              </p:nvSpPr>
              <p:spPr bwMode="auto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0" name="Line 54"/>
                <p:cNvSpPr>
                  <a:spLocks noChangeShapeType="1"/>
                </p:cNvSpPr>
                <p:nvPr/>
              </p:nvSpPr>
              <p:spPr bwMode="auto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1" name="Line 55"/>
                <p:cNvSpPr>
                  <a:spLocks noChangeShapeType="1"/>
                </p:cNvSpPr>
                <p:nvPr/>
              </p:nvSpPr>
              <p:spPr bwMode="auto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2" name="Line 56"/>
                <p:cNvSpPr>
                  <a:spLocks noChangeShapeType="1"/>
                </p:cNvSpPr>
                <p:nvPr/>
              </p:nvSpPr>
              <p:spPr bwMode="auto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81" name="Line 57"/>
              <p:cNvSpPr>
                <a:spLocks noChangeShapeType="1"/>
              </p:cNvSpPr>
              <p:nvPr/>
            </p:nvSpPr>
            <p:spPr bwMode="auto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57" name="Group 58"/>
            <p:cNvGrpSpPr/>
            <p:nvPr userDrawn="1"/>
          </p:nvGrpSpPr>
          <p:grpSpPr>
            <a:xfrm>
              <a:off x="3" y="559"/>
              <a:ext cx="4192" cy="1796"/>
              <a:chOff x="0" y="0"/>
              <a:chExt cx="4192" cy="1796"/>
            </a:xfrm>
          </p:grpSpPr>
          <p:sp>
            <p:nvSpPr>
              <p:cNvPr id="75" name="Line 59"/>
              <p:cNvSpPr>
                <a:spLocks noChangeShapeType="1"/>
              </p:cNvSpPr>
              <p:nvPr/>
            </p:nvSpPr>
            <p:spPr bwMode="auto">
              <a:xfrm>
                <a:off x="503" y="0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Line 60"/>
              <p:cNvSpPr>
                <a:spLocks noChangeShapeType="1"/>
              </p:cNvSpPr>
              <p:nvPr/>
            </p:nvSpPr>
            <p:spPr bwMode="auto">
              <a:xfrm flipH="1" flipV="1">
                <a:off x="0" y="1365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Line 61"/>
              <p:cNvSpPr>
                <a:spLocks noChangeShapeType="1"/>
              </p:cNvSpPr>
              <p:nvPr/>
            </p:nvSpPr>
            <p:spPr bwMode="auto">
              <a:xfrm flipH="1" flipV="1">
                <a:off x="381" y="379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Arc 62"/>
              <p:cNvSpPr/>
              <p:nvPr/>
            </p:nvSpPr>
            <p:spPr bwMode="auto">
              <a:xfrm rot="16200000" flipH="1">
                <a:off x="421" y="301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58" name="Group 63"/>
            <p:cNvGrpSpPr/>
            <p:nvPr userDrawn="1"/>
          </p:nvGrpSpPr>
          <p:grpSpPr>
            <a:xfrm>
              <a:off x="1480" y="1952"/>
              <a:ext cx="3808" cy="1812"/>
              <a:chOff x="0" y="0"/>
              <a:chExt cx="3808" cy="1812"/>
            </a:xfrm>
          </p:grpSpPr>
          <p:sp>
            <p:nvSpPr>
              <p:cNvPr id="72" name="Line 64"/>
              <p:cNvSpPr>
                <a:spLocks noChangeShapeType="1"/>
              </p:cNvSpPr>
              <p:nvPr/>
            </p:nvSpPr>
            <p:spPr bwMode="auto">
              <a:xfrm flipV="1">
                <a:off x="0" y="1490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Line 65"/>
              <p:cNvSpPr>
                <a:spLocks noChangeShapeType="1"/>
              </p:cNvSpPr>
              <p:nvPr/>
            </p:nvSpPr>
            <p:spPr bwMode="auto">
              <a:xfrm flipH="1">
                <a:off x="3692" y="0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Arc 66"/>
              <p:cNvSpPr/>
              <p:nvPr/>
            </p:nvSpPr>
            <p:spPr bwMode="auto">
              <a:xfrm rot="5400000">
                <a:off x="3616" y="1394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11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11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33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showMasterSp="0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/>
              <p:nvPr/>
            </p:nvGrpSpPr>
            <p:grpSpPr>
              <a:xfrm>
                <a:off x="0" y="192"/>
                <a:ext cx="5760" cy="4032"/>
                <a:chOff x="0" y="0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auto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auto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auto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auto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auto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auto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auto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auto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040" name="Group 27"/>
              <p:cNvGrpSpPr/>
              <p:nvPr/>
            </p:nvGrpSpPr>
            <p:grpSpPr>
              <a:xfrm>
                <a:off x="192" y="0"/>
                <a:ext cx="5376" cy="4320"/>
                <a:chOff x="0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auto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auto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auto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auto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auto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auto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auto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auto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auto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auto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auto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auto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auto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auto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auto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auto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auto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auto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auto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auto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auto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auto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auto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auto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35" name="Group 59"/>
            <p:cNvGrpSpPr/>
            <p:nvPr/>
          </p:nvGrpSpPr>
          <p:grpSpPr>
            <a:xfrm>
              <a:off x="261" y="892"/>
              <a:ext cx="1124" cy="1464"/>
              <a:chOff x="0" y="0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 flipH="1">
                <a:off x="0" y="122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auto">
              <a:xfrm>
                <a:off x="240" y="4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86" name="Arc 62"/>
              <p:cNvSpPr/>
              <p:nvPr/>
            </p:nvSpPr>
            <p:spPr bwMode="auto">
              <a:xfrm flipH="1">
                <a:off x="122" y="0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27" name="Rectangle 6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64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microsoft.com/office/2007/relationships/media" Target="file:///C:\Documents%20and%20Settings\Administrator\&#26700;&#38754;\&#20843;&#19978;%20Unit%205%20Welcome%20to%20the%20unit\Welcome%20to%20the%20unit.mp3" TargetMode="External"/><Relationship Id="rId1" Type="http://schemas.openxmlformats.org/officeDocument/2006/relationships/audio" Target="file:///C:\Documents%20and%20Settings\Administrator\&#26700;&#38754;\&#20843;&#19978;%20Unit%205%20Welcome%20to%20the%20unit\Welcome%20to%20the%20unit.mp3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3.xml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microsoft.com/office/2007/relationships/media" Target="file:///C:\Documents%20and%20Settings\Administrator\&#26700;&#38754;\&#20843;&#19978;%20Unit%205%20Welcome%20to%20the%20unit\Comic%20strip.mp3" TargetMode="External"/><Relationship Id="rId1" Type="http://schemas.openxmlformats.org/officeDocument/2006/relationships/audio" Target="file:///C:\Documents%20and%20Settings\Administrator\&#26700;&#38754;\&#20843;&#19978;%20Unit%205%20Welcome%20to%20the%20unit\Comic%20strip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hyperlink" Target="http://www.iecool.com/pic/show/360/61572.htm" TargetMode="External"/><Relationship Id="rId7" Type="http://schemas.openxmlformats.org/officeDocument/2006/relationships/image" Target="../media/image8.jpeg"/><Relationship Id="rId6" Type="http://schemas.openxmlformats.org/officeDocument/2006/relationships/hyperlink" Target="http://www.deqingyuan.cn/Img.asp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.baidu.com/i?ct=503316480&amp;z=807094400&amp;tn=baiduimagedetail&amp;word=&#29483;&amp;in=145" TargetMode="External"/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microsoft.com/office/2007/relationships/media" Target="file:///C:\Documents%20and%20Settings\Administrator\&#26700;&#38754;\&#20843;&#19978;%20Unit%205%20Welcome%20to%20the%20unit\Protect%20animals%20in%20danger.wmv" TargetMode="External"/><Relationship Id="rId1" Type="http://schemas.openxmlformats.org/officeDocument/2006/relationships/video" Target="file:///C:\Documents%20and%20Settings\Administrator\&#26700;&#38754;\&#20843;&#19978;%20Unit%205%20Welcome%20to%20the%20unit\Protect%20animals%20in%20danger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hyperlink" Target="http://www.meitu100.com/new/60/3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hyperlink" Target="http://image.baidu.com/i?ct=503316480&amp;z=1137369853&amp;tn=baiduimagedetail&amp;word=&#28023;&#35930;&amp;in=45" TargetMode="External"/><Relationship Id="rId2" Type="http://schemas.openxmlformats.org/officeDocument/2006/relationships/image" Target="../media/image16.jpeg"/><Relationship Id="rId1" Type="http://schemas.openxmlformats.org/officeDocument/2006/relationships/hyperlink" Target="http://image.baidu.com/i?ct=503316480&amp;z=670904103&amp;tn=baiduimagedetail&amp;word=&#32769;&#34382;&amp;in=1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hyperlink" Target="http://www.langlangbay.net/ShowPrice.aspx/pid/1042965.html" TargetMode="External"/><Relationship Id="rId2" Type="http://schemas.openxmlformats.org/officeDocument/2006/relationships/image" Target="../media/image20.jpeg"/><Relationship Id="rId1" Type="http://schemas.openxmlformats.org/officeDocument/2006/relationships/hyperlink" Target="http://image.baidu.com/i?ct=503316480&amp;z=946249202&amp;tn=baiduimagedetail&amp;word=&#26494;&#40736;&amp;in=81" TargetMode="Externa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hyperlink" Target="http://www.langlangbay.net/ShowPrice.aspx/pid/1042965.html" TargetMode="External"/><Relationship Id="rId7" Type="http://schemas.openxmlformats.org/officeDocument/2006/relationships/image" Target="../media/image20.jpeg"/><Relationship Id="rId6" Type="http://schemas.openxmlformats.org/officeDocument/2006/relationships/hyperlink" Target="http://image.baidu.com/i?ct=503316480&amp;z=946249202&amp;tn=baiduimagedetail&amp;word=&#26494;&#40736;&amp;in=81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17.jpeg"/><Relationship Id="rId3" Type="http://schemas.openxmlformats.org/officeDocument/2006/relationships/hyperlink" Target="http://image.baidu.com/i?ct=503316480&amp;z=1137369853&amp;tn=baiduimagedetail&amp;word=&#28023;&#35930;&amp;in=45" TargetMode="External"/><Relationship Id="rId2" Type="http://schemas.openxmlformats.org/officeDocument/2006/relationships/image" Target="../media/image16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jpeg"/><Relationship Id="rId1" Type="http://schemas.openxmlformats.org/officeDocument/2006/relationships/hyperlink" Target="http://image.baidu.com/i?ct=503316480&amp;z=670904103&amp;tn=baiduimagedetail&amp;word=&#32769;&#34382;&amp;in=11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098" name="Picture 4" descr="k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22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2"/>
          <p:cNvSpPr/>
          <p:nvPr/>
        </p:nvSpPr>
        <p:spPr>
          <a:xfrm>
            <a:off x="500063" y="714375"/>
            <a:ext cx="814387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6600" b="1">
                <a:solidFill>
                  <a:srgbClr val="FF0000"/>
                </a:solidFill>
                <a:latin typeface="Comic Sans MS" panose="030F0702030302020204" pitchFamily="66" charset="0"/>
              </a:rPr>
              <a:t>Unit5 Wild animals</a:t>
            </a:r>
            <a:endParaRPr lang="zh-CN" altLang="zh-CN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0" name="Rectangle 3"/>
          <p:cNvSpPr/>
          <p:nvPr/>
        </p:nvSpPr>
        <p:spPr>
          <a:xfrm>
            <a:off x="1143000" y="2428875"/>
            <a:ext cx="6745288" cy="1938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Comic strip &amp;</a:t>
            </a:r>
            <a:endParaRPr lang="en-US" altLang="zh-CN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unit</a:t>
            </a:r>
            <a:endParaRPr lang="zh-CN" altLang="zh-CN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303" name="Rectangle 15"/>
          <p:cNvSpPr/>
          <p:nvPr/>
        </p:nvSpPr>
        <p:spPr>
          <a:xfrm>
            <a:off x="0" y="857250"/>
            <a:ext cx="91440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39750" indent="-539750">
              <a:lnSpc>
                <a:spcPct val="120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The Wild Animals Club is doing a quiz on wild animals. How much do you know about them? Write the correct names under the pictures.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4" name="Text Box 16"/>
          <p:cNvSpPr txBox="1"/>
          <p:nvPr/>
        </p:nvSpPr>
        <p:spPr>
          <a:xfrm>
            <a:off x="1000125" y="3571875"/>
            <a:ext cx="7099300" cy="137318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ahoma" panose="020B0604030504040204" pitchFamily="34" charset="0"/>
              </a:rPr>
              <a:t>bear         dolphin      giant panda  squirrel      tiger           zebra</a:t>
            </a:r>
            <a:endParaRPr lang="en-US" altLang="zh-CN" sz="3200" b="1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13316" name="TextBox 3"/>
          <p:cNvSpPr txBox="1"/>
          <p:nvPr/>
        </p:nvSpPr>
        <p:spPr>
          <a:xfrm>
            <a:off x="0" y="0"/>
            <a:ext cx="34290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While-lesson: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TextBox 1"/>
          <p:cNvSpPr txBox="1"/>
          <p:nvPr/>
        </p:nvSpPr>
        <p:spPr>
          <a:xfrm>
            <a:off x="0" y="214313"/>
            <a:ext cx="6858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fill in the form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57250" y="1500188"/>
          <a:ext cx="6619875" cy="4460875"/>
        </p:xfrm>
        <a:graphic>
          <a:graphicData uri="http://schemas.openxmlformats.org/drawingml/2006/table">
            <a:tbl>
              <a:tblPr/>
              <a:tblGrid>
                <a:gridCol w="2500312"/>
                <a:gridCol w="4119563"/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 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Like best wild animals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Kitty 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Simon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Peter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Millie 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57625" y="2428875"/>
            <a:ext cx="17351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99"/>
                </a:solidFill>
                <a:latin typeface="+mn-lt"/>
                <a:ea typeface="宋体" panose="02010600030101010101" pitchFamily="2" charset="-122"/>
                <a:cs typeface="+mn-cs"/>
              </a:rPr>
              <a:t>monkeys</a:t>
            </a:r>
            <a:endParaRPr kumimoji="0" lang="zh-CN" altLang="en-US" sz="3200" b="1" kern="1200" cap="none" spc="0" normalizeH="0" baseline="0" noProof="0" dirty="0">
              <a:solidFill>
                <a:srgbClr val="000099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63" y="3286125"/>
            <a:ext cx="10048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99"/>
                </a:solidFill>
                <a:latin typeface="+mn-lt"/>
                <a:ea typeface="宋体" panose="02010600030101010101" pitchFamily="2" charset="-122"/>
                <a:cs typeface="+mn-cs"/>
              </a:rPr>
              <a:t>lions</a:t>
            </a:r>
            <a:endParaRPr kumimoji="0" lang="zh-CN" altLang="en-US" sz="3200" b="1" kern="1200" cap="none" spc="0" normalizeH="0" baseline="0" noProof="0" dirty="0">
              <a:solidFill>
                <a:srgbClr val="000099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63" y="4214813"/>
            <a:ext cx="14382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99"/>
                </a:solidFill>
                <a:latin typeface="+mn-lt"/>
                <a:ea typeface="宋体" panose="02010600030101010101" pitchFamily="2" charset="-122"/>
                <a:cs typeface="+mn-cs"/>
              </a:rPr>
              <a:t>pandas</a:t>
            </a:r>
            <a:endParaRPr kumimoji="0" lang="zh-CN" altLang="en-US" sz="3200" b="1" kern="1200" cap="none" spc="0" normalizeH="0" baseline="0" noProof="0" dirty="0">
              <a:solidFill>
                <a:srgbClr val="000099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63" y="5072063"/>
            <a:ext cx="14382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99"/>
                </a:solidFill>
                <a:latin typeface="+mn-lt"/>
                <a:ea typeface="宋体" panose="02010600030101010101" pitchFamily="2" charset="-122"/>
                <a:cs typeface="+mn-cs"/>
              </a:rPr>
              <a:t>pandas</a:t>
            </a:r>
            <a:endParaRPr kumimoji="0" lang="zh-CN" altLang="en-US" sz="3200" b="1" kern="1200" cap="none" spc="0" normalizeH="0" baseline="0" noProof="0" dirty="0">
              <a:solidFill>
                <a:srgbClr val="000099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Welcome to the unit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15250" y="357188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1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0" y="2571750"/>
          <a:ext cx="9066213" cy="2741613"/>
        </p:xfrm>
        <a:graphic>
          <a:graphicData uri="http://schemas.openxmlformats.org/drawingml/2006/table">
            <a:tbl>
              <a:tblPr/>
              <a:tblGrid>
                <a:gridCol w="1392238"/>
                <a:gridCol w="896937"/>
                <a:gridCol w="1382713"/>
                <a:gridCol w="1263650"/>
                <a:gridCol w="1697037"/>
                <a:gridCol w="1485900"/>
                <a:gridCol w="94773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bear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dolphin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giant panda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zebra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squirrel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tiger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Me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Partner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5396" name="Text Box 36" descr="001"/>
          <p:cNvSpPr txBox="1"/>
          <p:nvPr/>
        </p:nvSpPr>
        <p:spPr>
          <a:xfrm>
            <a:off x="0" y="0"/>
            <a:ext cx="3071813" cy="7080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en-US" altLang="zh-CN" sz="4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Do a survey</a:t>
            </a:r>
            <a:endParaRPr lang="en-US" altLang="zh-CN" sz="4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7" name="矩形 3"/>
          <p:cNvSpPr/>
          <p:nvPr/>
        </p:nvSpPr>
        <p:spPr>
          <a:xfrm>
            <a:off x="285750" y="1000125"/>
            <a:ext cx="8643938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Work in pairs, talk about the animals you like best /least and tell the reason(s).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8" name="TextBox 4">
            <a:hlinkClick r:id="" action="ppaction://noaction"/>
          </p:cNvPr>
          <p:cNvSpPr txBox="1"/>
          <p:nvPr/>
        </p:nvSpPr>
        <p:spPr>
          <a:xfrm>
            <a:off x="7215188" y="5572125"/>
            <a:ext cx="78740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  <a:hlinkClick r:id="rId4" action="ppaction://hlinksldjump"/>
              </a:rPr>
              <a:t></a:t>
            </a:r>
            <a:endParaRPr lang="zh-CN" altLang="en-US" sz="4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6" name="Text Box 5"/>
          <p:cNvSpPr txBox="1"/>
          <p:nvPr/>
        </p:nvSpPr>
        <p:spPr>
          <a:xfrm>
            <a:off x="214313" y="1428750"/>
            <a:ext cx="8421687" cy="3970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A: What wild animal do you like best/least?</a:t>
            </a:r>
            <a:endParaRPr lang="en-US" altLang="zh-CN" sz="3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B: I like… best/least.</a:t>
            </a:r>
            <a:endParaRPr lang="en-US" altLang="zh-CN" sz="3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A: Why?</a:t>
            </a:r>
            <a:endParaRPr lang="en-US" altLang="zh-CN" sz="3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B: Because they are… </a:t>
            </a:r>
            <a:endParaRPr lang="en-US" altLang="zh-CN" sz="3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A: What do they eat?</a:t>
            </a:r>
            <a:endParaRPr lang="en-US" altLang="zh-CN" sz="3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B: … What animal do you like best/least? </a:t>
            </a:r>
            <a:endParaRPr lang="en-US" altLang="zh-CN" sz="3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A: I like…best/least because…</a:t>
            </a:r>
            <a:endParaRPr lang="en-US" altLang="zh-CN" sz="3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5"/>
          <p:cNvSpPr/>
          <p:nvPr/>
        </p:nvSpPr>
        <p:spPr>
          <a:xfrm>
            <a:off x="285750" y="357188"/>
            <a:ext cx="33782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Model dialogue: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Box 3"/>
          <p:cNvSpPr txBox="1"/>
          <p:nvPr/>
        </p:nvSpPr>
        <p:spPr>
          <a:xfrm>
            <a:off x="500063" y="5572125"/>
            <a:ext cx="78740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dirty="0">
                <a:latin typeface="Tahoma" panose="020B0604030504040204" pitchFamily="34" charset="0"/>
                <a:sym typeface="Wingdings" panose="05000000000000000000" pitchFamily="2" charset="2"/>
                <a:hlinkClick r:id="rId1" action="ppaction://hlinksldjump"/>
              </a:rPr>
              <a:t></a:t>
            </a:r>
            <a:endParaRPr lang="zh-CN" altLang="en-US" sz="4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642938" y="1571625"/>
            <a:ext cx="85010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Does Eddie want to live in the wild?  Why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or why not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Rectangle 3"/>
          <p:cNvSpPr/>
          <p:nvPr/>
        </p:nvSpPr>
        <p:spPr>
          <a:xfrm>
            <a:off x="642938" y="4000500"/>
            <a:ext cx="73580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Will Eddie eat the wild animals?  Why or why not?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Rectangle 4"/>
          <p:cNvSpPr/>
          <p:nvPr/>
        </p:nvSpPr>
        <p:spPr>
          <a:xfrm>
            <a:off x="714375" y="2786063"/>
            <a:ext cx="80010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He thinks the wild animals may become dishes on the table any time.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785813" y="5286375"/>
            <a:ext cx="8358187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Yes. He may die without them, and these are not wild animals.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2500313" y="571500"/>
            <a:ext cx="3803650" cy="679450"/>
          </a:xfrm>
          <a:prstGeom prst="rect">
            <a:avLst/>
          </a:prstGeom>
          <a:solidFill>
            <a:srgbClr val="FF6600"/>
          </a:soli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Listen and answer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Comic strip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43750" y="214313"/>
            <a:ext cx="1214438" cy="128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338" grpId="0"/>
      <p:bldP spid="14339" grpId="0"/>
      <p:bldP spid="14340" grpId="0"/>
      <p:bldP spid="143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Text Box 2"/>
          <p:cNvSpPr txBox="1"/>
          <p:nvPr/>
        </p:nvSpPr>
        <p:spPr>
          <a:xfrm>
            <a:off x="1928813" y="2071688"/>
            <a:ext cx="5786437" cy="1531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Please act the dialogue out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with your partner.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5363" name="Rectangle 3" descr="BAN_253"/>
          <p:cNvSpPr/>
          <p:nvPr/>
        </p:nvSpPr>
        <p:spPr>
          <a:xfrm>
            <a:off x="2571750" y="500063"/>
            <a:ext cx="3344863" cy="884237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Role-play</a:t>
            </a:r>
            <a:endParaRPr lang="zh-CN" altLang="zh-CN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Picture 17" descr="00 1"/>
          <p:cNvPicPr>
            <a:picLocks noChangeAspect="1"/>
          </p:cNvPicPr>
          <p:nvPr/>
        </p:nvPicPr>
        <p:blipFill>
          <a:blip r:embed="rId1"/>
          <a:srcRect r="99" b="183"/>
          <a:stretch>
            <a:fillRect/>
          </a:stretch>
        </p:blipFill>
        <p:spPr>
          <a:xfrm>
            <a:off x="0" y="0"/>
            <a:ext cx="4391025" cy="321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0"/>
            <a:ext cx="4181475" cy="337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5" descr="00001"/>
          <p:cNvPicPr>
            <a:picLocks noChangeAspect="1"/>
          </p:cNvPicPr>
          <p:nvPr/>
        </p:nvPicPr>
        <p:blipFill>
          <a:blip r:embed="rId3"/>
          <a:srcRect b="-282"/>
          <a:stretch>
            <a:fillRect/>
          </a:stretch>
        </p:blipFill>
        <p:spPr>
          <a:xfrm>
            <a:off x="0" y="3714750"/>
            <a:ext cx="4286250" cy="314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5" descr="img007"/>
          <p:cNvPicPr>
            <a:picLocks noChangeAspect="1"/>
          </p:cNvPicPr>
          <p:nvPr/>
        </p:nvPicPr>
        <p:blipFill>
          <a:blip r:embed="rId4"/>
          <a:srcRect r="31" b="-60"/>
          <a:stretch>
            <a:fillRect/>
          </a:stretch>
        </p:blipFill>
        <p:spPr>
          <a:xfrm>
            <a:off x="4714875" y="3071813"/>
            <a:ext cx="4429125" cy="3786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Rot="1"/>
          </p:cNvSpPr>
          <p:nvPr>
            <p:ph type="title"/>
          </p:nvPr>
        </p:nvSpPr>
        <p:spPr>
          <a:xfrm>
            <a:off x="214313" y="571500"/>
            <a:ext cx="2786062" cy="850900"/>
          </a:xfrm>
        </p:spPr>
        <p:txBody>
          <a:bodyPr vert="horz" wrap="square" lIns="91440" tIns="45720" rIns="91440" bIns="45720" anchor="b"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:</a:t>
            </a:r>
            <a:endParaRPr lang="en-US" altLang="zh-CN" sz="36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Rectangle 3" descr="Rectangle: Click to edit Master text styles&#13;&#10;Second level&#13;&#10;Third level&#13;&#10;Fourth level&#13;&#10;Fifth level"/>
          <p:cNvSpPr>
            <a:spLocks noGrp="1" noRot="1"/>
          </p:cNvSpPr>
          <p:nvPr>
            <p:ph idx="1"/>
          </p:nvPr>
        </p:nvSpPr>
        <p:spPr>
          <a:xfrm>
            <a:off x="428625" y="1500188"/>
            <a:ext cx="8001000" cy="642937"/>
          </a:xfrm>
        </p:spPr>
        <p:txBody>
          <a:bodyPr vert="horz" wrap="square" lIns="91440" tIns="45720" rIns="91440" bIns="45720" anchor="t"/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事实上，许多野生动物没有足够的食物。          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500063" y="2143125"/>
            <a:ext cx="785812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 fact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many wild animals don’t have enough food.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500063" y="3429000"/>
            <a:ext cx="5500687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in the wild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8625" y="4214813"/>
            <a:ext cx="485775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我们应该同情贫困的人。</a:t>
            </a:r>
            <a:endParaRPr kumimoji="0" lang="zh-CN" altLang="en-US" sz="2800" b="1" kern="1200" cap="none" spc="0" normalizeH="0" baseline="0" noProof="0" dirty="0">
              <a:solidFill>
                <a:srgbClr val="00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28625" y="4857750"/>
            <a:ext cx="6357938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should </a:t>
            </a:r>
            <a:r>
              <a:rPr kumimoji="0" lang="zh-CN" altLang="en-US" sz="280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pity on </a:t>
            </a:r>
            <a:r>
              <a:rPr kumimoji="0" lang="en-US" altLang="zh-CN" sz="280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poor people.</a:t>
            </a:r>
            <a:endParaRPr kumimoji="0" lang="zh-CN" altLang="en-US" sz="2800" b="1" i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64" name="TextBox 8"/>
          <p:cNvSpPr txBox="1"/>
          <p:nvPr/>
        </p:nvSpPr>
        <p:spPr>
          <a:xfrm>
            <a:off x="0" y="0"/>
            <a:ext cx="3036888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Post-lesson: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5" y="2786063"/>
            <a:ext cx="361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2. </a:t>
            </a:r>
            <a:r>
              <a:rPr kumimoji="0" lang="zh-CN" altLang="en-US" sz="2800" b="1" kern="1200" cap="none" spc="0" normalizeH="0" baseline="0" noProof="0" dirty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你想住在野外吗？</a:t>
            </a:r>
            <a:endParaRPr kumimoji="0" lang="zh-CN" altLang="en-US" sz="2800" b="1" kern="1200" cap="none" spc="0" normalizeH="0" baseline="0" noProof="0" dirty="0">
              <a:solidFill>
                <a:srgbClr val="000000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allAtOnce"/>
      <p:bldP spid="1843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6715" y="1447800"/>
            <a:ext cx="7772400" cy="4114800"/>
          </a:xfrm>
        </p:spPr>
        <p:txBody>
          <a:bodyPr/>
          <a:p>
            <a:r>
              <a:rPr lang="en-US" altLang="zh-CN"/>
              <a:t>1.</a:t>
            </a:r>
            <a:r>
              <a:rPr lang="zh-CN" altLang="en-US"/>
              <a:t>他们随时可能变成桌子上的菜。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请你不要捉它们，好吗？</a:t>
            </a:r>
            <a:r>
              <a:rPr lang="en-US" altLang="zh-CN"/>
              <a:t>--</a:t>
            </a:r>
            <a:r>
              <a:rPr lang="zh-CN" altLang="en-US"/>
              <a:t>不可能。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en-US" altLang="zh-CN"/>
              <a:t> 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3.</a:t>
            </a:r>
            <a:r>
              <a:rPr lang="zh-CN" altLang="en-US"/>
              <a:t>事实上，没有他们我可能会死。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 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65505" y="1993265"/>
            <a:ext cx="7091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They may become dishes on the table any time.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5685" y="3279140"/>
            <a:ext cx="68491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----Could you please not catch them?</a:t>
            </a:r>
            <a:endParaRPr lang="en-US" altLang="zh-CN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   ----No way.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4070" y="5043170"/>
            <a:ext cx="6134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In fact, I may die without them.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ctrTitle"/>
          </p:nvPr>
        </p:nvSpPr>
        <p:spPr>
          <a:xfrm>
            <a:off x="0" y="1643063"/>
            <a:ext cx="4786313" cy="2687637"/>
          </a:xfrm>
        </p:spPr>
        <p:txBody>
          <a:bodyPr vert="horz" wrap="square" lIns="91440" tIns="45720" rIns="91440" bIns="45720" anchor="t"/>
          <a:p>
            <a:pPr marL="473075" indent="-473075" eaLnBrk="1" hangingPunct="1">
              <a:lnSpc>
                <a:spcPct val="13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+mj-cs"/>
              </a:rPr>
              <a:t>   They are the largest animals on the land.</a:t>
            </a:r>
            <a:b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  <a:cs typeface="+mj-cs"/>
              </a:rPr>
            </a:br>
            <a:endParaRPr lang="en-US" altLang="zh-CN" sz="3600" b="1" dirty="0">
              <a:latin typeface="Times New Roman" panose="02020603050405020304" pitchFamily="18" charset="0"/>
              <a:ea typeface="楷体_GB2312" pitchFamily="49" charset="-122"/>
              <a:cs typeface="+mj-cs"/>
            </a:endParaRPr>
          </a:p>
        </p:txBody>
      </p:sp>
      <p:pic>
        <p:nvPicPr>
          <p:cNvPr id="21507" name="Picture 3" descr="大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5513" y="1357313"/>
            <a:ext cx="4408487" cy="550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4"/>
          <p:cNvSpPr txBox="1"/>
          <p:nvPr/>
        </p:nvSpPr>
        <p:spPr>
          <a:xfrm>
            <a:off x="1285875" y="4214813"/>
            <a:ext cx="20669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elephant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TextBox 4"/>
          <p:cNvSpPr txBox="1"/>
          <p:nvPr/>
        </p:nvSpPr>
        <p:spPr>
          <a:xfrm>
            <a:off x="1785938" y="214313"/>
            <a:ext cx="556736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more wild animals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135" name="Picture 15" descr="40d79e07ba8c8d53030881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1813" y="4714875"/>
            <a:ext cx="2643187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643063"/>
            <a:ext cx="2370138" cy="215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5" y="4686300"/>
            <a:ext cx="2714625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5"/>
          <p:cNvSpPr/>
          <p:nvPr/>
        </p:nvSpPr>
        <p:spPr>
          <a:xfrm>
            <a:off x="3500438" y="928688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chicken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/>
          <p:nvPr/>
        </p:nvSpPr>
        <p:spPr>
          <a:xfrm>
            <a:off x="1000125" y="4000500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cat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Rectangle 7"/>
          <p:cNvSpPr/>
          <p:nvPr/>
        </p:nvSpPr>
        <p:spPr>
          <a:xfrm>
            <a:off x="7143750" y="3929063"/>
            <a:ext cx="1022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bird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1071563" y="928688"/>
            <a:ext cx="10080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dog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Rectangle 9"/>
          <p:cNvSpPr/>
          <p:nvPr/>
        </p:nvSpPr>
        <p:spPr>
          <a:xfrm>
            <a:off x="3714750" y="4000500"/>
            <a:ext cx="13668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horse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6786563" y="928688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duck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1" name="Picture 11" descr="u=1798433575,2542136914&amp;gp=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3" y="4714875"/>
            <a:ext cx="2500312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2" descr="200571523574365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50" y="1714500"/>
            <a:ext cx="2446338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ya2_01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63" y="1714500"/>
            <a:ext cx="2571750" cy="2065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4" name="TextBox 13"/>
          <p:cNvSpPr txBox="1"/>
          <p:nvPr/>
        </p:nvSpPr>
        <p:spPr>
          <a:xfrm>
            <a:off x="0" y="0"/>
            <a:ext cx="374967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Brain-storming: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2" name="Text Box 4"/>
          <p:cNvSpPr txBox="1"/>
          <p:nvPr/>
        </p:nvSpPr>
        <p:spPr>
          <a:xfrm>
            <a:off x="1357313" y="4000500"/>
            <a:ext cx="2928937" cy="766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kangaroo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矩形 4"/>
          <p:cNvSpPr/>
          <p:nvPr/>
        </p:nvSpPr>
        <p:spPr>
          <a:xfrm>
            <a:off x="0" y="1428750"/>
            <a:ext cx="5429250" cy="2085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They live in Australia and carry a pocket in the front, what are they?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Rectangle: Click to edit Master text styles&#13;&#10;Second level&#13;&#10;Third level&#13;&#10;Fourth level&#13;&#10;Fifth lev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0" y="1285875"/>
            <a:ext cx="3714750" cy="5357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2" name="Text Box 4"/>
          <p:cNvSpPr txBox="1"/>
          <p:nvPr/>
        </p:nvSpPr>
        <p:spPr>
          <a:xfrm>
            <a:off x="714375" y="4000500"/>
            <a:ext cx="3500438" cy="766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wolf  /  wol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矩形 4"/>
          <p:cNvSpPr/>
          <p:nvPr/>
        </p:nvSpPr>
        <p:spPr>
          <a:xfrm>
            <a:off x="285750" y="1428750"/>
            <a:ext cx="54292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They hunt in groups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and look like dogs.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8" descr="bc305bbca96c1148d5ab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4938" y="1643063"/>
            <a:ext cx="3929062" cy="5214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4" name="Text Box 5"/>
          <p:cNvSpPr txBox="1"/>
          <p:nvPr/>
        </p:nvSpPr>
        <p:spPr>
          <a:xfrm>
            <a:off x="428625" y="1571625"/>
            <a:ext cx="471487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They have very long necks and they eat leaves.</a:t>
            </a:r>
            <a:endParaRPr lang="en-US" altLang="zh-CN" sz="4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Text Box 6"/>
          <p:cNvSpPr txBox="1"/>
          <p:nvPr/>
        </p:nvSpPr>
        <p:spPr>
          <a:xfrm>
            <a:off x="1643063" y="4071938"/>
            <a:ext cx="16383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giraffe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4" name="Picture 8" descr="giraff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0688" y="1428750"/>
            <a:ext cx="3643312" cy="542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Text Box 5"/>
          <p:cNvSpPr txBox="1"/>
          <p:nvPr/>
        </p:nvSpPr>
        <p:spPr>
          <a:xfrm>
            <a:off x="357188" y="1428750"/>
            <a:ext cx="4357687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It has a big shell on its back and moves slowly.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/>
          <p:nvPr/>
        </p:nvSpPr>
        <p:spPr>
          <a:xfrm>
            <a:off x="1000125" y="4286250"/>
            <a:ext cx="2000250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tortoise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67" name="Picture 7" descr="YellowfootedTortoiseWHTTo_Ap7T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4875" y="1643063"/>
            <a:ext cx="4429125" cy="4929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2" name="Text Box 5"/>
          <p:cNvSpPr txBox="1"/>
          <p:nvPr/>
        </p:nvSpPr>
        <p:spPr>
          <a:xfrm>
            <a:off x="735013" y="555625"/>
            <a:ext cx="18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6"/>
          <p:cNvSpPr txBox="1"/>
          <p:nvPr/>
        </p:nvSpPr>
        <p:spPr>
          <a:xfrm>
            <a:off x="500063" y="1285875"/>
            <a:ext cx="4246562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It lives mainly in Africa. A male one has thick hair over its head and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shoulders.It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is called king of the animals.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Text Box 7"/>
          <p:cNvSpPr txBox="1"/>
          <p:nvPr/>
        </p:nvSpPr>
        <p:spPr>
          <a:xfrm>
            <a:off x="1643063" y="5214938"/>
            <a:ext cx="1785937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lion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992" name="Picture 8" descr="l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0" y="1357313"/>
            <a:ext cx="4286250" cy="5286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Rectangle 5"/>
          <p:cNvSpPr/>
          <p:nvPr/>
        </p:nvSpPr>
        <p:spPr>
          <a:xfrm>
            <a:off x="214313" y="1143000"/>
            <a:ext cx="4786312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It lives in North Pole. </a:t>
            </a:r>
            <a:endParaRPr lang="en-US" altLang="zh-CN" sz="40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It is huge in size. It is good at swimming and catching fish.</a:t>
            </a:r>
            <a:endParaRPr lang="en-US" altLang="zh-CN" sz="4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4" name="Text Box 6"/>
          <p:cNvSpPr txBox="1"/>
          <p:nvPr/>
        </p:nvSpPr>
        <p:spPr>
          <a:xfrm>
            <a:off x="1071563" y="4500563"/>
            <a:ext cx="2468562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polar bear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5" name="Picture 7" descr="polar-be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9188" y="1285875"/>
            <a:ext cx="4214812" cy="5286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0" y="142875"/>
            <a:ext cx="4679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Fill in the blanks: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0" y="857250"/>
            <a:ext cx="9144000" cy="5213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The students in our class like different kinds of  a______ . Kitty likes monkeys best, because she thinks they are c_____ and funny. Simon likes lions best, because he thinks they are s______ and they can run f____. Peter and Millie b____ like pandas best, because they think that pandas l____ very cute. I myself like dolphins best, and I often go to watch dolphin s_____.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1571625"/>
            <a:ext cx="13446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rPr>
              <a:t>nimals</a:t>
            </a:r>
            <a:endParaRPr lang="zh-CN" altLang="en-US" sz="3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63" y="2214563"/>
            <a:ext cx="10620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rPr>
              <a:t>lever</a:t>
            </a:r>
            <a:endParaRPr lang="zh-CN" altLang="en-US" sz="3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188" y="2857500"/>
            <a:ext cx="11477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rPr>
              <a:t>trong</a:t>
            </a:r>
            <a:endParaRPr lang="zh-CN" altLang="en-US" sz="3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50" y="3429000"/>
            <a:ext cx="7207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rPr>
              <a:t>ast</a:t>
            </a:r>
            <a:endParaRPr lang="zh-CN" altLang="en-US" sz="3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688" y="3500438"/>
            <a:ext cx="7747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rPr>
              <a:t>oth</a:t>
            </a:r>
            <a:endParaRPr lang="zh-CN" altLang="en-US" sz="3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" y="4714875"/>
            <a:ext cx="835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rPr>
              <a:t>ook</a:t>
            </a:r>
            <a:endParaRPr lang="zh-CN" altLang="en-US" sz="3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0" y="5357813"/>
            <a:ext cx="11239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</a:rPr>
              <a:t>hows</a:t>
            </a:r>
            <a:endParaRPr lang="zh-CN" altLang="en-US" sz="3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3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charRg st="0" end="3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9" name="Rectangle 5"/>
          <p:cNvSpPr>
            <a:spLocks noGrp="1"/>
          </p:cNvSpPr>
          <p:nvPr>
            <p:ph type="title"/>
          </p:nvPr>
        </p:nvSpPr>
        <p:spPr>
          <a:xfrm>
            <a:off x="0" y="5373688"/>
            <a:ext cx="9144000" cy="1143000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   Wild animals are our friends.</a:t>
            </a:r>
            <a:br>
              <a:rPr lang="en-US" altLang="zh-CN" sz="4000" b="1" dirty="0">
                <a:latin typeface="Comic Sans MS" panose="030F0702030302020204" pitchFamily="66" charset="0"/>
              </a:rPr>
            </a:br>
            <a:r>
              <a:rPr lang="en-US" altLang="zh-CN" sz="4000" b="1" dirty="0">
                <a:latin typeface="Comic Sans MS" panose="030F0702030302020204" pitchFamily="66" charset="0"/>
              </a:rPr>
              <a:t>  We should protect(</a:t>
            </a:r>
            <a:r>
              <a:rPr lang="zh-CN" altLang="en-US" sz="4000" b="1" dirty="0">
                <a:latin typeface="Comic Sans MS" panose="030F0702030302020204" pitchFamily="66" charset="0"/>
              </a:rPr>
              <a:t>保护</a:t>
            </a:r>
            <a:r>
              <a:rPr lang="en-US" altLang="zh-CN" sz="4000" b="1" dirty="0">
                <a:latin typeface="Comic Sans MS" panose="030F0702030302020204" pitchFamily="66" charset="0"/>
              </a:rPr>
              <a:t>) them.</a:t>
            </a:r>
            <a:endParaRPr lang="en-US" altLang="zh-CN" sz="4000" b="1" dirty="0">
              <a:latin typeface="Comic Sans MS" panose="030F0702030302020204" pitchFamily="66" charset="0"/>
            </a:endParaRPr>
          </a:p>
        </p:txBody>
      </p:sp>
      <p:pic>
        <p:nvPicPr>
          <p:cNvPr id="5" name="Protect animals in danger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8625" y="214313"/>
            <a:ext cx="8072438" cy="471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17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9698" name="Picture 4" descr="D105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35775"/>
          </a:xfrm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85750" y="1000125"/>
            <a:ext cx="6929438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Homework: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1.Finish the exercise in the workbook 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2.Preview Reading and find some information about giant pandas.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endParaRPr lang="zh-CN" altLang="en-US" dirty="0"/>
          </a:p>
        </p:txBody>
      </p:sp>
      <p:sp>
        <p:nvSpPr>
          <p:cNvPr id="30723" name="Rectangle 3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30724" name="Picture 4" descr="snow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7"/>
          <p:cNvSpPr txBox="1"/>
          <p:nvPr/>
        </p:nvSpPr>
        <p:spPr>
          <a:xfrm>
            <a:off x="1857375" y="2214563"/>
            <a:ext cx="4775200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7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150" name="Picture 6" descr="02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8" y="4214813"/>
            <a:ext cx="3000375" cy="264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1285875"/>
            <a:ext cx="2357437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8" descr="A4_0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4357688"/>
            <a:ext cx="2928938" cy="250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9" descr="u=3183500053,161919884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38" y="1214438"/>
            <a:ext cx="2152650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Rectangle 11"/>
          <p:cNvSpPr/>
          <p:nvPr/>
        </p:nvSpPr>
        <p:spPr>
          <a:xfrm>
            <a:off x="3929063" y="571500"/>
            <a:ext cx="173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monkey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6156" name="Rectangle 12"/>
          <p:cNvSpPr/>
          <p:nvPr/>
        </p:nvSpPr>
        <p:spPr>
          <a:xfrm>
            <a:off x="5857875" y="3571875"/>
            <a:ext cx="173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goldfish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Rectangle 13"/>
          <p:cNvSpPr/>
          <p:nvPr/>
        </p:nvSpPr>
        <p:spPr>
          <a:xfrm>
            <a:off x="928688" y="571500"/>
            <a:ext cx="145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parrot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8" name="Rectangle 14"/>
          <p:cNvSpPr/>
          <p:nvPr/>
        </p:nvSpPr>
        <p:spPr>
          <a:xfrm>
            <a:off x="1571625" y="3643313"/>
            <a:ext cx="14398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snake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9" name="Rectangle 15"/>
          <p:cNvSpPr/>
          <p:nvPr/>
        </p:nvSpPr>
        <p:spPr>
          <a:xfrm>
            <a:off x="7000875" y="571500"/>
            <a:ext cx="908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pig</a:t>
            </a: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endParaRPr lang="en-US" altLang="zh-CN" sz="36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60" name="Picture 16" descr="21360b79fc011ed0f06eca6890ef91d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13" y="1285875"/>
            <a:ext cx="2357437" cy="208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/>
      <p:bldP spid="6158" grpId="0"/>
      <p:bldP spid="61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Rectangle 4"/>
          <p:cNvSpPr/>
          <p:nvPr/>
        </p:nvSpPr>
        <p:spPr>
          <a:xfrm>
            <a:off x="1428750" y="785813"/>
            <a:ext cx="65659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Learning about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wild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animals</a:t>
            </a:r>
            <a:r>
              <a:rPr lang="en-US" altLang="zh-CN" sz="4000" b="1">
                <a:latin typeface="Times New Roman" panose="02020603050405020304" pitchFamily="18" charset="0"/>
              </a:rPr>
              <a:t>.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4500563" y="1500188"/>
            <a:ext cx="4429125" cy="2522537"/>
          </a:xfrm>
          <a:prstGeom prst="cloudCallout">
            <a:avLst>
              <a:gd name="adj1" fmla="val -54727"/>
              <a:gd name="adj2" fmla="val 108181"/>
            </a:avLst>
          </a:prstGeom>
          <a:solidFill>
            <a:srgbClr val="F1E2A1"/>
          </a:solidFill>
          <a:ln w="9525" cap="flat" cmpd="sng">
            <a:solidFill>
              <a:srgbClr val="99CC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How much do you know about wild animals?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/>
            <a:endParaRPr lang="zh-CN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7172" name="TextBox 4"/>
          <p:cNvSpPr txBox="1"/>
          <p:nvPr/>
        </p:nvSpPr>
        <p:spPr>
          <a:xfrm>
            <a:off x="0" y="0"/>
            <a:ext cx="25987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Pre-lesson: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00313"/>
            <a:ext cx="4143375" cy="4357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285750" y="714375"/>
            <a:ext cx="5400675" cy="2252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06730" indent="-506730">
              <a:lnSpc>
                <a:spcPct val="130000"/>
              </a:lnSpc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1. Which animal is the king in the forest?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06730" indent="-506730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3"/>
          <p:cNvSpPr/>
          <p:nvPr/>
        </p:nvSpPr>
        <p:spPr>
          <a:xfrm>
            <a:off x="395288" y="3287713"/>
            <a:ext cx="5113337" cy="223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73075" indent="-473075">
              <a:lnSpc>
                <a:spcPct val="13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Which animal is the cleverest animal in the sea?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0" name="Picture 4" descr="u=2726295407,1108196207&amp;gp=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63" y="0"/>
            <a:ext cx="3563937" cy="292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u=3212338552,1175059971&amp;gp=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3906838"/>
            <a:ext cx="3492500" cy="295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214438" y="2428875"/>
            <a:ext cx="170021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Tiger.</a:t>
            </a:r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755650" y="5373688"/>
            <a:ext cx="2395538" cy="1262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zh-CN" altLang="en-US" sz="4000" b="1" dirty="0">
                <a:latin typeface="Comic Sans MS" panose="030F0702030302020204" pitchFamily="66" charset="0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Dolphin.</a:t>
            </a:r>
            <a:endParaRPr lang="en-US" altLang="zh-CN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8200" name="TextBox 7"/>
          <p:cNvSpPr txBox="1"/>
          <p:nvPr/>
        </p:nvSpPr>
        <p:spPr>
          <a:xfrm>
            <a:off x="0" y="0"/>
            <a:ext cx="1450975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Rectangle 2"/>
          <p:cNvSpPr/>
          <p:nvPr/>
        </p:nvSpPr>
        <p:spPr>
          <a:xfrm>
            <a:off x="323850" y="260350"/>
            <a:ext cx="5605463" cy="2751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They are a kind of horses with black and white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stripes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on their bodies.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endParaRPr lang="zh-CN" altLang="en-US" sz="36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/>
          <p:nvPr/>
        </p:nvSpPr>
        <p:spPr>
          <a:xfrm>
            <a:off x="287338" y="3509963"/>
            <a:ext cx="5292725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Which animal is large, strong and heavy with thick fur(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皮毛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) ?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    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4" name="Picture 4" descr="2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3500438"/>
            <a:ext cx="3635375" cy="335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 Box 7"/>
          <p:cNvSpPr txBox="1"/>
          <p:nvPr/>
        </p:nvSpPr>
        <p:spPr>
          <a:xfrm>
            <a:off x="857250" y="2500313"/>
            <a:ext cx="19827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Tahoma" panose="020B0604030504040204" pitchFamily="34" charset="0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Zebra.</a:t>
            </a:r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971550" y="5445125"/>
            <a:ext cx="1536700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Bear.</a:t>
            </a:r>
            <a:endParaRPr lang="en-US" altLang="zh-CN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zh-CN" altLang="en-US" dirty="0">
              <a:latin typeface="Tahoma" panose="020B0604030504040204" pitchFamily="34" charset="0"/>
            </a:endParaRPr>
          </a:p>
        </p:txBody>
      </p:sp>
      <p:pic>
        <p:nvPicPr>
          <p:cNvPr id="8" name="Picture 2" descr="斑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0"/>
            <a:ext cx="3143250" cy="3071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7" grpId="0"/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468313" y="404813"/>
            <a:ext cx="511175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Which animal is small and lovely, but has a very big tail?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    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/>
          <p:nvPr/>
        </p:nvSpPr>
        <p:spPr>
          <a:xfrm>
            <a:off x="4121150" y="-25400"/>
            <a:ext cx="184150" cy="515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endParaRPr lang="zh-CN" altLang="zh-CN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8" name="Rectangle 4"/>
          <p:cNvSpPr/>
          <p:nvPr/>
        </p:nvSpPr>
        <p:spPr>
          <a:xfrm>
            <a:off x="468313" y="3365500"/>
            <a:ext cx="5148262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20000"/>
              </a:lnSpc>
            </a:pP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Which animal looks very cute and lives only in China?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    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9" name="Picture 5" descr="u=2517633899,167407623&amp;gp=2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838" y="0"/>
            <a:ext cx="3713162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md_bkbk50533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3513138"/>
            <a:ext cx="3635375" cy="3344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Text Box 7"/>
          <p:cNvSpPr txBox="1"/>
          <p:nvPr/>
        </p:nvSpPr>
        <p:spPr>
          <a:xfrm>
            <a:off x="1000125" y="2643188"/>
            <a:ext cx="23399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Squirrel.</a:t>
            </a:r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928688" y="5429250"/>
            <a:ext cx="3303587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Giant Panda.</a:t>
            </a:r>
            <a:endParaRPr lang="en-US" altLang="zh-CN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  <p:bldP spid="11271" grpId="0"/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1266" name="Picture 4" descr="u=2726295407,1108196207&amp;gp=3">
            <a:hlinkClick r:id="rId1"/>
          </p:cNvPr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643188" cy="2214563"/>
          </a:xfrm>
        </p:spPr>
      </p:pic>
      <p:pic>
        <p:nvPicPr>
          <p:cNvPr id="11267" name="Picture 5" descr="u=3212338552,1175059971&amp;gp=3">
            <a:hlinkClick r:id="rId3"/>
          </p:cNvPr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357563" y="0"/>
            <a:ext cx="2571750" cy="2214563"/>
          </a:xfrm>
        </p:spPr>
      </p:pic>
      <p:pic>
        <p:nvPicPr>
          <p:cNvPr id="11268" name="Picture 7" descr="2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875"/>
            <a:ext cx="2517775" cy="221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8" descr="u=2517633899,167407623&amp;gp=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25" y="3571875"/>
            <a:ext cx="2500313" cy="221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9" descr="md_bkbk50533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938" y="3571875"/>
            <a:ext cx="2571750" cy="219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2" name="Rectangle 10"/>
          <p:cNvSpPr/>
          <p:nvPr/>
        </p:nvSpPr>
        <p:spPr>
          <a:xfrm>
            <a:off x="714375" y="2500313"/>
            <a:ext cx="11287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tiger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3" name="Rectangle 11"/>
          <p:cNvSpPr/>
          <p:nvPr/>
        </p:nvSpPr>
        <p:spPr>
          <a:xfrm>
            <a:off x="3714750" y="2500313"/>
            <a:ext cx="16494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dolphin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4" name="Rectangle 12"/>
          <p:cNvSpPr/>
          <p:nvPr/>
        </p:nvSpPr>
        <p:spPr>
          <a:xfrm>
            <a:off x="6715125" y="2500313"/>
            <a:ext cx="14271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zebra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5" name="Rectangle 13"/>
          <p:cNvSpPr/>
          <p:nvPr/>
        </p:nvSpPr>
        <p:spPr>
          <a:xfrm>
            <a:off x="785813" y="6000750"/>
            <a:ext cx="10731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bear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6" name="Rectangle 14"/>
          <p:cNvSpPr/>
          <p:nvPr/>
        </p:nvSpPr>
        <p:spPr>
          <a:xfrm>
            <a:off x="3714750" y="6000750"/>
            <a:ext cx="16478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squirrel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7" name="Rectangle 15"/>
          <p:cNvSpPr/>
          <p:nvPr/>
        </p:nvSpPr>
        <p:spPr>
          <a:xfrm>
            <a:off x="6357938" y="6000750"/>
            <a:ext cx="243998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giant panda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77" name="Picture 2" descr="斑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375" y="0"/>
            <a:ext cx="2714625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89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892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8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89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89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89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8924" grpId="0"/>
      <p:bldP spid="38925" grpId="0"/>
      <p:bldP spid="38926" grpId="0"/>
      <p:bldP spid="389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51" name="Text Box 7"/>
          <p:cNvSpPr txBox="1"/>
          <p:nvPr/>
        </p:nvSpPr>
        <p:spPr>
          <a:xfrm>
            <a:off x="0" y="1143000"/>
            <a:ext cx="3429000" cy="523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lnSpc>
                <a:spcPct val="105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ahoma" panose="020B0604030504040204" pitchFamily="34" charset="0"/>
              </a:rPr>
              <a:t>wild</a:t>
            </a:r>
            <a:endParaRPr lang="en-US" altLang="zh-CN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>
              <a:lnSpc>
                <a:spcPct val="105000"/>
              </a:lnSpc>
            </a:pPr>
            <a:endParaRPr lang="en-US" altLang="zh-CN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>
              <a:lnSpc>
                <a:spcPct val="105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ahoma" panose="020B0604030504040204" pitchFamily="34" charset="0"/>
              </a:rPr>
              <a:t>free</a:t>
            </a:r>
            <a:endParaRPr lang="en-US" altLang="zh-CN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>
              <a:lnSpc>
                <a:spcPct val="105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ahoma" panose="020B0604030504040204" pitchFamily="34" charset="0"/>
              </a:rPr>
              <a:t>dish</a:t>
            </a:r>
            <a:endParaRPr lang="en-US" altLang="zh-CN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>
              <a:lnSpc>
                <a:spcPct val="105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ahoma" panose="020B0604030504040204" pitchFamily="34" charset="0"/>
              </a:rPr>
              <a:t>no way</a:t>
            </a:r>
            <a:endParaRPr lang="en-US" altLang="zh-CN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>
              <a:lnSpc>
                <a:spcPct val="105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ahoma" panose="020B0604030504040204" pitchFamily="34" charset="0"/>
              </a:rPr>
              <a:t>pity</a:t>
            </a:r>
            <a:endParaRPr lang="en-US" altLang="zh-CN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>
              <a:lnSpc>
                <a:spcPct val="105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ahoma" panose="020B0604030504040204" pitchFamily="34" charset="0"/>
              </a:rPr>
              <a:t>have/take pity on</a:t>
            </a:r>
            <a:endParaRPr lang="en-US" altLang="zh-CN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>
              <a:lnSpc>
                <a:spcPct val="115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ahoma" panose="020B0604030504040204" pitchFamily="34" charset="0"/>
              </a:rPr>
              <a:t>die</a:t>
            </a:r>
            <a:endParaRPr lang="en-US" altLang="zh-CN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>
              <a:lnSpc>
                <a:spcPct val="115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ahoma" panose="020B0604030504040204" pitchFamily="34" charset="0"/>
              </a:rPr>
              <a:t>in fact</a:t>
            </a:r>
            <a:endParaRPr lang="en-US" altLang="zh-CN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r">
              <a:lnSpc>
                <a:spcPct val="105000"/>
              </a:lnSpc>
            </a:pPr>
            <a:endParaRPr lang="en-US" altLang="zh-CN" dirty="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6152" name="Text Box 8"/>
          <p:cNvSpPr txBox="1"/>
          <p:nvPr/>
        </p:nvSpPr>
        <p:spPr>
          <a:xfrm>
            <a:off x="4143375" y="1143000"/>
            <a:ext cx="5000625" cy="513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5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Tahoma" panose="020B0604030504040204" pitchFamily="34" charset="0"/>
              </a:rPr>
              <a:t>adj. </a:t>
            </a: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野生的</a:t>
            </a:r>
            <a:endParaRPr lang="zh-CN" altLang="en-US" sz="320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Tahoma" panose="020B0604030504040204" pitchFamily="34" charset="0"/>
              </a:rPr>
              <a:t>n. </a:t>
            </a: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自然环境，野生状态</a:t>
            </a:r>
            <a:endParaRPr lang="zh-CN" altLang="en-US" sz="320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Tahoma" panose="020B0604030504040204" pitchFamily="34" charset="0"/>
              </a:rPr>
              <a:t>adj. </a:t>
            </a: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自由的，不受束缚的</a:t>
            </a:r>
            <a:endParaRPr lang="zh-CN" altLang="en-US" sz="320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Tahoma" panose="020B0604030504040204" pitchFamily="34" charset="0"/>
              </a:rPr>
              <a:t>n. </a:t>
            </a: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一道菜；盘，碟</a:t>
            </a:r>
            <a:endParaRPr lang="zh-CN" altLang="en-US" sz="320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Tahoma" panose="020B0604030504040204" pitchFamily="34" charset="0"/>
              </a:rPr>
              <a:t>&lt;</a:t>
            </a: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口</a:t>
            </a:r>
            <a:r>
              <a:rPr lang="en-US" altLang="zh-CN" sz="3200" dirty="0">
                <a:solidFill>
                  <a:srgbClr val="0000CC"/>
                </a:solidFill>
                <a:latin typeface="Tahoma" panose="020B0604030504040204" pitchFamily="34" charset="0"/>
              </a:rPr>
              <a:t>&gt;</a:t>
            </a: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不可能</a:t>
            </a:r>
            <a:endParaRPr lang="zh-CN" altLang="en-US" sz="320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Tahoma" panose="020B0604030504040204" pitchFamily="34" charset="0"/>
              </a:rPr>
              <a:t>n. </a:t>
            </a: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同情</a:t>
            </a:r>
            <a:endParaRPr lang="zh-CN" altLang="en-US" sz="320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</a:pP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同情，怜悯</a:t>
            </a:r>
            <a:endParaRPr lang="en-US" altLang="zh-CN" sz="320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200" dirty="0">
                <a:solidFill>
                  <a:srgbClr val="0000CC"/>
                </a:solidFill>
                <a:latin typeface="Tahoma" panose="020B0604030504040204" pitchFamily="34" charset="0"/>
              </a:rPr>
              <a:t>vi. </a:t>
            </a: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死</a:t>
            </a:r>
            <a:endParaRPr lang="en-US" altLang="zh-CN" sz="320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</a:pPr>
            <a:r>
              <a:rPr lang="zh-CN" altLang="en-US" sz="3200" dirty="0">
                <a:solidFill>
                  <a:srgbClr val="0000CC"/>
                </a:solidFill>
                <a:latin typeface="Tahoma" panose="020B0604030504040204" pitchFamily="34" charset="0"/>
              </a:rPr>
              <a:t>实际上，事实上</a:t>
            </a:r>
            <a:endParaRPr lang="en-US" altLang="zh-CN" sz="320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</a:pPr>
            <a:endParaRPr lang="zh-CN" altLang="en-US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12292" name="TextBox 6"/>
          <p:cNvSpPr txBox="1"/>
          <p:nvPr/>
        </p:nvSpPr>
        <p:spPr>
          <a:xfrm>
            <a:off x="2143125" y="0"/>
            <a:ext cx="41783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&amp; phrases: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9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>
                                            <p:txEl>
                                              <p:charRg st="9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>
                                            <p:txEl>
                                              <p:charRg st="9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22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>
                                            <p:txEl>
                                              <p:charRg st="22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>
                                            <p:txEl>
                                              <p:charRg st="22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3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>
                                            <p:txEl>
                                              <p:charRg st="3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2">
                                            <p:txEl>
                                              <p:charRg st="3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48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>
                                            <p:txEl>
                                              <p:charRg st="48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>
                                            <p:txEl>
                                              <p:charRg st="48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55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2">
                                            <p:txEl>
                                              <p:charRg st="55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2">
                                            <p:txEl>
                                              <p:charRg st="55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6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2">
                                            <p:txEl>
                                              <p:charRg st="6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2">
                                            <p:txEl>
                                              <p:charRg st="6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6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2">
                                            <p:txEl>
                                              <p:charRg st="6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2">
                                            <p:txEl>
                                              <p:charRg st="6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charRg st="73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2">
                                            <p:txEl>
                                              <p:charRg st="73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2">
                                            <p:txEl>
                                              <p:charRg st="73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0</TotalTime>
  <Words>3309</Words>
  <Application>WPS 演示</Application>
  <PresentationFormat>在屏幕上显示</PresentationFormat>
  <Paragraphs>273</Paragraphs>
  <Slides>29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Tahoma</vt:lpstr>
      <vt:lpstr>Comic Sans MS</vt:lpstr>
      <vt:lpstr>Times New Roman</vt:lpstr>
      <vt:lpstr>微软雅黑</vt:lpstr>
      <vt:lpstr>Arial Unicode MS</vt:lpstr>
      <vt:lpstr>Calibri</vt:lpstr>
      <vt:lpstr>楷体_GB2312</vt:lpstr>
      <vt:lpstr>新宋体</vt:lpstr>
      <vt:lpstr>Blueprint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Translate :</vt:lpstr>
      <vt:lpstr>PowerPoint 演示文稿</vt:lpstr>
      <vt:lpstr>   They are the largest animals on the land.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Wild animals are our friends.   We should protect(保护) them.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190</cp:revision>
  <dcterms:created xsi:type="dcterms:W3CDTF">2018-11-13T23:29:00Z</dcterms:created>
  <dcterms:modified xsi:type="dcterms:W3CDTF">2019-01-07T00:14:07Z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2052-11.1.0.8236</vt:lpwstr>
  </property>
</Properties>
</file>