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47" r:id="rId3"/>
    <p:sldId id="479" r:id="rId4"/>
    <p:sldId id="488" r:id="rId5"/>
    <p:sldId id="476" r:id="rId6"/>
    <p:sldId id="563" r:id="rId7"/>
    <p:sldId id="564" r:id="rId8"/>
    <p:sldId id="565" r:id="rId9"/>
    <p:sldId id="566" r:id="rId10"/>
    <p:sldId id="567" r:id="rId11"/>
    <p:sldId id="537" r:id="rId12"/>
    <p:sldId id="569" r:id="rId13"/>
    <p:sldId id="546" r:id="rId14"/>
    <p:sldId id="540" r:id="rId15"/>
    <p:sldId id="539" r:id="rId16"/>
    <p:sldId id="484" r:id="rId17"/>
    <p:sldId id="481" r:id="rId18"/>
    <p:sldId id="483" r:id="rId19"/>
    <p:sldId id="482" r:id="rId20"/>
    <p:sldId id="571" r:id="rId21"/>
    <p:sldId id="573" r:id="rId22"/>
    <p:sldId id="574" r:id="rId23"/>
    <p:sldId id="576" r:id="rId24"/>
    <p:sldId id="575" r:id="rId25"/>
    <p:sldId id="579" r:id="rId26"/>
    <p:sldId id="580" r:id="rId27"/>
    <p:sldId id="581" r:id="rId29"/>
    <p:sldId id="582" r:id="rId30"/>
    <p:sldId id="587" r:id="rId31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99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99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99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99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99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99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99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99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4000" b="0" i="0" u="none" kern="1200" baseline="0">
        <a:solidFill>
          <a:srgbClr val="FF99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zy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3300"/>
    <a:srgbClr val="663300"/>
    <a:srgbClr val="FFFF00"/>
    <a:srgbClr val="660033"/>
    <a:srgbClr val="CCECFF"/>
    <a:srgbClr val="CCFF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60"/>
    <p:restoredTop sz="97292"/>
  </p:normalViewPr>
  <p:slideViewPr>
    <p:cSldViewPr showGuides="1">
      <p:cViewPr varScale="1">
        <p:scale>
          <a:sx n="68" d="100"/>
          <a:sy n="68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27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页眉占位符 819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8195" name="日期占位符 8194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8196" name="幻灯片图像占位符 8195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文本占位符 8196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198" name="页脚占位符 819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8199" name="灯片编号占位符 819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1586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ClrTx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  <p:sp>
        <p:nvSpPr>
          <p:cNvPr id="451587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1588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vert="horz"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3634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ClrTx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</a:rPr>
            </a:fld>
            <a:endParaRPr lang="en-US" altLang="zh-CN" sz="1200" dirty="0">
              <a:latin typeface="Calibri" panose="020F0502020204030204" pitchFamily="34" charset="0"/>
            </a:endParaRPr>
          </a:p>
        </p:txBody>
      </p:sp>
      <p:sp>
        <p:nvSpPr>
          <p:cNvPr id="453635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3636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vert="horz"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zh-CN" dirty="0"/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56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5683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t"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5568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>
              <a:buClrTx/>
            </a:pPr>
            <a:fld id="{9A0DB2DC-4C9A-4742-B13C-FB6460FD3503}" type="slidenum">
              <a:rPr lang="zh-CN" altLang="en-US" sz="1200" dirty="0">
                <a:latin typeface="Calibri" panose="020F0502020204030204" pitchFamily="34" charset="0"/>
              </a:rPr>
            </a:fld>
            <a:endParaRPr lang="zh-CN" altLang="en-US" sz="1200" dirty="0">
              <a:latin typeface="Calibri" panose="020F0502020204030204" pitchFamily="34" charset="0"/>
            </a:endParaRPr>
          </a:p>
        </p:txBody>
      </p:sp>
      <p:sp>
        <p:nvSpPr>
          <p:cNvPr id="2" name="灯片编号占位符 1"/>
          <p:cNvSpPr/>
          <p:nvPr>
            <p:ph type="sldNum" sz="quarter" idx="2"/>
          </p:nvPr>
        </p:nvSpPr>
        <p:spPr/>
        <p:txBody>
          <a:bodyPr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6674" name="幻灯片图像占位符 156673"/>
          <p:cNvSpPr>
            <a:spLocks noRot="1" noTextEdit="1"/>
          </p:cNvSpPr>
          <p:nvPr>
            <p:ph type="sldImg"/>
          </p:nvPr>
        </p:nvSpPr>
        <p:spPr/>
      </p:sp>
      <p:sp>
        <p:nvSpPr>
          <p:cNvPr id="156675" name="文本占位符 156674"/>
          <p:cNvSpPr/>
          <p:nvPr>
            <p:ph type="body" idx="1"/>
          </p:nvPr>
        </p:nvSpPr>
        <p:spPr/>
        <p:txBody>
          <a:bodyPr/>
          <a:p>
            <a:pPr lvl="0"/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716657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724" y="1981200"/>
            <a:ext cx="3808476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rgbClr val="FF99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rgbClr val="FF99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rgbClr val="FF99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rgbClr val="FF99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rgbClr val="FF99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rgbClr val="FF99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rgbClr val="FF99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000" b="0" i="0" u="none" kern="1200" baseline="0">
          <a:solidFill>
            <a:srgbClr val="FF9900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2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Relationship Id="rId3" Type="http://schemas.microsoft.com/office/2007/relationships/media" Target="file:///F:\&#24037;&#20316;\&#21021;&#20108;&#35838;&#20214;&#35797;&#21367;\&#21021;&#20108;&#35838;&#20214;\8A%20Unit6\Unit6%20welcome\welcome\&#38632;&#22768;.mp3" TargetMode="External"/><Relationship Id="rId2" Type="http://schemas.openxmlformats.org/officeDocument/2006/relationships/audio" Target="file:///F:\&#24037;&#20316;\&#21021;&#20108;&#35838;&#20214;&#35797;&#21367;\&#21021;&#20108;&#35838;&#20214;\8A%20Unit6\Unit6%20welcome\welcome\&#38632;&#22768;.mp3" TargetMode="External"/><Relationship Id="rId1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GIF"/><Relationship Id="rId1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image" Target="../media/image22.png"/><Relationship Id="rId3" Type="http://schemas.microsoft.com/office/2007/relationships/media" Target="file:///F:\&#24037;&#20316;\&#21021;&#20108;&#35838;&#20214;&#35797;&#21367;\&#21021;&#20108;&#35838;&#20214;\8A%20Unit6\Unit6%20welcome\welcome\&#39118;&#22768;.mp3" TargetMode="External"/><Relationship Id="rId2" Type="http://schemas.openxmlformats.org/officeDocument/2006/relationships/audio" Target="file:///F:\&#24037;&#20316;\&#21021;&#20108;&#35838;&#20214;&#35797;&#21367;\&#21021;&#20108;&#35838;&#20214;\8A%20Unit6\Unit6%20welcome\welcome\&#39118;&#22768;.mp3" TargetMode="External"/><Relationship Id="rId1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2.png"/><Relationship Id="rId3" Type="http://schemas.microsoft.com/office/2007/relationships/media" Target="file:///F:\&#24037;&#20316;\&#21021;&#20108;&#35838;&#20214;&#35797;&#21367;\&#21021;&#20108;&#35838;&#20214;\8A%20Unit6\Unit6%20welcome\welcome\&#25171;&#38647;&#22768;.mp3" TargetMode="External"/><Relationship Id="rId2" Type="http://schemas.openxmlformats.org/officeDocument/2006/relationships/audio" Target="file:///F:\&#24037;&#20316;\&#21021;&#20108;&#35838;&#20214;&#35797;&#21367;\&#21021;&#20108;&#35838;&#20214;\8A%20Unit6\Unit6%20welcome\welcome\&#25171;&#38647;&#22768;.mp3" TargetMode="External"/><Relationship Id="rId1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hyperlink" Target="http://www.sowoo.com/news/Print.asp?ArticleID=6492" TargetMode="External"/><Relationship Id="rId4" Type="http://schemas.openxmlformats.org/officeDocument/2006/relationships/image" Target="../media/image28.jpeg"/><Relationship Id="rId3" Type="http://schemas.openxmlformats.org/officeDocument/2006/relationships/hyperlink" Target="http://www.lygrx.com/Disp.Aspx?ID=337975&amp;ClassID=2" TargetMode="External"/><Relationship Id="rId2" Type="http://schemas.openxmlformats.org/officeDocument/2006/relationships/image" Target="../media/image27.jpeg"/><Relationship Id="rId1" Type="http://schemas.openxmlformats.org/officeDocument/2006/relationships/hyperlink" Target="http://nhcf.gxmu.net.cn/Online/ShowArticle.asp?ArticleID=12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GIF"/><Relationship Id="rId1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3" Type="http://schemas.openxmlformats.org/officeDocument/2006/relationships/hyperlink" Target="http://news.sina.com.cn/s/2004-12-23/08164603771s.shtml" TargetMode="External"/><Relationship Id="rId2" Type="http://schemas.openxmlformats.org/officeDocument/2006/relationships/image" Target="../media/image30.jpeg"/><Relationship Id="rId1" Type="http://schemas.openxmlformats.org/officeDocument/2006/relationships/hyperlink" Target="http://www.chinahighway.com/news1/2003/58120.php" TargetMode="Externa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hyperlink" Target="http://news.sohu.com/20041108/n222883630.shtml" TargetMode="Externa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jpeg"/><Relationship Id="rId3" Type="http://schemas.openxmlformats.org/officeDocument/2006/relationships/hyperlink" Target="http://image.baidu.com/i?ct=503316480&amp;z=73693550&amp;tn=baiduimagedetail&amp;word=&#26228;&#22825;&amp;in=7" TargetMode="External"/><Relationship Id="rId2" Type="http://schemas.openxmlformats.org/officeDocument/2006/relationships/image" Target="../media/image36.jpeg"/><Relationship Id="rId1" Type="http://schemas.openxmlformats.org/officeDocument/2006/relationships/hyperlink" Target="http://www.jxcn.cn/514/2005-7-11/30055@166192.htm" TargetMode="Externa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hyperlink" Target="http://www.zonlin.com/life/index_view.asp?ID=27168" TargetMode="External"/><Relationship Id="rId2" Type="http://schemas.openxmlformats.org/officeDocument/2006/relationships/image" Target="../media/image38.jpeg"/><Relationship Id="rId1" Type="http://schemas.openxmlformats.org/officeDocument/2006/relationships/hyperlink" Target="http://image.baidu.com/i?ct=503316480&amp;z=996135550&amp;tn=baiduimagedetail&amp;word=&#21488;&#39118;&#21518;&#26524;&amp;in=12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GIF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microsoft.com/office/2007/relationships/media" Target="file:///F:\&#24037;&#20316;\&#21021;&#20108;&#35838;&#20214;&#35797;&#21367;\&#21021;&#20108;&#35838;&#20214;\8A%20Unit6\Unit6%20welcome\welcome\Welcome%20to%20the%20unit.mp3" TargetMode="External"/><Relationship Id="rId1" Type="http://schemas.openxmlformats.org/officeDocument/2006/relationships/audio" Target="file:///F:\&#24037;&#20316;\&#21021;&#20108;&#35838;&#20214;&#35797;&#21367;\&#21021;&#20108;&#35838;&#20214;\8A%20Unit6\Unit6%20welcome\welcome\Welcome%20to%20the%20unit.mp3" TargetMode="Externa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microsoft.com/office/2007/relationships/media" Target="file:///C:\Documents%20and%20Settings\Administrator\&#26700;&#38754;\8A%20U6C&amp;W&#20061;&#40857;&#26479;\qrsy1.mp3" TargetMode="External"/><Relationship Id="rId2" Type="http://schemas.openxmlformats.org/officeDocument/2006/relationships/audio" Target="file:///C:\Documents%20and%20Settings\Administrator\&#26700;&#38754;\8A%20U6C&amp;W&#20061;&#40857;&#26479;\qrsy1.mp3" TargetMode="External"/><Relationship Id="rId1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hyperlink" Target="../../unit%207/U6Comicstrip.sw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6677" name="图片 156676" descr="筐子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742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6678" name="矩形 156677"/>
          <p:cNvSpPr/>
          <p:nvPr/>
        </p:nvSpPr>
        <p:spPr>
          <a:xfrm>
            <a:off x="755650" y="0"/>
            <a:ext cx="7772400" cy="14700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400" u="none" kern="1200" baseline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/>
            <a:endParaRPr lang="en-US" altLang="zh-CN" b="1"/>
          </a:p>
        </p:txBody>
      </p:sp>
      <p:sp>
        <p:nvSpPr>
          <p:cNvPr id="156679" name="矩形 156678"/>
          <p:cNvSpPr/>
          <p:nvPr/>
        </p:nvSpPr>
        <p:spPr>
          <a:xfrm>
            <a:off x="1403350" y="47244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320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 sz="20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</a:lstStyle>
          <a:p>
            <a:pPr marL="342900" lvl="0" indent="-342900"/>
            <a:endParaRPr lang="en-US" altLang="zh-CN" b="1"/>
          </a:p>
        </p:txBody>
      </p:sp>
      <p:pic>
        <p:nvPicPr>
          <p:cNvPr id="156680" name="图片 156679" descr="回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971310">
            <a:off x="323850" y="2492375"/>
            <a:ext cx="3168650" cy="222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82" name="图片 156681" descr="麋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88695">
            <a:off x="5651500" y="2636838"/>
            <a:ext cx="3235325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6683" name="图片 156682" descr="20060223132826747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138" y="2133600"/>
            <a:ext cx="3025775" cy="215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6686" name="矩形 156685"/>
          <p:cNvSpPr/>
          <p:nvPr/>
        </p:nvSpPr>
        <p:spPr>
          <a:xfrm>
            <a:off x="3708400" y="1125538"/>
            <a:ext cx="1652588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solidFill>
                  <a:srgbClr val="660066"/>
                </a:solidFill>
                <a:latin typeface="Times New Roman" panose="02020603050405020304" pitchFamily="18" charset="0"/>
              </a:rPr>
              <a:t>Unit  8</a:t>
            </a:r>
            <a:endParaRPr lang="zh-CN" altLang="en-US" b="1" dirty="0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6687" name="文本框 156686"/>
          <p:cNvSpPr txBox="1"/>
          <p:nvPr/>
        </p:nvSpPr>
        <p:spPr>
          <a:xfrm>
            <a:off x="1619250" y="5084763"/>
            <a:ext cx="5761038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4800" b="1" i="1">
                <a:solidFill>
                  <a:schemeClr val="tx1"/>
                </a:solidFill>
                <a:latin typeface="Times New Roman" panose="02020603050405020304" pitchFamily="18" charset="0"/>
              </a:rPr>
              <a:t>Natural Disasters</a:t>
            </a:r>
            <a:endParaRPr lang="en-US" altLang="zh-CN" sz="4800" b="1" i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6290" name="图片 396289" descr="未标题-2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7538" y="404813"/>
            <a:ext cx="4716462" cy="3463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6291" name="图片 396290" descr="未标题-3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8850"/>
            <a:ext cx="4500563" cy="335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6292" name="图片 396291" descr="未标题-4 拷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100" y="3468688"/>
            <a:ext cx="4643438" cy="3389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6293" name="图片 396292" descr="未标题-1 拷贝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27538" cy="3500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6301" name="椭圆 396300"/>
          <p:cNvSpPr/>
          <p:nvPr/>
        </p:nvSpPr>
        <p:spPr>
          <a:xfrm>
            <a:off x="2124075" y="5157788"/>
            <a:ext cx="144463" cy="2159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96302" name="椭圆 396301"/>
          <p:cNvSpPr/>
          <p:nvPr/>
        </p:nvSpPr>
        <p:spPr>
          <a:xfrm>
            <a:off x="2124075" y="5516563"/>
            <a:ext cx="215900" cy="144462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396303" name="云形标注 396302"/>
          <p:cNvSpPr/>
          <p:nvPr/>
        </p:nvSpPr>
        <p:spPr>
          <a:xfrm>
            <a:off x="250825" y="3500438"/>
            <a:ext cx="4033838" cy="1223962"/>
          </a:xfrm>
          <a:prstGeom prst="cloudCallout">
            <a:avLst>
              <a:gd name="adj1" fmla="val -46417"/>
              <a:gd name="adj2" fmla="val 69972"/>
            </a:avLst>
          </a:prstGeom>
          <a:noFill/>
          <a:ln w="9525">
            <a:noFill/>
          </a:ln>
        </p:spPr>
        <p:txBody>
          <a:bodyPr anchor="ctr"/>
          <a:p>
            <a:endParaRPr lang="en-US" altLang="zh-CN">
              <a:latin typeface="Times New Roman" panose="02020603050405020304" pitchFamily="18" charset="0"/>
            </a:endParaRPr>
          </a:p>
        </p:txBody>
      </p:sp>
      <p:sp>
        <p:nvSpPr>
          <p:cNvPr id="396305" name="文本框 396304"/>
          <p:cNvSpPr txBox="1"/>
          <p:nvPr/>
        </p:nvSpPr>
        <p:spPr>
          <a:xfrm>
            <a:off x="2627313" y="2781300"/>
            <a:ext cx="4608512" cy="11906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0066FF"/>
                </a:solidFill>
                <a:latin typeface="Times New Roman" panose="02020603050405020304" pitchFamily="18" charset="0"/>
              </a:rPr>
              <a:t>Practice in pairs and act out the dialogue</a:t>
            </a:r>
            <a:endParaRPr lang="en-US" altLang="zh-CN" sz="3600" b="1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9309" name="图片 439308" descr="tu 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9298" name="Text Box 3"/>
          <p:cNvSpPr txBox="1"/>
          <p:nvPr/>
        </p:nvSpPr>
        <p:spPr>
          <a:xfrm>
            <a:off x="228600" y="549275"/>
            <a:ext cx="8915400" cy="4727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3600" b="1">
                <a:solidFill>
                  <a:schemeClr val="tx1"/>
                </a:solidFill>
                <a:latin typeface="Arial" panose="020B0604020202020204" pitchFamily="34" charset="0"/>
              </a:rPr>
              <a:t>One day, Hobo went to Eddie’s home, because his own home was all________. He was _________ when it started to _______. When he </a:t>
            </a:r>
            <a:r>
              <a:rPr lang="en-US" altLang="zh-CN" sz="4400" b="1">
                <a:solidFill>
                  <a:schemeClr val="tx1"/>
                </a:solidFill>
                <a:latin typeface="Arial" panose="020B0604020202020204" pitchFamily="34" charset="0"/>
              </a:rPr>
              <a:t>_________</a:t>
            </a:r>
            <a:r>
              <a:rPr lang="en-US" altLang="zh-CN" sz="3600" b="1">
                <a:solidFill>
                  <a:schemeClr val="tx1"/>
                </a:solidFill>
                <a:latin typeface="Arial" panose="020B0604020202020204" pitchFamily="34" charset="0"/>
              </a:rPr>
              <a:t>, there was water </a:t>
            </a:r>
            <a:r>
              <a:rPr lang="en-US" altLang="zh-CN" sz="4400" b="1">
                <a:solidFill>
                  <a:schemeClr val="tx1"/>
                </a:solidFill>
                <a:latin typeface="Arial" panose="020B0604020202020204" pitchFamily="34" charset="0"/>
              </a:rPr>
              <a:t>______</a:t>
            </a:r>
            <a:r>
              <a:rPr lang="en-US" altLang="zh-CN" sz="3600" b="1">
                <a:solidFill>
                  <a:schemeClr val="tx1"/>
                </a:solidFill>
                <a:latin typeface="Arial" panose="020B0604020202020204" pitchFamily="34" charset="0"/>
              </a:rPr>
              <a:t>. He asked Eddie to ______home with him because he wanted Eddie to _________ all the water _________.</a:t>
            </a:r>
            <a:endParaRPr lang="en-US" altLang="zh-CN" sz="36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9812" name="Text Box 4"/>
          <p:cNvSpPr txBox="1"/>
          <p:nvPr/>
        </p:nvSpPr>
        <p:spPr>
          <a:xfrm>
            <a:off x="7315200" y="1052513"/>
            <a:ext cx="1828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wet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19813" name="Text Box 5"/>
          <p:cNvSpPr txBox="1"/>
          <p:nvPr/>
        </p:nvSpPr>
        <p:spPr>
          <a:xfrm>
            <a:off x="2124075" y="1628775"/>
            <a:ext cx="228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sleeping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19814" name="Text Box 6"/>
          <p:cNvSpPr txBox="1"/>
          <p:nvPr/>
        </p:nvSpPr>
        <p:spPr>
          <a:xfrm>
            <a:off x="539750" y="2205038"/>
            <a:ext cx="1828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rain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19815" name="Text Box 7"/>
          <p:cNvSpPr txBox="1"/>
          <p:nvPr/>
        </p:nvSpPr>
        <p:spPr>
          <a:xfrm>
            <a:off x="4643438" y="2205038"/>
            <a:ext cx="25209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woke up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19816" name="Text Box 8"/>
          <p:cNvSpPr txBox="1"/>
          <p:nvPr/>
        </p:nvSpPr>
        <p:spPr>
          <a:xfrm>
            <a:off x="2484438" y="2781300"/>
            <a:ext cx="304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everywhere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19817" name="Text Box 9"/>
          <p:cNvSpPr txBox="1"/>
          <p:nvPr/>
        </p:nvSpPr>
        <p:spPr>
          <a:xfrm>
            <a:off x="755650" y="3429000"/>
            <a:ext cx="1066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go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19818" name="Text Box 10"/>
          <p:cNvSpPr txBox="1"/>
          <p:nvPr/>
        </p:nvSpPr>
        <p:spPr>
          <a:xfrm>
            <a:off x="827088" y="4508500"/>
            <a:ext cx="3048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up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19819" name="Text Box 11"/>
          <p:cNvSpPr txBox="1"/>
          <p:nvPr/>
        </p:nvSpPr>
        <p:spPr>
          <a:xfrm>
            <a:off x="4284663" y="4076700"/>
            <a:ext cx="1676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3200" b="1">
                <a:solidFill>
                  <a:srgbClr val="CC0000"/>
                </a:solidFill>
                <a:latin typeface="Arial" panose="020B0604020202020204" pitchFamily="34" charset="0"/>
              </a:rPr>
              <a:t>mop</a:t>
            </a:r>
            <a:endParaRPr lang="en-US" altLang="zh-CN" sz="32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39307" name="文本框 439306"/>
          <p:cNvSpPr txBox="1"/>
          <p:nvPr/>
        </p:nvSpPr>
        <p:spPr>
          <a:xfrm>
            <a:off x="-180975" y="5165725"/>
            <a:ext cx="6256338" cy="9461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was sleeping-</a:t>
            </a:r>
            <a:r>
              <a:rPr lang="en-US" altLang="zh-CN" sz="2800">
                <a:solidFill>
                  <a:schemeClr val="tx1"/>
                </a:solidFill>
                <a:latin typeface="Arial" panose="020B0604020202020204" pitchFamily="34" charset="0"/>
              </a:rPr>
              <a:t>-----</a:t>
            </a: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过去进行时</a:t>
            </a:r>
            <a:endParaRPr lang="zh-CN" altLang="en-US" sz="2800" b="1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>
              <a:buClrTx/>
            </a:pP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（表示过去某个时间正在发生的事情）</a:t>
            </a:r>
            <a:endParaRPr lang="zh-CN" altLang="en-US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9308" name="文本框 439307"/>
          <p:cNvSpPr txBox="1"/>
          <p:nvPr/>
        </p:nvSpPr>
        <p:spPr>
          <a:xfrm>
            <a:off x="268288" y="6029325"/>
            <a:ext cx="69675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Tx/>
            </a:pPr>
            <a:r>
              <a:rPr lang="zh-CN" altLang="en-US"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结构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：  </a:t>
            </a:r>
            <a:r>
              <a:rPr lang="en-US" altLang="zh-CN" sz="2800" b="1">
                <a:solidFill>
                  <a:srgbClr val="FF0066"/>
                </a:solidFill>
                <a:latin typeface="Comic Sans MS" panose="030F0702030302020204" pitchFamily="66" charset="0"/>
              </a:rPr>
              <a:t>was/were (not) + doing</a:t>
            </a:r>
            <a:endParaRPr lang="zh-CN" altLang="en-US" sz="2800" b="1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39310" name="文本框 439309"/>
          <p:cNvSpPr txBox="1"/>
          <p:nvPr/>
        </p:nvSpPr>
        <p:spPr>
          <a:xfrm>
            <a:off x="250825" y="0"/>
            <a:ext cx="4752975" cy="641350"/>
          </a:xfrm>
          <a:prstGeom prst="rect">
            <a:avLst/>
          </a:prstGeom>
          <a:solidFill>
            <a:srgbClr val="00FFF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rgbClr val="663300"/>
                </a:solidFill>
                <a:latin typeface="Times New Roman" panose="02020603050405020304" pitchFamily="18" charset="0"/>
              </a:rPr>
              <a:t>Complete the blanks</a:t>
            </a:r>
            <a:endParaRPr lang="en-US" altLang="zh-CN" sz="3600">
              <a:solidFill>
                <a:srgbClr val="6633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39307">
                                            <p:txEl>
                                              <p:char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7">
                                            <p:txEl>
                                              <p:charRg st="24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39307">
                                            <p:txEl>
                                              <p:charRg st="24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8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39308">
                                            <p:txEl>
                                              <p:charRg st="0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3" grpId="0"/>
      <p:bldP spid="119814" grpId="0"/>
      <p:bldP spid="119815" grpId="0"/>
      <p:bldP spid="119816" grpId="0"/>
      <p:bldP spid="119817" grpId="0"/>
      <p:bldP spid="119818" grpId="0"/>
      <p:bldP spid="1198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8580" name="文本占位符 408579" descr="tu  2"/>
          <p:cNvPicPr>
            <a:picLocks noChangeAspect="1"/>
          </p:cNvPicPr>
          <p:nvPr>
            <p:ph type="body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408581" name="图片 408580" descr="大伙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765175"/>
            <a:ext cx="4895850" cy="4097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8582" name="图片 408581" descr="学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5" y="981075"/>
            <a:ext cx="3167063" cy="3887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8584" name="文本框 408583"/>
          <p:cNvSpPr txBox="1"/>
          <p:nvPr/>
        </p:nvSpPr>
        <p:spPr>
          <a:xfrm>
            <a:off x="7380288" y="981075"/>
            <a:ext cx="1539875" cy="3935413"/>
          </a:xfrm>
          <a:prstGeom prst="rect">
            <a:avLst/>
          </a:prstGeom>
          <a:solidFill>
            <a:srgbClr val="C0C0C0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I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am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going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to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</a:rPr>
              <a:t>school.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8585" name="文本框 408584"/>
          <p:cNvSpPr txBox="1"/>
          <p:nvPr/>
        </p:nvSpPr>
        <p:spPr>
          <a:xfrm>
            <a:off x="98425" y="5438775"/>
            <a:ext cx="88836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660033"/>
                </a:solidFill>
                <a:latin typeface="Times New Roman" panose="02020603050405020304" pitchFamily="18" charset="0"/>
              </a:rPr>
              <a:t>He was going to school when the fire started.</a:t>
            </a:r>
            <a:endParaRPr lang="en-US" altLang="zh-CN" sz="36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62" name="图片 399361" descr="tu 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65" name="图片 399364" descr="下雪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188913"/>
            <a:ext cx="6605587" cy="5473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364" name="图片 399363" descr="走路动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88" y="3500438"/>
            <a:ext cx="2736850" cy="2154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66" name="文本框 399365"/>
          <p:cNvSpPr txBox="1"/>
          <p:nvPr/>
        </p:nvSpPr>
        <p:spPr>
          <a:xfrm>
            <a:off x="223838" y="5822950"/>
            <a:ext cx="87820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solidFill>
                  <a:srgbClr val="660033"/>
                </a:solidFill>
                <a:latin typeface="Times New Roman" panose="02020603050405020304" pitchFamily="18" charset="0"/>
              </a:rPr>
              <a:t>He was walking when it began to snow. </a:t>
            </a:r>
            <a:endParaRPr lang="en-US" altLang="zh-CN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8338" name="图片 398337" descr="tu 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8340" name="图片 398339" descr="吃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0"/>
            <a:ext cx="6769100" cy="5329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8343" name="图片 398342" descr="d1qq_20039111438235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63" y="0"/>
            <a:ext cx="2243137" cy="2376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8344" name="文本框 398343"/>
          <p:cNvSpPr txBox="1"/>
          <p:nvPr/>
        </p:nvSpPr>
        <p:spPr>
          <a:xfrm>
            <a:off x="531813" y="5413375"/>
            <a:ext cx="8288337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solidFill>
                  <a:srgbClr val="660033"/>
                </a:solidFill>
                <a:latin typeface="Times New Roman" panose="02020603050405020304" pitchFamily="18" charset="0"/>
              </a:rPr>
              <a:t>He was eating when it started to rain.</a:t>
            </a:r>
            <a:endParaRPr lang="en-US" altLang="zh-CN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4850" name="图片 334849" descr="tu 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4851" name="雨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237288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4852" name="图片 334851" descr="fi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888" y="188913"/>
            <a:ext cx="6481762" cy="6092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4853" name="文本框 334852"/>
          <p:cNvSpPr txBox="1"/>
          <p:nvPr/>
        </p:nvSpPr>
        <p:spPr>
          <a:xfrm>
            <a:off x="2124075" y="4292600"/>
            <a:ext cx="4233863" cy="15557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9600" b="1">
                <a:solidFill>
                  <a:schemeClr val="bg1"/>
                </a:solidFill>
                <a:latin typeface="Times New Roman" panose="02020603050405020304" pitchFamily="18" charset="0"/>
              </a:rPr>
              <a:t>r</a:t>
            </a:r>
            <a:r>
              <a:rPr lang="en-US" altLang="zh-CN" sz="960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US" altLang="zh-CN" sz="96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4854" name="文本框 334853"/>
          <p:cNvSpPr txBox="1"/>
          <p:nvPr/>
        </p:nvSpPr>
        <p:spPr>
          <a:xfrm>
            <a:off x="2987675" y="4149725"/>
            <a:ext cx="311785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5400" b="1">
                <a:solidFill>
                  <a:schemeClr val="bg2"/>
                </a:solidFill>
                <a:latin typeface="Times New Roman" panose="02020603050405020304" pitchFamily="18" charset="0"/>
              </a:rPr>
              <a:t>rainstorm</a:t>
            </a:r>
            <a:endParaRPr lang="en-US" altLang="zh-CN" sz="5400" b="1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89" fill="hold"/>
                                        <p:tgtEl>
                                          <p:spTgt spid="3348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4851"/>
                </p:tgtEl>
              </p:cMediaNode>
            </p:audio>
          </p:childTnLst>
        </p:cTn>
      </p:par>
    </p:tnLst>
    <p:bldLst>
      <p:bldP spid="3348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1778" name="图片 331777" descr="tu 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1779" name="图片 331778" descr="风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0"/>
            <a:ext cx="6191250" cy="532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1780" name="文本框 331779"/>
          <p:cNvSpPr txBox="1"/>
          <p:nvPr/>
        </p:nvSpPr>
        <p:spPr>
          <a:xfrm>
            <a:off x="2051050" y="5516563"/>
            <a:ext cx="4094163" cy="1098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6600" b="1">
                <a:solidFill>
                  <a:srgbClr val="660033"/>
                </a:solidFill>
                <a:latin typeface="Times New Roman" panose="02020603050405020304" pitchFamily="18" charset="0"/>
              </a:rPr>
              <a:t>snowstorm</a:t>
            </a:r>
            <a:endParaRPr lang="en-US" altLang="zh-CN" sz="66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3826" name="图片 333825" descr="tu 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3827" name="矩形 333826"/>
          <p:cNvSpPr/>
          <p:nvPr/>
        </p:nvSpPr>
        <p:spPr>
          <a:xfrm>
            <a:off x="2195513" y="5589588"/>
            <a:ext cx="2852737" cy="10064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6000" b="1">
                <a:solidFill>
                  <a:srgbClr val="660033"/>
                </a:solidFill>
                <a:latin typeface="Times New Roman" panose="02020603050405020304" pitchFamily="18" charset="0"/>
              </a:rPr>
              <a:t>typhoon</a:t>
            </a:r>
            <a:endParaRPr lang="zh-CN" altLang="en-US" sz="6000" b="1" dirty="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3828" name="风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388" y="63817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3829" name="图片 333828" descr="风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8" y="476250"/>
            <a:ext cx="6553200" cy="5184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66" fill="hold"/>
                                        <p:tgtEl>
                                          <p:spTgt spid="3338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3828"/>
                </p:tgtEl>
              </p:cMediaNode>
            </p:audio>
          </p:childTnLst>
        </p:cTn>
      </p:par>
    </p:tnLst>
    <p:bldLst>
      <p:bldP spid="3338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2802" name="图片 332801" descr="tu 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2803" name="文本框 332802"/>
          <p:cNvSpPr txBox="1"/>
          <p:nvPr/>
        </p:nvSpPr>
        <p:spPr>
          <a:xfrm>
            <a:off x="1331913" y="5084763"/>
            <a:ext cx="7343775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4800" b="1">
                <a:solidFill>
                  <a:srgbClr val="660033"/>
                </a:solidFill>
                <a:latin typeface="Times New Roman" panose="02020603050405020304" pitchFamily="18" charset="0"/>
              </a:rPr>
              <a:t>thunder and lightning</a:t>
            </a:r>
            <a:endParaRPr lang="en-US" altLang="zh-CN" sz="48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2804" name="打雷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3087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2805" name="图片 332804" descr="闪电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50" y="44450"/>
            <a:ext cx="6480175" cy="5113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2806" name="矩形 332805"/>
          <p:cNvSpPr/>
          <p:nvPr/>
        </p:nvSpPr>
        <p:spPr>
          <a:xfrm>
            <a:off x="2484438" y="5805488"/>
            <a:ext cx="18415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32809" name="文本框 332808"/>
          <p:cNvSpPr txBox="1"/>
          <p:nvPr/>
        </p:nvSpPr>
        <p:spPr>
          <a:xfrm>
            <a:off x="1331913" y="6021388"/>
            <a:ext cx="36718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32810" name="文本框 332809"/>
          <p:cNvSpPr txBox="1"/>
          <p:nvPr/>
        </p:nvSpPr>
        <p:spPr>
          <a:xfrm>
            <a:off x="539750" y="5805488"/>
            <a:ext cx="8027988" cy="823912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800" b="1">
                <a:solidFill>
                  <a:srgbClr val="660033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</a:rPr>
              <a:t>Bad weather always causes natural disasters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0" fill="hold"/>
                                        <p:tgtEl>
                                          <p:spTgt spid="3328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2804"/>
                </p:tgtEl>
              </p:cMediaNode>
            </p:audio>
          </p:childTnLst>
        </p:cTn>
      </p:par>
    </p:tnLst>
    <p:bldLst>
      <p:bldP spid="332803" grpId="0"/>
      <p:bldP spid="3328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1346" name="矩形 441345"/>
          <p:cNvSpPr/>
          <p:nvPr/>
        </p:nvSpPr>
        <p:spPr>
          <a:xfrm>
            <a:off x="900113" y="5876925"/>
            <a:ext cx="482441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4400" b="1">
                <a:solidFill>
                  <a:srgbClr val="800000"/>
                </a:solidFill>
                <a:latin typeface="Arial" panose="020B0604020202020204" pitchFamily="34" charset="0"/>
              </a:rPr>
              <a:t>rain</a:t>
            </a:r>
            <a:endParaRPr lang="zh-CN" altLang="en-US" sz="4400" b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pic>
        <p:nvPicPr>
          <p:cNvPr id="441347" name="图片 441346" descr="20050622220415743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450" y="981075"/>
            <a:ext cx="3146425" cy="49688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41356" name="组合 441355"/>
          <p:cNvGrpSpPr/>
          <p:nvPr/>
        </p:nvGrpSpPr>
        <p:grpSpPr>
          <a:xfrm>
            <a:off x="0" y="1412875"/>
            <a:ext cx="3887788" cy="4394200"/>
            <a:chOff x="0" y="890"/>
            <a:chExt cx="2449" cy="2768"/>
          </a:xfrm>
        </p:grpSpPr>
        <p:pic>
          <p:nvPicPr>
            <p:cNvPr id="441348" name="图片 441347" descr="071109274973376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115"/>
              <a:ext cx="2358" cy="15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1349" name="图片 441348" descr="20050512140049765">
              <a:hlinkClick r:id="rId5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" y="890"/>
              <a:ext cx="2291" cy="117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41350" name="文本框 441349"/>
          <p:cNvSpPr txBox="1"/>
          <p:nvPr/>
        </p:nvSpPr>
        <p:spPr>
          <a:xfrm>
            <a:off x="5940425" y="6021388"/>
            <a:ext cx="2286000" cy="70167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b="1">
                <a:solidFill>
                  <a:srgbClr val="FF0066"/>
                </a:solidFill>
                <a:latin typeface="Arial" panose="020B0604020202020204" pitchFamily="34" charset="0"/>
              </a:rPr>
              <a:t>flood</a:t>
            </a:r>
            <a:endParaRPr lang="en-US" altLang="zh-CN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441351" name="文本框 441350"/>
          <p:cNvSpPr txBox="1"/>
          <p:nvPr/>
        </p:nvSpPr>
        <p:spPr>
          <a:xfrm>
            <a:off x="250825" y="188913"/>
            <a:ext cx="8534400" cy="98425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2800" b="1" u="sng">
                <a:solidFill>
                  <a:srgbClr val="0066FF"/>
                </a:solidFill>
                <a:latin typeface="Arial" panose="020B0604020202020204" pitchFamily="34" charset="0"/>
              </a:rPr>
              <a:t>Natural disasters</a:t>
            </a:r>
            <a:r>
              <a:rPr lang="en-US" altLang="zh-CN" sz="2800" b="1">
                <a:solidFill>
                  <a:schemeClr val="tx1"/>
                </a:solidFill>
                <a:latin typeface="Arial" panose="020B0604020202020204" pitchFamily="34" charset="0"/>
              </a:rPr>
              <a:t> are often caused by natural forces like the bad weather.</a:t>
            </a:r>
            <a:endParaRPr lang="en-US" altLang="zh-CN" sz="2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41352" name="组合 441351"/>
          <p:cNvGrpSpPr/>
          <p:nvPr/>
        </p:nvGrpSpPr>
        <p:grpSpPr>
          <a:xfrm>
            <a:off x="3779838" y="2781300"/>
            <a:ext cx="1770062" cy="1049338"/>
            <a:chOff x="2381" y="1752"/>
            <a:chExt cx="1115" cy="661"/>
          </a:xfrm>
        </p:grpSpPr>
        <p:sp>
          <p:nvSpPr>
            <p:cNvPr id="441353" name="右箭头 441352"/>
            <p:cNvSpPr/>
            <p:nvPr/>
          </p:nvSpPr>
          <p:spPr>
            <a:xfrm>
              <a:off x="2517" y="1752"/>
              <a:ext cx="672" cy="101"/>
            </a:xfrm>
            <a:prstGeom prst="rightArrow">
              <a:avLst>
                <a:gd name="adj1" fmla="val 50000"/>
                <a:gd name="adj2" fmla="val 166336"/>
              </a:avLst>
            </a:prstGeom>
            <a:solidFill>
              <a:srgbClr val="800000"/>
            </a:solidFill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1354" name="矩形 441353"/>
            <p:cNvSpPr/>
            <p:nvPr/>
          </p:nvSpPr>
          <p:spPr>
            <a:xfrm>
              <a:off x="2381" y="1933"/>
              <a:ext cx="1115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4400" b="1">
                  <a:solidFill>
                    <a:srgbClr val="FF0000"/>
                  </a:solidFill>
                  <a:latin typeface="Arial" panose="020B0604020202020204" pitchFamily="34" charset="0"/>
                </a:rPr>
                <a:t>cause</a:t>
              </a:r>
              <a:endParaRPr lang="en-US" altLang="zh-CN" sz="4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41355" name="文本框 441354"/>
          <p:cNvSpPr txBox="1"/>
          <p:nvPr/>
        </p:nvSpPr>
        <p:spPr>
          <a:xfrm>
            <a:off x="5076825" y="4508500"/>
            <a:ext cx="3460750" cy="131127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It </a:t>
            </a:r>
            <a:r>
              <a:rPr lang="en-US" altLang="zh-CN" b="1">
                <a:solidFill>
                  <a:schemeClr val="accent2"/>
                </a:solidFill>
                <a:latin typeface="Times New Roman" panose="02020603050405020304" pitchFamily="18" charset="0"/>
              </a:rPr>
              <a:t>wash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es </a:t>
            </a:r>
            <a:r>
              <a:rPr lang="en-US" altLang="zh-CN" b="1">
                <a:solidFill>
                  <a:schemeClr val="accent2"/>
                </a:solidFill>
                <a:latin typeface="Times New Roman" panose="02020603050405020304" pitchFamily="18" charset="0"/>
              </a:rPr>
              <a:t>away</a:t>
            </a:r>
            <a:endParaRPr lang="en-US" altLang="zh-CN" b="1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 everything.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1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41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1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1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1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346" grpId="0"/>
      <p:bldP spid="441350" grpId="0"/>
      <p:bldP spid="4413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6659" name="图片 326658" descr="tu 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6661" name="文本框 326660"/>
          <p:cNvSpPr txBox="1"/>
          <p:nvPr/>
        </p:nvSpPr>
        <p:spPr>
          <a:xfrm>
            <a:off x="3203575" y="4868863"/>
            <a:ext cx="201295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5400" b="1">
                <a:solidFill>
                  <a:srgbClr val="660033"/>
                </a:solidFill>
                <a:latin typeface="Times New Roman" panose="02020603050405020304" pitchFamily="18" charset="0"/>
              </a:rPr>
              <a:t>snowy</a:t>
            </a:r>
            <a:endParaRPr lang="en-US" altLang="zh-CN" sz="54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6665" name="图片 326664" descr="下雪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476250"/>
            <a:ext cx="5329237" cy="46815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3397" name="文本框 443396"/>
          <p:cNvSpPr txBox="1"/>
          <p:nvPr/>
        </p:nvSpPr>
        <p:spPr>
          <a:xfrm>
            <a:off x="5435600" y="5448300"/>
            <a:ext cx="3240088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Tx/>
            </a:pPr>
            <a:endParaRPr lang="en-US" altLang="zh-CN" sz="4400" b="1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pic>
        <p:nvPicPr>
          <p:cNvPr id="443399" name="图片 443398" descr="F2003112318205700000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557338"/>
            <a:ext cx="3132137" cy="274796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43406" name="组合 443405"/>
          <p:cNvGrpSpPr/>
          <p:nvPr/>
        </p:nvGrpSpPr>
        <p:grpSpPr>
          <a:xfrm>
            <a:off x="5580063" y="549275"/>
            <a:ext cx="3284537" cy="4787900"/>
            <a:chOff x="3515" y="346"/>
            <a:chExt cx="2069" cy="3016"/>
          </a:xfrm>
        </p:grpSpPr>
        <p:pic>
          <p:nvPicPr>
            <p:cNvPr id="443395" name="图片 443394" descr="1103761305_yIa4wo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15" y="346"/>
              <a:ext cx="2069" cy="149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3400" name="图片 443399" descr="2003003[1]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5" y="2069"/>
              <a:ext cx="2018" cy="129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43401" name="组合 443400"/>
          <p:cNvGrpSpPr/>
          <p:nvPr/>
        </p:nvGrpSpPr>
        <p:grpSpPr>
          <a:xfrm>
            <a:off x="3687763" y="3357563"/>
            <a:ext cx="1770062" cy="1008062"/>
            <a:chOff x="2323" y="1888"/>
            <a:chExt cx="1115" cy="635"/>
          </a:xfrm>
        </p:grpSpPr>
        <p:sp>
          <p:nvSpPr>
            <p:cNvPr id="443402" name="右箭头 443401"/>
            <p:cNvSpPr/>
            <p:nvPr/>
          </p:nvSpPr>
          <p:spPr>
            <a:xfrm>
              <a:off x="2653" y="1888"/>
              <a:ext cx="672" cy="98"/>
            </a:xfrm>
            <a:prstGeom prst="rightArrow">
              <a:avLst>
                <a:gd name="adj1" fmla="val 50000"/>
                <a:gd name="adj2" fmla="val 171428"/>
              </a:avLst>
            </a:prstGeom>
            <a:solidFill>
              <a:srgbClr val="800000"/>
            </a:solidFill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3403" name="矩形 443402"/>
            <p:cNvSpPr/>
            <p:nvPr/>
          </p:nvSpPr>
          <p:spPr>
            <a:xfrm>
              <a:off x="2323" y="2043"/>
              <a:ext cx="1115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4400" b="1">
                  <a:solidFill>
                    <a:srgbClr val="FF0000"/>
                  </a:solidFill>
                  <a:latin typeface="Arial" panose="020B0604020202020204" pitchFamily="34" charset="0"/>
                </a:rPr>
                <a:t>cause</a:t>
              </a:r>
              <a:endParaRPr lang="en-US" altLang="zh-CN" sz="4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43404" name="文本框 443403"/>
          <p:cNvSpPr txBox="1"/>
          <p:nvPr/>
        </p:nvSpPr>
        <p:spPr>
          <a:xfrm>
            <a:off x="-323850" y="5084763"/>
            <a:ext cx="4897438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4400" b="1">
                <a:solidFill>
                  <a:srgbClr val="800000"/>
                </a:solidFill>
                <a:latin typeface="Arial" panose="020B0604020202020204" pitchFamily="34" charset="0"/>
              </a:rPr>
              <a:t>snow</a:t>
            </a:r>
            <a:endParaRPr lang="zh-CN" altLang="en-US" sz="4400" b="1" dirty="0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sp>
        <p:nvSpPr>
          <p:cNvPr id="443405" name="文本框 443404"/>
          <p:cNvSpPr txBox="1"/>
          <p:nvPr/>
        </p:nvSpPr>
        <p:spPr>
          <a:xfrm>
            <a:off x="5724525" y="5589588"/>
            <a:ext cx="273526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99"/>
                </a:solidFill>
                <a:latin typeface="Times New Roman" panose="02020603050405020304" pitchFamily="18" charset="0"/>
              </a:rPr>
              <a:t>snowstorm</a:t>
            </a:r>
            <a:endParaRPr lang="en-US" altLang="zh-CN" b="1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4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3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4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4418" name="标题 444417"/>
          <p:cNvSpPr>
            <a:spLocks noGrp="1"/>
          </p:cNvSpPr>
          <p:nvPr>
            <p:ph type="title"/>
          </p:nvPr>
        </p:nvSpPr>
        <p:spPr>
          <a:xfrm>
            <a:off x="-1908175" y="5516563"/>
            <a:ext cx="7777163" cy="1152525"/>
          </a:xfrm>
        </p:spPr>
        <p:txBody>
          <a:bodyPr anchor="ctr"/>
          <a:p>
            <a:r>
              <a:rPr lang="en-US" altLang="zh-CN" sz="4000" b="1">
                <a:solidFill>
                  <a:srgbClr val="800000"/>
                </a:solidFill>
              </a:rPr>
              <a:t>thunder and </a:t>
            </a:r>
            <a:br>
              <a:rPr lang="en-US" altLang="zh-CN" sz="4000" b="1">
                <a:solidFill>
                  <a:srgbClr val="800000"/>
                </a:solidFill>
              </a:rPr>
            </a:br>
            <a:r>
              <a:rPr lang="en-US" altLang="zh-CN" sz="4000" b="1">
                <a:solidFill>
                  <a:srgbClr val="800000"/>
                </a:solidFill>
              </a:rPr>
              <a:t>lightning</a:t>
            </a:r>
            <a:r>
              <a:rPr lang="zh-CN" altLang="en-US" sz="4000" b="1" dirty="0">
                <a:solidFill>
                  <a:srgbClr val="800000"/>
                </a:solidFill>
              </a:rPr>
              <a:t>雷电</a:t>
            </a:r>
            <a:endParaRPr lang="zh-CN" altLang="en-US" sz="4000" b="1" dirty="0">
              <a:solidFill>
                <a:srgbClr val="800000"/>
              </a:solidFill>
            </a:endParaRPr>
          </a:p>
        </p:txBody>
      </p:sp>
      <p:pic>
        <p:nvPicPr>
          <p:cNvPr id="444419" name="图片 444418" descr="Img222883632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163" y="260350"/>
            <a:ext cx="3529012" cy="5516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4420" name="矩形 444419"/>
          <p:cNvSpPr/>
          <p:nvPr/>
        </p:nvSpPr>
        <p:spPr>
          <a:xfrm>
            <a:off x="5940425" y="5805488"/>
            <a:ext cx="2301875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b="1">
                <a:solidFill>
                  <a:srgbClr val="800000"/>
                </a:solidFill>
                <a:latin typeface="Arial" panose="020B0604020202020204" pitchFamily="34" charset="0"/>
              </a:rPr>
              <a:t>a big fire</a:t>
            </a:r>
            <a:endParaRPr lang="en-US" altLang="zh-CN" b="1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44421" name="组合 444420"/>
          <p:cNvGrpSpPr/>
          <p:nvPr/>
        </p:nvGrpSpPr>
        <p:grpSpPr>
          <a:xfrm>
            <a:off x="179388" y="188913"/>
            <a:ext cx="3851275" cy="5399087"/>
            <a:chOff x="113" y="119"/>
            <a:chExt cx="2426" cy="3401"/>
          </a:xfrm>
        </p:grpSpPr>
        <p:pic>
          <p:nvPicPr>
            <p:cNvPr id="444422" name="图片 444421" descr="lightni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" y="119"/>
              <a:ext cx="2426" cy="16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4423" name="图片 444422" descr="20078221712382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" y="1933"/>
              <a:ext cx="2426" cy="158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44424" name="组合 444423"/>
          <p:cNvGrpSpPr/>
          <p:nvPr/>
        </p:nvGrpSpPr>
        <p:grpSpPr>
          <a:xfrm>
            <a:off x="3687763" y="2997200"/>
            <a:ext cx="1770062" cy="1008063"/>
            <a:chOff x="2323" y="1888"/>
            <a:chExt cx="1115" cy="635"/>
          </a:xfrm>
        </p:grpSpPr>
        <p:sp>
          <p:nvSpPr>
            <p:cNvPr id="444425" name="右箭头 444424"/>
            <p:cNvSpPr/>
            <p:nvPr/>
          </p:nvSpPr>
          <p:spPr>
            <a:xfrm>
              <a:off x="2653" y="1888"/>
              <a:ext cx="672" cy="98"/>
            </a:xfrm>
            <a:prstGeom prst="rightArrow">
              <a:avLst>
                <a:gd name="adj1" fmla="val 50000"/>
                <a:gd name="adj2" fmla="val 171428"/>
              </a:avLst>
            </a:prstGeom>
            <a:solidFill>
              <a:srgbClr val="800000"/>
            </a:solidFill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4426" name="矩形 444425"/>
            <p:cNvSpPr/>
            <p:nvPr/>
          </p:nvSpPr>
          <p:spPr>
            <a:xfrm>
              <a:off x="2323" y="2043"/>
              <a:ext cx="1115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4400" b="1">
                  <a:solidFill>
                    <a:srgbClr val="FF0000"/>
                  </a:solidFill>
                  <a:latin typeface="Arial" panose="020B0604020202020204" pitchFamily="34" charset="0"/>
                </a:rPr>
                <a:t>cause</a:t>
              </a:r>
              <a:endParaRPr lang="en-US" altLang="zh-CN" sz="4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46476" name="组合 446475"/>
          <p:cNvGrpSpPr/>
          <p:nvPr/>
        </p:nvGrpSpPr>
        <p:grpSpPr>
          <a:xfrm>
            <a:off x="4716463" y="836613"/>
            <a:ext cx="4427537" cy="5526087"/>
            <a:chOff x="2971" y="527"/>
            <a:chExt cx="2789" cy="3481"/>
          </a:xfrm>
        </p:grpSpPr>
        <p:pic>
          <p:nvPicPr>
            <p:cNvPr id="446466" name="图片 446465" descr="xinsrc_372070210161454618211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1" y="527"/>
              <a:ext cx="2495" cy="217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6468" name="矩形 446467"/>
            <p:cNvSpPr/>
            <p:nvPr/>
          </p:nvSpPr>
          <p:spPr>
            <a:xfrm>
              <a:off x="3039" y="3022"/>
              <a:ext cx="2721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en-US" altLang="zh-CN" sz="4400" b="1">
                  <a:solidFill>
                    <a:srgbClr val="800000"/>
                  </a:solidFill>
                  <a:latin typeface="Arial" panose="020B0604020202020204" pitchFamily="34" charset="0"/>
                </a:rPr>
                <a:t>drought  </a:t>
              </a:r>
              <a:r>
                <a:rPr lang="zh-CN" altLang="en-US" sz="2800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干旱</a:t>
              </a:r>
              <a:endParaRPr lang="zh-CN" altLang="en-US" sz="2800" b="1" dirty="0">
                <a:solidFill>
                  <a:srgbClr val="8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6475" name="矩形 446474"/>
            <p:cNvSpPr/>
            <p:nvPr/>
          </p:nvSpPr>
          <p:spPr>
            <a:xfrm>
              <a:off x="3833" y="3566"/>
              <a:ext cx="106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p>
              <a:pPr algn="l"/>
              <a:r>
                <a:rPr lang="en-US" altLang="zh-CN">
                  <a:solidFill>
                    <a:schemeClr val="tx1"/>
                  </a:solidFill>
                  <a:latin typeface="Times New Roman" panose="02020603050405020304" pitchFamily="18" charset="0"/>
                </a:rPr>
                <a:t>[</a:t>
              </a:r>
              <a:r>
                <a:rPr lang="en-US" altLang="zh-CN" err="1">
                  <a:solidFill>
                    <a:schemeClr val="tx1"/>
                  </a:solidFill>
                  <a:latin typeface="Times New Roman" panose="02020603050405020304" pitchFamily="18" charset="0"/>
                </a:rPr>
                <a:t>draut</a:t>
              </a:r>
              <a:r>
                <a:rPr lang="en-US" altLang="zh-CN">
                  <a:solidFill>
                    <a:schemeClr val="tx1"/>
                  </a:solidFill>
                  <a:latin typeface="Times New Roman" panose="02020603050405020304" pitchFamily="18" charset="0"/>
                </a:rPr>
                <a:t>]</a:t>
              </a:r>
              <a:r>
                <a:rPr lang="en-US" altLang="zh-CN">
                  <a:latin typeface="Times New Roman" panose="02020603050405020304" pitchFamily="18" charset="0"/>
                </a:rPr>
                <a:t> </a:t>
              </a:r>
              <a:endParaRPr lang="en-US" altLang="zh-CN">
                <a:latin typeface="Times New Roman" panose="02020603050405020304" pitchFamily="18" charset="0"/>
              </a:endParaRPr>
            </a:p>
          </p:txBody>
        </p:sp>
      </p:grpSp>
      <p:sp>
        <p:nvSpPr>
          <p:cNvPr id="446467" name="标题 446466"/>
          <p:cNvSpPr>
            <a:spLocks noGrp="1"/>
          </p:cNvSpPr>
          <p:nvPr>
            <p:ph type="title"/>
          </p:nvPr>
        </p:nvSpPr>
        <p:spPr>
          <a:xfrm>
            <a:off x="395288" y="5084763"/>
            <a:ext cx="3455987" cy="1079500"/>
          </a:xfrm>
        </p:spPr>
        <p:txBody>
          <a:bodyPr anchor="ctr"/>
          <a:p>
            <a:pPr algn="l"/>
            <a:r>
              <a:rPr lang="en-US" altLang="zh-CN" sz="4000" b="1">
                <a:solidFill>
                  <a:schemeClr val="tx1"/>
                </a:solidFill>
              </a:rPr>
              <a:t>The earth is </a:t>
            </a:r>
            <a:r>
              <a:rPr lang="en-US" altLang="zh-CN" sz="4000" b="1" u="sng">
                <a:solidFill>
                  <a:srgbClr val="CC0000"/>
                </a:solidFill>
              </a:rPr>
              <a:t>short of water</a:t>
            </a:r>
            <a:r>
              <a:rPr lang="en-US" altLang="zh-CN" sz="4000" b="1">
                <a:solidFill>
                  <a:schemeClr val="tx1"/>
                </a:solidFill>
              </a:rPr>
              <a:t>.</a:t>
            </a:r>
            <a:endParaRPr lang="en-US" altLang="zh-CN" sz="4000" b="1">
              <a:solidFill>
                <a:schemeClr val="tx1"/>
              </a:solidFill>
            </a:endParaRPr>
          </a:p>
        </p:txBody>
      </p:sp>
      <p:pic>
        <p:nvPicPr>
          <p:cNvPr id="446469" name="图片 446468" descr="u=3814859280,1354990209&amp;gp=0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692150"/>
            <a:ext cx="4176713" cy="3455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6471" name="文本框 446470"/>
          <p:cNvSpPr txBox="1"/>
          <p:nvPr/>
        </p:nvSpPr>
        <p:spPr>
          <a:xfrm>
            <a:off x="2916238" y="6165850"/>
            <a:ext cx="8953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ClrTx/>
            </a:pPr>
            <a:r>
              <a:rPr lang="zh-CN" altLang="en-US" sz="2800" dirty="0">
                <a:solidFill>
                  <a:srgbClr val="0000CC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缺水</a:t>
            </a:r>
            <a:endParaRPr lang="zh-CN" altLang="en-US" sz="2800" dirty="0">
              <a:solidFill>
                <a:srgbClr val="0000CC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grpSp>
        <p:nvGrpSpPr>
          <p:cNvPr id="446472" name="组合 446471"/>
          <p:cNvGrpSpPr/>
          <p:nvPr/>
        </p:nvGrpSpPr>
        <p:grpSpPr>
          <a:xfrm>
            <a:off x="3635375" y="2997200"/>
            <a:ext cx="1770063" cy="1049338"/>
            <a:chOff x="2064" y="2024"/>
            <a:chExt cx="1115" cy="661"/>
          </a:xfrm>
        </p:grpSpPr>
        <p:sp>
          <p:nvSpPr>
            <p:cNvPr id="446473" name="右箭头 446472"/>
            <p:cNvSpPr/>
            <p:nvPr/>
          </p:nvSpPr>
          <p:spPr>
            <a:xfrm>
              <a:off x="2200" y="2024"/>
              <a:ext cx="864" cy="91"/>
            </a:xfrm>
            <a:prstGeom prst="rightArrow">
              <a:avLst>
                <a:gd name="adj1" fmla="val 50000"/>
                <a:gd name="adj2" fmla="val 237362"/>
              </a:avLst>
            </a:prstGeom>
            <a:solidFill>
              <a:srgbClr val="800000"/>
            </a:solidFill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6474" name="矩形 446473"/>
            <p:cNvSpPr/>
            <p:nvPr/>
          </p:nvSpPr>
          <p:spPr>
            <a:xfrm>
              <a:off x="2064" y="2205"/>
              <a:ext cx="1115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4400" b="1">
                  <a:solidFill>
                    <a:srgbClr val="FF0000"/>
                  </a:solidFill>
                  <a:latin typeface="Arial" panose="020B0604020202020204" pitchFamily="34" charset="0"/>
                </a:rPr>
                <a:t>cause</a:t>
              </a:r>
              <a:endParaRPr lang="en-US" altLang="zh-CN" sz="4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5442" name="标题 445441"/>
          <p:cNvSpPr>
            <a:spLocks noGrp="1"/>
          </p:cNvSpPr>
          <p:nvPr>
            <p:ph type="title"/>
          </p:nvPr>
        </p:nvSpPr>
        <p:spPr>
          <a:xfrm>
            <a:off x="0" y="5715000"/>
            <a:ext cx="3476625" cy="1143000"/>
          </a:xfrm>
        </p:spPr>
        <p:txBody>
          <a:bodyPr anchor="ctr"/>
          <a:p>
            <a:r>
              <a:rPr lang="en-US" altLang="zh-CN" sz="4000" b="1">
                <a:solidFill>
                  <a:srgbClr val="800000"/>
                </a:solidFill>
              </a:rPr>
              <a:t>typhoon</a:t>
            </a:r>
            <a:r>
              <a:rPr lang="zh-CN" altLang="en-US" sz="4000" b="1" dirty="0">
                <a:solidFill>
                  <a:srgbClr val="800000"/>
                </a:solidFill>
              </a:rPr>
              <a:t>台风</a:t>
            </a:r>
            <a:endParaRPr lang="zh-CN" altLang="en-US" sz="4000" b="1" dirty="0">
              <a:solidFill>
                <a:srgbClr val="800000"/>
              </a:solidFill>
            </a:endParaRPr>
          </a:p>
        </p:txBody>
      </p:sp>
      <p:grpSp>
        <p:nvGrpSpPr>
          <p:cNvPr id="445443" name="组合 445442"/>
          <p:cNvGrpSpPr/>
          <p:nvPr/>
        </p:nvGrpSpPr>
        <p:grpSpPr>
          <a:xfrm>
            <a:off x="5003800" y="188913"/>
            <a:ext cx="4140200" cy="6665912"/>
            <a:chOff x="3152" y="119"/>
            <a:chExt cx="2608" cy="4199"/>
          </a:xfrm>
        </p:grpSpPr>
        <p:pic>
          <p:nvPicPr>
            <p:cNvPr id="445444" name="图片 445443" descr="u=2836872131,1395204658&amp;gp=0">
              <a:hlinkClick r:id="rId1"/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8" y="119"/>
              <a:ext cx="2099" cy="184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5445" name="矩形 445444"/>
            <p:cNvSpPr/>
            <p:nvPr/>
          </p:nvSpPr>
          <p:spPr>
            <a:xfrm>
              <a:off x="3719" y="1888"/>
              <a:ext cx="2041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/>
              <a:r>
                <a:rPr lang="en-US" altLang="zh-CN" sz="4400" b="1">
                  <a:solidFill>
                    <a:srgbClr val="800000"/>
                  </a:solidFill>
                  <a:latin typeface="Arial" panose="020B0604020202020204" pitchFamily="34" charset="0"/>
                </a:rPr>
                <a:t>flood</a:t>
              </a:r>
              <a:endParaRPr lang="en-US" altLang="zh-CN" sz="4400" b="1">
                <a:solidFill>
                  <a:srgbClr val="8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5446" name="矩形 445445"/>
            <p:cNvSpPr/>
            <p:nvPr/>
          </p:nvSpPr>
          <p:spPr>
            <a:xfrm>
              <a:off x="3152" y="3838"/>
              <a:ext cx="2495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/>
              <a:r>
                <a:rPr lang="en-US" altLang="zh-CN" sz="4400" b="1">
                  <a:solidFill>
                    <a:srgbClr val="800000"/>
                  </a:solidFill>
                  <a:latin typeface="Arial" panose="020B0604020202020204" pitchFamily="34" charset="0"/>
                </a:rPr>
                <a:t>accident</a:t>
              </a:r>
              <a:r>
                <a:rPr lang="zh-CN" altLang="en-US" sz="4400" b="1" dirty="0">
                  <a:solidFill>
                    <a:srgbClr val="800000"/>
                  </a:solidFill>
                  <a:latin typeface="Arial" panose="020B0604020202020204" pitchFamily="34" charset="0"/>
                </a:rPr>
                <a:t>事故</a:t>
              </a:r>
              <a:endParaRPr lang="zh-CN" altLang="en-US" sz="4400" b="1" dirty="0">
                <a:solidFill>
                  <a:srgbClr val="8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445447" name="图片 445446" descr="2004102185055734">
              <a:hlinkClick r:id="rId3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43" y="2296"/>
              <a:ext cx="2132" cy="154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45448" name="组合 445447"/>
          <p:cNvGrpSpPr/>
          <p:nvPr/>
        </p:nvGrpSpPr>
        <p:grpSpPr>
          <a:xfrm>
            <a:off x="0" y="98425"/>
            <a:ext cx="3276600" cy="5834063"/>
            <a:chOff x="0" y="62"/>
            <a:chExt cx="2064" cy="3675"/>
          </a:xfrm>
        </p:grpSpPr>
        <p:pic>
          <p:nvPicPr>
            <p:cNvPr id="445449" name="图片 445448" descr="typhoon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62"/>
              <a:ext cx="2018" cy="181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45450" name="图片 445449" descr="0801182080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149"/>
              <a:ext cx="2064" cy="158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45451" name="组合 445450"/>
          <p:cNvGrpSpPr/>
          <p:nvPr/>
        </p:nvGrpSpPr>
        <p:grpSpPr>
          <a:xfrm>
            <a:off x="3276600" y="3213100"/>
            <a:ext cx="1770063" cy="1049338"/>
            <a:chOff x="2064" y="2024"/>
            <a:chExt cx="1115" cy="661"/>
          </a:xfrm>
        </p:grpSpPr>
        <p:sp>
          <p:nvSpPr>
            <p:cNvPr id="445452" name="右箭头 445451"/>
            <p:cNvSpPr/>
            <p:nvPr/>
          </p:nvSpPr>
          <p:spPr>
            <a:xfrm>
              <a:off x="2200" y="2024"/>
              <a:ext cx="864" cy="91"/>
            </a:xfrm>
            <a:prstGeom prst="rightArrow">
              <a:avLst>
                <a:gd name="adj1" fmla="val 50000"/>
                <a:gd name="adj2" fmla="val 237362"/>
              </a:avLst>
            </a:prstGeom>
            <a:solidFill>
              <a:srgbClr val="800000"/>
            </a:solidFill>
            <a:ln w="9525" cap="flat" cmpd="sng">
              <a:solidFill>
                <a:srgbClr val="8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445453" name="矩形 445452"/>
            <p:cNvSpPr/>
            <p:nvPr/>
          </p:nvSpPr>
          <p:spPr>
            <a:xfrm>
              <a:off x="2064" y="2205"/>
              <a:ext cx="1115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4400" b="1">
                  <a:solidFill>
                    <a:srgbClr val="FF0000"/>
                  </a:solidFill>
                  <a:latin typeface="Arial" panose="020B0604020202020204" pitchFamily="34" charset="0"/>
                </a:rPr>
                <a:t>cause</a:t>
              </a:r>
              <a:endParaRPr lang="en-US" altLang="zh-CN" sz="4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49538" name="Picture 2" descr="25ab87b41c75e0cd9a0e75e181fdc19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228600"/>
            <a:ext cx="7696200" cy="481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1075" name="Text Box 3"/>
          <p:cNvSpPr txBox="1"/>
          <p:nvPr/>
        </p:nvSpPr>
        <p:spPr>
          <a:xfrm>
            <a:off x="990600" y="5029200"/>
            <a:ext cx="73914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  <a:buClrTx/>
            </a:pPr>
            <a:r>
              <a:rPr lang="en-US" altLang="zh-CN" sz="4800" b="1">
                <a:solidFill>
                  <a:schemeClr val="tx1"/>
                </a:solidFill>
                <a:latin typeface="Arial" panose="020B0604020202020204" pitchFamily="34" charset="0"/>
              </a:rPr>
              <a:t>A car </a:t>
            </a:r>
            <a:r>
              <a:rPr lang="en-US" altLang="zh-CN" sz="4800" b="1" i="1">
                <a:solidFill>
                  <a:srgbClr val="FF0000"/>
                </a:solidFill>
                <a:latin typeface="Arial" panose="020B0604020202020204" pitchFamily="34" charset="0"/>
              </a:rPr>
              <a:t>crash</a:t>
            </a:r>
            <a:r>
              <a:rPr lang="en-US" altLang="zh-CN" sz="4800" b="1">
                <a:solidFill>
                  <a:schemeClr val="tx1"/>
                </a:solidFill>
                <a:latin typeface="Arial" panose="020B0604020202020204" pitchFamily="34" charset="0"/>
              </a:rPr>
              <a:t>ed</a:t>
            </a:r>
            <a:r>
              <a:rPr lang="en-US" altLang="zh-CN" sz="4800" b="1" i="1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4800" b="1" i="1">
                <a:solidFill>
                  <a:srgbClr val="FF0000"/>
                </a:solidFill>
                <a:latin typeface="Arial" panose="020B0604020202020204" pitchFamily="34" charset="0"/>
              </a:rPr>
              <a:t>into</a:t>
            </a:r>
            <a:r>
              <a:rPr lang="en-US" altLang="zh-CN" sz="4800" b="1">
                <a:solidFill>
                  <a:schemeClr val="tx1"/>
                </a:solidFill>
                <a:latin typeface="Arial" panose="020B0604020202020204" pitchFamily="34" charset="0"/>
              </a:rPr>
              <a:t> a tree.</a:t>
            </a:r>
            <a:endParaRPr lang="en-US" altLang="zh-CN" sz="4800" b="1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31076" name="Text Box 4"/>
          <p:cNvSpPr txBox="1"/>
          <p:nvPr/>
        </p:nvSpPr>
        <p:spPr>
          <a:xfrm>
            <a:off x="149225" y="188913"/>
            <a:ext cx="8994775" cy="6413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b="1">
                <a:solidFill>
                  <a:srgbClr val="660033"/>
                </a:solidFill>
                <a:latin typeface="Times New Roman" panose="02020603050405020304" pitchFamily="18" charset="0"/>
              </a:rPr>
              <a:t>Accidents are caused by 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</a:rPr>
              <a:t>people</a:t>
            </a:r>
            <a:r>
              <a:rPr lang="en-US" altLang="zh-CN" sz="3600" b="1">
                <a:solidFill>
                  <a:srgbClr val="660033"/>
                </a:solidFill>
                <a:latin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667000" y="5791200"/>
            <a:ext cx="3810000" cy="854075"/>
            <a:chOff x="1680" y="3648"/>
            <a:chExt cx="2400" cy="538"/>
          </a:xfrm>
        </p:grpSpPr>
        <p:sp>
          <p:nvSpPr>
            <p:cNvPr id="449542" name="Text Box 6"/>
            <p:cNvSpPr txBox="1"/>
            <p:nvPr/>
          </p:nvSpPr>
          <p:spPr>
            <a:xfrm>
              <a:off x="2592" y="3744"/>
              <a:ext cx="864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algn="l">
                <a:spcBef>
                  <a:spcPct val="50000"/>
                </a:spcBef>
                <a:buClrTx/>
              </a:pPr>
              <a:r>
                <a:rPr lang="zh-CN" altLang="en-US" b="1" dirty="0">
                  <a:solidFill>
                    <a:schemeClr val="tx1"/>
                  </a:solidFill>
                  <a:latin typeface="Arial" panose="020B0604020202020204" pitchFamily="34" charset="0"/>
                </a:rPr>
                <a:t>撞上</a:t>
              </a:r>
              <a:endParaRPr lang="en-US" altLang="zh-CN" b="1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49543" name="Group 7"/>
            <p:cNvGrpSpPr/>
            <p:nvPr/>
          </p:nvGrpSpPr>
          <p:grpSpPr>
            <a:xfrm>
              <a:off x="1680" y="3648"/>
              <a:ext cx="2400" cy="0"/>
              <a:chOff x="1680" y="3648"/>
              <a:chExt cx="2400" cy="0"/>
            </a:xfrm>
          </p:grpSpPr>
          <p:sp>
            <p:nvSpPr>
              <p:cNvPr id="449544" name="Line 8"/>
              <p:cNvSpPr/>
              <p:nvPr/>
            </p:nvSpPr>
            <p:spPr>
              <a:xfrm>
                <a:off x="1680" y="3648"/>
                <a:ext cx="1056" cy="0"/>
              </a:xfrm>
              <a:prstGeom prst="line">
                <a:avLst/>
              </a:prstGeom>
              <a:ln w="571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49545" name="Line 9"/>
              <p:cNvSpPr/>
              <p:nvPr/>
            </p:nvSpPr>
            <p:spPr>
              <a:xfrm>
                <a:off x="3168" y="3648"/>
                <a:ext cx="912" cy="0"/>
              </a:xfrm>
              <a:prstGeom prst="line">
                <a:avLst/>
              </a:prstGeom>
              <a:ln w="5715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449546" name="文本框 449545"/>
          <p:cNvSpPr txBox="1"/>
          <p:nvPr/>
        </p:nvSpPr>
        <p:spPr>
          <a:xfrm>
            <a:off x="468313" y="765175"/>
            <a:ext cx="9036050" cy="579438"/>
          </a:xfrm>
          <a:prstGeom prst="rect">
            <a:avLst/>
          </a:prstGeom>
          <a:solidFill>
            <a:srgbClr val="CCFFCC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660033"/>
                </a:solidFill>
                <a:latin typeface="Times New Roman" panose="02020603050405020304" pitchFamily="18" charset="0"/>
              </a:rPr>
              <a:t>Natural disasters are caused by </a:t>
            </a:r>
            <a:r>
              <a:rPr lang="en-US" altLang="zh-CN" sz="3200" b="1">
                <a:solidFill>
                  <a:srgbClr val="FF0066"/>
                </a:solidFill>
                <a:latin typeface="Times New Roman" panose="02020603050405020304" pitchFamily="18" charset="0"/>
              </a:rPr>
              <a:t>natural forces.</a:t>
            </a:r>
            <a:endParaRPr lang="zh-CN" altLang="en-US" sz="32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 animBg="1"/>
      <p:bldP spid="4495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rect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50883" name="Text Box 3"/>
          <p:cNvSpPr txBox="1"/>
          <p:nvPr/>
        </p:nvSpPr>
        <p:spPr>
          <a:xfrm>
            <a:off x="725488" y="3140075"/>
            <a:ext cx="7956550" cy="2949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indent="-457200" algn="l">
              <a:lnSpc>
                <a:spcPct val="130000"/>
              </a:lnSpc>
              <a:buClrTx/>
              <a:buAutoNum type="arabicPeriod"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School football team loses final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457200" indent="-457200" algn="l">
              <a:lnSpc>
                <a:spcPct val="130000"/>
              </a:lnSpc>
              <a:buClr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2. Earthquake kills thousands of people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457200" indent="-457200" algn="l">
              <a:lnSpc>
                <a:spcPct val="130000"/>
              </a:lnSpc>
              <a:buClr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3. Car accident kills three men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457200" indent="-457200" algn="l">
              <a:lnSpc>
                <a:spcPct val="130000"/>
              </a:lnSpc>
              <a:buClr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4. coach crashes into tree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63" name="Text Box 5"/>
          <p:cNvSpPr txBox="1"/>
          <p:nvPr/>
        </p:nvSpPr>
        <p:spPr>
          <a:xfrm>
            <a:off x="738188" y="836613"/>
            <a:ext cx="7758112" cy="750887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  <a:buClrTx/>
            </a:pPr>
            <a:r>
              <a:rPr lang="en-US" altLang="zh-CN" sz="3600" b="1">
                <a:solidFill>
                  <a:srgbClr val="A50021"/>
                </a:solidFill>
                <a:latin typeface="Arial" panose="020B0604020202020204" pitchFamily="34" charset="0"/>
              </a:rPr>
              <a:t>Natural disasters and accidents</a:t>
            </a:r>
            <a:endParaRPr lang="en-US" altLang="zh-CN" sz="3600" b="1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pic>
        <p:nvPicPr>
          <p:cNvPr id="250886" name="Picture 6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512" y="3716338"/>
            <a:ext cx="806450" cy="86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65" name="文本框 450564"/>
          <p:cNvSpPr txBox="1"/>
          <p:nvPr/>
        </p:nvSpPr>
        <p:spPr>
          <a:xfrm>
            <a:off x="684213" y="1773238"/>
            <a:ext cx="7777162" cy="13017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10000"/>
              </a:lnSpc>
              <a:spcBef>
                <a:spcPct val="50000"/>
              </a:spcBef>
              <a:buClrTx/>
            </a:pPr>
            <a:r>
              <a:rPr lang="en-US" altLang="zh-CN" sz="3600" b="1">
                <a:solidFill>
                  <a:srgbClr val="FF3399"/>
                </a:solidFill>
                <a:latin typeface="Arial" panose="020B0604020202020204" pitchFamily="34" charset="0"/>
              </a:rPr>
              <a:t>Which headlines are about natural disasters?</a:t>
            </a:r>
            <a:endParaRPr lang="en-US" altLang="zh-CN" sz="3600" b="1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0883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charRg st="33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50883">
                                            <p:txEl>
                                              <p:charRg st="33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charRg st="73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0883">
                                            <p:txEl>
                                              <p:charRg st="73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charRg st="105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0883">
                                            <p:txEl>
                                              <p:charRg st="105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animBg="1"/>
      <p:bldP spid="4505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rect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52930" name="Text Box 2"/>
          <p:cNvSpPr txBox="1"/>
          <p:nvPr/>
        </p:nvSpPr>
        <p:spPr>
          <a:xfrm>
            <a:off x="1474788" y="1066800"/>
            <a:ext cx="6842125" cy="4706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9580" indent="-449580" algn="l">
              <a:lnSpc>
                <a:spcPct val="130000"/>
              </a:lnSpc>
              <a:spcBef>
                <a:spcPct val="20000"/>
              </a:spcBef>
              <a:buClr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5. Flood washes away village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449580" indent="-449580" algn="l">
              <a:lnSpc>
                <a:spcPct val="130000"/>
              </a:lnSpc>
              <a:spcBef>
                <a:spcPct val="20000"/>
              </a:spcBef>
              <a:buClr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6. Lightning starts big fire in      classroom building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449580" indent="-449580" algn="l">
              <a:lnSpc>
                <a:spcPct val="130000"/>
              </a:lnSpc>
              <a:spcBef>
                <a:spcPct val="20000"/>
              </a:spcBef>
              <a:buClr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7. Young boy falls from tree and hurts legs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449580" indent="-449580" algn="l">
              <a:lnSpc>
                <a:spcPct val="130000"/>
              </a:lnSpc>
              <a:spcBef>
                <a:spcPct val="20000"/>
              </a:spcBef>
              <a:buClr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8. Big storm kills 20 people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2931" name="Picture 3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163" y="981075"/>
            <a:ext cx="8064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2932" name="Picture 4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5" y="1844675"/>
            <a:ext cx="806450" cy="86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2933" name="Picture 5" descr="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8163" y="4940300"/>
            <a:ext cx="806450" cy="86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2930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charRg st="29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2930">
                                            <p:txEl>
                                              <p:charRg st="29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charRg st="85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2930">
                                            <p:txEl>
                                              <p:charRg st="85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>
                                            <p:txEl>
                                              <p:charRg st="129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2930">
                                            <p:txEl>
                                              <p:charRg st="129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561975" y="2378075"/>
            <a:ext cx="7858125" cy="2949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>
              <a:lnSpc>
                <a:spcPct val="130000"/>
              </a:lnSpc>
              <a:buClr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1. What happened to Vivien’s school?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30000"/>
              </a:lnSpc>
              <a:buClrTx/>
              <a:buChar char="•"/>
            </a:pP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30000"/>
              </a:lnSpc>
              <a:buClrTx/>
              <a:buChar char="•"/>
            </a:pP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342900" indent="-342900" algn="l">
              <a:lnSpc>
                <a:spcPct val="130000"/>
              </a:lnSpc>
              <a:buClrTx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2. When did it happen?</a:t>
            </a:r>
            <a:endParaRPr lang="zh-CN" altLang="en-US" sz="36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3463" y="3148013"/>
            <a:ext cx="7786687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30000"/>
              </a:lnSpc>
              <a:buClr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Lightening hit a classroom building and it caught fire.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3938" y="5229225"/>
            <a:ext cx="6500812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30000"/>
              </a:lnSpc>
              <a:buClr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happened at night.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4662" name="矩形 454661"/>
          <p:cNvSpPr/>
          <p:nvPr/>
        </p:nvSpPr>
        <p:spPr>
          <a:xfrm>
            <a:off x="323850" y="476250"/>
            <a:ext cx="2232025" cy="10175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3600" b="1"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54663" name="文本框 454662"/>
          <p:cNvSpPr txBox="1"/>
          <p:nvPr/>
        </p:nvSpPr>
        <p:spPr>
          <a:xfrm>
            <a:off x="2916238" y="703263"/>
            <a:ext cx="5976937" cy="1466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5000"/>
              </a:lnSpc>
              <a:buClrTx/>
            </a:pPr>
            <a:r>
              <a:rPr lang="en-US" altLang="zh-CN" sz="3600" b="1">
                <a:solidFill>
                  <a:srgbClr val="FF3399"/>
                </a:solidFill>
                <a:latin typeface="Arial" panose="020B0604020202020204" pitchFamily="34" charset="0"/>
              </a:rPr>
              <a:t>Listen to the conversation and answer the questions.</a:t>
            </a:r>
            <a:endParaRPr lang="en-US" altLang="zh-CN" sz="3600" b="1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  <p:pic>
        <p:nvPicPr>
          <p:cNvPr id="454664" name="Welcome to the unit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03350" y="1700213"/>
            <a:ext cx="584200" cy="58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4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9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charRg st="39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46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4883" fill="hold"/>
                                        <p:tgtEl>
                                          <p:spTgt spid="4546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4664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4664"/>
                </p:tgtEl>
              </p:cMediaNode>
            </p:audio>
          </p:childTnLst>
        </p:cTn>
      </p:par>
    </p:tnLst>
    <p:bldLst>
      <p:bldP spid="7" grpId="0"/>
      <p:bldP spid="9" grpId="0"/>
      <p:bldP spid="45466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8610" name="图片 68609" descr="中国教育出版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0"/>
            <a:ext cx="8964612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1" name="矩形 68610" descr="中国教育出版网"/>
          <p:cNvSpPr/>
          <p:nvPr/>
        </p:nvSpPr>
        <p:spPr>
          <a:xfrm>
            <a:off x="1116013" y="1628775"/>
            <a:ext cx="7488237" cy="3016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>
                <a:solidFill>
                  <a:schemeClr val="bg1"/>
                </a:solidFill>
                <a:latin typeface="Impact" panose="020B0806030902050204" pitchFamily="34" charset="0"/>
              </a:rPr>
              <a:t>                 </a:t>
            </a:r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Life is beautiful because of </a:t>
            </a:r>
            <a:endParaRPr lang="en-US" altLang="zh-CN" sz="320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                               the strong will.</a:t>
            </a:r>
            <a:endParaRPr lang="en-US" altLang="zh-CN" sz="320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                           </a:t>
            </a:r>
            <a:r>
              <a:rPr lang="zh-CN" altLang="en-US" sz="3200" b="1" dirty="0">
                <a:solidFill>
                  <a:schemeClr val="bg1"/>
                </a:solidFill>
                <a:latin typeface="Impact" panose="020B0806030902050204" pitchFamily="34" charset="0"/>
                <a:ea typeface="楷体_GB2312" pitchFamily="49" charset="-122"/>
              </a:rPr>
              <a:t>生命因坚强而美丽</a:t>
            </a:r>
            <a:endParaRPr lang="zh-CN" altLang="en-US" sz="3200" b="1" dirty="0">
              <a:solidFill>
                <a:schemeClr val="bg1"/>
              </a:solidFill>
              <a:latin typeface="Impact" panose="020B0806030902050204" pitchFamily="34" charset="0"/>
              <a:ea typeface="楷体_GB2312" pitchFamily="49" charset="-122"/>
            </a:endParaRPr>
          </a:p>
          <a:p>
            <a:r>
              <a:rPr lang="zh-CN" altLang="en-US" sz="3200">
                <a:solidFill>
                  <a:schemeClr val="bg1"/>
                </a:solidFill>
                <a:latin typeface="Impact" panose="020B0806030902050204" pitchFamily="34" charset="0"/>
              </a:rPr>
              <a:t>                 </a:t>
            </a:r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Life is wonderful because of </a:t>
            </a:r>
            <a:endParaRPr lang="en-US" altLang="zh-CN" sz="320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                                the true love.</a:t>
            </a:r>
            <a:endParaRPr lang="en-US" altLang="zh-CN" sz="320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r>
              <a:rPr lang="en-US" altLang="zh-CN" sz="3200">
                <a:solidFill>
                  <a:schemeClr val="bg1"/>
                </a:solidFill>
                <a:latin typeface="Impact" panose="020B0806030902050204" pitchFamily="34" charset="0"/>
              </a:rPr>
              <a:t>                           </a:t>
            </a:r>
            <a:r>
              <a:rPr lang="zh-CN" altLang="en-US" sz="3200" b="1" dirty="0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生活因关爱而精彩</a:t>
            </a:r>
            <a:r>
              <a:rPr lang="en-US" altLang="zh-CN" sz="3200" b="1">
                <a:solidFill>
                  <a:schemeClr val="bg1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en-US" altLang="zh-CN" sz="3200" b="1">
              <a:solidFill>
                <a:schemeClr val="bg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8612" name="文本框 68611" descr="中国教育出版网"/>
          <p:cNvSpPr txBox="1"/>
          <p:nvPr/>
        </p:nvSpPr>
        <p:spPr>
          <a:xfrm>
            <a:off x="468313" y="5157788"/>
            <a:ext cx="7010400" cy="1433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Clr>
                <a:schemeClr val="bg1"/>
              </a:buClr>
            </a:pPr>
            <a:r>
              <a:rPr lang="zh-CN" altLang="en-US" sz="8800" b="1">
                <a:solidFill>
                  <a:srgbClr val="CC0066"/>
                </a:solidFill>
                <a:latin typeface="Monotype Corsiva" panose="03010101010201010101" pitchFamily="66" charset="0"/>
              </a:rPr>
              <a:t> </a:t>
            </a:r>
            <a:r>
              <a:rPr lang="en-US" altLang="zh-CN" sz="6000" b="1">
                <a:solidFill>
                  <a:srgbClr val="CC0066"/>
                </a:solidFill>
                <a:latin typeface="Monotype Corsiva" panose="03010101010201010101" pitchFamily="66" charset="0"/>
              </a:rPr>
              <a:t>Thank   you !</a:t>
            </a:r>
            <a:endParaRPr lang="en-US" altLang="zh-CN" sz="6000" b="1">
              <a:solidFill>
                <a:srgbClr val="CC006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8614" name="qrsy1.mp3" descr="中国教育出版网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32813" y="63087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17" fill="hold"/>
                                        <p:tgtEl>
                                          <p:spTgt spid="686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6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0996" name="图片 340995" descr="tu 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0997" name="文本框 340996"/>
          <p:cNvSpPr txBox="1"/>
          <p:nvPr/>
        </p:nvSpPr>
        <p:spPr>
          <a:xfrm>
            <a:off x="3348038" y="5229225"/>
            <a:ext cx="1974850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5400" b="1">
                <a:solidFill>
                  <a:srgbClr val="660033"/>
                </a:solidFill>
                <a:latin typeface="Times New Roman" panose="02020603050405020304" pitchFamily="18" charset="0"/>
              </a:rPr>
              <a:t>windy</a:t>
            </a:r>
            <a:endParaRPr lang="en-US" altLang="zh-CN" sz="54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40999" name="图片 3409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404813"/>
            <a:ext cx="5256213" cy="4738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5636" name="图片 325635" descr="tu 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5637" name="图片 325636" descr="luse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692150"/>
            <a:ext cx="6551613" cy="489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5638" name="文本框 325637"/>
          <p:cNvSpPr txBox="1"/>
          <p:nvPr/>
        </p:nvSpPr>
        <p:spPr>
          <a:xfrm>
            <a:off x="3419475" y="5734050"/>
            <a:ext cx="145732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4400" b="1">
                <a:solidFill>
                  <a:srgbClr val="660033"/>
                </a:solidFill>
                <a:latin typeface="Times New Roman" panose="02020603050405020304" pitchFamily="18" charset="0"/>
              </a:rPr>
              <a:t>rainy</a:t>
            </a:r>
            <a:endParaRPr lang="en-US" altLang="zh-CN" sz="44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3158" name="图片 433157" descr="tu 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3154" name="标题 433153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pic>
        <p:nvPicPr>
          <p:cNvPr id="433156" name="文本占位符 433155" descr="D1D47608-14E1-4C40-A3CB-3EC8A10EDC7A"/>
          <p:cNvPicPr>
            <a:picLocks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1619250" y="692150"/>
            <a:ext cx="5689600" cy="4392613"/>
          </a:xfrm>
        </p:spPr>
      </p:pic>
      <p:sp>
        <p:nvSpPr>
          <p:cNvPr id="433157" name="文本框 433156"/>
          <p:cNvSpPr txBox="1"/>
          <p:nvPr/>
        </p:nvSpPr>
        <p:spPr>
          <a:xfrm>
            <a:off x="3059113" y="5229225"/>
            <a:ext cx="2449512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660033"/>
                </a:solidFill>
                <a:latin typeface="Times New Roman" panose="02020603050405020304" pitchFamily="18" charset="0"/>
              </a:rPr>
              <a:t>foggy</a:t>
            </a:r>
            <a:endParaRPr lang="en-US" altLang="zh-CN" sz="54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4182" name="图片 434181" descr="tu 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4178" name="标题 43417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pic>
        <p:nvPicPr>
          <p:cNvPr id="434180" name="文本占位符 434179"/>
          <p:cNvPicPr>
            <a:picLocks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1692275" y="765175"/>
            <a:ext cx="5975350" cy="4176713"/>
          </a:xfrm>
        </p:spPr>
      </p:pic>
      <p:sp>
        <p:nvSpPr>
          <p:cNvPr id="434181" name="文本框 434180"/>
          <p:cNvSpPr txBox="1"/>
          <p:nvPr/>
        </p:nvSpPr>
        <p:spPr>
          <a:xfrm>
            <a:off x="3276600" y="5229225"/>
            <a:ext cx="2160588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660033"/>
                </a:solidFill>
                <a:latin typeface="Times New Roman" panose="02020603050405020304" pitchFamily="18" charset="0"/>
              </a:rPr>
              <a:t>cloudy</a:t>
            </a:r>
            <a:endParaRPr lang="en-US" altLang="zh-CN" sz="54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5206" name="图片 435205" descr="tu 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5202" name="标题 435201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pic>
        <p:nvPicPr>
          <p:cNvPr id="435204" name="文本占位符 435203"/>
          <p:cNvPicPr>
            <a:picLocks noChangeAspect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1835150" y="981075"/>
            <a:ext cx="5472113" cy="4283075"/>
          </a:xfrm>
        </p:spPr>
      </p:pic>
      <p:sp>
        <p:nvSpPr>
          <p:cNvPr id="435205" name="文本框 435204"/>
          <p:cNvSpPr txBox="1"/>
          <p:nvPr/>
        </p:nvSpPr>
        <p:spPr>
          <a:xfrm>
            <a:off x="3348038" y="5445125"/>
            <a:ext cx="2232025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5400" b="1">
                <a:solidFill>
                  <a:srgbClr val="660033"/>
                </a:solidFill>
                <a:latin typeface="Times New Roman" panose="02020603050405020304" pitchFamily="18" charset="0"/>
              </a:rPr>
              <a:t>sunny</a:t>
            </a:r>
            <a:endParaRPr lang="en-US" altLang="zh-CN" sz="5400" b="1">
              <a:solidFill>
                <a:srgbClr val="660033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6226" name="图片 436225" descr="未标题-1 拷贝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3" y="333375"/>
            <a:ext cx="7632700" cy="5688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6227" name="文本框 436226"/>
          <p:cNvSpPr txBox="1"/>
          <p:nvPr/>
        </p:nvSpPr>
        <p:spPr>
          <a:xfrm>
            <a:off x="2339975" y="765175"/>
            <a:ext cx="396081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</a:rPr>
              <a:t>It is raining.</a:t>
            </a:r>
            <a:endParaRPr lang="en-US" altLang="zh-CN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7252" name="图片 437251" descr="tu 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7250" name="标题 437249"/>
          <p:cNvSpPr>
            <a:spLocks noGrp="1"/>
          </p:cNvSpPr>
          <p:nvPr>
            <p:ph type="title"/>
          </p:nvPr>
        </p:nvSpPr>
        <p:spPr>
          <a:xfrm>
            <a:off x="250825" y="333375"/>
            <a:ext cx="7772400" cy="1143000"/>
          </a:xfrm>
        </p:spPr>
        <p:txBody>
          <a:bodyPr anchor="ctr"/>
          <a:p>
            <a:pPr algn="l"/>
            <a:r>
              <a:rPr lang="en-US" altLang="zh-CN" sz="3600">
                <a:solidFill>
                  <a:srgbClr val="FF0000"/>
                </a:solidFill>
              </a:rPr>
              <a:t>Read and answer more questions:</a:t>
            </a:r>
            <a:endParaRPr lang="en-US" altLang="zh-CN" sz="3600">
              <a:solidFill>
                <a:srgbClr val="FF0000"/>
              </a:solidFill>
            </a:endParaRPr>
          </a:p>
        </p:txBody>
      </p:sp>
      <p:sp>
        <p:nvSpPr>
          <p:cNvPr id="437251" name="文本占位符 437250"/>
          <p:cNvSpPr>
            <a:spLocks noGrp="1"/>
          </p:cNvSpPr>
          <p:nvPr>
            <p:ph type="body" idx="1"/>
          </p:nvPr>
        </p:nvSpPr>
        <p:spPr/>
        <p:txBody>
          <a:bodyPr/>
          <a:p>
            <a:pPr>
              <a:buNone/>
            </a:pPr>
            <a:r>
              <a:rPr lang="en-US" altLang="zh-CN"/>
              <a:t>1.What happened to Hobo’s house?</a:t>
            </a:r>
            <a:endParaRPr lang="en-US" altLang="zh-CN"/>
          </a:p>
          <a:p>
            <a:endParaRPr lang="en-US" altLang="zh-CN"/>
          </a:p>
          <a:p>
            <a:pPr>
              <a:buNone/>
            </a:pPr>
            <a:r>
              <a:rPr lang="en-US" altLang="zh-CN"/>
              <a:t>2.What was he doing when it began to rain?</a:t>
            </a:r>
            <a:endParaRPr lang="en-US" altLang="zh-CN"/>
          </a:p>
          <a:p>
            <a:endParaRPr lang="en-US" altLang="zh-CN"/>
          </a:p>
          <a:p>
            <a:pPr>
              <a:buNone/>
            </a:pPr>
            <a:r>
              <a:rPr lang="en-US" altLang="zh-CN"/>
              <a:t>3. Did he hear the rain?</a:t>
            </a:r>
            <a:endParaRPr lang="en-US" altLang="zh-CN"/>
          </a:p>
          <a:p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2038</Words>
  <Application>WPS 演示</Application>
  <PresentationFormat>在屏幕上显示</PresentationFormat>
  <Paragraphs>167</Paragraphs>
  <Slides>28</Slides>
  <Notes>3</Notes>
  <HiddenSlides>0</HiddenSlides>
  <MMClips>4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宋体</vt:lpstr>
      <vt:lpstr>Wingdings</vt:lpstr>
      <vt:lpstr>Times New Roman</vt:lpstr>
      <vt:lpstr>微软雅黑</vt:lpstr>
      <vt:lpstr>Arial Unicode MS</vt:lpstr>
      <vt:lpstr>Comic Sans MS</vt:lpstr>
      <vt:lpstr>华文行楷</vt:lpstr>
      <vt:lpstr>Calibri</vt:lpstr>
      <vt:lpstr>华文新魏</vt:lpstr>
      <vt:lpstr>Impact</vt:lpstr>
      <vt:lpstr>楷体_GB2312</vt:lpstr>
      <vt:lpstr>Monotype Corsiva</vt:lpstr>
      <vt:lpstr>新宋体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and answer more questions: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thunder and  lightning雷电</vt:lpstr>
      <vt:lpstr>The earth is short of water.</vt:lpstr>
      <vt:lpstr>typhoon台风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189</cp:revision>
  <dcterms:created xsi:type="dcterms:W3CDTF">2018-12-25T23:40:00Z</dcterms:created>
  <dcterms:modified xsi:type="dcterms:W3CDTF">2018-12-25T23:44:55Z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2052-10.1.0.7616</vt:lpwstr>
  </property>
</Properties>
</file>