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5" r:id="rId2"/>
    <p:sldId id="286" r:id="rId3"/>
    <p:sldId id="287" r:id="rId4"/>
    <p:sldId id="290" r:id="rId5"/>
    <p:sldId id="291" r:id="rId6"/>
    <p:sldId id="288" r:id="rId7"/>
    <p:sldId id="339" r:id="rId8"/>
    <p:sldId id="289" r:id="rId9"/>
    <p:sldId id="338" r:id="rId10"/>
    <p:sldId id="294" r:id="rId11"/>
    <p:sldId id="292" r:id="rId12"/>
    <p:sldId id="296" r:id="rId13"/>
    <p:sldId id="307" r:id="rId14"/>
    <p:sldId id="308" r:id="rId15"/>
    <p:sldId id="272" r:id="rId16"/>
    <p:sldId id="312" r:id="rId17"/>
    <p:sldId id="341" r:id="rId18"/>
    <p:sldId id="350" r:id="rId19"/>
    <p:sldId id="351" r:id="rId20"/>
    <p:sldId id="352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AF"/>
    <a:srgbClr val="9EA9FA"/>
    <a:srgbClr val="F0BBA8"/>
    <a:srgbClr val="F77B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19"/>
  </p:normalViewPr>
  <p:slideViewPr>
    <p:cSldViewPr>
      <p:cViewPr varScale="1">
        <p:scale>
          <a:sx n="73" d="100"/>
          <a:sy n="73" d="100"/>
        </p:scale>
        <p:origin x="-12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14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EA5D0F5-6A48-4311-9A4E-1573114724D5}" type="datetimeFigureOut">
              <a:rPr lang="zh-CN" altLang="en-US"/>
              <a:pPr>
                <a:defRPr/>
              </a:pPr>
              <a:t>2018/9/7 Friday</a:t>
            </a:fld>
            <a:endParaRPr lang="zh-CN" altLang="en-US"/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FB53ED6-0ADE-4506-917C-69A072B881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7645F-7222-41C4-9C8B-B222DCCBFC91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56B26-E2BF-494F-8D64-A82C4C7795A2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F5C1-D559-4795-8561-5CE317282D58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F6B6799-EF02-4679-A6C4-C8EE445F8143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2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21cnjy.com/help/help_extract.php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3"/>
          <p:cNvSpPr txBox="1">
            <a:spLocks noChangeArrowheads="1"/>
          </p:cNvSpPr>
          <p:nvPr/>
        </p:nvSpPr>
        <p:spPr bwMode="auto">
          <a:xfrm>
            <a:off x="1328738" y="1439863"/>
            <a:ext cx="55911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 b="1">
                <a:solidFill>
                  <a:srgbClr val="0D0D0D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000" b="1">
                <a:solidFill>
                  <a:srgbClr val="0D0D0D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000" b="1">
                <a:solidFill>
                  <a:srgbClr val="0D0D0D"/>
                </a:solidFill>
                <a:latin typeface="黑体" pitchFamily="49" charset="-122"/>
                <a:ea typeface="黑体" pitchFamily="49" charset="-122"/>
              </a:rPr>
              <a:t>课  融入社会生活</a:t>
            </a:r>
          </a:p>
          <a:p>
            <a:pPr algn="ctr">
              <a:spcBef>
                <a:spcPct val="50000"/>
              </a:spcBef>
            </a:pPr>
            <a:r>
              <a:rPr lang="zh-CN" altLang="en-US" sz="3000" b="1">
                <a:solidFill>
                  <a:srgbClr val="0D0D0D"/>
                </a:solidFill>
                <a:latin typeface="黑体" pitchFamily="49" charset="-122"/>
                <a:ea typeface="黑体" pitchFamily="49" charset="-122"/>
              </a:rPr>
              <a:t>第一框  参与公共生活</a:t>
            </a:r>
          </a:p>
        </p:txBody>
      </p:sp>
      <p:pic>
        <p:nvPicPr>
          <p:cNvPr id="6146" name="图片 1"/>
          <p:cNvPicPr>
            <a:picLocks noChangeAspect="1"/>
          </p:cNvPicPr>
          <p:nvPr/>
        </p:nvPicPr>
        <p:blipFill>
          <a:blip r:embed="rId2"/>
          <a:srcRect l="3171" t="48181" r="3802" b="-1579"/>
          <a:stretch>
            <a:fillRect/>
          </a:stretch>
        </p:blipFill>
        <p:spPr bwMode="auto">
          <a:xfrm>
            <a:off x="0" y="3327400"/>
            <a:ext cx="91440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0" y="1450975"/>
            <a:ext cx="305593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1346200"/>
            <a:ext cx="3217862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2963" y="1346200"/>
            <a:ext cx="3074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0788" y="3363913"/>
            <a:ext cx="322421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1375" y="3362325"/>
            <a:ext cx="293687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rcRect l="12621"/>
          <a:stretch>
            <a:fillRect/>
          </a:stretch>
        </p:blipFill>
        <p:spPr bwMode="auto">
          <a:xfrm>
            <a:off x="4583113" y="3362325"/>
            <a:ext cx="314483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22800" y="1387475"/>
            <a:ext cx="310515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20788" y="3363913"/>
            <a:ext cx="32242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9" name="组合 13"/>
          <p:cNvGrpSpPr>
            <a:grpSpLocks/>
          </p:cNvGrpSpPr>
          <p:nvPr/>
        </p:nvGrpSpPr>
        <p:grpSpPr bwMode="auto">
          <a:xfrm>
            <a:off x="2339975" y="496888"/>
            <a:ext cx="4729163" cy="584200"/>
            <a:chOff x="2774020" y="3179264"/>
            <a:chExt cx="4731196" cy="583668"/>
          </a:xfrm>
        </p:grpSpPr>
        <p:sp>
          <p:nvSpPr>
            <p:cNvPr id="10" name="文本框 6154"/>
            <p:cNvSpPr txBox="1">
              <a:spLocks noChangeArrowheads="1"/>
            </p:cNvSpPr>
            <p:nvPr/>
          </p:nvSpPr>
          <p:spPr bwMode="auto">
            <a:xfrm>
              <a:off x="3209182" y="3179264"/>
              <a:ext cx="4296034" cy="58366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zh-CN" altLang="en-US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参与</a:t>
              </a:r>
              <a:r>
                <a:rPr lang="zh-CN" altLang="en-US" sz="3200" b="1" noProof="1">
                  <a:latin typeface="楷体_GB2312" pitchFamily="49" charset="-122"/>
                  <a:ea typeface="楷体_GB2312" pitchFamily="49" charset="-122"/>
                  <a:sym typeface="+mn-ea"/>
                </a:rPr>
                <a:t>公共生活的要求</a:t>
              </a:r>
              <a:endParaRPr lang="zh-CN" altLang="en-US" sz="3200" b="1" dirty="0" smtClean="0">
                <a:latin typeface="楷体_GB2312" pitchFamily="49" charset="-122"/>
                <a:ea typeface="楷体_GB2312" pitchFamily="49" charset="-122"/>
                <a:sym typeface="+mn-ea"/>
              </a:endParaRPr>
            </a:p>
          </p:txBody>
        </p:sp>
        <p:sp>
          <p:nvSpPr>
            <p:cNvPr id="11" name="矩形 15"/>
            <p:cNvSpPr/>
            <p:nvPr/>
          </p:nvSpPr>
          <p:spPr>
            <a:xfrm>
              <a:off x="2774020" y="3179264"/>
              <a:ext cx="433574" cy="583668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noProof="1"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</a:p>
          </p:txBody>
        </p:sp>
      </p:grpSp>
      <p:sp>
        <p:nvSpPr>
          <p:cNvPr id="1171465" name="矩形 2"/>
          <p:cNvSpPr>
            <a:spLocks noChangeArrowheads="1"/>
          </p:cNvSpPr>
          <p:nvPr/>
        </p:nvSpPr>
        <p:spPr bwMode="auto">
          <a:xfrm>
            <a:off x="555625" y="5729288"/>
            <a:ext cx="7591425" cy="571500"/>
          </a:xfrm>
          <a:prstGeom prst="rect">
            <a:avLst/>
          </a:prstGeom>
          <a:noFill/>
          <a:ln w="9525">
            <a:solidFill>
              <a:srgbClr val="0505A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22210C"/>
                </a:solidFill>
                <a:latin typeface="黑体" pitchFamily="49" charset="-122"/>
                <a:ea typeface="黑体" pitchFamily="49" charset="-122"/>
              </a:rPr>
              <a:t>参与公共生活，需要大力培养</a:t>
            </a:r>
            <a:r>
              <a:rPr lang="zh-CN" altLang="en-US" sz="2400" b="1" u="sng">
                <a:solidFill>
                  <a:srgbClr val="22210C"/>
                </a:solidFill>
                <a:ea typeface="黑体" pitchFamily="49" charset="-122"/>
              </a:rPr>
              <a:t>公共意识</a:t>
            </a:r>
            <a:r>
              <a:rPr lang="zh-CN" altLang="en-US" sz="2400" b="1">
                <a:solidFill>
                  <a:srgbClr val="22210C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2400" b="1" u="sng">
                <a:solidFill>
                  <a:srgbClr val="22210C"/>
                </a:solidFill>
                <a:ea typeface="黑体" pitchFamily="49" charset="-122"/>
              </a:rPr>
              <a:t>公共精神</a:t>
            </a:r>
            <a:endParaRPr lang="zh-CN" altLang="en-US" sz="2400" b="1" u="sng">
              <a:solidFill>
                <a:srgbClr val="22210C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7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6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923925" y="4643438"/>
            <a:ext cx="7493000" cy="522287"/>
            <a:chOff x="66" y="7682"/>
            <a:chExt cx="13577" cy="825"/>
          </a:xfrm>
        </p:grpSpPr>
        <p:sp>
          <p:nvSpPr>
            <p:cNvPr id="16392" name="矩形 10"/>
            <p:cNvSpPr>
              <a:spLocks noChangeArrowheads="1"/>
            </p:cNvSpPr>
            <p:nvPr/>
          </p:nvSpPr>
          <p:spPr bwMode="auto">
            <a:xfrm>
              <a:off x="66" y="7682"/>
              <a:ext cx="13577" cy="82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zh-CN" altLang="en-US" sz="2800" b="1" i="1"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zh-CN" altLang="en-US" sz="2800" b="1">
                  <a:latin typeface="黑体" pitchFamily="49" charset="-122"/>
                  <a:ea typeface="黑体" pitchFamily="49" charset="-122"/>
                </a:rPr>
                <a:t>请对罗某的行为进行评析？</a:t>
              </a:r>
            </a:p>
          </p:txBody>
        </p:sp>
        <p:pic>
          <p:nvPicPr>
            <p:cNvPr id="16393" name="Picture 2" descr="http://pic7.nipic.com/20100502/2453232_075938061671_2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188" t="14088" r="38574" b="51588"/>
            <a:stretch>
              <a:fillRect/>
            </a:stretch>
          </p:blipFill>
          <p:spPr bwMode="auto">
            <a:xfrm>
              <a:off x="241" y="7795"/>
              <a:ext cx="645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4081463" y="1409700"/>
            <a:ext cx="4335462" cy="3046413"/>
          </a:xfrm>
          <a:prstGeom prst="rect">
            <a:avLst/>
          </a:prstGeom>
          <a:noFill/>
          <a:ln w="9525">
            <a:solidFill>
              <a:srgbClr val="0505A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  2018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日，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G1747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次列车在合肥站准备开车时，旅客罗某（女）以等老公为由强行阻止车门关闭，并不听工作人员劝阻。造成列车延迟发车。</a:t>
            </a:r>
          </a:p>
          <a:p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公安机关责令其</a:t>
            </a:r>
            <a:r>
              <a:rPr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认错改正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，依据《铁路安全管理条例》对罗某处以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2000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元</a:t>
            </a:r>
            <a:r>
              <a:rPr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罚款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grpSp>
        <p:nvGrpSpPr>
          <p:cNvPr id="16387" name="组合 13"/>
          <p:cNvGrpSpPr>
            <a:grpSpLocks/>
          </p:cNvGrpSpPr>
          <p:nvPr/>
        </p:nvGrpSpPr>
        <p:grpSpPr bwMode="auto">
          <a:xfrm>
            <a:off x="2339975" y="496888"/>
            <a:ext cx="4729163" cy="584200"/>
            <a:chOff x="2774020" y="3179264"/>
            <a:chExt cx="4731196" cy="583668"/>
          </a:xfrm>
        </p:grpSpPr>
        <p:sp>
          <p:nvSpPr>
            <p:cNvPr id="19" name="文本框 6154"/>
            <p:cNvSpPr txBox="1">
              <a:spLocks noChangeArrowheads="1"/>
            </p:cNvSpPr>
            <p:nvPr/>
          </p:nvSpPr>
          <p:spPr bwMode="auto">
            <a:xfrm>
              <a:off x="3209182" y="3179264"/>
              <a:ext cx="4296034" cy="58366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zh-CN" altLang="en-US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参与</a:t>
              </a:r>
              <a:r>
                <a:rPr lang="zh-CN" altLang="en-US" sz="3200" b="1" noProof="1">
                  <a:latin typeface="楷体_GB2312" pitchFamily="49" charset="-122"/>
                  <a:ea typeface="楷体_GB2312" pitchFamily="49" charset="-122"/>
                  <a:sym typeface="+mn-ea"/>
                </a:rPr>
                <a:t>公共生活的要求</a:t>
              </a:r>
              <a:endParaRPr lang="zh-CN" altLang="en-US" sz="3200" b="1" dirty="0" smtClean="0">
                <a:latin typeface="楷体_GB2312" pitchFamily="49" charset="-122"/>
                <a:ea typeface="楷体_GB2312" pitchFamily="49" charset="-122"/>
                <a:sym typeface="+mn-ea"/>
              </a:endParaRPr>
            </a:p>
          </p:txBody>
        </p:sp>
        <p:sp>
          <p:nvSpPr>
            <p:cNvPr id="23560" name="矩形 15"/>
            <p:cNvSpPr/>
            <p:nvPr/>
          </p:nvSpPr>
          <p:spPr>
            <a:xfrm>
              <a:off x="2774020" y="3179264"/>
              <a:ext cx="433574" cy="583668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noProof="1"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</a:p>
          </p:txBody>
        </p:sp>
      </p:grpSp>
      <p:pic>
        <p:nvPicPr>
          <p:cNvPr id="16388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3925" y="1371600"/>
            <a:ext cx="3017838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1465" name="矩形 2"/>
          <p:cNvSpPr>
            <a:spLocks noChangeArrowheads="1"/>
          </p:cNvSpPr>
          <p:nvPr/>
        </p:nvSpPr>
        <p:spPr bwMode="auto">
          <a:xfrm>
            <a:off x="739775" y="5645150"/>
            <a:ext cx="7859713" cy="571500"/>
          </a:xfrm>
          <a:prstGeom prst="rect">
            <a:avLst/>
          </a:prstGeom>
          <a:noFill/>
          <a:ln w="9525">
            <a:solidFill>
              <a:srgbClr val="0505A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22210C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参与公共生活，</a:t>
            </a:r>
            <a:r>
              <a:rPr lang="zh-CN" altLang="en-US" sz="2400" b="1">
                <a:solidFill>
                  <a:srgbClr val="22210C"/>
                </a:solidFill>
                <a:latin typeface="黑体" pitchFamily="49" charset="-122"/>
                <a:ea typeface="黑体" pitchFamily="49" charset="-122"/>
              </a:rPr>
              <a:t> 需遵守国家</a:t>
            </a:r>
            <a:r>
              <a:rPr lang="zh-CN" altLang="en-US" sz="2400" b="1" u="sng">
                <a:solidFill>
                  <a:srgbClr val="22210C"/>
                </a:solidFill>
                <a:ea typeface="黑体" pitchFamily="49" charset="-122"/>
              </a:rPr>
              <a:t>法律法规</a:t>
            </a:r>
            <a:r>
              <a:rPr lang="zh-CN" altLang="en-US" sz="2400" b="1">
                <a:solidFill>
                  <a:srgbClr val="22210C"/>
                </a:solidFill>
                <a:latin typeface="黑体" pitchFamily="49" charset="-122"/>
                <a:ea typeface="黑体" pitchFamily="49" charset="-122"/>
              </a:rPr>
              <a:t>，遵守</a:t>
            </a:r>
            <a:r>
              <a:rPr lang="zh-CN" altLang="en-US" sz="2400" b="1" u="sng">
                <a:solidFill>
                  <a:srgbClr val="22210C"/>
                </a:solidFill>
                <a:ea typeface="黑体" pitchFamily="49" charset="-122"/>
              </a:rPr>
              <a:t>社会公德</a:t>
            </a:r>
            <a:endParaRPr lang="zh-CN" altLang="en-US" sz="2400" b="1" u="sng">
              <a:solidFill>
                <a:srgbClr val="22210C"/>
              </a:solidFill>
              <a:ea typeface="黑体" pitchFamily="49" charset="-122"/>
              <a:sym typeface="黑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7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6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13"/>
          <p:cNvGrpSpPr>
            <a:grpSpLocks/>
          </p:cNvGrpSpPr>
          <p:nvPr/>
        </p:nvGrpSpPr>
        <p:grpSpPr bwMode="auto">
          <a:xfrm>
            <a:off x="2339975" y="496888"/>
            <a:ext cx="4729163" cy="584200"/>
            <a:chOff x="2774020" y="3179264"/>
            <a:chExt cx="4731196" cy="583668"/>
          </a:xfrm>
        </p:grpSpPr>
        <p:sp>
          <p:nvSpPr>
            <p:cNvPr id="19" name="文本框 6154"/>
            <p:cNvSpPr txBox="1">
              <a:spLocks noChangeArrowheads="1"/>
            </p:cNvSpPr>
            <p:nvPr/>
          </p:nvSpPr>
          <p:spPr bwMode="auto">
            <a:xfrm>
              <a:off x="3209182" y="3179264"/>
              <a:ext cx="4296034" cy="58366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zh-CN" altLang="en-US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参与</a:t>
              </a:r>
              <a:r>
                <a:rPr lang="zh-CN" altLang="en-US" sz="3200" b="1" noProof="1">
                  <a:latin typeface="楷体_GB2312" pitchFamily="49" charset="-122"/>
                  <a:ea typeface="楷体_GB2312" pitchFamily="49" charset="-122"/>
                  <a:sym typeface="+mn-ea"/>
                </a:rPr>
                <a:t>公共生活的要求</a:t>
              </a:r>
              <a:endParaRPr lang="zh-CN" altLang="en-US" sz="3200" b="1" dirty="0" smtClean="0">
                <a:latin typeface="楷体_GB2312" pitchFamily="49" charset="-122"/>
                <a:ea typeface="楷体_GB2312" pitchFamily="49" charset="-122"/>
                <a:sym typeface="+mn-ea"/>
              </a:endParaRPr>
            </a:p>
          </p:txBody>
        </p:sp>
        <p:sp>
          <p:nvSpPr>
            <p:cNvPr id="23560" name="矩形 15"/>
            <p:cNvSpPr/>
            <p:nvPr/>
          </p:nvSpPr>
          <p:spPr>
            <a:xfrm>
              <a:off x="2774020" y="3179264"/>
              <a:ext cx="433574" cy="583668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noProof="1"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</a:p>
          </p:txBody>
        </p:sp>
      </p:grpSp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1030288" y="1592263"/>
            <a:ext cx="70993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ea typeface="黑体" pitchFamily="49" charset="-122"/>
              </a:rPr>
              <a:t> ①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参与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公共生活，需要有</a:t>
            </a:r>
            <a:r>
              <a:rPr lang="zh-CN" altLang="en-US" sz="2800" b="1" u="sng">
                <a:solidFill>
                  <a:srgbClr val="FF0000"/>
                </a:solidFill>
                <a:ea typeface="黑体" pitchFamily="49" charset="-122"/>
              </a:rPr>
              <a:t>积极主动的态度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，</a:t>
            </a: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 克服对社会的</a:t>
            </a:r>
            <a:r>
              <a:rPr lang="zh-CN" altLang="en-US" sz="2800" b="1" u="sng">
                <a:solidFill>
                  <a:srgbClr val="FF0000"/>
                </a:solidFill>
                <a:ea typeface="黑体" pitchFamily="49" charset="-122"/>
              </a:rPr>
              <a:t>冷漠情绪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，培养</a:t>
            </a:r>
            <a:r>
              <a:rPr lang="zh-CN" altLang="en-US" sz="2800" b="1" u="sng">
                <a:solidFill>
                  <a:srgbClr val="FF0000"/>
                </a:solidFill>
                <a:ea typeface="黑体" pitchFamily="49" charset="-122"/>
              </a:rPr>
              <a:t>亲社会行为</a:t>
            </a:r>
            <a:endParaRPr lang="zh-CN" altLang="en-US" sz="2800" b="1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ea typeface="黑体" pitchFamily="49" charset="-122"/>
              </a:rPr>
              <a:t>  ②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需要大力培养</a:t>
            </a:r>
            <a:r>
              <a:rPr lang="zh-CN" altLang="en-US" sz="2800" b="1" u="sng">
                <a:solidFill>
                  <a:srgbClr val="FF0000"/>
                </a:solidFill>
                <a:ea typeface="黑体" pitchFamily="49" charset="-122"/>
              </a:rPr>
              <a:t>公共意识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2800" b="1" u="sng">
                <a:solidFill>
                  <a:srgbClr val="FF0000"/>
                </a:solidFill>
                <a:ea typeface="黑体" pitchFamily="49" charset="-122"/>
              </a:rPr>
              <a:t>公共精神</a:t>
            </a:r>
            <a:endParaRPr lang="zh-CN" altLang="en-US" sz="2800" b="1"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ea typeface="黑体" pitchFamily="49" charset="-122"/>
              </a:rPr>
              <a:t>  ③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需要遵守国家</a:t>
            </a:r>
            <a:r>
              <a:rPr lang="zh-CN" altLang="en-US" sz="2800" b="1" u="sng">
                <a:solidFill>
                  <a:srgbClr val="FF0000"/>
                </a:solidFill>
                <a:ea typeface="黑体" pitchFamily="49" charset="-122"/>
              </a:rPr>
              <a:t>法律法规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，遵守</a:t>
            </a:r>
            <a:r>
              <a:rPr lang="zh-CN" altLang="en-US" sz="2800" b="1" u="sng">
                <a:solidFill>
                  <a:srgbClr val="FF0000"/>
                </a:solidFill>
                <a:ea typeface="黑体" pitchFamily="49" charset="-122"/>
              </a:rPr>
              <a:t>社会公德</a:t>
            </a:r>
          </a:p>
          <a:p>
            <a:pPr>
              <a:lnSpc>
                <a:spcPct val="130000"/>
              </a:lnSpc>
            </a:pPr>
            <a:r>
              <a:rPr lang="zh-CN" altLang="en-US" sz="2800" b="1" u="sng">
                <a:solidFill>
                  <a:srgbClr val="FF0000"/>
                </a:solidFill>
                <a:ea typeface="黑体" pitchFamily="49" charset="-122"/>
              </a:rPr>
              <a:t>总结</a:t>
            </a:r>
            <a:r>
              <a:rPr lang="en-US" altLang="zh-CN" sz="2800" b="1" u="sng">
                <a:solidFill>
                  <a:srgbClr val="FF0000"/>
                </a:solidFill>
                <a:ea typeface="黑体" pitchFamily="49" charset="-122"/>
              </a:rPr>
              <a:t>:</a:t>
            </a:r>
            <a:r>
              <a:rPr lang="zh-CN" altLang="en-US" sz="2800" b="1" u="sng">
                <a:solidFill>
                  <a:srgbClr val="FF0000"/>
                </a:solidFill>
                <a:ea typeface="黑体" pitchFamily="49" charset="-122"/>
              </a:rPr>
              <a:t>生活在现代社会中的公民，要将自身融入社会生活，关心社会的治理，关心社会发展的走向，并为之作出应有的贡献。</a:t>
            </a:r>
          </a:p>
          <a:p>
            <a:pPr>
              <a:lnSpc>
                <a:spcPct val="130000"/>
              </a:lnSpc>
            </a:pPr>
            <a:endParaRPr lang="zh-CN" altLang="en-US" sz="2800" b="1" u="sng">
              <a:solidFill>
                <a:srgbClr val="FF0000"/>
              </a:solidFill>
              <a:ea typeface="黑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3" descr="u=4206104615,1404877450&amp;fm=27&amp;gp=0[1]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925" y="4267200"/>
            <a:ext cx="3654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文本框 4"/>
          <p:cNvSpPr txBox="1">
            <a:spLocks noChangeArrowheads="1"/>
          </p:cNvSpPr>
          <p:nvPr/>
        </p:nvSpPr>
        <p:spPr bwMode="auto">
          <a:xfrm>
            <a:off x="722313" y="2197100"/>
            <a:ext cx="7443787" cy="1568450"/>
          </a:xfrm>
          <a:prstGeom prst="rect">
            <a:avLst/>
          </a:prstGeom>
          <a:solidFill>
            <a:srgbClr val="E6B9B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/>
              <a:t>通过这节课</a:t>
            </a:r>
          </a:p>
          <a:p>
            <a:r>
              <a:rPr lang="zh-CN" altLang="en-US" sz="3200" b="1"/>
              <a:t>我体会到</a:t>
            </a:r>
            <a:r>
              <a:rPr lang="en-US" altLang="zh-CN" sz="3200" b="1"/>
              <a:t>……</a:t>
            </a:r>
          </a:p>
          <a:p>
            <a:r>
              <a:rPr lang="en-US" altLang="zh-CN" sz="3200" b="1"/>
              <a:t>     </a:t>
            </a:r>
            <a:r>
              <a:rPr lang="zh-CN" altLang="en-US" sz="3200" b="1"/>
              <a:t>我收获了</a:t>
            </a:r>
            <a:r>
              <a:rPr lang="en-US" altLang="zh-CN" sz="3200" b="1"/>
              <a:t>……</a:t>
            </a:r>
          </a:p>
        </p:txBody>
      </p:sp>
      <p:grpSp>
        <p:nvGrpSpPr>
          <p:cNvPr id="19459" name="组合 13"/>
          <p:cNvGrpSpPr>
            <a:grpSpLocks/>
          </p:cNvGrpSpPr>
          <p:nvPr/>
        </p:nvGrpSpPr>
        <p:grpSpPr bwMode="auto">
          <a:xfrm>
            <a:off x="2509838" y="280988"/>
            <a:ext cx="3689350" cy="600075"/>
            <a:chOff x="2774020" y="3163403"/>
            <a:chExt cx="3689798" cy="599518"/>
          </a:xfrm>
        </p:grpSpPr>
        <p:sp>
          <p:nvSpPr>
            <p:cNvPr id="3" name="文本框 6154"/>
            <p:cNvSpPr txBox="1">
              <a:spLocks noChangeArrowheads="1"/>
            </p:cNvSpPr>
            <p:nvPr/>
          </p:nvSpPr>
          <p:spPr bwMode="auto">
            <a:xfrm>
              <a:off x="3209048" y="3179263"/>
              <a:ext cx="3254770" cy="5836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zh-CN" altLang="en-US" sz="32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小结与收获</a:t>
              </a:r>
              <a:endParaRPr lang="zh-CN" altLang="en-US" sz="3200" b="1" dirty="0" smtClean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4821" name="矩形 15"/>
            <p:cNvSpPr/>
            <p:nvPr/>
          </p:nvSpPr>
          <p:spPr>
            <a:xfrm>
              <a:off x="2774020" y="3163403"/>
              <a:ext cx="433440" cy="583658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noProof="1"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</a:p>
          </p:txBody>
        </p:sp>
      </p:grpSp>
      <p:sp>
        <p:nvSpPr>
          <p:cNvPr id="2" name="矩形 15"/>
          <p:cNvSpPr/>
          <p:nvPr/>
        </p:nvSpPr>
        <p:spPr>
          <a:xfrm>
            <a:off x="722313" y="1112838"/>
            <a:ext cx="1458912" cy="584200"/>
          </a:xfrm>
          <a:prstGeom prst="rect">
            <a:avLst/>
          </a:prstGeom>
          <a:noFill/>
          <a:extLst>
            <a:ext uri="{909E8E84-426E-40DD-AFC4-6F175D3DCCD1}"/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noProof="1">
                <a:solidFill>
                  <a:srgbClr val="060148"/>
                </a:solidFill>
                <a:latin typeface="微软雅黑" panose="020B0503020204020204" charset="-122"/>
                <a:ea typeface="微软雅黑" panose="020B0503020204020204" charset="-122"/>
              </a:rPr>
              <a:t>说一说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13"/>
          <p:cNvGrpSpPr>
            <a:grpSpLocks/>
          </p:cNvGrpSpPr>
          <p:nvPr/>
        </p:nvGrpSpPr>
        <p:grpSpPr bwMode="auto">
          <a:xfrm>
            <a:off x="2560638" y="304800"/>
            <a:ext cx="3689350" cy="600075"/>
            <a:chOff x="2774020" y="3163403"/>
            <a:chExt cx="3689798" cy="599508"/>
          </a:xfrm>
        </p:grpSpPr>
        <p:sp>
          <p:nvSpPr>
            <p:cNvPr id="4" name="文本框 6154"/>
            <p:cNvSpPr txBox="1">
              <a:spLocks noChangeArrowheads="1"/>
            </p:cNvSpPr>
            <p:nvPr/>
          </p:nvSpPr>
          <p:spPr bwMode="auto">
            <a:xfrm>
              <a:off x="3209048" y="3179263"/>
              <a:ext cx="3254770" cy="5836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zh-CN" altLang="en-US" sz="3200" b="1" dirty="0" smtClean="0">
                  <a:latin typeface="黑体" panose="02010609060101010101" pitchFamily="2" charset="-122"/>
                  <a:ea typeface="黑体" panose="02010609060101010101" pitchFamily="2" charset="-122"/>
                </a:rPr>
                <a:t>思维导图</a:t>
              </a:r>
              <a:endParaRPr lang="zh-CN" altLang="en-US" sz="3200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34821" name="矩形 15"/>
            <p:cNvSpPr/>
            <p:nvPr/>
          </p:nvSpPr>
          <p:spPr>
            <a:xfrm>
              <a:off x="2774020" y="3163403"/>
              <a:ext cx="433440" cy="583648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200" b="1" noProof="1"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</a:p>
          </p:txBody>
        </p:sp>
      </p:grpSp>
      <p:sp>
        <p:nvSpPr>
          <p:cNvPr id="5" name="矩形 15"/>
          <p:cNvSpPr/>
          <p:nvPr/>
        </p:nvSpPr>
        <p:spPr>
          <a:xfrm>
            <a:off x="1101725" y="1368425"/>
            <a:ext cx="1460500" cy="584200"/>
          </a:xfrm>
          <a:prstGeom prst="rect">
            <a:avLst/>
          </a:prstGeom>
          <a:noFill/>
          <a:extLst>
            <a:ext uri="{909E8E84-426E-40DD-AFC4-6F175D3DCCD1}"/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noProof="1">
                <a:solidFill>
                  <a:srgbClr val="060148"/>
                </a:solidFill>
                <a:latin typeface="微软雅黑" panose="020B0503020204020204" charset="-122"/>
                <a:ea typeface="微软雅黑" panose="020B0503020204020204" charset="-122"/>
              </a:rPr>
              <a:t>画一画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2482850" y="2636838"/>
            <a:ext cx="360363" cy="23034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0484" name="文本框 2"/>
          <p:cNvSpPr txBox="1">
            <a:spLocks noChangeArrowheads="1"/>
          </p:cNvSpPr>
          <p:nvPr/>
        </p:nvSpPr>
        <p:spPr bwMode="auto">
          <a:xfrm>
            <a:off x="1571625" y="2651125"/>
            <a:ext cx="552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2400" b="1"/>
              <a:t>参与公共生活</a:t>
            </a:r>
          </a:p>
        </p:txBody>
      </p:sp>
      <p:sp>
        <p:nvSpPr>
          <p:cNvPr id="20485" name="文本框 5"/>
          <p:cNvSpPr txBox="1">
            <a:spLocks noChangeArrowheads="1"/>
          </p:cNvSpPr>
          <p:nvPr/>
        </p:nvSpPr>
        <p:spPr bwMode="auto">
          <a:xfrm>
            <a:off x="2878138" y="2455863"/>
            <a:ext cx="3421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/>
              <a:t>原因</a:t>
            </a:r>
          </a:p>
        </p:txBody>
      </p:sp>
      <p:sp>
        <p:nvSpPr>
          <p:cNvPr id="20486" name="文本框 6"/>
          <p:cNvSpPr txBox="1">
            <a:spLocks noChangeArrowheads="1"/>
          </p:cNvSpPr>
          <p:nvPr/>
        </p:nvSpPr>
        <p:spPr bwMode="auto">
          <a:xfrm>
            <a:off x="4052888" y="1368425"/>
            <a:ext cx="4630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u="sng">
                <a:solidFill>
                  <a:srgbClr val="FF0000"/>
                </a:solidFill>
                <a:ea typeface="黑体" pitchFamily="49" charset="-122"/>
              </a:rPr>
              <a:t>拓宽视野，增长知识，发展能力</a:t>
            </a:r>
          </a:p>
        </p:txBody>
      </p:sp>
      <p:sp>
        <p:nvSpPr>
          <p:cNvPr id="20487" name="文本框 7"/>
          <p:cNvSpPr txBox="1">
            <a:spLocks noChangeArrowheads="1"/>
          </p:cNvSpPr>
          <p:nvPr/>
        </p:nvSpPr>
        <p:spPr bwMode="auto">
          <a:xfrm>
            <a:off x="2843213" y="4572000"/>
            <a:ext cx="34210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/>
              <a:t>要求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3600450" y="1828800"/>
            <a:ext cx="360363" cy="15208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6" name="左大括号 5"/>
          <p:cNvSpPr/>
          <p:nvPr/>
        </p:nvSpPr>
        <p:spPr>
          <a:xfrm flipV="1">
            <a:off x="3727450" y="4013200"/>
            <a:ext cx="360363" cy="16097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0490" name="文本框 6"/>
          <p:cNvSpPr txBox="1">
            <a:spLocks noChangeArrowheads="1"/>
          </p:cNvSpPr>
          <p:nvPr/>
        </p:nvSpPr>
        <p:spPr bwMode="auto">
          <a:xfrm>
            <a:off x="4052888" y="2176463"/>
            <a:ext cx="44592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u="sng">
                <a:solidFill>
                  <a:srgbClr val="FF0000"/>
                </a:solidFill>
                <a:ea typeface="黑体" pitchFamily="49" charset="-122"/>
              </a:rPr>
              <a:t>健康、快乐生活的必要条件</a:t>
            </a:r>
            <a:endParaRPr lang="zh-CN" altLang="en-US" sz="2400" b="1"/>
          </a:p>
        </p:txBody>
      </p:sp>
      <p:sp>
        <p:nvSpPr>
          <p:cNvPr id="20491" name="文本框 6"/>
          <p:cNvSpPr txBox="1">
            <a:spLocks noChangeArrowheads="1"/>
          </p:cNvSpPr>
          <p:nvPr/>
        </p:nvSpPr>
        <p:spPr bwMode="auto">
          <a:xfrm>
            <a:off x="4156075" y="3008313"/>
            <a:ext cx="4424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u="sng">
                <a:solidFill>
                  <a:srgbClr val="FF0000"/>
                </a:solidFill>
                <a:ea typeface="黑体" pitchFamily="49" charset="-122"/>
              </a:rPr>
              <a:t>学会与人相处，人际关系协调</a:t>
            </a:r>
          </a:p>
        </p:txBody>
      </p:sp>
      <p:sp>
        <p:nvSpPr>
          <p:cNvPr id="20492" name="文本框 8"/>
          <p:cNvSpPr txBox="1">
            <a:spLocks noChangeArrowheads="1"/>
          </p:cNvSpPr>
          <p:nvPr/>
        </p:nvSpPr>
        <p:spPr bwMode="auto">
          <a:xfrm>
            <a:off x="4087813" y="3840163"/>
            <a:ext cx="43211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u="sng">
                <a:solidFill>
                  <a:srgbClr val="FF0000"/>
                </a:solidFill>
                <a:ea typeface="黑体" pitchFamily="49" charset="-122"/>
              </a:rPr>
              <a:t>积极主动的态度，</a:t>
            </a:r>
          </a:p>
          <a:p>
            <a:r>
              <a:rPr lang="zh-CN" altLang="en-US" b="1">
                <a:latin typeface="黑体" pitchFamily="49" charset="-122"/>
                <a:ea typeface="黑体" pitchFamily="49" charset="-122"/>
              </a:rPr>
              <a:t>克服对社会的</a:t>
            </a:r>
            <a:r>
              <a:rPr lang="zh-CN" altLang="en-US" b="1" u="sng">
                <a:solidFill>
                  <a:srgbClr val="FF0000"/>
                </a:solidFill>
                <a:ea typeface="黑体" pitchFamily="49" charset="-122"/>
              </a:rPr>
              <a:t>冷漠情绪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，培养</a:t>
            </a:r>
            <a:r>
              <a:rPr lang="zh-CN" altLang="en-US" b="1" u="sng">
                <a:solidFill>
                  <a:srgbClr val="FF0000"/>
                </a:solidFill>
                <a:ea typeface="黑体" pitchFamily="49" charset="-122"/>
              </a:rPr>
              <a:t>亲社会行为</a:t>
            </a:r>
            <a:endParaRPr lang="zh-CN" altLang="en-US"/>
          </a:p>
        </p:txBody>
      </p:sp>
      <p:sp>
        <p:nvSpPr>
          <p:cNvPr id="20493" name="文本框 9"/>
          <p:cNvSpPr txBox="1">
            <a:spLocks noChangeArrowheads="1"/>
          </p:cNvSpPr>
          <p:nvPr/>
        </p:nvSpPr>
        <p:spPr bwMode="auto">
          <a:xfrm>
            <a:off x="4206875" y="4633913"/>
            <a:ext cx="2711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黑体" pitchFamily="49" charset="-122"/>
                <a:ea typeface="黑体" pitchFamily="49" charset="-122"/>
              </a:rPr>
              <a:t>培养</a:t>
            </a:r>
            <a:r>
              <a:rPr lang="zh-CN" altLang="en-US" b="1" u="sng">
                <a:solidFill>
                  <a:srgbClr val="FF0000"/>
                </a:solidFill>
                <a:ea typeface="黑体" pitchFamily="49" charset="-122"/>
              </a:rPr>
              <a:t>公共意识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b="1" u="sng">
                <a:solidFill>
                  <a:srgbClr val="FF0000"/>
                </a:solidFill>
                <a:ea typeface="黑体" pitchFamily="49" charset="-122"/>
              </a:rPr>
              <a:t>公共精神</a:t>
            </a:r>
            <a:endParaRPr lang="zh-CN" altLang="en-US"/>
          </a:p>
        </p:txBody>
      </p:sp>
      <p:sp>
        <p:nvSpPr>
          <p:cNvPr id="20494" name="文本框 10"/>
          <p:cNvSpPr txBox="1">
            <a:spLocks noChangeArrowheads="1"/>
          </p:cNvSpPr>
          <p:nvPr/>
        </p:nvSpPr>
        <p:spPr bwMode="auto">
          <a:xfrm>
            <a:off x="4297363" y="5395913"/>
            <a:ext cx="3630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黑体" pitchFamily="49" charset="-122"/>
                <a:ea typeface="黑体" pitchFamily="49" charset="-122"/>
              </a:rPr>
              <a:t>遵守国家</a:t>
            </a:r>
            <a:r>
              <a:rPr lang="zh-CN" altLang="en-US" b="1" u="sng">
                <a:solidFill>
                  <a:srgbClr val="FF0000"/>
                </a:solidFill>
                <a:ea typeface="黑体" pitchFamily="49" charset="-122"/>
              </a:rPr>
              <a:t>法律法规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，遵守</a:t>
            </a:r>
            <a:r>
              <a:rPr lang="zh-CN" altLang="en-US" b="1" u="sng">
                <a:solidFill>
                  <a:srgbClr val="FF0000"/>
                </a:solidFill>
                <a:ea typeface="黑体" pitchFamily="49" charset="-122"/>
              </a:rPr>
              <a:t>社会公德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/>
              <a:t>人人过关</a:t>
            </a:r>
          </a:p>
        </p:txBody>
      </p:sp>
      <p:sp>
        <p:nvSpPr>
          <p:cNvPr id="21506" name="文本框 1"/>
          <p:cNvSpPr txBox="1">
            <a:spLocks noChangeArrowheads="1"/>
          </p:cNvSpPr>
          <p:nvPr/>
        </p:nvSpPr>
        <p:spPr bwMode="auto">
          <a:xfrm>
            <a:off x="835025" y="803275"/>
            <a:ext cx="9144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7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7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、参与公共生活的原因</a:t>
            </a:r>
          </a:p>
        </p:txBody>
      </p:sp>
      <p:sp>
        <p:nvSpPr>
          <p:cNvPr id="21507" name="矩形 2"/>
          <p:cNvSpPr>
            <a:spLocks noChangeArrowheads="1"/>
          </p:cNvSpPr>
          <p:nvPr/>
        </p:nvSpPr>
        <p:spPr bwMode="auto">
          <a:xfrm>
            <a:off x="139700" y="1446213"/>
            <a:ext cx="85629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100" b="1">
                <a:ea typeface="黑体" pitchFamily="49" charset="-122"/>
              </a:rPr>
              <a:t>      ①</a:t>
            </a:r>
            <a:r>
              <a:rPr lang="zh-CN" altLang="en-US" sz="2100" b="1">
                <a:latin typeface="黑体" pitchFamily="49" charset="-122"/>
                <a:ea typeface="黑体" pitchFamily="49" charset="-122"/>
              </a:rPr>
              <a:t>参与公共生活有利于我们</a:t>
            </a:r>
            <a:r>
              <a:rPr lang="zh-CN" altLang="en-US" sz="2100" b="1" u="sng">
                <a:solidFill>
                  <a:srgbClr val="FF0000"/>
                </a:solidFill>
                <a:ea typeface="黑体" pitchFamily="49" charset="-122"/>
              </a:rPr>
              <a:t>拓宽视野，增长知识，发展能力</a:t>
            </a:r>
            <a:r>
              <a:rPr lang="zh-CN" altLang="en-US" sz="2100" b="1">
                <a:latin typeface="黑体" pitchFamily="49" charset="-122"/>
                <a:ea typeface="黑体" pitchFamily="49" charset="-122"/>
              </a:rPr>
              <a:t>。所学         的知识和技能也能得到</a:t>
            </a:r>
            <a:r>
              <a:rPr lang="zh-CN" altLang="en-US" sz="2100" b="1" u="sng">
                <a:solidFill>
                  <a:srgbClr val="FF0000"/>
                </a:solidFill>
                <a:ea typeface="黑体" pitchFamily="49" charset="-122"/>
              </a:rPr>
              <a:t>验证与运用</a:t>
            </a:r>
            <a:r>
              <a:rPr lang="zh-CN" altLang="en-US" sz="2100" b="1">
                <a:latin typeface="黑体" pitchFamily="49" charset="-122"/>
                <a:ea typeface="黑体" pitchFamily="49" charset="-122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2100" b="1">
                <a:ea typeface="黑体" pitchFamily="49" charset="-122"/>
              </a:rPr>
              <a:t>      ②</a:t>
            </a:r>
            <a:r>
              <a:rPr lang="zh-CN" altLang="en-US" sz="2100" b="1">
                <a:latin typeface="黑体" pitchFamily="49" charset="-122"/>
                <a:ea typeface="黑体" pitchFamily="49" charset="-122"/>
              </a:rPr>
              <a:t>参与公共生活是我们</a:t>
            </a:r>
            <a:r>
              <a:rPr lang="zh-CN" altLang="en-US" sz="2100" b="1" u="sng">
                <a:solidFill>
                  <a:srgbClr val="FF0000"/>
                </a:solidFill>
                <a:ea typeface="黑体" pitchFamily="49" charset="-122"/>
              </a:rPr>
              <a:t>健康、快乐生活</a:t>
            </a:r>
            <a:r>
              <a:rPr lang="zh-CN" altLang="en-US" sz="2100" b="1">
                <a:latin typeface="黑体" pitchFamily="49" charset="-122"/>
                <a:ea typeface="黑体" pitchFamily="49" charset="-122"/>
              </a:rPr>
              <a:t>的必要条件。</a:t>
            </a:r>
          </a:p>
          <a:p>
            <a:pPr>
              <a:lnSpc>
                <a:spcPct val="130000"/>
              </a:lnSpc>
            </a:pPr>
            <a:r>
              <a:rPr lang="zh-CN" altLang="en-US" sz="2100" b="1">
                <a:ea typeface="黑体" pitchFamily="49" charset="-122"/>
              </a:rPr>
              <a:t>      ③</a:t>
            </a:r>
            <a:r>
              <a:rPr lang="zh-CN" altLang="en-US" sz="2100" b="1">
                <a:latin typeface="黑体" pitchFamily="49" charset="-122"/>
                <a:ea typeface="黑体" pitchFamily="49" charset="-122"/>
              </a:rPr>
              <a:t>参与公共生活，可以使我们学会</a:t>
            </a:r>
            <a:r>
              <a:rPr lang="zh-CN" altLang="en-US" sz="2100" b="1" u="sng">
                <a:solidFill>
                  <a:srgbClr val="FF0000"/>
                </a:solidFill>
                <a:ea typeface="黑体" pitchFamily="49" charset="-122"/>
              </a:rPr>
              <a:t>与人相处</a:t>
            </a:r>
            <a:r>
              <a:rPr lang="zh-CN" altLang="en-US" sz="2100" b="1">
                <a:latin typeface="黑体" pitchFamily="49" charset="-122"/>
                <a:ea typeface="黑体" pitchFamily="49" charset="-122"/>
              </a:rPr>
              <a:t>，促进</a:t>
            </a:r>
            <a:r>
              <a:rPr lang="zh-CN" altLang="en-US" sz="2100" b="1" u="sng">
                <a:solidFill>
                  <a:srgbClr val="FF0000"/>
                </a:solidFill>
                <a:ea typeface="黑体" pitchFamily="49" charset="-122"/>
              </a:rPr>
              <a:t>人际关系</a:t>
            </a:r>
            <a:r>
              <a:rPr lang="zh-CN" altLang="en-US" sz="2100" b="1">
                <a:latin typeface="黑体" pitchFamily="49" charset="-122"/>
                <a:ea typeface="黑体" pitchFamily="49" charset="-122"/>
              </a:rPr>
              <a:t>的协调。</a:t>
            </a:r>
          </a:p>
        </p:txBody>
      </p:sp>
      <p:sp>
        <p:nvSpPr>
          <p:cNvPr id="21508" name="文本框 1"/>
          <p:cNvSpPr txBox="1">
            <a:spLocks noChangeArrowheads="1"/>
          </p:cNvSpPr>
          <p:nvPr/>
        </p:nvSpPr>
        <p:spPr bwMode="auto">
          <a:xfrm>
            <a:off x="139700" y="3567113"/>
            <a:ext cx="91440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7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7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、参与公共生活的要求</a:t>
            </a:r>
          </a:p>
        </p:txBody>
      </p:sp>
      <p:sp>
        <p:nvSpPr>
          <p:cNvPr id="21509" name="矩形 2"/>
          <p:cNvSpPr>
            <a:spLocks noChangeArrowheads="1"/>
          </p:cNvSpPr>
          <p:nvPr/>
        </p:nvSpPr>
        <p:spPr bwMode="auto">
          <a:xfrm>
            <a:off x="139700" y="4264025"/>
            <a:ext cx="88026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100" b="1">
                <a:ea typeface="黑体" pitchFamily="49" charset="-122"/>
              </a:rPr>
              <a:t>      ①</a:t>
            </a:r>
            <a:r>
              <a:rPr lang="zh-CN" altLang="en-US" sz="2100" b="1">
                <a:latin typeface="黑体" pitchFamily="49" charset="-122"/>
                <a:ea typeface="黑体" pitchFamily="49" charset="-122"/>
              </a:rPr>
              <a:t>有</a:t>
            </a:r>
            <a:r>
              <a:rPr lang="zh-CN" altLang="en-US" sz="2100" b="1" u="sng">
                <a:solidFill>
                  <a:srgbClr val="FF0000"/>
                </a:solidFill>
                <a:ea typeface="黑体" pitchFamily="49" charset="-122"/>
              </a:rPr>
              <a:t>积极主动的态度</a:t>
            </a:r>
            <a:r>
              <a:rPr lang="zh-CN" altLang="en-US" sz="2100" b="1">
                <a:latin typeface="黑体" pitchFamily="49" charset="-122"/>
                <a:ea typeface="黑体" pitchFamily="49" charset="-122"/>
              </a:rPr>
              <a:t>，客服对社会的</a:t>
            </a:r>
            <a:r>
              <a:rPr lang="zh-CN" altLang="en-US" sz="2100" b="1" u="sng">
                <a:solidFill>
                  <a:srgbClr val="FF0000"/>
                </a:solidFill>
                <a:ea typeface="黑体" pitchFamily="49" charset="-122"/>
              </a:rPr>
              <a:t>冷漠情绪</a:t>
            </a:r>
            <a:r>
              <a:rPr lang="zh-CN" altLang="en-US" sz="2100" b="1">
                <a:latin typeface="黑体" pitchFamily="49" charset="-122"/>
                <a:ea typeface="黑体" pitchFamily="49" charset="-122"/>
              </a:rPr>
              <a:t>，</a:t>
            </a:r>
          </a:p>
          <a:p>
            <a:pPr>
              <a:lnSpc>
                <a:spcPct val="130000"/>
              </a:lnSpc>
            </a:pPr>
            <a:r>
              <a:rPr lang="zh-CN" altLang="en-US" sz="2100" b="1">
                <a:latin typeface="黑体" pitchFamily="49" charset="-122"/>
                <a:ea typeface="黑体" pitchFamily="49" charset="-122"/>
              </a:rPr>
              <a:t>   培养</a:t>
            </a:r>
            <a:r>
              <a:rPr lang="zh-CN" altLang="en-US" sz="2100" b="1" u="sng">
                <a:solidFill>
                  <a:srgbClr val="FF0000"/>
                </a:solidFill>
                <a:ea typeface="黑体" pitchFamily="49" charset="-122"/>
              </a:rPr>
              <a:t>亲社会行为</a:t>
            </a:r>
            <a:r>
              <a:rPr lang="zh-CN" altLang="en-US" sz="2100" b="1">
                <a:latin typeface="黑体" pitchFamily="49" charset="-122"/>
                <a:ea typeface="黑体" pitchFamily="49" charset="-122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2100" b="1">
                <a:ea typeface="黑体" pitchFamily="49" charset="-122"/>
              </a:rPr>
              <a:t>      ②</a:t>
            </a:r>
            <a:r>
              <a:rPr lang="zh-CN" altLang="en-US" sz="2100" b="1">
                <a:latin typeface="黑体" pitchFamily="49" charset="-122"/>
                <a:ea typeface="黑体" pitchFamily="49" charset="-122"/>
              </a:rPr>
              <a:t>需要大力培养</a:t>
            </a:r>
            <a:r>
              <a:rPr lang="zh-CN" altLang="en-US" sz="2100" b="1" u="sng">
                <a:solidFill>
                  <a:srgbClr val="FF0000"/>
                </a:solidFill>
                <a:ea typeface="黑体" pitchFamily="49" charset="-122"/>
              </a:rPr>
              <a:t>公共意识和公共精神</a:t>
            </a:r>
            <a:r>
              <a:rPr lang="zh-CN" altLang="en-US" sz="2100" b="1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2100" b="1"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100" b="1">
                <a:ea typeface="黑体" pitchFamily="49" charset="-122"/>
              </a:rPr>
              <a:t>      ③</a:t>
            </a:r>
            <a:r>
              <a:rPr lang="zh-CN" altLang="en-US" sz="2100" b="1">
                <a:latin typeface="黑体" pitchFamily="49" charset="-122"/>
                <a:ea typeface="黑体" pitchFamily="49" charset="-122"/>
              </a:rPr>
              <a:t>需要遵守国家</a:t>
            </a:r>
            <a:r>
              <a:rPr lang="zh-CN" altLang="en-US" sz="2100" b="1" u="sng">
                <a:solidFill>
                  <a:srgbClr val="FF0000"/>
                </a:solidFill>
                <a:ea typeface="黑体" pitchFamily="49" charset="-122"/>
              </a:rPr>
              <a:t>法律法规</a:t>
            </a:r>
            <a:r>
              <a:rPr lang="zh-CN" altLang="en-US" sz="2100" b="1">
                <a:latin typeface="黑体" pitchFamily="49" charset="-122"/>
                <a:ea typeface="黑体" pitchFamily="49" charset="-122"/>
              </a:rPr>
              <a:t>，遵守</a:t>
            </a:r>
            <a:r>
              <a:rPr lang="zh-CN" altLang="en-US" sz="2100" b="1" u="sng">
                <a:solidFill>
                  <a:srgbClr val="FF0000"/>
                </a:solidFill>
                <a:ea typeface="黑体" pitchFamily="49" charset="-122"/>
              </a:rPr>
              <a:t>社会公德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1"/>
          <p:cNvSpPr txBox="1">
            <a:spLocks noChangeArrowheads="1"/>
          </p:cNvSpPr>
          <p:nvPr/>
        </p:nvSpPr>
        <p:spPr bwMode="auto">
          <a:xfrm>
            <a:off x="368300" y="1412875"/>
            <a:ext cx="8532813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、下列行为中，是遵守社会公德的是</a:t>
            </a:r>
          </a:p>
          <a:p>
            <a:endParaRPr lang="zh-CN" altLang="en-US" sz="3200" b="1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①小明为释放压力，到超市捏饼干</a:t>
            </a:r>
          </a:p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②小林采摘公园里的花朵</a:t>
            </a:r>
          </a:p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③小红把自己家的垃圾分类</a:t>
            </a:r>
          </a:p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④小刚见到老师主动问好</a:t>
            </a:r>
          </a:p>
          <a:p>
            <a:endParaRPr lang="zh-CN" altLang="en-US" sz="3200" b="1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A．①②    B．③④    C．①③    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D. 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②④</a:t>
            </a:r>
          </a:p>
        </p:txBody>
      </p:sp>
      <p:sp>
        <p:nvSpPr>
          <p:cNvPr id="3" name="矩形 2"/>
          <p:cNvSpPr/>
          <p:nvPr/>
        </p:nvSpPr>
        <p:spPr>
          <a:xfrm>
            <a:off x="7381557" y="843915"/>
            <a:ext cx="989965" cy="14452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>
              <a:defRPr/>
            </a:pPr>
            <a:r>
              <a:rPr lang="en-US" altLang="zh-CN" sz="8800" b="1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" name="矩形 1"/>
          <p:cNvSpPr/>
          <p:nvPr/>
        </p:nvSpPr>
        <p:spPr>
          <a:xfrm>
            <a:off x="449263" y="766763"/>
            <a:ext cx="2019300" cy="6461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提升能力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1"/>
          <p:cNvSpPr txBox="1">
            <a:spLocks noChangeArrowheads="1"/>
          </p:cNvSpPr>
          <p:nvPr/>
        </p:nvSpPr>
        <p:spPr bwMode="auto">
          <a:xfrm>
            <a:off x="206375" y="865188"/>
            <a:ext cx="8386763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、在现实生活中，下列属于对社会的冷漠情绪和“看客＂心态的是</a:t>
            </a:r>
          </a:p>
          <a:p>
            <a:pPr eaLnBrk="0" hangingPunct="0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A．看到公共场所乱扔的垃圾熟视无睹</a:t>
            </a:r>
          </a:p>
          <a:p>
            <a:pPr eaLnBrk="0" hangingPunct="0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B．在大街上过马路闯红灯、不走斑马线</a:t>
            </a:r>
          </a:p>
          <a:p>
            <a:pPr eaLnBrk="0" hangingPunct="0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C．在公共场所旁若无人地乱扔瓜皮果壳</a:t>
            </a:r>
          </a:p>
          <a:p>
            <a:pPr eaLnBrk="0" hangingPunct="0"/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D．在公园里随意践踏草坪</a:t>
            </a:r>
          </a:p>
          <a:p>
            <a:pPr eaLnBrk="0" hangingPunct="0"/>
            <a:endParaRPr lang="zh-CN" altLang="en-US" sz="3200" b="1">
              <a:latin typeface="黑体" pitchFamily="49" charset="-122"/>
              <a:ea typeface="黑体" pitchFamily="49" charset="-122"/>
            </a:endParaRPr>
          </a:p>
          <a:p>
            <a:pPr eaLnBrk="0" hangingPunct="0"/>
            <a:endParaRPr lang="zh-CN" altLang="en-US" sz="32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602538" y="1395413"/>
            <a:ext cx="9906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8800" b="1">
                <a:solidFill>
                  <a:srgbClr val="FF0000"/>
                </a:solidFill>
                <a:sym typeface="宋体" charset="-122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"/>
          <p:cNvSpPr txBox="1">
            <a:spLocks noChangeArrowheads="1"/>
          </p:cNvSpPr>
          <p:nvPr/>
        </p:nvSpPr>
        <p:spPr bwMode="auto">
          <a:xfrm>
            <a:off x="750888" y="476250"/>
            <a:ext cx="72771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/>
              <a:t>情景一：小明：爸爸，周日老师带我们去社区清洁垃圾，搞环保宣传</a:t>
            </a:r>
          </a:p>
          <a:p>
            <a:r>
              <a:rPr lang="zh-CN" altLang="en-US" sz="2400" b="1"/>
              <a:t>爸爸：别去了，没意义</a:t>
            </a:r>
          </a:p>
          <a:p>
            <a:r>
              <a:rPr lang="zh-CN" altLang="en-US" sz="2400" b="1"/>
              <a:t>小明：老师说是一种学习</a:t>
            </a:r>
          </a:p>
          <a:p>
            <a:r>
              <a:rPr lang="zh-CN" altLang="en-US" sz="2400" b="1"/>
              <a:t>爸爸：能学什么呀？还不如在家多做几道题</a:t>
            </a:r>
          </a:p>
          <a:p>
            <a:r>
              <a:rPr lang="zh-CN" altLang="en-US" sz="2400" b="1"/>
              <a:t>请评价一下爸爸的观点</a:t>
            </a:r>
          </a:p>
          <a:p>
            <a:endParaRPr lang="zh-CN" altLang="en-US" sz="2400" b="1"/>
          </a:p>
          <a:p>
            <a:endParaRPr lang="zh-CN" altLang="en-US" sz="2400" b="1"/>
          </a:p>
          <a:p>
            <a:endParaRPr lang="zh-CN" altLang="en-US" sz="2400" b="1"/>
          </a:p>
          <a:p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情景二：随地吐痰，乱扔垃圾，公共场所吸烟</a:t>
            </a:r>
          </a:p>
          <a:p>
            <a:r>
              <a:rPr lang="zh-CN" altLang="en-US" sz="2400" b="1"/>
              <a:t>情景二对我们参与公共生活有何启示？</a:t>
            </a:r>
          </a:p>
        </p:txBody>
      </p:sp>
      <p:sp>
        <p:nvSpPr>
          <p:cNvPr id="3" name="矩形 2"/>
          <p:cNvSpPr/>
          <p:nvPr/>
        </p:nvSpPr>
        <p:spPr>
          <a:xfrm>
            <a:off x="2376488" y="2828925"/>
            <a:ext cx="4391025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7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定性</a:t>
            </a:r>
            <a:r>
              <a:rPr lang="en-US" altLang="zh-CN" sz="7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 sz="7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原因</a:t>
            </a:r>
          </a:p>
        </p:txBody>
      </p:sp>
      <p:sp>
        <p:nvSpPr>
          <p:cNvPr id="4" name="矩形 3"/>
          <p:cNvSpPr/>
          <p:nvPr/>
        </p:nvSpPr>
        <p:spPr>
          <a:xfrm>
            <a:off x="2921000" y="5457825"/>
            <a:ext cx="2936875" cy="11985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sz="7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如何做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4138" y="1473200"/>
            <a:ext cx="62801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http://wmf.fjsen.com/images/2007-08/17/xin_51080417135857830451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474663"/>
            <a:ext cx="149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文本框 99"/>
          <p:cNvSpPr txBox="1">
            <a:spLocks noChangeArrowheads="1"/>
          </p:cNvSpPr>
          <p:nvPr/>
        </p:nvSpPr>
        <p:spPr bwMode="auto">
          <a:xfrm>
            <a:off x="914400" y="1465263"/>
            <a:ext cx="6461125" cy="460375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 b="1"/>
              <a:t>基本要求:快读教材</a:t>
            </a:r>
            <a:r>
              <a:rPr lang="en-US" altLang="zh-CN" sz="2400" b="1"/>
              <a:t>12-16</a:t>
            </a:r>
            <a:r>
              <a:rPr lang="zh-CN" altLang="en-US" sz="2400" b="1"/>
              <a:t>页</a:t>
            </a:r>
            <a:r>
              <a:rPr lang="zh-CN" altLang="zh-CN" sz="2400" b="1"/>
              <a:t>正文,思考下列问题</a:t>
            </a:r>
          </a:p>
        </p:txBody>
      </p:sp>
      <p:grpSp>
        <p:nvGrpSpPr>
          <p:cNvPr id="7171" name="组合 13"/>
          <p:cNvGrpSpPr>
            <a:grpSpLocks/>
          </p:cNvGrpSpPr>
          <p:nvPr/>
        </p:nvGrpSpPr>
        <p:grpSpPr bwMode="auto">
          <a:xfrm>
            <a:off x="914400" y="2684463"/>
            <a:ext cx="7351713" cy="522287"/>
            <a:chOff x="1441" y="3855"/>
            <a:chExt cx="11574" cy="822"/>
          </a:xfrm>
        </p:grpSpPr>
        <p:sp>
          <p:nvSpPr>
            <p:cNvPr id="7178" name="矩形 2"/>
            <p:cNvSpPr>
              <a:spLocks noChangeArrowheads="1"/>
            </p:cNvSpPr>
            <p:nvPr/>
          </p:nvSpPr>
          <p:spPr bwMode="auto">
            <a:xfrm>
              <a:off x="1441" y="3855"/>
              <a:ext cx="11574" cy="82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 i="1" noProof="1">
                  <a:latin typeface="黑体" pitchFamily="49" charset="-122"/>
                  <a:ea typeface="黑体" pitchFamily="49" charset="-122"/>
                </a:rPr>
                <a:t>    </a:t>
              </a:r>
              <a:r>
                <a:rPr lang="en-US" altLang="zh-CN" sz="28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+mn-ea"/>
                </a:rPr>
                <a:t>1.</a:t>
              </a:r>
              <a:r>
                <a:rPr lang="zh-CN" sz="2800" b="1" noProof="1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  <a:sym typeface="+mn-ea"/>
                </a:rPr>
                <a:t>参与公共生活的意义</a:t>
              </a:r>
              <a:endParaRPr lang="zh-CN" sz="2600" b="1" noProof="1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7179" name="Picture 2" descr="http://pic7.nipic.com/20100502/2453232_075938061671_2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188" t="14088" r="38574" b="51588"/>
            <a:stretch>
              <a:fillRect/>
            </a:stretch>
          </p:blipFill>
          <p:spPr bwMode="auto">
            <a:xfrm>
              <a:off x="1583" y="3894"/>
              <a:ext cx="588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72" name="组合 12"/>
          <p:cNvGrpSpPr>
            <a:grpSpLocks/>
          </p:cNvGrpSpPr>
          <p:nvPr/>
        </p:nvGrpSpPr>
        <p:grpSpPr bwMode="auto">
          <a:xfrm>
            <a:off x="877888" y="3416300"/>
            <a:ext cx="7388225" cy="522288"/>
            <a:chOff x="1365" y="4855"/>
            <a:chExt cx="11197" cy="822"/>
          </a:xfrm>
        </p:grpSpPr>
        <p:sp>
          <p:nvSpPr>
            <p:cNvPr id="7176" name="矩形 2"/>
            <p:cNvSpPr>
              <a:spLocks noChangeArrowheads="1"/>
            </p:cNvSpPr>
            <p:nvPr/>
          </p:nvSpPr>
          <p:spPr bwMode="auto">
            <a:xfrm>
              <a:off x="1365" y="4855"/>
              <a:ext cx="11197" cy="82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 i="1" noProof="1">
                  <a:latin typeface="黑体" pitchFamily="49" charset="-122"/>
                  <a:ea typeface="黑体" pitchFamily="49" charset="-122"/>
                </a:rPr>
                <a:t>    </a:t>
              </a:r>
              <a:r>
                <a:rPr lang="en-US" altLang="zh-CN" sz="2800" b="1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sym typeface="+mn-ea"/>
                </a:rPr>
                <a:t>2.</a:t>
              </a:r>
              <a:r>
                <a:rPr lang="zh-CN" sz="2800" b="1" noProof="1">
                  <a:solidFill>
                    <a:srgbClr val="0000FF"/>
                  </a:solidFill>
                  <a:latin typeface="楷体_GB2312"/>
                  <a:ea typeface="楷体_GB2312"/>
                  <a:cs typeface="楷体_GB2312"/>
                  <a:sym typeface="+mn-ea"/>
                </a:rPr>
                <a:t>参与公共生活的要求</a:t>
              </a:r>
              <a:endParaRPr lang="zh-CN" sz="2600" b="1" noProof="1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7177" name="Picture 2" descr="http://pic7.nipic.com/20100502/2453232_075938061671_2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188" t="14088" r="38574" b="51588"/>
            <a:stretch>
              <a:fillRect/>
            </a:stretch>
          </p:blipFill>
          <p:spPr bwMode="auto">
            <a:xfrm>
              <a:off x="1583" y="4875"/>
              <a:ext cx="588" cy="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73" name="组合 13"/>
          <p:cNvGrpSpPr>
            <a:grpSpLocks/>
          </p:cNvGrpSpPr>
          <p:nvPr/>
        </p:nvGrpSpPr>
        <p:grpSpPr bwMode="auto">
          <a:xfrm>
            <a:off x="2613025" y="474663"/>
            <a:ext cx="3074988" cy="584200"/>
            <a:chOff x="2774020" y="3179264"/>
            <a:chExt cx="4181404" cy="583650"/>
          </a:xfrm>
        </p:grpSpPr>
        <p:sp>
          <p:nvSpPr>
            <p:cNvPr id="19" name="文本框 6154"/>
            <p:cNvSpPr txBox="1">
              <a:spLocks noChangeArrowheads="1"/>
            </p:cNvSpPr>
            <p:nvPr/>
          </p:nvSpPr>
          <p:spPr bwMode="auto">
            <a:xfrm>
              <a:off x="3210078" y="3179264"/>
              <a:ext cx="3745346" cy="5836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zh-CN" altLang="en-US" sz="3200" b="1" dirty="0" smtClean="0">
                  <a:latin typeface="黑体" panose="02010609060101010101" pitchFamily="2" charset="-122"/>
                  <a:ea typeface="黑体" panose="02010609060101010101" pitchFamily="2" charset="-122"/>
                </a:rPr>
                <a:t>自主先学</a:t>
              </a:r>
            </a:p>
          </p:txBody>
        </p:sp>
        <p:sp>
          <p:nvSpPr>
            <p:cNvPr id="23560" name="矩形 15"/>
            <p:cNvSpPr/>
            <p:nvPr/>
          </p:nvSpPr>
          <p:spPr>
            <a:xfrm>
              <a:off x="2774020" y="3179264"/>
              <a:ext cx="589326" cy="58365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noProof="1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85"/>
          <p:cNvSpPr>
            <a:spLocks noChangeArrowheads="1"/>
          </p:cNvSpPr>
          <p:nvPr/>
        </p:nvSpPr>
        <p:spPr bwMode="auto">
          <a:xfrm>
            <a:off x="5992813" y="2279650"/>
            <a:ext cx="873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2700" b="1">
                <a:solidFill>
                  <a:srgbClr val="008651"/>
                </a:solidFill>
                <a:latin typeface="思源黑体 CN Bold"/>
                <a:ea typeface="思源黑体 CN Bold"/>
                <a:cs typeface="思源黑体 CN Bold"/>
              </a:rPr>
              <a:t>谢谢</a:t>
            </a:r>
          </a:p>
        </p:txBody>
      </p:sp>
      <p:sp>
        <p:nvSpPr>
          <p:cNvPr id="12291" name="文本框 87"/>
          <p:cNvSpPr txBox="1">
            <a:spLocks noChangeArrowheads="1"/>
          </p:cNvSpPr>
          <p:nvPr/>
        </p:nvSpPr>
        <p:spPr bwMode="auto">
          <a:xfrm>
            <a:off x="4530725" y="3040063"/>
            <a:ext cx="4370388" cy="25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050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21</a:t>
            </a:r>
            <a:r>
              <a:rPr lang="zh-CN" altLang="en-US" sz="1050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世纪教育网（</a:t>
            </a:r>
            <a:r>
              <a:rPr lang="en-US" altLang="zh-CN" sz="1050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www.21cnjy.com</a:t>
            </a:r>
            <a:r>
              <a:rPr lang="en-US" altLang="zh-CN" sz="105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r>
              <a:rPr lang="zh-CN" altLang="en-US" sz="105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中小学</a:t>
            </a:r>
            <a:r>
              <a:rPr lang="zh-CN" altLang="en-US" sz="1050" b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教育资源网站</a:t>
            </a:r>
          </a:p>
        </p:txBody>
      </p:sp>
      <p:sp>
        <p:nvSpPr>
          <p:cNvPr id="12292" name="矩形 1"/>
          <p:cNvSpPr>
            <a:spLocks noChangeArrowheads="1"/>
          </p:cNvSpPr>
          <p:nvPr/>
        </p:nvSpPr>
        <p:spPr bwMode="auto">
          <a:xfrm>
            <a:off x="4705350" y="3344863"/>
            <a:ext cx="4038600" cy="1128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9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有大把高质量资料</a:t>
            </a:r>
            <a:r>
              <a:rPr lang="zh-CN" altLang="en-US" sz="9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？</a:t>
            </a:r>
            <a:r>
              <a:rPr lang="zh-CN" altLang="en-US" sz="9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一线教师</a:t>
            </a:r>
            <a:r>
              <a:rPr lang="zh-CN" altLang="en-US" sz="9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？一线教研员？</a:t>
            </a:r>
            <a:endParaRPr lang="en-US" altLang="zh-CN" sz="9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9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欢迎加入</a:t>
            </a:r>
            <a:r>
              <a:rPr lang="en-US" altLang="zh-CN" sz="9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21</a:t>
            </a:r>
            <a:r>
              <a:rPr lang="zh-CN" altLang="en-US" sz="9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世纪教育</a:t>
            </a:r>
            <a:r>
              <a:rPr lang="zh-CN" altLang="en-US" sz="9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网教师</a:t>
            </a:r>
            <a:r>
              <a:rPr lang="zh-CN" altLang="en-US" sz="9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合作</a:t>
            </a:r>
            <a:r>
              <a:rPr lang="zh-CN" altLang="en-US" sz="9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团队！！</a:t>
            </a:r>
            <a:r>
              <a:rPr lang="zh-CN" altLang="en-US" sz="9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月薪过万不是梦</a:t>
            </a:r>
            <a:r>
              <a:rPr lang="zh-CN" altLang="en-US" sz="9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！！</a:t>
            </a:r>
            <a:endParaRPr lang="en-US" altLang="zh-CN" sz="9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9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详情</a:t>
            </a:r>
            <a:r>
              <a:rPr lang="zh-CN" altLang="en-US" sz="9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请看</a:t>
            </a:r>
            <a:r>
              <a:rPr lang="zh-CN" altLang="en-US" sz="9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：</a:t>
            </a:r>
            <a:endParaRPr lang="en-US" altLang="zh-CN" sz="9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9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  <a:hlinkClick r:id="rId2"/>
              </a:rPr>
              <a:t>https://</a:t>
            </a:r>
            <a:r>
              <a:rPr lang="en-US" altLang="zh-CN" sz="9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  <a:hlinkClick r:id="rId2"/>
              </a:rPr>
              <a:t>www.21cnjy.com/help/help_extract.php</a:t>
            </a:r>
            <a:endParaRPr lang="en-US" altLang="zh-CN" sz="9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altLang="zh-CN" sz="9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组合 13"/>
          <p:cNvGrpSpPr>
            <a:grpSpLocks/>
          </p:cNvGrpSpPr>
          <p:nvPr/>
        </p:nvGrpSpPr>
        <p:grpSpPr bwMode="auto">
          <a:xfrm>
            <a:off x="2378075" y="650875"/>
            <a:ext cx="4730750" cy="584200"/>
            <a:chOff x="2774020" y="3179264"/>
            <a:chExt cx="4731196" cy="583668"/>
          </a:xfrm>
        </p:grpSpPr>
        <p:sp>
          <p:nvSpPr>
            <p:cNvPr id="19" name="文本框 6154"/>
            <p:cNvSpPr txBox="1">
              <a:spLocks noChangeArrowheads="1"/>
            </p:cNvSpPr>
            <p:nvPr/>
          </p:nvSpPr>
          <p:spPr bwMode="auto">
            <a:xfrm>
              <a:off x="3209036" y="3179264"/>
              <a:ext cx="4296180" cy="58366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zh-CN" altLang="en-US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了解</a:t>
              </a:r>
              <a:r>
                <a:rPr lang="zh-CN" altLang="en-US" sz="3200" b="1" noProof="1">
                  <a:latin typeface="楷体_GB2312" pitchFamily="49" charset="-122"/>
                  <a:ea typeface="楷体_GB2312" pitchFamily="49" charset="-122"/>
                  <a:sym typeface="+mn-ea"/>
                </a:rPr>
                <a:t>公共生活</a:t>
              </a:r>
              <a:endParaRPr lang="zh-CN" altLang="en-US" sz="3200" b="1" dirty="0" smtClean="0">
                <a:latin typeface="楷体_GB2312" pitchFamily="49" charset="-122"/>
                <a:ea typeface="楷体_GB2312" pitchFamily="49" charset="-122"/>
                <a:sym typeface="+mn-ea"/>
              </a:endParaRPr>
            </a:p>
          </p:txBody>
        </p:sp>
        <p:sp>
          <p:nvSpPr>
            <p:cNvPr id="23560" name="矩形 15"/>
            <p:cNvSpPr/>
            <p:nvPr/>
          </p:nvSpPr>
          <p:spPr>
            <a:xfrm>
              <a:off x="2774020" y="3179264"/>
              <a:ext cx="433429" cy="583668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noProof="1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</a:p>
          </p:txBody>
        </p:sp>
      </p:grpSp>
      <p:pic>
        <p:nvPicPr>
          <p:cNvPr id="8194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1733550"/>
            <a:ext cx="284638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矩形 34"/>
          <p:cNvSpPr>
            <a:spLocks noChangeArrowheads="1"/>
          </p:cNvSpPr>
          <p:nvPr/>
        </p:nvSpPr>
        <p:spPr bwMode="auto">
          <a:xfrm>
            <a:off x="288925" y="1752600"/>
            <a:ext cx="1952625" cy="460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图书馆阅览</a:t>
            </a:r>
          </a:p>
        </p:txBody>
      </p:sp>
      <p:pic>
        <p:nvPicPr>
          <p:cNvPr id="8196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3563" y="1733550"/>
            <a:ext cx="281622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矩形 34"/>
          <p:cNvSpPr>
            <a:spLocks noChangeArrowheads="1"/>
          </p:cNvSpPr>
          <p:nvPr/>
        </p:nvSpPr>
        <p:spPr bwMode="auto">
          <a:xfrm>
            <a:off x="3103563" y="1733550"/>
            <a:ext cx="2130425" cy="460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公共交通工具</a:t>
            </a:r>
          </a:p>
        </p:txBody>
      </p:sp>
      <p:pic>
        <p:nvPicPr>
          <p:cNvPr id="8198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9788" y="1752600"/>
            <a:ext cx="3043237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矩形 35"/>
          <p:cNvSpPr>
            <a:spLocks noChangeArrowheads="1"/>
          </p:cNvSpPr>
          <p:nvPr/>
        </p:nvSpPr>
        <p:spPr bwMode="auto">
          <a:xfrm>
            <a:off x="6097588" y="1733550"/>
            <a:ext cx="1881187" cy="460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去超市购物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813050" y="5133975"/>
            <a:ext cx="2786063" cy="522288"/>
          </a:xfrm>
          <a:prstGeom prst="rect">
            <a:avLst/>
          </a:prstGeom>
          <a:noFill/>
          <a:ln w="9525">
            <a:solidFill>
              <a:srgbClr val="0505A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/>
              <a:t>传统的公共生活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文本框 1"/>
          <p:cNvSpPr txBox="1">
            <a:spLocks noChangeArrowheads="1"/>
          </p:cNvSpPr>
          <p:nvPr/>
        </p:nvSpPr>
        <p:spPr bwMode="auto">
          <a:xfrm>
            <a:off x="835025" y="5360988"/>
            <a:ext cx="7221538" cy="830262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楷体" pitchFamily="49" charset="-122"/>
                <a:ea typeface="楷体" pitchFamily="49" charset="-122"/>
                <a:sym typeface="黑体" pitchFamily="49" charset="-122"/>
              </a:rPr>
              <a:t>  </a:t>
            </a:r>
            <a:r>
              <a:rPr lang="zh-CN" altLang="en-US" sz="2400" b="1">
                <a:latin typeface="楷体" pitchFamily="49" charset="-122"/>
                <a:ea typeface="楷体" pitchFamily="49" charset="-122"/>
                <a:sym typeface="黑体" pitchFamily="49" charset="-122"/>
              </a:rPr>
              <a:t>结论：人们的生活的场所和领域不断扩展，内容也日益多样和复杂。</a:t>
            </a:r>
          </a:p>
        </p:txBody>
      </p:sp>
      <p:grpSp>
        <p:nvGrpSpPr>
          <p:cNvPr id="9218" name="组合 13"/>
          <p:cNvGrpSpPr>
            <a:grpSpLocks/>
          </p:cNvGrpSpPr>
          <p:nvPr/>
        </p:nvGrpSpPr>
        <p:grpSpPr bwMode="auto">
          <a:xfrm>
            <a:off x="2241550" y="650875"/>
            <a:ext cx="4730750" cy="584200"/>
            <a:chOff x="2774020" y="3179264"/>
            <a:chExt cx="4731196" cy="583668"/>
          </a:xfrm>
        </p:grpSpPr>
        <p:sp>
          <p:nvSpPr>
            <p:cNvPr id="2" name="文本框 6154"/>
            <p:cNvSpPr txBox="1">
              <a:spLocks noChangeArrowheads="1"/>
            </p:cNvSpPr>
            <p:nvPr/>
          </p:nvSpPr>
          <p:spPr bwMode="auto">
            <a:xfrm>
              <a:off x="3209036" y="3179264"/>
              <a:ext cx="4296180" cy="58366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zh-CN" altLang="en-US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了解</a:t>
              </a:r>
              <a:r>
                <a:rPr lang="zh-CN" altLang="en-US" sz="3200" b="1" noProof="1">
                  <a:latin typeface="楷体_GB2312" pitchFamily="49" charset="-122"/>
                  <a:ea typeface="楷体_GB2312" pitchFamily="49" charset="-122"/>
                  <a:sym typeface="+mn-ea"/>
                </a:rPr>
                <a:t>公共生活</a:t>
              </a:r>
              <a:endParaRPr lang="zh-CN" altLang="en-US" sz="3200" b="1" dirty="0" smtClean="0">
                <a:latin typeface="楷体_GB2312" pitchFamily="49" charset="-122"/>
                <a:ea typeface="楷体_GB2312" pitchFamily="49" charset="-122"/>
                <a:sym typeface="+mn-ea"/>
              </a:endParaRPr>
            </a:p>
          </p:txBody>
        </p:sp>
        <p:sp>
          <p:nvSpPr>
            <p:cNvPr id="3" name="矩形 15"/>
            <p:cNvSpPr/>
            <p:nvPr/>
          </p:nvSpPr>
          <p:spPr>
            <a:xfrm>
              <a:off x="2774020" y="3179264"/>
              <a:ext cx="433429" cy="583668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noProof="1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</a:p>
          </p:txBody>
        </p:sp>
      </p:grpSp>
      <p:pic>
        <p:nvPicPr>
          <p:cNvPr id="9219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1768475"/>
            <a:ext cx="2782887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矩形 34"/>
          <p:cNvSpPr>
            <a:spLocks noChangeArrowheads="1"/>
          </p:cNvSpPr>
          <p:nvPr/>
        </p:nvSpPr>
        <p:spPr bwMode="auto">
          <a:xfrm>
            <a:off x="347663" y="1768475"/>
            <a:ext cx="2538412" cy="460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虚拟网络世界</a:t>
            </a:r>
          </a:p>
        </p:txBody>
      </p:sp>
      <p:pic>
        <p:nvPicPr>
          <p:cNvPr id="9221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6138" y="1768475"/>
            <a:ext cx="2941637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矩形 34"/>
          <p:cNvSpPr>
            <a:spLocks noChangeArrowheads="1"/>
          </p:cNvSpPr>
          <p:nvPr/>
        </p:nvSpPr>
        <p:spPr bwMode="auto">
          <a:xfrm>
            <a:off x="5926138" y="1768475"/>
            <a:ext cx="2130425" cy="460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陌生人社会</a:t>
            </a:r>
          </a:p>
        </p:txBody>
      </p:sp>
      <p:pic>
        <p:nvPicPr>
          <p:cNvPr id="9223" name="图片 6"/>
          <p:cNvPicPr>
            <a:picLocks noChangeAspect="1"/>
          </p:cNvPicPr>
          <p:nvPr/>
        </p:nvPicPr>
        <p:blipFill>
          <a:blip r:embed="rId5"/>
          <a:srcRect l="8708" t="10410" r="9161" b="26488"/>
          <a:stretch>
            <a:fillRect/>
          </a:stretch>
        </p:blipFill>
        <p:spPr bwMode="auto">
          <a:xfrm>
            <a:off x="3130550" y="1766888"/>
            <a:ext cx="2795588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矩形 35"/>
          <p:cNvSpPr>
            <a:spLocks noChangeArrowheads="1"/>
          </p:cNvSpPr>
          <p:nvPr/>
        </p:nvSpPr>
        <p:spPr bwMode="auto">
          <a:xfrm>
            <a:off x="3128963" y="1768475"/>
            <a:ext cx="1881187" cy="460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清晰熟人圈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588963" y="4960938"/>
            <a:ext cx="8228012" cy="522287"/>
            <a:chOff x="928" y="7811"/>
            <a:chExt cx="12679" cy="822"/>
          </a:xfrm>
        </p:grpSpPr>
        <p:sp>
          <p:nvSpPr>
            <p:cNvPr id="10250" name="矩形 2"/>
            <p:cNvSpPr>
              <a:spLocks noChangeArrowheads="1"/>
            </p:cNvSpPr>
            <p:nvPr/>
          </p:nvSpPr>
          <p:spPr bwMode="auto">
            <a:xfrm>
              <a:off x="928" y="7811"/>
              <a:ext cx="12679" cy="82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 i="1"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zh-CN" altLang="en-US" sz="2800" b="1">
                  <a:latin typeface="黑体" pitchFamily="49" charset="-122"/>
                  <a:ea typeface="黑体" pitchFamily="49" charset="-122"/>
                </a:rPr>
                <a:t>以小组为单位择一谈谈参与以上公共生活的意义</a:t>
              </a:r>
              <a:r>
                <a:rPr lang="zh-CN" altLang="en-US" sz="2800" b="1">
                  <a:solidFill>
                    <a:srgbClr val="060148"/>
                  </a:solidFill>
                  <a:latin typeface="黑体" pitchFamily="49" charset="-122"/>
                  <a:ea typeface="黑体" pitchFamily="49" charset="-122"/>
                </a:rPr>
                <a:t>？</a:t>
              </a:r>
            </a:p>
          </p:txBody>
        </p:sp>
        <p:pic>
          <p:nvPicPr>
            <p:cNvPr id="10251" name="Picture 2" descr="http://pic7.nipic.com/20100502/2453232_075938061671_2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188" t="14088" r="38574" b="51588"/>
            <a:stretch>
              <a:fillRect/>
            </a:stretch>
          </p:blipFill>
          <p:spPr bwMode="auto">
            <a:xfrm>
              <a:off x="928" y="7811"/>
              <a:ext cx="676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2" name="组合 13"/>
          <p:cNvGrpSpPr>
            <a:grpSpLocks/>
          </p:cNvGrpSpPr>
          <p:nvPr/>
        </p:nvGrpSpPr>
        <p:grpSpPr bwMode="auto">
          <a:xfrm>
            <a:off x="2230438" y="644525"/>
            <a:ext cx="4730750" cy="584200"/>
            <a:chOff x="2774020" y="3179264"/>
            <a:chExt cx="4731196" cy="583668"/>
          </a:xfrm>
        </p:grpSpPr>
        <p:sp>
          <p:nvSpPr>
            <p:cNvPr id="19" name="文本框 6154"/>
            <p:cNvSpPr txBox="1">
              <a:spLocks noChangeArrowheads="1"/>
            </p:cNvSpPr>
            <p:nvPr/>
          </p:nvSpPr>
          <p:spPr bwMode="auto">
            <a:xfrm>
              <a:off x="3209036" y="3179264"/>
              <a:ext cx="4296180" cy="58366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zh-CN" altLang="en-US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参与</a:t>
              </a:r>
              <a:r>
                <a:rPr lang="zh-CN" altLang="en-US" sz="3200" b="1" dirty="0" smtClean="0">
                  <a:solidFill>
                    <a:srgbClr val="0505A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公共生活的意义</a:t>
              </a:r>
              <a:endParaRPr lang="zh-CN" altLang="en-US" sz="3200" b="1" dirty="0" smtClean="0">
                <a:solidFill>
                  <a:srgbClr val="0505AF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endParaRPr>
            </a:p>
          </p:txBody>
        </p:sp>
        <p:sp>
          <p:nvSpPr>
            <p:cNvPr id="23560" name="矩形 15"/>
            <p:cNvSpPr/>
            <p:nvPr/>
          </p:nvSpPr>
          <p:spPr>
            <a:xfrm>
              <a:off x="2774020" y="3179264"/>
              <a:ext cx="433428" cy="583668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noProof="1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</p:grpSp>
      <p:sp>
        <p:nvSpPr>
          <p:cNvPr id="10243" name="矩形 35"/>
          <p:cNvSpPr>
            <a:spLocks noChangeArrowheads="1"/>
          </p:cNvSpPr>
          <p:nvPr/>
        </p:nvSpPr>
        <p:spPr bwMode="auto">
          <a:xfrm>
            <a:off x="3762375" y="1228725"/>
            <a:ext cx="1881188" cy="460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身边的榜样</a:t>
            </a:r>
          </a:p>
        </p:txBody>
      </p:sp>
      <p:sp>
        <p:nvSpPr>
          <p:cNvPr id="10244" name="文本框 6"/>
          <p:cNvSpPr txBox="1">
            <a:spLocks noChangeArrowheads="1"/>
          </p:cNvSpPr>
          <p:nvPr/>
        </p:nvSpPr>
        <p:spPr bwMode="auto">
          <a:xfrm>
            <a:off x="-1266825" y="3244850"/>
            <a:ext cx="3095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b="1">
              <a:latin typeface="楷体" pitchFamily="49" charset="-122"/>
              <a:ea typeface="楷体" pitchFamily="49" charset="-122"/>
            </a:endParaRPr>
          </a:p>
          <a:p>
            <a:endParaRPr lang="zh-CN" altLang="en-US" b="1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45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963" y="1781175"/>
            <a:ext cx="2690812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图片 1"/>
          <p:cNvPicPr>
            <a:picLocks noChangeAspect="1"/>
          </p:cNvPicPr>
          <p:nvPr/>
        </p:nvPicPr>
        <p:blipFill>
          <a:blip r:embed="rId5"/>
          <a:srcRect l="8215" r="13136"/>
          <a:stretch>
            <a:fillRect/>
          </a:stretch>
        </p:blipFill>
        <p:spPr bwMode="auto">
          <a:xfrm>
            <a:off x="3279775" y="1811338"/>
            <a:ext cx="2435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125" y="1781175"/>
            <a:ext cx="273050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13"/>
          <p:cNvGrpSpPr>
            <a:grpSpLocks/>
          </p:cNvGrpSpPr>
          <p:nvPr/>
        </p:nvGrpSpPr>
        <p:grpSpPr bwMode="auto">
          <a:xfrm>
            <a:off x="2241550" y="203200"/>
            <a:ext cx="4730750" cy="584200"/>
            <a:chOff x="2774020" y="3179264"/>
            <a:chExt cx="4731196" cy="583668"/>
          </a:xfrm>
        </p:grpSpPr>
        <p:sp>
          <p:nvSpPr>
            <p:cNvPr id="2" name="文本框 6154"/>
            <p:cNvSpPr txBox="1">
              <a:spLocks noChangeArrowheads="1"/>
            </p:cNvSpPr>
            <p:nvPr/>
          </p:nvSpPr>
          <p:spPr bwMode="auto">
            <a:xfrm>
              <a:off x="3209036" y="3179264"/>
              <a:ext cx="4296180" cy="58366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zh-CN" altLang="en-US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参与</a:t>
              </a:r>
              <a:r>
                <a:rPr lang="zh-CN" altLang="en-US" sz="3200" b="1" dirty="0" smtClean="0">
                  <a:solidFill>
                    <a:srgbClr val="0505A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公共生活的意义</a:t>
              </a:r>
              <a:endParaRPr lang="zh-CN" altLang="en-US" sz="3200" b="1" dirty="0" smtClean="0">
                <a:solidFill>
                  <a:srgbClr val="0505AF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endParaRPr>
            </a:p>
          </p:txBody>
        </p:sp>
        <p:sp>
          <p:nvSpPr>
            <p:cNvPr id="3" name="矩形 15"/>
            <p:cNvSpPr/>
            <p:nvPr/>
          </p:nvSpPr>
          <p:spPr>
            <a:xfrm>
              <a:off x="2774020" y="3179264"/>
              <a:ext cx="433429" cy="583668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noProof="1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</p:grp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758825" y="1817688"/>
            <a:ext cx="7626350" cy="2170112"/>
          </a:xfrm>
          <a:prstGeom prst="rect">
            <a:avLst/>
          </a:prstGeom>
          <a:noFill/>
          <a:ln w="9525">
            <a:solidFill>
              <a:srgbClr val="0505A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ea typeface="黑体" pitchFamily="49" charset="-122"/>
              </a:rPr>
              <a:t>      </a:t>
            </a:r>
            <a:r>
              <a:rPr lang="zh-CN" altLang="en-US" sz="2400" b="1">
                <a:ea typeface="黑体" pitchFamily="49" charset="-122"/>
              </a:rPr>
              <a:t>①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有利于我们</a:t>
            </a:r>
            <a:r>
              <a:rPr lang="zh-CN" altLang="en-US" sz="2400" b="1" u="sng">
                <a:solidFill>
                  <a:srgbClr val="FF0000"/>
                </a:solidFill>
                <a:ea typeface="黑体" pitchFamily="49" charset="-122"/>
              </a:rPr>
              <a:t>拓宽视野，增长知识，发展能力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   同时，我们所学的知识和技能也能得到</a:t>
            </a:r>
            <a:r>
              <a:rPr lang="zh-CN" altLang="en-US" sz="2400" b="1" u="sng">
                <a:solidFill>
                  <a:srgbClr val="FF0000"/>
                </a:solidFill>
                <a:ea typeface="黑体" pitchFamily="49" charset="-122"/>
              </a:rPr>
              <a:t>验证与运用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ea typeface="黑体" pitchFamily="49" charset="-122"/>
              </a:rPr>
              <a:t>      ②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是我们</a:t>
            </a:r>
            <a:r>
              <a:rPr lang="zh-CN" altLang="en-US" sz="2400" b="1" u="sng">
                <a:solidFill>
                  <a:srgbClr val="FF0000"/>
                </a:solidFill>
                <a:ea typeface="黑体" pitchFamily="49" charset="-122"/>
              </a:rPr>
              <a:t>健康、快乐生活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的必要条件。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ea typeface="黑体" pitchFamily="49" charset="-122"/>
              </a:rPr>
              <a:t>      ③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可以使我们学会</a:t>
            </a:r>
            <a:r>
              <a:rPr lang="zh-CN" altLang="en-US" sz="2400" b="1" u="sng">
                <a:solidFill>
                  <a:srgbClr val="FF0000"/>
                </a:solidFill>
                <a:ea typeface="黑体" pitchFamily="49" charset="-122"/>
              </a:rPr>
              <a:t>与人相处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，促进</a:t>
            </a:r>
            <a:r>
              <a:rPr lang="zh-CN" altLang="en-US" sz="2400" b="1" u="sng">
                <a:solidFill>
                  <a:srgbClr val="FF0000"/>
                </a:solidFill>
                <a:ea typeface="黑体" pitchFamily="49" charset="-122"/>
              </a:rPr>
              <a:t>人际关系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的协调。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合 13"/>
          <p:cNvGrpSpPr>
            <a:grpSpLocks/>
          </p:cNvGrpSpPr>
          <p:nvPr/>
        </p:nvGrpSpPr>
        <p:grpSpPr bwMode="auto">
          <a:xfrm>
            <a:off x="2339975" y="496888"/>
            <a:ext cx="4729163" cy="584200"/>
            <a:chOff x="2774020" y="3179264"/>
            <a:chExt cx="4731196" cy="583668"/>
          </a:xfrm>
        </p:grpSpPr>
        <p:sp>
          <p:nvSpPr>
            <p:cNvPr id="19" name="文本框 6154"/>
            <p:cNvSpPr txBox="1">
              <a:spLocks noChangeArrowheads="1"/>
            </p:cNvSpPr>
            <p:nvPr/>
          </p:nvSpPr>
          <p:spPr bwMode="auto">
            <a:xfrm>
              <a:off x="3209182" y="3179264"/>
              <a:ext cx="4296034" cy="58366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zh-CN" altLang="en-US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参与</a:t>
              </a:r>
              <a:r>
                <a:rPr lang="zh-CN" altLang="en-US" sz="3200" b="1" noProof="1">
                  <a:latin typeface="楷体_GB2312" pitchFamily="49" charset="-122"/>
                  <a:ea typeface="楷体_GB2312" pitchFamily="49" charset="-122"/>
                  <a:sym typeface="+mn-ea"/>
                </a:rPr>
                <a:t>公共生活的要求</a:t>
              </a:r>
              <a:endParaRPr lang="zh-CN" altLang="en-US" sz="3200" b="1" dirty="0" smtClean="0">
                <a:latin typeface="楷体_GB2312" pitchFamily="49" charset="-122"/>
                <a:ea typeface="楷体_GB2312" pitchFamily="49" charset="-122"/>
                <a:sym typeface="+mn-ea"/>
              </a:endParaRPr>
            </a:p>
          </p:txBody>
        </p:sp>
        <p:sp>
          <p:nvSpPr>
            <p:cNvPr id="23560" name="矩形 15"/>
            <p:cNvSpPr/>
            <p:nvPr/>
          </p:nvSpPr>
          <p:spPr>
            <a:xfrm>
              <a:off x="2774020" y="3179264"/>
              <a:ext cx="433574" cy="583668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noProof="1"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</a:p>
          </p:txBody>
        </p:sp>
      </p:grpSp>
      <p:pic>
        <p:nvPicPr>
          <p:cNvPr id="12290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9713" y="1417638"/>
            <a:ext cx="62404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8081"/>
          <a:stretch>
            <a:fillRect/>
          </a:stretch>
        </p:blipFill>
        <p:spPr bwMode="auto">
          <a:xfrm>
            <a:off x="1511300" y="3703638"/>
            <a:ext cx="623887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13"/>
          <p:cNvGrpSpPr>
            <a:grpSpLocks/>
          </p:cNvGrpSpPr>
          <p:nvPr/>
        </p:nvGrpSpPr>
        <p:grpSpPr bwMode="auto">
          <a:xfrm>
            <a:off x="2339975" y="496888"/>
            <a:ext cx="4729163" cy="584200"/>
            <a:chOff x="2774020" y="3179264"/>
            <a:chExt cx="4731196" cy="583668"/>
          </a:xfrm>
        </p:grpSpPr>
        <p:sp>
          <p:nvSpPr>
            <p:cNvPr id="19" name="文本框 6154"/>
            <p:cNvSpPr txBox="1">
              <a:spLocks noChangeArrowheads="1"/>
            </p:cNvSpPr>
            <p:nvPr/>
          </p:nvSpPr>
          <p:spPr bwMode="auto">
            <a:xfrm>
              <a:off x="3209182" y="3179264"/>
              <a:ext cx="4296034" cy="58366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zh-CN" altLang="en-US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参与</a:t>
              </a:r>
              <a:r>
                <a:rPr lang="zh-CN" altLang="en-US" sz="3200" b="1" noProof="1">
                  <a:latin typeface="楷体_GB2312" pitchFamily="49" charset="-122"/>
                  <a:ea typeface="楷体_GB2312" pitchFamily="49" charset="-122"/>
                  <a:sym typeface="+mn-ea"/>
                </a:rPr>
                <a:t>公共生活的要求</a:t>
              </a:r>
              <a:endParaRPr lang="zh-CN" altLang="en-US" sz="3200" b="1" dirty="0" smtClean="0">
                <a:latin typeface="楷体_GB2312" pitchFamily="49" charset="-122"/>
                <a:ea typeface="楷体_GB2312" pitchFamily="49" charset="-122"/>
                <a:sym typeface="+mn-ea"/>
              </a:endParaRPr>
            </a:p>
          </p:txBody>
        </p:sp>
        <p:sp>
          <p:nvSpPr>
            <p:cNvPr id="23560" name="矩形 15"/>
            <p:cNvSpPr/>
            <p:nvPr/>
          </p:nvSpPr>
          <p:spPr>
            <a:xfrm>
              <a:off x="2774020" y="3179264"/>
              <a:ext cx="433574" cy="583668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noProof="1"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</a:p>
          </p:txBody>
        </p:sp>
      </p:grpSp>
      <p:pic>
        <p:nvPicPr>
          <p:cNvPr id="13314" name="图片 4" descr="`62%A$268I29C{{%~2FM@_X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0" y="1273175"/>
            <a:ext cx="73660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13"/>
          <p:cNvGrpSpPr>
            <a:grpSpLocks/>
          </p:cNvGrpSpPr>
          <p:nvPr/>
        </p:nvGrpSpPr>
        <p:grpSpPr bwMode="auto">
          <a:xfrm>
            <a:off x="2339975" y="496888"/>
            <a:ext cx="4729163" cy="584200"/>
            <a:chOff x="2774020" y="3179264"/>
            <a:chExt cx="4731196" cy="583668"/>
          </a:xfrm>
        </p:grpSpPr>
        <p:sp>
          <p:nvSpPr>
            <p:cNvPr id="19" name="文本框 6154"/>
            <p:cNvSpPr txBox="1">
              <a:spLocks noChangeArrowheads="1"/>
            </p:cNvSpPr>
            <p:nvPr/>
          </p:nvSpPr>
          <p:spPr bwMode="auto">
            <a:xfrm>
              <a:off x="3209182" y="3179264"/>
              <a:ext cx="4296034" cy="58366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zh-CN" altLang="en-US" sz="3200" b="1" dirty="0" smtClean="0">
                  <a:solidFill>
                    <a:srgbClr val="FF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参与</a:t>
              </a:r>
              <a:r>
                <a:rPr lang="zh-CN" altLang="en-US" sz="3200" b="1" noProof="1">
                  <a:latin typeface="楷体_GB2312" pitchFamily="49" charset="-122"/>
                  <a:ea typeface="楷体_GB2312" pitchFamily="49" charset="-122"/>
                  <a:sym typeface="+mn-ea"/>
                </a:rPr>
                <a:t>公共生活的要求</a:t>
              </a:r>
              <a:endParaRPr lang="zh-CN" altLang="en-US" sz="3200" b="1" dirty="0" smtClean="0">
                <a:latin typeface="楷体_GB2312" pitchFamily="49" charset="-122"/>
                <a:ea typeface="楷体_GB2312" pitchFamily="49" charset="-122"/>
                <a:sym typeface="+mn-ea"/>
              </a:endParaRPr>
            </a:p>
          </p:txBody>
        </p:sp>
        <p:sp>
          <p:nvSpPr>
            <p:cNvPr id="23560" name="矩形 15"/>
            <p:cNvSpPr/>
            <p:nvPr/>
          </p:nvSpPr>
          <p:spPr>
            <a:xfrm>
              <a:off x="2774020" y="3179264"/>
              <a:ext cx="433574" cy="583668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noProof="1"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</a:p>
          </p:txBody>
        </p:sp>
      </p:grpSp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571500" y="1539875"/>
            <a:ext cx="8197850" cy="2306638"/>
          </a:xfrm>
          <a:prstGeom prst="rect">
            <a:avLst/>
          </a:prstGeom>
          <a:noFill/>
          <a:ln w="9525">
            <a:solidFill>
              <a:srgbClr val="0505A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/>
              <a:t>光明日报发文：</a:t>
            </a:r>
          </a:p>
          <a:p>
            <a:r>
              <a:rPr lang="zh-CN" altLang="en-US" sz="2400"/>
              <a:t>“大学生站台救人”的价值不只在一时一地</a:t>
            </a:r>
          </a:p>
          <a:p>
            <a:r>
              <a:rPr lang="zh-CN" altLang="en-US" sz="2400"/>
              <a:t>    在这一瞬间，没有“会不会被讹诈”的瞻前顾后，也没有“吃不了兜着走”的忧虑。这一刻看到是是她对社会美好、人心向善的信念。危难时刻的举动，才能真正彰显出一个人生活中的基本遵循和内心深处的责任担当。</a:t>
            </a:r>
          </a:p>
        </p:txBody>
      </p:sp>
      <p:sp>
        <p:nvSpPr>
          <p:cNvPr id="1171465" name="矩形 2"/>
          <p:cNvSpPr>
            <a:spLocks noChangeArrowheads="1"/>
          </p:cNvSpPr>
          <p:nvPr/>
        </p:nvSpPr>
        <p:spPr bwMode="auto">
          <a:xfrm>
            <a:off x="542925" y="5313363"/>
            <a:ext cx="8228013" cy="1050925"/>
          </a:xfrm>
          <a:prstGeom prst="rect">
            <a:avLst/>
          </a:prstGeom>
          <a:noFill/>
          <a:ln w="9525">
            <a:solidFill>
              <a:srgbClr val="0505A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22210C"/>
                </a:solidFill>
                <a:latin typeface="黑体" pitchFamily="49" charset="-122"/>
                <a:ea typeface="黑体" pitchFamily="49" charset="-122"/>
              </a:rPr>
              <a:t>需要有</a:t>
            </a:r>
            <a:r>
              <a:rPr lang="zh-CN" altLang="en-US" sz="2400" b="1" u="sng">
                <a:solidFill>
                  <a:srgbClr val="22210C"/>
                </a:solidFill>
                <a:ea typeface="黑体" pitchFamily="49" charset="-122"/>
              </a:rPr>
              <a:t>积极主动的态度</a:t>
            </a:r>
            <a:r>
              <a:rPr lang="zh-CN" altLang="en-US" sz="2400" b="1">
                <a:solidFill>
                  <a:srgbClr val="22210C"/>
                </a:solidFill>
                <a:latin typeface="黑体" pitchFamily="49" charset="-122"/>
                <a:ea typeface="黑体" pitchFamily="49" charset="-122"/>
              </a:rPr>
              <a:t>，克服对社会的</a:t>
            </a:r>
            <a:r>
              <a:rPr lang="zh-CN" altLang="en-US" sz="2400" b="1" u="sng">
                <a:solidFill>
                  <a:srgbClr val="22210C"/>
                </a:solidFill>
                <a:ea typeface="黑体" pitchFamily="49" charset="-122"/>
              </a:rPr>
              <a:t>冷漠情绪</a:t>
            </a:r>
            <a:r>
              <a:rPr lang="zh-CN" altLang="en-US" sz="2400" b="1">
                <a:solidFill>
                  <a:srgbClr val="22210C"/>
                </a:solidFill>
                <a:latin typeface="黑体" pitchFamily="49" charset="-122"/>
                <a:ea typeface="黑体" pitchFamily="49" charset="-122"/>
              </a:rPr>
              <a:t>，培养</a:t>
            </a:r>
            <a:r>
              <a:rPr lang="zh-CN" altLang="en-US" sz="2400" b="1" u="sng">
                <a:solidFill>
                  <a:srgbClr val="22210C"/>
                </a:solidFill>
                <a:ea typeface="黑体" pitchFamily="49" charset="-122"/>
              </a:rPr>
              <a:t>亲社会行为</a:t>
            </a:r>
            <a:r>
              <a:rPr lang="zh-CN" altLang="en-US" sz="2400" b="1">
                <a:solidFill>
                  <a:srgbClr val="22210C"/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542925" y="4508500"/>
            <a:ext cx="8228013" cy="522288"/>
            <a:chOff x="928" y="7811"/>
            <a:chExt cx="12679" cy="822"/>
          </a:xfrm>
        </p:grpSpPr>
        <p:sp>
          <p:nvSpPr>
            <p:cNvPr id="14341" name="矩形 2"/>
            <p:cNvSpPr>
              <a:spLocks noChangeArrowheads="1"/>
            </p:cNvSpPr>
            <p:nvPr/>
          </p:nvSpPr>
          <p:spPr bwMode="auto">
            <a:xfrm>
              <a:off x="928" y="7811"/>
              <a:ext cx="12679" cy="82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 i="1"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zh-CN" altLang="en-US" sz="2800" b="1">
                  <a:latin typeface="黑体" pitchFamily="49" charset="-122"/>
                  <a:ea typeface="黑体" pitchFamily="49" charset="-122"/>
                </a:rPr>
                <a:t>由此，参与公共生活需要我们怎么做并说说理由</a:t>
              </a:r>
              <a:r>
                <a:rPr lang="zh-CN" altLang="en-US" sz="2800" b="1">
                  <a:solidFill>
                    <a:srgbClr val="060148"/>
                  </a:solidFill>
                  <a:latin typeface="黑体" pitchFamily="49" charset="-122"/>
                  <a:ea typeface="黑体" pitchFamily="49" charset="-122"/>
                </a:rPr>
                <a:t>？</a:t>
              </a:r>
            </a:p>
          </p:txBody>
        </p:sp>
        <p:pic>
          <p:nvPicPr>
            <p:cNvPr id="14342" name="Picture 2" descr="http://pic7.nipic.com/20100502/2453232_075938061671_2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188" t="14088" r="38574" b="51588"/>
            <a:stretch>
              <a:fillRect/>
            </a:stretch>
          </p:blipFill>
          <p:spPr bwMode="auto">
            <a:xfrm>
              <a:off x="928" y="7811"/>
              <a:ext cx="676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6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3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3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364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1275</Words>
  <Application>WPS 演示</Application>
  <PresentationFormat>全屏显示(4:3)</PresentationFormat>
  <Paragraphs>120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演示文稿设计模板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Calibri Light</vt:lpstr>
      <vt:lpstr>Calibri</vt:lpstr>
      <vt:lpstr>黑体</vt:lpstr>
      <vt:lpstr>+mn-ea</vt:lpstr>
      <vt:lpstr>楷体_GB2312</vt:lpstr>
      <vt:lpstr>微软雅黑</vt:lpstr>
      <vt:lpstr>楷体</vt:lpstr>
      <vt:lpstr>思源黑体 CN Bold</vt:lpstr>
      <vt:lpstr>Office 主题</vt:lpstr>
      <vt:lpstr>Office 主题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AutoBVT</cp:lastModifiedBy>
  <cp:revision>46</cp:revision>
  <dcterms:created xsi:type="dcterms:W3CDTF">2008-02-11T14:17:00Z</dcterms:created>
  <dcterms:modified xsi:type="dcterms:W3CDTF">2018-09-07T00:22:57Z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