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929" r:id="rId3"/>
    <p:sldId id="913" r:id="rId4"/>
    <p:sldId id="914" r:id="rId5"/>
    <p:sldId id="889" r:id="rId6"/>
    <p:sldId id="915" r:id="rId7"/>
    <p:sldId id="916" r:id="rId8"/>
    <p:sldId id="917" r:id="rId9"/>
    <p:sldId id="918" r:id="rId10"/>
    <p:sldId id="919" r:id="rId11"/>
    <p:sldId id="920" r:id="rId12"/>
    <p:sldId id="921" r:id="rId13"/>
    <p:sldId id="922" r:id="rId14"/>
    <p:sldId id="725" r:id="rId15"/>
    <p:sldId id="923" r:id="rId16"/>
    <p:sldId id="924" r:id="rId17"/>
    <p:sldId id="925" r:id="rId18"/>
    <p:sldId id="926" r:id="rId19"/>
    <p:sldId id="927" r:id="rId20"/>
    <p:sldId id="884" r:id="rId21"/>
    <p:sldId id="928" r:id="rId23"/>
    <p:sldId id="930" r:id="rId24"/>
    <p:sldId id="931" r:id="rId25"/>
    <p:sldId id="645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CCFF99"/>
    <a:srgbClr val="CCCCFF"/>
    <a:srgbClr val="FF0000"/>
    <a:srgbClr val="008080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422" y="-72"/>
      </p:cViewPr>
      <p:guideLst>
        <p:guide orient="horz" pos="2221"/>
        <p:guide pos="29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zh-CN" sz="1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000" strike="noStrike" noProof="1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zh-CN" sz="1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000" strike="noStrike" noProof="1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zh-CN" sz="1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000" strike="noStrike" noProof="1" dirty="0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zh-CN" sz="1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000" strike="noStrike" noProof="1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zh-CN" sz="1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000" strike="noStrike" noProof="1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zh-CN" sz="1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000" strike="noStrike" noProof="1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zh-CN" sz="1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000" strike="noStrike" noProof="1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zh-CN" sz="1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000" strike="noStrike" noProof="1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zh-CN" sz="1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000" strike="noStrike" noProof="1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zh-CN" sz="1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000" strike="noStrike" noProof="1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zh-CN" sz="1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000" strike="noStrike" noProof="1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zh-CN" sz="1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000" strike="noStrike" noProof="1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7" name="Rectang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zh-CN" sz="1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0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microsoft.com/office/2007/relationships/media" Target="file:///C:\Users\Administrator\Desktop\8A%20UNIT2%20GRAMMAR%20and%20TASK\Task.mp3" TargetMode="External"/><Relationship Id="rId1" Type="http://schemas.openxmlformats.org/officeDocument/2006/relationships/audio" Target="file:///C:\Users\Administrator\Desktop\8A%20UNIT2%20GRAMMAR%20and%20TASK\Task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2" descr="0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4"/>
          <p:cNvSpPr txBox="1"/>
          <p:nvPr/>
        </p:nvSpPr>
        <p:spPr>
          <a:xfrm>
            <a:off x="-180975" y="404813"/>
            <a:ext cx="6754813" cy="2170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5400" b="1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Unit 2 </a:t>
            </a:r>
            <a:endParaRPr lang="en-US" altLang="zh-CN" sz="5400" b="1" dirty="0">
              <a:solidFill>
                <a:schemeClr val="bg1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5400" b="1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School Life </a:t>
            </a:r>
            <a:r>
              <a:rPr lang="en-US" altLang="zh-CN" sz="5400" b="1" dirty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!</a:t>
            </a:r>
            <a:endParaRPr lang="en-US" altLang="zh-CN" sz="5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076" name="Text Box 5"/>
          <p:cNvSpPr txBox="1"/>
          <p:nvPr/>
        </p:nvSpPr>
        <p:spPr>
          <a:xfrm>
            <a:off x="533400" y="571500"/>
            <a:ext cx="5976938" cy="192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6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    </a:t>
            </a:r>
            <a:r>
              <a:rPr lang="en-US" altLang="zh-CN" sz="6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Unit 2</a:t>
            </a:r>
            <a:endParaRPr lang="en-US" altLang="zh-CN" sz="6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altLang="zh-CN" sz="6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School life</a:t>
            </a:r>
            <a:endParaRPr lang="en-US" altLang="zh-CN" sz="6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77" name="WordArt 6"/>
          <p:cNvSpPr>
            <a:spLocks noTextEdit="1"/>
          </p:cNvSpPr>
          <p:nvPr/>
        </p:nvSpPr>
        <p:spPr>
          <a:xfrm>
            <a:off x="2195513" y="2781300"/>
            <a:ext cx="4248150" cy="12239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Task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51" name="Text Box 19"/>
          <p:cNvSpPr txBox="1"/>
          <p:nvPr/>
        </p:nvSpPr>
        <p:spPr>
          <a:xfrm>
            <a:off x="214313" y="142875"/>
            <a:ext cx="8643937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often do you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 on a school trip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 descr="u=3779666188,35834370&amp;fm=214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0" y="1019810"/>
            <a:ext cx="6969125" cy="495046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26" name="Text Box 18"/>
          <p:cNvSpPr txBox="1"/>
          <p:nvPr/>
        </p:nvSpPr>
        <p:spPr>
          <a:xfrm>
            <a:off x="142875" y="0"/>
            <a:ext cx="87487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Do you think your school is a good one? Why or why not?</a:t>
            </a:r>
            <a:endParaRPr lang="en-US" altLang="zh-CN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00338" y="1628775"/>
            <a:ext cx="8286750" cy="857250"/>
          </a:xfrm>
          <a:prstGeom prst="rect">
            <a:avLst/>
          </a:prstGeom>
        </p:spPr>
        <p:txBody>
          <a:bodyPr/>
          <a:lstStyle/>
          <a:p>
            <a:pPr marL="342900" marR="0" indent="-34290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rPr>
              <a:t>My ideal school should ……</a:t>
            </a:r>
            <a:endParaRPr kumimoji="1" lang="en-US" altLang="zh-CN" sz="3200" b="1" kern="0" cap="none" spc="0" normalizeH="0" baseline="0" noProof="0" dirty="0">
              <a:solidFill>
                <a:srgbClr val="0000FF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 Box 2"/>
          <p:cNvSpPr txBox="1"/>
          <p:nvPr/>
        </p:nvSpPr>
        <p:spPr>
          <a:xfrm>
            <a:off x="1071563" y="5715000"/>
            <a:ext cx="6429375" cy="769938"/>
          </a:xfrm>
          <a:prstGeom prst="rect">
            <a:avLst/>
          </a:prstGeom>
          <a:noFill/>
          <a:ln w="76200" cap="flat" cmpd="tri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/>
            <a:r>
              <a:rPr lang="en-US" altLang="zh-CN" sz="4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My ideal school</a:t>
            </a:r>
            <a:endParaRPr lang="en-US" altLang="zh-CN" sz="4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8" name="Picture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333375"/>
            <a:ext cx="8280400" cy="518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idx="1"/>
          </p:nvPr>
        </p:nvSpPr>
        <p:spPr>
          <a:xfrm>
            <a:off x="457200" y="1600200"/>
            <a:ext cx="8651875" cy="4530725"/>
          </a:xfrm>
          <a:ln/>
        </p:spPr>
        <p:txBody>
          <a:bodyPr wrap="square" lIns="91440" tIns="45720" rIns="91440" bIns="45720" anchor="t"/>
          <a:p>
            <a:pPr>
              <a:buNone/>
            </a:pPr>
            <a:r>
              <a:rPr lang="zh-CN" altLang="en-US" sz="3600" dirty="0">
                <a:latin typeface="Times New Roman" panose="02020603050405020304" pitchFamily="18" charset="0"/>
              </a:rPr>
              <a:t>How many students in each class at Daniel's ideal school?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5362" name="Rectangle 6"/>
          <p:cNvSpPr/>
          <p:nvPr/>
        </p:nvSpPr>
        <p:spPr>
          <a:xfrm>
            <a:off x="252413" y="476250"/>
            <a:ext cx="4651375" cy="708025"/>
          </a:xfrm>
          <a:prstGeom prst="rect">
            <a:avLst/>
          </a:prstGeom>
          <a:solidFill>
            <a:srgbClr val="FF0066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Listen and answer</a:t>
            </a:r>
            <a:endParaRPr lang="en-US" altLang="zh-CN" sz="40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0" name="Text Box 4"/>
          <p:cNvSpPr txBox="1"/>
          <p:nvPr/>
        </p:nvSpPr>
        <p:spPr>
          <a:xfrm>
            <a:off x="612775" y="2852738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There are about 20 students in each class</a:t>
            </a:r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5" name="Task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57938" y="642938"/>
            <a:ext cx="714375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1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0290" name="Picture 2" descr="baoruan_com_883781a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 Box 3"/>
          <p:cNvSpPr txBox="1"/>
          <p:nvPr/>
        </p:nvSpPr>
        <p:spPr>
          <a:xfrm>
            <a:off x="990600" y="2971800"/>
            <a:ext cx="5105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6387" name="Text Box 4"/>
          <p:cNvSpPr txBox="1"/>
          <p:nvPr/>
        </p:nvSpPr>
        <p:spPr>
          <a:xfrm>
            <a:off x="2667000" y="304800"/>
            <a:ext cx="6172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0000CC"/>
                </a:solidFill>
                <a:latin typeface="Comic Sans MS" panose="030F0702030302020204" pitchFamily="66" charset="0"/>
              </a:rPr>
              <a:t>Who has the best memory?</a:t>
            </a:r>
            <a:endParaRPr lang="en-US" altLang="zh-CN" sz="36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40328" name="Group 40"/>
          <p:cNvGraphicFramePr>
            <a:graphicFrameLocks noGrp="1"/>
          </p:cNvGraphicFramePr>
          <p:nvPr/>
        </p:nvGraphicFramePr>
        <p:xfrm>
          <a:off x="152400" y="990600"/>
          <a:ext cx="8763000" cy="5705475"/>
        </p:xfrm>
        <a:graphic>
          <a:graphicData uri="http://schemas.openxmlformats.org/drawingml/2006/table">
            <a:tbl>
              <a:tblPr/>
              <a:tblGrid>
                <a:gridCol w="4419600"/>
                <a:gridCol w="4343400"/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school day starting time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 a.m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school day finishing time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 p.m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homework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an hour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lunchtime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an hour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subjects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maths and computer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</a:tr>
              <a:tr h="149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facilities(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设施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 big library, 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 football field, 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 swimming pool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after-school activities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school trip, monthly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414" name="AutoShape 38"/>
          <p:cNvSpPr/>
          <p:nvPr/>
        </p:nvSpPr>
        <p:spPr>
          <a:xfrm>
            <a:off x="2438400" y="304800"/>
            <a:ext cx="6324600" cy="609600"/>
          </a:xfrm>
          <a:prstGeom prst="wedgeEllipseCallout">
            <a:avLst>
              <a:gd name="adj1" fmla="val -64106"/>
              <a:gd name="adj2" fmla="val 35157"/>
            </a:avLst>
          </a:prstGeom>
          <a:noFill/>
          <a:ln w="508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40329" name="Text Box 41"/>
          <p:cNvSpPr txBox="1"/>
          <p:nvPr/>
        </p:nvSpPr>
        <p:spPr>
          <a:xfrm>
            <a:off x="5003800" y="1125538"/>
            <a:ext cx="3598863" cy="4572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40330" name="Text Box 42"/>
          <p:cNvSpPr txBox="1"/>
          <p:nvPr/>
        </p:nvSpPr>
        <p:spPr>
          <a:xfrm>
            <a:off x="4932363" y="1773238"/>
            <a:ext cx="3598862" cy="4572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40331" name="Text Box 43"/>
          <p:cNvSpPr txBox="1"/>
          <p:nvPr/>
        </p:nvSpPr>
        <p:spPr>
          <a:xfrm>
            <a:off x="4859338" y="2420938"/>
            <a:ext cx="3598862" cy="4572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40332" name="Text Box 44"/>
          <p:cNvSpPr txBox="1"/>
          <p:nvPr/>
        </p:nvSpPr>
        <p:spPr>
          <a:xfrm>
            <a:off x="4787900" y="3068638"/>
            <a:ext cx="3598863" cy="4572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40333" name="Text Box 45"/>
          <p:cNvSpPr txBox="1"/>
          <p:nvPr/>
        </p:nvSpPr>
        <p:spPr>
          <a:xfrm>
            <a:off x="4859338" y="3644900"/>
            <a:ext cx="3816350" cy="4572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40334" name="Text Box 46"/>
          <p:cNvSpPr txBox="1"/>
          <p:nvPr/>
        </p:nvSpPr>
        <p:spPr>
          <a:xfrm>
            <a:off x="4859338" y="4292600"/>
            <a:ext cx="3816350" cy="142557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40335" name="Text Box 47"/>
          <p:cNvSpPr txBox="1"/>
          <p:nvPr/>
        </p:nvSpPr>
        <p:spPr>
          <a:xfrm>
            <a:off x="4859338" y="5876925"/>
            <a:ext cx="3816350" cy="4572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40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0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0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0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0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40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40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9" grpId="0" animBg="1"/>
      <p:bldP spid="140330" grpId="0" animBg="1"/>
      <p:bldP spid="140331" grpId="0" animBg="1"/>
      <p:bldP spid="140332" grpId="0" animBg="1"/>
      <p:bldP spid="140333" grpId="0" animBg="1"/>
      <p:bldP spid="140334" grpId="0" animBg="1"/>
      <p:bldP spid="1403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2" descr="u=2162363962,3821909327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0" y="0"/>
            <a:ext cx="1143000" cy="995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Rectangle 3"/>
          <p:cNvSpPr>
            <a:spLocks noGrp="1"/>
          </p:cNvSpPr>
          <p:nvPr>
            <p:ph type="title"/>
          </p:nvPr>
        </p:nvSpPr>
        <p:spPr>
          <a:xfrm>
            <a:off x="5292725" y="0"/>
            <a:ext cx="3683000" cy="685800"/>
          </a:xfrm>
          <a:ln/>
        </p:spPr>
        <p:txBody>
          <a:bodyPr wrap="square" lIns="91440" tIns="45720" rIns="91440" bIns="45720" anchor="ctr"/>
          <a:p>
            <a:pPr eaLnBrk="1" hangingPunct="1"/>
            <a:r>
              <a:rPr lang="en-US" altLang="zh-CN" sz="2500" b="1" dirty="0">
                <a:solidFill>
                  <a:srgbClr val="0000CC"/>
                </a:solidFill>
                <a:latin typeface="Comic Sans MS" panose="030F0702030302020204" pitchFamily="66" charset="0"/>
              </a:rPr>
              <a:t>Read and find</a:t>
            </a:r>
            <a:r>
              <a:rPr lang="en-US" altLang="zh-CN" sz="2500" dirty="0"/>
              <a:t> </a:t>
            </a:r>
            <a:endParaRPr lang="en-US" altLang="zh-CN" sz="2500" dirty="0"/>
          </a:p>
        </p:txBody>
      </p:sp>
      <p:sp>
        <p:nvSpPr>
          <p:cNvPr id="17411" name="Rectangle 4"/>
          <p:cNvSpPr>
            <a:spLocks noGrp="1"/>
          </p:cNvSpPr>
          <p:nvPr>
            <p:ph type="body" sz="half"/>
          </p:nvPr>
        </p:nvSpPr>
        <p:spPr>
          <a:xfrm>
            <a:off x="0" y="762000"/>
            <a:ext cx="4716463" cy="6096000"/>
          </a:xfrm>
          <a:ln/>
        </p:spPr>
        <p:txBody>
          <a:bodyPr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indent="-342900" eaLnBrk="1" hangingPunct="1">
              <a:lnSpc>
                <a:spcPct val="130000"/>
              </a:lnSpc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My ideal school ends at 3 p.m.</a:t>
            </a:r>
            <a:endParaRPr lang="en-US" altLang="zh-CN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lnSpc>
                <a:spcPct val="130000"/>
              </a:lnSpc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We do not have to get up early.</a:t>
            </a:r>
            <a:endParaRPr lang="en-US" altLang="zh-CN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We have much time to do after-school activities.</a:t>
            </a:r>
            <a:endParaRPr lang="en-US" altLang="zh-CN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We do homework for only an hour every day.</a:t>
            </a:r>
            <a:endParaRPr lang="en-US" altLang="zh-CN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We listen to music when we have lunch.</a:t>
            </a:r>
            <a:endParaRPr lang="en-US" altLang="zh-CN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We have different subjects to study.</a:t>
            </a:r>
            <a:endParaRPr lang="en-US" altLang="zh-CN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Every month, we have a school trip.</a:t>
            </a:r>
            <a:endParaRPr lang="en-US" altLang="zh-CN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buNone/>
            </a:pPr>
            <a:endParaRPr lang="en-US" altLang="zh-CN" sz="20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lvl="0" indent="-342900" eaLnBrk="1" hangingPunct="1"/>
            <a:endParaRPr lang="en-US" altLang="zh-CN" sz="2000" dirty="0">
              <a:solidFill>
                <a:srgbClr val="0000CC"/>
              </a:solidFill>
            </a:endParaRPr>
          </a:p>
        </p:txBody>
      </p:sp>
      <p:sp>
        <p:nvSpPr>
          <p:cNvPr id="141317" name="Rectangle 5"/>
          <p:cNvSpPr>
            <a:spLocks noGrp="1"/>
          </p:cNvSpPr>
          <p:nvPr>
            <p:ph type="body" sz="half"/>
          </p:nvPr>
        </p:nvSpPr>
        <p:spPr>
          <a:xfrm>
            <a:off x="4859338" y="908050"/>
            <a:ext cx="4495800" cy="4525963"/>
          </a:xfrm>
          <a:ln/>
        </p:spPr>
        <p:txBody>
          <a:bodyPr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indent="-342900" eaLnBrk="1" hangingPunct="1">
              <a:lnSpc>
                <a:spcPct val="9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My ideal school finishes at 3 p.m.</a:t>
            </a:r>
            <a:endParaRPr lang="en-US" altLang="zh-CN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lnSpc>
                <a:spcPct val="9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do not need to get up early.</a:t>
            </a:r>
            <a:endParaRPr lang="en-US" altLang="zh-CN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lnSpc>
                <a:spcPct val="9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have lots of time for after-school activities.</a:t>
            </a:r>
            <a:endParaRPr lang="en-US" altLang="zh-CN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lnSpc>
                <a:spcPct val="9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only have an hour of homework every day.</a:t>
            </a:r>
            <a:endParaRPr lang="en-US" altLang="zh-CN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lnSpc>
                <a:spcPct val="70000"/>
              </a:lnSpc>
              <a:buNone/>
            </a:pPr>
            <a:endParaRPr lang="en-US" altLang="zh-CN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lnSpc>
                <a:spcPct val="9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listen to music at lunchtime.</a:t>
            </a:r>
            <a:endParaRPr lang="en-US" altLang="zh-CN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lnSpc>
                <a:spcPct val="9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can choose subjects to study.</a:t>
            </a:r>
            <a:endParaRPr lang="en-US" altLang="zh-CN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lnSpc>
                <a:spcPct val="9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Every month, we go on a school trip.</a:t>
            </a:r>
            <a:endParaRPr lang="en-US" altLang="zh-CN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lnSpc>
                <a:spcPct val="90000"/>
              </a:lnSpc>
              <a:buNone/>
            </a:pPr>
            <a:endParaRPr lang="en-US" altLang="zh-CN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indent="-342900" eaLnBrk="1" hangingPunct="1">
              <a:lnSpc>
                <a:spcPct val="90000"/>
              </a:lnSpc>
            </a:pP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7413" name="AutoShape 6"/>
          <p:cNvSpPr/>
          <p:nvPr/>
        </p:nvSpPr>
        <p:spPr>
          <a:xfrm>
            <a:off x="5106988" y="0"/>
            <a:ext cx="4037012" cy="685800"/>
          </a:xfrm>
          <a:prstGeom prst="wedgeEllipseCallout">
            <a:avLst>
              <a:gd name="adj1" fmla="val -49412"/>
              <a:gd name="adj2" fmla="val 56250"/>
            </a:avLst>
          </a:prstGeom>
          <a:noFill/>
          <a:ln w="508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41319" name="Rectangle 7"/>
          <p:cNvSpPr/>
          <p:nvPr/>
        </p:nvSpPr>
        <p:spPr>
          <a:xfrm>
            <a:off x="0" y="6308725"/>
            <a:ext cx="8610600" cy="5492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endParaRPr lang="en-US" altLang="zh-CN" sz="3200" b="1" dirty="0">
              <a:latin typeface="Comic Sans MS" panose="030F0702030302020204" pitchFamily="66" charset="0"/>
            </a:endParaRPr>
          </a:p>
        </p:txBody>
      </p:sp>
      <p:sp>
        <p:nvSpPr>
          <p:cNvPr id="141320" name="Line 8"/>
          <p:cNvSpPr/>
          <p:nvPr/>
        </p:nvSpPr>
        <p:spPr>
          <a:xfrm>
            <a:off x="5429250" y="1285875"/>
            <a:ext cx="838200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321" name="Line 9"/>
          <p:cNvSpPr/>
          <p:nvPr/>
        </p:nvSpPr>
        <p:spPr>
          <a:xfrm>
            <a:off x="7358063" y="1285875"/>
            <a:ext cx="1066800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322" name="Line 10"/>
          <p:cNvSpPr/>
          <p:nvPr/>
        </p:nvSpPr>
        <p:spPr>
          <a:xfrm>
            <a:off x="7858125" y="4572000"/>
            <a:ext cx="304800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323" name="Line 11"/>
          <p:cNvSpPr/>
          <p:nvPr/>
        </p:nvSpPr>
        <p:spPr>
          <a:xfrm>
            <a:off x="5286375" y="4929188"/>
            <a:ext cx="1524000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324" name="Line 12"/>
          <p:cNvSpPr/>
          <p:nvPr/>
        </p:nvSpPr>
        <p:spPr>
          <a:xfrm>
            <a:off x="6143625" y="5286375"/>
            <a:ext cx="1066800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0" y="0"/>
            <a:ext cx="4427538" cy="549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Difficulties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charRg st="35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7">
                                            <p:txEl>
                                              <p:charRg st="35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7">
                                            <p:txEl>
                                              <p:charRg st="35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charRg st="67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7">
                                            <p:txEl>
                                              <p:charRg st="67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7">
                                            <p:txEl>
                                              <p:charRg st="67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charRg st="117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7">
                                            <p:txEl>
                                              <p:charRg st="117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7">
                                            <p:txEl>
                                              <p:charRg st="117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charRg st="162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17">
                                            <p:txEl>
                                              <p:charRg st="162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17">
                                            <p:txEl>
                                              <p:charRg st="162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charRg st="195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317">
                                            <p:txEl>
                                              <p:charRg st="195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1317">
                                            <p:txEl>
                                              <p:charRg st="195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charRg st="228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317">
                                            <p:txEl>
                                              <p:charRg st="228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317">
                                            <p:txEl>
                                              <p:charRg st="228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3"/>
          <p:cNvSpPr>
            <a:spLocks noGrp="1"/>
          </p:cNvSpPr>
          <p:nvPr>
            <p:ph type="body"/>
          </p:nvPr>
        </p:nvSpPr>
        <p:spPr>
          <a:xfrm>
            <a:off x="109538" y="2000250"/>
            <a:ext cx="9034462" cy="1879600"/>
          </a:xfrm>
          <a:ln/>
        </p:spPr>
        <p:txBody>
          <a:bodyPr wrap="square" lIns="91440" tIns="45720" rIns="91440" bIns="45720" anchor="t"/>
          <a:p>
            <a:pPr eaLnBrk="1" hangingPunct="1"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Daniel write the article about his ideal school?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260350"/>
            <a:ext cx="5651500" cy="549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Step7: Writing clues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8519" name="Group 39"/>
          <p:cNvGraphicFramePr>
            <a:graphicFrameLocks noGrp="1"/>
          </p:cNvGraphicFramePr>
          <p:nvPr/>
        </p:nvGraphicFramePr>
        <p:xfrm>
          <a:off x="228600" y="1371600"/>
          <a:ext cx="8739188" cy="5230813"/>
        </p:xfrm>
        <a:graphic>
          <a:graphicData uri="http://schemas.openxmlformats.org/drawingml/2006/table">
            <a:tbl>
              <a:tblPr/>
              <a:tblGrid>
                <a:gridCol w="3132138"/>
                <a:gridCol w="5607050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Paragraphs</a:t>
                      </a:r>
                      <a:endParaRPr kumimoji="0" lang="en-US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Key words</a:t>
                      </a:r>
                      <a:endParaRPr kumimoji="1" lang="en-US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Paragraph 1</a:t>
                      </a:r>
                      <a:endParaRPr kumimoji="0" lang="en-US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Paragraph 2</a:t>
                      </a:r>
                      <a:endParaRPr kumimoji="0" lang="en-US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Paragraph 3</a:t>
                      </a:r>
                      <a:endParaRPr kumimoji="0" lang="en-US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Paragraph 4</a:t>
                      </a:r>
                      <a:endParaRPr kumimoji="0" lang="en-US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170" marR="90170" marT="46990" marB="46990" anchor="ctr" anchorCtr="1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7" name="Text Box 22"/>
          <p:cNvSpPr txBox="1"/>
          <p:nvPr/>
        </p:nvSpPr>
        <p:spPr>
          <a:xfrm>
            <a:off x="4789488" y="2133600"/>
            <a:ext cx="2955925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school _______</a:t>
            </a:r>
            <a:endParaRPr lang="en-US" altLang="zh-CN" sz="3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8" name="Text Box 23"/>
          <p:cNvSpPr txBox="1"/>
          <p:nvPr/>
        </p:nvSpPr>
        <p:spPr>
          <a:xfrm>
            <a:off x="3500438" y="3286125"/>
            <a:ext cx="5845175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_______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and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_______________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479" name="Text Box 24"/>
          <p:cNvSpPr txBox="1"/>
          <p:nvPr/>
        </p:nvSpPr>
        <p:spPr>
          <a:xfrm>
            <a:off x="3630613" y="4171950"/>
            <a:ext cx="4549775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_______ and _________</a:t>
            </a:r>
            <a:endParaRPr lang="en-US" altLang="zh-CN" sz="3400" b="1" dirty="0">
              <a:solidFill>
                <a:srgbClr val="0000FF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480" name="Text Box 25"/>
          <p:cNvSpPr txBox="1"/>
          <p:nvPr/>
        </p:nvSpPr>
        <p:spPr>
          <a:xfrm>
            <a:off x="2816225" y="5181600"/>
            <a:ext cx="6119813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     </a:t>
            </a:r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facilities (</a:t>
            </a:r>
            <a:r>
              <a:rPr lang="zh-CN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设施</a:t>
            </a:r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、 </a:t>
            </a:r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________ </a:t>
            </a:r>
            <a:endParaRPr lang="en-US" altLang="zh-CN" sz="3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481" name="Text Box 26"/>
          <p:cNvSpPr txBox="1"/>
          <p:nvPr/>
        </p:nvSpPr>
        <p:spPr>
          <a:xfrm>
            <a:off x="3635375" y="5805488"/>
            <a:ext cx="4657725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and _________________</a:t>
            </a:r>
            <a:endParaRPr lang="en-US" altLang="zh-CN" sz="3400" b="1" dirty="0">
              <a:solidFill>
                <a:srgbClr val="0000FF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9482" name="Picture 27" descr="u=190086969,2526494037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228600"/>
            <a:ext cx="1143000" cy="112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83" name="Text Box 28"/>
          <p:cNvSpPr txBox="1"/>
          <p:nvPr/>
        </p:nvSpPr>
        <p:spPr>
          <a:xfrm>
            <a:off x="2590800" y="228600"/>
            <a:ext cx="72390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Can you tell me the main 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idea of each paragraph?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8509" name="Text Box 29"/>
          <p:cNvSpPr txBox="1"/>
          <p:nvPr/>
        </p:nvSpPr>
        <p:spPr>
          <a:xfrm>
            <a:off x="6156325" y="2060575"/>
            <a:ext cx="23622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10" name="Text Box 30"/>
          <p:cNvSpPr txBox="1"/>
          <p:nvPr/>
        </p:nvSpPr>
        <p:spPr>
          <a:xfrm>
            <a:off x="3429000" y="3286125"/>
            <a:ext cx="2362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lunchtime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11" name="Text Box 31"/>
          <p:cNvSpPr txBox="1"/>
          <p:nvPr/>
        </p:nvSpPr>
        <p:spPr>
          <a:xfrm>
            <a:off x="5929313" y="3286125"/>
            <a:ext cx="35814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uniforms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12" name="Text Box 32"/>
          <p:cNvSpPr txBox="1"/>
          <p:nvPr/>
        </p:nvSpPr>
        <p:spPr>
          <a:xfrm>
            <a:off x="3643313" y="4143375"/>
            <a:ext cx="2362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13" name="Text Box 33"/>
          <p:cNvSpPr txBox="1"/>
          <p:nvPr/>
        </p:nvSpPr>
        <p:spPr>
          <a:xfrm>
            <a:off x="6172200" y="4191000"/>
            <a:ext cx="2362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14" name="Text Box 34"/>
          <p:cNvSpPr txBox="1"/>
          <p:nvPr/>
        </p:nvSpPr>
        <p:spPr>
          <a:xfrm>
            <a:off x="6781800" y="5181600"/>
            <a:ext cx="2362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clubs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15" name="Text Box 35"/>
          <p:cNvSpPr txBox="1"/>
          <p:nvPr/>
        </p:nvSpPr>
        <p:spPr>
          <a:xfrm>
            <a:off x="4500563" y="5805488"/>
            <a:ext cx="4427537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after-school activities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91" name="AutoShape 36"/>
          <p:cNvSpPr/>
          <p:nvPr/>
        </p:nvSpPr>
        <p:spPr>
          <a:xfrm>
            <a:off x="2438400" y="0"/>
            <a:ext cx="5105400" cy="1295400"/>
          </a:xfrm>
          <a:prstGeom prst="wedgeEllipseCallout">
            <a:avLst>
              <a:gd name="adj1" fmla="val -67069"/>
              <a:gd name="adj2" fmla="val 49264"/>
            </a:avLst>
          </a:prstGeom>
          <a:noFill/>
          <a:ln w="50800" cap="flat" cmpd="sng">
            <a:solidFill>
              <a:srgbClr val="66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9492" name="Text Box 37"/>
          <p:cNvSpPr txBox="1"/>
          <p:nvPr/>
        </p:nvSpPr>
        <p:spPr>
          <a:xfrm>
            <a:off x="7620000" y="4572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09" grpId="0"/>
      <p:bldP spid="148510" grpId="0"/>
      <p:bldP spid="148511" grpId="0"/>
      <p:bldP spid="148512" grpId="0"/>
      <p:bldP spid="148513" grpId="0"/>
      <p:bldP spid="148514" grpId="0"/>
      <p:bldP spid="1485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AutoShape 2"/>
          <p:cNvSpPr/>
          <p:nvPr/>
        </p:nvSpPr>
        <p:spPr>
          <a:xfrm>
            <a:off x="3352800" y="2514600"/>
            <a:ext cx="2895600" cy="1676400"/>
          </a:xfrm>
          <a:prstGeom prst="curvedLeftArrow">
            <a:avLst>
              <a:gd name="adj1" fmla="val 20000"/>
              <a:gd name="adj2" fmla="val 40000"/>
              <a:gd name="adj3" fmla="val 57567"/>
            </a:avLst>
          </a:prstGeom>
          <a:solidFill>
            <a:srgbClr val="CC99FF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82" name="Oval 3"/>
          <p:cNvSpPr/>
          <p:nvPr/>
        </p:nvSpPr>
        <p:spPr>
          <a:xfrm>
            <a:off x="3505200" y="2895600"/>
            <a:ext cx="2133600" cy="762000"/>
          </a:xfrm>
          <a:prstGeom prst="ellipse">
            <a:avLst/>
          </a:prstGeom>
          <a:solidFill>
            <a:srgbClr val="3366FF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83" name="Line 4"/>
          <p:cNvSpPr/>
          <p:nvPr/>
        </p:nvSpPr>
        <p:spPr>
          <a:xfrm flipH="1" flipV="1">
            <a:off x="3124200" y="2667000"/>
            <a:ext cx="609600" cy="3810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84" name="Line 5"/>
          <p:cNvSpPr/>
          <p:nvPr/>
        </p:nvSpPr>
        <p:spPr>
          <a:xfrm flipV="1">
            <a:off x="3276600" y="3581400"/>
            <a:ext cx="609600" cy="3810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85" name="Line 6"/>
          <p:cNvSpPr/>
          <p:nvPr/>
        </p:nvSpPr>
        <p:spPr>
          <a:xfrm flipV="1">
            <a:off x="5257800" y="2590800"/>
            <a:ext cx="457200" cy="3810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86" name="Line 7"/>
          <p:cNvSpPr/>
          <p:nvPr/>
        </p:nvSpPr>
        <p:spPr>
          <a:xfrm flipH="1" flipV="1">
            <a:off x="5257800" y="3581400"/>
            <a:ext cx="609600" cy="3810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87" name="Oval 8"/>
          <p:cNvSpPr/>
          <p:nvPr/>
        </p:nvSpPr>
        <p:spPr>
          <a:xfrm>
            <a:off x="1371600" y="3810000"/>
            <a:ext cx="2133600" cy="762000"/>
          </a:xfrm>
          <a:prstGeom prst="ellipse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88" name="Oval 9"/>
          <p:cNvSpPr/>
          <p:nvPr/>
        </p:nvSpPr>
        <p:spPr>
          <a:xfrm>
            <a:off x="1219200" y="2057400"/>
            <a:ext cx="2133600" cy="762000"/>
          </a:xfrm>
          <a:prstGeom prst="ellipse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89" name="Oval 10"/>
          <p:cNvSpPr/>
          <p:nvPr/>
        </p:nvSpPr>
        <p:spPr>
          <a:xfrm>
            <a:off x="5638800" y="3657600"/>
            <a:ext cx="2133600" cy="762000"/>
          </a:xfrm>
          <a:prstGeom prst="ellipse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90" name="Oval 11"/>
          <p:cNvSpPr/>
          <p:nvPr/>
        </p:nvSpPr>
        <p:spPr>
          <a:xfrm>
            <a:off x="5572125" y="2071688"/>
            <a:ext cx="3200400" cy="990600"/>
          </a:xfrm>
          <a:prstGeom prst="ellipse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91" name="Oval 12"/>
          <p:cNvSpPr/>
          <p:nvPr/>
        </p:nvSpPr>
        <p:spPr>
          <a:xfrm>
            <a:off x="0" y="990600"/>
            <a:ext cx="3200400" cy="685800"/>
          </a:xfrm>
          <a:prstGeom prst="ellipse">
            <a:avLst/>
          </a:prstGeom>
          <a:solidFill>
            <a:srgbClr val="FF99FF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92" name="Oval 13"/>
          <p:cNvSpPr/>
          <p:nvPr/>
        </p:nvSpPr>
        <p:spPr>
          <a:xfrm>
            <a:off x="2438400" y="152400"/>
            <a:ext cx="3048000" cy="914400"/>
          </a:xfrm>
          <a:prstGeom prst="ellipse">
            <a:avLst/>
          </a:prstGeom>
          <a:solidFill>
            <a:srgbClr val="FF99FF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93" name="Oval 14"/>
          <p:cNvSpPr/>
          <p:nvPr/>
        </p:nvSpPr>
        <p:spPr>
          <a:xfrm>
            <a:off x="7543800" y="1143000"/>
            <a:ext cx="1447800" cy="685800"/>
          </a:xfrm>
          <a:prstGeom prst="ellipse">
            <a:avLst/>
          </a:prstGeom>
          <a:solidFill>
            <a:srgbClr val="FF99FF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94" name="Oval 15"/>
          <p:cNvSpPr/>
          <p:nvPr/>
        </p:nvSpPr>
        <p:spPr>
          <a:xfrm>
            <a:off x="5638800" y="838200"/>
            <a:ext cx="1447800" cy="685800"/>
          </a:xfrm>
          <a:prstGeom prst="ellipse">
            <a:avLst/>
          </a:prstGeom>
          <a:solidFill>
            <a:srgbClr val="FF99FF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95" name="Oval 16"/>
          <p:cNvSpPr/>
          <p:nvPr/>
        </p:nvSpPr>
        <p:spPr>
          <a:xfrm>
            <a:off x="228600" y="4876800"/>
            <a:ext cx="1752600" cy="1143000"/>
          </a:xfrm>
          <a:prstGeom prst="ellipse">
            <a:avLst/>
          </a:prstGeom>
          <a:solidFill>
            <a:srgbClr val="FF99FF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96" name="Oval 17"/>
          <p:cNvSpPr/>
          <p:nvPr/>
        </p:nvSpPr>
        <p:spPr>
          <a:xfrm>
            <a:off x="2362200" y="5257800"/>
            <a:ext cx="2514600" cy="685800"/>
          </a:xfrm>
          <a:prstGeom prst="ellipse">
            <a:avLst/>
          </a:prstGeom>
          <a:solidFill>
            <a:srgbClr val="FF99FF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97" name="Oval 18"/>
          <p:cNvSpPr/>
          <p:nvPr/>
        </p:nvSpPr>
        <p:spPr>
          <a:xfrm>
            <a:off x="5486400" y="5181600"/>
            <a:ext cx="1447800" cy="685800"/>
          </a:xfrm>
          <a:prstGeom prst="ellipse">
            <a:avLst/>
          </a:prstGeom>
          <a:solidFill>
            <a:srgbClr val="FF99FF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98" name="Oval 19"/>
          <p:cNvSpPr/>
          <p:nvPr/>
        </p:nvSpPr>
        <p:spPr>
          <a:xfrm>
            <a:off x="7543800" y="4648200"/>
            <a:ext cx="1447800" cy="685800"/>
          </a:xfrm>
          <a:prstGeom prst="ellipse">
            <a:avLst/>
          </a:prstGeom>
          <a:solidFill>
            <a:srgbClr val="FF99FF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99" name="Line 20"/>
          <p:cNvSpPr/>
          <p:nvPr/>
        </p:nvSpPr>
        <p:spPr>
          <a:xfrm flipH="1" flipV="1">
            <a:off x="1676400" y="1676400"/>
            <a:ext cx="381000" cy="3810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0" name="Line 21"/>
          <p:cNvSpPr/>
          <p:nvPr/>
        </p:nvSpPr>
        <p:spPr>
          <a:xfrm flipV="1">
            <a:off x="2819400" y="1066800"/>
            <a:ext cx="990600" cy="10668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1" name="Line 22"/>
          <p:cNvSpPr/>
          <p:nvPr/>
        </p:nvSpPr>
        <p:spPr>
          <a:xfrm flipV="1">
            <a:off x="7391400" y="1676400"/>
            <a:ext cx="304800" cy="3810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2" name="Line 23"/>
          <p:cNvSpPr/>
          <p:nvPr/>
        </p:nvSpPr>
        <p:spPr>
          <a:xfrm flipV="1">
            <a:off x="6248400" y="1524000"/>
            <a:ext cx="152400" cy="6096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3" name="Line 24"/>
          <p:cNvSpPr/>
          <p:nvPr/>
        </p:nvSpPr>
        <p:spPr>
          <a:xfrm flipV="1">
            <a:off x="1295400" y="4419600"/>
            <a:ext cx="304800" cy="4572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4" name="Line 25"/>
          <p:cNvSpPr/>
          <p:nvPr/>
        </p:nvSpPr>
        <p:spPr>
          <a:xfrm flipH="1" flipV="1">
            <a:off x="2362200" y="4572000"/>
            <a:ext cx="609600" cy="6858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5" name="Line 26"/>
          <p:cNvSpPr/>
          <p:nvPr/>
        </p:nvSpPr>
        <p:spPr>
          <a:xfrm flipV="1">
            <a:off x="6248400" y="4419600"/>
            <a:ext cx="76200" cy="7620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6" name="Line 27"/>
          <p:cNvSpPr/>
          <p:nvPr/>
        </p:nvSpPr>
        <p:spPr>
          <a:xfrm flipH="1" flipV="1">
            <a:off x="7543800" y="4267200"/>
            <a:ext cx="609600" cy="3810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532" name="Text Box 28"/>
          <p:cNvSpPr txBox="1"/>
          <p:nvPr/>
        </p:nvSpPr>
        <p:spPr>
          <a:xfrm>
            <a:off x="1219200" y="2133600"/>
            <a:ext cx="29718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time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8" name="Text Box 29"/>
          <p:cNvSpPr txBox="1"/>
          <p:nvPr/>
        </p:nvSpPr>
        <p:spPr>
          <a:xfrm>
            <a:off x="3571875" y="3000375"/>
            <a:ext cx="33528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school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9" name="Text Box 30"/>
          <p:cNvSpPr txBox="1"/>
          <p:nvPr/>
        </p:nvSpPr>
        <p:spPr>
          <a:xfrm>
            <a:off x="0" y="1125538"/>
            <a:ext cx="4267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starting/finishing time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35" name="Text Box 31"/>
          <p:cNvSpPr txBox="1"/>
          <p:nvPr/>
        </p:nvSpPr>
        <p:spPr>
          <a:xfrm>
            <a:off x="2484438" y="215900"/>
            <a:ext cx="3529012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for homework / after-school activities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36" name="Text Box 32"/>
          <p:cNvSpPr txBox="1"/>
          <p:nvPr/>
        </p:nvSpPr>
        <p:spPr>
          <a:xfrm>
            <a:off x="5715000" y="928688"/>
            <a:ext cx="42672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lunch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37" name="Text Box 33"/>
          <p:cNvSpPr txBox="1"/>
          <p:nvPr/>
        </p:nvSpPr>
        <p:spPr>
          <a:xfrm>
            <a:off x="7620000" y="1201738"/>
            <a:ext cx="42672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38" name="Text Box 34"/>
          <p:cNvSpPr txBox="1"/>
          <p:nvPr/>
        </p:nvSpPr>
        <p:spPr>
          <a:xfrm>
            <a:off x="5943600" y="2286000"/>
            <a:ext cx="3200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life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39" name="Text Box 35"/>
          <p:cNvSpPr txBox="1"/>
          <p:nvPr/>
        </p:nvSpPr>
        <p:spPr>
          <a:xfrm>
            <a:off x="6172200" y="3810000"/>
            <a:ext cx="3200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40" name="Text Box 36"/>
          <p:cNvSpPr txBox="1"/>
          <p:nvPr/>
        </p:nvSpPr>
        <p:spPr>
          <a:xfrm>
            <a:off x="7715250" y="4714875"/>
            <a:ext cx="14287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41" name="Text Box 37"/>
          <p:cNvSpPr txBox="1"/>
          <p:nvPr/>
        </p:nvSpPr>
        <p:spPr>
          <a:xfrm>
            <a:off x="5562600" y="5240338"/>
            <a:ext cx="42672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42" name="Text Box 38"/>
          <p:cNvSpPr txBox="1"/>
          <p:nvPr/>
        </p:nvSpPr>
        <p:spPr>
          <a:xfrm>
            <a:off x="1676400" y="3962400"/>
            <a:ext cx="3200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8" name="Text Box 39"/>
          <p:cNvSpPr txBox="1"/>
          <p:nvPr/>
        </p:nvSpPr>
        <p:spPr>
          <a:xfrm>
            <a:off x="2438400" y="5392738"/>
            <a:ext cx="42672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facilities(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设备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44" name="Text Box 40"/>
          <p:cNvSpPr txBox="1"/>
          <p:nvPr/>
        </p:nvSpPr>
        <p:spPr>
          <a:xfrm>
            <a:off x="381000" y="5164138"/>
            <a:ext cx="42672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after-school 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0" name="WordArt 41"/>
          <p:cNvSpPr>
            <a:spLocks noTextEdit="1"/>
          </p:cNvSpPr>
          <p:nvPr/>
        </p:nvSpPr>
        <p:spPr>
          <a:xfrm>
            <a:off x="6500813" y="0"/>
            <a:ext cx="242887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 flow chart</a:t>
            </a:r>
            <a:endParaRPr lang="zh-CN" altLang="en-US" sz="32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nimBg="1"/>
      <p:bldP spid="149532" grpId="0"/>
      <p:bldP spid="149535" grpId="0"/>
      <p:bldP spid="149536" grpId="0"/>
      <p:bldP spid="149537" grpId="0"/>
      <p:bldP spid="149538" grpId="0"/>
      <p:bldP spid="149539" grpId="0"/>
      <p:bldP spid="149540" grpId="0"/>
      <p:bldP spid="149541" grpId="0"/>
      <p:bldP spid="149542" grpId="0"/>
      <p:bldP spid="1495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6"/>
          <p:cNvSpPr/>
          <p:nvPr/>
        </p:nvSpPr>
        <p:spPr>
          <a:xfrm>
            <a:off x="714375" y="142875"/>
            <a:ext cx="7164388" cy="646113"/>
          </a:xfrm>
          <a:prstGeom prst="rect">
            <a:avLst/>
          </a:prstGeom>
          <a:solidFill>
            <a:srgbClr val="FF0066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3600" b="1" dirty="0">
                <a:solidFill>
                  <a:srgbClr val="FFFFFF"/>
                </a:solidFill>
                <a:latin typeface="Comic Sans MS" panose="030F0702030302020204" pitchFamily="66" charset="0"/>
              </a:rPr>
              <a:t>Make a presentation in groups</a:t>
            </a:r>
            <a:endParaRPr lang="en-US" altLang="zh-CN" sz="36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506" name="Group 4"/>
          <p:cNvGrpSpPr/>
          <p:nvPr/>
        </p:nvGrpSpPr>
        <p:grpSpPr>
          <a:xfrm>
            <a:off x="179388" y="836613"/>
            <a:ext cx="9145587" cy="1487487"/>
            <a:chOff x="0" y="0"/>
            <a:chExt cx="9751" cy="3050"/>
          </a:xfrm>
        </p:grpSpPr>
        <p:sp>
          <p:nvSpPr>
            <p:cNvPr id="21507" name="AutoShape 5"/>
            <p:cNvSpPr/>
            <p:nvPr/>
          </p:nvSpPr>
          <p:spPr>
            <a:xfrm>
              <a:off x="0" y="0"/>
              <a:ext cx="9410" cy="2949"/>
            </a:xfrm>
            <a:prstGeom prst="flowChartAlternateProcess">
              <a:avLst/>
            </a:pr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08" name="Text Box 6"/>
            <p:cNvSpPr txBox="1"/>
            <p:nvPr/>
          </p:nvSpPr>
          <p:spPr>
            <a:xfrm>
              <a:off x="225" y="111"/>
              <a:ext cx="9526" cy="293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Four students in a group to make a presentation about your ideal School. Make sure everyone must talk about one point.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zh-CN" altLang="en-US" sz="20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(四人一组陈述你们的理想学校，每人阐述一点)</a:t>
              </a:r>
              <a:endPara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graphicFrame>
        <p:nvGraphicFramePr>
          <p:cNvPr id="22535" name="Group 7"/>
          <p:cNvGraphicFramePr>
            <a:graphicFrameLocks noGrp="1"/>
          </p:cNvGraphicFramePr>
          <p:nvPr/>
        </p:nvGraphicFramePr>
        <p:xfrm>
          <a:off x="107950" y="2349500"/>
          <a:ext cx="8858250" cy="4241800"/>
        </p:xfrm>
        <a:graphic>
          <a:graphicData uri="http://schemas.openxmlformats.org/drawingml/2006/table">
            <a:tbl>
              <a:tblPr/>
              <a:tblGrid>
                <a:gridCol w="1635125"/>
                <a:gridCol w="7223125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1535" name="Rectangle 33"/>
          <p:cNvSpPr>
            <a:spLocks noGrp="1"/>
          </p:cNvSpPr>
          <p:nvPr/>
        </p:nvSpPr>
        <p:spPr>
          <a:xfrm>
            <a:off x="323850" y="2781300"/>
            <a:ext cx="27368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</a:rPr>
              <a:t>time</a:t>
            </a:r>
            <a:endParaRPr lang="zh-CN" altLang="en-US" sz="3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536" name="Rectangle 34"/>
          <p:cNvSpPr>
            <a:spLocks noGrp="1"/>
          </p:cNvSpPr>
          <p:nvPr/>
        </p:nvSpPr>
        <p:spPr>
          <a:xfrm>
            <a:off x="107950" y="3355975"/>
            <a:ext cx="27368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</a:rPr>
              <a:t>homework</a:t>
            </a:r>
            <a:endParaRPr lang="zh-CN" altLang="en-US" sz="3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537" name="Rectangle 35"/>
          <p:cNvSpPr>
            <a:spLocks noGrp="1"/>
          </p:cNvSpPr>
          <p:nvPr/>
        </p:nvSpPr>
        <p:spPr>
          <a:xfrm>
            <a:off x="323850" y="3860800"/>
            <a:ext cx="27368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</a:rPr>
              <a:t>lunch</a:t>
            </a:r>
            <a:endParaRPr lang="zh-CN" altLang="en-US" sz="3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538" name="Rectangle 36"/>
          <p:cNvSpPr>
            <a:spLocks noGrp="1"/>
          </p:cNvSpPr>
          <p:nvPr/>
        </p:nvSpPr>
        <p:spPr>
          <a:xfrm>
            <a:off x="180975" y="4508500"/>
            <a:ext cx="2735263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</a:rPr>
              <a:t>subject</a:t>
            </a:r>
            <a:endParaRPr lang="zh-CN" altLang="en-US" sz="3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539" name="Rectangle 37"/>
          <p:cNvSpPr>
            <a:spLocks noGrp="1"/>
          </p:cNvSpPr>
          <p:nvPr/>
        </p:nvSpPr>
        <p:spPr>
          <a:xfrm>
            <a:off x="107950" y="5156200"/>
            <a:ext cx="27368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</a:rPr>
              <a:t>facility</a:t>
            </a:r>
            <a:r>
              <a:rPr lang="zh-CN" altLang="en-US" sz="1600" b="1" dirty="0">
                <a:latin typeface="宋体" panose="02010600030101010101" pitchFamily="2" charset="-122"/>
              </a:rPr>
              <a:t>(设施)</a:t>
            </a:r>
            <a:endParaRPr lang="zh-CN" altLang="en-US" sz="1600" b="1" dirty="0">
              <a:latin typeface="宋体" panose="02010600030101010101" pitchFamily="2" charset="-122"/>
            </a:endParaRPr>
          </a:p>
        </p:txBody>
      </p:sp>
      <p:sp>
        <p:nvSpPr>
          <p:cNvPr id="21540" name="Rectangle 38"/>
          <p:cNvSpPr>
            <a:spLocks noGrp="1"/>
          </p:cNvSpPr>
          <p:nvPr/>
        </p:nvSpPr>
        <p:spPr>
          <a:xfrm>
            <a:off x="107950" y="5661025"/>
            <a:ext cx="2735263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</a:rPr>
              <a:t>activity</a:t>
            </a:r>
            <a:endParaRPr lang="zh-CN" altLang="en-US" sz="3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541" name="Rectangle 39"/>
          <p:cNvSpPr>
            <a:spLocks noGrp="1"/>
          </p:cNvSpPr>
          <p:nvPr/>
        </p:nvSpPr>
        <p:spPr>
          <a:xfrm>
            <a:off x="3352800" y="2063750"/>
            <a:ext cx="345757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expressions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42" name="Rectangle 40"/>
          <p:cNvSpPr>
            <a:spLocks noGrp="1"/>
          </p:cNvSpPr>
          <p:nvPr/>
        </p:nvSpPr>
        <p:spPr>
          <a:xfrm>
            <a:off x="1765300" y="2638425"/>
            <a:ext cx="6192838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ideal school starts at ... and finishes at ...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43" name="Rectangle 41"/>
          <p:cNvSpPr>
            <a:spLocks noGrp="1"/>
          </p:cNvSpPr>
          <p:nvPr/>
        </p:nvSpPr>
        <p:spPr>
          <a:xfrm>
            <a:off x="1765300" y="3143250"/>
            <a:ext cx="6192838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.... of homework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zh-CN" altLang="en-US" sz="3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544" name="Rectangle 42"/>
          <p:cNvSpPr>
            <a:spLocks noGrp="1"/>
          </p:cNvSpPr>
          <p:nvPr/>
        </p:nvSpPr>
        <p:spPr>
          <a:xfrm>
            <a:off x="1763713" y="3790950"/>
            <a:ext cx="7272337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an hour for .../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takes us an hour to have lunch.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45" name="Rectangle 43"/>
          <p:cNvSpPr>
            <a:spLocks noGrp="1"/>
          </p:cNvSpPr>
          <p:nvPr/>
        </p:nvSpPr>
        <p:spPr>
          <a:xfrm>
            <a:off x="1836738" y="4437063"/>
            <a:ext cx="6192837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...every day/ I love..../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...is my favourite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I think... is interesting/...</a:t>
            </a:r>
            <a:endParaRPr lang="zh-CN" altLang="en-US" sz="3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46" name="Rectangle 44"/>
          <p:cNvSpPr>
            <a:spLocks noGrp="1"/>
          </p:cNvSpPr>
          <p:nvPr/>
        </p:nvSpPr>
        <p:spPr>
          <a:xfrm>
            <a:off x="1836738" y="5086350"/>
            <a:ext cx="6192837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...</a:t>
            </a:r>
            <a:endParaRPr lang="zh-CN" altLang="en-US" sz="3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47" name="Rectangle 45"/>
          <p:cNvSpPr>
            <a:spLocks noGrp="1"/>
          </p:cNvSpPr>
          <p:nvPr/>
        </p:nvSpPr>
        <p:spPr>
          <a:xfrm>
            <a:off x="1892300" y="5715000"/>
            <a:ext cx="6192838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lots of.../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I'm a member of.../I join...</a:t>
            </a:r>
            <a:b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Every...,we go on a schcool trip.</a:t>
            </a:r>
            <a:endParaRPr lang="zh-CN" altLang="en-US" sz="3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48" name="Line 46"/>
          <p:cNvSpPr/>
          <p:nvPr/>
        </p:nvSpPr>
        <p:spPr>
          <a:xfrm>
            <a:off x="142875" y="2357438"/>
            <a:ext cx="1643063" cy="5715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2" descr="20120224184757_M5kyy_thumb_600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209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Rectangle 3"/>
          <p:cNvSpPr/>
          <p:nvPr/>
        </p:nvSpPr>
        <p:spPr>
          <a:xfrm>
            <a:off x="1835150" y="288925"/>
            <a:ext cx="668337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Step1:Revision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Life in a British school</a:t>
            </a:r>
            <a:endParaRPr lang="en-US" altLang="zh-CN" sz="24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9" name="Text Box 4"/>
          <p:cNvSpPr txBox="1"/>
          <p:nvPr/>
        </p:nvSpPr>
        <p:spPr>
          <a:xfrm>
            <a:off x="2209800" y="868363"/>
            <a:ext cx="725805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Nancy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</a:rPr>
              <a:t> 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4100" name="Text Box 5"/>
          <p:cNvSpPr txBox="1"/>
          <p:nvPr/>
        </p:nvSpPr>
        <p:spPr>
          <a:xfrm>
            <a:off x="2209800" y="1628775"/>
            <a:ext cx="3875088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 1.name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2. a mixed school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8" name="Text Box 6"/>
          <p:cNvSpPr txBox="1"/>
          <p:nvPr/>
        </p:nvSpPr>
        <p:spPr>
          <a:xfrm>
            <a:off x="5795963" y="2176463"/>
            <a:ext cx="334803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lessons together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9" name="Text Box 7"/>
          <p:cNvSpPr txBox="1"/>
          <p:nvPr/>
        </p:nvSpPr>
        <p:spPr>
          <a:xfrm>
            <a:off x="4140200" y="1628775"/>
            <a:ext cx="5003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Woodland School near London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3" name="Text Box 8"/>
          <p:cNvSpPr txBox="1"/>
          <p:nvPr/>
        </p:nvSpPr>
        <p:spPr>
          <a:xfrm>
            <a:off x="2209800" y="2781300"/>
            <a:ext cx="272256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 subject</a:t>
            </a:r>
            <a:r>
              <a:rPr lang="en-US" altLang="zh-C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4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81" name="Text Box 9"/>
          <p:cNvSpPr txBox="1"/>
          <p:nvPr/>
        </p:nvSpPr>
        <p:spPr>
          <a:xfrm>
            <a:off x="4932363" y="2781300"/>
            <a:ext cx="33845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French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82" name="Text Box 10"/>
          <p:cNvSpPr txBox="1"/>
          <p:nvPr/>
        </p:nvSpPr>
        <p:spPr>
          <a:xfrm>
            <a:off x="4716463" y="3148013"/>
            <a:ext cx="410368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 Learning 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fun.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6" name="Text Box 11"/>
          <p:cNvSpPr txBox="1"/>
          <p:nvPr/>
        </p:nvSpPr>
        <p:spPr>
          <a:xfrm>
            <a:off x="2214563" y="3857625"/>
            <a:ext cx="172878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</a:t>
            </a:r>
            <a:endParaRPr lang="zh-CN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84" name="Text Box 12"/>
          <p:cNvSpPr txBox="1"/>
          <p:nvPr/>
        </p:nvSpPr>
        <p:spPr>
          <a:xfrm>
            <a:off x="2825750" y="4508500"/>
            <a:ext cx="59404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Reading Week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8" name="Text Box 13"/>
          <p:cNvSpPr txBox="1"/>
          <p:nvPr/>
        </p:nvSpPr>
        <p:spPr>
          <a:xfrm>
            <a:off x="5292725" y="868363"/>
            <a:ext cx="122396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Grade: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86" name="Text Box 14"/>
          <p:cNvSpPr txBox="1"/>
          <p:nvPr/>
        </p:nvSpPr>
        <p:spPr>
          <a:xfrm>
            <a:off x="6877050" y="868363"/>
            <a:ext cx="7905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8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28687" name="Text Box 15"/>
          <p:cNvSpPr txBox="1"/>
          <p:nvPr/>
        </p:nvSpPr>
        <p:spPr>
          <a:xfrm>
            <a:off x="2357438" y="4965700"/>
            <a:ext cx="6408737" cy="1570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	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books from 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books and magazines from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	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books than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books with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  <p:bldP spid="28681" grpId="0"/>
      <p:bldP spid="28682" grpId="0"/>
      <p:bldP spid="28684" grpId="0"/>
      <p:bldP spid="28686" grpId="0"/>
      <p:bldP spid="286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3"/>
          <p:cNvSpPr>
            <a:spLocks noGrp="1"/>
          </p:cNvSpPr>
          <p:nvPr>
            <p:ph type="body" sz="half"/>
          </p:nvPr>
        </p:nvSpPr>
        <p:spPr>
          <a:xfrm>
            <a:off x="0" y="908050"/>
            <a:ext cx="8929688" cy="431800"/>
          </a:xfrm>
          <a:ln/>
        </p:spPr>
        <p:txBody>
          <a:bodyPr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indent="-342900"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an article about your ideal school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260350"/>
            <a:ext cx="7215188" cy="549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Step8: Writing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practise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43406" name="Group 46"/>
          <p:cNvGraphicFramePr>
            <a:graphicFrameLocks noGrp="1"/>
          </p:cNvGraphicFramePr>
          <p:nvPr>
            <p:ph sz="half" idx="1"/>
          </p:nvPr>
        </p:nvGraphicFramePr>
        <p:xfrm>
          <a:off x="250825" y="2060575"/>
          <a:ext cx="8893175" cy="4114800"/>
        </p:xfrm>
        <a:graphic>
          <a:graphicData uri="http://schemas.openxmlformats.org/drawingml/2006/table">
            <a:tbl>
              <a:tblPr/>
              <a:tblGrid>
                <a:gridCol w="3122613"/>
                <a:gridCol w="5770562"/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上学放学时间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早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9:30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上学     下午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4:00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放学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作业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每天半小时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午饭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小时，可聊天，听音乐，散步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班级及课程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人一班，上物理，音乐，电脑课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学校设施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阅览室，足球场，游泳池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活动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有各种俱乐部，每月一次外出旅行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2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4578" name="Text Box 3"/>
          <p:cNvSpPr txBox="1"/>
          <p:nvPr/>
        </p:nvSpPr>
        <p:spPr>
          <a:xfrm>
            <a:off x="611188" y="1268413"/>
            <a:ext cx="2422525" cy="646112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FF0066"/>
                </a:solidFill>
                <a:latin typeface="Comic Sans MS" panose="030F0702030302020204" pitchFamily="66" charset="0"/>
              </a:rPr>
              <a:t>Homework</a:t>
            </a:r>
            <a:endParaRPr lang="en-US" altLang="zh-CN" sz="36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Rectangle 4"/>
          <p:cNvSpPr/>
          <p:nvPr/>
        </p:nvSpPr>
        <p:spPr>
          <a:xfrm>
            <a:off x="611188" y="2708275"/>
            <a:ext cx="8532812" cy="14398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your own article and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 the poster.</a:t>
            </a:r>
            <a:endParaRPr lang="en-US" altLang="zh-CN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80" name="Picture 5" descr="MMj02866700000[1]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0" y="3581400"/>
            <a:ext cx="2705100" cy="2344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WordArt 2"/>
          <p:cNvSpPr/>
          <p:nvPr/>
        </p:nvSpPr>
        <p:spPr>
          <a:xfrm>
            <a:off x="539750" y="620713"/>
            <a:ext cx="7848600" cy="1368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spc="-36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Make the poster</a:t>
            </a:r>
            <a:endParaRPr lang="zh-CN" altLang="en-US" sz="3600" spc="-36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5602" name="Picture 3" descr="d"/>
          <p:cNvPicPr>
            <a:picLocks noGrp="1" noRot="1" noChangeAspect="1"/>
          </p:cNvPicPr>
          <p:nvPr>
            <p:ph type="body"/>
          </p:nvPr>
        </p:nvPicPr>
        <p:blipFill>
          <a:blip r:embed="rId1"/>
          <a:stretch>
            <a:fillRect/>
          </a:stretch>
        </p:blipFill>
        <p:spPr>
          <a:xfrm>
            <a:off x="539750" y="2997200"/>
            <a:ext cx="2668588" cy="2808288"/>
          </a:xfrm>
          <a:ln/>
        </p:spPr>
      </p:pic>
      <p:pic>
        <p:nvPicPr>
          <p:cNvPr id="25603" name="Picture 4" descr="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2924175"/>
            <a:ext cx="2592387" cy="280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5" descr="图片3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63" y="3981450"/>
            <a:ext cx="4887912" cy="3457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/>
          <a:p>
            <a:endParaRPr lang="zh-CN" altLang="en-US" dirty="0"/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wrap="square" lIns="91440" tIns="45720" rIns="91440" bIns="45720" anchor="t"/>
          <a:p>
            <a:endParaRPr lang="zh-CN" altLang="en-US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/>
          <p:nvPr/>
        </p:nvSpPr>
        <p:spPr>
          <a:xfrm>
            <a:off x="2362200" y="0"/>
            <a:ext cx="4019550" cy="234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Age: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Grade: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99" name="Text Box 3"/>
          <p:cNvSpPr txBox="1"/>
          <p:nvPr/>
        </p:nvSpPr>
        <p:spPr>
          <a:xfrm>
            <a:off x="3643313" y="500063"/>
            <a:ext cx="928687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9900"/>
                </a:solidFill>
                <a:latin typeface="Arial" panose="020B0604020202020204" pitchFamily="34" charset="0"/>
              </a:rPr>
              <a:t>14</a:t>
            </a:r>
            <a:endParaRPr lang="en-US" altLang="zh-CN" sz="2400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Text Box 4"/>
          <p:cNvSpPr txBox="1"/>
          <p:nvPr/>
        </p:nvSpPr>
        <p:spPr>
          <a:xfrm>
            <a:off x="3643313" y="857250"/>
            <a:ext cx="11525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8th</a:t>
            </a:r>
            <a:endParaRPr lang="en-US" altLang="zh-CN" sz="2800" b="1" dirty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3643313" y="1214438"/>
            <a:ext cx="5792787" cy="1373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Rocky Mountain High School near Denver</a:t>
            </a:r>
            <a:endParaRPr lang="en-US" altLang="zh-CN" sz="2800" b="1" dirty="0">
              <a:solidFill>
                <a:srgbClr val="FF9900"/>
              </a:solidFill>
              <a:latin typeface="Times New Roman" panose="02020603050405020304" pitchFamily="18" charset="0"/>
            </a:endParaRPr>
          </a:p>
          <a:p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Text Box 6"/>
          <p:cNvSpPr txBox="1"/>
          <p:nvPr/>
        </p:nvSpPr>
        <p:spPr>
          <a:xfrm>
            <a:off x="2381250" y="2011363"/>
            <a:ext cx="250825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9703" name="Text Box 7"/>
          <p:cNvSpPr txBox="1"/>
          <p:nvPr/>
        </p:nvSpPr>
        <p:spPr>
          <a:xfrm>
            <a:off x="2843213" y="2276475"/>
            <a:ext cx="6300787" cy="2228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Buddy Club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club, older students help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friend Tony is in the 12</a:t>
            </a:r>
            <a:r>
              <a:rPr lang="en-US" altLang="zh-C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grade. He often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4" name="Text Box 8"/>
          <p:cNvSpPr txBox="1"/>
          <p:nvPr/>
        </p:nvSpPr>
        <p:spPr>
          <a:xfrm>
            <a:off x="2843213" y="4505325"/>
            <a:ext cx="5832475" cy="2228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2.We have different classes every day. On Friday afternoon,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Twice a week, I play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love 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Our team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8" name="Picture 9" descr="T01874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149725"/>
            <a:ext cx="2555875" cy="258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0" descr="T0153C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2200" cy="139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1" descr="T01038~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2381250" cy="2732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3" grpId="0"/>
      <p:bldP spid="297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6"/>
          <p:cNvSpPr/>
          <p:nvPr/>
        </p:nvSpPr>
        <p:spPr>
          <a:xfrm>
            <a:off x="179388" y="188913"/>
            <a:ext cx="2066925" cy="708025"/>
          </a:xfrm>
          <a:prstGeom prst="rect">
            <a:avLst/>
          </a:prstGeom>
          <a:solidFill>
            <a:srgbClr val="FF0066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rgbClr val="FF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Lead-in</a:t>
            </a:r>
            <a:endParaRPr lang="zh-CN" altLang="en-US" sz="4000" b="1" dirty="0">
              <a:solidFill>
                <a:srgbClr val="FFFFFF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5124" name="Text Box 3"/>
          <p:cNvSpPr txBox="1"/>
          <p:nvPr/>
        </p:nvSpPr>
        <p:spPr>
          <a:xfrm>
            <a:off x="785813" y="1000125"/>
            <a:ext cx="7058025" cy="587375"/>
          </a:xfrm>
          <a:prstGeom prst="rect">
            <a:avLst/>
          </a:prstGeom>
          <a:noFill/>
          <a:ln w="69850" cap="flat" cmpd="dbl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p>
            <a:pPr algn="ctr"/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school life is different from yours.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图片 1" descr="1046209857_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130" y="1742440"/>
            <a:ext cx="6979285" cy="439483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6" name="Text Box 16"/>
          <p:cNvSpPr txBox="1"/>
          <p:nvPr/>
        </p:nvSpPr>
        <p:spPr>
          <a:xfrm>
            <a:off x="0" y="188913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Free Talk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37" name="Text Box 17"/>
          <p:cNvSpPr txBox="1"/>
          <p:nvPr/>
        </p:nvSpPr>
        <p:spPr>
          <a:xfrm>
            <a:off x="0" y="1196975"/>
            <a:ext cx="8820150" cy="253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</a:rPr>
              <a:t>What time does your school start?</a:t>
            </a:r>
            <a:endParaRPr lang="en-US" altLang="zh-CN" sz="4000" b="1" dirty="0">
              <a:latin typeface="Times New Roman" panose="02020603050405020304" pitchFamily="18" charset="0"/>
            </a:endParaRPr>
          </a:p>
          <a:p>
            <a:r>
              <a:rPr lang="en-US" altLang="zh-CN" sz="4000" b="1" dirty="0">
                <a:latin typeface="Times New Roman" panose="02020603050405020304" pitchFamily="18" charset="0"/>
              </a:rPr>
              <a:t>Do you think this is too early or too late?</a:t>
            </a:r>
            <a:endParaRPr lang="en-US" altLang="zh-CN" sz="4000" b="1" dirty="0">
              <a:latin typeface="Times New Roman" panose="02020603050405020304" pitchFamily="18" charset="0"/>
            </a:endParaRPr>
          </a:p>
          <a:p>
            <a:r>
              <a:rPr lang="en-US" altLang="zh-CN" sz="4000" b="1" dirty="0">
                <a:latin typeface="Times New Roman" panose="02020603050405020304" pitchFamily="18" charset="0"/>
              </a:rPr>
              <a:t>What time does your school end?</a:t>
            </a:r>
            <a:endParaRPr lang="en-US" altLang="zh-CN" sz="4000" b="1" dirty="0">
              <a:latin typeface="Times New Roman" panose="02020603050405020304" pitchFamily="18" charset="0"/>
            </a:endParaRPr>
          </a:p>
          <a:p>
            <a:r>
              <a:rPr lang="en-US" altLang="zh-CN" sz="4000" b="1" dirty="0">
                <a:latin typeface="Times New Roman" panose="02020603050405020304" pitchFamily="18" charset="0"/>
              </a:rPr>
              <a:t>Do you think this is too late?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sp>
        <p:nvSpPr>
          <p:cNvPr id="30754" name="Text Box 34"/>
          <p:cNvSpPr txBox="1"/>
          <p:nvPr/>
        </p:nvSpPr>
        <p:spPr>
          <a:xfrm>
            <a:off x="0" y="4725988"/>
            <a:ext cx="8820150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What time does your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ideal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school start and end?</a:t>
            </a:r>
            <a:endParaRPr lang="en-US" altLang="zh-CN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5" name="Text Box 35"/>
          <p:cNvSpPr txBox="1"/>
          <p:nvPr/>
        </p:nvSpPr>
        <p:spPr>
          <a:xfrm>
            <a:off x="3492500" y="188913"/>
            <a:ext cx="42672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Ask and </a:t>
            </a:r>
            <a:r>
              <a:rPr lang="en-US" altLang="zh-CN" sz="4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answer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endParaRPr lang="en-US" altLang="zh-CN" sz="36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6" grpId="0"/>
      <p:bldP spid="30737" grpId="0"/>
      <p:bldP spid="30754" grpId="0"/>
      <p:bldP spid="307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3" name="Text Box 1027"/>
          <p:cNvSpPr txBox="1"/>
          <p:nvPr/>
        </p:nvSpPr>
        <p:spPr>
          <a:xfrm>
            <a:off x="374650" y="149225"/>
            <a:ext cx="2633663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</a:rPr>
              <a:t>Lunchtime</a:t>
            </a:r>
            <a:endParaRPr lang="en-US" altLang="zh-CN" sz="40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0965" name="Text Box 1029"/>
          <p:cNvSpPr txBox="1"/>
          <p:nvPr/>
        </p:nvSpPr>
        <p:spPr>
          <a:xfrm>
            <a:off x="0" y="4797425"/>
            <a:ext cx="91440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long is lunchtime at your school?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5" name="图片 5" descr="QQ图片2016041108234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0625" y="214313"/>
            <a:ext cx="342900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6" descr="QQ图片201604110823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6813"/>
            <a:ext cx="4098925" cy="307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5" name="Text Box 3"/>
          <p:cNvSpPr txBox="1"/>
          <p:nvPr/>
        </p:nvSpPr>
        <p:spPr>
          <a:xfrm>
            <a:off x="0" y="0"/>
            <a:ext cx="8893175" cy="2101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you wear uniforms at school?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you like wearing school uniforms? Why or why not?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图片 2" descr="af32e4b67b3b4b91a0deae8b9e3846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20" y="2292350"/>
            <a:ext cx="6590030" cy="369887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ext Box 12"/>
          <p:cNvSpPr txBox="1"/>
          <p:nvPr/>
        </p:nvSpPr>
        <p:spPr>
          <a:xfrm>
            <a:off x="0" y="2205038"/>
            <a:ext cx="9144000" cy="4362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 		Choose the one you like best.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u="sng" dirty="0">
                <a:latin typeface="Times New Roman" panose="02020603050405020304" pitchFamily="18" charset="0"/>
              </a:rPr>
              <a:t>Subjects</a:t>
            </a:r>
            <a:r>
              <a:rPr lang="en-US" altLang="zh-CN" sz="2800" b="1" dirty="0">
                <a:latin typeface="Times New Roman" panose="02020603050405020304" pitchFamily="18" charset="0"/>
              </a:rPr>
              <a:t>            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Sports</a:t>
            </a:r>
            <a:r>
              <a:rPr lang="en-US" altLang="zh-CN" sz="2800" b="1" dirty="0">
                <a:latin typeface="Times New Roman" panose="02020603050405020304" pitchFamily="18" charset="0"/>
              </a:rPr>
              <a:t>                     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Clubs</a:t>
            </a:r>
            <a:endParaRPr lang="en-US" altLang="zh-CN" sz="3200" b="1" u="sng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□ Chinese	    □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Badminton</a:t>
            </a:r>
            <a:r>
              <a:rPr lang="en-US" altLang="zh-CN" sz="2800" b="1" dirty="0">
                <a:latin typeface="Times New Roman" panose="02020603050405020304" pitchFamily="18" charset="0"/>
              </a:rPr>
              <a:t>	     □ Art  Club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□ English	    □ Baseball	     □ Chess Club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□ Geography □ Football	     □ Dance Club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□ History	    □ Table tennis	     □ English Club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□ Maths	    □ Tennis	                □ Reading Club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□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Physics</a:t>
            </a:r>
            <a:r>
              <a:rPr lang="en-US" altLang="zh-CN" sz="2800" b="1" dirty="0">
                <a:latin typeface="Times New Roman" panose="02020603050405020304" pitchFamily="18" charset="0"/>
              </a:rPr>
              <a:t>	    □ Volleyball	      □ Singing Club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□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        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    □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           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        □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                   .</a:t>
            </a:r>
            <a:endParaRPr lang="en-US" altLang="zh-CN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41997" name="Text Box 13"/>
          <p:cNvSpPr txBox="1"/>
          <p:nvPr/>
        </p:nvSpPr>
        <p:spPr>
          <a:xfrm>
            <a:off x="0" y="1557338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Which is your favourite subject/sport/club?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AutoShape 18"/>
          <p:cNvSpPr/>
          <p:nvPr/>
        </p:nvSpPr>
        <p:spPr>
          <a:xfrm>
            <a:off x="2143125" y="500063"/>
            <a:ext cx="5334000" cy="609600"/>
          </a:xfrm>
          <a:prstGeom prst="wedgeEllipseCallout">
            <a:avLst>
              <a:gd name="adj1" fmla="val -57056"/>
              <a:gd name="adj2" fmla="val 100000"/>
            </a:avLst>
          </a:prstGeom>
          <a:noFill/>
          <a:ln w="63500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0244" name="Text Box 19"/>
          <p:cNvSpPr txBox="1"/>
          <p:nvPr/>
        </p:nvSpPr>
        <p:spPr>
          <a:xfrm>
            <a:off x="2928938" y="500063"/>
            <a:ext cx="4114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</a:rPr>
              <a:t>Turn to Page 28</a:t>
            </a:r>
            <a:endParaRPr lang="en-US" altLang="zh-CN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242" name="Text Box 2"/>
          <p:cNvSpPr txBox="1"/>
          <p:nvPr/>
        </p:nvSpPr>
        <p:spPr>
          <a:xfrm>
            <a:off x="142875" y="214313"/>
            <a:ext cx="9144000" cy="3140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much time do you spend on your homework every day?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en-US" altLang="zh-C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much time do you have for your hobbies every day?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6" name="图片 2" descr="m_53ccb093986b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4750" y="3500438"/>
            <a:ext cx="4786313" cy="3182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theme/theme1.xml><?xml version="1.0" encoding="utf-8"?>
<a:theme xmlns:a="http://schemas.openxmlformats.org/drawingml/2006/main" name="2_Watermark">
  <a:themeElements>
    <a:clrScheme name="2_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2_Waterma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4035</Words>
  <Application>WPS 演示</Application>
  <PresentationFormat>在屏幕上显示</PresentationFormat>
  <Paragraphs>322</Paragraphs>
  <Slides>23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Comic Sans MS</vt:lpstr>
      <vt:lpstr>黑体</vt:lpstr>
      <vt:lpstr>Arial Black</vt:lpstr>
      <vt:lpstr>Tahoma</vt:lpstr>
      <vt:lpstr>楷体</vt:lpstr>
      <vt:lpstr>Times New Roman</vt:lpstr>
      <vt:lpstr>华文新魏</vt:lpstr>
      <vt:lpstr>楷体_GB2312</vt:lpstr>
      <vt:lpstr>微软雅黑</vt:lpstr>
      <vt:lpstr>Courier New</vt:lpstr>
      <vt:lpstr>Arial Unicode MS</vt:lpstr>
      <vt:lpstr>新宋体</vt:lpstr>
      <vt:lpstr>2_Watermark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zhangjun</dc:creator>
  <cp:lastModifiedBy>Administrator</cp:lastModifiedBy>
  <cp:revision>513</cp:revision>
  <dcterms:created xsi:type="dcterms:W3CDTF">2006-08-23T10:19:54Z</dcterms:created>
  <dcterms:modified xsi:type="dcterms:W3CDTF">2018-09-27T23:52:14Z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