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5" r:id="rId4"/>
    <p:sldId id="280" r:id="rId5"/>
    <p:sldId id="281" r:id="rId6"/>
    <p:sldId id="261" r:id="rId7"/>
    <p:sldId id="262" r:id="rId8"/>
    <p:sldId id="270" r:id="rId9"/>
    <p:sldId id="258" r:id="rId10"/>
    <p:sldId id="259" r:id="rId11"/>
    <p:sldId id="260" r:id="rId12"/>
    <p:sldId id="264" r:id="rId13"/>
    <p:sldId id="266" r:id="rId14"/>
    <p:sldId id="265" r:id="rId15"/>
    <p:sldId id="276" r:id="rId16"/>
    <p:sldId id="282" r:id="rId17"/>
    <p:sldId id="267" r:id="rId18"/>
    <p:sldId id="277" r:id="rId19"/>
    <p:sldId id="278" r:id="rId20"/>
    <p:sldId id="279" r:id="rId21"/>
    <p:sldId id="271" r:id="rId22"/>
    <p:sldId id="268" r:id="rId23"/>
  </p:sldIdLst>
  <p:sldSz cx="9144000" cy="6858000" type="screen4x3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-6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60483-D92F-462B-8C41-27D997393DC4}" type="datetimeFigureOut">
              <a:rPr lang="zh-CN" altLang="en-US"/>
              <a:pPr>
                <a:defRPr/>
              </a:pPr>
              <a:t>2018/9/3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0569E-899F-4EF8-964C-8774C5289F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32511-EDDC-4297-BC24-282AFC9DF2CB}" type="datetimeFigureOut">
              <a:rPr lang="zh-CN" altLang="en-US"/>
              <a:pPr>
                <a:defRPr/>
              </a:pPr>
              <a:t>2018/9/3 Monday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21847-3788-43D7-A40A-62DB833CBF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 fontAlgn="base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 fontAlgn="base"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58A54C9-1DB0-4B5B-8951-E39CCC351C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25190-8D72-4844-8818-2593496B64FA}" type="datetimeFigureOut">
              <a:rPr lang="zh-CN" altLang="en-US"/>
              <a:pPr>
                <a:defRPr/>
              </a:pPr>
              <a:t>2018/9/3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B825-9C11-423E-A78E-9F4EB47DD9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AB5E7-EBD0-45E5-9CA7-E01F7DF80A48}" type="datetimeFigureOut">
              <a:rPr lang="zh-CN" altLang="en-US"/>
              <a:pPr>
                <a:defRPr/>
              </a:pPr>
              <a:t>2018/9/3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79481-611A-4093-B0A7-DB28C892CD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1DB31-BF82-4B03-BAE1-A14FBE19B93D}" type="datetimeFigureOut">
              <a:rPr lang="zh-CN" altLang="en-US"/>
              <a:pPr>
                <a:defRPr/>
              </a:pPr>
              <a:t>2018/9/3 Monday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D390-2E4C-4A61-87DF-9F2D7331C3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4D35-66F7-488E-84B1-4732A72C4057}" type="datetimeFigureOut">
              <a:rPr lang="zh-CN" altLang="en-US"/>
              <a:pPr>
                <a:defRPr/>
              </a:pPr>
              <a:t>2018/9/3 Monday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61B7F-6601-4DD8-B826-B8ABC2BDDA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8C79-6A29-4033-B1F8-9905BA809441}" type="datetimeFigureOut">
              <a:rPr lang="zh-CN" altLang="en-US"/>
              <a:pPr>
                <a:defRPr/>
              </a:pPr>
              <a:t>2018/9/3 Monday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4F63D-63EC-4DEE-83DB-86009571A6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55A6C-2E5B-4DA8-B0D9-3384B8B518D6}" type="datetimeFigureOut">
              <a:rPr lang="zh-CN" altLang="en-US"/>
              <a:pPr>
                <a:defRPr/>
              </a:pPr>
              <a:t>2018/9/3 Monday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D81CE-955F-4138-8286-FE69D7ED6A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E743E-20EC-4E13-A719-EBB313CC0029}" type="datetimeFigureOut">
              <a:rPr lang="zh-CN" altLang="en-US"/>
              <a:pPr>
                <a:defRPr/>
              </a:pPr>
              <a:t>2018/9/3 Monday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6E79-96D2-4771-8D55-A1098B697C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748E3-326E-4147-A4EB-EBE7B3609EBB}" type="datetimeFigureOut">
              <a:rPr lang="zh-CN" altLang="en-US"/>
              <a:pPr>
                <a:defRPr/>
              </a:pPr>
              <a:t>2018/9/3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2681A-CDDC-440B-B166-F53CD79B10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buFont typeface="Arial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8557-EED4-4FCF-BE77-12AB3303FCE3}" type="datetimeFigureOut">
              <a:rPr lang="zh-CN" altLang="en-US"/>
              <a:pPr>
                <a:defRPr/>
              </a:pPr>
              <a:t>2018/9/3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buFont typeface="Arial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3E94F98F-2C18-4C42-BE36-489FB63195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esktop\1.1&#20013;&#23398;&#24207;&#26354;\&#33539;&#29614;&#29738;-&#26368;&#21021;&#30340;&#26790;&#24819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&#33539;&#29614;&#29738;-&#26368;&#21021;&#30340;&#26790;&#24819;.mp3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副标题 2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11563"/>
            <a:ext cx="6858000" cy="1655762"/>
          </a:xfrm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3314" name="Picture 3" descr="C:\Users\ADMINI~1\AppData\Local\Temp\WeChat Files\6336308068672744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8975" y="352425"/>
            <a:ext cx="81311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6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你好！中学生</a:t>
            </a:r>
          </a:p>
        </p:txBody>
      </p:sp>
      <p:pic>
        <p:nvPicPr>
          <p:cNvPr id="13318" name="范玮琪-最初的梦想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27925" y="5459413"/>
            <a:ext cx="646113" cy="64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6363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 noChangeArrowheads="1"/>
          </p:cNvSpPr>
          <p:nvPr>
            <p:ph type="title"/>
          </p:nvPr>
        </p:nvSpPr>
        <p:spPr>
          <a:xfrm>
            <a:off x="122238" y="365125"/>
            <a:ext cx="8816975" cy="1325563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FF0000"/>
                </a:solidFill>
              </a:rPr>
              <a:t>小组讨论规则：</a:t>
            </a:r>
            <a:r>
              <a:rPr lang="en-US" altLang="zh-CN" b="1" smtClean="0">
                <a:solidFill>
                  <a:srgbClr val="FF0000"/>
                </a:solidFill>
              </a:rPr>
              <a:t/>
            </a:r>
            <a:br>
              <a:rPr lang="en-US" altLang="zh-CN" b="1" smtClean="0">
                <a:solidFill>
                  <a:srgbClr val="FF0000"/>
                </a:solidFill>
              </a:rPr>
            </a:br>
            <a:endParaRPr lang="zh-CN" altLang="en-US" b="1" smtClean="0"/>
          </a:p>
        </p:txBody>
      </p:sp>
      <p:sp>
        <p:nvSpPr>
          <p:cNvPr id="21506" name="内容占位符 2"/>
          <p:cNvSpPr>
            <a:spLocks noGrp="1" noChangeArrowheads="1"/>
          </p:cNvSpPr>
          <p:nvPr>
            <p:ph idx="1"/>
          </p:nvPr>
        </p:nvSpPr>
        <p:spPr>
          <a:xfrm>
            <a:off x="300038" y="1293813"/>
            <a:ext cx="8624887" cy="52165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CN" sz="4000" smtClean="0"/>
              <a:t>1</a:t>
            </a:r>
            <a:r>
              <a:rPr lang="zh-CN" altLang="en-US" sz="4000" smtClean="0"/>
              <a:t>、前后</a:t>
            </a:r>
            <a:r>
              <a:rPr lang="en-US" altLang="zh-CN" sz="4000" smtClean="0"/>
              <a:t>4</a:t>
            </a:r>
            <a:r>
              <a:rPr lang="zh-CN" altLang="en-US" sz="4000" smtClean="0"/>
              <a:t>人小组讨论。</a:t>
            </a:r>
            <a:endParaRPr lang="en-US" altLang="zh-CN" sz="4000" smtClean="0"/>
          </a:p>
          <a:p>
            <a:pPr eaLnBrk="1" hangingPunct="1">
              <a:buFont typeface="Arial" charset="0"/>
              <a:buNone/>
            </a:pPr>
            <a:endParaRPr lang="en-US" altLang="zh-CN" sz="4000" smtClean="0"/>
          </a:p>
          <a:p>
            <a:pPr eaLnBrk="1" hangingPunct="1">
              <a:buFont typeface="Arial" charset="0"/>
              <a:buNone/>
            </a:pPr>
            <a:r>
              <a:rPr lang="en-US" altLang="zh-CN" sz="4000" smtClean="0"/>
              <a:t>2</a:t>
            </a:r>
            <a:r>
              <a:rPr lang="zh-CN" altLang="en-US" sz="4000" smtClean="0"/>
              <a:t>、每组提出你们想到的两点新变化，后面的小组的所提的变化不能与前面小组一样。</a:t>
            </a:r>
            <a:endParaRPr lang="en-US" altLang="zh-CN" sz="4000" smtClean="0"/>
          </a:p>
          <a:p>
            <a:pPr eaLnBrk="1" hangingPunct="1">
              <a:buFont typeface="Arial" charset="0"/>
              <a:buNone/>
            </a:pPr>
            <a:endParaRPr lang="en-US" altLang="zh-CN" sz="4000" smtClean="0"/>
          </a:p>
          <a:p>
            <a:pPr eaLnBrk="1" hangingPunct="1">
              <a:buFont typeface="Arial" charset="0"/>
              <a:buNone/>
            </a:pPr>
            <a:r>
              <a:rPr lang="en-US" altLang="zh-CN" sz="4000" smtClean="0"/>
              <a:t>3</a:t>
            </a:r>
            <a:r>
              <a:rPr lang="zh-CN" altLang="en-US" sz="4000" smtClean="0"/>
              <a:t>、每个小组选出一个代表，由他／她来发表你们小组的观点。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2530" name="图片 3" descr="M1RH3{66E[SCQ(`GLL4{HH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1350" y="1843088"/>
            <a:ext cx="6154738" cy="28622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6000" b="1" dirty="0">
                <a:solidFill>
                  <a:schemeClr val="accent1">
                    <a:lumMod val="50000"/>
                  </a:schemeClr>
                </a:solidFill>
                <a:ea typeface="宋体" pitchFamily="2" charset="-122"/>
              </a:rPr>
              <a:t>中学生活的这些新变化对我们而言有何</a:t>
            </a:r>
            <a:r>
              <a:rPr lang="zh-CN" altLang="en-US" sz="6000" b="1" dirty="0">
                <a:solidFill>
                  <a:srgbClr val="FF0000"/>
                </a:solidFill>
                <a:ea typeface="宋体" pitchFamily="2" charset="-122"/>
              </a:rPr>
              <a:t>意义</a:t>
            </a:r>
            <a:r>
              <a:rPr lang="zh-CN" altLang="en-US" sz="6000" b="1" dirty="0">
                <a:solidFill>
                  <a:schemeClr val="accent1">
                    <a:lumMod val="50000"/>
                  </a:schemeClr>
                </a:solidFill>
                <a:ea typeface="宋体" pitchFamily="2" charset="-122"/>
              </a:rPr>
              <a:t>呢？</a:t>
            </a:r>
            <a:endParaRPr lang="zh-CN" altLang="en-US" sz="6000" b="1" dirty="0">
              <a:solidFill>
                <a:schemeClr val="accent1">
                  <a:lumMod val="50000"/>
                </a:schemeClr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3554" name="内容占位符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3555" name="图片 3" descr="CLFC5}J{HCEC]FR%D9Q_UHT"/>
          <p:cNvPicPr>
            <a:picLocks noChangeAspect="1" noChangeArrowheads="1"/>
          </p:cNvPicPr>
          <p:nvPr/>
        </p:nvPicPr>
        <p:blipFill>
          <a:blip r:embed="rId2"/>
          <a:srcRect l="5002" t="28510" r="5276" b="6641"/>
          <a:stretch>
            <a:fillRect/>
          </a:stretch>
        </p:blipFill>
        <p:spPr bwMode="auto">
          <a:xfrm>
            <a:off x="190500" y="327025"/>
            <a:ext cx="8763000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4825" y="519113"/>
            <a:ext cx="7793038" cy="5845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  <a:buFont typeface="Arial" charset="0"/>
              <a:buNone/>
            </a:pPr>
            <a:r>
              <a:rPr lang="zh-CN" altLang="en-US" sz="3600" b="1"/>
              <a:t>中学时代的重要性：</a:t>
            </a:r>
          </a:p>
          <a:p>
            <a:pPr indent="457200">
              <a:lnSpc>
                <a:spcPct val="150000"/>
              </a:lnSpc>
              <a:buFont typeface="Arial" charset="0"/>
              <a:buNone/>
            </a:pPr>
            <a:r>
              <a:rPr lang="en-US" altLang="zh-CN" sz="2400" b="1"/>
              <a:t>1</a:t>
            </a:r>
            <a:r>
              <a:rPr lang="zh-CN" altLang="en-US" sz="2400" b="1"/>
              <a:t>、中学时代是</a:t>
            </a:r>
            <a:r>
              <a:rPr lang="zh-CN" altLang="en-US" sz="2400" b="1">
                <a:solidFill>
                  <a:srgbClr val="FF0000"/>
                </a:solidFill>
              </a:rPr>
              <a:t>人生发展的一个新阶段</a:t>
            </a:r>
            <a:r>
              <a:rPr lang="zh-CN" altLang="en-US" sz="2400" b="1"/>
              <a:t>。这段时间并不是很长，却可以</a:t>
            </a:r>
            <a:r>
              <a:rPr lang="zh-CN" altLang="en-US" sz="2400" b="1">
                <a:solidFill>
                  <a:srgbClr val="FF0000"/>
                </a:solidFill>
              </a:rPr>
              <a:t>为我们的一生奠定重要基础</a:t>
            </a:r>
            <a:r>
              <a:rPr lang="zh-CN" altLang="en-US" sz="2400" b="1"/>
              <a:t>。中学时代见证者一个人从少年到青年的生命进阶。</a:t>
            </a:r>
          </a:p>
          <a:p>
            <a:pPr indent="457200">
              <a:lnSpc>
                <a:spcPct val="150000"/>
              </a:lnSpc>
              <a:buFont typeface="Arial" charset="0"/>
              <a:buNone/>
            </a:pPr>
            <a:r>
              <a:rPr lang="en-US" altLang="zh-CN" sz="2400" b="1"/>
              <a:t>2</a:t>
            </a:r>
            <a:r>
              <a:rPr lang="zh-CN" altLang="en-US" sz="2400" b="1"/>
              <a:t>、中学生活，对我们来说意味着新的机会和可能，也意味着新的目标和挑战。这些都是生命馈赠给我们的成长礼物。</a:t>
            </a:r>
          </a:p>
          <a:p>
            <a:pPr indent="457200">
              <a:lnSpc>
                <a:spcPct val="150000"/>
              </a:lnSpc>
              <a:buFont typeface="Arial" charset="0"/>
              <a:buNone/>
            </a:pPr>
            <a:r>
              <a:rPr lang="en-US" altLang="zh-CN" sz="2400" b="1"/>
              <a:t>3</a:t>
            </a:r>
            <a:r>
              <a:rPr lang="zh-CN" altLang="en-US" sz="2400" b="1"/>
              <a:t>、在新的环境中我们有机会改变在父母、老师和同学心目中的那些不够完美的形象，重新塑造一个我。</a:t>
            </a:r>
          </a:p>
          <a:p>
            <a:pPr indent="457200">
              <a:lnSpc>
                <a:spcPct val="150000"/>
              </a:lnSpc>
              <a:buFont typeface="Arial" charset="0"/>
              <a:buNone/>
            </a:pPr>
            <a:endParaRPr lang="en-US" altLang="zh-CN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内容占位符 2"/>
          <p:cNvSpPr>
            <a:spLocks noGrp="1" noChangeArrowheads="1"/>
          </p:cNvSpPr>
          <p:nvPr>
            <p:ph idx="1"/>
          </p:nvPr>
        </p:nvSpPr>
        <p:spPr>
          <a:xfrm>
            <a:off x="477838" y="1470025"/>
            <a:ext cx="8297862" cy="4589463"/>
          </a:xfrm>
        </p:spPr>
        <p:txBody>
          <a:bodyPr/>
          <a:lstStyle/>
          <a:p>
            <a:pPr indent="431800" eaLnBrk="1" hangingPunct="1">
              <a:lnSpc>
                <a:spcPct val="150000"/>
              </a:lnSpc>
              <a:buFont typeface="Arial" charset="0"/>
              <a:buNone/>
            </a:pPr>
            <a:r>
              <a:rPr lang="zh-CN" altLang="en-US" smtClean="0"/>
              <a:t>     </a:t>
            </a:r>
            <a:r>
              <a:rPr lang="zh-CN" altLang="en-US" sz="3200" b="1" smtClean="0"/>
              <a:t>周恩来总理在中学时代立下了为中华之崛起而读书”的目标。</a:t>
            </a:r>
            <a:endParaRPr lang="en-US" altLang="zh-CN" sz="3200" b="1" smtClean="0"/>
          </a:p>
          <a:p>
            <a:pPr indent="431800" eaLnBrk="1" hangingPunct="1">
              <a:lnSpc>
                <a:spcPct val="150000"/>
              </a:lnSpc>
              <a:buFont typeface="Arial" charset="0"/>
              <a:buNone/>
            </a:pPr>
            <a:r>
              <a:rPr lang="zh-CN" altLang="en-US" sz="3200" b="1" smtClean="0"/>
              <a:t>     爱因斯坦在中学时代善于思考，他说＂学习知识，要思考，思考，再思考。</a:t>
            </a:r>
            <a:endParaRPr lang="en-US" altLang="zh-CN" sz="3200" b="1" smtClean="0"/>
          </a:p>
          <a:p>
            <a:pPr indent="431800" eaLnBrk="1" hangingPunct="1">
              <a:lnSpc>
                <a:spcPct val="150000"/>
              </a:lnSpc>
              <a:buFont typeface="Arial" charset="0"/>
              <a:buNone/>
            </a:pPr>
            <a:r>
              <a:rPr lang="zh-CN" altLang="en-US" sz="3200" b="1" smtClean="0"/>
              <a:t>     瓦特在中学时代善于观察，也因此他才能改进蒸汽机。</a:t>
            </a:r>
            <a:endParaRPr lang="en-US" altLang="zh-CN" sz="3200" b="1" smtClean="0"/>
          </a:p>
        </p:txBody>
      </p:sp>
      <p:sp>
        <p:nvSpPr>
          <p:cNvPr id="25602" name="矩形 4"/>
          <p:cNvSpPr>
            <a:spLocks noChangeArrowheads="1"/>
          </p:cNvSpPr>
          <p:nvPr/>
        </p:nvSpPr>
        <p:spPr bwMode="auto">
          <a:xfrm>
            <a:off x="558800" y="165100"/>
            <a:ext cx="46815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4400" b="1">
                <a:solidFill>
                  <a:schemeClr val="accent2"/>
                </a:solidFill>
              </a:rPr>
              <a:t>名人的中学时代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2125" y="528638"/>
            <a:ext cx="8024813" cy="5872162"/>
          </a:xfrm>
        </p:spPr>
        <p:txBody>
          <a:bodyPr/>
          <a:lstStyle/>
          <a:p>
            <a:pPr indent="432000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en-US" sz="3000" b="1" dirty="0" smtClean="0"/>
              <a:t>    诺贝尔物理学奖获得者</a:t>
            </a:r>
            <a:r>
              <a:rPr lang="en-US" altLang="zh-CN" sz="3000" b="1" dirty="0" smtClean="0"/>
              <a:t>——</a:t>
            </a:r>
            <a:r>
              <a:rPr lang="zh-CN" altLang="en-US" sz="3000" b="1" dirty="0" smtClean="0"/>
              <a:t>丁肇中对学习一丝不苟，读书专心致志，遇到疑难问题，便找遍书本，务必得到答案才肯罢休。</a:t>
            </a:r>
            <a:endParaRPr lang="en-US" altLang="zh-CN" sz="3000" b="1" dirty="0" smtClean="0"/>
          </a:p>
          <a:p>
            <a:pPr indent="432000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en-US" sz="3000" b="1" dirty="0" smtClean="0"/>
              <a:t>   </a:t>
            </a:r>
            <a:r>
              <a:rPr lang="en-US" altLang="zh-CN" sz="3000" b="1" dirty="0" smtClean="0"/>
              <a:t> </a:t>
            </a:r>
            <a:r>
              <a:rPr lang="zh-CN" altLang="en-US" sz="3000" b="1" dirty="0" smtClean="0"/>
              <a:t>牛顿在中学时代头脑不聪明，很不用功，在班里的学习成绩属于次等。因被同学骂笨蛋，而开始发愤读书，刻苦钴研，成绩不断提高，牛顿认为知识在于积累，聪明来自学习”。</a:t>
            </a:r>
          </a:p>
          <a:p>
            <a:pPr>
              <a:buFont typeface="Arial" pitchFamily="34" charset="0"/>
              <a:buChar char="•"/>
              <a:defRPr/>
            </a:pPr>
            <a:endParaRPr lang="zh-CN" alt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207963"/>
            <a:ext cx="7886700" cy="1325562"/>
          </a:xfrm>
        </p:spPr>
        <p:txBody>
          <a:bodyPr/>
          <a:lstStyle/>
          <a:p>
            <a:r>
              <a:rPr lang="zh-CN" altLang="en-US" sz="3200" b="1" smtClean="0"/>
              <a:t>中学阶段每个人的成长与变化（为什么说中学阶段对每个人有独特的意义和价值</a:t>
            </a:r>
            <a:r>
              <a:rPr lang="en-US" altLang="zh-CN" sz="3200" b="1" smtClean="0"/>
              <a:t>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76350"/>
            <a:ext cx="7886700" cy="5410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2400" b="1" smtClean="0"/>
              <a:t>中学时代</a:t>
            </a:r>
            <a:r>
              <a:rPr lang="zh-CN" altLang="en-US" sz="2400" b="1" smtClean="0">
                <a:solidFill>
                  <a:srgbClr val="FF0000"/>
                </a:solidFill>
              </a:rPr>
              <a:t>见证着一个人从少年到青年的生命进阶</a:t>
            </a:r>
            <a:r>
              <a:rPr lang="zh-CN" altLang="en-US" sz="2400" b="1" smtClean="0"/>
              <a:t>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2400" b="1" smtClean="0">
                <a:solidFill>
                  <a:srgbClr val="1F4E79"/>
                </a:solidFill>
              </a:rPr>
              <a:t>1</a:t>
            </a:r>
            <a:r>
              <a:rPr lang="zh-CN" altLang="en-US" sz="2400" b="1" smtClean="0">
                <a:solidFill>
                  <a:srgbClr val="1F4E79"/>
                </a:solidFill>
              </a:rPr>
              <a:t>、随着身心的不断发展，我们开始深入探寻生活的奥秘，满怀好奇地撩开精神世界的面纱；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2400" b="1" smtClean="0">
                <a:solidFill>
                  <a:srgbClr val="1F4E79"/>
                </a:solidFill>
              </a:rPr>
              <a:t>2</a:t>
            </a:r>
            <a:r>
              <a:rPr lang="zh-CN" altLang="en-US" sz="2400" b="1" smtClean="0">
                <a:solidFill>
                  <a:srgbClr val="1F4E79"/>
                </a:solidFill>
              </a:rPr>
              <a:t>、随着自我意识的逐步觉醒，我们开始主动发现和认识自己；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2400" b="1" smtClean="0">
                <a:solidFill>
                  <a:srgbClr val="1F4E79"/>
                </a:solidFill>
              </a:rPr>
              <a:t>3</a:t>
            </a:r>
            <a:r>
              <a:rPr lang="zh-CN" altLang="en-US" sz="2400" b="1" smtClean="0">
                <a:solidFill>
                  <a:srgbClr val="1F4E79"/>
                </a:solidFill>
              </a:rPr>
              <a:t>、随着思维水平和理解能力的不断提高，我们对世界的认识越发具体而深入；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2400" b="1" smtClean="0">
                <a:solidFill>
                  <a:srgbClr val="1F4E79"/>
                </a:solidFill>
              </a:rPr>
              <a:t>4</a:t>
            </a:r>
            <a:r>
              <a:rPr lang="zh-CN" altLang="en-US" sz="2400" b="1" smtClean="0">
                <a:solidFill>
                  <a:srgbClr val="1F4E79"/>
                </a:solidFill>
              </a:rPr>
              <a:t>、随着生活体验的日渐丰富，我们开始自觉磨砺意志和品格，思考生活的意义</a:t>
            </a:r>
            <a:r>
              <a:rPr lang="en-US" altLang="zh-CN" sz="2400" b="1" smtClean="0"/>
              <a:t>……</a:t>
            </a:r>
            <a:r>
              <a:rPr lang="zh-CN" altLang="en-US" sz="2400" b="1" smtClean="0"/>
              <a:t>这将</a:t>
            </a:r>
            <a:r>
              <a:rPr lang="zh-CN" altLang="en-US" sz="2400" b="1" smtClean="0">
                <a:solidFill>
                  <a:srgbClr val="FF0000"/>
                </a:solidFill>
              </a:rPr>
              <a:t>为我们的人生长卷打上更加丰富而厚实的底色</a:t>
            </a:r>
            <a:endParaRPr lang="zh-CN" altLang="en-US" sz="2400" b="1" smtClean="0"/>
          </a:p>
          <a:p>
            <a:pPr>
              <a:lnSpc>
                <a:spcPct val="80000"/>
              </a:lnSpc>
            </a:pPr>
            <a:endParaRPr lang="zh-CN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 noChangeArrowheads="1"/>
          </p:cNvSpPr>
          <p:nvPr>
            <p:ph type="title"/>
          </p:nvPr>
        </p:nvSpPr>
        <p:spPr>
          <a:xfrm>
            <a:off x="273050" y="14288"/>
            <a:ext cx="3179763" cy="1089025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FF0000"/>
                </a:solidFill>
              </a:rPr>
              <a:t>成长的礼物</a:t>
            </a:r>
          </a:p>
        </p:txBody>
      </p:sp>
      <p:pic>
        <p:nvPicPr>
          <p:cNvPr id="27650" name="图片 3" descr="9J(@Y4B(}JUZDM]}FR_UY6T"/>
          <p:cNvPicPr>
            <a:picLocks noChangeAspect="1" noChangeArrowheads="1"/>
          </p:cNvPicPr>
          <p:nvPr/>
        </p:nvPicPr>
        <p:blipFill>
          <a:blip r:embed="rId2"/>
          <a:srcRect t="10547" r="10149" b="19601"/>
          <a:stretch>
            <a:fillRect/>
          </a:stretch>
        </p:blipFill>
        <p:spPr bwMode="auto">
          <a:xfrm>
            <a:off x="614363" y="947738"/>
            <a:ext cx="8215312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内容占位符 2"/>
          <p:cNvSpPr>
            <a:spLocks noGrp="1" noChangeArrowheads="1"/>
          </p:cNvSpPr>
          <p:nvPr>
            <p:ph idx="1"/>
          </p:nvPr>
        </p:nvSpPr>
        <p:spPr>
          <a:xfrm>
            <a:off x="219075" y="5641975"/>
            <a:ext cx="8678863" cy="133985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CN" altLang="en-US" b="1" smtClean="0"/>
              <a:t>           中学生活，对我们来主说，意味着新的机会和可能，也意味着新的目标和挑战。这些都是生命馈给我们的成长礼物。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  <p:bldP spid="16387" grpI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zh-CN" altLang="en-US" b="1" smtClean="0">
                <a:solidFill>
                  <a:srgbClr val="FF0000"/>
                </a:solidFill>
              </a:rPr>
              <a:t>新的机会</a:t>
            </a:r>
          </a:p>
        </p:txBody>
      </p:sp>
      <p:sp>
        <p:nvSpPr>
          <p:cNvPr id="28674" name="内容占位符 2"/>
          <p:cNvSpPr>
            <a:spLocks noGrp="1"/>
          </p:cNvSpPr>
          <p:nvPr>
            <p:ph idx="1"/>
          </p:nvPr>
        </p:nvSpPr>
        <p:spPr>
          <a:xfrm>
            <a:off x="-14288" y="1089025"/>
            <a:ext cx="9144001" cy="5599113"/>
          </a:xfrm>
        </p:spPr>
        <p:txBody>
          <a:bodyPr/>
          <a:lstStyle/>
          <a:p>
            <a:pPr indent="755650">
              <a:lnSpc>
                <a:spcPct val="150000"/>
              </a:lnSpc>
              <a:buFont typeface="Arial" charset="0"/>
              <a:buNone/>
            </a:pPr>
            <a:r>
              <a:rPr lang="zh-CN" altLang="en-US" sz="3200" b="1" smtClean="0"/>
              <a:t>①集体生活，涵养我们的品格，丰富我们的个性；   </a:t>
            </a:r>
            <a:endParaRPr lang="en-US" altLang="zh-CN" sz="3200" b="1" smtClean="0"/>
          </a:p>
          <a:p>
            <a:pPr indent="755650">
              <a:lnSpc>
                <a:spcPct val="150000"/>
              </a:lnSpc>
              <a:buFont typeface="Arial" charset="0"/>
              <a:buNone/>
            </a:pPr>
            <a:r>
              <a:rPr lang="zh-CN" altLang="en-US" sz="3200" b="1" smtClean="0"/>
              <a:t>②新的课程，引领我们探索新的知识领域；</a:t>
            </a:r>
            <a:endParaRPr lang="en-US" altLang="zh-CN" sz="3200" b="1" smtClean="0"/>
          </a:p>
          <a:p>
            <a:pPr indent="755650">
              <a:lnSpc>
                <a:spcPct val="150000"/>
              </a:lnSpc>
              <a:buFont typeface="Arial" charset="0"/>
              <a:buNone/>
            </a:pPr>
            <a:r>
              <a:rPr lang="zh-CN" altLang="en-US" sz="3200" b="1" smtClean="0"/>
              <a:t>③丰富多彩的社团活动，给我们提供发展兴趣的平台；</a:t>
            </a:r>
            <a:endParaRPr lang="en-US" altLang="zh-CN" sz="3200" b="1" smtClean="0"/>
          </a:p>
          <a:p>
            <a:pPr indent="755650">
              <a:lnSpc>
                <a:spcPct val="150000"/>
              </a:lnSpc>
              <a:buFont typeface="Arial" charset="0"/>
              <a:buNone/>
            </a:pPr>
            <a:r>
              <a:rPr lang="zh-CN" altLang="en-US" sz="3200" b="1" smtClean="0"/>
              <a:t>④各种各样的社会实践，为我们打开认识社会之门</a:t>
            </a:r>
            <a:r>
              <a:rPr lang="en-US" altLang="zh-CN" sz="3200" b="1" smtClean="0"/>
              <a:t>……</a:t>
            </a:r>
            <a:endParaRPr lang="zh-CN" alt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rgbClr val="FF0000"/>
                </a:solidFill>
              </a:rPr>
              <a:t>新的目标和要求</a:t>
            </a:r>
          </a:p>
        </p:txBody>
      </p:sp>
      <p:sp>
        <p:nvSpPr>
          <p:cNvPr id="2969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>
              <a:lnSpc>
                <a:spcPct val="150000"/>
              </a:lnSpc>
              <a:buFont typeface="Arial" charset="0"/>
              <a:buNone/>
            </a:pPr>
            <a:r>
              <a:rPr lang="zh-CN" altLang="en-US" b="1" smtClean="0"/>
              <a:t>         </a:t>
            </a:r>
            <a:r>
              <a:rPr lang="zh-CN" altLang="en-US" sz="3600" b="1" smtClean="0"/>
              <a:t>进入中学，新的目标和要求激发着我们的潜能，激励着我们不断实现自我超越。“苟日新，日日新，又日新。”我们似乎每天都有做“最好的我”的生命冲动。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Users\ADMINI~1\AppData\Local\Temp\WeChat Files\45472035949956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内容占位符 2"/>
          <p:cNvSpPr>
            <a:spLocks noGrp="1" noChangeArrowheads="1"/>
          </p:cNvSpPr>
          <p:nvPr>
            <p:ph idx="1"/>
          </p:nvPr>
        </p:nvSpPr>
        <p:spPr>
          <a:xfrm>
            <a:off x="628650" y="287338"/>
            <a:ext cx="7886700" cy="6223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CN" altLang="en-US" sz="3200" b="1" smtClean="0">
                <a:solidFill>
                  <a:srgbClr val="FF0000"/>
                </a:solidFill>
              </a:rPr>
              <a:t>有人说：中学时代是人生最美好的年华</a:t>
            </a:r>
            <a:endParaRPr lang="en-US" altLang="zh-CN" sz="3200" b="1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zh-CN" altLang="en-US" sz="3200" b="1" smtClean="0">
                <a:solidFill>
                  <a:srgbClr val="FF0000"/>
                </a:solidFill>
              </a:rPr>
              <a:t>有人说：中学阶段是人生成长的十字路口</a:t>
            </a:r>
            <a:endParaRPr lang="en-US" altLang="zh-CN" sz="3200" b="1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zh-CN" altLang="en-US" sz="3200" b="1" smtClean="0">
                <a:solidFill>
                  <a:srgbClr val="FF0000"/>
                </a:solidFill>
              </a:rPr>
              <a:t>有人说：中学生依然是懵懂的孩子</a:t>
            </a:r>
            <a:endParaRPr lang="en-US" altLang="zh-CN" sz="3200" b="1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zh-CN" altLang="en-US" sz="3200" b="1" smtClean="0">
                <a:solidFill>
                  <a:srgbClr val="FF0000"/>
                </a:solidFill>
              </a:rPr>
              <a:t>我们说，中学生正在长大成人</a:t>
            </a:r>
            <a:endParaRPr lang="en-US" altLang="zh-CN" sz="3200" b="1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zh-CN" altLang="en-US" sz="3200" b="1" smtClean="0">
                <a:solidFill>
                  <a:srgbClr val="FF0000"/>
                </a:solidFill>
              </a:rPr>
              <a:t>有人说，中学时代离职业选择还很遥远</a:t>
            </a:r>
            <a:endParaRPr lang="en-US" altLang="zh-CN" sz="3200" b="1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zh-CN" altLang="en-US" sz="3200" b="1" smtClean="0">
                <a:solidFill>
                  <a:srgbClr val="FF0000"/>
                </a:solidFill>
              </a:rPr>
              <a:t>我们说，中学时代要早早立志</a:t>
            </a:r>
            <a:endParaRPr lang="en-US" altLang="zh-CN" sz="3200" b="1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zh-CN" altLang="en-US" sz="3200" b="1" smtClean="0">
                <a:solidFill>
                  <a:srgbClr val="FF0000"/>
                </a:solidFill>
              </a:rPr>
              <a:t>亲爱的同学们，恭喜你们进入中学时代</a:t>
            </a:r>
            <a:endParaRPr lang="en-US" altLang="zh-CN" sz="3200" b="1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zh-CN" altLang="en-US" sz="3200" b="1" smtClean="0">
                <a:solidFill>
                  <a:srgbClr val="FF0000"/>
                </a:solidFill>
              </a:rPr>
              <a:t>请问，你们想好中学生活会怎样度过了吗？</a:t>
            </a:r>
            <a:endParaRPr lang="en-US" altLang="zh-CN" sz="3200" b="1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zh-CN" altLang="en-US" sz="3200" b="1" smtClean="0">
                <a:solidFill>
                  <a:srgbClr val="FF0000"/>
                </a:solidFill>
              </a:rPr>
              <a:t>是平淡无奇，还是精彩纷呈呢</a:t>
            </a:r>
            <a:endParaRPr lang="en-US" altLang="zh-CN" sz="3200" b="1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altLang="zh-CN" sz="3200" b="1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zh-CN" altLang="en-US" sz="3200" b="1" smtClean="0">
                <a:solidFill>
                  <a:srgbClr val="FF0000"/>
                </a:solidFill>
              </a:rPr>
              <a:t>让我们一起走入</a:t>
            </a:r>
            <a:r>
              <a:rPr lang="en-US" altLang="zh-CN" sz="3200" b="1" smtClean="0">
                <a:solidFill>
                  <a:srgbClr val="FF0000"/>
                </a:solidFill>
              </a:rPr>
              <a:t>——</a:t>
            </a:r>
            <a:r>
              <a:rPr lang="zh-CN" altLang="en-US" sz="3200" b="1" smtClean="0">
                <a:solidFill>
                  <a:srgbClr val="FF0000"/>
                </a:solidFill>
              </a:rPr>
              <a:t>中学时代吧！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rgbClr val="FF0000"/>
                </a:solidFill>
              </a:rPr>
              <a:t>新的可能</a:t>
            </a:r>
          </a:p>
        </p:txBody>
      </p:sp>
      <p:sp>
        <p:nvSpPr>
          <p:cNvPr id="30722" name="内容占位符 2"/>
          <p:cNvSpPr>
            <a:spLocks noGrp="1"/>
          </p:cNvSpPr>
          <p:nvPr>
            <p:ph idx="1"/>
          </p:nvPr>
        </p:nvSpPr>
        <p:spPr>
          <a:xfrm>
            <a:off x="628650" y="1416050"/>
            <a:ext cx="8091488" cy="5121275"/>
          </a:xfrm>
        </p:spPr>
        <p:txBody>
          <a:bodyPr/>
          <a:lstStyle/>
          <a:p>
            <a:pPr indent="228600">
              <a:lnSpc>
                <a:spcPct val="150000"/>
              </a:lnSpc>
              <a:buFont typeface="Arial" charset="0"/>
              <a:buNone/>
            </a:pPr>
            <a:r>
              <a:rPr lang="zh-CN" altLang="en-US" smtClean="0"/>
              <a:t>         </a:t>
            </a:r>
            <a:r>
              <a:rPr lang="zh-CN" altLang="en-US" sz="3600" b="1" smtClean="0"/>
              <a:t>在新的环境中，我们有机会改变在父母、老师、同学心目中那些不够完美的形象，重新塑造一个我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1746" name="内容占位符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31747" name="图片 3" descr="{JXVC%FFSPNO$C3_PBBPRJ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32770" name="图片 3" descr="94N%JT[$B`8C[[HCU$V@B~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范玮琪-最初的梦想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515938" y="5676900"/>
            <a:ext cx="304800" cy="304800"/>
          </a:xfrm>
        </p:spPr>
      </p:pic>
      <p:sp>
        <p:nvSpPr>
          <p:cNvPr id="6" name="TextBox 5"/>
          <p:cNvSpPr txBox="1"/>
          <p:nvPr/>
        </p:nvSpPr>
        <p:spPr>
          <a:xfrm>
            <a:off x="614363" y="792163"/>
            <a:ext cx="7642225" cy="4483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altLang="zh-CN" sz="3200" b="1">
                <a:solidFill>
                  <a:srgbClr val="0000CC"/>
                </a:solidFill>
              </a:rPr>
              <a:t>1</a:t>
            </a:r>
            <a:r>
              <a:rPr lang="zh-CN" altLang="en-US" sz="3200" b="1">
                <a:solidFill>
                  <a:srgbClr val="0000CC"/>
                </a:solidFill>
              </a:rPr>
              <a:t>、要越来越有活力，能坚持，有韧劲；越来越坚强，会合作，能包容；越来越上进，敢于表达，超越自我。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altLang="zh-CN" sz="3200" b="1">
                <a:solidFill>
                  <a:srgbClr val="0000CC"/>
                </a:solidFill>
              </a:rPr>
              <a:t>2</a:t>
            </a:r>
            <a:r>
              <a:rPr lang="zh-CN" altLang="en-US" sz="3200" b="1">
                <a:solidFill>
                  <a:srgbClr val="0000CC"/>
                </a:solidFill>
              </a:rPr>
              <a:t>、“千里之行，始于足下。” 我们要珍视当下，把握机遇，从点滴做起，为美好明天付出不懈的努力。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2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638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6387" name="Picture 2" descr="C:\Users\ADMINI~1\AppData\Local\Temp\WeChat Files\8285046022259478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204788"/>
            <a:ext cx="75612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4820" name="Picture 5" descr="C:\Users\ADMINI~1\AppData\Local\Temp\WeChat Files\5702845408397035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175" y="655638"/>
            <a:ext cx="6883400" cy="598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5844" name="Picture 3" descr="C:\Users\ADMINI~1\AppData\Local\Temp\WeChat Files\2314510163910226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75" y="341313"/>
            <a:ext cx="7288213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7410" name="内容占位符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7411" name="图片 3" descr="2CORJERIR6ZAE1Y_YT]E4@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中学生活有哪些新感受？</a:t>
            </a:r>
          </a:p>
        </p:txBody>
      </p:sp>
      <p:sp>
        <p:nvSpPr>
          <p:cNvPr id="7171" name="内容占位符 2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23368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zh-CN" altLang="en-US" dirty="0" smtClean="0"/>
              <a:t>            </a:t>
            </a:r>
            <a:r>
              <a:rPr lang="zh-CN" altLang="en-US" sz="3200" dirty="0" smtClean="0"/>
              <a:t>新环境、新生活、新鲜事，都会让我们</a:t>
            </a: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</a:rPr>
              <a:t>激动</a:t>
            </a:r>
            <a:r>
              <a:rPr lang="zh-CN" altLang="en-US" sz="3200" dirty="0" smtClean="0"/>
              <a:t>和</a:t>
            </a: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</a:rPr>
              <a:t>兴奋</a:t>
            </a:r>
            <a:r>
              <a:rPr lang="zh-CN" altLang="en-US" sz="3200" dirty="0" smtClean="0"/>
              <a:t>，都会带给我们不同以往的感受和体验。在激动、兴奋之余，我们也会有许多的</a:t>
            </a: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</a:rPr>
              <a:t>困惑</a:t>
            </a:r>
            <a:r>
              <a:rPr lang="zh-CN" altLang="en-US" sz="3200" dirty="0" smtClean="0"/>
              <a:t>和</a:t>
            </a: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</a:rPr>
              <a:t>担心</a:t>
            </a:r>
            <a:r>
              <a:rPr lang="zh-CN" altLang="en-US" sz="3200" dirty="0" smtClean="0"/>
              <a:t>，心中难免有所</a:t>
            </a: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</a:rPr>
              <a:t>紧张</a:t>
            </a:r>
            <a:r>
              <a:rPr lang="zh-CN" altLang="en-US" sz="3200" dirty="0" smtClean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63494"/>
          <p:cNvSpPr txBox="1">
            <a:spLocks noChangeArrowheads="1"/>
          </p:cNvSpPr>
          <p:nvPr/>
        </p:nvSpPr>
        <p:spPr bwMode="auto">
          <a:xfrm>
            <a:off x="0" y="3573463"/>
            <a:ext cx="90725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endParaRPr lang="zh-CN" altLang="en-US" sz="2400">
              <a:latin typeface="Arial" charset="0"/>
            </a:endParaRPr>
          </a:p>
        </p:txBody>
      </p:sp>
      <p:sp>
        <p:nvSpPr>
          <p:cNvPr id="19458" name="矩形 63496"/>
          <p:cNvSpPr>
            <a:spLocks noChangeArrowheads="1"/>
          </p:cNvSpPr>
          <p:nvPr/>
        </p:nvSpPr>
        <p:spPr bwMode="auto">
          <a:xfrm>
            <a:off x="0" y="4868863"/>
            <a:ext cx="9144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Arial" charset="0"/>
              <a:buNone/>
            </a:pPr>
            <a:endParaRPr lang="zh-CN" altLang="en-US" sz="280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Arial" charset="0"/>
              <a:buNone/>
            </a:pPr>
            <a:endParaRPr lang="zh-CN" altLang="en-US" sz="280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6" name="Picture 2" descr="C:\Users\ADMINI~1\AppData\Local\Temp\WeChat Files\3132198400830428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" y="230188"/>
            <a:ext cx="8601075" cy="64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ADMINI~1\AppData\Local\Temp\WeChat Files\8492445945150734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" y="225425"/>
            <a:ext cx="5227637" cy="64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ADMINI~1\AppData\Local\Temp\WeChat Files\783454574305530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0463" y="204788"/>
            <a:ext cx="7300912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照片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850" y="217488"/>
            <a:ext cx="7315200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照片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65325" y="414338"/>
            <a:ext cx="6859588" cy="54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IMG_294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6100" y="1014413"/>
            <a:ext cx="63182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Administrator\Desktop\8b576ff3661bf3edfa6b4f5e2747780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1825" y="1562100"/>
            <a:ext cx="6764338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0482" name="内容占位符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0483" name="图片 3" descr="9](3UN_24VGH3W]QJ`Z9F_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743200" y="1677988"/>
            <a:ext cx="4094163" cy="162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4800"/>
              <a:t>中学生和小学生有什么不同？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490538" y="450850"/>
            <a:ext cx="2225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4800" b="1"/>
              <a:t>讨论：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7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Pages>0</Pages>
  <Words>1201</Words>
  <Characters>0</Characters>
  <Application>Microsoft Office PowerPoint</Application>
  <DocSecurity>0</DocSecurity>
  <PresentationFormat>全屏显示(4:3)</PresentationFormat>
  <Lines>0</Lines>
  <Paragraphs>52</Paragraphs>
  <Slides>22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演示文稿设计模板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Calibri</vt:lpstr>
      <vt:lpstr>宋体</vt:lpstr>
      <vt:lpstr>Arial</vt:lpstr>
      <vt:lpstr>Calibri Light</vt:lpstr>
      <vt:lpstr>黑体</vt:lpstr>
      <vt:lpstr>Office 主题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中学生活有哪些新感受？</vt:lpstr>
      <vt:lpstr>幻灯片 8</vt:lpstr>
      <vt:lpstr>幻灯片 9</vt:lpstr>
      <vt:lpstr>小组讨论规则： </vt:lpstr>
      <vt:lpstr>幻灯片 11</vt:lpstr>
      <vt:lpstr>幻灯片 12</vt:lpstr>
      <vt:lpstr>幻灯片 13</vt:lpstr>
      <vt:lpstr>幻灯片 14</vt:lpstr>
      <vt:lpstr>幻灯片 15</vt:lpstr>
      <vt:lpstr>中学阶段每个人的成长与变化（为什么说中学阶段对每个人有独特的意义和价值)</vt:lpstr>
      <vt:lpstr>成长的礼物</vt:lpstr>
      <vt:lpstr>新的机会</vt:lpstr>
      <vt:lpstr>新的目标和要求</vt:lpstr>
      <vt:lpstr>新的可能</vt:lpstr>
      <vt:lpstr>幻灯片 21</vt:lpstr>
      <vt:lpstr>幻灯片 22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AutoBVT</cp:lastModifiedBy>
  <cp:revision>53</cp:revision>
  <dcterms:created xsi:type="dcterms:W3CDTF">2016-08-30T00:38:07Z</dcterms:created>
  <dcterms:modified xsi:type="dcterms:W3CDTF">2018-09-03T02:07:42Z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