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270" r:id="rId22"/>
    <p:sldId id="271" r:id="rId23"/>
    <p:sldId id="274" r:id="rId24"/>
    <p:sldId id="276" r:id="rId25"/>
    <p:sldId id="279" r:id="rId26"/>
    <p:sldId id="283" r:id="rId27"/>
    <p:sldId id="284" r:id="rId28"/>
    <p:sldId id="285" r:id="rId29"/>
    <p:sldId id="286" r:id="rId30"/>
    <p:sldId id="289" r:id="rId31"/>
    <p:sldId id="292" r:id="rId32"/>
    <p:sldId id="293" r:id="rId33"/>
    <p:sldId id="294" r:id="rId34"/>
    <p:sldId id="297" r:id="rId35"/>
    <p:sldId id="298" r:id="rId36"/>
    <p:sldId id="261" r:id="rId37"/>
    <p:sldId id="262" r:id="rId38"/>
    <p:sldId id="263" r:id="rId39"/>
    <p:sldId id="267" r:id="rId40"/>
    <p:sldId id="264" r:id="rId41"/>
    <p:sldId id="265" r:id="rId42"/>
    <p:sldId id="308" r:id="rId43"/>
    <p:sldId id="372" r:id="rId4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36"/>
        <p:guide pos="2927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8.GIF"/><Relationship Id="rId2" Type="http://schemas.openxmlformats.org/officeDocument/2006/relationships/hyperlink" Target="&#25105;&#30340;&#21517;&#23383;&#21483;&#20381;&#33714;&#65288;&#27861;&#35821;&#65289;.mp3" TargetMode="External"/><Relationship Id="rId1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ctr"/>
          <a:p>
            <a:r>
              <a:rPr lang="zh-CN" altLang="en-US" sz="3200" dirty="0">
                <a:solidFill>
                  <a:srgbClr val="FF0066"/>
                </a:solidFill>
              </a:rPr>
              <a:t>语法@</a:t>
            </a:r>
            <a:r>
              <a:rPr lang="zh-CN" altLang="en-US" sz="3200" dirty="0">
                <a:solidFill>
                  <a:schemeClr val="accent2"/>
                </a:solidFill>
              </a:rPr>
              <a:t>形容词/副词的比较级和最高级</a:t>
            </a:r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2050" name="内容占位符 3074"/>
          <p:cNvSpPr>
            <a:spLocks noGrp="1"/>
          </p:cNvSpPr>
          <p:nvPr>
            <p:ph idx="1"/>
          </p:nvPr>
        </p:nvSpPr>
        <p:spPr>
          <a:xfrm>
            <a:off x="457200" y="915988"/>
            <a:ext cx="8229600" cy="5211762"/>
          </a:xfrm>
        </p:spPr>
        <p:txBody>
          <a:bodyPr anchor="t"/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一、</a:t>
            </a:r>
            <a:r>
              <a:rPr lang="zh-CN" altLang="en-US" sz="2800" dirty="0"/>
              <a:t>形容词或副词有</a:t>
            </a:r>
            <a:r>
              <a:rPr lang="zh-CN" altLang="en-US" sz="2800" dirty="0">
                <a:solidFill>
                  <a:srgbClr val="FF0066"/>
                </a:solidFill>
              </a:rPr>
              <a:t>“</a:t>
            </a:r>
            <a:r>
              <a:rPr lang="zh-CN" altLang="en-US" sz="2800" u="sng" dirty="0">
                <a:solidFill>
                  <a:srgbClr val="FF0066"/>
                </a:solidFill>
              </a:rPr>
              <a:t>级</a:t>
            </a:r>
            <a:r>
              <a:rPr lang="zh-CN" altLang="en-US" sz="2800" dirty="0">
                <a:solidFill>
                  <a:srgbClr val="FF0066"/>
                </a:solidFill>
              </a:rPr>
              <a:t>”</a:t>
            </a:r>
            <a:r>
              <a:rPr lang="zh-CN" altLang="en-US" sz="2800" dirty="0"/>
              <a:t>的划分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英语中，大多数形容词或副词都有“</a:t>
            </a:r>
            <a:r>
              <a:rPr lang="zh-CN" altLang="en-US" sz="2800" dirty="0">
                <a:solidFill>
                  <a:srgbClr val="FF0066"/>
                </a:solidFill>
              </a:rPr>
              <a:t>级”</a:t>
            </a:r>
            <a:r>
              <a:rPr lang="zh-CN" altLang="en-US" sz="2800" dirty="0"/>
              <a:t>的分——</a:t>
            </a:r>
            <a:r>
              <a:rPr lang="zh-CN" altLang="en-US" sz="2800" u="sng" dirty="0">
                <a:solidFill>
                  <a:srgbClr val="FF0066"/>
                </a:solidFill>
              </a:rPr>
              <a:t>原级</a:t>
            </a:r>
            <a:r>
              <a:rPr lang="zh-CN" altLang="en-US" sz="2800" dirty="0"/>
              <a:t>（即：原形）、</a:t>
            </a:r>
            <a:r>
              <a:rPr lang="zh-CN" altLang="en-US" sz="2800" u="sng" dirty="0">
                <a:solidFill>
                  <a:srgbClr val="FF0066"/>
                </a:solidFill>
              </a:rPr>
              <a:t>比较级</a:t>
            </a:r>
            <a:r>
              <a:rPr lang="zh-CN" altLang="en-US" sz="2800" dirty="0"/>
              <a:t>、</a:t>
            </a:r>
            <a:r>
              <a:rPr lang="zh-CN" altLang="en-US" sz="2800" u="sng" dirty="0">
                <a:solidFill>
                  <a:srgbClr val="FF0066"/>
                </a:solidFill>
              </a:rPr>
              <a:t>最高级</a:t>
            </a:r>
            <a:r>
              <a:rPr lang="zh-CN" altLang="en-US" sz="2800" dirty="0"/>
              <a:t>三个等级。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比较级</a:t>
            </a:r>
            <a:r>
              <a:rPr lang="zh-CN" altLang="en-US" sz="2800" dirty="0"/>
              <a:t>意为：“</a:t>
            </a:r>
            <a:r>
              <a:rPr lang="zh-CN" altLang="en-US" sz="2800" dirty="0">
                <a:solidFill>
                  <a:schemeClr val="accent2"/>
                </a:solidFill>
              </a:rPr>
              <a:t>较… ，更…</a:t>
            </a:r>
            <a:r>
              <a:rPr lang="zh-CN" altLang="en-US" sz="2800" dirty="0"/>
              <a:t>” </a:t>
            </a:r>
            <a:r>
              <a:rPr lang="zh-CN" altLang="en-US" sz="2800" dirty="0">
                <a:solidFill>
                  <a:schemeClr val="accent2"/>
                </a:solidFill>
              </a:rPr>
              <a:t>最高级</a:t>
            </a:r>
            <a:r>
              <a:rPr lang="zh-CN" altLang="en-US" sz="2800" dirty="0"/>
              <a:t>意为：“</a:t>
            </a:r>
            <a:r>
              <a:rPr lang="zh-CN" altLang="en-US" sz="2800" dirty="0">
                <a:solidFill>
                  <a:schemeClr val="accent2"/>
                </a:solidFill>
              </a:rPr>
              <a:t>最…</a:t>
            </a:r>
            <a:r>
              <a:rPr lang="zh-CN" altLang="en-US" sz="2800" dirty="0"/>
              <a:t>”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如：</a:t>
            </a:r>
            <a:r>
              <a:rPr lang="zh-CN" altLang="en-US" sz="2800" dirty="0">
                <a:solidFill>
                  <a:schemeClr val="hlink"/>
                </a:solidFill>
              </a:rPr>
              <a:t>tall--tall</a:t>
            </a:r>
            <a:r>
              <a:rPr lang="zh-CN" altLang="en-US" sz="2800" u="sng" dirty="0">
                <a:solidFill>
                  <a:srgbClr val="FF0066"/>
                </a:solidFill>
              </a:rPr>
              <a:t>er</a:t>
            </a:r>
            <a:r>
              <a:rPr lang="zh-CN" altLang="en-US" sz="2800" dirty="0">
                <a:solidFill>
                  <a:schemeClr val="hlink"/>
                </a:solidFill>
              </a:rPr>
              <a:t>--tall</a:t>
            </a:r>
            <a:r>
              <a:rPr lang="zh-CN" altLang="en-US" sz="2800" u="sng" dirty="0">
                <a:solidFill>
                  <a:srgbClr val="FF0066"/>
                </a:solidFill>
              </a:rPr>
              <a:t>est</a:t>
            </a:r>
            <a:r>
              <a:rPr lang="zh-CN" altLang="en-US" sz="2800" dirty="0">
                <a:solidFill>
                  <a:schemeClr val="hlink"/>
                </a:solidFill>
              </a:rPr>
              <a:t>  </a:t>
            </a:r>
            <a:r>
              <a:rPr lang="zh-CN" altLang="en-US" sz="2800" dirty="0"/>
              <a:t>（高--</a:t>
            </a:r>
            <a:r>
              <a:rPr lang="zh-CN" altLang="en-US" sz="2800" u="sng" dirty="0">
                <a:solidFill>
                  <a:srgbClr val="FF0066"/>
                </a:solidFill>
              </a:rPr>
              <a:t>更</a:t>
            </a:r>
            <a:r>
              <a:rPr lang="zh-CN" altLang="en-US" sz="2800" dirty="0"/>
              <a:t>高--</a:t>
            </a:r>
            <a:r>
              <a:rPr lang="zh-CN" altLang="en-US" sz="2800" u="sng" dirty="0">
                <a:solidFill>
                  <a:srgbClr val="FF0066"/>
                </a:solidFill>
              </a:rPr>
              <a:t>最</a:t>
            </a:r>
            <a:r>
              <a:rPr lang="zh-CN" altLang="en-US" sz="2800" dirty="0"/>
              <a:t>高）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       good--bett</a:t>
            </a:r>
            <a:r>
              <a:rPr lang="zh-CN" altLang="en-US" sz="2800" u="sng" dirty="0">
                <a:solidFill>
                  <a:schemeClr val="hlink"/>
                </a:solidFill>
              </a:rPr>
              <a:t>er</a:t>
            </a:r>
            <a:r>
              <a:rPr lang="zh-CN" altLang="en-US" sz="2800" dirty="0">
                <a:solidFill>
                  <a:schemeClr val="hlink"/>
                </a:solidFill>
              </a:rPr>
              <a:t>--b</a:t>
            </a:r>
            <a:r>
              <a:rPr lang="zh-CN" altLang="en-US" sz="2800" u="sng" dirty="0">
                <a:solidFill>
                  <a:schemeClr val="hlink"/>
                </a:solidFill>
              </a:rPr>
              <a:t>est</a:t>
            </a:r>
            <a:r>
              <a:rPr lang="zh-CN" altLang="en-US" sz="2800" dirty="0">
                <a:solidFill>
                  <a:schemeClr val="hlink"/>
                </a:solidFill>
              </a:rPr>
              <a:t> </a:t>
            </a:r>
            <a:r>
              <a:rPr lang="zh-CN" altLang="en-US" sz="2800" dirty="0"/>
              <a:t>（好--</a:t>
            </a:r>
            <a:r>
              <a:rPr lang="zh-CN" altLang="en-US" sz="2800" u="sng" dirty="0">
                <a:solidFill>
                  <a:srgbClr val="FF0066"/>
                </a:solidFill>
              </a:rPr>
              <a:t>较</a:t>
            </a:r>
            <a:r>
              <a:rPr lang="zh-CN" altLang="en-US" sz="2800" dirty="0"/>
              <a:t>好--</a:t>
            </a:r>
            <a:r>
              <a:rPr lang="zh-CN" altLang="en-US" sz="2800" u="sng" dirty="0">
                <a:solidFill>
                  <a:srgbClr val="FF0066"/>
                </a:solidFill>
              </a:rPr>
              <a:t>最</a:t>
            </a:r>
            <a:r>
              <a:rPr lang="zh-CN" altLang="en-US" sz="2800" dirty="0"/>
              <a:t>好）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二、</a:t>
            </a:r>
            <a:r>
              <a:rPr lang="zh-CN" altLang="en-US" sz="2800" dirty="0"/>
              <a:t>形容词或副词的比较级和最高级的</a:t>
            </a:r>
            <a:r>
              <a:rPr lang="zh-CN" altLang="en-US" sz="2800" u="sng" dirty="0">
                <a:solidFill>
                  <a:schemeClr val="accent2"/>
                </a:solidFill>
              </a:rPr>
              <a:t>构成规则</a:t>
            </a:r>
            <a:r>
              <a:rPr lang="zh-CN" altLang="en-US" sz="2800" dirty="0"/>
              <a:t>：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1.一般情况，</a:t>
            </a:r>
            <a:r>
              <a:rPr lang="zh-CN" altLang="en-US" sz="2800" u="sng" dirty="0">
                <a:solidFill>
                  <a:srgbClr val="FF0066"/>
                </a:solidFill>
              </a:rPr>
              <a:t>大多数在词尾加-er</a:t>
            </a:r>
            <a:r>
              <a:rPr lang="zh-CN" altLang="en-US" sz="2800" u="sng" dirty="0">
                <a:solidFill>
                  <a:schemeClr val="hlink"/>
                </a:solidFill>
              </a:rPr>
              <a:t> </a:t>
            </a:r>
            <a:r>
              <a:rPr lang="zh-CN" altLang="en-US" sz="2800" u="sng" dirty="0"/>
              <a:t>,</a:t>
            </a:r>
            <a:r>
              <a:rPr lang="zh-CN" altLang="en-US" sz="2800" dirty="0"/>
              <a:t>构成比较级；</a:t>
            </a:r>
            <a:r>
              <a:rPr lang="zh-CN" altLang="en-US" sz="2800" u="sng" dirty="0">
                <a:solidFill>
                  <a:srgbClr val="FF0066"/>
                </a:solidFill>
              </a:rPr>
              <a:t>词尾加-est</a:t>
            </a:r>
            <a:r>
              <a:rPr lang="zh-CN" altLang="en-US" sz="2800" dirty="0"/>
              <a:t> ,构成最高级。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如：long--long</a:t>
            </a:r>
            <a:r>
              <a:rPr lang="zh-CN" altLang="en-US" sz="2800" dirty="0">
                <a:solidFill>
                  <a:srgbClr val="FF0066"/>
                </a:solidFill>
              </a:rPr>
              <a:t>er</a:t>
            </a:r>
            <a:r>
              <a:rPr lang="zh-CN" altLang="en-US" sz="2800" dirty="0"/>
              <a:t>--long</a:t>
            </a:r>
            <a:r>
              <a:rPr lang="zh-CN" altLang="en-US" sz="2800" dirty="0">
                <a:solidFill>
                  <a:srgbClr val="FF0066"/>
                </a:solidFill>
              </a:rPr>
              <a:t>est  </a:t>
            </a:r>
            <a:r>
              <a:rPr lang="zh-CN" altLang="en-US" sz="2800" dirty="0"/>
              <a:t> short--short</a:t>
            </a:r>
            <a:r>
              <a:rPr lang="zh-CN" altLang="en-US" sz="2800" dirty="0">
                <a:solidFill>
                  <a:srgbClr val="FF0066"/>
                </a:solidFill>
              </a:rPr>
              <a:t>er</a:t>
            </a:r>
            <a:r>
              <a:rPr lang="zh-CN" altLang="en-US" sz="2800" dirty="0"/>
              <a:t>--short</a:t>
            </a:r>
            <a:r>
              <a:rPr lang="zh-CN" altLang="en-US" sz="2800" dirty="0">
                <a:solidFill>
                  <a:srgbClr val="FF0066"/>
                </a:solidFill>
              </a:rPr>
              <a:t>est</a:t>
            </a:r>
            <a:endParaRPr lang="zh-CN" altLang="en-US" sz="28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1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0">
                                            <p:txEl>
                                              <p:charRg st="1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0">
                                            <p:txEl>
                                              <p:charRg st="1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86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>
                                            <p:txEl>
                                              <p:charRg st="86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>
                                            <p:txEl>
                                              <p:charRg st="86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1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>
                                            <p:txEl>
                                              <p:charRg st="1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>
                                            <p:txEl>
                                              <p:charRg st="123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16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>
                                            <p:txEl>
                                              <p:charRg st="16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>
                                            <p:txEl>
                                              <p:charRg st="16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184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>
                                            <p:txEl>
                                              <p:charRg st="184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>
                                            <p:txEl>
                                              <p:charRg st="184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225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050">
                                            <p:txEl>
                                              <p:charRg st="225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050">
                                            <p:txEl>
                                              <p:charRg st="225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内容占位符 12289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632460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比较级还实用于下列句型：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            Which /Who</a:t>
            </a:r>
            <a:r>
              <a:rPr lang="zh-CN" altLang="en-US" sz="2800" dirty="0"/>
              <a:t> ……+</a:t>
            </a:r>
            <a:r>
              <a:rPr lang="zh-CN" altLang="en-US" sz="2800" dirty="0">
                <a:solidFill>
                  <a:srgbClr val="FF0066"/>
                </a:solidFill>
              </a:rPr>
              <a:t>比较级</a:t>
            </a:r>
            <a:r>
              <a:rPr lang="zh-CN" altLang="en-US" sz="2800" dirty="0"/>
              <a:t>，A  </a:t>
            </a:r>
            <a:r>
              <a:rPr lang="zh-CN" altLang="en-US" sz="2800" dirty="0">
                <a:solidFill>
                  <a:srgbClr val="FF0066"/>
                </a:solidFill>
              </a:rPr>
              <a:t>or</a:t>
            </a:r>
            <a:r>
              <a:rPr lang="zh-CN" altLang="en-US" sz="2800" dirty="0"/>
              <a:t>  B ?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【</a:t>
            </a:r>
            <a:r>
              <a:rPr lang="zh-CN" altLang="en-US" sz="2800" dirty="0">
                <a:solidFill>
                  <a:srgbClr val="FF0066"/>
                </a:solidFill>
              </a:rPr>
              <a:t>or</a:t>
            </a:r>
            <a:r>
              <a:rPr lang="zh-CN" altLang="en-US" sz="2800" dirty="0"/>
              <a:t>表示选择关系，作“</a:t>
            </a:r>
            <a:r>
              <a:rPr lang="zh-CN" altLang="en-US" sz="2800" dirty="0">
                <a:solidFill>
                  <a:srgbClr val="FF0066"/>
                </a:solidFill>
              </a:rPr>
              <a:t>还是</a:t>
            </a:r>
            <a:r>
              <a:rPr lang="zh-CN" altLang="en-US" sz="2800" dirty="0"/>
              <a:t>，</a:t>
            </a:r>
            <a:r>
              <a:rPr lang="zh-CN" altLang="en-US" sz="2800" dirty="0">
                <a:solidFill>
                  <a:srgbClr val="FF0066"/>
                </a:solidFill>
              </a:rPr>
              <a:t>或者</a:t>
            </a:r>
            <a:r>
              <a:rPr lang="zh-CN" altLang="en-US" sz="2800" dirty="0"/>
              <a:t>”讲】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如：Which do you </a:t>
            </a:r>
            <a:r>
              <a:rPr lang="zh-CN" altLang="en-US" sz="2800" dirty="0">
                <a:solidFill>
                  <a:srgbClr val="FF0066"/>
                </a:solidFill>
              </a:rPr>
              <a:t>like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66"/>
                </a:solidFill>
              </a:rPr>
              <a:t>better</a:t>
            </a:r>
            <a:r>
              <a:rPr lang="zh-CN" altLang="en-US" sz="2800" dirty="0"/>
              <a:t> , coffee </a:t>
            </a:r>
            <a:r>
              <a:rPr lang="zh-CN" altLang="en-US" sz="2800" dirty="0">
                <a:solidFill>
                  <a:srgbClr val="FF0066"/>
                </a:solidFill>
              </a:rPr>
              <a:t>or</a:t>
            </a:r>
            <a:r>
              <a:rPr lang="zh-CN" altLang="en-US" sz="2800" dirty="0"/>
              <a:t> tea?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咖啡和茶，你</a:t>
            </a:r>
            <a:r>
              <a:rPr lang="zh-CN" altLang="en-US" sz="2800" dirty="0">
                <a:solidFill>
                  <a:srgbClr val="FF0066"/>
                </a:solidFill>
              </a:rPr>
              <a:t>更喜欢</a:t>
            </a:r>
            <a:r>
              <a:rPr lang="zh-CN" altLang="en-US" sz="2800" dirty="0"/>
              <a:t>哪一种？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      Which is</a:t>
            </a:r>
            <a:r>
              <a:rPr lang="zh-CN" altLang="en-US" sz="2800" dirty="0">
                <a:solidFill>
                  <a:srgbClr val="FF0066"/>
                </a:solidFill>
              </a:rPr>
              <a:t> more delicious</a:t>
            </a:r>
            <a:r>
              <a:rPr lang="zh-CN" altLang="en-US" sz="2800" dirty="0"/>
              <a:t> , apples </a:t>
            </a:r>
            <a:r>
              <a:rPr lang="zh-CN" altLang="en-US" sz="2800" dirty="0">
                <a:solidFill>
                  <a:srgbClr val="FF0066"/>
                </a:solidFill>
              </a:rPr>
              <a:t>or</a:t>
            </a:r>
            <a:r>
              <a:rPr lang="zh-CN" altLang="en-US" sz="2800" dirty="0"/>
              <a:t> pears?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哪一种水果更美味，是苹果还是梨？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      </a:t>
            </a:r>
            <a:r>
              <a:rPr lang="zh-CN" altLang="en-US" sz="2400" dirty="0"/>
              <a:t>Which is </a:t>
            </a:r>
            <a:r>
              <a:rPr lang="zh-CN" altLang="en-US" sz="2400" dirty="0">
                <a:solidFill>
                  <a:srgbClr val="FF0066"/>
                </a:solidFill>
              </a:rPr>
              <a:t>higher</a:t>
            </a:r>
            <a:r>
              <a:rPr lang="zh-CN" altLang="en-US" sz="2400" dirty="0"/>
              <a:t> , Mountain Tai </a:t>
            </a:r>
            <a:r>
              <a:rPr lang="zh-CN" altLang="en-US" sz="2400" dirty="0">
                <a:solidFill>
                  <a:srgbClr val="FF0066"/>
                </a:solidFill>
              </a:rPr>
              <a:t>or</a:t>
            </a:r>
            <a:r>
              <a:rPr lang="zh-CN" altLang="en-US" sz="2400" dirty="0"/>
              <a:t> Fu Ji Mountain ?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哪座山更高些，是泰山还是富士山？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       Who is </a:t>
            </a:r>
            <a:r>
              <a:rPr lang="zh-CN" altLang="en-US" sz="2400" dirty="0">
                <a:solidFill>
                  <a:srgbClr val="FF0066"/>
                </a:solidFill>
              </a:rPr>
              <a:t>more famous</a:t>
            </a:r>
            <a:r>
              <a:rPr lang="zh-CN" altLang="en-US" sz="2400" dirty="0"/>
              <a:t> , Lu Xun </a:t>
            </a:r>
            <a:r>
              <a:rPr lang="zh-CN" altLang="en-US" sz="2400" dirty="0">
                <a:solidFill>
                  <a:srgbClr val="FF0066"/>
                </a:solidFill>
              </a:rPr>
              <a:t>or</a:t>
            </a:r>
            <a:r>
              <a:rPr lang="zh-CN" altLang="en-US" sz="2400" dirty="0"/>
              <a:t> Li Bai?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       Who is </a:t>
            </a:r>
            <a:r>
              <a:rPr lang="zh-CN" altLang="en-US" sz="2400" dirty="0">
                <a:solidFill>
                  <a:srgbClr val="FF0066"/>
                </a:solidFill>
              </a:rPr>
              <a:t>more popular</a:t>
            </a:r>
            <a:r>
              <a:rPr lang="zh-CN" altLang="en-US" sz="2400" dirty="0"/>
              <a:t> , Zhao Benshan </a:t>
            </a:r>
            <a:r>
              <a:rPr lang="zh-CN" altLang="en-US" sz="2400" dirty="0">
                <a:solidFill>
                  <a:srgbClr val="FF0066"/>
                </a:solidFill>
              </a:rPr>
              <a:t>or</a:t>
            </a:r>
            <a:r>
              <a:rPr lang="zh-CN" altLang="en-US" sz="2400" dirty="0"/>
              <a:t> Beckham?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 谁更受欢迎些，是赵本山还是贝克汉姆？</a:t>
            </a:r>
            <a:endParaRPr lang="zh-CN" altLang="en-US" sz="2400" dirty="0"/>
          </a:p>
          <a:p>
            <a:pPr marL="1905" indent="-344805">
              <a:buNone/>
            </a:pP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290">
                                            <p:txEl>
                                              <p:charRg st="1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290">
                                            <p:txEl>
                                              <p:charRg st="13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290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90">
                                            <p:txEl>
                                              <p:charRg st="54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7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charRg st="7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charRg st="7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19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charRg st="119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charRg st="119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3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charRg st="13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charRg st="13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82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charRg st="182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charRg st="182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99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0">
                                            <p:txEl>
                                              <p:charRg st="199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charRg st="199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256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0">
                                            <p:txEl>
                                              <p:charRg st="256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0">
                                            <p:txEl>
                                              <p:charRg st="256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273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0">
                                            <p:txEl>
                                              <p:charRg st="273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0">
                                            <p:txEl>
                                              <p:charRg st="273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319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0">
                                            <p:txEl>
                                              <p:charRg st="319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0">
                                            <p:txEl>
                                              <p:charRg st="319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373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90">
                                            <p:txEl>
                                              <p:charRg st="373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0">
                                            <p:txEl>
                                              <p:charRg st="373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内容占位符 13313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248400"/>
          </a:xfrm>
        </p:spPr>
        <p:txBody>
          <a:bodyPr anchor="t"/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英语中，表示“</a:t>
            </a:r>
            <a:r>
              <a:rPr lang="zh-CN" altLang="en-US" sz="2800" dirty="0">
                <a:solidFill>
                  <a:srgbClr val="FF0066"/>
                </a:solidFill>
              </a:rPr>
              <a:t>越来越……</a:t>
            </a:r>
            <a:r>
              <a:rPr lang="zh-CN" altLang="en-US" sz="2800" dirty="0"/>
              <a:t>”，常用“</a:t>
            </a:r>
            <a:r>
              <a:rPr lang="zh-CN" altLang="en-US" sz="2800" u="sng" dirty="0">
                <a:solidFill>
                  <a:srgbClr val="FF0066"/>
                </a:solidFill>
              </a:rPr>
              <a:t>比较级+and+比较级</a:t>
            </a:r>
            <a:r>
              <a:rPr lang="zh-CN" altLang="en-US" sz="2800" dirty="0"/>
              <a:t>”结构表达。 </a:t>
            </a:r>
            <a:r>
              <a:rPr lang="zh-CN" altLang="en-US" sz="2000" dirty="0">
                <a:solidFill>
                  <a:schemeClr val="hlink"/>
                </a:solidFill>
              </a:rPr>
              <a:t>【即：同一个比较级用and连接叠加在一起】</a:t>
            </a:r>
            <a:endParaRPr lang="zh-CN" altLang="en-US" sz="2000" dirty="0">
              <a:solidFill>
                <a:schemeClr val="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如果是多音节的形容词或副词，则用“</a:t>
            </a:r>
            <a:r>
              <a:rPr lang="zh-CN" altLang="en-US" sz="2800" u="sng" dirty="0">
                <a:solidFill>
                  <a:srgbClr val="FF6699"/>
                </a:solidFill>
              </a:rPr>
              <a:t>more and more </a:t>
            </a:r>
            <a:r>
              <a:rPr lang="zh-CN" altLang="en-US" sz="2800" dirty="0">
                <a:solidFill>
                  <a:srgbClr val="FF6699"/>
                </a:solidFill>
              </a:rPr>
              <a:t>+</a:t>
            </a:r>
            <a:r>
              <a:rPr lang="zh-CN" altLang="en-US" sz="2800" dirty="0"/>
              <a:t>多音节形容词或副词</a:t>
            </a:r>
            <a:r>
              <a:rPr lang="zh-CN" altLang="en-US" sz="2800" dirty="0">
                <a:solidFill>
                  <a:srgbClr val="FF6699"/>
                </a:solidFill>
              </a:rPr>
              <a:t>原级</a:t>
            </a:r>
            <a:r>
              <a:rPr lang="zh-CN" altLang="en-US" sz="2800" dirty="0"/>
              <a:t>”。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bigger </a:t>
            </a:r>
            <a:r>
              <a:rPr lang="zh-CN" altLang="en-US" sz="2800" dirty="0">
                <a:solidFill>
                  <a:srgbClr val="FF6699"/>
                </a:solidFill>
              </a:rPr>
              <a:t>and</a:t>
            </a:r>
            <a:r>
              <a:rPr lang="zh-CN" altLang="en-US" sz="2800" dirty="0"/>
              <a:t> bigger  越来越大  smaller </a:t>
            </a:r>
            <a:r>
              <a:rPr lang="zh-CN" altLang="en-US" sz="2800" dirty="0">
                <a:solidFill>
                  <a:srgbClr val="FF6699"/>
                </a:solidFill>
              </a:rPr>
              <a:t>and</a:t>
            </a:r>
            <a:r>
              <a:rPr lang="zh-CN" altLang="en-US" sz="2800" dirty="0"/>
              <a:t> smaller 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younger </a:t>
            </a:r>
            <a:r>
              <a:rPr lang="zh-CN" altLang="en-US" sz="2800" dirty="0">
                <a:solidFill>
                  <a:srgbClr val="FF6699"/>
                </a:solidFill>
              </a:rPr>
              <a:t>and</a:t>
            </a:r>
            <a:r>
              <a:rPr lang="zh-CN" altLang="en-US" sz="2800" dirty="0"/>
              <a:t> younger 越来越年轻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stronger </a:t>
            </a:r>
            <a:r>
              <a:rPr lang="zh-CN" altLang="en-US" sz="2800" dirty="0">
                <a:solidFill>
                  <a:srgbClr val="FF6699"/>
                </a:solidFill>
              </a:rPr>
              <a:t>and</a:t>
            </a:r>
            <a:r>
              <a:rPr lang="zh-CN" altLang="en-US" sz="2800" dirty="0"/>
              <a:t> stranger 越来越强（大/壮）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faster </a:t>
            </a:r>
            <a:r>
              <a:rPr lang="zh-CN" altLang="en-US" sz="2800" dirty="0">
                <a:solidFill>
                  <a:srgbClr val="FF6699"/>
                </a:solidFill>
              </a:rPr>
              <a:t>and</a:t>
            </a:r>
            <a:r>
              <a:rPr lang="zh-CN" altLang="en-US" sz="2800" dirty="0"/>
              <a:t> faster    越来越快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more and more</a:t>
            </a:r>
            <a:r>
              <a:rPr lang="zh-CN" altLang="en-US" sz="2800" dirty="0"/>
              <a:t> beautiful 越来越漂亮/美丽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more and more</a:t>
            </a:r>
            <a:r>
              <a:rPr lang="zh-CN" altLang="en-US" sz="2800" dirty="0"/>
              <a:t> important越来越重要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 more and more</a:t>
            </a:r>
            <a:r>
              <a:rPr lang="zh-CN" altLang="en-US" sz="2800" dirty="0"/>
              <a:t> outgoing越来越开朗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常用句型</a:t>
            </a:r>
            <a:r>
              <a:rPr lang="zh-CN" altLang="en-US" sz="2800" dirty="0"/>
              <a:t>：Sb./Sth. </a:t>
            </a:r>
            <a:r>
              <a:rPr lang="zh-CN" altLang="en-US" sz="2800" dirty="0">
                <a:solidFill>
                  <a:srgbClr val="FF6699"/>
                </a:solidFill>
              </a:rPr>
              <a:t>becomes/gets</a:t>
            </a:r>
            <a:r>
              <a:rPr lang="zh-CN" altLang="en-US" sz="2800" dirty="0"/>
              <a:t>……某人/物</a:t>
            </a:r>
            <a:r>
              <a:rPr lang="zh-CN" altLang="en-US" sz="2800" dirty="0">
                <a:solidFill>
                  <a:srgbClr val="FF6699"/>
                </a:solidFill>
              </a:rPr>
              <a:t>变得</a:t>
            </a:r>
            <a:r>
              <a:rPr lang="zh-CN" altLang="en-US" sz="2800" dirty="0"/>
              <a:t>越来越……   如：You are getting </a:t>
            </a:r>
            <a:r>
              <a:rPr lang="zh-CN" altLang="en-US" sz="2800" dirty="0">
                <a:solidFill>
                  <a:srgbClr val="FF6699"/>
                </a:solidFill>
              </a:rPr>
              <a:t>younger and younger</a:t>
            </a:r>
            <a:r>
              <a:rPr lang="zh-CN" altLang="en-US" sz="2800" dirty="0"/>
              <a:t>.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                       你正变得越来越年轻了。 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It is getting </a:t>
            </a:r>
            <a:r>
              <a:rPr lang="zh-CN" altLang="en-US" sz="2800" dirty="0">
                <a:solidFill>
                  <a:srgbClr val="FF0066"/>
                </a:solidFill>
              </a:rPr>
              <a:t>colder and colder</a:t>
            </a:r>
            <a:r>
              <a:rPr lang="zh-CN" altLang="en-US" sz="2800" dirty="0"/>
              <a:t> .   天越来越冷。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4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314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03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charRg st="103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charRg st="103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4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charRg st="14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charRg st="14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7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charRg st="17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charRg st="17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207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charRg st="207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charRg st="207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233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314">
                                            <p:txEl>
                                              <p:charRg st="233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3314">
                                            <p:txEl>
                                              <p:charRg st="233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266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3314">
                                            <p:txEl>
                                              <p:charRg st="266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314">
                                            <p:txEl>
                                              <p:charRg st="266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295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3314">
                                            <p:txEl>
                                              <p:charRg st="295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3314">
                                            <p:txEl>
                                              <p:charRg st="295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324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4">
                                            <p:txEl>
                                              <p:charRg st="324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4">
                                            <p:txEl>
                                              <p:charRg st="324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405" end="4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charRg st="405" end="4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charRg st="405" end="4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441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4">
                                            <p:txEl>
                                              <p:charRg st="441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14">
                                            <p:txEl>
                                              <p:charRg st="441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内容占位符 14337"/>
          <p:cNvSpPr>
            <a:spLocks noGrp="1"/>
          </p:cNvSpPr>
          <p:nvPr>
            <p:ph idx="1"/>
          </p:nvPr>
        </p:nvSpPr>
        <p:spPr>
          <a:xfrm>
            <a:off x="304800" y="228600"/>
            <a:ext cx="8153400" cy="624840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          句型：</a:t>
            </a:r>
            <a:r>
              <a:rPr lang="zh-CN" altLang="en-US" sz="2800" dirty="0"/>
              <a:t>主语+…</a:t>
            </a:r>
            <a:r>
              <a:rPr lang="zh-CN" altLang="en-US" sz="2800" dirty="0">
                <a:solidFill>
                  <a:srgbClr val="FF0066"/>
                </a:solidFill>
              </a:rPr>
              <a:t>the</a:t>
            </a:r>
            <a:r>
              <a:rPr lang="zh-CN" altLang="en-US" sz="2800" dirty="0"/>
              <a:t>+</a:t>
            </a:r>
            <a:r>
              <a:rPr lang="zh-CN" altLang="en-US" sz="2800" dirty="0">
                <a:solidFill>
                  <a:srgbClr val="FF0066"/>
                </a:solidFill>
              </a:rPr>
              <a:t>比较级</a:t>
            </a:r>
            <a:r>
              <a:rPr lang="zh-CN" altLang="en-US" sz="2800" dirty="0"/>
              <a:t>+</a:t>
            </a:r>
            <a:r>
              <a:rPr lang="zh-CN" altLang="en-US" sz="2800" dirty="0">
                <a:solidFill>
                  <a:srgbClr val="FF0066"/>
                </a:solidFill>
              </a:rPr>
              <a:t>of</a:t>
            </a:r>
            <a:r>
              <a:rPr lang="zh-CN" altLang="en-US" sz="2800" dirty="0"/>
              <a:t>+</a:t>
            </a:r>
            <a:r>
              <a:rPr lang="zh-CN" altLang="en-US" sz="2800" dirty="0">
                <a:solidFill>
                  <a:srgbClr val="FF0066"/>
                </a:solidFill>
              </a:rPr>
              <a:t>the two</a:t>
            </a:r>
            <a:r>
              <a:rPr lang="zh-CN" altLang="en-US" sz="2800" dirty="0"/>
              <a:t>….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如：Tom is </a:t>
            </a:r>
            <a:r>
              <a:rPr lang="zh-CN" altLang="en-US" sz="2800" dirty="0">
                <a:solidFill>
                  <a:srgbClr val="FF0066"/>
                </a:solidFill>
              </a:rPr>
              <a:t>the taller of</a:t>
            </a:r>
            <a:r>
              <a:rPr lang="zh-CN" altLang="en-US" sz="2800" dirty="0"/>
              <a:t> the two boys.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Tom是这两个男孩中最高的。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           英语中，表示“</a:t>
            </a:r>
            <a:r>
              <a:rPr lang="zh-CN" altLang="en-US" sz="2800" dirty="0">
                <a:solidFill>
                  <a:srgbClr val="FF0066"/>
                </a:solidFill>
              </a:rPr>
              <a:t>越…，越…</a:t>
            </a:r>
            <a:r>
              <a:rPr lang="zh-CN" altLang="en-US" sz="2800" dirty="0"/>
              <a:t>”，则用句型：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“</a:t>
            </a:r>
            <a:r>
              <a:rPr lang="zh-CN" altLang="en-US" sz="2800" dirty="0">
                <a:solidFill>
                  <a:srgbClr val="FF0066"/>
                </a:solidFill>
              </a:rPr>
              <a:t>The +比较级</a:t>
            </a:r>
            <a:r>
              <a:rPr lang="zh-CN" altLang="en-US" sz="2800" dirty="0"/>
              <a:t>……，</a:t>
            </a:r>
            <a:r>
              <a:rPr lang="zh-CN" altLang="en-US" sz="2800" dirty="0">
                <a:solidFill>
                  <a:srgbClr val="FF0066"/>
                </a:solidFill>
              </a:rPr>
              <a:t>The +比较级</a:t>
            </a:r>
            <a:r>
              <a:rPr lang="zh-CN" altLang="en-US" sz="2800" dirty="0"/>
              <a:t>……”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如：</a:t>
            </a:r>
            <a:r>
              <a:rPr lang="zh-CN" altLang="en-US" sz="2800" dirty="0">
                <a:solidFill>
                  <a:schemeClr val="hlink"/>
                </a:solidFill>
              </a:rPr>
              <a:t>The more</a:t>
            </a:r>
            <a:r>
              <a:rPr lang="zh-CN" altLang="en-US" sz="2800" dirty="0"/>
              <a:t>, </a:t>
            </a:r>
            <a:r>
              <a:rPr lang="zh-CN" altLang="en-US" sz="2800" dirty="0">
                <a:solidFill>
                  <a:schemeClr val="hlink"/>
                </a:solidFill>
              </a:rPr>
              <a:t>the better</a:t>
            </a:r>
            <a:r>
              <a:rPr lang="zh-CN" altLang="en-US" sz="2800" dirty="0"/>
              <a:t>.越多越好！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400" dirty="0">
                <a:solidFill>
                  <a:schemeClr val="hlink"/>
                </a:solidFill>
              </a:rPr>
              <a:t>The harder </a:t>
            </a:r>
            <a:r>
              <a:rPr lang="zh-CN" altLang="en-US" sz="2400" dirty="0"/>
              <a:t>you study , </a:t>
            </a:r>
            <a:r>
              <a:rPr lang="zh-CN" altLang="en-US" sz="2400" dirty="0">
                <a:solidFill>
                  <a:schemeClr val="hlink"/>
                </a:solidFill>
              </a:rPr>
              <a:t>the better</a:t>
            </a:r>
            <a:r>
              <a:rPr lang="zh-CN" altLang="en-US" sz="2400" dirty="0"/>
              <a:t> grades you will get .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800" dirty="0"/>
              <a:t>你学习越努力，你取得的成绩就越好。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The more</a:t>
            </a:r>
            <a:r>
              <a:rPr lang="zh-CN" altLang="en-US" sz="2800" dirty="0"/>
              <a:t> you eat , </a:t>
            </a:r>
            <a:r>
              <a:rPr lang="zh-CN" altLang="en-US" sz="2800" dirty="0">
                <a:solidFill>
                  <a:schemeClr val="hlink"/>
                </a:solidFill>
              </a:rPr>
              <a:t>The heavier</a:t>
            </a:r>
            <a:r>
              <a:rPr lang="zh-CN" altLang="en-US" sz="2800" dirty="0"/>
              <a:t> you will get.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 你吃得越多，你将会变得越胖（重）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你能否会翻译：“</a:t>
            </a:r>
            <a:r>
              <a:rPr lang="zh-CN" altLang="en-US" sz="2800" dirty="0">
                <a:solidFill>
                  <a:srgbClr val="FF0066"/>
                </a:solidFill>
              </a:rPr>
              <a:t>站得高看得远”</a:t>
            </a:r>
            <a:r>
              <a:rPr lang="zh-CN" altLang="en-US" sz="2800" dirty="0"/>
              <a:t> 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 </a:t>
            </a:r>
            <a:r>
              <a:rPr lang="zh-CN" altLang="en-US" sz="2800" u="sng" dirty="0"/>
              <a:t> </a:t>
            </a:r>
            <a:r>
              <a:rPr lang="zh-CN" altLang="en-US" sz="2800" dirty="0"/>
              <a:t> (</a:t>
            </a:r>
            <a:r>
              <a:rPr lang="zh-CN" altLang="en-US" sz="2800" u="sng" dirty="0"/>
              <a:t>      </a:t>
            </a:r>
            <a:r>
              <a:rPr lang="zh-CN" altLang="en-US" sz="2800" dirty="0"/>
              <a:t>)(</a:t>
            </a:r>
            <a:r>
              <a:rPr lang="zh-CN" altLang="en-US" sz="2800" u="sng" dirty="0"/>
              <a:t>     </a:t>
            </a:r>
            <a:r>
              <a:rPr lang="zh-CN" altLang="en-US" sz="2800" dirty="0"/>
              <a:t>)you stand , (</a:t>
            </a:r>
            <a:r>
              <a:rPr lang="zh-CN" altLang="en-US" sz="2800" u="sng" dirty="0"/>
              <a:t>      </a:t>
            </a:r>
            <a:r>
              <a:rPr lang="zh-CN" altLang="en-US" sz="2800" dirty="0"/>
              <a:t>) (</a:t>
            </a:r>
            <a:r>
              <a:rPr lang="zh-CN" altLang="en-US" sz="2800" u="sng" dirty="0"/>
              <a:t>     </a:t>
            </a:r>
            <a:r>
              <a:rPr lang="zh-CN" altLang="en-US" sz="2800" dirty="0"/>
              <a:t>) you see.</a:t>
            </a:r>
            <a:endParaRPr lang="zh-CN" altLang="en-US" sz="2800" dirty="0"/>
          </a:p>
          <a:p>
            <a:pPr marL="1905" indent="-344805">
              <a:buNone/>
            </a:pPr>
            <a:endParaRPr lang="zh-CN" altLang="en-US" sz="2800" dirty="0"/>
          </a:p>
          <a:p>
            <a:pPr marL="1905" indent="-344805">
              <a:buNone/>
            </a:pPr>
            <a:endParaRPr lang="zh-CN" altLang="en-US" sz="2800" dirty="0"/>
          </a:p>
          <a:p>
            <a:pPr marL="1905" indent="-344805">
              <a:buNone/>
            </a:pPr>
            <a:endParaRPr lang="zh-CN" altLang="en-US" sz="2800" dirty="0"/>
          </a:p>
          <a:p>
            <a:pPr marL="1905" indent="-344805"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3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charRg st="3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charRg st="3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7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charRg st="7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charRg st="7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9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338">
                                            <p:txEl>
                                              <p:charRg st="9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338">
                                            <p:txEl>
                                              <p:charRg st="9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2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338">
                                            <p:txEl>
                                              <p:charRg st="12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338">
                                            <p:txEl>
                                              <p:charRg st="12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45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338">
                                            <p:txEl>
                                              <p:charRg st="145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338">
                                            <p:txEl>
                                              <p:charRg st="145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7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338">
                                            <p:txEl>
                                              <p:charRg st="17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338">
                                            <p:txEl>
                                              <p:charRg st="17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230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4338">
                                            <p:txEl>
                                              <p:charRg st="230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338">
                                            <p:txEl>
                                              <p:charRg st="230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248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338">
                                            <p:txEl>
                                              <p:charRg st="248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4338">
                                            <p:txEl>
                                              <p:charRg st="248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293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338">
                                            <p:txEl>
                                              <p:charRg st="293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338">
                                            <p:txEl>
                                              <p:charRg st="293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311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8">
                                            <p:txEl>
                                              <p:charRg st="311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8">
                                            <p:txEl>
                                              <p:charRg st="311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328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8">
                                            <p:txEl>
                                              <p:charRg st="328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8">
                                            <p:txEl>
                                              <p:charRg st="328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内容占位符 15361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24840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400" dirty="0"/>
              <a:t>你能否会翻译：“</a:t>
            </a:r>
            <a:r>
              <a:rPr lang="zh-CN" altLang="en-US" sz="2400" dirty="0">
                <a:solidFill>
                  <a:srgbClr val="FF6699"/>
                </a:solidFill>
              </a:rPr>
              <a:t>他越忙就越高兴</a:t>
            </a:r>
            <a:r>
              <a:rPr lang="zh-CN" altLang="en-US" sz="2400" dirty="0"/>
              <a:t>”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(</a:t>
            </a:r>
            <a:r>
              <a:rPr lang="zh-CN" altLang="en-US" sz="2400" u="sng" dirty="0"/>
              <a:t>      </a:t>
            </a:r>
            <a:r>
              <a:rPr lang="zh-CN" altLang="en-US" sz="2400" dirty="0"/>
              <a:t>)   (</a:t>
            </a:r>
            <a:r>
              <a:rPr lang="zh-CN" altLang="en-US" sz="2400" u="sng" dirty="0"/>
              <a:t>      </a:t>
            </a:r>
            <a:r>
              <a:rPr lang="zh-CN" altLang="en-US" sz="2400" dirty="0"/>
              <a:t>) he is , (</a:t>
            </a:r>
            <a:r>
              <a:rPr lang="zh-CN" altLang="en-US" sz="2400" u="sng" dirty="0"/>
              <a:t>      </a:t>
            </a:r>
            <a:r>
              <a:rPr lang="zh-CN" altLang="en-US" sz="2400" dirty="0"/>
              <a:t>) (</a:t>
            </a:r>
            <a:r>
              <a:rPr lang="zh-CN" altLang="en-US" sz="2400" u="sng" dirty="0"/>
              <a:t>     </a:t>
            </a:r>
            <a:r>
              <a:rPr lang="zh-CN" altLang="en-US" sz="2400" dirty="0"/>
              <a:t>) he feels .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形容词的比较级前可加</a:t>
            </a:r>
            <a:r>
              <a:rPr lang="zh-CN" altLang="en-US" sz="2400" dirty="0">
                <a:solidFill>
                  <a:srgbClr val="FF6699"/>
                </a:solidFill>
              </a:rPr>
              <a:t>数词</a:t>
            </a:r>
            <a:r>
              <a:rPr lang="zh-CN" altLang="en-US" sz="2400" dirty="0"/>
              <a:t>，表示“大（小）……多少” 或“长（短）……多少”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如：He is </a:t>
            </a:r>
            <a:r>
              <a:rPr lang="zh-CN" altLang="en-US" sz="2400" i="1" dirty="0">
                <a:solidFill>
                  <a:schemeClr val="folHlink"/>
                </a:solidFill>
              </a:rPr>
              <a:t>five years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younger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6699"/>
                </a:solidFill>
              </a:rPr>
              <a:t>than</a:t>
            </a:r>
            <a:r>
              <a:rPr lang="zh-CN" altLang="en-US" sz="2400" dirty="0"/>
              <a:t> me.他比我小（年轻）5岁。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I am </a:t>
            </a:r>
            <a:r>
              <a:rPr lang="zh-CN" altLang="en-US" sz="2400" i="1" dirty="0">
                <a:solidFill>
                  <a:schemeClr val="folHlink"/>
                </a:solidFill>
              </a:rPr>
              <a:t>two years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older than</a:t>
            </a:r>
            <a:r>
              <a:rPr lang="zh-CN" altLang="en-US" sz="2400" dirty="0"/>
              <a:t> my brother.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我比我的弟弟大（老）两岁。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This ruler is </a:t>
            </a:r>
            <a:r>
              <a:rPr lang="zh-CN" altLang="en-US" sz="2400" i="1" dirty="0">
                <a:solidFill>
                  <a:schemeClr val="hlink"/>
                </a:solidFill>
              </a:rPr>
              <a:t>three meters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longer than</a:t>
            </a:r>
            <a:r>
              <a:rPr lang="zh-CN" altLang="en-US" sz="2400" dirty="0"/>
              <a:t> that one.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这把尺子比那一把长3米。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This hole is </a:t>
            </a:r>
            <a:r>
              <a:rPr lang="zh-CN" altLang="en-US" sz="2400" i="1" dirty="0">
                <a:solidFill>
                  <a:schemeClr val="folHlink"/>
                </a:solidFill>
              </a:rPr>
              <a:t>ten meters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deeper than</a:t>
            </a:r>
            <a:r>
              <a:rPr lang="zh-CN" altLang="en-US" sz="2400" dirty="0"/>
              <a:t> that one .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这个洞比那一个深十米。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Yao Ming is </a:t>
            </a:r>
            <a:r>
              <a:rPr lang="zh-CN" altLang="en-US" sz="2400" i="1" dirty="0">
                <a:solidFill>
                  <a:schemeClr val="folHlink"/>
                </a:solidFill>
              </a:rPr>
              <a:t>0.5 meter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taller than </a:t>
            </a:r>
            <a:r>
              <a:rPr lang="zh-CN" altLang="en-US" sz="2400" dirty="0"/>
              <a:t>Pan Changjiang.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姚明比潘长江高半公分。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I am </a:t>
            </a:r>
            <a:r>
              <a:rPr lang="zh-CN" altLang="en-US" sz="2400" i="1" dirty="0">
                <a:solidFill>
                  <a:schemeClr val="folHlink"/>
                </a:solidFill>
              </a:rPr>
              <a:t>one meter </a:t>
            </a:r>
            <a:r>
              <a:rPr lang="zh-CN" altLang="en-US" sz="2400" dirty="0">
                <a:solidFill>
                  <a:srgbClr val="FF0066"/>
                </a:solidFill>
              </a:rPr>
              <a:t>shorter than</a:t>
            </a:r>
            <a:r>
              <a:rPr lang="zh-CN" altLang="en-US" sz="2400" dirty="0"/>
              <a:t> You.我比你矮一米。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2">
                                            <p:txEl>
                                              <p:charRg st="1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2">
                                            <p:txEl>
                                              <p:charRg st="1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7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>
                                            <p:txEl>
                                              <p:charRg st="7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charRg st="73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11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2">
                                            <p:txEl>
                                              <p:charRg st="111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2">
                                            <p:txEl>
                                              <p:charRg st="111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5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2">
                                            <p:txEl>
                                              <p:charRg st="15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2">
                                            <p:txEl>
                                              <p:charRg st="15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96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charRg st="196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charRg st="196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210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2">
                                            <p:txEl>
                                              <p:charRg st="210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2">
                                            <p:txEl>
                                              <p:charRg st="210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259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2">
                                            <p:txEl>
                                              <p:charRg st="259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2">
                                            <p:txEl>
                                              <p:charRg st="259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272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2">
                                            <p:txEl>
                                              <p:charRg st="272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2">
                                            <p:txEl>
                                              <p:charRg st="272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319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2">
                                            <p:txEl>
                                              <p:charRg st="319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2">
                                            <p:txEl>
                                              <p:charRg st="319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331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2">
                                            <p:txEl>
                                              <p:charRg st="331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2">
                                            <p:txEl>
                                              <p:charRg st="331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381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2">
                                            <p:txEl>
                                              <p:charRg st="381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2">
                                            <p:txEl>
                                              <p:charRg st="381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393" end="4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2">
                                            <p:txEl>
                                              <p:charRg st="393" end="4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2">
                                            <p:txEl>
                                              <p:charRg st="393" end="4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内容占位符 16385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248400"/>
          </a:xfrm>
        </p:spPr>
        <p:txBody>
          <a:bodyPr anchor="t"/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表示</a:t>
            </a:r>
            <a:r>
              <a:rPr lang="zh-CN" altLang="en-US" sz="2800" dirty="0">
                <a:solidFill>
                  <a:srgbClr val="FF0066"/>
                </a:solidFill>
              </a:rPr>
              <a:t>倍数时</a:t>
            </a:r>
            <a:r>
              <a:rPr lang="zh-CN" altLang="en-US" sz="2800" dirty="0"/>
              <a:t>用“……</a:t>
            </a:r>
            <a:r>
              <a:rPr lang="zh-CN" altLang="en-US" sz="2800" dirty="0">
                <a:solidFill>
                  <a:srgbClr val="FF0066"/>
                </a:solidFill>
              </a:rPr>
              <a:t>times</a:t>
            </a:r>
            <a:r>
              <a:rPr lang="zh-CN" altLang="en-US" sz="2800" dirty="0"/>
              <a:t> +</a:t>
            </a:r>
            <a:r>
              <a:rPr lang="zh-CN" altLang="en-US" sz="2800" dirty="0">
                <a:solidFill>
                  <a:srgbClr val="FF0066"/>
                </a:solidFill>
              </a:rPr>
              <a:t>比较级</a:t>
            </a:r>
            <a:r>
              <a:rPr lang="zh-CN" altLang="en-US" sz="2800" dirty="0"/>
              <a:t>+</a:t>
            </a:r>
            <a:r>
              <a:rPr lang="zh-CN" altLang="en-US" sz="2800" dirty="0">
                <a:solidFill>
                  <a:srgbClr val="FF0066"/>
                </a:solidFill>
              </a:rPr>
              <a:t>than</a:t>
            </a:r>
            <a:r>
              <a:rPr lang="zh-CN" altLang="en-US" sz="2800" dirty="0"/>
              <a:t>+……”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如：My room is </a:t>
            </a:r>
            <a:r>
              <a:rPr lang="zh-CN" altLang="en-US" sz="2800" dirty="0">
                <a:solidFill>
                  <a:srgbClr val="FF0066"/>
                </a:solidFill>
              </a:rPr>
              <a:t>three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66"/>
                </a:solidFill>
              </a:rPr>
              <a:t>times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chemeClr val="folHlink"/>
                </a:solidFill>
              </a:rPr>
              <a:t>bigger than</a:t>
            </a:r>
            <a:r>
              <a:rPr lang="zh-CN" altLang="en-US" sz="2800" dirty="0"/>
              <a:t> yours.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我的房间比你的大3倍。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China is </a:t>
            </a:r>
            <a:r>
              <a:rPr lang="zh-CN" altLang="en-US" sz="2800" dirty="0">
                <a:solidFill>
                  <a:srgbClr val="FF0066"/>
                </a:solidFill>
              </a:rPr>
              <a:t>many times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chemeClr val="folHlink"/>
                </a:solidFill>
              </a:rPr>
              <a:t>larger than</a:t>
            </a:r>
            <a:r>
              <a:rPr lang="zh-CN" altLang="en-US" sz="2800" dirty="0"/>
              <a:t> Janpan.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中国（面积）比日本（的面积）大许多倍。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6699"/>
                </a:solidFill>
              </a:rPr>
              <a:t>注意：</a:t>
            </a:r>
            <a:r>
              <a:rPr lang="zh-CN" altLang="en-US" sz="2800" dirty="0"/>
              <a:t>1. 在使用比较级时，</a:t>
            </a:r>
            <a:r>
              <a:rPr lang="zh-CN" altLang="en-US" sz="2800" dirty="0">
                <a:solidFill>
                  <a:srgbClr val="FF6699"/>
                </a:solidFill>
              </a:rPr>
              <a:t>必须是同类比较</a:t>
            </a:r>
            <a:r>
              <a:rPr lang="zh-CN" altLang="en-US" sz="2800" dirty="0"/>
              <a:t>，不能异类比较。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eg: My </a:t>
            </a:r>
            <a:r>
              <a:rPr lang="zh-CN" altLang="en-US" sz="2800" dirty="0">
                <a:solidFill>
                  <a:schemeClr val="folHlink"/>
                </a:solidFill>
              </a:rPr>
              <a:t>school</a:t>
            </a:r>
            <a:r>
              <a:rPr lang="zh-CN" altLang="en-US" sz="2800" dirty="0"/>
              <a:t> is more expensive than (</a:t>
            </a:r>
            <a:r>
              <a:rPr lang="zh-CN" altLang="en-US" sz="2800" u="sng" dirty="0"/>
              <a:t>  </a:t>
            </a:r>
            <a:r>
              <a:rPr lang="zh-CN" altLang="en-US" sz="2800" i="1" u="sng" dirty="0">
                <a:solidFill>
                  <a:srgbClr val="FF0066"/>
                </a:solidFill>
              </a:rPr>
              <a:t>C </a:t>
            </a:r>
            <a:r>
              <a:rPr lang="zh-CN" altLang="en-US" sz="2800" u="sng" dirty="0"/>
              <a:t>  </a:t>
            </a:r>
            <a:r>
              <a:rPr lang="zh-CN" altLang="en-US" sz="2800" dirty="0"/>
              <a:t>).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A. you    B. your    </a:t>
            </a:r>
            <a:r>
              <a:rPr lang="zh-CN" altLang="en-US" sz="2800" i="1" dirty="0">
                <a:solidFill>
                  <a:srgbClr val="FF0066"/>
                </a:solidFill>
              </a:rPr>
              <a:t>C. yours </a:t>
            </a:r>
            <a:endParaRPr lang="zh-CN" altLang="en-US" sz="2800" i="1" dirty="0">
              <a:solidFill>
                <a:srgbClr val="FF0066"/>
              </a:solidFill>
            </a:endParaRPr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The population of  China is larger than (</a:t>
            </a:r>
            <a:r>
              <a:rPr lang="zh-CN" altLang="en-US" sz="2800" u="sng" dirty="0"/>
              <a:t>    </a:t>
            </a:r>
            <a:r>
              <a:rPr lang="zh-CN" altLang="en-US" sz="2800" i="1" u="sng" dirty="0">
                <a:solidFill>
                  <a:schemeClr val="folHlink"/>
                </a:solidFill>
              </a:rPr>
              <a:t>C</a:t>
            </a:r>
            <a:r>
              <a:rPr lang="zh-CN" altLang="en-US" sz="2800" u="sng" dirty="0"/>
              <a:t>   </a:t>
            </a:r>
            <a:r>
              <a:rPr lang="zh-CN" altLang="en-US" sz="2800" dirty="0"/>
              <a:t>)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A.India     B. Indian    </a:t>
            </a:r>
            <a:r>
              <a:rPr lang="zh-CN" altLang="en-US" sz="2800" i="1" dirty="0">
                <a:solidFill>
                  <a:schemeClr val="folHlink"/>
                </a:solidFill>
              </a:rPr>
              <a:t>C. India's</a:t>
            </a:r>
            <a:endParaRPr lang="zh-CN" altLang="en-US" sz="2800" i="1" dirty="0">
              <a:solidFill>
                <a:schemeClr val="folHlink"/>
              </a:solidFill>
            </a:endParaRPr>
          </a:p>
          <a:p>
            <a:pPr marL="1905" indent="-344805">
              <a:lnSpc>
                <a:spcPct val="90000"/>
              </a:lnSpc>
              <a:buNone/>
            </a:pPr>
            <a:endParaRPr lang="zh-CN" altLang="en-US" sz="28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29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6">
                                            <p:txEl>
                                              <p:charRg st="29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86">
                                            <p:txEl>
                                              <p:charRg st="29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7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386">
                                            <p:txEl>
                                              <p:charRg st="7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386">
                                            <p:txEl>
                                              <p:charRg st="7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38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38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2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386">
                                            <p:txEl>
                                              <p:charRg st="12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386">
                                            <p:txEl>
                                              <p:charRg st="12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4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charRg st="14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charRg st="145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7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386">
                                            <p:txEl>
                                              <p:charRg st="17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386">
                                            <p:txEl>
                                              <p:charRg st="17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222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6386">
                                            <p:txEl>
                                              <p:charRg st="222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386">
                                            <p:txEl>
                                              <p:charRg st="222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253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386">
                                            <p:txEl>
                                              <p:charRg st="253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6386">
                                            <p:txEl>
                                              <p:charRg st="253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304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386">
                                            <p:txEl>
                                              <p:charRg st="304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386">
                                            <p:txEl>
                                              <p:charRg st="304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内容占位符 17409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24840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800" dirty="0"/>
              <a:t>2.为了</a:t>
            </a:r>
            <a:r>
              <a:rPr lang="zh-CN" altLang="en-US" sz="2800" dirty="0">
                <a:solidFill>
                  <a:srgbClr val="FF6699"/>
                </a:solidFill>
              </a:rPr>
              <a:t>加强比较的程度</a:t>
            </a:r>
            <a:r>
              <a:rPr lang="zh-CN" altLang="en-US" sz="2800" dirty="0"/>
              <a:t>，可以在比较级前面加上一些词或短语，如：</a:t>
            </a:r>
            <a:r>
              <a:rPr lang="zh-CN" altLang="en-US" sz="2800" u="sng" dirty="0">
                <a:solidFill>
                  <a:srgbClr val="FF6699"/>
                </a:solidFill>
              </a:rPr>
              <a:t>much/a lot/far</a:t>
            </a:r>
            <a:r>
              <a:rPr lang="zh-CN" altLang="en-US" sz="2800" dirty="0">
                <a:solidFill>
                  <a:schemeClr val="hlink"/>
                </a:solidFill>
              </a:rPr>
              <a:t>+比较级</a:t>
            </a:r>
            <a:r>
              <a:rPr lang="zh-CN" altLang="en-US" sz="2800" dirty="0"/>
              <a:t>    “</a:t>
            </a:r>
            <a:r>
              <a:rPr lang="zh-CN" altLang="en-US" sz="2800" dirty="0">
                <a:solidFill>
                  <a:schemeClr val="hlink"/>
                </a:solidFill>
              </a:rPr>
              <a:t>……得多</a:t>
            </a:r>
            <a:r>
              <a:rPr lang="zh-CN" altLang="en-US" sz="2800" dirty="0"/>
              <a:t>”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>
                <a:solidFill>
                  <a:srgbClr val="FF6699"/>
                </a:solidFill>
              </a:rPr>
              <a:t>a little</a:t>
            </a:r>
            <a:r>
              <a:rPr lang="zh-CN" altLang="en-US" sz="2800" dirty="0">
                <a:solidFill>
                  <a:schemeClr val="hlink"/>
                </a:solidFill>
              </a:rPr>
              <a:t>+比较级</a:t>
            </a:r>
            <a:r>
              <a:rPr lang="zh-CN" altLang="en-US" sz="2800" dirty="0"/>
              <a:t>   “</a:t>
            </a:r>
            <a:r>
              <a:rPr lang="zh-CN" altLang="en-US" sz="2800" dirty="0">
                <a:solidFill>
                  <a:schemeClr val="hlink"/>
                </a:solidFill>
              </a:rPr>
              <a:t>……一点点</a:t>
            </a:r>
            <a:r>
              <a:rPr lang="zh-CN" altLang="en-US" sz="2800" dirty="0"/>
              <a:t>”  ，当然还可以在比较级前加上</a:t>
            </a:r>
            <a:r>
              <a:rPr lang="zh-CN" altLang="en-US" sz="2800" dirty="0">
                <a:solidFill>
                  <a:srgbClr val="FF0066"/>
                </a:solidFill>
              </a:rPr>
              <a:t>even , a bit </a:t>
            </a:r>
            <a:r>
              <a:rPr lang="zh-CN" altLang="en-US" sz="2800" dirty="0"/>
              <a:t>等等。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如：I am </a:t>
            </a:r>
            <a:r>
              <a:rPr lang="zh-CN" altLang="en-US" sz="2800" dirty="0">
                <a:solidFill>
                  <a:schemeClr val="hlink"/>
                </a:solidFill>
              </a:rPr>
              <a:t>much</a:t>
            </a:r>
            <a:r>
              <a:rPr lang="zh-CN" altLang="en-US" sz="2800" dirty="0">
                <a:solidFill>
                  <a:srgbClr val="FF0066"/>
                </a:solidFill>
              </a:rPr>
              <a:t> taller than</a:t>
            </a:r>
            <a:r>
              <a:rPr lang="zh-CN" altLang="en-US" sz="2800" dirty="0"/>
              <a:t> you .</a:t>
            </a:r>
            <a:r>
              <a:rPr lang="zh-CN" altLang="en-US" sz="2800" dirty="0">
                <a:solidFill>
                  <a:schemeClr val="tx2"/>
                </a:solidFill>
              </a:rPr>
              <a:t>我比你高得多。</a:t>
            </a:r>
            <a:endParaRPr lang="zh-CN" altLang="en-US" sz="2800" dirty="0">
              <a:solidFill>
                <a:schemeClr val="tx2"/>
              </a:solidFill>
            </a:endParaRPr>
          </a:p>
          <a:p>
            <a:pPr marL="1905" indent="-344805">
              <a:buNone/>
            </a:pPr>
            <a:r>
              <a:rPr lang="zh-CN" altLang="en-US" sz="2800" dirty="0"/>
              <a:t>She is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zh-CN" altLang="en-US" sz="2800" dirty="0">
                <a:solidFill>
                  <a:schemeClr val="folHlink"/>
                </a:solidFill>
              </a:rPr>
              <a:t>a lot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66"/>
                </a:solidFill>
              </a:rPr>
              <a:t>shorter than</a:t>
            </a:r>
            <a:r>
              <a:rPr lang="zh-CN" altLang="en-US" sz="2800" dirty="0"/>
              <a:t> me.她比我矮得多。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Tom is </a:t>
            </a:r>
            <a:r>
              <a:rPr lang="zh-CN" altLang="en-US" sz="2800" dirty="0">
                <a:solidFill>
                  <a:schemeClr val="hlink"/>
                </a:solidFill>
              </a:rPr>
              <a:t>far </a:t>
            </a:r>
            <a:r>
              <a:rPr lang="zh-CN" altLang="en-US" sz="2800" dirty="0">
                <a:solidFill>
                  <a:srgbClr val="FF0066"/>
                </a:solidFill>
              </a:rPr>
              <a:t>more outgoing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66"/>
                </a:solidFill>
              </a:rPr>
              <a:t>than </a:t>
            </a:r>
            <a:r>
              <a:rPr lang="zh-CN" altLang="en-US" sz="2800" dirty="0"/>
              <a:t>Jim.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汤姆比吉姆外向得多。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His homework is </a:t>
            </a:r>
            <a:r>
              <a:rPr lang="zh-CN" altLang="en-US" sz="2800" dirty="0">
                <a:solidFill>
                  <a:schemeClr val="hlink"/>
                </a:solidFill>
              </a:rPr>
              <a:t>a little</a:t>
            </a: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66"/>
                </a:solidFill>
              </a:rPr>
              <a:t>better than</a:t>
            </a:r>
            <a:r>
              <a:rPr lang="zh-CN" altLang="en-US" sz="2800" dirty="0"/>
              <a:t> yours.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他的家庭作业比你的要好一点儿。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选择</a:t>
            </a:r>
            <a:r>
              <a:rPr lang="zh-CN" altLang="en-US" sz="2800" dirty="0"/>
              <a:t>：This movie is (</a:t>
            </a:r>
            <a:r>
              <a:rPr lang="zh-CN" altLang="en-US" sz="2800" u="sng" dirty="0"/>
              <a:t>      </a:t>
            </a:r>
            <a:r>
              <a:rPr lang="zh-CN" altLang="en-US" sz="2800" dirty="0"/>
              <a:t>) than that one.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A. more much interesting    B. much more interesting</a:t>
            </a:r>
            <a:endParaRPr lang="zh-CN" altLang="en-US" sz="2800" dirty="0"/>
          </a:p>
          <a:p>
            <a:pPr marL="1905" indent="-344805"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6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0">
                                            <p:txEl>
                                              <p:charRg st="6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0">
                                            <p:txEl>
                                              <p:charRg st="6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1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>
                                            <p:txEl>
                                              <p:charRg st="11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charRg st="11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5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0">
                                            <p:txEl>
                                              <p:charRg st="15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0">
                                            <p:txEl>
                                              <p:charRg st="15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8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charRg st="18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charRg st="18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223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charRg st="223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0">
                                            <p:txEl>
                                              <p:charRg st="223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234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>
                                            <p:txEl>
                                              <p:charRg st="234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0">
                                            <p:txEl>
                                              <p:charRg st="234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278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0">
                                            <p:txEl>
                                              <p:charRg st="278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0">
                                            <p:txEl>
                                              <p:charRg st="278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294" end="3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7410">
                                            <p:txEl>
                                              <p:charRg st="294" end="3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7410">
                                            <p:txEl>
                                              <p:charRg st="294" end="3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335" end="3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7410">
                                            <p:txEl>
                                              <p:charRg st="335" end="3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7410">
                                            <p:txEl>
                                              <p:charRg st="335" end="3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内容占位符 18433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32460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800" dirty="0"/>
              <a:t>表示两个人或物在某一方面相同（一样），用</a:t>
            </a:r>
            <a:r>
              <a:rPr lang="zh-CN" altLang="en-US" sz="2800" i="1" dirty="0">
                <a:solidFill>
                  <a:srgbClr val="FF6699"/>
                </a:solidFill>
              </a:rPr>
              <a:t>同级比较</a:t>
            </a:r>
            <a:r>
              <a:rPr lang="zh-CN" altLang="en-US" sz="2800" dirty="0"/>
              <a:t>句型：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……</a:t>
            </a:r>
            <a:r>
              <a:rPr lang="zh-CN" altLang="en-US" sz="2800" u="sng" dirty="0">
                <a:solidFill>
                  <a:srgbClr val="FF6699"/>
                </a:solidFill>
              </a:rPr>
              <a:t>as</a:t>
            </a:r>
            <a:r>
              <a:rPr lang="zh-CN" altLang="en-US" sz="2800" dirty="0"/>
              <a:t>+</a:t>
            </a:r>
            <a:r>
              <a:rPr lang="zh-CN" altLang="en-US" sz="2800" dirty="0">
                <a:solidFill>
                  <a:schemeClr val="hlink"/>
                </a:solidFill>
              </a:rPr>
              <a:t>形容词/副词原级</a:t>
            </a:r>
            <a:r>
              <a:rPr lang="zh-CN" altLang="en-US" sz="2800" dirty="0"/>
              <a:t>+</a:t>
            </a:r>
            <a:r>
              <a:rPr lang="zh-CN" altLang="en-US" sz="2800" u="sng" dirty="0">
                <a:solidFill>
                  <a:srgbClr val="FF6699"/>
                </a:solidFill>
              </a:rPr>
              <a:t>as</a:t>
            </a:r>
            <a:r>
              <a:rPr lang="zh-CN" altLang="en-US" sz="2800" dirty="0"/>
              <a:t>+比较对象。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“……</a:t>
            </a:r>
            <a:r>
              <a:rPr lang="zh-CN" altLang="en-US" sz="2800" dirty="0">
                <a:solidFill>
                  <a:srgbClr val="FF0066"/>
                </a:solidFill>
              </a:rPr>
              <a:t>和……一样</a:t>
            </a:r>
            <a:r>
              <a:rPr lang="zh-CN" altLang="en-US" sz="2800" dirty="0"/>
              <a:t>……”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eg: I am </a:t>
            </a:r>
            <a:r>
              <a:rPr lang="zh-CN" altLang="en-US" sz="2800" i="1" dirty="0">
                <a:solidFill>
                  <a:srgbClr val="FF0066"/>
                </a:solidFill>
              </a:rPr>
              <a:t>as tall as</a:t>
            </a:r>
            <a:r>
              <a:rPr lang="zh-CN" altLang="en-US" sz="2800" dirty="0"/>
              <a:t> him.   Are you </a:t>
            </a:r>
            <a:r>
              <a:rPr lang="zh-CN" altLang="en-US" sz="2800" i="1" dirty="0">
                <a:solidFill>
                  <a:srgbClr val="FF0066"/>
                </a:solidFill>
              </a:rPr>
              <a:t>as friendly as</a:t>
            </a:r>
            <a:r>
              <a:rPr lang="zh-CN" altLang="en-US" sz="2800" dirty="0"/>
              <a:t> him?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She is </a:t>
            </a:r>
            <a:r>
              <a:rPr lang="zh-CN" altLang="en-US" sz="2800" i="1" dirty="0">
                <a:solidFill>
                  <a:srgbClr val="FF0066"/>
                </a:solidFill>
              </a:rPr>
              <a:t>as hard-working as</a:t>
            </a:r>
            <a:r>
              <a:rPr lang="zh-CN" altLang="en-US" sz="2800" dirty="0"/>
              <a:t> me.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You run </a:t>
            </a:r>
            <a:r>
              <a:rPr lang="zh-CN" altLang="en-US" sz="2800" dirty="0">
                <a:solidFill>
                  <a:srgbClr val="FF0066"/>
                </a:solidFill>
              </a:rPr>
              <a:t>as fast as</a:t>
            </a:r>
            <a:r>
              <a:rPr lang="zh-CN" altLang="en-US" sz="2800" dirty="0"/>
              <a:t> him.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This movie is </a:t>
            </a:r>
            <a:r>
              <a:rPr lang="zh-CN" altLang="en-US" sz="2800" dirty="0">
                <a:solidFill>
                  <a:srgbClr val="FF0066"/>
                </a:solidFill>
              </a:rPr>
              <a:t>as boring as</a:t>
            </a:r>
            <a:r>
              <a:rPr lang="zh-CN" altLang="en-US" sz="2800" dirty="0"/>
              <a:t> that one.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He works </a:t>
            </a:r>
            <a:r>
              <a:rPr lang="zh-CN" altLang="en-US" sz="2800" i="1" dirty="0">
                <a:solidFill>
                  <a:srgbClr val="FF0066"/>
                </a:solidFill>
              </a:rPr>
              <a:t>as hard as</a:t>
            </a:r>
            <a:r>
              <a:rPr lang="zh-CN" altLang="en-US" sz="2800" dirty="0"/>
              <a:t> me.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My father gets up</a:t>
            </a:r>
            <a:r>
              <a:rPr lang="zh-CN" altLang="en-US" sz="2800" i="1" dirty="0">
                <a:solidFill>
                  <a:srgbClr val="FF0066"/>
                </a:solidFill>
              </a:rPr>
              <a:t> as early as</a:t>
            </a:r>
            <a:r>
              <a:rPr lang="zh-CN" altLang="en-US" sz="2800" dirty="0"/>
              <a:t> my mother.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【</a:t>
            </a:r>
            <a:r>
              <a:rPr lang="zh-CN" altLang="en-US" sz="2800" dirty="0">
                <a:solidFill>
                  <a:schemeClr val="hlink"/>
                </a:solidFill>
              </a:rPr>
              <a:t>注：第一个as是副词</a:t>
            </a:r>
            <a:r>
              <a:rPr lang="zh-CN" altLang="en-US" sz="2800" dirty="0"/>
              <a:t>，修饰形容词或副词原级，</a:t>
            </a:r>
            <a:r>
              <a:rPr lang="zh-CN" altLang="en-US" sz="2800" dirty="0">
                <a:solidFill>
                  <a:schemeClr val="hlink"/>
                </a:solidFill>
              </a:rPr>
              <a:t>第二个as是连词</a:t>
            </a:r>
            <a:r>
              <a:rPr lang="zh-CN" altLang="en-US" sz="2800" dirty="0"/>
              <a:t>，后接另一个比较对象】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434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34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5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34">
                                            <p:txEl>
                                              <p:charRg st="5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434">
                                            <p:txEl>
                                              <p:charRg st="5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63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4">
                                            <p:txEl>
                                              <p:charRg st="63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charRg st="63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18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charRg st="118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charRg st="118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4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4">
                                            <p:txEl>
                                              <p:charRg st="14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charRg st="14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72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4">
                                            <p:txEl>
                                              <p:charRg st="172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4">
                                            <p:txEl>
                                              <p:charRg st="172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209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charRg st="209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charRg st="209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233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4">
                                            <p:txEl>
                                              <p:charRg st="233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4">
                                            <p:txEl>
                                              <p:charRg st="233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274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4">
                                            <p:txEl>
                                              <p:charRg st="274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4">
                                            <p:txEl>
                                              <p:charRg st="274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内容占位符 19457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324600"/>
          </a:xfrm>
        </p:spPr>
        <p:txBody>
          <a:bodyPr anchor="t"/>
          <a:p>
            <a:pPr marL="1905" indent="-344805">
              <a:buNone/>
            </a:pPr>
            <a:r>
              <a:rPr lang="zh-CN" altLang="en-US" dirty="0"/>
              <a:t> </a:t>
            </a:r>
            <a:r>
              <a:rPr lang="zh-CN" altLang="en-US" sz="2800" dirty="0">
                <a:solidFill>
                  <a:schemeClr val="hlink"/>
                </a:solidFill>
              </a:rPr>
              <a:t>选择</a:t>
            </a:r>
            <a:r>
              <a:rPr lang="zh-CN" altLang="en-US" sz="2800" dirty="0"/>
              <a:t>：</a:t>
            </a:r>
            <a:r>
              <a:rPr lang="zh-CN" altLang="en-US" sz="2800" dirty="0">
                <a:solidFill>
                  <a:schemeClr val="accent2"/>
                </a:solidFill>
              </a:rPr>
              <a:t>Tom is as (</a:t>
            </a:r>
            <a:r>
              <a:rPr lang="zh-CN" altLang="en-US" sz="2800" u="sng" dirty="0">
                <a:solidFill>
                  <a:schemeClr val="accent2"/>
                </a:solidFill>
              </a:rPr>
              <a:t>         </a:t>
            </a:r>
            <a:r>
              <a:rPr lang="zh-CN" altLang="en-US" sz="2800" dirty="0">
                <a:solidFill>
                  <a:schemeClr val="accent2"/>
                </a:solidFill>
              </a:rPr>
              <a:t>)as Jim.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A.thiner    B.thinner   C. thin    D.the thinnest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He plays the piano as (</a:t>
            </a:r>
            <a:r>
              <a:rPr lang="zh-CN" altLang="en-US" sz="2800" u="sng" dirty="0">
                <a:solidFill>
                  <a:schemeClr val="accent2"/>
                </a:solidFill>
              </a:rPr>
              <a:t>       </a:t>
            </a:r>
            <a:r>
              <a:rPr lang="zh-CN" altLang="en-US" sz="2800" dirty="0">
                <a:solidFill>
                  <a:schemeClr val="accent2"/>
                </a:solidFill>
              </a:rPr>
              <a:t>) as you do .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A. good   B. better   C. well   D. best.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翻译填空：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我和他一样搞笑。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I am (</a:t>
            </a:r>
            <a:r>
              <a:rPr lang="zh-CN" altLang="en-US" sz="2800" u="sng" dirty="0">
                <a:solidFill>
                  <a:schemeClr val="accent2"/>
                </a:solidFill>
              </a:rPr>
              <a:t>        </a:t>
            </a:r>
            <a:r>
              <a:rPr lang="zh-CN" altLang="en-US" sz="2800" dirty="0">
                <a:solidFill>
                  <a:schemeClr val="accent2"/>
                </a:solidFill>
              </a:rPr>
              <a:t>) (</a:t>
            </a:r>
            <a:r>
              <a:rPr lang="zh-CN" altLang="en-US" sz="2800" u="sng" dirty="0">
                <a:solidFill>
                  <a:schemeClr val="accent2"/>
                </a:solidFill>
              </a:rPr>
              <a:t>         </a:t>
            </a:r>
            <a:r>
              <a:rPr lang="zh-CN" altLang="en-US" sz="2800" dirty="0">
                <a:solidFill>
                  <a:schemeClr val="accent2"/>
                </a:solidFill>
              </a:rPr>
              <a:t>) as him.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篮球和足球一样受人欢迎。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Basketball is (</a:t>
            </a:r>
            <a:r>
              <a:rPr lang="zh-CN" altLang="en-US" sz="2800" u="sng" dirty="0">
                <a:solidFill>
                  <a:schemeClr val="accent2"/>
                </a:solidFill>
              </a:rPr>
              <a:t>        </a:t>
            </a:r>
            <a:r>
              <a:rPr lang="zh-CN" altLang="en-US" sz="2800" dirty="0">
                <a:solidFill>
                  <a:schemeClr val="accent2"/>
                </a:solidFill>
              </a:rPr>
              <a:t>)  popular (</a:t>
            </a:r>
            <a:r>
              <a:rPr lang="zh-CN" altLang="en-US" sz="2800" u="sng" dirty="0">
                <a:solidFill>
                  <a:schemeClr val="accent2"/>
                </a:solidFill>
              </a:rPr>
              <a:t>       </a:t>
            </a:r>
            <a:r>
              <a:rPr lang="zh-CN" altLang="en-US" sz="2800" dirty="0">
                <a:solidFill>
                  <a:schemeClr val="accent2"/>
                </a:solidFill>
              </a:rPr>
              <a:t>) soccer.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我和你一样严肃。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I am (</a:t>
            </a:r>
            <a:r>
              <a:rPr lang="zh-CN" altLang="en-US" sz="2800" u="sng" dirty="0">
                <a:solidFill>
                  <a:schemeClr val="accent2"/>
                </a:solidFill>
              </a:rPr>
              <a:t>    </a:t>
            </a:r>
            <a:r>
              <a:rPr lang="zh-CN" altLang="en-US" sz="2800" dirty="0">
                <a:solidFill>
                  <a:schemeClr val="accent2"/>
                </a:solidFill>
              </a:rPr>
              <a:t>)  (</a:t>
            </a:r>
            <a:r>
              <a:rPr lang="zh-CN" altLang="en-US" sz="2800" u="sng" dirty="0">
                <a:solidFill>
                  <a:schemeClr val="accent2"/>
                </a:solidFill>
              </a:rPr>
              <a:t>     </a:t>
            </a:r>
            <a:r>
              <a:rPr lang="zh-CN" altLang="en-US" sz="2800" dirty="0">
                <a:solidFill>
                  <a:schemeClr val="accent2"/>
                </a:solidFill>
              </a:rPr>
              <a:t>)  (</a:t>
            </a:r>
            <a:r>
              <a:rPr lang="zh-CN" altLang="en-US" sz="2800" u="sng" dirty="0">
                <a:solidFill>
                  <a:schemeClr val="accent2"/>
                </a:solidFill>
              </a:rPr>
              <a:t>    </a:t>
            </a:r>
            <a:r>
              <a:rPr lang="zh-CN" altLang="en-US" sz="2800" dirty="0">
                <a:solidFill>
                  <a:schemeClr val="accent2"/>
                </a:solidFill>
              </a:rPr>
              <a:t>) you.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3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charRg st="3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charRg st="3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8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>
                                            <p:txEl>
                                              <p:charRg st="8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charRg st="8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27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charRg st="127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charRg st="127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68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charRg st="168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charRg st="168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74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8">
                                            <p:txEl>
                                              <p:charRg st="174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8">
                                            <p:txEl>
                                              <p:charRg st="174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8">
                                            <p:txEl>
                                              <p:charRg st="18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219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charRg st="219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charRg st="219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232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8">
                                            <p:txEl>
                                              <p:charRg st="232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8">
                                            <p:txEl>
                                              <p:charRg st="232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284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8">
                                            <p:txEl>
                                              <p:charRg st="284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8">
                                            <p:txEl>
                                              <p:charRg st="284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293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8">
                                            <p:txEl>
                                              <p:charRg st="293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8">
                                            <p:txEl>
                                              <p:charRg st="293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内容占位符 20481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172200"/>
          </a:xfrm>
        </p:spPr>
        <p:txBody>
          <a:bodyPr anchor="t"/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表示“甲</a:t>
            </a:r>
            <a:r>
              <a:rPr lang="zh-CN" altLang="en-US" sz="2800" dirty="0">
                <a:solidFill>
                  <a:srgbClr val="FF0066"/>
                </a:solidFill>
              </a:rPr>
              <a:t>不如（不及）</a:t>
            </a:r>
            <a:r>
              <a:rPr lang="zh-CN" altLang="en-US" sz="2800" dirty="0"/>
              <a:t>乙”，则用上一句型的</a:t>
            </a:r>
            <a:r>
              <a:rPr lang="zh-CN" altLang="en-US" sz="2800" dirty="0">
                <a:solidFill>
                  <a:schemeClr val="hlink"/>
                </a:solidFill>
              </a:rPr>
              <a:t>否定式</a:t>
            </a:r>
            <a:r>
              <a:rPr lang="zh-CN" altLang="en-US" sz="2800" dirty="0"/>
              <a:t>：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…</a:t>
            </a:r>
            <a:r>
              <a:rPr lang="zh-CN" altLang="en-US" sz="2800" u="sng" dirty="0">
                <a:solidFill>
                  <a:srgbClr val="FF0066"/>
                </a:solidFill>
              </a:rPr>
              <a:t>not</a:t>
            </a:r>
            <a:r>
              <a:rPr lang="zh-CN" altLang="en-US" sz="2800" u="sng" dirty="0"/>
              <a:t>…</a:t>
            </a:r>
            <a:r>
              <a:rPr lang="zh-CN" altLang="en-US" sz="2800" u="sng" dirty="0">
                <a:solidFill>
                  <a:srgbClr val="FF6699"/>
                </a:solidFill>
              </a:rPr>
              <a:t>as/so</a:t>
            </a:r>
            <a:r>
              <a:rPr lang="zh-CN" altLang="en-US" sz="2800" dirty="0"/>
              <a:t>+</a:t>
            </a:r>
            <a:r>
              <a:rPr lang="zh-CN" altLang="en-US" sz="2800" dirty="0">
                <a:solidFill>
                  <a:schemeClr val="hlink"/>
                </a:solidFill>
              </a:rPr>
              <a:t>形容词/副词原级</a:t>
            </a:r>
            <a:r>
              <a:rPr lang="zh-CN" altLang="en-US" sz="2800" dirty="0"/>
              <a:t>+</a:t>
            </a:r>
            <a:r>
              <a:rPr lang="zh-CN" altLang="en-US" sz="2800" u="sng" dirty="0">
                <a:solidFill>
                  <a:srgbClr val="FF6699"/>
                </a:solidFill>
              </a:rPr>
              <a:t>as</a:t>
            </a:r>
            <a:r>
              <a:rPr lang="zh-CN" altLang="en-US" sz="2800" dirty="0"/>
              <a:t>+比较对象。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“</a:t>
            </a:r>
            <a:r>
              <a:rPr lang="zh-CN" altLang="en-US" sz="2800" dirty="0">
                <a:solidFill>
                  <a:srgbClr val="FF6699"/>
                </a:solidFill>
              </a:rPr>
              <a:t>…不如/不及…</a:t>
            </a:r>
            <a:r>
              <a:rPr lang="zh-CN" altLang="en-US" sz="2800" dirty="0"/>
              <a:t>”   “…</a:t>
            </a:r>
            <a:r>
              <a:rPr lang="zh-CN" altLang="en-US" sz="2800" dirty="0">
                <a:solidFill>
                  <a:srgbClr val="FF0066"/>
                </a:solidFill>
              </a:rPr>
              <a:t>和…不一样</a:t>
            </a:r>
            <a:r>
              <a:rPr lang="zh-CN" altLang="en-US" sz="2800" dirty="0"/>
              <a:t>…”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【</a:t>
            </a:r>
            <a:r>
              <a:rPr lang="zh-CN" altLang="en-US" sz="2400" dirty="0">
                <a:solidFill>
                  <a:schemeClr val="hlink"/>
                </a:solidFill>
              </a:rPr>
              <a:t>注：第一个as是副词</a:t>
            </a:r>
            <a:r>
              <a:rPr lang="zh-CN" altLang="en-US" sz="2400" dirty="0"/>
              <a:t>，修饰形容词或副词原级，可以用</a:t>
            </a:r>
            <a:r>
              <a:rPr lang="zh-CN" altLang="en-US" sz="2400" dirty="0">
                <a:solidFill>
                  <a:schemeClr val="hlink"/>
                </a:solidFill>
              </a:rPr>
              <a:t>so</a:t>
            </a:r>
            <a:r>
              <a:rPr lang="zh-CN" altLang="en-US" sz="2400" dirty="0"/>
              <a:t>替换,</a:t>
            </a:r>
            <a:r>
              <a:rPr lang="zh-CN" altLang="en-US" sz="2400" dirty="0">
                <a:solidFill>
                  <a:schemeClr val="hlink"/>
                </a:solidFill>
              </a:rPr>
              <a:t>第二个as是连词</a:t>
            </a:r>
            <a:r>
              <a:rPr lang="zh-CN" altLang="en-US" sz="2400" dirty="0"/>
              <a:t>，后接另一个比较对象，则不能用so替换】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eg: I'm </a:t>
            </a:r>
            <a:r>
              <a:rPr lang="zh-CN" altLang="en-US" sz="2400" dirty="0">
                <a:solidFill>
                  <a:srgbClr val="FF6699"/>
                </a:solidFill>
              </a:rPr>
              <a:t>not</a:t>
            </a:r>
            <a:r>
              <a:rPr lang="zh-CN" altLang="en-US" sz="2400" dirty="0"/>
              <a:t> </a:t>
            </a:r>
            <a:r>
              <a:rPr lang="zh-CN" altLang="en-US" sz="2400" i="1" dirty="0">
                <a:solidFill>
                  <a:srgbClr val="FF0066"/>
                </a:solidFill>
              </a:rPr>
              <a:t>as</a:t>
            </a:r>
            <a:r>
              <a:rPr lang="zh-CN" altLang="en-US" sz="2400" i="1" dirty="0">
                <a:solidFill>
                  <a:schemeClr val="folHlink"/>
                </a:solidFill>
              </a:rPr>
              <a:t>/</a:t>
            </a:r>
            <a:r>
              <a:rPr lang="zh-CN" altLang="en-US" sz="2400" i="1" dirty="0">
                <a:solidFill>
                  <a:srgbClr val="FF0066"/>
                </a:solidFill>
              </a:rPr>
              <a:t>so tall as</a:t>
            </a:r>
            <a:r>
              <a:rPr lang="zh-CN" altLang="en-US" sz="2400" dirty="0"/>
              <a:t> him.      我</a:t>
            </a:r>
            <a:r>
              <a:rPr lang="zh-CN" altLang="en-US" sz="2400" i="1" dirty="0">
                <a:solidFill>
                  <a:srgbClr val="FF6699"/>
                </a:solidFill>
              </a:rPr>
              <a:t>不如</a:t>
            </a:r>
            <a:r>
              <a:rPr lang="zh-CN" altLang="en-US" sz="2400" dirty="0"/>
              <a:t>他高。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She is</a:t>
            </a:r>
            <a:r>
              <a:rPr lang="zh-CN" altLang="en-US" sz="2400" dirty="0">
                <a:solidFill>
                  <a:srgbClr val="FF6699"/>
                </a:solidFill>
              </a:rPr>
              <a:t>n't</a:t>
            </a:r>
            <a:r>
              <a:rPr lang="zh-CN" altLang="en-US" sz="2400" dirty="0"/>
              <a:t> </a:t>
            </a:r>
            <a:r>
              <a:rPr lang="zh-CN" altLang="en-US" sz="2400" i="1" dirty="0">
                <a:solidFill>
                  <a:srgbClr val="FF0066"/>
                </a:solidFill>
              </a:rPr>
              <a:t>as</a:t>
            </a:r>
            <a:r>
              <a:rPr lang="zh-CN" altLang="en-US" sz="2400" i="1" dirty="0">
                <a:solidFill>
                  <a:schemeClr val="folHlink"/>
                </a:solidFill>
              </a:rPr>
              <a:t>/</a:t>
            </a:r>
            <a:r>
              <a:rPr lang="zh-CN" altLang="en-US" sz="2400" i="1" dirty="0">
                <a:solidFill>
                  <a:srgbClr val="FF0066"/>
                </a:solidFill>
              </a:rPr>
              <a:t>so hard-working as</a:t>
            </a:r>
            <a:r>
              <a:rPr lang="zh-CN" altLang="en-US" sz="2400" dirty="0"/>
              <a:t> me.   她</a:t>
            </a:r>
            <a:r>
              <a:rPr lang="zh-CN" altLang="en-US" sz="2400" i="1" dirty="0">
                <a:solidFill>
                  <a:srgbClr val="FF6699"/>
                </a:solidFill>
              </a:rPr>
              <a:t>不及</a:t>
            </a:r>
            <a:r>
              <a:rPr lang="zh-CN" altLang="en-US" sz="2400" dirty="0"/>
              <a:t>我用功刻苦。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You do</a:t>
            </a:r>
            <a:r>
              <a:rPr lang="zh-CN" altLang="en-US" sz="2400" dirty="0">
                <a:solidFill>
                  <a:srgbClr val="FF6699"/>
                </a:solidFill>
              </a:rPr>
              <a:t>n't</a:t>
            </a:r>
            <a:r>
              <a:rPr lang="zh-CN" altLang="en-US" sz="2400" dirty="0"/>
              <a:t> run </a:t>
            </a:r>
            <a:r>
              <a:rPr lang="zh-CN" altLang="en-US" sz="2400" dirty="0">
                <a:solidFill>
                  <a:srgbClr val="FF0066"/>
                </a:solidFill>
              </a:rPr>
              <a:t>as</a:t>
            </a:r>
            <a:r>
              <a:rPr lang="zh-CN" altLang="en-US" sz="2400" dirty="0">
                <a:solidFill>
                  <a:schemeClr val="folHlink"/>
                </a:solidFill>
              </a:rPr>
              <a:t>/</a:t>
            </a:r>
            <a:r>
              <a:rPr lang="zh-CN" altLang="en-US" sz="2400" dirty="0">
                <a:solidFill>
                  <a:srgbClr val="FF0066"/>
                </a:solidFill>
              </a:rPr>
              <a:t>so fast as</a:t>
            </a:r>
            <a:r>
              <a:rPr lang="zh-CN" altLang="en-US" sz="2400" dirty="0"/>
              <a:t> him.   你</a:t>
            </a:r>
            <a:r>
              <a:rPr lang="zh-CN" altLang="en-US" sz="2400" i="1" dirty="0">
                <a:solidFill>
                  <a:srgbClr val="FF6699"/>
                </a:solidFill>
              </a:rPr>
              <a:t>不及</a:t>
            </a:r>
            <a:r>
              <a:rPr lang="zh-CN" altLang="en-US" sz="2400" dirty="0"/>
              <a:t>他跑得快。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This movie is </a:t>
            </a:r>
            <a:r>
              <a:rPr lang="zh-CN" altLang="en-US" sz="2400" dirty="0">
                <a:solidFill>
                  <a:srgbClr val="FF6699"/>
                </a:solidFill>
              </a:rPr>
              <a:t>not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as</a:t>
            </a:r>
            <a:r>
              <a:rPr lang="zh-CN" altLang="en-US" sz="2400" dirty="0">
                <a:solidFill>
                  <a:schemeClr val="folHlink"/>
                </a:solidFill>
              </a:rPr>
              <a:t>/</a:t>
            </a:r>
            <a:r>
              <a:rPr lang="zh-CN" altLang="en-US" sz="2400" dirty="0">
                <a:solidFill>
                  <a:srgbClr val="FF0066"/>
                </a:solidFill>
              </a:rPr>
              <a:t>so boring as</a:t>
            </a:r>
            <a:r>
              <a:rPr lang="zh-CN" altLang="en-US" sz="2400" dirty="0"/>
              <a:t> that one.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这部电影</a:t>
            </a:r>
            <a:r>
              <a:rPr lang="zh-CN" altLang="en-US" sz="2400" i="1" dirty="0">
                <a:solidFill>
                  <a:srgbClr val="FF6699"/>
                </a:solidFill>
              </a:rPr>
              <a:t>不如</a:t>
            </a:r>
            <a:r>
              <a:rPr lang="zh-CN" altLang="en-US" sz="2400" dirty="0"/>
              <a:t>那一部烦人。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He does</a:t>
            </a:r>
            <a:r>
              <a:rPr lang="zh-CN" altLang="en-US" sz="2400" dirty="0">
                <a:solidFill>
                  <a:srgbClr val="FF6699"/>
                </a:solidFill>
              </a:rPr>
              <a:t>n't</a:t>
            </a:r>
            <a:r>
              <a:rPr lang="zh-CN" altLang="en-US" sz="2400" dirty="0"/>
              <a:t> work </a:t>
            </a:r>
            <a:r>
              <a:rPr lang="zh-CN" altLang="en-US" sz="2400" i="1" dirty="0">
                <a:solidFill>
                  <a:srgbClr val="FF0066"/>
                </a:solidFill>
              </a:rPr>
              <a:t>as</a:t>
            </a:r>
            <a:r>
              <a:rPr lang="zh-CN" altLang="en-US" sz="2400" i="1" dirty="0">
                <a:solidFill>
                  <a:schemeClr val="folHlink"/>
                </a:solidFill>
              </a:rPr>
              <a:t>/</a:t>
            </a:r>
            <a:r>
              <a:rPr lang="zh-CN" altLang="en-US" sz="2400" i="1" dirty="0">
                <a:solidFill>
                  <a:srgbClr val="FF0066"/>
                </a:solidFill>
              </a:rPr>
              <a:t>so hard as</a:t>
            </a:r>
            <a:r>
              <a:rPr lang="zh-CN" altLang="en-US" sz="2400" dirty="0"/>
              <a:t> me. 他工作</a:t>
            </a:r>
            <a:r>
              <a:rPr lang="zh-CN" altLang="en-US" sz="2400" i="1" dirty="0">
                <a:solidFill>
                  <a:srgbClr val="FF6699"/>
                </a:solidFill>
              </a:rPr>
              <a:t>不如</a:t>
            </a:r>
            <a:r>
              <a:rPr lang="zh-CN" altLang="en-US" sz="2400" dirty="0"/>
              <a:t>我努力。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My father does</a:t>
            </a:r>
            <a:r>
              <a:rPr lang="zh-CN" altLang="en-US" sz="2400" dirty="0">
                <a:solidFill>
                  <a:srgbClr val="FF6699"/>
                </a:solidFill>
              </a:rPr>
              <a:t>n't</a:t>
            </a:r>
            <a:r>
              <a:rPr lang="zh-CN" altLang="en-US" sz="2400" dirty="0"/>
              <a:t> get up</a:t>
            </a:r>
            <a:r>
              <a:rPr lang="zh-CN" altLang="en-US" sz="2400" i="1" dirty="0">
                <a:solidFill>
                  <a:srgbClr val="FF0066"/>
                </a:solidFill>
              </a:rPr>
              <a:t> as</a:t>
            </a:r>
            <a:r>
              <a:rPr lang="zh-CN" altLang="en-US" sz="2400" i="1" dirty="0">
                <a:solidFill>
                  <a:schemeClr val="folHlink"/>
                </a:solidFill>
              </a:rPr>
              <a:t>/</a:t>
            </a:r>
            <a:r>
              <a:rPr lang="zh-CN" altLang="en-US" sz="2400" i="1" dirty="0">
                <a:solidFill>
                  <a:srgbClr val="FF0066"/>
                </a:solidFill>
              </a:rPr>
              <a:t>so early as</a:t>
            </a:r>
            <a:r>
              <a:rPr lang="zh-CN" altLang="en-US" sz="2400" dirty="0"/>
              <a:t> my mother.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我爸爸</a:t>
            </a:r>
            <a:r>
              <a:rPr lang="zh-CN" altLang="en-US" sz="2400" i="1" dirty="0">
                <a:solidFill>
                  <a:srgbClr val="FF6699"/>
                </a:solidFill>
              </a:rPr>
              <a:t>不如</a:t>
            </a:r>
            <a:r>
              <a:rPr lang="zh-CN" altLang="en-US" sz="2400" dirty="0"/>
              <a:t>妈妈起得早。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2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82">
                                            <p:txEl>
                                              <p:charRg st="2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2">
                                            <p:txEl>
                                              <p:charRg st="2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54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482">
                                            <p:txEl>
                                              <p:charRg st="54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482">
                                            <p:txEl>
                                              <p:charRg st="54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7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>
                                            <p:txEl>
                                              <p:charRg st="7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charRg st="7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136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charRg st="136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charRg st="136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179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charRg st="179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charRg st="179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227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2">
                                            <p:txEl>
                                              <p:charRg st="227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2">
                                            <p:txEl>
                                              <p:charRg st="227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271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2">
                                            <p:txEl>
                                              <p:charRg st="271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2">
                                            <p:txEl>
                                              <p:charRg st="271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315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charRg st="315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charRg st="315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328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2">
                                            <p:txEl>
                                              <p:charRg st="328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2">
                                            <p:txEl>
                                              <p:charRg st="328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372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2">
                                            <p:txEl>
                                              <p:charRg st="372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2">
                                            <p:txEl>
                                              <p:charRg st="372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423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2">
                                            <p:txEl>
                                              <p:charRg st="423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2">
                                            <p:txEl>
                                              <p:charRg st="423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内容占位符 21505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248400"/>
          </a:xfrm>
        </p:spPr>
        <p:txBody>
          <a:bodyPr anchor="t"/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句型：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…</a:t>
            </a:r>
            <a:r>
              <a:rPr lang="zh-CN" altLang="en-US" sz="2800" u="sng" dirty="0">
                <a:solidFill>
                  <a:srgbClr val="FF0066"/>
                </a:solidFill>
              </a:rPr>
              <a:t>not</a:t>
            </a:r>
            <a:r>
              <a:rPr lang="zh-CN" altLang="en-US" sz="2800" u="sng" dirty="0"/>
              <a:t>…</a:t>
            </a:r>
            <a:r>
              <a:rPr lang="zh-CN" altLang="en-US" sz="2800" u="sng" dirty="0">
                <a:solidFill>
                  <a:srgbClr val="FF6699"/>
                </a:solidFill>
              </a:rPr>
              <a:t>as/so</a:t>
            </a:r>
            <a:r>
              <a:rPr lang="zh-CN" altLang="en-US" sz="2800" dirty="0"/>
              <a:t>+</a:t>
            </a:r>
            <a:r>
              <a:rPr lang="zh-CN" altLang="en-US" sz="2800" dirty="0">
                <a:solidFill>
                  <a:schemeClr val="hlink"/>
                </a:solidFill>
              </a:rPr>
              <a:t>形容词/副词原级</a:t>
            </a:r>
            <a:r>
              <a:rPr lang="zh-CN" altLang="en-US" sz="2800" dirty="0"/>
              <a:t>+</a:t>
            </a:r>
            <a:r>
              <a:rPr lang="zh-CN" altLang="en-US" sz="2800" u="sng" dirty="0">
                <a:solidFill>
                  <a:srgbClr val="FF6699"/>
                </a:solidFill>
              </a:rPr>
              <a:t>as</a:t>
            </a:r>
            <a:r>
              <a:rPr lang="zh-CN" altLang="en-US" sz="2800" dirty="0"/>
              <a:t>+比较对象。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“</a:t>
            </a:r>
            <a:r>
              <a:rPr lang="zh-CN" altLang="en-US" sz="2800" dirty="0">
                <a:solidFill>
                  <a:srgbClr val="FF6699"/>
                </a:solidFill>
              </a:rPr>
              <a:t>…不如/不及…</a:t>
            </a:r>
            <a:r>
              <a:rPr lang="zh-CN" altLang="en-US" sz="2800" dirty="0"/>
              <a:t>”   “…</a:t>
            </a:r>
            <a:r>
              <a:rPr lang="zh-CN" altLang="en-US" sz="2800" dirty="0">
                <a:solidFill>
                  <a:srgbClr val="FF0066"/>
                </a:solidFill>
              </a:rPr>
              <a:t>和…不一样</a:t>
            </a:r>
            <a:r>
              <a:rPr lang="zh-CN" altLang="en-US" sz="2800" dirty="0"/>
              <a:t>…”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可以与比较级句型</a:t>
            </a:r>
            <a:r>
              <a:rPr lang="zh-CN" altLang="en-US" sz="2800" dirty="0">
                <a:solidFill>
                  <a:srgbClr val="FF6699"/>
                </a:solidFill>
              </a:rPr>
              <a:t>相互转化为同义句。</a:t>
            </a:r>
            <a:endParaRPr lang="zh-CN" altLang="en-US" sz="2800" dirty="0">
              <a:solidFill>
                <a:srgbClr val="FF6699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endParaRPr lang="zh-CN" altLang="en-US" sz="2800" dirty="0">
              <a:solidFill>
                <a:schemeClr val="fol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你能把以下句子转化成同义句吗？</a:t>
            </a:r>
            <a:endParaRPr lang="zh-CN" altLang="en-US" sz="2800" dirty="0">
              <a:solidFill>
                <a:schemeClr val="fol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/>
              <a:t>I'm </a:t>
            </a:r>
            <a:r>
              <a:rPr lang="zh-CN" altLang="en-US" sz="2400" dirty="0">
                <a:solidFill>
                  <a:srgbClr val="FF6699"/>
                </a:solidFill>
              </a:rPr>
              <a:t>not</a:t>
            </a:r>
            <a:r>
              <a:rPr lang="zh-CN" altLang="en-US" sz="2400" dirty="0"/>
              <a:t> </a:t>
            </a:r>
            <a:r>
              <a:rPr lang="zh-CN" altLang="en-US" sz="2400" i="1" dirty="0">
                <a:solidFill>
                  <a:srgbClr val="FF0066"/>
                </a:solidFill>
              </a:rPr>
              <a:t>as tall as</a:t>
            </a:r>
            <a:r>
              <a:rPr lang="zh-CN" altLang="en-US" sz="2400" dirty="0"/>
              <a:t> him.     （</a:t>
            </a:r>
            <a:r>
              <a:rPr lang="zh-CN" altLang="en-US" sz="2400" u="sng" dirty="0"/>
              <a:t>                                        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/>
              <a:t>She is</a:t>
            </a:r>
            <a:r>
              <a:rPr lang="zh-CN" altLang="en-US" sz="2400" dirty="0">
                <a:solidFill>
                  <a:srgbClr val="FF6699"/>
                </a:solidFill>
              </a:rPr>
              <a:t>n't</a:t>
            </a:r>
            <a:r>
              <a:rPr lang="zh-CN" altLang="en-US" sz="2400" dirty="0"/>
              <a:t> </a:t>
            </a:r>
            <a:r>
              <a:rPr lang="zh-CN" altLang="en-US" sz="2400" i="1" dirty="0">
                <a:solidFill>
                  <a:srgbClr val="FF0066"/>
                </a:solidFill>
              </a:rPr>
              <a:t>as hard-working as</a:t>
            </a:r>
            <a:r>
              <a:rPr lang="zh-CN" altLang="en-US" sz="2400" dirty="0"/>
              <a:t> me. （</a:t>
            </a:r>
            <a:r>
              <a:rPr lang="zh-CN" altLang="en-US" sz="2400" u="sng" dirty="0"/>
              <a:t>                                   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/>
              <a:t>You do</a:t>
            </a:r>
            <a:r>
              <a:rPr lang="zh-CN" altLang="en-US" sz="2400" dirty="0">
                <a:solidFill>
                  <a:srgbClr val="FF6699"/>
                </a:solidFill>
              </a:rPr>
              <a:t>n't</a:t>
            </a:r>
            <a:r>
              <a:rPr lang="zh-CN" altLang="en-US" sz="2400" dirty="0"/>
              <a:t> run </a:t>
            </a:r>
            <a:r>
              <a:rPr lang="zh-CN" altLang="en-US" sz="2400" dirty="0">
                <a:solidFill>
                  <a:srgbClr val="FF0066"/>
                </a:solidFill>
              </a:rPr>
              <a:t>as fast as</a:t>
            </a:r>
            <a:r>
              <a:rPr lang="zh-CN" altLang="en-US" sz="2400" dirty="0"/>
              <a:t> him. （</a:t>
            </a:r>
            <a:r>
              <a:rPr lang="zh-CN" altLang="en-US" sz="2400" u="sng" dirty="0"/>
              <a:t>                                      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/>
              <a:t>This movie is </a:t>
            </a:r>
            <a:r>
              <a:rPr lang="zh-CN" altLang="en-US" sz="2400" dirty="0">
                <a:solidFill>
                  <a:srgbClr val="FF6699"/>
                </a:solidFill>
              </a:rPr>
              <a:t>not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as boring as</a:t>
            </a:r>
            <a:r>
              <a:rPr lang="zh-CN" altLang="en-US" sz="2400" dirty="0"/>
              <a:t> that one.（</a:t>
            </a:r>
            <a:r>
              <a:rPr lang="zh-CN" altLang="en-US" sz="2400" u="sng" dirty="0"/>
              <a:t>                           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/>
              <a:t>He does</a:t>
            </a:r>
            <a:r>
              <a:rPr lang="zh-CN" altLang="en-US" sz="2400" dirty="0">
                <a:solidFill>
                  <a:srgbClr val="FF6699"/>
                </a:solidFill>
              </a:rPr>
              <a:t>n't</a:t>
            </a:r>
            <a:r>
              <a:rPr lang="zh-CN" altLang="en-US" sz="2400" dirty="0"/>
              <a:t> work </a:t>
            </a:r>
            <a:r>
              <a:rPr lang="zh-CN" altLang="en-US" sz="2400" i="1" dirty="0">
                <a:solidFill>
                  <a:srgbClr val="FF0066"/>
                </a:solidFill>
              </a:rPr>
              <a:t>as hard as</a:t>
            </a:r>
            <a:r>
              <a:rPr lang="zh-CN" altLang="en-US" sz="2400" dirty="0"/>
              <a:t> me. （</a:t>
            </a:r>
            <a:r>
              <a:rPr lang="zh-CN" altLang="en-US" sz="2400" u="sng" dirty="0"/>
              <a:t>                                  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/>
              <a:t>My father does</a:t>
            </a:r>
            <a:r>
              <a:rPr lang="zh-CN" altLang="en-US" sz="2400" dirty="0">
                <a:solidFill>
                  <a:srgbClr val="FF6699"/>
                </a:solidFill>
              </a:rPr>
              <a:t>n't</a:t>
            </a:r>
            <a:r>
              <a:rPr lang="zh-CN" altLang="en-US" sz="2400" dirty="0"/>
              <a:t> get up</a:t>
            </a:r>
            <a:r>
              <a:rPr lang="zh-CN" altLang="en-US" sz="2400" i="1" dirty="0">
                <a:solidFill>
                  <a:srgbClr val="FF0066"/>
                </a:solidFill>
              </a:rPr>
              <a:t> as early as</a:t>
            </a:r>
            <a:r>
              <a:rPr lang="zh-CN" altLang="en-US" sz="2400" dirty="0"/>
              <a:t> my mother.</a:t>
            </a:r>
            <a:endParaRPr lang="zh-CN" altLang="en-US" sz="24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/>
              <a:t>（</a:t>
            </a:r>
            <a:r>
              <a:rPr lang="zh-CN" altLang="en-US" sz="2400" u="sng" dirty="0"/>
              <a:t>                                                                       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/>
              <a:t>                              </a:t>
            </a:r>
            <a:r>
              <a:rPr lang="zh-CN" altLang="en-US" sz="2400" dirty="0">
                <a:solidFill>
                  <a:schemeClr val="accent2"/>
                </a:solidFill>
              </a:rPr>
              <a:t>   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</a:rPr>
              <a:t>                                       </a:t>
            </a:r>
            <a:r>
              <a:rPr lang="zh-CN" altLang="en-US" sz="2400" i="1" dirty="0">
                <a:solidFill>
                  <a:schemeClr val="accent2"/>
                </a:solidFill>
              </a:rPr>
              <a:t>Made by He Peng  2015 .10. 28 </a:t>
            </a:r>
            <a:endParaRPr lang="zh-CN" altLang="en-US" sz="2400" i="1" dirty="0">
              <a:solidFill>
                <a:schemeClr val="accent2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endParaRPr lang="zh-CN" altLang="en-US" sz="2400" i="1" dirty="0">
              <a:solidFill>
                <a:schemeClr val="accent2"/>
              </a:solidFill>
            </a:endParaRPr>
          </a:p>
          <a:p>
            <a:pPr marL="1905" indent="-344805">
              <a:lnSpc>
                <a:spcPct val="90000"/>
              </a:lnSpc>
              <a:buNone/>
            </a:pP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4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>
                                            <p:txEl>
                                              <p:charRg st="4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charRg st="4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33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charRg st="33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>
                                            <p:txEl>
                                              <p:charRg st="33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5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charRg st="5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charRg st="55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7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506">
                                            <p:txEl>
                                              <p:charRg st="7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506">
                                            <p:txEl>
                                              <p:charRg st="7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9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1506">
                                            <p:txEl>
                                              <p:charRg st="9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1506">
                                            <p:txEl>
                                              <p:charRg st="90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161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1506">
                                            <p:txEl>
                                              <p:charRg st="161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1506">
                                            <p:txEl>
                                              <p:charRg st="161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232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506">
                                            <p:txEl>
                                              <p:charRg st="232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506">
                                            <p:txEl>
                                              <p:charRg st="232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303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1506">
                                            <p:txEl>
                                              <p:charRg st="303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1506">
                                            <p:txEl>
                                              <p:charRg st="303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373" end="4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1506">
                                            <p:txEl>
                                              <p:charRg st="373" end="4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1506">
                                            <p:txEl>
                                              <p:charRg st="373" end="4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441" end="4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1506">
                                            <p:txEl>
                                              <p:charRg st="441" end="4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1506">
                                            <p:txEl>
                                              <p:charRg st="441" end="4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489" end="5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1506">
                                            <p:txEl>
                                              <p:charRg st="489" end="5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1506">
                                            <p:txEl>
                                              <p:charRg st="489" end="5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597" end="6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1506">
                                            <p:txEl>
                                              <p:charRg st="597" end="6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1506">
                                            <p:txEl>
                                              <p:charRg st="597" end="6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内容占位符 4097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35635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800" dirty="0"/>
              <a:t>2.</a:t>
            </a:r>
            <a:r>
              <a:rPr lang="zh-CN" altLang="en-US" sz="2800" u="sng" dirty="0">
                <a:solidFill>
                  <a:srgbClr val="FF0066"/>
                </a:solidFill>
              </a:rPr>
              <a:t>词尾是字母e的</a:t>
            </a:r>
            <a:r>
              <a:rPr lang="zh-CN" altLang="en-US" sz="2800" dirty="0"/>
              <a:t>，只加-</a:t>
            </a:r>
            <a:r>
              <a:rPr lang="zh-CN" altLang="en-US" sz="2800" dirty="0">
                <a:solidFill>
                  <a:srgbClr val="FF0066"/>
                </a:solidFill>
              </a:rPr>
              <a:t>r</a:t>
            </a:r>
            <a:r>
              <a:rPr lang="zh-CN" altLang="en-US" sz="2800" dirty="0"/>
              <a:t> ,构成比较级；只加-</a:t>
            </a:r>
            <a:r>
              <a:rPr lang="zh-CN" altLang="en-US" sz="2800" dirty="0">
                <a:solidFill>
                  <a:srgbClr val="FF0066"/>
                </a:solidFill>
              </a:rPr>
              <a:t>st</a:t>
            </a:r>
            <a:r>
              <a:rPr lang="zh-CN" altLang="en-US" sz="2800" dirty="0"/>
              <a:t>，构成最高级。            </a:t>
            </a:r>
            <a:r>
              <a:rPr lang="zh-CN" altLang="en-US" sz="2400" dirty="0">
                <a:solidFill>
                  <a:schemeClr val="accent2"/>
                </a:solidFill>
              </a:rPr>
              <a:t>【不能重复字母e】</a:t>
            </a:r>
            <a:endParaRPr lang="zh-CN" altLang="en-US" sz="2400" dirty="0">
              <a:solidFill>
                <a:schemeClr val="accent2"/>
              </a:solidFill>
            </a:endParaRPr>
          </a:p>
          <a:p>
            <a:pPr marL="1905" indent="-344805">
              <a:buNone/>
            </a:pPr>
            <a:r>
              <a:rPr lang="zh-CN" altLang="en-US" sz="2800" dirty="0"/>
              <a:t>如：lat</a:t>
            </a:r>
            <a:r>
              <a:rPr lang="zh-CN" altLang="en-US" sz="2800" dirty="0">
                <a:solidFill>
                  <a:schemeClr val="folHlink"/>
                </a:solidFill>
              </a:rPr>
              <a:t>e</a:t>
            </a:r>
            <a:r>
              <a:rPr lang="zh-CN" altLang="en-US" sz="2800" dirty="0"/>
              <a:t>--lat</a:t>
            </a:r>
            <a:r>
              <a:rPr lang="zh-CN" altLang="en-US" sz="2800" dirty="0">
                <a:solidFill>
                  <a:srgbClr val="FF0066"/>
                </a:solidFill>
              </a:rPr>
              <a:t>er</a:t>
            </a:r>
            <a:r>
              <a:rPr lang="zh-CN" altLang="en-US" sz="2800" dirty="0"/>
              <a:t>--lat</a:t>
            </a:r>
            <a:r>
              <a:rPr lang="zh-CN" altLang="en-US" sz="2800" dirty="0">
                <a:solidFill>
                  <a:srgbClr val="FF0066"/>
                </a:solidFill>
              </a:rPr>
              <a:t>est</a:t>
            </a:r>
            <a:r>
              <a:rPr lang="zh-CN" altLang="en-US" sz="2800" dirty="0"/>
              <a:t>            nic</a:t>
            </a:r>
            <a:r>
              <a:rPr lang="zh-CN" altLang="en-US" sz="2800" dirty="0">
                <a:solidFill>
                  <a:schemeClr val="folHlink"/>
                </a:solidFill>
              </a:rPr>
              <a:t>e</a:t>
            </a:r>
            <a:r>
              <a:rPr lang="zh-CN" altLang="en-US" sz="2800" dirty="0"/>
              <a:t>--nic</a:t>
            </a:r>
            <a:r>
              <a:rPr lang="zh-CN" altLang="en-US" sz="2800" dirty="0">
                <a:solidFill>
                  <a:srgbClr val="FF0066"/>
                </a:solidFill>
              </a:rPr>
              <a:t>er</a:t>
            </a:r>
            <a:r>
              <a:rPr lang="zh-CN" altLang="en-US" sz="2800" dirty="0"/>
              <a:t>--nic</a:t>
            </a:r>
            <a:r>
              <a:rPr lang="zh-CN" altLang="en-US" sz="2800" dirty="0">
                <a:solidFill>
                  <a:srgbClr val="FF0066"/>
                </a:solidFill>
              </a:rPr>
              <a:t>est</a:t>
            </a:r>
            <a:endParaRPr lang="zh-CN" altLang="en-US" sz="2800" dirty="0">
              <a:solidFill>
                <a:srgbClr val="FF0066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rgbClr val="FF0066"/>
                </a:solidFill>
              </a:rPr>
              <a:t>       </a:t>
            </a:r>
            <a:r>
              <a:rPr lang="zh-CN" altLang="en-US" sz="2800" dirty="0"/>
              <a:t>larg</a:t>
            </a:r>
            <a:r>
              <a:rPr lang="zh-CN" altLang="en-US" sz="2800" dirty="0">
                <a:solidFill>
                  <a:schemeClr val="folHlink"/>
                </a:solidFill>
              </a:rPr>
              <a:t>e</a:t>
            </a:r>
            <a:r>
              <a:rPr lang="zh-CN" altLang="en-US" sz="2800" dirty="0"/>
              <a:t>--larg</a:t>
            </a:r>
            <a:r>
              <a:rPr lang="zh-CN" altLang="en-US" sz="2800" dirty="0">
                <a:solidFill>
                  <a:srgbClr val="FF0066"/>
                </a:solidFill>
              </a:rPr>
              <a:t>er</a:t>
            </a:r>
            <a:r>
              <a:rPr lang="zh-CN" altLang="en-US" sz="2800" dirty="0"/>
              <a:t>--larg</a:t>
            </a:r>
            <a:r>
              <a:rPr lang="zh-CN" altLang="en-US" sz="2800" dirty="0">
                <a:solidFill>
                  <a:srgbClr val="FF0066"/>
                </a:solidFill>
              </a:rPr>
              <a:t>est     </a:t>
            </a:r>
            <a:r>
              <a:rPr lang="zh-CN" altLang="en-US" sz="2800" dirty="0"/>
              <a:t>clos</a:t>
            </a:r>
            <a:r>
              <a:rPr lang="zh-CN" altLang="en-US" sz="2800" dirty="0">
                <a:solidFill>
                  <a:schemeClr val="folHlink"/>
                </a:solidFill>
              </a:rPr>
              <a:t>e</a:t>
            </a:r>
            <a:r>
              <a:rPr lang="zh-CN" altLang="en-US" sz="2800" dirty="0"/>
              <a:t>--clos</a:t>
            </a:r>
            <a:r>
              <a:rPr lang="zh-CN" altLang="en-US" sz="2800" dirty="0">
                <a:solidFill>
                  <a:srgbClr val="FF0066"/>
                </a:solidFill>
              </a:rPr>
              <a:t>er</a:t>
            </a:r>
            <a:r>
              <a:rPr lang="zh-CN" altLang="en-US" sz="2800" dirty="0"/>
              <a:t>--clos</a:t>
            </a:r>
            <a:r>
              <a:rPr lang="zh-CN" altLang="en-US" sz="2800" dirty="0">
                <a:solidFill>
                  <a:srgbClr val="FF0066"/>
                </a:solidFill>
              </a:rPr>
              <a:t>est</a:t>
            </a:r>
            <a:endParaRPr lang="zh-CN" altLang="en-US" sz="2800" dirty="0">
              <a:solidFill>
                <a:srgbClr val="FF0066"/>
              </a:solidFill>
            </a:endParaRPr>
          </a:p>
          <a:p>
            <a:pPr marL="1905" indent="-344805">
              <a:buNone/>
            </a:pPr>
            <a:r>
              <a:rPr lang="zh-CN" altLang="en-US" sz="2800" dirty="0"/>
              <a:t>3.</a:t>
            </a:r>
            <a:r>
              <a:rPr lang="zh-CN" altLang="en-US" sz="2800" u="sng" dirty="0">
                <a:solidFill>
                  <a:srgbClr val="FF0066"/>
                </a:solidFill>
              </a:rPr>
              <a:t>词尾是字母y的</a:t>
            </a:r>
            <a:r>
              <a:rPr lang="zh-CN" altLang="en-US" sz="2800" dirty="0"/>
              <a:t>，</a:t>
            </a:r>
            <a:r>
              <a:rPr lang="zh-CN" altLang="en-US" sz="2800" dirty="0">
                <a:solidFill>
                  <a:schemeClr val="folHlink"/>
                </a:solidFill>
              </a:rPr>
              <a:t>变y为i</a:t>
            </a:r>
            <a:r>
              <a:rPr lang="zh-CN" altLang="en-US" sz="2800" dirty="0"/>
              <a:t>，再加-</a:t>
            </a:r>
            <a:r>
              <a:rPr lang="zh-CN" altLang="en-US" sz="2800" dirty="0">
                <a:solidFill>
                  <a:srgbClr val="FF0066"/>
                </a:solidFill>
              </a:rPr>
              <a:t>er</a:t>
            </a:r>
            <a:r>
              <a:rPr lang="zh-CN" altLang="en-US" sz="2800" dirty="0"/>
              <a:t> ，构成比较级；再加-</a:t>
            </a:r>
            <a:r>
              <a:rPr lang="zh-CN" altLang="en-US" sz="2800" dirty="0">
                <a:solidFill>
                  <a:srgbClr val="FF0066"/>
                </a:solidFill>
              </a:rPr>
              <a:t>est</a:t>
            </a:r>
            <a:r>
              <a:rPr lang="zh-CN" altLang="en-US" sz="2800" dirty="0"/>
              <a:t>，构成最高级。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如： earl</a:t>
            </a:r>
            <a:r>
              <a:rPr lang="zh-CN" altLang="en-US" sz="2800" dirty="0">
                <a:solidFill>
                  <a:schemeClr val="folHlink"/>
                </a:solidFill>
              </a:rPr>
              <a:t>y</a:t>
            </a:r>
            <a:r>
              <a:rPr lang="zh-CN" altLang="en-US" sz="2800" dirty="0"/>
              <a:t>--earl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er</a:t>
            </a:r>
            <a:r>
              <a:rPr lang="zh-CN" altLang="en-US" sz="2800" dirty="0"/>
              <a:t>--earl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est      </a:t>
            </a:r>
            <a:r>
              <a:rPr lang="zh-CN" altLang="en-US" sz="2800" dirty="0"/>
              <a:t>eas</a:t>
            </a:r>
            <a:r>
              <a:rPr lang="zh-CN" altLang="en-US" sz="2800" dirty="0">
                <a:solidFill>
                  <a:schemeClr val="folHlink"/>
                </a:solidFill>
              </a:rPr>
              <a:t>y</a:t>
            </a:r>
            <a:r>
              <a:rPr lang="zh-CN" altLang="en-US" sz="2800" dirty="0"/>
              <a:t>--eas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er</a:t>
            </a:r>
            <a:r>
              <a:rPr lang="zh-CN" altLang="en-US" sz="2800" dirty="0"/>
              <a:t>--eas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est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         </a:t>
            </a:r>
            <a:r>
              <a:rPr lang="zh-CN" altLang="en-US" sz="2800" dirty="0"/>
              <a:t>funn</a:t>
            </a:r>
            <a:r>
              <a:rPr lang="zh-CN" altLang="en-US" sz="2800" dirty="0">
                <a:solidFill>
                  <a:schemeClr val="folHlink"/>
                </a:solidFill>
              </a:rPr>
              <a:t>y</a:t>
            </a:r>
            <a:r>
              <a:rPr lang="zh-CN" altLang="en-US" sz="2800" dirty="0"/>
              <a:t>--funn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er</a:t>
            </a:r>
            <a:r>
              <a:rPr lang="zh-CN" altLang="en-US" sz="2800" dirty="0"/>
              <a:t>--funn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est 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r>
              <a:rPr lang="zh-CN" altLang="en-US" sz="2800" dirty="0"/>
              <a:t>        friendl</a:t>
            </a:r>
            <a:r>
              <a:rPr lang="zh-CN" altLang="en-US" sz="2800" dirty="0">
                <a:solidFill>
                  <a:schemeClr val="folHlink"/>
                </a:solidFill>
              </a:rPr>
              <a:t>y</a:t>
            </a:r>
            <a:r>
              <a:rPr lang="zh-CN" altLang="en-US" sz="2800" dirty="0"/>
              <a:t>--friendl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er</a:t>
            </a:r>
            <a:r>
              <a:rPr lang="zh-CN" altLang="en-US" sz="2800" dirty="0"/>
              <a:t>--friendl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est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r>
              <a:rPr lang="zh-CN" altLang="en-US" sz="2800" dirty="0"/>
              <a:t>   bus</a:t>
            </a:r>
            <a:r>
              <a:rPr lang="zh-CN" altLang="en-US" sz="2800" dirty="0">
                <a:solidFill>
                  <a:schemeClr val="folHlink"/>
                </a:solidFill>
              </a:rPr>
              <a:t>y</a:t>
            </a:r>
            <a:r>
              <a:rPr lang="zh-CN" altLang="en-US" sz="2800" dirty="0"/>
              <a:t>-bus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er</a:t>
            </a:r>
            <a:r>
              <a:rPr lang="zh-CN" altLang="en-US" sz="2800" dirty="0"/>
              <a:t>--bus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est       </a:t>
            </a:r>
            <a:r>
              <a:rPr lang="zh-CN" altLang="en-US" sz="2800" dirty="0"/>
              <a:t>curl</a:t>
            </a:r>
            <a:r>
              <a:rPr lang="zh-CN" altLang="en-US" sz="2800" dirty="0">
                <a:solidFill>
                  <a:srgbClr val="FF0066"/>
                </a:solidFill>
              </a:rPr>
              <a:t>y</a:t>
            </a:r>
            <a:r>
              <a:rPr lang="zh-CN" altLang="en-US" sz="2800" dirty="0"/>
              <a:t>-curl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er</a:t>
            </a:r>
            <a:r>
              <a:rPr lang="zh-CN" altLang="en-US" sz="2800" dirty="0"/>
              <a:t>-curl</a:t>
            </a:r>
            <a:r>
              <a:rPr lang="zh-CN" altLang="en-US" sz="2800" dirty="0">
                <a:solidFill>
                  <a:srgbClr val="FF0066"/>
                </a:solidFill>
              </a:rPr>
              <a:t>i</a:t>
            </a:r>
            <a:r>
              <a:rPr lang="zh-CN" altLang="en-US" sz="2800" dirty="0">
                <a:solidFill>
                  <a:schemeClr val="hlink"/>
                </a:solidFill>
              </a:rPr>
              <a:t>est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r>
              <a:rPr lang="zh-CN" altLang="en-US" sz="2800" dirty="0"/>
              <a:t>4.但由“</a:t>
            </a:r>
            <a:r>
              <a:rPr lang="zh-CN" altLang="en-US" sz="2800" u="sng" dirty="0">
                <a:solidFill>
                  <a:srgbClr val="FF0066"/>
                </a:solidFill>
              </a:rPr>
              <a:t>形容词+ly</a:t>
            </a:r>
            <a:r>
              <a:rPr lang="zh-CN" altLang="en-US" sz="2800" dirty="0">
                <a:solidFill>
                  <a:srgbClr val="FF0066"/>
                </a:solidFill>
              </a:rPr>
              <a:t>”</a:t>
            </a:r>
            <a:r>
              <a:rPr lang="zh-CN" altLang="en-US" sz="2800" dirty="0"/>
              <a:t>演变成的副词，其比较级和最高级并非是按</a:t>
            </a:r>
            <a:r>
              <a:rPr lang="zh-CN" altLang="en-US" sz="2400" dirty="0"/>
              <a:t>第（3）条</a:t>
            </a:r>
            <a:r>
              <a:rPr lang="zh-CN" altLang="en-US" sz="2800" dirty="0"/>
              <a:t>进行的，而是</a:t>
            </a:r>
            <a:r>
              <a:rPr lang="zh-CN" altLang="en-US" sz="2800" u="sng" dirty="0">
                <a:solidFill>
                  <a:srgbClr val="FF0066"/>
                </a:solidFill>
              </a:rPr>
              <a:t>在原级前面加上more 或most</a:t>
            </a:r>
            <a:r>
              <a:rPr lang="zh-CN" altLang="en-US" sz="2800" dirty="0"/>
              <a:t>构成比较级或最高级。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56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>
                                            <p:txEl>
                                              <p:charRg st="56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109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8">
                                            <p:txEl>
                                              <p:charRg st="109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166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charRg st="166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charRg st="166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208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8">
                                            <p:txEl>
                                              <p:charRg st="208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8">
                                            <p:txEl>
                                              <p:charRg st="208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263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98">
                                            <p:txEl>
                                              <p:charRg st="263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8">
                                            <p:txEl>
                                              <p:charRg st="263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298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098">
                                            <p:txEl>
                                              <p:charRg st="298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098">
                                            <p:txEl>
                                              <p:charRg st="298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340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098">
                                            <p:txEl>
                                              <p:charRg st="340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098">
                                            <p:txEl>
                                              <p:charRg st="340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393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8">
                                            <p:txEl>
                                              <p:charRg st="393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8">
                                            <p:txEl>
                                              <p:charRg st="393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2529" descr="BJ_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2530" descr="CAR_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221163"/>
            <a:ext cx="3733800" cy="223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22531" descr="CAR_0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21163"/>
            <a:ext cx="2079625" cy="2255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22532"/>
          <p:cNvSpPr txBox="1"/>
          <p:nvPr/>
        </p:nvSpPr>
        <p:spPr>
          <a:xfrm>
            <a:off x="349250" y="1700213"/>
            <a:ext cx="87947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Which goes fast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er</a:t>
            </a: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,  the bike 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or</a:t>
            </a: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the car? </a:t>
            </a:r>
            <a:endParaRPr lang="en-US" altLang="zh-CN" sz="4000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539750" y="2708275"/>
            <a:ext cx="75247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car goes 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fast</a:t>
            </a:r>
            <a:r>
              <a:rPr lang="en-US" altLang="zh-CN" sz="4000" b="1" u="sng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er</a:t>
            </a: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than</a:t>
            </a: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the bike. </a:t>
            </a:r>
            <a:endParaRPr lang="en-US" altLang="zh-CN" sz="4000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539750" y="692150"/>
            <a:ext cx="41941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0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bike goes </a:t>
            </a:r>
            <a:r>
              <a:rPr lang="en-GB" altLang="en-US" sz="40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fast</a:t>
            </a:r>
            <a:r>
              <a:rPr lang="en-GB" altLang="en-US" sz="4000" b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4000" b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23553" descr="sky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23554" descr="PL_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309721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3555" descr="A3_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989138"/>
            <a:ext cx="2016125" cy="149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文本框 23556"/>
          <p:cNvSpPr txBox="1"/>
          <p:nvPr/>
        </p:nvSpPr>
        <p:spPr>
          <a:xfrm>
            <a:off x="136525" y="4941888"/>
            <a:ext cx="90074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Which flies </a:t>
            </a:r>
            <a:r>
              <a:rPr lang="en-US" altLang="zh-CN" sz="40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high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er</a:t>
            </a:r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,the plane </a:t>
            </a:r>
            <a:r>
              <a:rPr lang="en-US" altLang="zh-CN" sz="40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or </a:t>
            </a:r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the bird?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3558" name="文本框 23557"/>
          <p:cNvSpPr txBox="1"/>
          <p:nvPr/>
        </p:nvSpPr>
        <p:spPr>
          <a:xfrm>
            <a:off x="468313" y="5876925"/>
            <a:ext cx="81184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plane flies high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er</a:t>
            </a: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than</a:t>
            </a: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the bird .</a:t>
            </a:r>
            <a:endParaRPr lang="en-US" altLang="zh-CN" sz="4000" b="1" dirty="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395288" y="3933825"/>
            <a:ext cx="4306887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The bird flies </a:t>
            </a:r>
            <a:r>
              <a:rPr lang="en-GB" altLang="en-US" sz="40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high</a:t>
            </a:r>
            <a:r>
              <a:rPr lang="en-GB" altLang="en-US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24577" descr="11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24578" descr="A1_0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429000"/>
            <a:ext cx="2800350" cy="268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A1_4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3716338"/>
            <a:ext cx="2257425" cy="255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文本框 24580"/>
          <p:cNvSpPr txBox="1"/>
          <p:nvPr/>
        </p:nvSpPr>
        <p:spPr>
          <a:xfrm>
            <a:off x="539750" y="1484313"/>
            <a:ext cx="808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Which runs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fast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er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, the dog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or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the sheep?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611188" y="2205038"/>
            <a:ext cx="7054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dog runs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fast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er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than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sheep.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611188" y="836613"/>
            <a:ext cx="409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The sheep runs </a:t>
            </a:r>
            <a:r>
              <a:rPr lang="en-GB" altLang="en-US" sz="36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fast</a:t>
            </a:r>
            <a:r>
              <a:rPr lang="en-GB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25601" descr="RM_0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476250"/>
            <a:ext cx="1800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5602" descr="RM_0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549275"/>
            <a:ext cx="1728788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25603"/>
          <p:cNvSpPr txBox="1"/>
          <p:nvPr/>
        </p:nvSpPr>
        <p:spPr>
          <a:xfrm>
            <a:off x="1763713" y="2420938"/>
            <a:ext cx="49625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￥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100                        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￥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200 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5" name="文本框 25604"/>
          <p:cNvSpPr txBox="1"/>
          <p:nvPr/>
        </p:nvSpPr>
        <p:spPr>
          <a:xfrm>
            <a:off x="323850" y="4076700"/>
            <a:ext cx="840105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Which is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expensive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, the brown coat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                     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or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the the yellow coat?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6" name="文本框 25605"/>
          <p:cNvSpPr txBox="1"/>
          <p:nvPr/>
        </p:nvSpPr>
        <p:spPr>
          <a:xfrm>
            <a:off x="539750" y="5373688"/>
            <a:ext cx="789305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 yellow coat is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expensive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than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GB" altLang="en-US" sz="36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                                 the brown one.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7" name="文本框 25606"/>
          <p:cNvSpPr txBox="1"/>
          <p:nvPr/>
        </p:nvSpPr>
        <p:spPr>
          <a:xfrm>
            <a:off x="323850" y="3213100"/>
            <a:ext cx="5784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The brown coat is </a:t>
            </a:r>
            <a:r>
              <a:rPr lang="en-GB" altLang="en-US" sz="36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expensive</a:t>
            </a:r>
            <a:r>
              <a:rPr lang="en-GB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26625" descr="唐老鸭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60350"/>
            <a:ext cx="3744912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图片 26626" descr="哈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260350"/>
            <a:ext cx="3744912" cy="410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文本框 26627"/>
          <p:cNvSpPr txBox="1"/>
          <p:nvPr/>
        </p:nvSpPr>
        <p:spPr>
          <a:xfrm>
            <a:off x="1116013" y="4365625"/>
            <a:ext cx="2647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3600" dirty="0">
                <a:latin typeface="Times New Roman" panose="02020603050405020304" pitchFamily="2" charset="0"/>
                <a:ea typeface="宋体" panose="02010600030101010101" pitchFamily="2" charset="-122"/>
              </a:rPr>
              <a:t>Donald  duck</a:t>
            </a:r>
            <a:endParaRPr lang="en-US" altLang="zh-CN" sz="3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5364163" y="4365625"/>
            <a:ext cx="24574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3600" dirty="0">
                <a:latin typeface="Times New Roman" panose="02020603050405020304" pitchFamily="2" charset="0"/>
                <a:ea typeface="宋体" panose="02010600030101010101" pitchFamily="2" charset="-122"/>
              </a:rPr>
              <a:t>Harry Potter</a:t>
            </a:r>
            <a:endParaRPr lang="en-US" altLang="zh-CN" sz="3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0" y="5445125"/>
            <a:ext cx="48688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Which is 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GB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interesting</a:t>
            </a:r>
            <a:r>
              <a:rPr lang="en-GB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31" name="文本框 26630"/>
          <p:cNvSpPr txBox="1"/>
          <p:nvPr/>
        </p:nvSpPr>
        <p:spPr>
          <a:xfrm>
            <a:off x="0" y="6021388"/>
            <a:ext cx="93249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Harry potter is 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GB" altLang="en-US" sz="32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interesting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than </a:t>
            </a:r>
            <a:r>
              <a:rPr lang="en-GB" altLang="en-US" sz="32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Donald duck.</a:t>
            </a:r>
            <a:endParaRPr lang="en-US" altLang="zh-CN" sz="3200" b="1" dirty="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32" name="文本框 26631"/>
          <p:cNvSpPr txBox="1"/>
          <p:nvPr/>
        </p:nvSpPr>
        <p:spPr>
          <a:xfrm>
            <a:off x="0" y="4941888"/>
            <a:ext cx="61214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GB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Donald duck is </a:t>
            </a:r>
            <a:r>
              <a:rPr lang="en-GB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interesting</a:t>
            </a:r>
            <a:r>
              <a:rPr lang="en-GB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1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1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1331913" y="692150"/>
            <a:ext cx="6408737" cy="40322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Guess!</a:t>
            </a:r>
            <a:endParaRPr lang="zh-CN" altLang="en-US" sz="3600"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28673" descr="飞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1989138"/>
            <a:ext cx="3865563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图片 28674" descr="汽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989138"/>
            <a:ext cx="4176712" cy="367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文本框 28675"/>
          <p:cNvSpPr txBox="1"/>
          <p:nvPr/>
        </p:nvSpPr>
        <p:spPr>
          <a:xfrm>
            <a:off x="468313" y="860425"/>
            <a:ext cx="85026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Which means of transportation is </a:t>
            </a:r>
            <a:r>
              <a:rPr lang="en-GB" altLang="en-US" sz="40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safer</a:t>
            </a:r>
            <a:r>
              <a:rPr lang="en-GB" altLang="en-US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r>
              <a:rPr lang="en-GB" altLang="en-US" sz="3600" dirty="0">
                <a:latin typeface="Times New Roman" panose="02020603050405020304" pitchFamily="2" charset="0"/>
                <a:ea typeface="宋体" panose="02010600030101010101" pitchFamily="2" charset="-122"/>
              </a:rPr>
              <a:t>  </a:t>
            </a:r>
            <a:endParaRPr lang="en-US" altLang="zh-CN" sz="3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2" name="文本框 28676"/>
          <p:cNvSpPr txBox="1"/>
          <p:nvPr/>
        </p:nvSpPr>
        <p:spPr>
          <a:xfrm>
            <a:off x="1692275" y="5734050"/>
            <a:ext cx="11366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5400" dirty="0">
                <a:latin typeface="Times New Roman" panose="02020603050405020304" pitchFamily="2" charset="0"/>
                <a:ea typeface="宋体" panose="02010600030101010101" pitchFamily="2" charset="-122"/>
              </a:rPr>
              <a:t>bus</a:t>
            </a:r>
            <a:endParaRPr lang="en-US" altLang="zh-CN" sz="5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3" name="文本框 28677"/>
          <p:cNvSpPr txBox="1"/>
          <p:nvPr/>
        </p:nvSpPr>
        <p:spPr>
          <a:xfrm>
            <a:off x="5940425" y="5734050"/>
            <a:ext cx="2144713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GB" altLang="en-US" sz="5400" dirty="0">
                <a:latin typeface="Times New Roman" panose="02020603050405020304" pitchFamily="2" charset="0"/>
                <a:ea typeface="宋体" panose="02010600030101010101" pitchFamily="2" charset="-122"/>
              </a:rPr>
              <a:t>plane</a:t>
            </a:r>
            <a:endParaRPr lang="en-US" altLang="zh-CN" sz="5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3468688" y="620713"/>
            <a:ext cx="561816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0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Which country is larg</a:t>
            </a:r>
            <a:r>
              <a:rPr lang="en-GB" altLang="en-US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e</a:t>
            </a:r>
            <a:r>
              <a:rPr lang="en-GB" altLang="en-US" sz="40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</a:t>
            </a:r>
            <a:r>
              <a:rPr lang="en-GB" altLang="en-US" sz="4000" b="1" dirty="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en-US" altLang="zh-CN" sz="4000" b="1" dirty="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8674" name="图片 29698" descr="歌剧院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363" y="1628775"/>
            <a:ext cx="3311525" cy="403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29699"/>
          <p:cNvSpPr txBox="1"/>
          <p:nvPr/>
        </p:nvSpPr>
        <p:spPr>
          <a:xfrm>
            <a:off x="735013" y="4808538"/>
            <a:ext cx="18986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5400" b="1" dirty="0">
                <a:latin typeface="Times New Roman" panose="02020603050405020304" pitchFamily="2" charset="0"/>
                <a:ea typeface="宋体" panose="02010600030101010101" pitchFamily="2" charset="-122"/>
              </a:rPr>
              <a:t>U.S.A</a:t>
            </a:r>
            <a:endParaRPr lang="en-US" altLang="zh-CN" sz="5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8676" name="文本框 29700"/>
          <p:cNvSpPr txBox="1"/>
          <p:nvPr/>
        </p:nvSpPr>
        <p:spPr>
          <a:xfrm>
            <a:off x="5292725" y="5589588"/>
            <a:ext cx="26987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5400" dirty="0">
                <a:latin typeface="Times New Roman" panose="02020603050405020304" pitchFamily="2" charset="0"/>
                <a:ea typeface="宋体" panose="02010600030101010101" pitchFamily="2" charset="-122"/>
              </a:rPr>
              <a:t>Australia</a:t>
            </a:r>
            <a:endParaRPr lang="en-US" altLang="zh-CN" sz="5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8677" name="图片 29701" descr="自由女神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76250"/>
            <a:ext cx="3241675" cy="439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30721" descr="长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33375"/>
            <a:ext cx="3671887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30722" descr="黄河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60350"/>
            <a:ext cx="3673475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文本框 30723"/>
          <p:cNvSpPr txBox="1"/>
          <p:nvPr/>
        </p:nvSpPr>
        <p:spPr>
          <a:xfrm>
            <a:off x="5435600" y="4437063"/>
            <a:ext cx="3028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The yellow River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25" name="文本框 30724"/>
          <p:cNvSpPr txBox="1"/>
          <p:nvPr/>
        </p:nvSpPr>
        <p:spPr>
          <a:xfrm>
            <a:off x="592138" y="5168900"/>
            <a:ext cx="67564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5400" b="1" dirty="0">
                <a:latin typeface="Times New Roman" panose="02020603050405020304" pitchFamily="2" charset="0"/>
                <a:ea typeface="宋体" panose="02010600030101010101" pitchFamily="2" charset="-122"/>
              </a:rPr>
              <a:t>Which river is long</a:t>
            </a:r>
            <a:r>
              <a:rPr lang="en-GB" altLang="en-US" sz="5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er</a:t>
            </a:r>
            <a:r>
              <a:rPr lang="en-GB" altLang="en-US" sz="5400" b="1" dirty="0"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en-US" altLang="zh-CN" sz="5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1" name="文本框 30725"/>
          <p:cNvSpPr txBox="1"/>
          <p:nvPr/>
        </p:nvSpPr>
        <p:spPr>
          <a:xfrm>
            <a:off x="539750" y="4508500"/>
            <a:ext cx="36718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2" charset="0"/>
                <a:ea typeface="宋体" panose="02010600030101010101" pitchFamily="2" charset="-122"/>
              </a:rPr>
              <a:t>The Changjian River</a:t>
            </a:r>
            <a:endParaRPr lang="en-US" altLang="zh-CN" sz="32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31745" descr="富士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773238"/>
            <a:ext cx="3960812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图片 31746" descr="黄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0213"/>
            <a:ext cx="4176713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文本框 31747"/>
          <p:cNvSpPr txBox="1"/>
          <p:nvPr/>
        </p:nvSpPr>
        <p:spPr>
          <a:xfrm>
            <a:off x="611188" y="333375"/>
            <a:ext cx="76327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5400" dirty="0">
                <a:latin typeface="Times New Roman" panose="02020603050405020304" pitchFamily="2" charset="0"/>
                <a:ea typeface="宋体" panose="02010600030101010101" pitchFamily="2" charset="-122"/>
              </a:rPr>
              <a:t>Which mountain is high</a:t>
            </a:r>
            <a:r>
              <a:rPr lang="en-GB" altLang="en-US" sz="54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er</a:t>
            </a:r>
            <a:r>
              <a:rPr lang="en-GB" altLang="en-US" sz="5400" dirty="0"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en-US" altLang="zh-CN" sz="5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49" name="文本框 31748"/>
          <p:cNvSpPr txBox="1"/>
          <p:nvPr/>
        </p:nvSpPr>
        <p:spPr>
          <a:xfrm>
            <a:off x="323850" y="5734050"/>
            <a:ext cx="3817938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400" dirty="0">
                <a:latin typeface="Times New Roman" panose="02020603050405020304" pitchFamily="2" charset="0"/>
                <a:ea typeface="宋体" panose="02010600030101010101" pitchFamily="2" charset="-122"/>
              </a:rPr>
              <a:t>Fu Ji mountain  </a:t>
            </a:r>
            <a:endParaRPr lang="en-US" altLang="zh-CN" sz="4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0" name="文本框 31749"/>
          <p:cNvSpPr txBox="1"/>
          <p:nvPr/>
        </p:nvSpPr>
        <p:spPr>
          <a:xfrm>
            <a:off x="5292725" y="5661025"/>
            <a:ext cx="2697163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400" dirty="0">
                <a:latin typeface="Times New Roman" panose="02020603050405020304" pitchFamily="2" charset="0"/>
                <a:ea typeface="宋体" panose="02010600030101010101" pitchFamily="2" charset="-122"/>
              </a:rPr>
              <a:t>Huangshan</a:t>
            </a:r>
            <a:endParaRPr lang="en-US" altLang="zh-CN" sz="4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内容占位符 5121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172200"/>
          </a:xfrm>
        </p:spPr>
        <p:txBody>
          <a:bodyPr anchor="t"/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如：carefully--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carefully-- 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carefully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000" dirty="0"/>
              <a:t>【carefully是一个</a:t>
            </a:r>
            <a:r>
              <a:rPr lang="zh-CN" altLang="en-US" sz="2000" dirty="0">
                <a:solidFill>
                  <a:schemeClr val="hlink"/>
                </a:solidFill>
              </a:rPr>
              <a:t>副词</a:t>
            </a:r>
            <a:r>
              <a:rPr lang="zh-CN" altLang="en-US" sz="2000" dirty="0"/>
              <a:t>，它是由</a:t>
            </a:r>
            <a:r>
              <a:rPr lang="zh-CN" altLang="en-US" sz="2000" dirty="0">
                <a:solidFill>
                  <a:schemeClr val="hlink"/>
                </a:solidFill>
              </a:rPr>
              <a:t>形容词careful</a:t>
            </a:r>
            <a:r>
              <a:rPr lang="zh-CN" altLang="en-US" sz="2000" dirty="0"/>
              <a:t>词尾加上</a:t>
            </a:r>
            <a:r>
              <a:rPr lang="zh-CN" altLang="en-US" sz="2000" dirty="0">
                <a:solidFill>
                  <a:srgbClr val="FF0066"/>
                </a:solidFill>
              </a:rPr>
              <a:t>后缀ly</a:t>
            </a:r>
            <a:r>
              <a:rPr lang="zh-CN" altLang="en-US" sz="2000" dirty="0"/>
              <a:t>变来】</a:t>
            </a:r>
            <a:endParaRPr lang="zh-CN" altLang="en-US" sz="20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dirty="0"/>
              <a:t>        </a:t>
            </a:r>
            <a:r>
              <a:rPr lang="zh-CN" altLang="en-US" sz="2800" dirty="0"/>
              <a:t>loud</a:t>
            </a:r>
            <a:r>
              <a:rPr lang="zh-CN" altLang="en-US" sz="2800" dirty="0">
                <a:solidFill>
                  <a:schemeClr val="folHlink"/>
                </a:solidFill>
              </a:rPr>
              <a:t>ly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loudly--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loudly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         quick</a:t>
            </a:r>
            <a:r>
              <a:rPr lang="zh-CN" altLang="en-US" sz="2800" dirty="0">
                <a:solidFill>
                  <a:schemeClr val="folHlink"/>
                </a:solidFill>
              </a:rPr>
              <a:t>ly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quickly--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quickly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         slow</a:t>
            </a:r>
            <a:r>
              <a:rPr lang="zh-CN" altLang="en-US" sz="2800" dirty="0">
                <a:solidFill>
                  <a:schemeClr val="folHlink"/>
                </a:solidFill>
              </a:rPr>
              <a:t>ly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slowly--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slowly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         quietly--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quietly--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quietly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5.由“</a:t>
            </a:r>
            <a:r>
              <a:rPr lang="zh-CN" altLang="en-US" sz="2800" u="sng" dirty="0">
                <a:solidFill>
                  <a:srgbClr val="FF0066"/>
                </a:solidFill>
              </a:rPr>
              <a:t>辅音字母+元音字母+辅音字母</a:t>
            </a:r>
            <a:r>
              <a:rPr lang="zh-CN" altLang="en-US" sz="2800" dirty="0"/>
              <a:t>”构成的单音节形容词或副词，其比较级和最高级，不是直接加-er/-est变成，而是</a:t>
            </a:r>
            <a:r>
              <a:rPr lang="zh-CN" altLang="en-US" sz="2800" u="sng" dirty="0">
                <a:solidFill>
                  <a:srgbClr val="FF0066"/>
                </a:solidFill>
              </a:rPr>
              <a:t>先双写末尾的辅音字母</a:t>
            </a:r>
            <a:r>
              <a:rPr lang="zh-CN" altLang="en-US" sz="2800" u="sng" dirty="0"/>
              <a:t>，</a:t>
            </a:r>
            <a:r>
              <a:rPr lang="zh-CN" altLang="en-US" sz="2800" u="sng" dirty="0">
                <a:solidFill>
                  <a:srgbClr val="FF0066"/>
                </a:solidFill>
              </a:rPr>
              <a:t>然后再加-er / -est</a:t>
            </a:r>
            <a:r>
              <a:rPr lang="zh-CN" altLang="en-US" sz="2800" dirty="0"/>
              <a:t> .     </a:t>
            </a:r>
            <a:r>
              <a:rPr lang="zh-CN" altLang="en-US" dirty="0"/>
              <a:t>          </a:t>
            </a:r>
            <a:r>
              <a:rPr lang="zh-CN" altLang="en-US" sz="2400" dirty="0">
                <a:solidFill>
                  <a:schemeClr val="hlink"/>
                </a:solidFill>
              </a:rPr>
              <a:t>【当然只是少数几个】</a:t>
            </a:r>
            <a:endParaRPr lang="zh-CN" altLang="en-US" sz="2400" dirty="0">
              <a:solidFill>
                <a:schemeClr val="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如：</a:t>
            </a:r>
            <a:r>
              <a:rPr lang="zh-CN" altLang="en-US" sz="2800" i="1" dirty="0"/>
              <a:t>big</a:t>
            </a:r>
            <a:r>
              <a:rPr lang="zh-CN" altLang="en-US" sz="2800" dirty="0"/>
              <a:t>--bi</a:t>
            </a:r>
            <a:r>
              <a:rPr lang="zh-CN" altLang="en-US" sz="2800" dirty="0">
                <a:solidFill>
                  <a:srgbClr val="FF0066"/>
                </a:solidFill>
              </a:rPr>
              <a:t>gg</a:t>
            </a:r>
            <a:r>
              <a:rPr lang="zh-CN" altLang="en-US" sz="2800" dirty="0"/>
              <a:t>er--bi</a:t>
            </a:r>
            <a:r>
              <a:rPr lang="zh-CN" altLang="en-US" sz="2800" dirty="0">
                <a:solidFill>
                  <a:srgbClr val="FF0066"/>
                </a:solidFill>
              </a:rPr>
              <a:t>gg</a:t>
            </a:r>
            <a:r>
              <a:rPr lang="zh-CN" altLang="en-US" sz="2800" dirty="0"/>
              <a:t>est     </a:t>
            </a:r>
            <a:r>
              <a:rPr lang="zh-CN" altLang="en-US" sz="2800" i="1" dirty="0"/>
              <a:t>hot</a:t>
            </a:r>
            <a:r>
              <a:rPr lang="zh-CN" altLang="en-US" sz="2800" dirty="0"/>
              <a:t>--ho</a:t>
            </a:r>
            <a:r>
              <a:rPr lang="zh-CN" altLang="en-US" sz="2800" dirty="0">
                <a:solidFill>
                  <a:srgbClr val="FF0066"/>
                </a:solidFill>
              </a:rPr>
              <a:t>tt</a:t>
            </a:r>
            <a:r>
              <a:rPr lang="zh-CN" altLang="en-US" sz="2800" dirty="0"/>
              <a:t>er--ho</a:t>
            </a:r>
            <a:r>
              <a:rPr lang="zh-CN" altLang="en-US" sz="2800" dirty="0">
                <a:solidFill>
                  <a:srgbClr val="FF0066"/>
                </a:solidFill>
              </a:rPr>
              <a:t>tt</a:t>
            </a:r>
            <a:r>
              <a:rPr lang="zh-CN" altLang="en-US" sz="2800" dirty="0"/>
              <a:t>est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i="1" dirty="0"/>
              <a:t>thin</a:t>
            </a:r>
            <a:r>
              <a:rPr lang="zh-CN" altLang="en-US" sz="2800" dirty="0"/>
              <a:t>--thi</a:t>
            </a:r>
            <a:r>
              <a:rPr lang="zh-CN" altLang="en-US" sz="2800" dirty="0">
                <a:solidFill>
                  <a:srgbClr val="FF0066"/>
                </a:solidFill>
              </a:rPr>
              <a:t>nn</a:t>
            </a:r>
            <a:r>
              <a:rPr lang="zh-CN" altLang="en-US" sz="2800" dirty="0"/>
              <a:t>er--thinnest    </a:t>
            </a:r>
            <a:r>
              <a:rPr lang="zh-CN" altLang="en-US" sz="2800" i="1" dirty="0"/>
              <a:t>sad</a:t>
            </a:r>
            <a:r>
              <a:rPr lang="zh-CN" altLang="en-US" sz="2800" dirty="0"/>
              <a:t>--sa</a:t>
            </a:r>
            <a:r>
              <a:rPr lang="zh-CN" altLang="en-US" sz="2800" dirty="0">
                <a:solidFill>
                  <a:srgbClr val="FF0066"/>
                </a:solidFill>
              </a:rPr>
              <a:t>dd</a:t>
            </a:r>
            <a:r>
              <a:rPr lang="zh-CN" altLang="en-US" sz="2800" dirty="0"/>
              <a:t>er--saddest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6.</a:t>
            </a:r>
            <a:r>
              <a:rPr lang="zh-CN" altLang="en-US" sz="2800" u="sng" dirty="0">
                <a:solidFill>
                  <a:srgbClr val="FF0066"/>
                </a:solidFill>
              </a:rPr>
              <a:t>所有多音节或部分双音节形容词或副词</a:t>
            </a:r>
            <a:r>
              <a:rPr lang="zh-CN" altLang="en-US" sz="2800" dirty="0"/>
              <a:t>的比较级和最高级，并非在词尾加-er/-est,而是</a:t>
            </a:r>
            <a:r>
              <a:rPr lang="zh-CN" altLang="en-US" sz="2800" dirty="0">
                <a:solidFill>
                  <a:schemeClr val="folHlink"/>
                </a:solidFill>
              </a:rPr>
              <a:t>在原级前放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或</a:t>
            </a:r>
            <a:r>
              <a:rPr lang="zh-CN" altLang="en-US" sz="2800" dirty="0">
                <a:solidFill>
                  <a:srgbClr val="FF0066"/>
                </a:solidFill>
              </a:rPr>
              <a:t>most </a:t>
            </a:r>
            <a:r>
              <a:rPr lang="zh-CN" altLang="en-US" sz="2800" dirty="0"/>
              <a:t>.        </a:t>
            </a:r>
            <a:r>
              <a:rPr lang="zh-CN" altLang="en-US" sz="2400" dirty="0">
                <a:solidFill>
                  <a:schemeClr val="hlink"/>
                </a:solidFill>
              </a:rPr>
              <a:t>【简单说：就是很长的词】</a:t>
            </a:r>
            <a:endParaRPr lang="zh-CN" altLang="en-US" sz="2400" dirty="0">
              <a:solidFill>
                <a:schemeClr val="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endParaRPr lang="zh-CN" altLang="en-US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45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2">
                                            <p:txEl>
                                              <p:charRg st="45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2">
                                            <p:txEl>
                                              <p:charRg st="45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8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2">
                                            <p:txEl>
                                              <p:charRg st="8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2">
                                            <p:txEl>
                                              <p:charRg st="8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127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2">
                                            <p:txEl>
                                              <p:charRg st="127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2">
                                            <p:txEl>
                                              <p:charRg st="127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172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122">
                                            <p:txEl>
                                              <p:charRg st="172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122">
                                            <p:txEl>
                                              <p:charRg st="172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214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2">
                                            <p:txEl>
                                              <p:charRg st="214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22">
                                            <p:txEl>
                                              <p:charRg st="214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259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2">
                                            <p:txEl>
                                              <p:charRg st="259" end="3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371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122">
                                            <p:txEl>
                                              <p:charRg st="371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122">
                                            <p:txEl>
                                              <p:charRg st="371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419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122">
                                            <p:txEl>
                                              <p:charRg st="419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122">
                                            <p:txEl>
                                              <p:charRg st="419" end="4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467" end="5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2">
                                            <p:txEl>
                                              <p:charRg st="467" end="5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>
                                            <p:txEl>
                                              <p:charRg st="467" end="5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32769" descr="蔬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36613"/>
            <a:ext cx="3527425" cy="3887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图片 32770" descr="BIS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765175"/>
            <a:ext cx="3600450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文本框 32771"/>
          <p:cNvSpPr txBox="1"/>
          <p:nvPr/>
        </p:nvSpPr>
        <p:spPr>
          <a:xfrm>
            <a:off x="1331913" y="4868863"/>
            <a:ext cx="2114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3600" dirty="0">
                <a:latin typeface="Times New Roman" panose="02020603050405020304" pitchFamily="2" charset="0"/>
                <a:ea typeface="宋体" panose="02010600030101010101" pitchFamily="2" charset="-122"/>
              </a:rPr>
              <a:t>vegetables</a:t>
            </a:r>
            <a:endParaRPr lang="en-US" altLang="zh-CN" sz="3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3" name="文本框 32772"/>
          <p:cNvSpPr txBox="1"/>
          <p:nvPr/>
        </p:nvSpPr>
        <p:spPr>
          <a:xfrm>
            <a:off x="6227763" y="4797425"/>
            <a:ext cx="114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3600" dirty="0">
                <a:latin typeface="Times New Roman" panose="02020603050405020304" pitchFamily="2" charset="0"/>
                <a:ea typeface="宋体" panose="02010600030101010101" pitchFamily="2" charset="-122"/>
              </a:rPr>
              <a:t>pizza</a:t>
            </a:r>
            <a:endParaRPr lang="en-US" altLang="zh-CN" sz="3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49" name="文本框 32773"/>
          <p:cNvSpPr txBox="1"/>
          <p:nvPr/>
        </p:nvSpPr>
        <p:spPr>
          <a:xfrm>
            <a:off x="1403350" y="573405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5" name="文本框 32774"/>
          <p:cNvSpPr txBox="1"/>
          <p:nvPr/>
        </p:nvSpPr>
        <p:spPr>
          <a:xfrm>
            <a:off x="539750" y="5661025"/>
            <a:ext cx="75184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5400" b="1" dirty="0">
                <a:latin typeface="Times New Roman" panose="02020603050405020304" pitchFamily="2" charset="0"/>
                <a:ea typeface="宋体" panose="02010600030101010101" pitchFamily="2" charset="-122"/>
              </a:rPr>
              <a:t>Which is </a:t>
            </a:r>
            <a:r>
              <a:rPr lang="en-GB" altLang="en-US" sz="5400" b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delicious</a:t>
            </a:r>
            <a:r>
              <a:rPr lang="en-GB" altLang="en-US" sz="5400" b="1" dirty="0"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en-US" altLang="zh-CN" sz="5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33793" descr="贝克汉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3095625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图片 33794" descr="找本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1628775"/>
            <a:ext cx="3384550" cy="390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文本框 33795"/>
          <p:cNvSpPr txBox="1"/>
          <p:nvPr/>
        </p:nvSpPr>
        <p:spPr>
          <a:xfrm>
            <a:off x="3603625" y="549275"/>
            <a:ext cx="5540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400" b="1" dirty="0">
                <a:latin typeface="Times New Roman" panose="02020603050405020304" pitchFamily="2" charset="0"/>
                <a:ea typeface="宋体" panose="02010600030101010101" pitchFamily="2" charset="-122"/>
              </a:rPr>
              <a:t>Who is </a:t>
            </a:r>
            <a:r>
              <a:rPr lang="en-GB" altLang="en-US" sz="4400" b="1" i="1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GB" altLang="en-US" sz="44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GB" altLang="en-US" sz="4400" b="1" i="1" dirty="0">
                <a:latin typeface="Times New Roman" panose="02020603050405020304" pitchFamily="2" charset="0"/>
                <a:ea typeface="宋体" panose="02010600030101010101" pitchFamily="2" charset="-122"/>
              </a:rPr>
              <a:t>popular</a:t>
            </a:r>
            <a:r>
              <a:rPr lang="en-GB" altLang="en-US" sz="4400" b="1" dirty="0"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en-US" altLang="zh-CN" sz="44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3797" name="文本框 33796"/>
          <p:cNvSpPr txBox="1"/>
          <p:nvPr/>
        </p:nvSpPr>
        <p:spPr>
          <a:xfrm>
            <a:off x="827088" y="4868863"/>
            <a:ext cx="2101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Beckham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3798" name="文本框 33797"/>
          <p:cNvSpPr txBox="1"/>
          <p:nvPr/>
        </p:nvSpPr>
        <p:spPr>
          <a:xfrm>
            <a:off x="5416550" y="5629275"/>
            <a:ext cx="31035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GB" altLang="en-US" sz="4000" dirty="0">
                <a:latin typeface="Times New Roman" panose="02020603050405020304" pitchFamily="2" charset="0"/>
                <a:ea typeface="宋体" panose="02010600030101010101" pitchFamily="2" charset="-122"/>
              </a:rPr>
              <a:t>Zhao Benshan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379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34817" descr="桌布1"/>
          <p:cNvPicPr>
            <a:picLocks noChangeAspect="1"/>
          </p:cNvPicPr>
          <p:nvPr/>
        </p:nvPicPr>
        <p:blipFill>
          <a:blip r:embed="rId1">
            <a:lum bright="14001"/>
          </a:blip>
          <a:stretch>
            <a:fillRect/>
          </a:stretch>
        </p:blipFill>
        <p:spPr>
          <a:xfrm>
            <a:off x="-304800" y="-228600"/>
            <a:ext cx="9752013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矩形 34818"/>
          <p:cNvSpPr/>
          <p:nvPr/>
        </p:nvSpPr>
        <p:spPr>
          <a:xfrm>
            <a:off x="-1042987" y="180975"/>
            <a:ext cx="11498262" cy="6604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4400" b="1" i="1" dirty="0">
                <a:solidFill>
                  <a:srgbClr val="FF3399"/>
                </a:solidFill>
                <a:latin typeface="Tahoma" panose="020B0604030504040204" pitchFamily="2" charset="0"/>
                <a:ea typeface="幼圆" panose="02010509060101010101" pitchFamily="1" charset="-122"/>
              </a:rPr>
              <a:t>“比较”出来的英语</a:t>
            </a:r>
            <a:endParaRPr lang="zh-CN" altLang="en-US" sz="4400" b="1" i="1" dirty="0">
              <a:solidFill>
                <a:srgbClr val="FF3399"/>
              </a:solidFill>
              <a:latin typeface="Tahoma" panose="020B0604030504040204" pitchFamily="2" charset="0"/>
              <a:ea typeface="幼圆" panose="02010509060101010101" pitchFamily="1" charset="-122"/>
            </a:endParaRPr>
          </a:p>
          <a:p>
            <a:pPr algn="ctr"/>
            <a:r>
              <a:rPr lang="zh-CN" altLang="en-US" sz="2400" i="1" dirty="0">
                <a:latin typeface="Tahoma" panose="020B06040305040402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1. A friend is easier lost than found.          </a:t>
            </a:r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朋友易失不易得。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2. Enough is as good as a feast.              </a:t>
            </a:r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知足常乐。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　　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3. Better to do well than to say well.          </a:t>
            </a:r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说得好不如干得好。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　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　</a:t>
            </a:r>
            <a:r>
              <a:rPr lang="en-US" altLang="zh-CN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4. Better the last smile than the first laughter.   </a:t>
            </a:r>
            <a:endParaRPr lang="en-US" altLang="zh-CN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宁可最后微笑，不可首先狂喜。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　　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5. Doing is better than saying.               </a:t>
            </a:r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会说不如会做。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　　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6. Two heads are better than one.             </a:t>
            </a:r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两人智慧胜一人。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　　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7. Good to begin well, better to end well.      </a:t>
            </a:r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善始好，善终更佳。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　</a:t>
            </a:r>
            <a:endParaRPr lang="zh-CN" altLang="en-US" sz="2400" b="1" i="1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　</a:t>
            </a:r>
            <a:r>
              <a:rPr lang="en-US" altLang="zh-CN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8. An eye finds more truth than two ears.      </a:t>
            </a:r>
            <a:r>
              <a:rPr lang="zh-CN" altLang="en-US" sz="2400" b="1" i="1" dirty="0">
                <a:latin typeface="Tahoma" panose="020B0604030504040204" pitchFamily="2" charset="0"/>
                <a:ea typeface="宋体" panose="02010600030101010101" pitchFamily="2" charset="-122"/>
              </a:rPr>
              <a:t>百闻不如一见</a:t>
            </a:r>
            <a:r>
              <a:rPr lang="zh-CN" altLang="en-US" sz="2400" b="1" dirty="0"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组合 35841"/>
          <p:cNvGrpSpPr/>
          <p:nvPr/>
        </p:nvGrpSpPr>
        <p:grpSpPr>
          <a:xfrm>
            <a:off x="5148263" y="0"/>
            <a:ext cx="3995737" cy="1412875"/>
            <a:chOff x="0" y="0"/>
            <a:chExt cx="2517" cy="890"/>
          </a:xfrm>
        </p:grpSpPr>
        <p:sp>
          <p:nvSpPr>
            <p:cNvPr id="34818" name="爆炸形 1 35842"/>
            <p:cNvSpPr/>
            <p:nvPr/>
          </p:nvSpPr>
          <p:spPr>
            <a:xfrm>
              <a:off x="0" y="0"/>
              <a:ext cx="2517" cy="890"/>
            </a:xfrm>
            <a:prstGeom prst="irregularSeal1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19" name="文本框 35843"/>
            <p:cNvSpPr txBox="1"/>
            <p:nvPr/>
          </p:nvSpPr>
          <p:spPr>
            <a:xfrm>
              <a:off x="499" y="255"/>
              <a:ext cx="145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b="1" i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Let’s think.</a:t>
              </a:r>
              <a:endParaRPr lang="en-US" altLang="zh-CN" sz="3600" b="1" i="1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35845" name="文本框 35844"/>
          <p:cNvSpPr txBox="1"/>
          <p:nvPr/>
        </p:nvSpPr>
        <p:spPr>
          <a:xfrm>
            <a:off x="395288" y="1341438"/>
            <a:ext cx="7993062" cy="499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If you have a chance to travel, where do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you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like to choose? And why?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2. When you want to shop , where would you like to go? And why?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3. If your parents aren’t at home and they give you  some money to buy food by yourself, where would you like to buy? And why?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4. If this Sunday your classmates and you want to have a picnic , where would you like to go? And why?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框 36865"/>
          <p:cNvSpPr txBox="1"/>
          <p:nvPr/>
        </p:nvSpPr>
        <p:spPr>
          <a:xfrm>
            <a:off x="395288" y="333375"/>
            <a:ext cx="8497887" cy="5649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My answer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1.I want to travel to Hai nan, because it has </a:t>
            </a:r>
            <a:r>
              <a:rPr lang="en-US" altLang="zh-CN" sz="2800" b="1" i="1" dirty="0">
                <a:solidFill>
                  <a:srgbClr val="9966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most beautiful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scenery 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2. I want to go shopping in a supermarket, because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I think it has</a:t>
            </a:r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i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most comfortable</a:t>
            </a:r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environment.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3. I would like to go to KFC, because it has </a:t>
            </a:r>
            <a:r>
              <a:rPr lang="en-US" altLang="zh-CN" sz="2800" b="1" i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</a:t>
            </a:r>
            <a:endParaRPr lang="en-US" altLang="zh-CN" sz="2800" b="1" i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800" b="1" i="1" dirty="0">
                <a:solidFill>
                  <a:srgbClr val="9966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friendliest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service.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4. I want to go to the Forest Park, because it has </a:t>
            </a:r>
            <a:r>
              <a:rPr lang="en-US" altLang="zh-CN" sz="2800" b="1" i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800" b="1" i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freshest</a:t>
            </a:r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air and it can make us relaxed.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37889"/>
          <p:cNvSpPr>
            <a:spLocks noGrp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 anchor="ctr"/>
          <a:p>
            <a:endParaRPr sz="4000"/>
          </a:p>
        </p:txBody>
      </p:sp>
      <p:sp>
        <p:nvSpPr>
          <p:cNvPr id="36866" name="文本占位符 37890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72200"/>
          </a:xfrm>
        </p:spPr>
        <p:txBody>
          <a:bodyPr anchor="t"/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>
                <a:solidFill>
                  <a:srgbClr val="FF0066"/>
                </a:solidFill>
              </a:rPr>
              <a:t>选择精题：</a:t>
            </a:r>
            <a:endParaRPr lang="zh-CN" altLang="en-US" dirty="0">
              <a:solidFill>
                <a:srgbClr val="FF0066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1. Lucy is very short, but she is __________ than her sister.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  A. shorter 	B. longer 		C. taller   		D. older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2. Frank is __________ friendly than his brother.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  A. a little more 		B. a few more 		C. much 		D. a little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3. Sam is __________ at Chinese than Jim. A. good 			B. well 		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    C. better   		       D. gooder </a:t>
            </a:r>
            <a:endParaRPr lang="zh-CN" altLang="en-US" dirty="0"/>
          </a:p>
        </p:txBody>
      </p:sp>
      <p:sp>
        <p:nvSpPr>
          <p:cNvPr id="37892" name="五角星 37891"/>
          <p:cNvSpPr/>
          <p:nvPr/>
        </p:nvSpPr>
        <p:spPr>
          <a:xfrm>
            <a:off x="6858000" y="1752600"/>
            <a:ext cx="304800" cy="685800"/>
          </a:xfrm>
          <a:custGeom>
            <a:avLst/>
            <a:gdLst/>
            <a:ahLst/>
            <a:cxnLst>
              <a:cxn ang="16200000">
                <a:pos x="152400" y="0"/>
              </a:cxn>
              <a:cxn ang="10800000">
                <a:pos x="0" y="261951"/>
              </a:cxn>
              <a:cxn ang="5400000">
                <a:pos x="58211" y="685798"/>
              </a:cxn>
              <a:cxn ang="5400000">
                <a:pos x="246588" y="685798"/>
              </a:cxn>
              <a:cxn ang="0">
                <a:pos x="304799" y="261951"/>
              </a:cxn>
            </a:cxnLst>
            <a:pathLst>
              <a:path w="304800" h="685800">
                <a:moveTo>
                  <a:pt x="0" y="261951"/>
                </a:moveTo>
                <a:lnTo>
                  <a:pt x="116423" y="261953"/>
                </a:lnTo>
                <a:lnTo>
                  <a:pt x="152400" y="0"/>
                </a:lnTo>
                <a:lnTo>
                  <a:pt x="188376" y="261953"/>
                </a:lnTo>
                <a:lnTo>
                  <a:pt x="304799" y="261951"/>
                </a:lnTo>
                <a:lnTo>
                  <a:pt x="210610" y="423845"/>
                </a:lnTo>
                <a:lnTo>
                  <a:pt x="246588" y="685798"/>
                </a:lnTo>
                <a:lnTo>
                  <a:pt x="152400" y="523900"/>
                </a:lnTo>
                <a:lnTo>
                  <a:pt x="58211" y="685798"/>
                </a:lnTo>
                <a:lnTo>
                  <a:pt x="94189" y="423845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3" name="五角星 37892"/>
          <p:cNvSpPr/>
          <p:nvPr/>
        </p:nvSpPr>
        <p:spPr>
          <a:xfrm>
            <a:off x="685800" y="3810000"/>
            <a:ext cx="381000" cy="457200"/>
          </a:xfrm>
          <a:custGeom>
            <a:avLst/>
            <a:gdLst/>
            <a:ahLst/>
            <a:cxnLst>
              <a:cxn ang="16200000">
                <a:pos x="190500" y="0"/>
              </a:cxn>
              <a:cxn ang="10800000">
                <a:pos x="0" y="174634"/>
              </a:cxn>
              <a:cxn ang="5400000">
                <a:pos x="72764" y="457198"/>
              </a:cxn>
              <a:cxn ang="5400000">
                <a:pos x="308235" y="457198"/>
              </a:cxn>
              <a:cxn ang="0">
                <a:pos x="380999" y="174634"/>
              </a:cxn>
            </a:cxnLst>
            <a:pathLst>
              <a:path w="381000" h="457200">
                <a:moveTo>
                  <a:pt x="0" y="174634"/>
                </a:moveTo>
                <a:lnTo>
                  <a:pt x="145529" y="174635"/>
                </a:lnTo>
                <a:lnTo>
                  <a:pt x="190500" y="0"/>
                </a:lnTo>
                <a:lnTo>
                  <a:pt x="235470" y="174635"/>
                </a:lnTo>
                <a:lnTo>
                  <a:pt x="380999" y="174634"/>
                </a:lnTo>
                <a:lnTo>
                  <a:pt x="263263" y="282563"/>
                </a:lnTo>
                <a:lnTo>
                  <a:pt x="308235" y="457198"/>
                </a:lnTo>
                <a:lnTo>
                  <a:pt x="190500" y="349267"/>
                </a:lnTo>
                <a:lnTo>
                  <a:pt x="72764" y="457198"/>
                </a:lnTo>
                <a:lnTo>
                  <a:pt x="117736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4" name="五角星 37893"/>
          <p:cNvSpPr/>
          <p:nvPr/>
        </p:nvSpPr>
        <p:spPr>
          <a:xfrm>
            <a:off x="838200" y="5791200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38913"/>
          <p:cNvSpPr>
            <a:spLocks noGrp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 anchor="ctr"/>
          <a:p>
            <a:endParaRPr sz="4000"/>
          </a:p>
        </p:txBody>
      </p:sp>
      <p:sp>
        <p:nvSpPr>
          <p:cNvPr id="37890" name="文本占位符 38914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72200"/>
          </a:xfrm>
        </p:spPr>
        <p:txBody>
          <a:bodyPr anchor="t"/>
          <a:p>
            <a:pPr marL="457200" indent="-457200">
              <a:buNone/>
            </a:pPr>
            <a:r>
              <a:rPr lang="en-US" altLang="zh-CN"/>
              <a:t>  </a:t>
            </a:r>
            <a:endParaRPr lang="en-US" altLang="zh-CN"/>
          </a:p>
          <a:p>
            <a:pPr marL="457200" indent="-457200">
              <a:buNone/>
            </a:pPr>
            <a:r>
              <a:rPr lang="en-US" altLang="zh-CN"/>
              <a:t>4. This one is too large. Can you show me a __________one? </a:t>
            </a:r>
            <a:endParaRPr lang="en-US" altLang="zh-CN"/>
          </a:p>
          <a:p>
            <a:pPr marL="457200" indent="-457200">
              <a:buNone/>
            </a:pPr>
            <a:r>
              <a:rPr lang="en-US" altLang="zh-CN"/>
              <a:t>  A. larger 		B. large 		C. small   		D. smaller </a:t>
            </a:r>
            <a:endParaRPr lang="en-US" altLang="zh-CN"/>
          </a:p>
          <a:p>
            <a:pPr marL="457200" indent="-457200">
              <a:buNone/>
            </a:pPr>
            <a:r>
              <a:rPr lang="en-US" altLang="zh-CN"/>
              <a:t>5. —Do you think March is __________ than January? </a:t>
            </a:r>
            <a:endParaRPr lang="en-US" altLang="zh-CN"/>
          </a:p>
          <a:p>
            <a:pPr marL="457200" indent="-457200">
              <a:buNone/>
            </a:pPr>
            <a:r>
              <a:rPr lang="en-US" altLang="zh-CN"/>
              <a:t>—Yes, it’s __________ warmer. </a:t>
            </a:r>
            <a:endParaRPr lang="en-US" altLang="zh-CN"/>
          </a:p>
          <a:p>
            <a:pPr marL="457200" indent="-457200">
              <a:buAutoNum type="alphaUcPeriod"/>
            </a:pPr>
            <a:r>
              <a:rPr lang="en-US" altLang="zh-CN"/>
              <a:t>better, a little 		B. well, much 	</a:t>
            </a:r>
            <a:endParaRPr lang="en-US" altLang="zh-CN"/>
          </a:p>
          <a:p>
            <a:pPr marL="457200" indent="-457200">
              <a:buAutoNum type="alphaUcPeriod"/>
            </a:pPr>
            <a:r>
              <a:rPr lang="en-US" altLang="zh-CN"/>
              <a:t>C. worse, very 		D. nicer, quite </a:t>
            </a:r>
            <a:endParaRPr lang="en-US" altLang="zh-CN"/>
          </a:p>
        </p:txBody>
      </p:sp>
      <p:sp>
        <p:nvSpPr>
          <p:cNvPr id="38916" name="五角星 38915"/>
          <p:cNvSpPr/>
          <p:nvPr/>
        </p:nvSpPr>
        <p:spPr>
          <a:xfrm>
            <a:off x="2209800" y="2514600"/>
            <a:ext cx="609600" cy="457200"/>
          </a:xfrm>
          <a:custGeom>
            <a:avLst/>
            <a:gdLst/>
            <a:ahLst/>
            <a:cxnLst>
              <a:cxn ang="16200000">
                <a:pos x="304800" y="0"/>
              </a:cxn>
              <a:cxn ang="10800000">
                <a:pos x="0" y="174634"/>
              </a:cxn>
              <a:cxn ang="5400000">
                <a:pos x="116423" y="457198"/>
              </a:cxn>
              <a:cxn ang="5400000">
                <a:pos x="493176" y="457198"/>
              </a:cxn>
              <a:cxn ang="0">
                <a:pos x="609599" y="174634"/>
              </a:cxn>
            </a:cxnLst>
            <a:pathLst>
              <a:path w="609600" h="457200">
                <a:moveTo>
                  <a:pt x="0" y="174634"/>
                </a:moveTo>
                <a:lnTo>
                  <a:pt x="232847" y="174635"/>
                </a:lnTo>
                <a:lnTo>
                  <a:pt x="304800" y="0"/>
                </a:lnTo>
                <a:lnTo>
                  <a:pt x="376752" y="174635"/>
                </a:lnTo>
                <a:lnTo>
                  <a:pt x="609599" y="174634"/>
                </a:lnTo>
                <a:lnTo>
                  <a:pt x="421221" y="282563"/>
                </a:lnTo>
                <a:lnTo>
                  <a:pt x="493176" y="457198"/>
                </a:lnTo>
                <a:lnTo>
                  <a:pt x="304800" y="349267"/>
                </a:lnTo>
                <a:lnTo>
                  <a:pt x="116423" y="457198"/>
                </a:lnTo>
                <a:lnTo>
                  <a:pt x="188378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17" name="五角星 38916"/>
          <p:cNvSpPr/>
          <p:nvPr/>
        </p:nvSpPr>
        <p:spPr>
          <a:xfrm>
            <a:off x="533400" y="4800600"/>
            <a:ext cx="381000" cy="381000"/>
          </a:xfrm>
          <a:custGeom>
            <a:avLst/>
            <a:gdLst/>
            <a:ahLst/>
            <a:cxnLst>
              <a:cxn ang="16200000">
                <a:pos x="190500" y="0"/>
              </a:cxn>
              <a:cxn ang="10800000">
                <a:pos x="0" y="145528"/>
              </a:cxn>
              <a:cxn ang="5400000">
                <a:pos x="72764" y="380999"/>
              </a:cxn>
              <a:cxn ang="5400000">
                <a:pos x="308235" y="380999"/>
              </a:cxn>
              <a:cxn ang="0">
                <a:pos x="380999" y="145528"/>
              </a:cxn>
            </a:cxnLst>
            <a:pathLst>
              <a:path w="381000" h="381000">
                <a:moveTo>
                  <a:pt x="0" y="145528"/>
                </a:moveTo>
                <a:lnTo>
                  <a:pt x="145529" y="145529"/>
                </a:lnTo>
                <a:lnTo>
                  <a:pt x="190500" y="0"/>
                </a:lnTo>
                <a:lnTo>
                  <a:pt x="235470" y="145529"/>
                </a:lnTo>
                <a:lnTo>
                  <a:pt x="380999" y="145528"/>
                </a:lnTo>
                <a:lnTo>
                  <a:pt x="263263" y="235469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4" y="380999"/>
                </a:lnTo>
                <a:lnTo>
                  <a:pt x="117736" y="23546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39937"/>
          <p:cNvSpPr>
            <a:spLocks noGrp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 anchor="ctr"/>
          <a:p/>
        </p:txBody>
      </p:sp>
      <p:sp>
        <p:nvSpPr>
          <p:cNvPr id="38914" name="文本占位符 39938"/>
          <p:cNvSpPr>
            <a:spLocks noGrp="1"/>
          </p:cNvSpPr>
          <p:nvPr>
            <p:ph idx="1"/>
          </p:nvPr>
        </p:nvSpPr>
        <p:spPr>
          <a:xfrm>
            <a:off x="457200" y="0"/>
            <a:ext cx="8305800" cy="6553200"/>
          </a:xfrm>
        </p:spPr>
        <p:txBody>
          <a:bodyPr anchor="t"/>
          <a:p>
            <a:pPr>
              <a:buNone/>
            </a:pPr>
            <a:endParaRPr lang="en-US" altLang="zh-CN"/>
          </a:p>
          <a:p>
            <a:pPr>
              <a:buNone/>
            </a:pPr>
            <a:r>
              <a:rPr lang="en-US" altLang="zh-CN"/>
              <a:t>7. I’m __________ quieter than Susan. </a:t>
            </a:r>
            <a:endParaRPr lang="en-US" altLang="zh-CN"/>
          </a:p>
          <a:p>
            <a:pPr>
              <a:buNone/>
            </a:pPr>
            <a:r>
              <a:rPr lang="en-US" altLang="zh-CN"/>
              <a:t>  A. little 			B. few 			</a:t>
            </a:r>
            <a:endParaRPr lang="en-US" altLang="zh-CN"/>
          </a:p>
          <a:p>
            <a:pPr>
              <a:buNone/>
            </a:pPr>
            <a:r>
              <a:rPr lang="en-US" altLang="zh-CN"/>
              <a:t>  C. a little 		D. a few </a:t>
            </a:r>
            <a:endParaRPr lang="en-US" altLang="zh-CN"/>
          </a:p>
          <a:p>
            <a:pPr>
              <a:buNone/>
            </a:pPr>
            <a:r>
              <a:rPr lang="en-US" altLang="zh-CN"/>
              <a:t>8. The watch is not __________ beautiful as that one. </a:t>
            </a:r>
            <a:endParaRPr lang="en-US" altLang="zh-CN"/>
          </a:p>
          <a:p>
            <a:pPr>
              <a:buNone/>
            </a:pPr>
            <a:r>
              <a:rPr lang="en-US" altLang="zh-CN"/>
              <a:t>  A. very 			B. too 			</a:t>
            </a:r>
            <a:endParaRPr lang="en-US" altLang="zh-CN"/>
          </a:p>
          <a:p>
            <a:pPr>
              <a:buNone/>
            </a:pPr>
            <a:r>
              <a:rPr lang="en-US" altLang="zh-CN"/>
              <a:t>  C. so 		      D. more</a:t>
            </a:r>
            <a:endParaRPr lang="en-US" altLang="zh-CN"/>
          </a:p>
        </p:txBody>
      </p:sp>
      <p:sp>
        <p:nvSpPr>
          <p:cNvPr id="39940" name="五角星 39939"/>
          <p:cNvSpPr/>
          <p:nvPr/>
        </p:nvSpPr>
        <p:spPr>
          <a:xfrm>
            <a:off x="762000" y="1828800"/>
            <a:ext cx="304800" cy="457200"/>
          </a:xfrm>
          <a:custGeom>
            <a:avLst/>
            <a:gdLst/>
            <a:ahLst/>
            <a:cxnLst>
              <a:cxn ang="16200000">
                <a:pos x="152400" y="0"/>
              </a:cxn>
              <a:cxn ang="10800000">
                <a:pos x="0" y="174634"/>
              </a:cxn>
              <a:cxn ang="5400000">
                <a:pos x="58211" y="457198"/>
              </a:cxn>
              <a:cxn ang="5400000">
                <a:pos x="246588" y="457198"/>
              </a:cxn>
              <a:cxn ang="0">
                <a:pos x="304799" y="174634"/>
              </a:cxn>
            </a:cxnLst>
            <a:pathLst>
              <a:path w="304800" h="457200">
                <a:moveTo>
                  <a:pt x="0" y="174634"/>
                </a:moveTo>
                <a:lnTo>
                  <a:pt x="116423" y="174635"/>
                </a:lnTo>
                <a:lnTo>
                  <a:pt x="152400" y="0"/>
                </a:lnTo>
                <a:lnTo>
                  <a:pt x="188376" y="174635"/>
                </a:lnTo>
                <a:lnTo>
                  <a:pt x="304799" y="174634"/>
                </a:lnTo>
                <a:lnTo>
                  <a:pt x="210610" y="282563"/>
                </a:lnTo>
                <a:lnTo>
                  <a:pt x="246588" y="457198"/>
                </a:lnTo>
                <a:lnTo>
                  <a:pt x="152400" y="349267"/>
                </a:lnTo>
                <a:lnTo>
                  <a:pt x="58211" y="457198"/>
                </a:lnTo>
                <a:lnTo>
                  <a:pt x="94189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9941" name="五角星 39940"/>
          <p:cNvSpPr/>
          <p:nvPr/>
        </p:nvSpPr>
        <p:spPr>
          <a:xfrm>
            <a:off x="685800" y="4038600"/>
            <a:ext cx="533400" cy="6096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32845"/>
              </a:cxn>
              <a:cxn ang="5400000">
                <a:pos x="101870" y="609598"/>
              </a:cxn>
              <a:cxn ang="5400000">
                <a:pos x="431529" y="609598"/>
              </a:cxn>
              <a:cxn ang="0">
                <a:pos x="533399" y="232845"/>
              </a:cxn>
            </a:cxnLst>
            <a:pathLst>
              <a:path w="533400" h="609600">
                <a:moveTo>
                  <a:pt x="0" y="232845"/>
                </a:moveTo>
                <a:lnTo>
                  <a:pt x="203741" y="232847"/>
                </a:lnTo>
                <a:lnTo>
                  <a:pt x="266700" y="0"/>
                </a:lnTo>
                <a:lnTo>
                  <a:pt x="329658" y="232847"/>
                </a:lnTo>
                <a:lnTo>
                  <a:pt x="533399" y="232845"/>
                </a:lnTo>
                <a:lnTo>
                  <a:pt x="368568" y="376751"/>
                </a:lnTo>
                <a:lnTo>
                  <a:pt x="431529" y="609598"/>
                </a:lnTo>
                <a:lnTo>
                  <a:pt x="266700" y="465689"/>
                </a:lnTo>
                <a:lnTo>
                  <a:pt x="101870" y="609598"/>
                </a:lnTo>
                <a:lnTo>
                  <a:pt x="164831" y="37675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40961"/>
          <p:cNvSpPr>
            <a:spLocks noGrp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 anchor="ctr"/>
          <a:p/>
        </p:txBody>
      </p:sp>
      <p:sp>
        <p:nvSpPr>
          <p:cNvPr id="39938" name="文本占位符 40962"/>
          <p:cNvSpPr>
            <a:spLocks noGrp="1"/>
          </p:cNvSpPr>
          <p:nvPr>
            <p:ph idx="1"/>
          </p:nvPr>
        </p:nvSpPr>
        <p:spPr>
          <a:xfrm>
            <a:off x="457200" y="0"/>
            <a:ext cx="8305800" cy="6553200"/>
          </a:xfrm>
        </p:spPr>
        <p:txBody>
          <a:bodyPr anchor="t"/>
          <a:p>
            <a:pPr>
              <a:buNone/>
            </a:pPr>
            <a:r>
              <a:rPr lang="en-US" altLang="zh-CN"/>
              <a:t>  </a:t>
            </a:r>
            <a:endParaRPr lang="en-US" altLang="zh-CN"/>
          </a:p>
          <a:p>
            <a:pPr>
              <a:buNone/>
            </a:pPr>
            <a:r>
              <a:rPr lang="en-US" altLang="zh-CN"/>
              <a:t>9. His French isn’t so good as __________. </a:t>
            </a:r>
            <a:endParaRPr lang="en-US" altLang="zh-CN"/>
          </a:p>
          <a:p>
            <a:pPr>
              <a:buNone/>
            </a:pPr>
            <a:r>
              <a:rPr lang="en-US" altLang="zh-CN"/>
              <a:t>  A: he  B: him  C:his  D: hers </a:t>
            </a:r>
            <a:endParaRPr lang="en-US" altLang="zh-CN"/>
          </a:p>
          <a:p>
            <a:pPr>
              <a:buNone/>
            </a:pPr>
            <a:r>
              <a:rPr lang="en-US" altLang="zh-CN"/>
              <a:t>10. It’s much better than __________ classes. </a:t>
            </a:r>
            <a:endParaRPr lang="en-US" altLang="zh-CN"/>
          </a:p>
          <a:p>
            <a:pPr>
              <a:buNone/>
            </a:pPr>
            <a:r>
              <a:rPr lang="en-US" altLang="zh-CN"/>
              <a:t>  A. have 			B. has 			</a:t>
            </a:r>
            <a:endParaRPr lang="en-US" altLang="zh-CN"/>
          </a:p>
          <a:p>
            <a:pPr>
              <a:buNone/>
            </a:pPr>
            <a:r>
              <a:rPr lang="en-US" altLang="zh-CN"/>
              <a:t>  C. to have 		D. having </a:t>
            </a:r>
            <a:endParaRPr lang="en-US" altLang="zh-CN"/>
          </a:p>
          <a:p>
            <a:pPr>
              <a:buNone/>
            </a:pPr>
            <a:r>
              <a:rPr lang="en-US" altLang="zh-CN"/>
              <a:t>11. Her bag is newer than __________. </a:t>
            </a:r>
            <a:endParaRPr lang="en-US" altLang="zh-CN"/>
          </a:p>
          <a:p>
            <a:pPr>
              <a:buNone/>
            </a:pPr>
            <a:r>
              <a:rPr lang="en-US" altLang="zh-CN"/>
              <a:t>  A. mine 			B. my 			</a:t>
            </a:r>
            <a:endParaRPr lang="en-US" altLang="zh-CN"/>
          </a:p>
          <a:p>
            <a:pPr>
              <a:buNone/>
            </a:pPr>
            <a:r>
              <a:rPr lang="en-US" altLang="zh-CN"/>
              <a:t>  C. me 			D. I</a:t>
            </a:r>
            <a:endParaRPr lang="en-US" altLang="zh-CN"/>
          </a:p>
        </p:txBody>
      </p:sp>
      <p:sp>
        <p:nvSpPr>
          <p:cNvPr id="40964" name="五角星 40963"/>
          <p:cNvSpPr/>
          <p:nvPr/>
        </p:nvSpPr>
        <p:spPr>
          <a:xfrm>
            <a:off x="4572000" y="1219200"/>
            <a:ext cx="457200" cy="381000"/>
          </a:xfrm>
          <a:custGeom>
            <a:avLst/>
            <a:gdLst/>
            <a:ahLst/>
            <a:cxnLst>
              <a:cxn ang="16200000">
                <a:pos x="228600" y="0"/>
              </a:cxn>
              <a:cxn ang="10800000">
                <a:pos x="0" y="145528"/>
              </a:cxn>
              <a:cxn ang="5400000">
                <a:pos x="87317" y="380999"/>
              </a:cxn>
              <a:cxn ang="5400000">
                <a:pos x="369882" y="380999"/>
              </a:cxn>
              <a:cxn ang="0">
                <a:pos x="457199" y="145528"/>
              </a:cxn>
            </a:cxnLst>
            <a:pathLst>
              <a:path w="457200" h="381000">
                <a:moveTo>
                  <a:pt x="0" y="145528"/>
                </a:moveTo>
                <a:lnTo>
                  <a:pt x="174635" y="145529"/>
                </a:lnTo>
                <a:lnTo>
                  <a:pt x="228600" y="0"/>
                </a:lnTo>
                <a:lnTo>
                  <a:pt x="282564" y="145529"/>
                </a:lnTo>
                <a:lnTo>
                  <a:pt x="457199" y="145528"/>
                </a:lnTo>
                <a:lnTo>
                  <a:pt x="315915" y="235469"/>
                </a:lnTo>
                <a:lnTo>
                  <a:pt x="369882" y="380999"/>
                </a:lnTo>
                <a:lnTo>
                  <a:pt x="228600" y="291056"/>
                </a:lnTo>
                <a:lnTo>
                  <a:pt x="87317" y="380999"/>
                </a:lnTo>
                <a:lnTo>
                  <a:pt x="141284" y="23546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5" name="五角星 40964"/>
          <p:cNvSpPr/>
          <p:nvPr/>
        </p:nvSpPr>
        <p:spPr>
          <a:xfrm>
            <a:off x="4038600" y="3352800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6" name="五角星 40965"/>
          <p:cNvSpPr/>
          <p:nvPr/>
        </p:nvSpPr>
        <p:spPr>
          <a:xfrm>
            <a:off x="685800" y="4572000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41985"/>
          <p:cNvSpPr>
            <a:spLocks noGrp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 anchor="ctr"/>
          <a:p>
            <a:endParaRPr sz="4000"/>
          </a:p>
        </p:txBody>
      </p:sp>
      <p:sp>
        <p:nvSpPr>
          <p:cNvPr id="40962" name="文本占位符 41986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 anchor="t"/>
          <a:p>
            <a:pPr>
              <a:buNone/>
            </a:pPr>
            <a:endParaRPr lang="en-US" altLang="zh-CN"/>
          </a:p>
          <a:p>
            <a:pPr>
              <a:buNone/>
            </a:pPr>
            <a:r>
              <a:rPr lang="en-US" altLang="zh-CN"/>
              <a:t>13. Which one is __________, this one or that one? </a:t>
            </a:r>
            <a:endParaRPr lang="en-US" altLang="zh-CN"/>
          </a:p>
          <a:p>
            <a:pPr>
              <a:buNone/>
            </a:pPr>
            <a:r>
              <a:rPr lang="en-US" altLang="zh-CN"/>
              <a:t>  A. good   B. bad 	C. best	D. worse</a:t>
            </a:r>
            <a:endParaRPr lang="en-US" altLang="zh-CN"/>
          </a:p>
          <a:p>
            <a:pPr>
              <a:buNone/>
            </a:pPr>
            <a:r>
              <a:rPr lang="en-US" altLang="zh-CN"/>
              <a:t>14. He is __________ than me. </a:t>
            </a:r>
            <a:endParaRPr lang="en-US" altLang="zh-CN"/>
          </a:p>
          <a:p>
            <a:pPr>
              <a:buNone/>
            </a:pPr>
            <a:r>
              <a:rPr lang="en-US" altLang="zh-CN"/>
              <a:t>  A. older 			B. elder 		</a:t>
            </a:r>
            <a:endParaRPr lang="en-US" altLang="zh-CN"/>
          </a:p>
          <a:p>
            <a:pPr>
              <a:buNone/>
            </a:pPr>
            <a:r>
              <a:rPr lang="en-US" altLang="zh-CN"/>
              <a:t> C. young 		D. more younger</a:t>
            </a:r>
            <a:endParaRPr lang="en-US" altLang="zh-CN"/>
          </a:p>
          <a:p>
            <a:pPr>
              <a:buNone/>
            </a:pPr>
            <a:r>
              <a:rPr lang="en-US" altLang="zh-CN"/>
              <a:t>15. I think your room is __________ bigger. </a:t>
            </a:r>
            <a:endParaRPr lang="en-US" altLang="zh-CN"/>
          </a:p>
          <a:p>
            <a:pPr>
              <a:buNone/>
            </a:pPr>
            <a:r>
              <a:rPr lang="en-US" altLang="zh-CN"/>
              <a:t>  A. a lot 			B. a lot of 		</a:t>
            </a:r>
            <a:endParaRPr lang="en-US" altLang="zh-CN"/>
          </a:p>
          <a:p>
            <a:pPr>
              <a:buNone/>
            </a:pPr>
            <a:r>
              <a:rPr lang="en-US" altLang="zh-CN"/>
              <a:t>  C. lots of 		D. more</a:t>
            </a:r>
            <a:endParaRPr lang="en-US" altLang="zh-CN"/>
          </a:p>
        </p:txBody>
      </p:sp>
      <p:sp>
        <p:nvSpPr>
          <p:cNvPr id="41988" name="五角星 41987"/>
          <p:cNvSpPr/>
          <p:nvPr/>
        </p:nvSpPr>
        <p:spPr>
          <a:xfrm>
            <a:off x="5943600" y="2057400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89" name="五角星 41988"/>
          <p:cNvSpPr/>
          <p:nvPr/>
        </p:nvSpPr>
        <p:spPr>
          <a:xfrm>
            <a:off x="609600" y="3352800"/>
            <a:ext cx="381000" cy="533400"/>
          </a:xfrm>
          <a:custGeom>
            <a:avLst/>
            <a:gdLst/>
            <a:ahLst/>
            <a:cxnLst>
              <a:cxn ang="16200000">
                <a:pos x="190500" y="0"/>
              </a:cxn>
              <a:cxn ang="10800000">
                <a:pos x="0" y="203740"/>
              </a:cxn>
              <a:cxn ang="5400000">
                <a:pos x="72764" y="533398"/>
              </a:cxn>
              <a:cxn ang="5400000">
                <a:pos x="308235" y="533398"/>
              </a:cxn>
              <a:cxn ang="0">
                <a:pos x="380999" y="203740"/>
              </a:cxn>
            </a:cxnLst>
            <a:pathLst>
              <a:path w="381000" h="533400">
                <a:moveTo>
                  <a:pt x="0" y="203740"/>
                </a:moveTo>
                <a:lnTo>
                  <a:pt x="145529" y="203741"/>
                </a:lnTo>
                <a:lnTo>
                  <a:pt x="190500" y="0"/>
                </a:lnTo>
                <a:lnTo>
                  <a:pt x="235470" y="203741"/>
                </a:lnTo>
                <a:lnTo>
                  <a:pt x="380999" y="203740"/>
                </a:lnTo>
                <a:lnTo>
                  <a:pt x="263263" y="329657"/>
                </a:lnTo>
                <a:lnTo>
                  <a:pt x="308235" y="533398"/>
                </a:lnTo>
                <a:lnTo>
                  <a:pt x="190500" y="407478"/>
                </a:lnTo>
                <a:lnTo>
                  <a:pt x="72764" y="533398"/>
                </a:lnTo>
                <a:lnTo>
                  <a:pt x="117736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0" name="五角星 41989"/>
          <p:cNvSpPr/>
          <p:nvPr/>
        </p:nvSpPr>
        <p:spPr>
          <a:xfrm>
            <a:off x="609600" y="5105400"/>
            <a:ext cx="533400" cy="4572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174634"/>
              </a:cxn>
              <a:cxn ang="5400000">
                <a:pos x="101870" y="457198"/>
              </a:cxn>
              <a:cxn ang="5400000">
                <a:pos x="431529" y="457198"/>
              </a:cxn>
              <a:cxn ang="0">
                <a:pos x="533399" y="174634"/>
              </a:cxn>
            </a:cxnLst>
            <a:pathLst>
              <a:path w="533400" h="457200">
                <a:moveTo>
                  <a:pt x="0" y="174634"/>
                </a:moveTo>
                <a:lnTo>
                  <a:pt x="203741" y="174635"/>
                </a:lnTo>
                <a:lnTo>
                  <a:pt x="266700" y="0"/>
                </a:lnTo>
                <a:lnTo>
                  <a:pt x="329658" y="174635"/>
                </a:lnTo>
                <a:lnTo>
                  <a:pt x="533399" y="174634"/>
                </a:lnTo>
                <a:lnTo>
                  <a:pt x="368568" y="282563"/>
                </a:lnTo>
                <a:lnTo>
                  <a:pt x="431529" y="457198"/>
                </a:lnTo>
                <a:lnTo>
                  <a:pt x="266700" y="349267"/>
                </a:lnTo>
                <a:lnTo>
                  <a:pt x="101870" y="457198"/>
                </a:lnTo>
                <a:lnTo>
                  <a:pt x="164831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内容占位符 6145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17220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800" dirty="0"/>
              <a:t>如：</a:t>
            </a:r>
            <a:r>
              <a:rPr lang="zh-CN" altLang="en-US" sz="2800" i="1" dirty="0">
                <a:solidFill>
                  <a:schemeClr val="folHlink"/>
                </a:solidFill>
              </a:rPr>
              <a:t>outgoing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outgoing --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outgoing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i="1" dirty="0">
                <a:solidFill>
                  <a:schemeClr val="folHlink"/>
                </a:solidFill>
              </a:rPr>
              <a:t>beautiful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beautiful --</a:t>
            </a:r>
            <a:r>
              <a:rPr lang="zh-CN" altLang="en-US" sz="2800" dirty="0">
                <a:solidFill>
                  <a:srgbClr val="FF0066"/>
                </a:solidFill>
              </a:rPr>
              <a:t>most </a:t>
            </a:r>
            <a:r>
              <a:rPr lang="zh-CN" altLang="en-US" sz="2800" dirty="0"/>
              <a:t>beautiful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i="1" dirty="0">
                <a:solidFill>
                  <a:schemeClr val="folHlink"/>
                </a:solidFill>
              </a:rPr>
              <a:t>serious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serious--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serious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i="1" dirty="0">
                <a:solidFill>
                  <a:schemeClr val="folHlink"/>
                </a:solidFill>
              </a:rPr>
              <a:t>interesting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interesting --most interesting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i="1" dirty="0">
                <a:solidFill>
                  <a:schemeClr val="folHlink"/>
                </a:solidFill>
              </a:rPr>
              <a:t>difficult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difficult --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difficult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i="1" dirty="0">
                <a:solidFill>
                  <a:schemeClr val="folHlink"/>
                </a:solidFill>
              </a:rPr>
              <a:t>boring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boring--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boring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i="1" dirty="0">
                <a:solidFill>
                  <a:schemeClr val="folHlink"/>
                </a:solidFill>
              </a:rPr>
              <a:t>creative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creative-- 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creative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i="1" dirty="0">
                <a:solidFill>
                  <a:schemeClr val="folHlink"/>
                </a:solidFill>
              </a:rPr>
              <a:t>important</a:t>
            </a:r>
            <a:r>
              <a:rPr lang="zh-CN" altLang="en-US" sz="2800" dirty="0"/>
              <a:t>-- </a:t>
            </a:r>
            <a:r>
              <a:rPr lang="zh-CN" altLang="en-US" sz="2800" dirty="0">
                <a:solidFill>
                  <a:srgbClr val="FF0066"/>
                </a:solidFill>
              </a:rPr>
              <a:t>more</a:t>
            </a:r>
            <a:r>
              <a:rPr lang="zh-CN" altLang="en-US" sz="2800" dirty="0"/>
              <a:t> important -- </a:t>
            </a:r>
            <a:r>
              <a:rPr lang="zh-CN" altLang="en-US" sz="2800" dirty="0">
                <a:solidFill>
                  <a:srgbClr val="FF0066"/>
                </a:solidFill>
              </a:rPr>
              <a:t>most</a:t>
            </a:r>
            <a:r>
              <a:rPr lang="zh-CN" altLang="en-US" sz="2800" dirty="0"/>
              <a:t> important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三、</a:t>
            </a:r>
            <a:r>
              <a:rPr lang="zh-CN" altLang="en-US" sz="2800" dirty="0"/>
              <a:t>有</a:t>
            </a:r>
            <a:r>
              <a:rPr lang="zh-CN" altLang="en-US" sz="2800" dirty="0">
                <a:solidFill>
                  <a:srgbClr val="FF0066"/>
                </a:solidFill>
              </a:rPr>
              <a:t>八个</a:t>
            </a:r>
            <a:r>
              <a:rPr lang="zh-CN" altLang="en-US" sz="2800" dirty="0"/>
              <a:t>形容词或副词的比较级和最高级是</a:t>
            </a:r>
            <a:r>
              <a:rPr lang="zh-CN" altLang="en-US" sz="2800" dirty="0">
                <a:solidFill>
                  <a:srgbClr val="FF0066"/>
                </a:solidFill>
              </a:rPr>
              <a:t>不规则变化</a:t>
            </a:r>
            <a:r>
              <a:rPr lang="zh-CN" altLang="en-US" sz="2800" dirty="0"/>
              <a:t>的，须熟记。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(1) </a:t>
            </a:r>
            <a:r>
              <a:rPr lang="zh-CN" altLang="en-US" sz="2800" i="1" dirty="0">
                <a:solidFill>
                  <a:srgbClr val="FF0066"/>
                </a:solidFill>
              </a:rPr>
              <a:t>good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folHlink"/>
                </a:solidFill>
              </a:rPr>
              <a:t>better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folHlink"/>
                </a:solidFill>
              </a:rPr>
              <a:t>best</a:t>
            </a:r>
            <a:r>
              <a:rPr lang="zh-CN" altLang="en-US" sz="2800" dirty="0"/>
              <a:t>   (2)  </a:t>
            </a:r>
            <a:r>
              <a:rPr lang="zh-CN" altLang="en-US" sz="2800" i="1" dirty="0"/>
              <a:t> </a:t>
            </a:r>
            <a:r>
              <a:rPr lang="zh-CN" altLang="en-US" sz="2800" i="1" dirty="0">
                <a:solidFill>
                  <a:srgbClr val="FF0066"/>
                </a:solidFill>
              </a:rPr>
              <a:t>well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hlink"/>
                </a:solidFill>
              </a:rPr>
              <a:t>better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hlink"/>
                </a:solidFill>
              </a:rPr>
              <a:t>best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r>
              <a:rPr lang="zh-CN" altLang="en-US" sz="2800" dirty="0"/>
              <a:t>(3) </a:t>
            </a:r>
            <a:r>
              <a:rPr lang="zh-CN" altLang="en-US" sz="2800" i="1" dirty="0">
                <a:solidFill>
                  <a:srgbClr val="FF0066"/>
                </a:solidFill>
              </a:rPr>
              <a:t>bad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folHlink"/>
                </a:solidFill>
              </a:rPr>
              <a:t>worse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folHlink"/>
                </a:solidFill>
              </a:rPr>
              <a:t>worst</a:t>
            </a:r>
            <a:r>
              <a:rPr lang="zh-CN" altLang="en-US" sz="2800" dirty="0"/>
              <a:t>   (4)   </a:t>
            </a:r>
            <a:r>
              <a:rPr lang="zh-CN" altLang="en-US" sz="2800" i="1" dirty="0">
                <a:solidFill>
                  <a:srgbClr val="FF0066"/>
                </a:solidFill>
              </a:rPr>
              <a:t>badly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hlink"/>
                </a:solidFill>
              </a:rPr>
              <a:t>worse</a:t>
            </a:r>
            <a:r>
              <a:rPr lang="zh-CN" altLang="en-US" sz="2800" dirty="0"/>
              <a:t>-</a:t>
            </a:r>
            <a:r>
              <a:rPr lang="zh-CN" altLang="en-US" sz="2800" dirty="0">
                <a:solidFill>
                  <a:schemeClr val="hlink"/>
                </a:solidFill>
              </a:rPr>
              <a:t>-worst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42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146">
                                            <p:txEl>
                                              <p:charRg st="42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6">
                                            <p:txEl>
                                              <p:charRg st="42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85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146">
                                            <p:txEl>
                                              <p:charRg st="85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146">
                                            <p:txEl>
                                              <p:charRg st="85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21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46">
                                            <p:txEl>
                                              <p:charRg st="121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146">
                                            <p:txEl>
                                              <p:charRg st="121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70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146">
                                            <p:txEl>
                                              <p:charRg st="170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146">
                                            <p:txEl>
                                              <p:charRg st="170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213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146">
                                            <p:txEl>
                                              <p:charRg st="213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146">
                                            <p:txEl>
                                              <p:charRg st="213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24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146">
                                            <p:txEl>
                                              <p:charRg st="24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146">
                                            <p:txEl>
                                              <p:charRg st="24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286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146">
                                            <p:txEl>
                                              <p:charRg st="286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146">
                                            <p:txEl>
                                              <p:charRg st="286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331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6">
                                            <p:txEl>
                                              <p:charRg st="331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">
                                            <p:txEl>
                                              <p:charRg st="331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363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146">
                                            <p:txEl>
                                              <p:charRg st="363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146">
                                            <p:txEl>
                                              <p:charRg st="363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413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146">
                                            <p:txEl>
                                              <p:charRg st="413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6146">
                                            <p:txEl>
                                              <p:charRg st="413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430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 anchor="ctr"/>
          <a:p>
            <a:endParaRPr sz="4000"/>
          </a:p>
        </p:txBody>
      </p:sp>
      <p:sp>
        <p:nvSpPr>
          <p:cNvPr id="41986" name="文本占位符 43010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867400"/>
          </a:xfrm>
        </p:spPr>
        <p:txBody>
          <a:bodyPr anchor="t"/>
          <a:p>
            <a:pPr>
              <a:buNone/>
            </a:pPr>
            <a:r>
              <a:rPr lang="en-US" altLang="zh-CN"/>
              <a:t>16. The __________, the better. </a:t>
            </a:r>
            <a:endParaRPr lang="en-US" altLang="zh-CN"/>
          </a:p>
          <a:p>
            <a:pPr>
              <a:buNone/>
            </a:pPr>
            <a:r>
              <a:rPr lang="en-US" altLang="zh-CN"/>
              <a:t>  A. much 			B. many 		</a:t>
            </a:r>
            <a:endParaRPr lang="en-US" altLang="zh-CN"/>
          </a:p>
          <a:p>
            <a:pPr>
              <a:buNone/>
            </a:pPr>
            <a:r>
              <a:rPr lang="en-US" altLang="zh-CN"/>
              <a:t>  C. more 		D. most </a:t>
            </a:r>
            <a:endParaRPr lang="en-US" altLang="zh-CN"/>
          </a:p>
          <a:p>
            <a:pPr>
              <a:buNone/>
            </a:pPr>
            <a:r>
              <a:rPr lang="en-US" altLang="zh-CN"/>
              <a:t>17. Do you know who is __________ of the twins? </a:t>
            </a:r>
            <a:endParaRPr lang="en-US" altLang="zh-CN"/>
          </a:p>
          <a:p>
            <a:pPr>
              <a:buNone/>
            </a:pPr>
            <a:r>
              <a:rPr lang="en-US" altLang="zh-CN"/>
              <a:t>  A. shorter 		B. heavier 		</a:t>
            </a:r>
            <a:endParaRPr lang="en-US" altLang="zh-CN"/>
          </a:p>
          <a:p>
            <a:pPr>
              <a:buNone/>
            </a:pPr>
            <a:r>
              <a:rPr lang="en-US" altLang="zh-CN"/>
              <a:t>  C. the older 		D. the funny</a:t>
            </a:r>
            <a:endParaRPr lang="en-US" altLang="zh-CN"/>
          </a:p>
          <a:p>
            <a:pPr>
              <a:buNone/>
            </a:pPr>
            <a:r>
              <a:rPr lang="en-US" altLang="zh-CN"/>
              <a:t>18. The weather in North China is colder than __________ in South China. </a:t>
            </a:r>
            <a:endParaRPr lang="en-US" altLang="zh-CN"/>
          </a:p>
          <a:p>
            <a:pPr>
              <a:buNone/>
            </a:pPr>
            <a:r>
              <a:rPr lang="en-US" altLang="zh-CN"/>
              <a:t>  A. \    B. this 	  C. the one    D. that </a:t>
            </a:r>
            <a:endParaRPr lang="en-US" altLang="zh-CN"/>
          </a:p>
        </p:txBody>
      </p:sp>
      <p:sp>
        <p:nvSpPr>
          <p:cNvPr id="43012" name="五角星 43011"/>
          <p:cNvSpPr/>
          <p:nvPr/>
        </p:nvSpPr>
        <p:spPr>
          <a:xfrm>
            <a:off x="838200" y="1752600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3" name="五角星 43012"/>
          <p:cNvSpPr/>
          <p:nvPr/>
        </p:nvSpPr>
        <p:spPr>
          <a:xfrm>
            <a:off x="838200" y="4038600"/>
            <a:ext cx="457200" cy="457200"/>
          </a:xfrm>
          <a:custGeom>
            <a:avLst/>
            <a:gdLst/>
            <a:ahLst/>
            <a:cxnLst>
              <a:cxn ang="16200000">
                <a:pos x="228600" y="0"/>
              </a:cxn>
              <a:cxn ang="10800000">
                <a:pos x="0" y="174634"/>
              </a:cxn>
              <a:cxn ang="5400000">
                <a:pos x="87317" y="457198"/>
              </a:cxn>
              <a:cxn ang="5400000">
                <a:pos x="369882" y="457198"/>
              </a:cxn>
              <a:cxn ang="0">
                <a:pos x="457199" y="174634"/>
              </a:cxn>
            </a:cxnLst>
            <a:pathLst>
              <a:path w="457200" h="457200">
                <a:moveTo>
                  <a:pt x="0" y="174634"/>
                </a:moveTo>
                <a:lnTo>
                  <a:pt x="174635" y="174635"/>
                </a:lnTo>
                <a:lnTo>
                  <a:pt x="228600" y="0"/>
                </a:lnTo>
                <a:lnTo>
                  <a:pt x="282564" y="174635"/>
                </a:lnTo>
                <a:lnTo>
                  <a:pt x="457199" y="174634"/>
                </a:lnTo>
                <a:lnTo>
                  <a:pt x="315915" y="282563"/>
                </a:lnTo>
                <a:lnTo>
                  <a:pt x="369882" y="457198"/>
                </a:lnTo>
                <a:lnTo>
                  <a:pt x="228600" y="349267"/>
                </a:lnTo>
                <a:lnTo>
                  <a:pt x="87317" y="457198"/>
                </a:lnTo>
                <a:lnTo>
                  <a:pt x="141284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4" name="五角星 43013"/>
          <p:cNvSpPr/>
          <p:nvPr/>
        </p:nvSpPr>
        <p:spPr>
          <a:xfrm>
            <a:off x="5867400" y="5638800"/>
            <a:ext cx="457200" cy="457200"/>
          </a:xfrm>
          <a:custGeom>
            <a:avLst/>
            <a:gdLst/>
            <a:ahLst/>
            <a:cxnLst>
              <a:cxn ang="16200000">
                <a:pos x="228600" y="0"/>
              </a:cxn>
              <a:cxn ang="10800000">
                <a:pos x="0" y="174634"/>
              </a:cxn>
              <a:cxn ang="5400000">
                <a:pos x="87317" y="457198"/>
              </a:cxn>
              <a:cxn ang="5400000">
                <a:pos x="369882" y="457198"/>
              </a:cxn>
              <a:cxn ang="0">
                <a:pos x="457199" y="174634"/>
              </a:cxn>
            </a:cxnLst>
            <a:pathLst>
              <a:path w="457200" h="457200">
                <a:moveTo>
                  <a:pt x="0" y="174634"/>
                </a:moveTo>
                <a:lnTo>
                  <a:pt x="174635" y="174635"/>
                </a:lnTo>
                <a:lnTo>
                  <a:pt x="228600" y="0"/>
                </a:lnTo>
                <a:lnTo>
                  <a:pt x="282564" y="174635"/>
                </a:lnTo>
                <a:lnTo>
                  <a:pt x="457199" y="174634"/>
                </a:lnTo>
                <a:lnTo>
                  <a:pt x="315915" y="282563"/>
                </a:lnTo>
                <a:lnTo>
                  <a:pt x="369882" y="457198"/>
                </a:lnTo>
                <a:lnTo>
                  <a:pt x="228600" y="349267"/>
                </a:lnTo>
                <a:lnTo>
                  <a:pt x="87317" y="457198"/>
                </a:lnTo>
                <a:lnTo>
                  <a:pt x="141284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图片 44033" descr="画框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矩形 44034"/>
          <p:cNvSpPr/>
          <p:nvPr/>
        </p:nvSpPr>
        <p:spPr>
          <a:xfrm>
            <a:off x="250825" y="549275"/>
            <a:ext cx="5715000" cy="1871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spc="-360"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 you  for listening!</a:t>
            </a:r>
            <a:endParaRPr lang="zh-CN" altLang="en-US" sz="3600" spc="-360"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3011" name="图片 44035" descr="星光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1773238"/>
            <a:ext cx="1089025" cy="108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占位符 7169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248400"/>
          </a:xfrm>
          <a:ln>
            <a:miter/>
          </a:ln>
        </p:spPr>
        <p:txBody>
          <a:bodyPr anchor="t"/>
          <a:p>
            <a:pPr marL="1905" indent="-344805" fontAlgn="base">
              <a:buNone/>
            </a:pPr>
            <a:r>
              <a:rPr lang="zh-CN" altLang="en-US" sz="2800" strike="noStrike" noProof="1" dirty="0"/>
              <a:t>(5)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 </a:t>
            </a:r>
            <a:r>
              <a:rPr lang="zh-CN" altLang="en-US" sz="2800" i="1" strike="noStrike" noProof="1" dirty="0">
                <a:solidFill>
                  <a:srgbClr val="FF0066"/>
                </a:solidFill>
              </a:rPr>
              <a:t>many</a:t>
            </a:r>
            <a:r>
              <a:rPr lang="zh-CN" altLang="en-US" sz="2800" strike="noStrike" noProof="1" dirty="0"/>
              <a:t>--</a:t>
            </a:r>
            <a:r>
              <a:rPr lang="zh-CN" altLang="en-US" sz="2800" strike="noStrike" noProof="1" dirty="0">
                <a:solidFill>
                  <a:schemeClr val="folHlink"/>
                </a:solidFill>
              </a:rPr>
              <a:t>more</a:t>
            </a:r>
            <a:r>
              <a:rPr lang="zh-CN" altLang="en-US" sz="2800" strike="noStrike" noProof="1" dirty="0"/>
              <a:t>--</a:t>
            </a:r>
            <a:r>
              <a:rPr lang="zh-CN" altLang="en-US" sz="2800" strike="noStrike" noProof="1" dirty="0">
                <a:solidFill>
                  <a:schemeClr val="folHlink"/>
                </a:solidFill>
              </a:rPr>
              <a:t>most </a:t>
            </a:r>
            <a:r>
              <a:rPr lang="zh-CN" altLang="en-US" sz="2800" strike="noStrike" noProof="1" dirty="0"/>
              <a:t> (6)</a:t>
            </a:r>
            <a:r>
              <a:rPr lang="zh-CN" altLang="en-US" sz="2800" i="1" strike="noStrike" noProof="1" dirty="0">
                <a:solidFill>
                  <a:srgbClr val="FF0066"/>
                </a:solidFill>
              </a:rPr>
              <a:t>much</a:t>
            </a:r>
            <a:r>
              <a:rPr lang="zh-CN" altLang="en-US" sz="2800" strike="noStrike" noProof="1" dirty="0"/>
              <a:t>--</a:t>
            </a:r>
            <a:r>
              <a:rPr lang="zh-CN" altLang="en-US" sz="2800" strike="noStrike" noProof="1" dirty="0">
                <a:solidFill>
                  <a:schemeClr val="hlink"/>
                </a:solidFill>
              </a:rPr>
              <a:t>more</a:t>
            </a:r>
            <a:r>
              <a:rPr lang="zh-CN" altLang="en-US" sz="2800" strike="noStrike" noProof="1" dirty="0"/>
              <a:t>--</a:t>
            </a:r>
            <a:r>
              <a:rPr lang="zh-CN" altLang="en-US" sz="2800" strike="noStrike" noProof="1" dirty="0">
                <a:solidFill>
                  <a:schemeClr val="hlink"/>
                </a:solidFill>
              </a:rPr>
              <a:t>most</a:t>
            </a:r>
            <a:endParaRPr lang="zh-CN" altLang="en-US" sz="2800" strike="noStrike" noProof="1" dirty="0">
              <a:solidFill>
                <a:schemeClr val="hlink"/>
              </a:solidFill>
            </a:endParaRPr>
          </a:p>
          <a:p>
            <a:pPr marL="1905" indent="-344805" fontAlgn="base">
              <a:buNone/>
            </a:pPr>
            <a:r>
              <a:rPr lang="zh-CN" altLang="en-US" sz="2800" strike="noStrike" noProof="1" dirty="0"/>
              <a:t>(7)</a:t>
            </a:r>
            <a:r>
              <a:rPr lang="zh-CN" altLang="en-US" sz="2800" i="1" strike="noStrike" noProof="1" dirty="0"/>
              <a:t> </a:t>
            </a:r>
            <a:r>
              <a:rPr lang="zh-CN" altLang="en-US" sz="2800" i="1" strike="noStrike" noProof="1" dirty="0">
                <a:solidFill>
                  <a:srgbClr val="FF0066"/>
                </a:solidFill>
              </a:rPr>
              <a:t>far</a:t>
            </a:r>
            <a:r>
              <a:rPr lang="zh-CN" altLang="en-US" sz="2800" strike="noStrike" noProof="1" dirty="0"/>
              <a:t>--far</a:t>
            </a:r>
            <a:r>
              <a:rPr lang="zh-CN" altLang="en-US" sz="2800" strike="noStrike" noProof="1" dirty="0">
                <a:solidFill>
                  <a:schemeClr val="hlink"/>
                </a:solidFill>
              </a:rPr>
              <a:t>ther</a:t>
            </a:r>
            <a:r>
              <a:rPr lang="zh-CN" altLang="en-US" sz="2800" strike="noStrike" noProof="1" dirty="0"/>
              <a:t>--far</a:t>
            </a:r>
            <a:r>
              <a:rPr lang="zh-CN" altLang="en-US" sz="2800" strike="noStrike" noProof="1" dirty="0">
                <a:solidFill>
                  <a:schemeClr val="hlink"/>
                </a:solidFill>
              </a:rPr>
              <a:t>thest</a:t>
            </a:r>
            <a:r>
              <a:rPr lang="zh-CN" altLang="en-US" sz="2800" strike="noStrike" noProof="1" dirty="0"/>
              <a:t>        【指</a:t>
            </a:r>
            <a:r>
              <a:rPr lang="zh-CN" altLang="en-US" sz="2800" i="1" strike="noStrike" noProof="1" dirty="0">
                <a:solidFill>
                  <a:schemeClr val="hlink"/>
                </a:solidFill>
              </a:rPr>
              <a:t>实际距离</a:t>
            </a:r>
            <a:r>
              <a:rPr lang="zh-CN" altLang="en-US" sz="2800" strike="noStrike" noProof="1" dirty="0"/>
              <a:t>的远】</a:t>
            </a:r>
            <a:endParaRPr lang="zh-CN" altLang="en-US" sz="2800" strike="noStrike" noProof="1" dirty="0"/>
          </a:p>
          <a:p>
            <a:pPr marL="1905" indent="-344805" fontAlgn="base">
              <a:buNone/>
            </a:pPr>
            <a:r>
              <a:rPr lang="zh-CN" altLang="en-US" sz="2800" strike="noStrike" noProof="1" dirty="0"/>
              <a:t>(7) 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far</a:t>
            </a:r>
            <a:r>
              <a:rPr lang="zh-CN" altLang="en-US" sz="2800" strike="noStrike" noProof="1" dirty="0"/>
              <a:t>--f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ur</a:t>
            </a:r>
            <a:r>
              <a:rPr lang="zh-CN" altLang="en-US" sz="2800" strike="noStrike" noProof="1" dirty="0"/>
              <a:t>ther--f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ur</a:t>
            </a:r>
            <a:r>
              <a:rPr lang="zh-CN" altLang="en-US" sz="2800" strike="noStrike" noProof="1" dirty="0"/>
              <a:t>thest        【指</a:t>
            </a:r>
            <a:r>
              <a:rPr lang="zh-CN" altLang="en-US" sz="2800" i="1" strike="noStrike" noProof="1" dirty="0">
                <a:solidFill>
                  <a:schemeClr val="hlink"/>
                </a:solidFill>
              </a:rPr>
              <a:t>抽象意义</a:t>
            </a:r>
            <a:r>
              <a:rPr lang="zh-CN" altLang="en-US" sz="2800" strike="noStrike" noProof="1" dirty="0"/>
              <a:t>上的远】</a:t>
            </a:r>
            <a:endParaRPr lang="zh-CN" altLang="en-US" sz="2800" strike="noStrike" noProof="1" dirty="0"/>
          </a:p>
          <a:p>
            <a:pPr marL="1905" indent="-344805" fontAlgn="base">
              <a:buNone/>
            </a:pPr>
            <a:r>
              <a:rPr lang="zh-CN" altLang="en-US" sz="2800" i="1" strike="noStrike" noProof="1" dirty="0"/>
              <a:t>【</a:t>
            </a:r>
            <a:r>
              <a:rPr lang="zh-CN" altLang="en-US" sz="2400" i="1" strike="noStrike" noProof="1" dirty="0"/>
              <a:t>注：后者用的较少，</a:t>
            </a:r>
            <a:r>
              <a:rPr lang="zh-CN" altLang="en-US" sz="2400" i="1" strike="noStrike" noProof="1" dirty="0">
                <a:solidFill>
                  <a:srgbClr val="FF0066"/>
                </a:solidFill>
              </a:rPr>
              <a:t>father</a:t>
            </a:r>
            <a:r>
              <a:rPr lang="zh-CN" altLang="en-US" sz="2400" i="1" strike="noStrike" noProof="1" dirty="0"/>
              <a:t>（父亲）与</a:t>
            </a:r>
            <a:r>
              <a:rPr lang="zh-CN" altLang="en-US" sz="2400" i="1" strike="noStrike" noProof="1" dirty="0">
                <a:solidFill>
                  <a:srgbClr val="FF0066"/>
                </a:solidFill>
              </a:rPr>
              <a:t> farther</a:t>
            </a:r>
            <a:r>
              <a:rPr lang="zh-CN" altLang="en-US" sz="2400" i="1" strike="noStrike" noProof="1" dirty="0"/>
              <a:t>（更远）的读音相同，书写时不要出错】</a:t>
            </a:r>
            <a:endParaRPr lang="zh-CN" altLang="en-US" sz="2400" i="1" strike="noStrike" noProof="1" dirty="0"/>
          </a:p>
          <a:p>
            <a:pPr marL="1905" indent="-344805" fontAlgn="base">
              <a:buNone/>
            </a:pPr>
            <a:r>
              <a:rPr lang="zh-CN" altLang="en-US" sz="2800" strike="noStrike" noProof="1" dirty="0"/>
              <a:t>old--old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er</a:t>
            </a:r>
            <a:r>
              <a:rPr lang="zh-CN" altLang="en-US" sz="2800" strike="noStrike" noProof="1" dirty="0"/>
              <a:t>--old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est</a:t>
            </a:r>
            <a:r>
              <a:rPr lang="zh-CN" altLang="en-US" sz="2800" strike="noStrike" noProof="1" dirty="0"/>
              <a:t> 【规则变化：指实际年龄大小】</a:t>
            </a:r>
            <a:endParaRPr lang="zh-CN" altLang="en-US" sz="2800" strike="noStrike" noProof="1" dirty="0"/>
          </a:p>
          <a:p>
            <a:pPr marL="1905" indent="-344805" fontAlgn="base">
              <a:buNone/>
            </a:pPr>
            <a:r>
              <a:rPr lang="zh-CN" altLang="en-US" sz="2800" strike="noStrike" noProof="1" dirty="0"/>
              <a:t>old--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e</a:t>
            </a:r>
            <a:r>
              <a:rPr lang="zh-CN" altLang="en-US" sz="2800" strike="noStrike" noProof="1" dirty="0"/>
              <a:t>lder--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e</a:t>
            </a:r>
            <a:r>
              <a:rPr lang="zh-CN" altLang="en-US" sz="2800" strike="noStrike" noProof="1" dirty="0"/>
              <a:t>ldest 【不规则变化；指辈分、排行，elder不能与than连用】</a:t>
            </a:r>
            <a:endParaRPr lang="zh-CN" altLang="en-US" sz="2800" strike="noStrike" noProof="1" dirty="0"/>
          </a:p>
          <a:p>
            <a:pPr marL="1905" indent="-344805" fontAlgn="base">
              <a:buNone/>
            </a:pPr>
            <a:r>
              <a:rPr lang="zh-CN" altLang="en-US" sz="2400" strike="noStrike" noProof="1" dirty="0"/>
              <a:t>如：She is my </a:t>
            </a:r>
            <a:r>
              <a:rPr lang="zh-CN" altLang="en-US" sz="2400" u="sng" strike="noStrike" noProof="1" dirty="0">
                <a:solidFill>
                  <a:srgbClr val="FF0066"/>
                </a:solidFill>
              </a:rPr>
              <a:t>elder</a:t>
            </a:r>
            <a:r>
              <a:rPr lang="zh-CN" altLang="en-US" sz="2400" strike="noStrike" noProof="1" dirty="0"/>
              <a:t> sister. 她是我的姐姐。</a:t>
            </a:r>
            <a:endParaRPr lang="zh-CN" altLang="en-US" sz="2400" strike="noStrike" noProof="1" dirty="0"/>
          </a:p>
          <a:p>
            <a:pPr marL="1905" indent="-344805" fontAlgn="base">
              <a:buNone/>
            </a:pPr>
            <a:r>
              <a:rPr lang="zh-CN" altLang="en-US" sz="2400" strike="noStrike" noProof="1" dirty="0"/>
              <a:t>He is my </a:t>
            </a:r>
            <a:r>
              <a:rPr lang="zh-CN" altLang="en-US" sz="2400" u="sng" strike="noStrike" noProof="1" dirty="0">
                <a:solidFill>
                  <a:srgbClr val="FF0066"/>
                </a:solidFill>
              </a:rPr>
              <a:t>elder</a:t>
            </a:r>
            <a:r>
              <a:rPr lang="zh-CN" altLang="en-US" sz="2400" strike="noStrike" noProof="1" dirty="0">
                <a:solidFill>
                  <a:srgbClr val="FF0066"/>
                </a:solidFill>
              </a:rPr>
              <a:t> </a:t>
            </a:r>
            <a:r>
              <a:rPr lang="zh-CN" altLang="en-US" sz="2400" strike="noStrike" noProof="1" dirty="0"/>
              <a:t>brother .他是我的哥哥。</a:t>
            </a:r>
            <a:endParaRPr lang="zh-CN" altLang="en-US" sz="2400" strike="noStrike" noProof="1" dirty="0"/>
          </a:p>
          <a:p>
            <a:pPr marL="1905" indent="-344805" fontAlgn="base">
              <a:buNone/>
            </a:pPr>
            <a:r>
              <a:rPr lang="zh-CN" altLang="en-US" sz="2400" strike="noStrike" noProof="1" dirty="0"/>
              <a:t>He is my</a:t>
            </a:r>
            <a:r>
              <a:rPr lang="zh-CN" altLang="en-US" sz="2400" strike="noStrike" noProof="1" dirty="0">
                <a:solidFill>
                  <a:srgbClr val="FF0066"/>
                </a:solidFill>
              </a:rPr>
              <a:t> </a:t>
            </a:r>
            <a:r>
              <a:rPr lang="zh-CN" altLang="en-US" sz="2400" u="sng" strike="noStrike" noProof="1" dirty="0">
                <a:solidFill>
                  <a:srgbClr val="FF0066"/>
                </a:solidFill>
              </a:rPr>
              <a:t>eldest </a:t>
            </a:r>
            <a:r>
              <a:rPr lang="zh-CN" altLang="en-US" sz="2400" strike="noStrike" noProof="1" dirty="0"/>
              <a:t> son .他是我的大儿子。</a:t>
            </a:r>
            <a:endParaRPr lang="zh-CN" altLang="en-US" sz="2400" strike="noStrike" noProof="1" dirty="0"/>
          </a:p>
          <a:p>
            <a:pPr marL="1905" indent="-344805" fontAlgn="base">
              <a:buNone/>
            </a:pPr>
            <a:r>
              <a:rPr lang="zh-CN" altLang="en-US" sz="2400" strike="noStrike" noProof="1" dirty="0"/>
              <a:t>I'm 15 years old , he is ten years old . I am </a:t>
            </a:r>
            <a:r>
              <a:rPr lang="zh-CN" altLang="en-US" sz="2400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older than</a:t>
            </a:r>
            <a:r>
              <a:rPr lang="zh-CN" altLang="en-US" sz="2400" strike="noStrike" noProof="1" dirty="0"/>
              <a:t> him.</a:t>
            </a:r>
            <a:endParaRPr lang="zh-CN" altLang="en-US" sz="2400" strike="noStrike" noProof="1" dirty="0"/>
          </a:p>
          <a:p>
            <a:pPr marL="1905" indent="-344805" fontAlgn="base">
              <a:buNone/>
            </a:pPr>
            <a:r>
              <a:rPr lang="zh-CN" altLang="en-US" sz="2400" strike="noStrike" noProof="1" dirty="0"/>
              <a:t>我15岁，他10岁。 我（年龄上）比他大。</a:t>
            </a:r>
            <a:endParaRPr lang="zh-CN" altLang="en-US" sz="2400" strike="noStrike" noProof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42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70">
                                            <p:txEl>
                                              <p:charRg st="42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0">
                                            <p:txEl>
                                              <p:charRg st="42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86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0">
                                            <p:txEl>
                                              <p:charRg st="86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131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0">
                                            <p:txEl>
                                              <p:charRg st="131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179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0">
                                            <p:txEl>
                                              <p:charRg st="179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213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170">
                                            <p:txEl>
                                              <p:charRg st="213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262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70">
                                            <p:txEl>
                                              <p:charRg st="262" end="2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296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70">
                                            <p:txEl>
                                              <p:charRg st="296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328" end="3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170">
                                            <p:txEl>
                                              <p:charRg st="328" end="3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359" end="4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170">
                                            <p:txEl>
                                              <p:charRg st="359" end="4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421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170">
                                            <p:txEl>
                                              <p:charRg st="421" end="4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8193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096000"/>
          </a:xfrm>
        </p:spPr>
        <p:txBody>
          <a:bodyPr anchor="t"/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(8) </a:t>
            </a:r>
            <a:r>
              <a:rPr lang="zh-CN" altLang="en-US" sz="2800" i="1" dirty="0">
                <a:solidFill>
                  <a:srgbClr val="FF0066"/>
                </a:solidFill>
              </a:rPr>
              <a:t>little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hlink"/>
                </a:solidFill>
              </a:rPr>
              <a:t>less</a:t>
            </a:r>
            <a:r>
              <a:rPr lang="zh-CN" altLang="en-US" sz="2800" dirty="0"/>
              <a:t>--</a:t>
            </a:r>
            <a:r>
              <a:rPr lang="zh-CN" altLang="en-US" sz="2800" dirty="0">
                <a:solidFill>
                  <a:schemeClr val="folHlink"/>
                </a:solidFill>
              </a:rPr>
              <a:t>least</a:t>
            </a:r>
            <a:r>
              <a:rPr lang="zh-CN" altLang="en-US" sz="2800" dirty="0"/>
              <a:t> 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所以，记住：</a:t>
            </a:r>
            <a:r>
              <a:rPr lang="zh-CN" altLang="en-US" sz="2800" dirty="0">
                <a:solidFill>
                  <a:srgbClr val="FF0066"/>
                </a:solidFill>
              </a:rPr>
              <a:t>many/much  、 little、 good/well  、bad/badly 、far</a:t>
            </a:r>
            <a:r>
              <a:rPr lang="zh-CN" altLang="en-US" sz="2800" dirty="0"/>
              <a:t> 八个的比较级与最高级。                          </a:t>
            </a:r>
            <a:r>
              <a:rPr lang="zh-CN" altLang="en-US" sz="2800" i="1" dirty="0">
                <a:solidFill>
                  <a:srgbClr val="FF6699"/>
                </a:solidFill>
              </a:rPr>
              <a:t> </a:t>
            </a:r>
            <a:endParaRPr lang="zh-CN" altLang="en-US" sz="2800" i="1" dirty="0">
              <a:solidFill>
                <a:srgbClr val="FF6699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b="1" i="1" dirty="0"/>
              <a:t>强化训练 </a:t>
            </a:r>
            <a:endParaRPr lang="zh-CN" altLang="en-US" sz="2800" b="1" i="1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chemeClr val="folHlink"/>
                </a:solidFill>
              </a:rPr>
              <a:t>写出下列形容词或副词的比较级和最高级形式：</a:t>
            </a:r>
            <a:endParaRPr lang="zh-CN" altLang="en-US" sz="2800" b="1" dirty="0">
              <a:solidFill>
                <a:schemeClr val="fol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rgbClr val="FF6699"/>
                </a:solidFill>
              </a:rPr>
              <a:t>young long friendly qiute ugly  small big   warm</a:t>
            </a:r>
            <a:endParaRPr lang="zh-CN" altLang="en-US" sz="2800" dirty="0">
              <a:solidFill>
                <a:srgbClr val="FF6699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cold beautifully  quick   quickly  blue  white short</a:t>
            </a:r>
            <a:endParaRPr lang="zh-CN" altLang="en-US" sz="2800" dirty="0">
              <a:solidFill>
                <a:schemeClr val="fol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large thin funny  interesting good little  many </a:t>
            </a:r>
            <a:endParaRPr lang="zh-CN" altLang="en-US" sz="2800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clever smart fast slow  slowly  high  tired outgoing</a:t>
            </a:r>
            <a:endParaRPr lang="zh-CN" altLang="en-US" sz="2800" dirty="0">
              <a:solidFill>
                <a:schemeClr val="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</a:rPr>
              <a:t>happy happily   successful  little   bad   well</a:t>
            </a:r>
            <a:endParaRPr lang="zh-CN" altLang="en-US" sz="2800" dirty="0">
              <a:solidFill>
                <a:srgbClr val="FF0066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folHlink"/>
                </a:solidFill>
              </a:rPr>
              <a:t>close  far  young  loud  loudly  wide deep hungry</a:t>
            </a:r>
            <a:endParaRPr lang="zh-CN" altLang="en-US" sz="2800" dirty="0">
              <a:solidFill>
                <a:schemeClr val="fol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clear   clearly </a:t>
            </a:r>
            <a:r>
              <a:rPr lang="zh-CN" altLang="en-US" sz="2800" dirty="0">
                <a:solidFill>
                  <a:schemeClr val="folHlink"/>
                </a:solidFill>
              </a:rPr>
              <a:t> </a:t>
            </a:r>
            <a:endParaRPr lang="zh-CN" altLang="en-US" sz="2800" dirty="0">
              <a:solidFill>
                <a:schemeClr val="folHlink"/>
              </a:solidFill>
            </a:endParaRPr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sz="2800" dirty="0"/>
              <a:t>              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charRg st="2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charRg st="2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18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194">
                                            <p:txEl>
                                              <p:charRg st="118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194">
                                            <p:txEl>
                                              <p:charRg st="118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24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194">
                                            <p:txEl>
                                              <p:charRg st="124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194">
                                            <p:txEl>
                                              <p:charRg st="124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46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194">
                                            <p:txEl>
                                              <p:charRg st="146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194">
                                            <p:txEl>
                                              <p:charRg st="146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95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194">
                                            <p:txEl>
                                              <p:charRg st="195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194">
                                            <p:txEl>
                                              <p:charRg st="195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48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194">
                                            <p:txEl>
                                              <p:charRg st="248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194">
                                            <p:txEl>
                                              <p:charRg st="248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297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194">
                                            <p:txEl>
                                              <p:charRg st="297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194">
                                            <p:txEl>
                                              <p:charRg st="297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350" end="3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194">
                                            <p:txEl>
                                              <p:charRg st="350" end="3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194">
                                            <p:txEl>
                                              <p:charRg st="350" end="3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398" end="4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194">
                                            <p:txEl>
                                              <p:charRg st="398" end="4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8194">
                                            <p:txEl>
                                              <p:charRg st="398" end="4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448" end="4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8194">
                                            <p:txEl>
                                              <p:charRg st="448" end="4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8194">
                                            <p:txEl>
                                              <p:charRg st="448" end="4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内容占位符 9217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32460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400" dirty="0">
                <a:solidFill>
                  <a:schemeClr val="hlink"/>
                </a:solidFill>
              </a:rPr>
              <a:t>关于比较级词尾-er和最高级词尾-est的读音问题</a:t>
            </a:r>
            <a:endParaRPr lang="zh-CN" altLang="en-US" sz="2400" dirty="0">
              <a:solidFill>
                <a:schemeClr val="hlink"/>
              </a:solidFill>
            </a:endParaRPr>
          </a:p>
          <a:p>
            <a:pPr marL="1905" indent="-344805">
              <a:buNone/>
            </a:pPr>
            <a:r>
              <a:rPr lang="zh-CN" altLang="en-US" sz="2400" dirty="0"/>
              <a:t>-er 读作：/倒e恶/  ; -est读作：/ist衣思特/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注意：-</a:t>
            </a:r>
            <a:r>
              <a:rPr lang="zh-CN" altLang="en-US" sz="2400" dirty="0">
                <a:solidFill>
                  <a:srgbClr val="FF0066"/>
                </a:solidFill>
              </a:rPr>
              <a:t>ng结尾的</a:t>
            </a:r>
            <a:r>
              <a:rPr lang="zh-CN" altLang="en-US" sz="2400" dirty="0"/>
              <a:t>形容词，其比较级和最高级，要把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/g 格/ </a:t>
            </a:r>
            <a:r>
              <a:rPr lang="zh-CN" altLang="en-US" sz="2400" dirty="0"/>
              <a:t>音读出来  。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如：lon</a:t>
            </a:r>
            <a:r>
              <a:rPr lang="zh-CN" altLang="en-US" sz="2400" dirty="0">
                <a:solidFill>
                  <a:srgbClr val="FF0066"/>
                </a:solidFill>
              </a:rPr>
              <a:t>g</a:t>
            </a:r>
            <a:r>
              <a:rPr lang="zh-CN" altLang="en-US" sz="2400" dirty="0"/>
              <a:t>--lon</a:t>
            </a:r>
            <a:r>
              <a:rPr lang="zh-CN" altLang="en-US" sz="2400" dirty="0">
                <a:solidFill>
                  <a:srgbClr val="FF0066"/>
                </a:solidFill>
              </a:rPr>
              <a:t>ger</a:t>
            </a:r>
            <a:r>
              <a:rPr lang="zh-CN" altLang="en-US" sz="2400" dirty="0"/>
              <a:t>--lon</a:t>
            </a:r>
            <a:r>
              <a:rPr lang="zh-CN" altLang="en-US" sz="2400" dirty="0">
                <a:solidFill>
                  <a:srgbClr val="FF0066"/>
                </a:solidFill>
              </a:rPr>
              <a:t>gest</a:t>
            </a:r>
            <a:r>
              <a:rPr lang="zh-CN" altLang="en-US" sz="2400" dirty="0"/>
              <a:t>   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    youn</a:t>
            </a:r>
            <a:r>
              <a:rPr lang="zh-CN" altLang="en-US" sz="2400" dirty="0">
                <a:solidFill>
                  <a:srgbClr val="FF0066"/>
                </a:solidFill>
              </a:rPr>
              <a:t>g</a:t>
            </a:r>
            <a:r>
              <a:rPr lang="zh-CN" altLang="en-US" sz="2400" dirty="0"/>
              <a:t>--younger-youn</a:t>
            </a:r>
            <a:r>
              <a:rPr lang="zh-CN" altLang="en-US" sz="2400" dirty="0">
                <a:solidFill>
                  <a:srgbClr val="FF0066"/>
                </a:solidFill>
              </a:rPr>
              <a:t>gest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 marL="1905" indent="-344805"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         </a:t>
            </a:r>
            <a:r>
              <a:rPr lang="zh-CN" altLang="en-US" sz="2400" dirty="0"/>
              <a:t>-</a:t>
            </a:r>
            <a:r>
              <a:rPr lang="zh-CN" altLang="en-US" sz="2400" dirty="0">
                <a:solidFill>
                  <a:srgbClr val="FF0066"/>
                </a:solidFill>
              </a:rPr>
              <a:t>r结尾的</a:t>
            </a:r>
            <a:r>
              <a:rPr lang="zh-CN" altLang="en-US" sz="2400" dirty="0"/>
              <a:t>形容词，其比较级和最高级，要把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/r润/ </a:t>
            </a:r>
            <a:r>
              <a:rPr lang="zh-CN" altLang="en-US" sz="2400" dirty="0"/>
              <a:t>音读出来。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cleve</a:t>
            </a:r>
            <a:r>
              <a:rPr lang="zh-CN" altLang="en-US" sz="2400" dirty="0">
                <a:solidFill>
                  <a:srgbClr val="FF0066"/>
                </a:solidFill>
              </a:rPr>
              <a:t>r</a:t>
            </a:r>
            <a:r>
              <a:rPr lang="zh-CN" altLang="en-US" sz="2400" dirty="0"/>
              <a:t>--cleve</a:t>
            </a:r>
            <a:r>
              <a:rPr lang="zh-CN" altLang="en-US" sz="2400" dirty="0">
                <a:solidFill>
                  <a:srgbClr val="FF0066"/>
                </a:solidFill>
              </a:rPr>
              <a:t>rer</a:t>
            </a:r>
            <a:r>
              <a:rPr lang="zh-CN" altLang="en-US" sz="2400" dirty="0"/>
              <a:t>--cleve</a:t>
            </a:r>
            <a:r>
              <a:rPr lang="zh-CN" altLang="en-US" sz="2400" dirty="0">
                <a:solidFill>
                  <a:srgbClr val="FF0066"/>
                </a:solidFill>
              </a:rPr>
              <a:t>rest   </a:t>
            </a:r>
            <a:r>
              <a:rPr lang="zh-CN" altLang="en-US" sz="2400" dirty="0"/>
              <a:t>poo</a:t>
            </a:r>
            <a:r>
              <a:rPr lang="zh-CN" altLang="en-US" sz="2400" dirty="0">
                <a:solidFill>
                  <a:srgbClr val="FF0066"/>
                </a:solidFill>
              </a:rPr>
              <a:t>r</a:t>
            </a:r>
            <a:r>
              <a:rPr lang="zh-CN" altLang="en-US" sz="2400" dirty="0"/>
              <a:t>--poor</a:t>
            </a:r>
            <a:r>
              <a:rPr lang="zh-CN" altLang="en-US" sz="2400" dirty="0">
                <a:solidFill>
                  <a:srgbClr val="FF0066"/>
                </a:solidFill>
              </a:rPr>
              <a:t>er</a:t>
            </a:r>
            <a:r>
              <a:rPr lang="zh-CN" altLang="en-US" sz="2400" dirty="0"/>
              <a:t>--poor</a:t>
            </a:r>
            <a:r>
              <a:rPr lang="zh-CN" altLang="en-US" sz="2400" dirty="0">
                <a:solidFill>
                  <a:srgbClr val="FF0066"/>
                </a:solidFill>
              </a:rPr>
              <a:t>est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 marL="1905" indent="-344805">
              <a:buNone/>
            </a:pPr>
            <a:r>
              <a:rPr lang="zh-CN" altLang="en-US" sz="2400" dirty="0"/>
              <a:t>clea</a:t>
            </a:r>
            <a:r>
              <a:rPr lang="zh-CN" altLang="en-US" sz="2400" dirty="0">
                <a:solidFill>
                  <a:srgbClr val="FF0066"/>
                </a:solidFill>
              </a:rPr>
              <a:t>r</a:t>
            </a:r>
            <a:r>
              <a:rPr lang="zh-CN" altLang="en-US" sz="2400" dirty="0"/>
              <a:t>--clea</a:t>
            </a:r>
            <a:r>
              <a:rPr lang="zh-CN" altLang="en-US" sz="2400" dirty="0">
                <a:solidFill>
                  <a:srgbClr val="FF0066"/>
                </a:solidFill>
              </a:rPr>
              <a:t>rer</a:t>
            </a:r>
            <a:r>
              <a:rPr lang="zh-CN" altLang="en-US" sz="2400" dirty="0"/>
              <a:t>--clea</a:t>
            </a:r>
            <a:r>
              <a:rPr lang="zh-CN" altLang="en-US" sz="2400" dirty="0">
                <a:solidFill>
                  <a:srgbClr val="FF0066"/>
                </a:solidFill>
              </a:rPr>
              <a:t>rest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 marL="1905" indent="-344805">
              <a:buNone/>
            </a:pPr>
            <a:r>
              <a:rPr lang="zh-CN" altLang="en-US" sz="2400" dirty="0"/>
              <a:t>你能正确读出这些比较级和最高级的</a:t>
            </a:r>
            <a:r>
              <a:rPr lang="zh-CN" altLang="en-US" sz="2400" dirty="0">
                <a:solidFill>
                  <a:schemeClr val="hlink"/>
                </a:solidFill>
              </a:rPr>
              <a:t>发音</a:t>
            </a:r>
            <a:r>
              <a:rPr lang="zh-CN" altLang="en-US" sz="2400" dirty="0"/>
              <a:t>吗？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longer longest cleverer smarter taller tallest bigger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biggest  faster fastest smaller smallest  higher highest </a:t>
            </a:r>
            <a:endParaRPr lang="zh-CN" altLang="en-US" sz="2400" dirty="0"/>
          </a:p>
          <a:p>
            <a:pPr marL="1905" indent="-344805">
              <a:buNone/>
            </a:pPr>
            <a:r>
              <a:rPr lang="zh-CN" altLang="en-US" sz="2400" dirty="0"/>
              <a:t>louder loudest   older oldest ……</a:t>
            </a:r>
            <a:endParaRPr lang="zh-CN" altLang="en-US" sz="2400" dirty="0"/>
          </a:p>
          <a:p>
            <a:pPr marL="1905" indent="-344805">
              <a:buNone/>
            </a:pPr>
            <a:endParaRPr lang="zh-CN" altLang="en-US" sz="2400" dirty="0"/>
          </a:p>
          <a:p>
            <a:pPr marL="1905" indent="-344805"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charRg st="2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charRg st="2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83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>
                                            <p:txEl>
                                              <p:charRg st="83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charRg st="83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97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charRg st="97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charRg st="97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2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8">
                                            <p:txEl>
                                              <p:charRg st="12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8">
                                            <p:txEl>
                                              <p:charRg st="124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52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8">
                                            <p:txEl>
                                              <p:charRg st="152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charRg st="152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82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8">
                                            <p:txEl>
                                              <p:charRg st="182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8">
                                            <p:txEl>
                                              <p:charRg st="182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93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charRg st="193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charRg st="193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70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9218">
                                            <p:txEl>
                                              <p:charRg st="270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218">
                                            <p:txEl>
                                              <p:charRg st="270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291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218">
                                            <p:txEl>
                                              <p:charRg st="291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9218">
                                            <p:txEl>
                                              <p:charRg st="291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345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9218">
                                            <p:txEl>
                                              <p:charRg st="345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9218">
                                            <p:txEl>
                                              <p:charRg st="345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403" end="4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9218">
                                            <p:txEl>
                                              <p:charRg st="403" end="4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9218">
                                            <p:txEl>
                                              <p:charRg st="403" end="4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  <a:ln>
            <a:miter/>
          </a:ln>
        </p:spPr>
        <p:txBody>
          <a:bodyPr anchor="ctr"/>
          <a:p>
            <a:pPr fontAlgn="base"/>
            <a:r>
              <a:rPr lang="zh-CN" altLang="en-US" sz="2800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形容词或副词的</a:t>
            </a:r>
            <a:r>
              <a:rPr lang="zh-CN" altLang="en-US" sz="2800" strike="noStrike" noProof="1" dirty="0">
                <a:solidFill>
                  <a:srgbClr val="FF0066"/>
                </a:solidFill>
              </a:rPr>
              <a:t>比较级的用法</a:t>
            </a:r>
            <a:endParaRPr lang="zh-CN" altLang="en-US" sz="2800" strike="noStrike" noProof="1" dirty="0">
              <a:solidFill>
                <a:srgbClr val="FF0066"/>
              </a:solidFill>
            </a:endParaRPr>
          </a:p>
        </p:txBody>
      </p:sp>
      <p:sp>
        <p:nvSpPr>
          <p:cNvPr id="10243" name="内容占位符 1024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10200"/>
          </a:xfrm>
        </p:spPr>
        <p:txBody>
          <a:bodyPr anchor="t"/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用法：</a:t>
            </a:r>
            <a:r>
              <a:rPr lang="zh-CN" altLang="en-US" sz="2800" dirty="0">
                <a:solidFill>
                  <a:srgbClr val="FF0066"/>
                </a:solidFill>
              </a:rPr>
              <a:t>表示两者</a:t>
            </a:r>
            <a:r>
              <a:rPr lang="zh-CN" altLang="en-US" sz="2800" dirty="0"/>
              <a:t>（两个人或两个物）</a:t>
            </a:r>
            <a:r>
              <a:rPr lang="zh-CN" altLang="en-US" sz="2800" dirty="0">
                <a:solidFill>
                  <a:srgbClr val="FF0066"/>
                </a:solidFill>
              </a:rPr>
              <a:t>之间的比较</a:t>
            </a:r>
            <a:r>
              <a:rPr lang="zh-CN" altLang="en-US" sz="2800" dirty="0"/>
              <a:t>，则用比较级。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表示“其中</a:t>
            </a:r>
            <a:r>
              <a:rPr lang="zh-CN" altLang="en-US" sz="2800" dirty="0">
                <a:solidFill>
                  <a:srgbClr val="FF6699"/>
                </a:solidFill>
              </a:rPr>
              <a:t>一个比另一个</a:t>
            </a:r>
            <a:r>
              <a:rPr lang="zh-CN" altLang="en-US" sz="2800" dirty="0">
                <a:solidFill>
                  <a:schemeClr val="hlink"/>
                </a:solidFill>
              </a:rPr>
              <a:t>更</a:t>
            </a:r>
            <a:r>
              <a:rPr lang="zh-CN" altLang="en-US" sz="2800" dirty="0"/>
              <a:t>…”或“</a:t>
            </a:r>
            <a:r>
              <a:rPr lang="zh-CN" altLang="en-US" sz="2800" dirty="0">
                <a:solidFill>
                  <a:schemeClr val="hlink"/>
                </a:solidFill>
              </a:rPr>
              <a:t>较</a:t>
            </a:r>
            <a:r>
              <a:rPr lang="zh-CN" altLang="en-US" sz="2800" dirty="0"/>
              <a:t>…”。后面通常用连词</a:t>
            </a:r>
            <a:r>
              <a:rPr lang="zh-CN" altLang="en-US" sz="2800" i="1" dirty="0">
                <a:solidFill>
                  <a:srgbClr val="FF0066"/>
                </a:solidFill>
              </a:rPr>
              <a:t>than</a:t>
            </a:r>
            <a:r>
              <a:rPr lang="zh-CN" altLang="en-US" sz="2800" dirty="0"/>
              <a:t>连接另一个比较对象。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800" dirty="0"/>
              <a:t>基本句型是：</a:t>
            </a:r>
            <a:endParaRPr lang="zh-CN" altLang="en-US" sz="28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主语+谓语动词（系动词be）+</a:t>
            </a:r>
            <a:r>
              <a:rPr lang="zh-CN" altLang="en-US" sz="2400" u="sng" dirty="0">
                <a:solidFill>
                  <a:srgbClr val="FF0066"/>
                </a:solidFill>
              </a:rPr>
              <a:t>比较级+than</a:t>
            </a:r>
            <a:r>
              <a:rPr lang="zh-CN" altLang="en-US" sz="2400" dirty="0"/>
              <a:t>+比较对象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eg: Jim </a:t>
            </a:r>
            <a:r>
              <a:rPr lang="zh-CN" altLang="en-US" sz="2400" dirty="0">
                <a:solidFill>
                  <a:schemeClr val="hlink"/>
                </a:solidFill>
              </a:rPr>
              <a:t>is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6699"/>
                </a:solidFill>
              </a:rPr>
              <a:t>taller than</a:t>
            </a:r>
            <a:r>
              <a:rPr lang="zh-CN" altLang="en-US" sz="2400" dirty="0"/>
              <a:t> Mike.        Mike </a:t>
            </a:r>
            <a:r>
              <a:rPr lang="zh-CN" altLang="en-US" sz="2400" dirty="0">
                <a:solidFill>
                  <a:schemeClr val="hlink"/>
                </a:solidFill>
              </a:rPr>
              <a:t>is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shorter than</a:t>
            </a:r>
            <a:r>
              <a:rPr lang="zh-CN" altLang="en-US" sz="2400" dirty="0"/>
              <a:t> Jim.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I </a:t>
            </a:r>
            <a:r>
              <a:rPr lang="zh-CN" altLang="en-US" sz="2400" dirty="0">
                <a:solidFill>
                  <a:schemeClr val="hlink"/>
                </a:solidFill>
              </a:rPr>
              <a:t>am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6699"/>
                </a:solidFill>
              </a:rPr>
              <a:t>more outgoing than</a:t>
            </a:r>
            <a:r>
              <a:rPr lang="zh-CN" altLang="en-US" sz="2400" dirty="0"/>
              <a:t> him.   He </a:t>
            </a:r>
            <a:r>
              <a:rPr lang="zh-CN" altLang="en-US" sz="2400" dirty="0">
                <a:solidFill>
                  <a:schemeClr val="hlink"/>
                </a:solidFill>
              </a:rPr>
              <a:t>is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quieter than</a:t>
            </a:r>
            <a:r>
              <a:rPr lang="zh-CN" altLang="en-US" sz="2400" dirty="0"/>
              <a:t> me .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Lily </a:t>
            </a:r>
            <a:r>
              <a:rPr lang="zh-CN" altLang="en-US" sz="2400" dirty="0">
                <a:solidFill>
                  <a:schemeClr val="hlink"/>
                </a:solidFill>
              </a:rPr>
              <a:t>studies</a:t>
            </a:r>
            <a:r>
              <a:rPr lang="zh-CN" altLang="en-US" sz="2400" dirty="0">
                <a:solidFill>
                  <a:srgbClr val="FF0066"/>
                </a:solidFill>
              </a:rPr>
              <a:t> harder than</a:t>
            </a:r>
            <a:r>
              <a:rPr lang="zh-CN" altLang="en-US" sz="2400" dirty="0"/>
              <a:t> Lucy.   Tom </a:t>
            </a:r>
            <a:r>
              <a:rPr lang="zh-CN" altLang="en-US" sz="2400" dirty="0">
                <a:solidFill>
                  <a:schemeClr val="hlink"/>
                </a:solidFill>
              </a:rPr>
              <a:t>is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lazier than</a:t>
            </a:r>
            <a:r>
              <a:rPr lang="zh-CN" altLang="en-US" sz="2400" dirty="0"/>
              <a:t> Bob.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Pandars</a:t>
            </a:r>
            <a:r>
              <a:rPr lang="zh-CN" altLang="en-US" sz="2400" dirty="0">
                <a:solidFill>
                  <a:schemeClr val="hlink"/>
                </a:solidFill>
              </a:rPr>
              <a:t> are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smarter than</a:t>
            </a:r>
            <a:r>
              <a:rPr lang="zh-CN" altLang="en-US" sz="2400" dirty="0"/>
              <a:t> pigs . I </a:t>
            </a:r>
            <a:r>
              <a:rPr lang="zh-CN" altLang="en-US" sz="2400" dirty="0">
                <a:solidFill>
                  <a:schemeClr val="hlink"/>
                </a:solidFill>
              </a:rPr>
              <a:t>run</a:t>
            </a:r>
            <a:r>
              <a:rPr lang="zh-CN" altLang="en-US" sz="2400" dirty="0">
                <a:solidFill>
                  <a:srgbClr val="FF0066"/>
                </a:solidFill>
              </a:rPr>
              <a:t> faster than</a:t>
            </a:r>
            <a:r>
              <a:rPr lang="zh-CN" altLang="en-US" sz="2400" dirty="0"/>
              <a:t> her .   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The Changjiang River </a:t>
            </a:r>
            <a:r>
              <a:rPr lang="zh-CN" altLang="en-US" sz="2400" dirty="0">
                <a:solidFill>
                  <a:schemeClr val="hlink"/>
                </a:solidFill>
              </a:rPr>
              <a:t>is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rgbClr val="FF0066"/>
                </a:solidFill>
              </a:rPr>
              <a:t>longer than</a:t>
            </a:r>
            <a:r>
              <a:rPr lang="zh-CN" altLang="en-US" sz="2400" dirty="0"/>
              <a:t> The Yellow River.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r>
              <a:rPr lang="zh-CN" altLang="en-US" sz="2400" dirty="0"/>
              <a:t>注：than（比）后若是人称代词，书面语用主格，口语多用宾格形式。</a:t>
            </a:r>
            <a:endParaRPr lang="zh-CN" altLang="en-US" sz="2400" dirty="0"/>
          </a:p>
          <a:p>
            <a:pPr marL="1905" indent="-344805">
              <a:lnSpc>
                <a:spcPct val="90000"/>
              </a:lnSpc>
              <a:buNone/>
            </a:pP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9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charRg st="29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charRg st="29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7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43">
                                            <p:txEl>
                                              <p:charRg st="7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43">
                                            <p:txEl>
                                              <p:charRg st="71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78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43">
                                            <p:txEl>
                                              <p:charRg st="78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43">
                                            <p:txEl>
                                              <p:charRg st="78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07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43">
                                            <p:txEl>
                                              <p:charRg st="107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69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43">
                                            <p:txEl>
                                              <p:charRg st="169" end="2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24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43">
                                            <p:txEl>
                                              <p:charRg st="224" end="2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81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43">
                                            <p:txEl>
                                              <p:charRg st="281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340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243">
                                            <p:txEl>
                                              <p:charRg st="340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394" end="4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243">
                                            <p:txEl>
                                              <p:charRg st="394" end="4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内容占位符 11265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096000"/>
          </a:xfrm>
        </p:spPr>
        <p:txBody>
          <a:bodyPr anchor="t"/>
          <a:p>
            <a:pPr marL="1905" indent="-344805">
              <a:buNone/>
            </a:pPr>
            <a:r>
              <a:rPr lang="zh-CN" altLang="en-US" sz="2800" dirty="0">
                <a:solidFill>
                  <a:srgbClr val="FF0066"/>
                </a:solidFill>
              </a:rPr>
              <a:t>你能用以上比较级的基本句型汉译英吗？</a:t>
            </a:r>
            <a:endParaRPr lang="zh-CN" altLang="en-US" sz="2800" dirty="0">
              <a:solidFill>
                <a:srgbClr val="FF0066"/>
              </a:solidFill>
            </a:endParaRPr>
          </a:p>
          <a:p>
            <a:pPr marL="1905" indent="-344805">
              <a:buNone/>
            </a:pPr>
            <a:r>
              <a:rPr lang="zh-CN" altLang="en-US" sz="2800" dirty="0"/>
              <a:t>1.我比他高   2. 他比我矮  3. Lily比lucy更小心些。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4.他工作比你较努力一些。5.这本书比那一本更有趣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6.Tom比Jim大。   7.我比你小得多。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8.我的苹果比你的大   9. 你的书包比我的小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10.这幢楼房比那一幢更旧  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11.我比你更用功些。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12.这支钢笔比那一支更贵。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13.他跑得比你快。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14.你比他矮一点点。</a:t>
            </a:r>
            <a:endParaRPr lang="zh-CN" altLang="en-US" sz="2800" dirty="0"/>
          </a:p>
          <a:p>
            <a:pPr marL="1905" indent="-344805">
              <a:buNone/>
            </a:pPr>
            <a:r>
              <a:rPr lang="zh-CN" altLang="en-US" sz="2800" dirty="0"/>
              <a:t>15.这山比那山高。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>
                                            <p:txEl>
                                              <p:charRg st="1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>
                                            <p:txEl>
                                              <p:charRg st="1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55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>
                                            <p:txEl>
                                              <p:charRg st="55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>
                                            <p:txEl>
                                              <p:charRg st="55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8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charRg st="8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charRg st="8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0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charRg st="10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>
                                            <p:txEl>
                                              <p:charRg st="105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3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>
                                            <p:txEl>
                                              <p:charRg st="13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>
                                            <p:txEl>
                                              <p:charRg st="13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4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charRg st="14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charRg st="14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58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6">
                                            <p:txEl>
                                              <p:charRg st="158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6">
                                            <p:txEl>
                                              <p:charRg st="158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7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6">
                                            <p:txEl>
                                              <p:charRg st="17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6">
                                            <p:txEl>
                                              <p:charRg st="17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84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6">
                                            <p:txEl>
                                              <p:charRg st="184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6">
                                            <p:txEl>
                                              <p:charRg st="184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96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6">
                                            <p:txEl>
                                              <p:charRg st="196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6">
                                            <p:txEl>
                                              <p:charRg st="196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11512</Words>
  <Application>WPS 演示</Application>
  <PresentationFormat>在屏幕上显示</PresentationFormat>
  <Paragraphs>419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Arial Unicode MS</vt:lpstr>
      <vt:lpstr>Calibri</vt:lpstr>
      <vt:lpstr>Times New Roman</vt:lpstr>
      <vt:lpstr>Tahoma</vt:lpstr>
      <vt:lpstr>幼圆</vt:lpstr>
      <vt:lpstr>华文隶书</vt:lpstr>
      <vt:lpstr>默认设计模板</vt:lpstr>
      <vt:lpstr>语法@形容词/副词的比较级和最高级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形容词或副词的比较级的用法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15</cp:revision>
  <dcterms:created xsi:type="dcterms:W3CDTF">2015-10-27T04:18:00Z</dcterms:created>
  <dcterms:modified xsi:type="dcterms:W3CDTF">2018-10-15T01:25:02Z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2052-10.1.0.7400</vt:lpwstr>
  </property>
  <property fmtid="{D5CDD505-2E9C-101B-9397-08002B2CF9AE}" pid="4" name="KSORubyTemplateID">
    <vt:lpwstr>2</vt:lpwstr>
  </property>
</Properties>
</file>