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0" r:id="rId3"/>
    <p:sldId id="261" r:id="rId4"/>
    <p:sldId id="271" r:id="rId5"/>
    <p:sldId id="262" r:id="rId6"/>
    <p:sldId id="256" r:id="rId7"/>
    <p:sldId id="263" r:id="rId8"/>
    <p:sldId id="265" r:id="rId9"/>
    <p:sldId id="264" r:id="rId10"/>
    <p:sldId id="266" r:id="rId11"/>
    <p:sldId id="267" r:id="rId12"/>
    <p:sldId id="257" r:id="rId13"/>
    <p:sldId id="258" r:id="rId14"/>
    <p:sldId id="268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2" autoAdjust="0"/>
  </p:normalViewPr>
  <p:slideViewPr>
    <p:cSldViewPr>
      <p:cViewPr>
        <p:scale>
          <a:sx n="100" d="100"/>
          <a:sy n="100" d="100"/>
        </p:scale>
        <p:origin x="-12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107A9-238A-44D9-AF01-21AEE6D911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9C3DD-7E79-4CCB-85C3-2550664804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9C3DD-7E79-4CCB-85C3-2550664804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C:\Users\Administrator\Desktop\&#22269;&#23478;&#22909;&#22823;&#23478;&#25165;&#20250;&#22909;\&#26446;&#35895;&#19968;-&#25105;&#21644;&#25105;&#30340;&#31062;&#22269;MTV_&#39640;&#28165;.mp4" TargetMode="External"/><Relationship Id="rId2" Type="http://schemas.openxmlformats.org/officeDocument/2006/relationships/video" Target="file:///C:\Users\Administrator\Desktop\&#22269;&#23478;&#22909;&#22823;&#23478;&#25165;&#20250;&#22909;\&#26446;&#35895;&#19968;-&#25105;&#21644;&#25105;&#30340;&#31062;&#22269;MTV_&#39640;&#28165;.mp4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hyperlink" Target="https://baike.baidu.com/item/%E6%B0%B8%E5%85%B4%E5%B2%9B" TargetMode="External"/><Relationship Id="rId8" Type="http://schemas.openxmlformats.org/officeDocument/2006/relationships/hyperlink" Target="https://baike.baidu.com/item/%E8%A1%8C%E6%94%BF%E7%AE%A1%E7%90%86%E5%8C%BA" TargetMode="External"/><Relationship Id="rId7" Type="http://schemas.openxmlformats.org/officeDocument/2006/relationships/hyperlink" Target="https://baike.baidu.com/item/%E5%8D%97%E6%B2%99%E7%BE%A4%E5%B2%9B" TargetMode="External"/><Relationship Id="rId6" Type="http://schemas.openxmlformats.org/officeDocument/2006/relationships/hyperlink" Target="https://baike.baidu.com/item/%E4%B8%AD%E6%B2%99%E7%BE%A4%E5%B2%9B" TargetMode="External"/><Relationship Id="rId5" Type="http://schemas.openxmlformats.org/officeDocument/2006/relationships/hyperlink" Target="https://baike.baidu.com/item/%E8%A5%BF%E6%B2%99%E7%BE%A4%E5%B2%9B" TargetMode="External"/><Relationship Id="rId4" Type="http://schemas.openxmlformats.org/officeDocument/2006/relationships/hyperlink" Target="https://baike.baidu.com/item/%E6%B5%B7%E5%8D%97%E7%9C%81" TargetMode="External"/><Relationship Id="rId3" Type="http://schemas.openxmlformats.org/officeDocument/2006/relationships/hyperlink" Target="https://baike.baidu.com/item/%E5%8D%97%E4%B8%AD%E5%9B%BD%E6%B5%B7" TargetMode="External"/><Relationship Id="rId2" Type="http://schemas.openxmlformats.org/officeDocument/2006/relationships/hyperlink" Target="https://baike.baidu.com/item/%E6%B5%B7%E5%8D%97%E7%9C%81%E8%A5%BF%E6%B2%99%E7%BE%A4%E5%B2%9B%E3%80%81%E5%8D%97%E6%B2%99%E7%BE%A4%E5%B2%9B%E3%80%81%E4%B8%AD%E6%B2%99%E7%BE%A4%E5%B2%9B%E5%8A%9E%E4%BA%8B%E5%A4%84" TargetMode="Externa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hyperlink" Target="https://baike.baidu.com/item/%E5%9C%B0%E7%BA%A7%E5%B8%8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hyperlink" Target="https://baike.baidu.com/item/%E4%BD%9B%E6%95%99%E8%89%BA%E6%9C%AF" TargetMode="External"/><Relationship Id="rId2" Type="http://schemas.openxmlformats.org/officeDocument/2006/relationships/hyperlink" Target="https://baike.baidu.com/item/%E5%9B%9B%E5%A4%A7%E7%9F%B3%E7%AA%9F" TargetMode="External"/><Relationship Id="rId1" Type="http://schemas.openxmlformats.org/officeDocument/2006/relationships/hyperlink" Target="https://baike.baidu.com/item/%E8%A5%BF%E5%8D%83%E4%BD%9B%E6%B4%9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baike.baidu.com/item/%E4%B8%AD%E8%88%AA%E5%B7%A5%E4%B8%9A" TargetMode="Externa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14348" y="428604"/>
            <a:ext cx="783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歌曲欣赏：我和我的祖国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李谷一-我和我的祖国MTV_高清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57" y="1500174"/>
            <a:ext cx="8428633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428604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总结：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7256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国家利益</a:t>
            </a:r>
            <a:r>
              <a:rPr lang="zh-CN" altLang="en-US" sz="3600" dirty="0" smtClean="0"/>
              <a:t>涉及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政治、经济、文化、军事等领域，包括安全利益、政治利益、经济利益、文化利益等。</a:t>
            </a:r>
            <a:r>
              <a:rPr lang="zh-CN" altLang="en-US" sz="3600" dirty="0" smtClean="0"/>
              <a:t>其中，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国家的核心利益</a:t>
            </a:r>
            <a:r>
              <a:rPr lang="zh-CN" altLang="en-US" sz="3600" dirty="0" smtClean="0"/>
              <a:t>包括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国家主权、国家安全、领土完整、国家统一、宪法确立的国家政治制度和社会大局稳定、经济社会可持续发展的基本保障。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428604"/>
            <a:ext cx="32861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国家利益的外延</a:t>
            </a:r>
            <a:endParaRPr lang="zh-CN" altLang="en-US" sz="3200" dirty="0"/>
          </a:p>
        </p:txBody>
      </p:sp>
      <p:cxnSp>
        <p:nvCxnSpPr>
          <p:cNvPr id="12" name="直接箭头连接符 11"/>
          <p:cNvCxnSpPr/>
          <p:nvPr/>
        </p:nvCxnSpPr>
        <p:spPr>
          <a:xfrm rot="5400000">
            <a:off x="1893075" y="1035827"/>
            <a:ext cx="1143008" cy="1071570"/>
          </a:xfrm>
          <a:prstGeom prst="straightConnector1">
            <a:avLst/>
          </a:prstGeom>
          <a:ln w="152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6578" y="142852"/>
            <a:ext cx="1486258" cy="198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928670"/>
            <a:ext cx="9144000" cy="592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探究活动三：新年说愿望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928934"/>
            <a:ext cx="75724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dirty="0" smtClean="0"/>
              <a:t>每个人都渴望安居乐业、家庭和睦，都期盼社会稳定、国家富强。人们对美好生活的向往与企盼就是人民的切身利益，它离不开国家利益。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500570"/>
            <a:ext cx="8786874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2017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8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日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国家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外交部部长王毅在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两会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记者会上表示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中国外交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体现在为国家和人民的利益积极进取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开拓创新。时刻铭记自己的入党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初心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领导干部要始终坚持权为民所用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情为民所系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利为民所谋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把人民利益放在高于一切的位置上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这是中国共产党的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初心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楷体_GB2312" panose="02010609030101010101" charset="-122"/>
              </a:rPr>
              <a:t>，更是我们党永不脱离群众和永远立于不败之地的根本。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 descr="C:\Users\zxxx\Desktop\146822586213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2918"/>
            <a:ext cx="9001156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/>
                </a:solidFill>
              </a:rPr>
              <a:t>探究活动四：两会“展”利益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143644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思考：国家利益与人民利益有怎样的关系？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1429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你知道吗？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000504"/>
            <a:ext cx="8429684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、国家利益与人民利益相辅相成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、人民利益的维护离不开国家利益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、国家利益的实现离不开人民利益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、国家利益与人民利益是高度统一的</a:t>
            </a:r>
            <a:endParaRPr lang="zh-CN" altLang="en-US" sz="3200" b="1" dirty="0"/>
          </a:p>
        </p:txBody>
      </p:sp>
      <p:sp>
        <p:nvSpPr>
          <p:cNvPr id="8" name="椭圆形标注 7"/>
          <p:cNvSpPr/>
          <p:nvPr/>
        </p:nvSpPr>
        <p:spPr>
          <a:xfrm>
            <a:off x="1285852" y="1500174"/>
            <a:ext cx="5715040" cy="2000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</a:rPr>
              <a:t>人民利益与国家利益的关系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25602" name="Picture 2" descr="C:\Users\zxxx\Desktop\4525453_155325488101_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72264" y="214290"/>
            <a:ext cx="2438420" cy="157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课堂小结：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571744"/>
            <a:ext cx="738664" cy="3500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dirty="0" smtClean="0"/>
              <a:t>认识国家利益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107154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国家好      大家才会好</a:t>
            </a:r>
            <a:endParaRPr lang="zh-CN" altLang="en-US" sz="2800" b="1" dirty="0"/>
          </a:p>
        </p:txBody>
      </p:sp>
      <p:sp>
        <p:nvSpPr>
          <p:cNvPr id="11" name="左大括号 10"/>
          <p:cNvSpPr/>
          <p:nvPr/>
        </p:nvSpPr>
        <p:spPr>
          <a:xfrm>
            <a:off x="1571604" y="1928802"/>
            <a:ext cx="500066" cy="3786214"/>
          </a:xfrm>
          <a:prstGeom prst="leftBrac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71736" y="228599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认识国家利益</a:t>
            </a:r>
            <a:endParaRPr lang="zh-CN" altLang="en-US" sz="2400" dirty="0"/>
          </a:p>
        </p:txBody>
      </p:sp>
      <p:sp>
        <p:nvSpPr>
          <p:cNvPr id="13" name="左大括号 12"/>
          <p:cNvSpPr/>
          <p:nvPr/>
        </p:nvSpPr>
        <p:spPr>
          <a:xfrm>
            <a:off x="5286380" y="1643050"/>
            <a:ext cx="357190" cy="1285884"/>
          </a:xfrm>
          <a:prstGeom prst="leftBrac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000760" y="15716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国家利益的内涵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20716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国家利益的外延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26431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国家的核心利益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500063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国家利益是人民利益集中表现</a:t>
            </a:r>
            <a:endParaRPr lang="zh-CN" altLang="en-US" dirty="0"/>
          </a:p>
        </p:txBody>
      </p:sp>
      <p:sp>
        <p:nvSpPr>
          <p:cNvPr id="18" name="左大括号 17"/>
          <p:cNvSpPr/>
          <p:nvPr/>
        </p:nvSpPr>
        <p:spPr>
          <a:xfrm>
            <a:off x="5214942" y="3643314"/>
            <a:ext cx="285752" cy="2500330"/>
          </a:xfrm>
          <a:prstGeom prst="leftBrac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857884" y="3357562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国家利益与人民利益相辅相成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29322" y="4071942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人民利益的维护离不开国家利益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72198" y="5000636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国家利益的实现离不开你人民利益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60" y="6000768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国家利益与人民利益高度统一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民族英雄林则徐曾慷慨陈词：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苟利国家生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死以，岂因祸福避趋之。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意思是行事进退，一切皆以国家、人民的利益为出发点，岂能为了个人的安危福祸而算计、退避？这句诗强调的是（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个人利益、人民利益、国家利益在根本上是一致的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只要国家利益，不要个人利益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维护国家利益并不排斥个人利益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要把国家和人民利益放在首位，必要时不惜牺牲个人利益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课堂演练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643314"/>
            <a:ext cx="8929718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习近平总书记说：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国家好，民族好，大家才会好。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  <a:cs typeface="宋体" panose="02010600030101010101" pitchFamily="2" charset="-122"/>
              </a:rPr>
              <a:t>”“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中国梦是民族的梦，也是每个中国人的梦，归根到底是人民的梦。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这启示我们（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①国家利益和个人利益在根本上是一致的②国家利益等同于个人利益③我们要自觉维护国家的荣誉和利益④要正确处理国家利益、集体利益、个人利益的关系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A.①②③④                   B.①②③                        C.②③④                     D.①③④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0166" y="164305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7884" y="364331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0162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714480" y="2357430"/>
            <a:ext cx="64904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谢谢大家！</a:t>
            </a:r>
            <a:endParaRPr lang="zh-CN" alt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zxxx\Desktop\timg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00174"/>
            <a:ext cx="6858016" cy="1785950"/>
          </a:xfrm>
        </p:spPr>
        <p:txBody>
          <a:bodyPr>
            <a:noAutofit/>
          </a:bodyPr>
          <a:lstStyle/>
          <a:p>
            <a:pPr algn="l"/>
            <a:r>
              <a:rPr lang="zh-CN" altLang="en-US" sz="4800" b="1" dirty="0" smtClean="0">
                <a:solidFill>
                  <a:srgbClr val="0070C0"/>
                </a:solidFill>
              </a:rPr>
              <a:t>从歌词中，感受出我和我的祖国之间是怎样的情感？</a:t>
            </a:r>
            <a:endParaRPr lang="zh-CN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2053" name="Picture 5" descr="C:\Users\zxxx\AppData\Local\Microsoft\Windows\Temporary Internet Files\Content.IE5\Q4HON7E2\cursor-1872305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4457191" cy="3143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00050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提示：我和我的祖国是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不能够分开的</a:t>
            </a:r>
            <a:r>
              <a:rPr lang="zh-CN" altLang="en-US" sz="4800" b="1" dirty="0" smtClean="0"/>
              <a:t>，只有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国家好了，我们大家才会好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844" y="285728"/>
            <a:ext cx="2271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思考：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96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214422"/>
            <a:ext cx="77153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第八课     国家利益至上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000372"/>
            <a:ext cx="7215238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030A0"/>
                </a:solidFill>
              </a:rPr>
              <a:t>第一框   </a:t>
            </a:r>
            <a:endParaRPr lang="en-US" altLang="zh-CN" sz="5400" b="1" dirty="0" smtClean="0">
              <a:solidFill>
                <a:srgbClr val="7030A0"/>
              </a:solidFill>
            </a:endParaRPr>
          </a:p>
          <a:p>
            <a:pPr algn="ctr"/>
            <a:r>
              <a:rPr lang="zh-CN" altLang="en-US" sz="5400" b="1" dirty="0" smtClean="0">
                <a:solidFill>
                  <a:srgbClr val="7030A0"/>
                </a:solidFill>
              </a:rPr>
              <a:t>                          </a:t>
            </a:r>
            <a:endParaRPr lang="en-US" altLang="zh-CN" sz="5400" b="1" dirty="0" smtClean="0">
              <a:solidFill>
                <a:srgbClr val="7030A0"/>
              </a:solidFill>
            </a:endParaRPr>
          </a:p>
          <a:p>
            <a:pPr algn="ctr"/>
            <a:r>
              <a:rPr lang="zh-CN" altLang="en-US" sz="5400" b="1" dirty="0" smtClean="0">
                <a:solidFill>
                  <a:srgbClr val="7030A0"/>
                </a:solidFill>
              </a:rPr>
              <a:t>国家好       大家才会好</a:t>
            </a:r>
            <a:endParaRPr lang="zh-CN" altLang="en-US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探究活动一：邓小平的情怀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zxxx\Desktop\0019b91ed9170bbfef0f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72264" y="142852"/>
            <a:ext cx="2143140" cy="19588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2143116"/>
            <a:ext cx="37147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我是人民的儿子，我深情地爱着我的祖国和人民。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r>
              <a:rPr lang="en-US" altLang="zh-CN" sz="2400" b="1" dirty="0" smtClean="0">
                <a:solidFill>
                  <a:srgbClr val="002060"/>
                </a:solidFill>
              </a:rPr>
              <a:t>                         ——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邓小平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285860"/>
            <a:ext cx="5429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思考：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、邓小平这句话表达了什么情感？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       2</a:t>
            </a:r>
            <a:r>
              <a:rPr lang="zh-CN" altLang="en-US" sz="2800" b="1" dirty="0" smtClean="0"/>
              <a:t>、为什么生活中绝大多数的人都会有这样的情感？</a:t>
            </a:r>
            <a:endParaRPr lang="zh-CN" altLang="en-US" sz="2800" b="1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280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总结：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邓小平这句话表达了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浓浓的爱国之情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。我们每个中国人都会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不自觉地怀有爱国情感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  <a:r>
              <a:rPr lang="zh-CN" altLang="en-US" sz="2800" dirty="0" smtClean="0"/>
              <a:t>祖国是我们成长的摇篮，她以广袤的土地和灿烂辉煌的思想文化，养育着一代又一代中华儿女。对伟大祖国，我们每个人都怀有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最深厚、最纯洁、最高尚、最神圣的情感，决不允许她的荣誉和利益受到任何亵渎和损害。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0" y="3143248"/>
            <a:ext cx="5929322" cy="928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2910" y="3357562"/>
            <a:ext cx="450059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我们对祖国的美好情感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5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/>
          <a:srcRect l="3566" r="10782"/>
          <a:stretch>
            <a:fillRect/>
          </a:stretch>
        </p:blipFill>
        <p:spPr bwMode="auto">
          <a:xfrm>
            <a:off x="4932527" y="642918"/>
            <a:ext cx="42114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探究活动二：“国”的意义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1000108"/>
            <a:ext cx="4714908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思考：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结合篆书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国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字和已有的生活经验，分析国家生存和发展需要具备哪些条件？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3000372"/>
            <a:ext cx="878684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总结：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国字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原作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或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，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字形像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戈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守卫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口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。后来在字的周围加方框表示疆域，于是就构成了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國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字。因此国家的生存和发展需要：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人口、土地、战士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军事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)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、资源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80604020202020204" pitchFamily="34" charset="0"/>
                <a:ea typeface="宋体" panose="02010600030101010101" pitchFamily="2" charset="-122"/>
                <a:cs typeface="Times New Roman" pitchFamily="18" charset="0"/>
              </a:rPr>
              <a:t>等。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4929198"/>
            <a:ext cx="457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CN" altLang="en-US" sz="3200" dirty="0" smtClean="0"/>
              <a:t>国家利益是一个主权国家在国际社会中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生存需求和发展需求</a:t>
            </a:r>
            <a:r>
              <a:rPr lang="zh-CN" altLang="en-US" sz="3200" dirty="0" smtClean="0"/>
              <a:t>的总和。</a:t>
            </a:r>
            <a:endParaRPr lang="zh-CN" altLang="en-US" sz="3200" dirty="0"/>
          </a:p>
        </p:txBody>
      </p:sp>
      <p:sp>
        <p:nvSpPr>
          <p:cNvPr id="9" name="左箭头 8"/>
          <p:cNvSpPr/>
          <p:nvPr/>
        </p:nvSpPr>
        <p:spPr>
          <a:xfrm>
            <a:off x="4929190" y="4714884"/>
            <a:ext cx="4214810" cy="1500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00694" y="5143512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</a:rPr>
              <a:t>国家利益的内涵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242886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“国” 的演变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三沙市是海南省管辖的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zh-CN" altLang="en-US" dirty="0" smtClean="0">
                <a:hlinkClick r:id="rId1"/>
              </a:rPr>
              <a:t>地级市</a:t>
            </a:r>
            <a:r>
              <a:rPr lang="zh-CN" altLang="en-US" dirty="0" smtClean="0"/>
              <a:t>之一，于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年伴随</a:t>
            </a:r>
            <a:r>
              <a:rPr lang="zh-CN" altLang="en-US" dirty="0" smtClean="0">
                <a:hlinkClick r:id="rId2"/>
              </a:rPr>
              <a:t>海南省西沙群岛、南沙群岛、中沙群岛办事处</a:t>
            </a:r>
            <a:r>
              <a:rPr lang="zh-CN" altLang="en-US" dirty="0" smtClean="0"/>
              <a:t>撤销而设立，位于</a:t>
            </a:r>
            <a:r>
              <a:rPr lang="zh-CN" altLang="en-US" dirty="0" smtClean="0">
                <a:hlinkClick r:id="rId3"/>
              </a:rPr>
              <a:t>南中国海</a:t>
            </a:r>
            <a:r>
              <a:rPr lang="zh-CN" altLang="en-US" dirty="0" smtClean="0"/>
              <a:t>中南部，</a:t>
            </a:r>
            <a:r>
              <a:rPr lang="zh-CN" altLang="en-US" dirty="0" smtClean="0">
                <a:hlinkClick r:id="rId4"/>
              </a:rPr>
              <a:t>海南省</a:t>
            </a:r>
            <a:r>
              <a:rPr lang="zh-CN" altLang="en-US" dirty="0" smtClean="0"/>
              <a:t>南部，辖</a:t>
            </a:r>
            <a:r>
              <a:rPr lang="zh-CN" altLang="en-US" dirty="0" smtClean="0">
                <a:hlinkClick r:id="rId5"/>
              </a:rPr>
              <a:t>西沙群岛</a:t>
            </a:r>
            <a:r>
              <a:rPr lang="zh-CN" altLang="en-US" dirty="0" smtClean="0"/>
              <a:t>、</a:t>
            </a:r>
            <a:r>
              <a:rPr lang="zh-CN" altLang="en-US" dirty="0" smtClean="0">
                <a:hlinkClick r:id="rId6"/>
              </a:rPr>
              <a:t>中沙群岛</a:t>
            </a:r>
            <a:r>
              <a:rPr lang="zh-CN" altLang="en-US" dirty="0" smtClean="0"/>
              <a:t>、</a:t>
            </a:r>
            <a:r>
              <a:rPr lang="zh-CN" altLang="en-US" dirty="0" smtClean="0">
                <a:hlinkClick r:id="rId7"/>
              </a:rPr>
              <a:t>南沙群岛</a:t>
            </a:r>
            <a:r>
              <a:rPr lang="zh-CN" altLang="en-US" dirty="0" smtClean="0"/>
              <a:t>的岛礁及其海域，总面积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多万平方公里，其中陆地面积</a:t>
            </a:r>
            <a:r>
              <a:rPr lang="en-US" altLang="zh-CN" dirty="0" smtClean="0"/>
              <a:t>20</a:t>
            </a:r>
            <a:r>
              <a:rPr lang="zh-CN" altLang="en-US" dirty="0" smtClean="0"/>
              <a:t>多平方公里（含西南沙吹填陆地）。截至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年，三沙市管辖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zh-CN" altLang="en-US" dirty="0" smtClean="0">
                <a:hlinkClick r:id="rId8"/>
              </a:rPr>
              <a:t>行政管理区</a:t>
            </a:r>
            <a:r>
              <a:rPr lang="zh-CN" altLang="en-US" dirty="0" smtClean="0"/>
              <a:t>（工委、管委会）、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个社区，常住人口</a:t>
            </a:r>
            <a:r>
              <a:rPr lang="en-US" altLang="zh-CN" dirty="0" smtClean="0"/>
              <a:t>2500</a:t>
            </a:r>
            <a:r>
              <a:rPr lang="zh-CN" altLang="en-US" dirty="0" smtClean="0"/>
              <a:t>余人（不含驻地军警），户籍人口</a:t>
            </a:r>
            <a:r>
              <a:rPr lang="en-US" altLang="zh-CN" dirty="0" smtClean="0"/>
              <a:t>448</a:t>
            </a:r>
            <a:r>
              <a:rPr lang="zh-CN" altLang="en-US" dirty="0" smtClean="0"/>
              <a:t>人。 市政府驻地西沙</a:t>
            </a:r>
            <a:r>
              <a:rPr lang="zh-CN" altLang="en-US" dirty="0" smtClean="0">
                <a:hlinkClick r:id="rId9"/>
              </a:rPr>
              <a:t>永兴岛</a:t>
            </a:r>
            <a:endParaRPr lang="zh-CN" altLang="en-US" dirty="0"/>
          </a:p>
        </p:txBody>
      </p:sp>
      <p:pic>
        <p:nvPicPr>
          <p:cNvPr id="20482" name="Picture 2" descr="C:\Users\zxxx\Desktop\tim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32952" y="0"/>
            <a:ext cx="3818538" cy="3429000"/>
          </a:xfrm>
          <a:prstGeom prst="rect">
            <a:avLst/>
          </a:prstGeom>
          <a:noFill/>
        </p:spPr>
      </p:pic>
      <p:pic>
        <p:nvPicPr>
          <p:cNvPr id="20483" name="Picture 3" descr="C:\Users\zxxx\Desktop\tim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5089425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5143512"/>
            <a:ext cx="3571900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设立三沙市有利于中国政府对南海地区实行有效的管辖。</a:t>
            </a:r>
            <a:endParaRPr lang="zh-CN" altLang="en-US" sz="3200" dirty="0"/>
          </a:p>
        </p:txBody>
      </p:sp>
      <p:sp>
        <p:nvSpPr>
          <p:cNvPr id="8" name="右箭头 7"/>
          <p:cNvSpPr/>
          <p:nvPr/>
        </p:nvSpPr>
        <p:spPr>
          <a:xfrm>
            <a:off x="3786182" y="6000768"/>
            <a:ext cx="121444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00628" y="6000768"/>
            <a:ext cx="414337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确保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国家主权</a:t>
            </a:r>
            <a:r>
              <a:rPr lang="zh-CN" altLang="en-US" sz="3600" b="1" dirty="0" smtClean="0"/>
              <a:t>完整</a:t>
            </a:r>
            <a:endParaRPr lang="zh-CN" alt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5000636"/>
            <a:ext cx="335758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国家的核心利益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6500826" y="5572140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00694" y="428604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中央农村工作会议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23</a:t>
            </a:r>
            <a:r>
              <a:rPr lang="zh-CN" altLang="en-US" dirty="0" smtClean="0"/>
              <a:t>日至</a:t>
            </a:r>
            <a:r>
              <a:rPr lang="en-US" altLang="zh-CN" dirty="0" smtClean="0"/>
              <a:t>24</a:t>
            </a:r>
            <a:r>
              <a:rPr lang="zh-CN" altLang="en-US" dirty="0" smtClean="0"/>
              <a:t>日在北京举行。于闭幕当日晚间发布的会议公告九次提到食品安全，提出要用最严谨的标准、最严格的监管、最严 厉的处罚、最严肃的问责，确保广大人民群众“舌尖上的安全”。会议还提出要确保粮食安全，坚守</a:t>
            </a:r>
            <a:r>
              <a:rPr lang="en-US" altLang="zh-CN" dirty="0" smtClean="0"/>
              <a:t>18</a:t>
            </a:r>
            <a:r>
              <a:rPr lang="zh-CN" altLang="en-US" dirty="0" smtClean="0"/>
              <a:t>亿亩耕地红线，同时还明确了到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年解决三个“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亿 人”城镇化的目标。</a:t>
            </a:r>
            <a:endParaRPr lang="zh-CN" altLang="en-US" dirty="0"/>
          </a:p>
        </p:txBody>
      </p:sp>
      <p:pic>
        <p:nvPicPr>
          <p:cNvPr id="2050" name="Picture 2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0"/>
            <a:ext cx="4857784" cy="36724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929198"/>
            <a:ext cx="392909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坚守</a:t>
            </a:r>
            <a:r>
              <a:rPr lang="en-US" altLang="zh-CN" sz="3200" dirty="0" smtClean="0"/>
              <a:t>18</a:t>
            </a:r>
            <a:r>
              <a:rPr lang="zh-CN" altLang="en-US" sz="3200" dirty="0" smtClean="0"/>
              <a:t>亿亩耕地红线对于粮食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安全</a:t>
            </a:r>
            <a:r>
              <a:rPr lang="zh-CN" altLang="en-US" sz="3200" dirty="0" smtClean="0"/>
              <a:t>具有重要意义</a:t>
            </a:r>
            <a:endParaRPr lang="zh-CN" altLang="en-US" sz="3200" dirty="0"/>
          </a:p>
        </p:txBody>
      </p:sp>
      <p:sp>
        <p:nvSpPr>
          <p:cNvPr id="7" name="右箭头 6"/>
          <p:cNvSpPr/>
          <p:nvPr/>
        </p:nvSpPr>
        <p:spPr>
          <a:xfrm>
            <a:off x="4500562" y="5429264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00760" y="5429264"/>
            <a:ext cx="22145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/>
              <a:t>国家安全</a:t>
            </a:r>
            <a:endParaRPr lang="zh-CN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000504"/>
            <a:ext cx="335758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国家的核心利益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6858016" y="4714884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15074" y="285728"/>
            <a:ext cx="2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敦煌莫高窟是甘肃省敦煌市境内的莫高窟、</a:t>
            </a:r>
            <a:r>
              <a:rPr lang="zh-CN" altLang="en-US" sz="2400" dirty="0" smtClean="0">
                <a:hlinkClick r:id="rId1"/>
              </a:rPr>
              <a:t>西千佛洞</a:t>
            </a:r>
            <a:r>
              <a:rPr lang="zh-CN" altLang="en-US" sz="2400" dirty="0" smtClean="0"/>
              <a:t>的总称，是我国著名的</a:t>
            </a:r>
            <a:r>
              <a:rPr lang="zh-CN" altLang="en-US" sz="2400" dirty="0" smtClean="0">
                <a:hlinkClick r:id="rId2"/>
              </a:rPr>
              <a:t>四大石窟</a:t>
            </a:r>
            <a:r>
              <a:rPr lang="zh-CN" altLang="en-US" sz="2400" dirty="0" smtClean="0"/>
              <a:t>之一，也是世界上现存规模最宏大，保存最完好的</a:t>
            </a:r>
            <a:r>
              <a:rPr lang="zh-CN" altLang="en-US" sz="2400" dirty="0" smtClean="0">
                <a:hlinkClick r:id="rId3"/>
              </a:rPr>
              <a:t>佛教艺术</a:t>
            </a:r>
            <a:r>
              <a:rPr lang="zh-CN" altLang="en-US" sz="2400" dirty="0" smtClean="0"/>
              <a:t>宝库</a:t>
            </a:r>
            <a:endParaRPr lang="zh-CN" altLang="en-US" sz="2400" dirty="0"/>
          </a:p>
        </p:txBody>
      </p:sp>
      <p:pic>
        <p:nvPicPr>
          <p:cNvPr id="1026" name="Picture 2" descr="C:\Users\zxxx\Desktop\7874840_000732154000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6047544" cy="3714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4572008"/>
            <a:ext cx="4143404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保护莫高窟对于研究历史文化、保存 我国优秀文化遗产具有重大意义。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4786322"/>
            <a:ext cx="314324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800" dirty="0" smtClean="0"/>
              <a:t>文化利益</a:t>
            </a:r>
            <a:endParaRPr lang="zh-CN" altLang="en-US" sz="4800" dirty="0"/>
          </a:p>
        </p:txBody>
      </p:sp>
      <p:sp>
        <p:nvSpPr>
          <p:cNvPr id="8" name="右箭头 7"/>
          <p:cNvSpPr/>
          <p:nvPr/>
        </p:nvSpPr>
        <p:spPr>
          <a:xfrm>
            <a:off x="4429124" y="5000636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xxx\Desktop\tim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2852"/>
            <a:ext cx="5643570" cy="407196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000760" y="142852"/>
            <a:ext cx="30003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歼</a:t>
            </a:r>
            <a:r>
              <a:rPr lang="en-US" altLang="zh-CN" sz="2400" dirty="0" smtClean="0"/>
              <a:t>-20</a:t>
            </a:r>
            <a:r>
              <a:rPr lang="zh-CN" altLang="en-US" sz="2400" dirty="0" smtClean="0"/>
              <a:t>（英文：</a:t>
            </a:r>
            <a:r>
              <a:rPr lang="en-US" altLang="zh-CN" sz="2400" b="1" dirty="0" smtClean="0"/>
              <a:t>Chengdu J-20</a:t>
            </a:r>
            <a:r>
              <a:rPr lang="zh-CN" altLang="en-US" sz="2400" dirty="0" smtClean="0"/>
              <a:t>，绰号：</a:t>
            </a:r>
            <a:r>
              <a:rPr lang="zh-CN" altLang="en-US" sz="2400" b="1" dirty="0" smtClean="0"/>
              <a:t>威龙</a:t>
            </a:r>
            <a:r>
              <a:rPr lang="zh-CN" altLang="en-US" sz="2400" dirty="0" smtClean="0"/>
              <a:t>，北约命名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Fire Fang</a:t>
            </a:r>
            <a:r>
              <a:rPr lang="zh-CN" altLang="en-US" sz="2400" dirty="0" smtClean="0"/>
              <a:t>，译文：</a:t>
            </a:r>
            <a:r>
              <a:rPr lang="zh-CN" altLang="en-US" sz="2400" b="1" dirty="0" smtClean="0"/>
              <a:t>火牙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焰牙</a:t>
            </a:r>
            <a:r>
              <a:rPr lang="zh-CN" altLang="en-US" sz="2400" dirty="0" smtClean="0"/>
              <a:t>）是</a:t>
            </a:r>
            <a:r>
              <a:rPr lang="zh-CN" altLang="en-US" sz="2400" dirty="0" smtClean="0">
                <a:hlinkClick r:id="rId2"/>
              </a:rPr>
              <a:t>中航工业</a:t>
            </a:r>
            <a:r>
              <a:rPr lang="zh-CN" altLang="en-US" sz="2400" dirty="0" smtClean="0"/>
              <a:t>成都飞机工业集团公司研制的一款单座双发动机并具备高隐身性、高态势感知、高机动性等能力的第五代战斗机。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4572008"/>
            <a:ext cx="4929222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领空，是指主权国家领陆和领海上空的空气空间，是国家领土的组成部分，国家对其领土上空的空气空间享有绝对主权，保卫祖国领空对于维护国家领土安全具有重要意义。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5572140"/>
            <a:ext cx="207170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领土完整</a:t>
            </a:r>
            <a:endParaRPr lang="zh-CN" altLang="en-US" sz="3200" dirty="0"/>
          </a:p>
        </p:txBody>
      </p:sp>
      <p:sp>
        <p:nvSpPr>
          <p:cNvPr id="8" name="右箭头 7"/>
          <p:cNvSpPr/>
          <p:nvPr/>
        </p:nvSpPr>
        <p:spPr>
          <a:xfrm>
            <a:off x="5286380" y="5500702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29388" y="4357694"/>
            <a:ext cx="250033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国家核心利益</a:t>
            </a:r>
            <a:endParaRPr lang="zh-CN" altLang="en-US" sz="2800" dirty="0"/>
          </a:p>
        </p:txBody>
      </p:sp>
      <p:sp>
        <p:nvSpPr>
          <p:cNvPr id="10" name="下箭头 9"/>
          <p:cNvSpPr/>
          <p:nvPr/>
        </p:nvSpPr>
        <p:spPr>
          <a:xfrm>
            <a:off x="7286644" y="5000636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2273</Words>
  <Application>WPS 演示</Application>
  <PresentationFormat>全屏显示(4:3)</PresentationFormat>
  <Paragraphs>135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楷体_GB2312</vt:lpstr>
      <vt:lpstr>Arial</vt:lpstr>
      <vt:lpstr>Calibri</vt:lpstr>
      <vt:lpstr>微软雅黑</vt:lpstr>
      <vt:lpstr>Arial Unicode MS</vt:lpstr>
      <vt:lpstr>Dark Courier</vt:lpstr>
      <vt:lpstr>Wingdings 2</vt:lpstr>
      <vt:lpstr>Office 主题</vt:lpstr>
      <vt:lpstr>PowerPoint 演示文稿</vt:lpstr>
      <vt:lpstr>从歌词中，感受出我和我的祖国之间是怎样的情感？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zxxx</dc:creator>
  <cp:lastModifiedBy>Administrator</cp:lastModifiedBy>
  <cp:revision>44</cp:revision>
  <dcterms:created xsi:type="dcterms:W3CDTF">2017-11-20T12:46:00Z</dcterms:created>
  <dcterms:modified xsi:type="dcterms:W3CDTF">2018-07-14T08:45:51Z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