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bin" ContentType="application/vnd.openxmlformats-officedocument.oleObject"/>
  <Default Extension="gif" ContentType="image/gif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sldIdLst>
    <p:sldId id="285" r:id="rId3"/>
    <p:sldId id="434" r:id="rId4"/>
    <p:sldId id="435" r:id="rId5"/>
    <p:sldId id="436" r:id="rId6"/>
    <p:sldId id="437" r:id="rId7"/>
    <p:sldId id="438" r:id="rId8"/>
    <p:sldId id="439" r:id="rId9"/>
    <p:sldId id="441" r:id="rId10"/>
    <p:sldId id="394" r:id="rId11"/>
    <p:sldId id="317" r:id="rId12"/>
    <p:sldId id="340" r:id="rId13"/>
    <p:sldId id="373" r:id="rId14"/>
    <p:sldId id="341" r:id="rId15"/>
    <p:sldId id="343" r:id="rId16"/>
    <p:sldId id="346" r:id="rId17"/>
    <p:sldId id="329" r:id="rId18"/>
    <p:sldId id="347" r:id="rId19"/>
    <p:sldId id="483" r:id="rId20"/>
    <p:sldId id="447" r:id="rId21"/>
    <p:sldId id="448" r:id="rId22"/>
    <p:sldId id="449" r:id="rId23"/>
    <p:sldId id="377" r:id="rId24"/>
    <p:sldId id="395" r:id="rId25"/>
    <p:sldId id="485" r:id="rId26"/>
    <p:sldId id="486" r:id="rId27"/>
    <p:sldId id="487" r:id="rId28"/>
  </p:sldIdLst>
  <p:sldSz cx="9144000" cy="6858000" type="screen4x3"/>
  <p:notesSz cx="6858000" cy="9144000"/>
  <p:defaultTextStyle>
    <a:defPPr>
      <a:defRPr lang="zh-CN"/>
    </a:defPPr>
    <a:lvl1pPr marL="0" lvl="0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3600" b="1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lvl="1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3600" b="1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lvl="2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3600" b="1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lvl="3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3600" b="1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lvl="4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3600" b="1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lvl="5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3600" b="1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lvl="6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3600" b="1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lvl="7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3600" b="1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lvl="8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3600" b="1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3366FF"/>
    <a:srgbClr val="FFFFC1"/>
    <a:srgbClr val="990000"/>
    <a:srgbClr val="008000"/>
    <a:srgbClr val="0000CC"/>
    <a:srgbClr val="FF00FF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20"/>
    <p:restoredTop sz="92883"/>
  </p:normalViewPr>
  <p:slideViewPr>
    <p:cSldViewPr showGuides="1">
      <p:cViewPr varScale="1">
        <p:scale>
          <a:sx n="121" d="100"/>
          <a:sy n="121" d="100"/>
        </p:scale>
        <p:origin x="-13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199" cy="761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" Target="slides/slide1.xml"/><Relationship Id="rId29" Type="http://schemas.openxmlformats.org/officeDocument/2006/relationships/notesMaster" Target="notesMasters/notesMaster1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>
              <a:defRPr sz="1200" b="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 b="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8676" name="Rectangle 4"/>
          <p:cNvSpPr>
            <a:spLocks noGrp="1" noRo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2053" name="Rectangle 5"/>
          <p:cNvSpPr>
            <a:spLocks noGrp="1" noRot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914400" marR="0" lvl="2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1371600" marR="0" lvl="3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1828800" marR="0" lvl="4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l">
              <a:defRPr sz="1200" b="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p>
            <a:pPr lvl="0" algn="r" eaLnBrk="1" hangingPunct="1"/>
            <a:fld id="{9A0DB2DC-4C9A-4742-B13C-FB6460FD3503}" type="slidenum">
              <a:rPr lang="zh-CN" altLang="en-US" sz="1200" b="0" dirty="0">
                <a:latin typeface="Arial" panose="020B0604020202020204" pitchFamily="34" charset="0"/>
              </a:rPr>
            </a:fld>
            <a:endParaRPr lang="zh-CN" altLang="en-US" sz="1200" b="0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051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>
              <a:defRPr sz="1400" b="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 b="0"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 b="0">
                <a:latin typeface="Arial" panose="020B0604020202020204" pitchFamily="34" charset="0"/>
              </a:defRPr>
            </a:lvl1pPr>
          </a:lstStyle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2.png"/><Relationship Id="rId2" Type="http://schemas.openxmlformats.org/officeDocument/2006/relationships/hyperlink" Target="file:///C:\Users\Administrator\AppData\Local\Temp\360zip$Temp\&#21548;&#21147;\U5%20Reading.mp3" TargetMode="External"/><Relationship Id="rId1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5.GIF"/><Relationship Id="rId3" Type="http://schemas.openxmlformats.org/officeDocument/2006/relationships/image" Target="../media/image24.GIF"/><Relationship Id="rId2" Type="http://schemas.openxmlformats.org/officeDocument/2006/relationships/image" Target="../media/image23.emf"/><Relationship Id="rId1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6.png"/><Relationship Id="rId1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7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8.jpeg"/><Relationship Id="rId1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0.GI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8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8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3.GIF"/><Relationship Id="rId1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.v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7.jpeg"/><Relationship Id="rId3" Type="http://schemas.openxmlformats.org/officeDocument/2006/relationships/image" Target="../media/image6.jpeg"/><Relationship Id="rId2" Type="http://schemas.openxmlformats.org/officeDocument/2006/relationships/image" Target="../media/image5.emf"/><Relationship Id="rId1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1.GIF"/><Relationship Id="rId1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1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074" name="Text Box 4"/>
          <p:cNvSpPr txBox="1"/>
          <p:nvPr/>
        </p:nvSpPr>
        <p:spPr>
          <a:xfrm>
            <a:off x="914400" y="1812925"/>
            <a:ext cx="7543800" cy="8540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5000" dirty="0">
                <a:solidFill>
                  <a:srgbClr val="FF0000"/>
                </a:solidFill>
                <a:latin typeface="Algerian" pitchFamily="82" charset="0"/>
              </a:rPr>
              <a:t>Reading</a:t>
            </a:r>
            <a:endParaRPr lang="zh-CN" altLang="en-US" sz="5000" dirty="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3075" name="Picture 5" descr="200807301036129453400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901950"/>
            <a:ext cx="3962400" cy="3194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6" name="Picture 6" descr="2074d838df8c683696ddd80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2895600"/>
            <a:ext cx="3557588" cy="31607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矩形 6"/>
          <p:cNvSpPr/>
          <p:nvPr/>
        </p:nvSpPr>
        <p:spPr>
          <a:xfrm>
            <a:off x="1524000" y="762000"/>
            <a:ext cx="64690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5400" b="1" i="0" u="none" strike="noStrike" kern="1200" cap="none" spc="150" normalizeH="0" baseline="0" noProof="0" dirty="0" smtClean="0">
                <a:ln w="11430"/>
                <a:solidFill>
                  <a:srgbClr val="FFC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Unit</a:t>
            </a:r>
            <a:r>
              <a:rPr kumimoji="0" lang="zh-CN" altLang="en-US" sz="5400" b="1" i="0" u="none" strike="noStrike" kern="1200" cap="none" spc="150" normalizeH="0" baseline="0" noProof="0" dirty="0" smtClean="0">
                <a:ln w="11430"/>
                <a:solidFill>
                  <a:srgbClr val="FFC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altLang="zh-CN" sz="5400" b="1" i="0" u="none" strike="noStrike" kern="1200" cap="none" spc="150" normalizeH="0" baseline="0" noProof="0" dirty="0" smtClean="0">
                <a:ln w="11430"/>
                <a:solidFill>
                  <a:srgbClr val="FFC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5 Wild animals</a:t>
            </a:r>
            <a:endParaRPr kumimoji="0" lang="en-US" altLang="zh-CN" sz="5400" b="1" i="0" u="none" strike="noStrike" kern="1200" cap="none" spc="150" normalizeH="0" baseline="0" noProof="0" dirty="0" smtClean="0">
              <a:ln w="11430"/>
              <a:solidFill>
                <a:srgbClr val="FFC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zo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grpSp>
        <p:nvGrpSpPr>
          <p:cNvPr id="11266" name="Group 2"/>
          <p:cNvGrpSpPr/>
          <p:nvPr/>
        </p:nvGrpSpPr>
        <p:grpSpPr>
          <a:xfrm>
            <a:off x="2895600" y="563563"/>
            <a:ext cx="3671888" cy="1341437"/>
            <a:chOff x="0" y="0"/>
            <a:chExt cx="2313" cy="845"/>
          </a:xfrm>
        </p:grpSpPr>
        <p:pic>
          <p:nvPicPr>
            <p:cNvPr id="11269" name="Picture 3" descr="BAN_10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2313" cy="84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1270" name="Text Box 4"/>
            <p:cNvSpPr txBox="1"/>
            <p:nvPr/>
          </p:nvSpPr>
          <p:spPr>
            <a:xfrm>
              <a:off x="144" y="144"/>
              <a:ext cx="1440" cy="48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4400" dirty="0">
                  <a:solidFill>
                    <a:srgbClr val="006600"/>
                  </a:solidFill>
                  <a:latin typeface="Times New Roman" panose="02020603050405020304" pitchFamily="18" charset="0"/>
                </a:rPr>
                <a:t>Lead-in</a:t>
              </a:r>
              <a:endParaRPr lang="en-US" altLang="zh-CN" sz="4400" dirty="0">
                <a:solidFill>
                  <a:srgbClr val="0066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14341" name="Text Box 5"/>
          <p:cNvSpPr txBox="1"/>
          <p:nvPr/>
        </p:nvSpPr>
        <p:spPr>
          <a:xfrm>
            <a:off x="990600" y="1981200"/>
            <a:ext cx="7391400" cy="2225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25000"/>
              </a:spcBef>
            </a:pPr>
            <a:r>
              <a:rPr lang="en-US" altLang="zh-CN" sz="4000" dirty="0">
                <a:latin typeface="Times New Roman" panose="02020603050405020304" pitchFamily="18" charset="0"/>
              </a:rPr>
              <a:t>Which animal do you like best?</a:t>
            </a:r>
            <a:endParaRPr lang="en-US" altLang="zh-CN" sz="4000" dirty="0">
              <a:latin typeface="Times New Roman" panose="02020603050405020304" pitchFamily="18" charset="0"/>
            </a:endParaRPr>
          </a:p>
          <a:p>
            <a:pPr algn="l">
              <a:spcBef>
                <a:spcPct val="25000"/>
              </a:spcBef>
            </a:pPr>
            <a:r>
              <a:rPr lang="en-US" altLang="zh-CN" sz="4000" dirty="0">
                <a:latin typeface="Times New Roman" panose="02020603050405020304" pitchFamily="18" charset="0"/>
              </a:rPr>
              <a:t>Do you like giant pandas?</a:t>
            </a:r>
            <a:endParaRPr lang="en-US" altLang="zh-CN" sz="4000" dirty="0">
              <a:latin typeface="Times New Roman" panose="02020603050405020304" pitchFamily="18" charset="0"/>
            </a:endParaRPr>
          </a:p>
          <a:p>
            <a:pPr algn="l">
              <a:spcBef>
                <a:spcPct val="25000"/>
              </a:spcBef>
            </a:pPr>
            <a:r>
              <a:rPr lang="en-US" altLang="zh-CN" sz="4000" dirty="0">
                <a:latin typeface="Times New Roman" panose="02020603050405020304" pitchFamily="18" charset="0"/>
              </a:rPr>
              <a:t>Why?</a:t>
            </a:r>
            <a:endParaRPr lang="en-US" altLang="zh-CN" sz="4000" dirty="0">
              <a:latin typeface="Times New Roman" panose="02020603050405020304" pitchFamily="18" charset="0"/>
            </a:endParaRPr>
          </a:p>
        </p:txBody>
      </p:sp>
      <p:pic>
        <p:nvPicPr>
          <p:cNvPr id="14342" name="Picture 6" descr="2011051114244446625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0" y="3657600"/>
            <a:ext cx="3943350" cy="26241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5362" name="Text Box 2"/>
          <p:cNvSpPr txBox="1"/>
          <p:nvPr/>
        </p:nvSpPr>
        <p:spPr>
          <a:xfrm>
            <a:off x="1600200" y="2514600"/>
            <a:ext cx="6019800" cy="2619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lnSpc>
                <a:spcPct val="115000"/>
              </a:lnSpc>
            </a:pPr>
            <a:r>
              <a:rPr lang="en-US" altLang="zh-CN" dirty="0">
                <a:latin typeface="Times New Roman" panose="02020603050405020304" pitchFamily="18" charset="0"/>
              </a:rPr>
              <a:t>Here is the story of Xi Wang, a lovely giant panda. Listen carefully and finish the following “true or false”.</a:t>
            </a:r>
            <a:endParaRPr lang="en-US" altLang="zh-CN" dirty="0">
              <a:latin typeface="Times New Roman" panose="02020603050405020304" pitchFamily="18" charset="0"/>
            </a:endParaRPr>
          </a:p>
        </p:txBody>
      </p:sp>
      <p:grpSp>
        <p:nvGrpSpPr>
          <p:cNvPr id="12291" name="Group 3"/>
          <p:cNvGrpSpPr/>
          <p:nvPr/>
        </p:nvGrpSpPr>
        <p:grpSpPr>
          <a:xfrm>
            <a:off x="2514600" y="1338263"/>
            <a:ext cx="3733800" cy="795337"/>
            <a:chOff x="0" y="0"/>
            <a:chExt cx="2352" cy="501"/>
          </a:xfrm>
        </p:grpSpPr>
        <p:sp>
          <p:nvSpPr>
            <p:cNvPr id="12293" name="Text Box 3" descr="BAN_161"/>
            <p:cNvSpPr txBox="1"/>
            <p:nvPr/>
          </p:nvSpPr>
          <p:spPr>
            <a:xfrm>
              <a:off x="0" y="0"/>
              <a:ext cx="2352" cy="501"/>
            </a:xfrm>
            <a:prstGeom prst="rect">
              <a:avLst/>
            </a:prstGeom>
            <a:blipFill rotWithShape="1">
              <a:blip r:embed="rId1"/>
              <a:stretch>
                <a:fillRect/>
              </a:stretch>
            </a:blipFill>
            <a:ln w="9525">
              <a:noFill/>
            </a:ln>
          </p:spPr>
          <p:txBody>
            <a:bodyPr>
              <a:spAutoFit/>
            </a:bodyPr>
            <a:p>
              <a:pPr algn="l">
                <a:lnSpc>
                  <a:spcPct val="110000"/>
                </a:lnSpc>
              </a:pPr>
              <a:endParaRPr lang="zh-CN" altLang="en-US" sz="4200" dirty="0">
                <a:solidFill>
                  <a:srgbClr val="3366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294" name="Rectangle 5"/>
            <p:cNvSpPr/>
            <p:nvPr/>
          </p:nvSpPr>
          <p:spPr>
            <a:xfrm>
              <a:off x="96" y="49"/>
              <a:ext cx="1940" cy="40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lang="en-US" altLang="zh-CN" dirty="0">
                  <a:latin typeface="Arial" panose="020B0604020202020204" pitchFamily="34" charset="0"/>
                </a:rPr>
                <a:t>Giant pandas</a:t>
              </a:r>
              <a:endParaRPr lang="en-US" altLang="zh-CN" dirty="0">
                <a:latin typeface="Arial" panose="020B0604020202020204" pitchFamily="34" charset="0"/>
              </a:endParaRPr>
            </a:p>
          </p:txBody>
        </p:sp>
      </p:grpSp>
      <p:pic>
        <p:nvPicPr>
          <p:cNvPr id="12292" name="Picture 6" descr="listening music2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05600" y="1112838"/>
            <a:ext cx="1219200" cy="10969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3314" name="Text Box 2"/>
          <p:cNvSpPr txBox="1"/>
          <p:nvPr/>
        </p:nvSpPr>
        <p:spPr>
          <a:xfrm>
            <a:off x="76200" y="838200"/>
            <a:ext cx="8839200" cy="5784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/>
            <a:r>
              <a:rPr lang="zh-CN" altLang="en-US" sz="3200" dirty="0">
                <a:latin typeface="Times New Roman" panose="02020603050405020304" pitchFamily="18" charset="0"/>
                <a:ea typeface="华文彩云" panose="02010800040101010101" pitchFamily="2" charset="-122"/>
              </a:rPr>
              <a:t>        </a:t>
            </a:r>
            <a:r>
              <a:rPr lang="en-US" altLang="zh-CN" sz="3400" dirty="0">
                <a:latin typeface="Times New Roman" panose="02020603050405020304" pitchFamily="18" charset="0"/>
                <a:ea typeface="华文彩云" panose="02010800040101010101" pitchFamily="2" charset="-122"/>
              </a:rPr>
              <a:t>1. When the writer first saw Xi Wang, </a:t>
            </a:r>
            <a:endParaRPr lang="en-US" altLang="zh-CN" sz="3400" dirty="0">
              <a:latin typeface="Times New Roman" panose="02020603050405020304" pitchFamily="18" charset="0"/>
              <a:ea typeface="华文彩云" panose="02010800040101010101" pitchFamily="2" charset="-122"/>
            </a:endParaRPr>
          </a:p>
          <a:p>
            <a:pPr algn="l"/>
            <a:r>
              <a:rPr lang="en-US" altLang="zh-CN" sz="3400" dirty="0">
                <a:latin typeface="Times New Roman" panose="02020603050405020304" pitchFamily="18" charset="0"/>
                <a:ea typeface="华文彩云" panose="02010800040101010101" pitchFamily="2" charset="-122"/>
              </a:rPr>
              <a:t>            she weighed less than 100 grams.</a:t>
            </a:r>
            <a:endParaRPr lang="en-US" altLang="zh-CN" sz="3400" dirty="0">
              <a:latin typeface="Times New Roman" panose="02020603050405020304" pitchFamily="18" charset="0"/>
              <a:ea typeface="华文彩云" panose="02010800040101010101" pitchFamily="2" charset="-122"/>
            </a:endParaRPr>
          </a:p>
          <a:p>
            <a:pPr algn="l"/>
            <a:r>
              <a:rPr lang="en-US" altLang="zh-CN" sz="3400" dirty="0">
                <a:latin typeface="Times New Roman" panose="02020603050405020304" pitchFamily="18" charset="0"/>
                <a:ea typeface="华文彩云" panose="02010800040101010101" pitchFamily="2" charset="-122"/>
              </a:rPr>
              <a:t>        2. When she went outside for the first </a:t>
            </a:r>
            <a:endParaRPr lang="en-US" altLang="zh-CN" sz="3400" dirty="0">
              <a:latin typeface="Times New Roman" panose="02020603050405020304" pitchFamily="18" charset="0"/>
              <a:ea typeface="华文彩云" panose="02010800040101010101" pitchFamily="2" charset="-122"/>
            </a:endParaRPr>
          </a:p>
          <a:p>
            <a:pPr algn="l"/>
            <a:r>
              <a:rPr lang="en-US" altLang="zh-CN" sz="3400" dirty="0">
                <a:latin typeface="Times New Roman" panose="02020603050405020304" pitchFamily="18" charset="0"/>
                <a:ea typeface="华文彩云" panose="02010800040101010101" pitchFamily="2" charset="-122"/>
              </a:rPr>
              <a:t>            time, she started to eat bamboo.</a:t>
            </a:r>
            <a:endParaRPr lang="en-US" altLang="zh-CN" sz="3400" dirty="0">
              <a:latin typeface="Times New Roman" panose="02020603050405020304" pitchFamily="18" charset="0"/>
              <a:ea typeface="华文彩云" panose="02010800040101010101" pitchFamily="2" charset="-122"/>
            </a:endParaRPr>
          </a:p>
          <a:p>
            <a:pPr algn="l"/>
            <a:r>
              <a:rPr lang="en-US" altLang="zh-CN" sz="3400" dirty="0">
                <a:latin typeface="Times New Roman" panose="02020603050405020304" pitchFamily="18" charset="0"/>
                <a:ea typeface="华文彩云" panose="02010800040101010101" pitchFamily="2" charset="-122"/>
              </a:rPr>
              <a:t>        3. At Eight months old, she weighed over </a:t>
            </a:r>
            <a:endParaRPr lang="en-US" altLang="zh-CN" sz="3400" dirty="0">
              <a:latin typeface="Times New Roman" panose="02020603050405020304" pitchFamily="18" charset="0"/>
              <a:ea typeface="华文彩云" panose="02010800040101010101" pitchFamily="2" charset="-122"/>
            </a:endParaRPr>
          </a:p>
          <a:p>
            <a:pPr algn="l"/>
            <a:r>
              <a:rPr lang="en-US" altLang="zh-CN" sz="3400" dirty="0">
                <a:latin typeface="Times New Roman" panose="02020603050405020304" pitchFamily="18" charset="0"/>
                <a:ea typeface="华文彩云" panose="02010800040101010101" pitchFamily="2" charset="-122"/>
              </a:rPr>
              <a:t>            35 kilograms.</a:t>
            </a:r>
            <a:endParaRPr lang="en-US" altLang="zh-CN" sz="3400" dirty="0">
              <a:latin typeface="Times New Roman" panose="02020603050405020304" pitchFamily="18" charset="0"/>
              <a:ea typeface="华文彩云" panose="02010800040101010101" pitchFamily="2" charset="-122"/>
            </a:endParaRPr>
          </a:p>
          <a:p>
            <a:pPr algn="l"/>
            <a:r>
              <a:rPr lang="en-US" altLang="zh-CN" sz="3400" dirty="0">
                <a:latin typeface="Times New Roman" panose="02020603050405020304" pitchFamily="18" charset="0"/>
                <a:ea typeface="华文彩云" panose="02010800040101010101" pitchFamily="2" charset="-122"/>
              </a:rPr>
              <a:t>        4. When she was 8 months old, she </a:t>
            </a:r>
            <a:endParaRPr lang="en-US" altLang="zh-CN" sz="3400" dirty="0">
              <a:latin typeface="Times New Roman" panose="02020603050405020304" pitchFamily="18" charset="0"/>
              <a:ea typeface="华文彩云" panose="02010800040101010101" pitchFamily="2" charset="-122"/>
            </a:endParaRPr>
          </a:p>
          <a:p>
            <a:pPr algn="l"/>
            <a:r>
              <a:rPr lang="en-US" altLang="zh-CN" sz="3400" dirty="0">
                <a:latin typeface="Times New Roman" panose="02020603050405020304" pitchFamily="18" charset="0"/>
                <a:ea typeface="华文彩云" panose="02010800040101010101" pitchFamily="2" charset="-122"/>
              </a:rPr>
              <a:t>            learnt to look after herself.</a:t>
            </a:r>
            <a:endParaRPr lang="en-US" altLang="zh-CN" sz="3400" dirty="0">
              <a:latin typeface="Times New Roman" panose="02020603050405020304" pitchFamily="18" charset="0"/>
              <a:ea typeface="华文彩云" panose="02010800040101010101" pitchFamily="2" charset="-122"/>
            </a:endParaRPr>
          </a:p>
          <a:p>
            <a:pPr algn="l"/>
            <a:r>
              <a:rPr lang="en-US" altLang="zh-CN" sz="3400" dirty="0">
                <a:latin typeface="Times New Roman" panose="02020603050405020304" pitchFamily="18" charset="0"/>
                <a:ea typeface="华文彩云" panose="02010800040101010101" pitchFamily="2" charset="-122"/>
              </a:rPr>
              <a:t>        5. It’s very easy for pandas to have babies.</a:t>
            </a:r>
            <a:endParaRPr lang="en-US" altLang="zh-CN" sz="3400" dirty="0">
              <a:latin typeface="Times New Roman" panose="02020603050405020304" pitchFamily="18" charset="0"/>
              <a:ea typeface="华文彩云" panose="02010800040101010101" pitchFamily="2" charset="-122"/>
            </a:endParaRPr>
          </a:p>
          <a:p>
            <a:pPr algn="l"/>
            <a:r>
              <a:rPr lang="en-US" altLang="zh-CN" sz="3400" dirty="0">
                <a:latin typeface="Times New Roman" panose="02020603050405020304" pitchFamily="18" charset="0"/>
                <a:ea typeface="华文彩云" panose="02010800040101010101" pitchFamily="2" charset="-122"/>
              </a:rPr>
              <a:t>        6. Building more reserves for giant </a:t>
            </a:r>
            <a:endParaRPr lang="en-US" altLang="zh-CN" sz="3400" dirty="0">
              <a:latin typeface="Times New Roman" panose="02020603050405020304" pitchFamily="18" charset="0"/>
              <a:ea typeface="华文彩云" panose="02010800040101010101" pitchFamily="2" charset="-122"/>
            </a:endParaRPr>
          </a:p>
          <a:p>
            <a:pPr algn="l"/>
            <a:r>
              <a:rPr lang="en-US" altLang="zh-CN" sz="3400" dirty="0">
                <a:latin typeface="Times New Roman" panose="02020603050405020304" pitchFamily="18" charset="0"/>
                <a:ea typeface="华文彩云" panose="02010800040101010101" pitchFamily="2" charset="-122"/>
              </a:rPr>
              <a:t>            pandas will help to protect them. </a:t>
            </a:r>
            <a:endParaRPr lang="en-US" altLang="zh-CN" sz="3400" dirty="0">
              <a:latin typeface="Times New Roman" panose="02020603050405020304" pitchFamily="18" charset="0"/>
              <a:ea typeface="华文彩云" panose="02010800040101010101" pitchFamily="2" charset="-122"/>
            </a:endParaRPr>
          </a:p>
        </p:txBody>
      </p:sp>
      <p:pic>
        <p:nvPicPr>
          <p:cNvPr id="13315" name="Picture 3" descr="ture or false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76200"/>
            <a:ext cx="4267200" cy="9191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88" name="Picture 4" descr="5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150" y="876300"/>
            <a:ext cx="552450" cy="571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89" name="Picture 5" descr="5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150" y="1866900"/>
            <a:ext cx="552450" cy="571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0" name="Picture 6" descr="5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953000"/>
            <a:ext cx="552450" cy="571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1" name="Picture 7" descr="5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5562600"/>
            <a:ext cx="552450" cy="571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2" name="Picture 8" descr="5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962400"/>
            <a:ext cx="552450" cy="571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3" name="Picture 9" descr="5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895600"/>
            <a:ext cx="552450" cy="571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7410" name="Text Box 2"/>
          <p:cNvSpPr txBox="1"/>
          <p:nvPr/>
        </p:nvSpPr>
        <p:spPr>
          <a:xfrm>
            <a:off x="762000" y="1492250"/>
            <a:ext cx="30480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lang="en-US" altLang="zh-CN" dirty="0">
                <a:solidFill>
                  <a:schemeClr val="tx2"/>
                </a:solidFill>
                <a:latin typeface="Times New Roman" panose="02020603050405020304" pitchFamily="18" charset="0"/>
              </a:rPr>
              <a:t>Paragraph 1:</a:t>
            </a:r>
            <a:endParaRPr lang="en-US" altLang="zh-CN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11" name="Text Box 3"/>
          <p:cNvSpPr txBox="1"/>
          <p:nvPr/>
        </p:nvSpPr>
        <p:spPr>
          <a:xfrm>
            <a:off x="685800" y="2559050"/>
            <a:ext cx="39624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lang="en-US" altLang="zh-CN" dirty="0">
                <a:solidFill>
                  <a:schemeClr val="tx2"/>
                </a:solidFill>
                <a:latin typeface="Times New Roman" panose="02020603050405020304" pitchFamily="18" charset="0"/>
              </a:rPr>
              <a:t>Paragraphs 2-3:</a:t>
            </a:r>
            <a:endParaRPr lang="en-US" altLang="zh-CN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12" name="Text Box 4"/>
          <p:cNvSpPr txBox="1"/>
          <p:nvPr/>
        </p:nvSpPr>
        <p:spPr>
          <a:xfrm>
            <a:off x="685800" y="3778250"/>
            <a:ext cx="41910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lang="en-US" altLang="zh-CN" dirty="0">
                <a:solidFill>
                  <a:schemeClr val="tx2"/>
                </a:solidFill>
                <a:latin typeface="Times New Roman" panose="02020603050405020304" pitchFamily="18" charset="0"/>
              </a:rPr>
              <a:t>Paragraph 4:</a:t>
            </a:r>
            <a:endParaRPr lang="en-US" altLang="zh-CN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13" name="Text Box 5"/>
          <p:cNvSpPr txBox="1"/>
          <p:nvPr/>
        </p:nvSpPr>
        <p:spPr>
          <a:xfrm>
            <a:off x="685800" y="4921250"/>
            <a:ext cx="41148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lang="en-US" altLang="zh-CN" dirty="0">
                <a:solidFill>
                  <a:schemeClr val="tx2"/>
                </a:solidFill>
                <a:latin typeface="Times New Roman" panose="02020603050405020304" pitchFamily="18" charset="0"/>
              </a:rPr>
              <a:t>Paragraphs 5-6:</a:t>
            </a:r>
            <a:endParaRPr lang="en-US" altLang="zh-CN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14" name="Text Box 6"/>
          <p:cNvSpPr txBox="1"/>
          <p:nvPr/>
        </p:nvSpPr>
        <p:spPr>
          <a:xfrm>
            <a:off x="2209800" y="2025650"/>
            <a:ext cx="5595938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lang="en-US" altLang="zh-CN" dirty="0">
                <a:solidFill>
                  <a:srgbClr val="A50021"/>
                </a:solidFill>
                <a:latin typeface="Times New Roman" panose="02020603050405020304" pitchFamily="18" charset="0"/>
              </a:rPr>
              <a:t>something about Xi Wang</a:t>
            </a:r>
            <a:endParaRPr lang="en-US" altLang="zh-CN" dirty="0">
              <a:solidFill>
                <a:srgbClr val="A5002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15" name="Text Box 7"/>
          <p:cNvSpPr txBox="1"/>
          <p:nvPr/>
        </p:nvSpPr>
        <p:spPr>
          <a:xfrm>
            <a:off x="2197100" y="3213100"/>
            <a:ext cx="60325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lang="en-US" altLang="zh-CN" dirty="0">
                <a:solidFill>
                  <a:srgbClr val="A50021"/>
                </a:solidFill>
                <a:latin typeface="Times New Roman" panose="02020603050405020304" pitchFamily="18" charset="0"/>
              </a:rPr>
              <a:t>the growth of Xi Wang</a:t>
            </a:r>
            <a:endParaRPr lang="en-US" altLang="zh-CN" dirty="0">
              <a:solidFill>
                <a:srgbClr val="A5002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16" name="Text Box 8"/>
          <p:cNvSpPr txBox="1"/>
          <p:nvPr/>
        </p:nvSpPr>
        <p:spPr>
          <a:xfrm>
            <a:off x="2143125" y="4356100"/>
            <a:ext cx="5934075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lang="en-US" altLang="zh-CN" dirty="0">
                <a:solidFill>
                  <a:srgbClr val="A50021"/>
                </a:solidFill>
                <a:latin typeface="Times New Roman" panose="02020603050405020304" pitchFamily="18" charset="0"/>
              </a:rPr>
              <a:t>the problems of pandas</a:t>
            </a:r>
            <a:endParaRPr lang="en-US" altLang="zh-CN" dirty="0">
              <a:solidFill>
                <a:srgbClr val="A5002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17" name="Text Box 9"/>
          <p:cNvSpPr txBox="1"/>
          <p:nvPr/>
        </p:nvSpPr>
        <p:spPr>
          <a:xfrm>
            <a:off x="2133600" y="5530850"/>
            <a:ext cx="63246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lang="en-US" altLang="zh-CN" dirty="0">
                <a:solidFill>
                  <a:srgbClr val="A50021"/>
                </a:solidFill>
                <a:latin typeface="Times New Roman" panose="02020603050405020304" pitchFamily="18" charset="0"/>
              </a:rPr>
              <a:t>take action to protect pandas</a:t>
            </a:r>
            <a:endParaRPr lang="en-US" altLang="zh-CN" dirty="0">
              <a:solidFill>
                <a:srgbClr val="A5002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4346" name="Picture 10" descr="9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0" y="425450"/>
            <a:ext cx="2971800" cy="1219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7" name="Text Box 11"/>
          <p:cNvSpPr txBox="1"/>
          <p:nvPr/>
        </p:nvSpPr>
        <p:spPr>
          <a:xfrm>
            <a:off x="755650" y="774700"/>
            <a:ext cx="511175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lang="en-US" altLang="zh-CN" dirty="0">
                <a:solidFill>
                  <a:srgbClr val="0000CC"/>
                </a:solidFill>
                <a:latin typeface="Times New Roman" panose="02020603050405020304" pitchFamily="18" charset="0"/>
                <a:ea typeface="MingLiU" panose="02020509000000000000" pitchFamily="49" charset="-120"/>
              </a:rPr>
              <a:t>Find the main ideas</a:t>
            </a:r>
            <a:endParaRPr lang="en-US" altLang="zh-CN" dirty="0">
              <a:solidFill>
                <a:srgbClr val="0000CC"/>
              </a:solidFill>
              <a:latin typeface="Times New Roman" panose="02020603050405020304" pitchFamily="18" charset="0"/>
              <a:ea typeface="MingLiU" panose="02020509000000000000" pitchFamily="49" charset="-120"/>
            </a:endParaRPr>
          </a:p>
        </p:txBody>
      </p:sp>
      <p:sp>
        <p:nvSpPr>
          <p:cNvPr id="14348" name="Text Box 12"/>
          <p:cNvSpPr txBox="1"/>
          <p:nvPr/>
        </p:nvSpPr>
        <p:spPr>
          <a:xfrm>
            <a:off x="6096000" y="622300"/>
            <a:ext cx="1987550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dirty="0">
                <a:solidFill>
                  <a:srgbClr val="FF3300"/>
                </a:solidFill>
                <a:latin typeface="Arial" panose="020B0604020202020204" pitchFamily="34" charset="0"/>
              </a:rPr>
              <a:t>Reading</a:t>
            </a:r>
            <a:endParaRPr lang="en-US" altLang="zh-CN" dirty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0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0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1" grpId="0"/>
      <p:bldP spid="17412" grpId="0"/>
      <p:bldP spid="17413" grpId="0"/>
      <p:bldP spid="17414" grpId="0"/>
      <p:bldP spid="17415" grpId="0"/>
      <p:bldP spid="17416" grpId="0"/>
      <p:bldP spid="174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graphicFrame>
        <p:nvGraphicFramePr>
          <p:cNvPr id="15362" name="表格 15361"/>
          <p:cNvGraphicFramePr/>
          <p:nvPr/>
        </p:nvGraphicFramePr>
        <p:xfrm>
          <a:off x="671513" y="1274763"/>
          <a:ext cx="7786687" cy="5278437"/>
        </p:xfrm>
        <a:graphic>
          <a:graphicData uri="http://schemas.openxmlformats.org/drawingml/2006/table">
            <a:tbl>
              <a:tblPr/>
              <a:tblGrid>
                <a:gridCol w="2319338"/>
                <a:gridCol w="2990850"/>
                <a:gridCol w="2476500"/>
              </a:tblGrid>
              <a:tr h="660400">
                <a:tc gridSpan="3"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3600" b="1" dirty="0">
                          <a:latin typeface="Times New Roman" panose="02020603050405020304" pitchFamily="18" charset="0"/>
                        </a:rPr>
                        <a:t>The growth of Xi Wang</a:t>
                      </a:r>
                      <a:endParaRPr lang="en-US" altLang="zh-CN" sz="3600" b="1" dirty="0">
                        <a:latin typeface="Times New Roman" panose="02020603050405020304" pitchFamily="18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1"/>
                    </a:solidFill>
                  </a:tcPr>
                </a:tc>
                <a:tc hMerge="1">
                  <a:tcP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658813"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3600" b="1" dirty="0">
                          <a:latin typeface="Times New Roman" panose="02020603050405020304" pitchFamily="18" charset="0"/>
                        </a:rPr>
                        <a:t>Age </a:t>
                      </a:r>
                      <a:endParaRPr lang="en-US" altLang="zh-CN" sz="3600" b="1" dirty="0">
                        <a:latin typeface="Times New Roman" panose="02020603050405020304" pitchFamily="18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3600" b="1" dirty="0">
                          <a:latin typeface="Times New Roman" panose="02020603050405020304" pitchFamily="18" charset="0"/>
                        </a:rPr>
                        <a:t>Weight</a:t>
                      </a:r>
                      <a:endParaRPr lang="en-US" altLang="zh-CN" sz="3600" b="1" dirty="0">
                        <a:latin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3600" b="1" dirty="0">
                          <a:latin typeface="Times New Roman" panose="02020603050405020304" pitchFamily="18" charset="0"/>
                        </a:rPr>
                        <a:t>Food</a:t>
                      </a:r>
                      <a:endParaRPr lang="en-US" altLang="zh-CN" sz="3600" b="1" dirty="0">
                        <a:latin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1"/>
                    </a:solidFill>
                  </a:tcPr>
                </a:tc>
              </a:tr>
              <a:tr h="660400"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3600" b="1" dirty="0">
                          <a:latin typeface="Times New Roman" panose="02020603050405020304" pitchFamily="18" charset="0"/>
                        </a:rPr>
                        <a:t>1 day</a:t>
                      </a:r>
                      <a:endParaRPr lang="en-US" altLang="zh-CN" sz="3600" b="1" dirty="0">
                        <a:latin typeface="Times New Roman" panose="02020603050405020304" pitchFamily="18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3600" b="1" dirty="0">
                        <a:latin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1"/>
                    </a:solidFill>
                  </a:tcPr>
                </a:tc>
                <a:tc rowSpan="3"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3600" b="1" dirty="0">
                        <a:latin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1"/>
                    </a:solidFill>
                  </a:tcPr>
                </a:tc>
              </a:tr>
              <a:tr h="660400"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3600" b="1" dirty="0">
                          <a:latin typeface="Times New Roman" panose="02020603050405020304" pitchFamily="18" charset="0"/>
                        </a:rPr>
                        <a:t>10 days</a:t>
                      </a:r>
                      <a:endParaRPr lang="en-US" altLang="zh-CN" sz="3600" b="1" dirty="0">
                        <a:latin typeface="Times New Roman" panose="02020603050405020304" pitchFamily="18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3600" b="1" dirty="0">
                          <a:latin typeface="Times New Roman" panose="02020603050405020304" pitchFamily="18" charset="0"/>
                        </a:rPr>
                        <a:t>           </a:t>
                      </a:r>
                      <a:r>
                        <a:rPr lang="en-US" altLang="zh-CN" sz="3600" b="1" dirty="0">
                          <a:latin typeface="Times New Roman" panose="02020603050405020304" pitchFamily="18" charset="0"/>
                        </a:rPr>
                        <a:t>/</a:t>
                      </a:r>
                      <a:endParaRPr lang="en-US" altLang="zh-CN" sz="3600" b="1" dirty="0">
                        <a:latin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1"/>
                    </a:solidFill>
                  </a:tcPr>
                </a:tc>
                <a:tc vMerge="1"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</a:tr>
              <a:tr h="658812"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3600" b="1" dirty="0">
                          <a:latin typeface="Times New Roman" panose="02020603050405020304" pitchFamily="18" charset="0"/>
                        </a:rPr>
                        <a:t>4 months</a:t>
                      </a:r>
                      <a:endParaRPr lang="en-US" altLang="zh-CN" sz="3600" b="1" dirty="0">
                        <a:latin typeface="Times New Roman" panose="02020603050405020304" pitchFamily="18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3600" b="1" dirty="0">
                        <a:latin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1"/>
                    </a:solidFill>
                  </a:tcPr>
                </a:tc>
                <a:tc vMerge="1"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660400"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3600" b="1" dirty="0"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3600" b="1" dirty="0">
                          <a:latin typeface="Times New Roman" panose="02020603050405020304" pitchFamily="18" charset="0"/>
                        </a:rPr>
                        <a:t>6 months</a:t>
                      </a:r>
                      <a:endParaRPr lang="en-US" altLang="zh-CN" sz="3600" b="1" dirty="0">
                        <a:latin typeface="Times New Roman" panose="02020603050405020304" pitchFamily="18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3600" b="1" dirty="0">
                          <a:latin typeface="Times New Roman" panose="02020603050405020304" pitchFamily="18" charset="0"/>
                        </a:rPr>
                        <a:t>/</a:t>
                      </a:r>
                      <a:endParaRPr lang="en-US" altLang="zh-CN" sz="3600" b="1" dirty="0">
                        <a:latin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1"/>
                    </a:solidFill>
                  </a:tcPr>
                </a:tc>
                <a:tc rowSpan="3"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3600" b="1" dirty="0">
                        <a:latin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1"/>
                    </a:solidFill>
                  </a:tcPr>
                </a:tc>
              </a:tr>
              <a:tr h="658813"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3600" b="1" dirty="0">
                          <a:latin typeface="Times New Roman" panose="02020603050405020304" pitchFamily="18" charset="0"/>
                        </a:rPr>
                        <a:t>12 months</a:t>
                      </a:r>
                      <a:endParaRPr lang="en-US" altLang="zh-CN" sz="3600" b="1" dirty="0">
                        <a:latin typeface="Times New Roman" panose="02020603050405020304" pitchFamily="18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3600" b="1" dirty="0">
                        <a:latin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1"/>
                    </a:solidFill>
                  </a:tcPr>
                </a:tc>
                <a:tc vMerge="1"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</a:tr>
              <a:tr h="660400"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3600" b="1" dirty="0">
                          <a:latin typeface="Times New Roman" panose="02020603050405020304" pitchFamily="18" charset="0"/>
                        </a:rPr>
                        <a:t>20 months</a:t>
                      </a:r>
                      <a:endParaRPr lang="en-US" altLang="zh-CN" sz="3600" b="1" dirty="0">
                        <a:latin typeface="Times New Roman" panose="02020603050405020304" pitchFamily="18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3600" b="1" dirty="0">
                          <a:latin typeface="Times New Roman" panose="02020603050405020304" pitchFamily="18" charset="0"/>
                        </a:rPr>
                        <a:t>/</a:t>
                      </a:r>
                      <a:endParaRPr lang="en-US" altLang="zh-CN" sz="3600" b="1" dirty="0">
                        <a:latin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1"/>
                    </a:solidFill>
                  </a:tcPr>
                </a:tc>
                <a:tc vMerge="1"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470" name="Text Box 38"/>
          <p:cNvSpPr txBox="1"/>
          <p:nvPr/>
        </p:nvSpPr>
        <p:spPr>
          <a:xfrm>
            <a:off x="3657600" y="2646363"/>
            <a:ext cx="16764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dirty="0">
                <a:solidFill>
                  <a:srgbClr val="0000CC"/>
                </a:solidFill>
                <a:latin typeface="Times New Roman" panose="02020603050405020304" pitchFamily="18" charset="0"/>
              </a:rPr>
              <a:t>100 g</a:t>
            </a:r>
            <a:endParaRPr lang="en-US" altLang="zh-CN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71" name="Text Box 39"/>
          <p:cNvSpPr txBox="1"/>
          <p:nvPr/>
        </p:nvSpPr>
        <p:spPr>
          <a:xfrm>
            <a:off x="3567113" y="3408363"/>
            <a:ext cx="27432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72" name="Text Box 40"/>
          <p:cNvSpPr txBox="1"/>
          <p:nvPr/>
        </p:nvSpPr>
        <p:spPr>
          <a:xfrm>
            <a:off x="3657600" y="3941763"/>
            <a:ext cx="16764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dirty="0">
                <a:solidFill>
                  <a:srgbClr val="0000CC"/>
                </a:solidFill>
                <a:latin typeface="Times New Roman" panose="02020603050405020304" pitchFamily="18" charset="0"/>
              </a:rPr>
              <a:t>8 kg</a:t>
            </a:r>
            <a:endParaRPr lang="en-US" altLang="zh-CN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73" name="Text Box 41"/>
          <p:cNvSpPr txBox="1"/>
          <p:nvPr/>
        </p:nvSpPr>
        <p:spPr>
          <a:xfrm>
            <a:off x="3733800" y="5226050"/>
            <a:ext cx="16764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dirty="0">
                <a:solidFill>
                  <a:srgbClr val="0000CC"/>
                </a:solidFill>
                <a:latin typeface="Times New Roman" panose="02020603050405020304" pitchFamily="18" charset="0"/>
              </a:rPr>
              <a:t>35 kg</a:t>
            </a:r>
            <a:endParaRPr lang="en-US" altLang="zh-CN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74" name="Text Box 42"/>
          <p:cNvSpPr txBox="1"/>
          <p:nvPr/>
        </p:nvSpPr>
        <p:spPr>
          <a:xfrm>
            <a:off x="6081713" y="2646363"/>
            <a:ext cx="2057400" cy="17399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lang="en-US" altLang="zh-CN" dirty="0">
                <a:solidFill>
                  <a:srgbClr val="0000CC"/>
                </a:solidFill>
                <a:latin typeface="Times New Roman" panose="02020603050405020304" pitchFamily="18" charset="0"/>
              </a:rPr>
              <a:t>her mother’s milk</a:t>
            </a:r>
            <a:endParaRPr lang="en-US" altLang="zh-CN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75" name="Text Box 43"/>
          <p:cNvSpPr txBox="1"/>
          <p:nvPr/>
        </p:nvSpPr>
        <p:spPr>
          <a:xfrm>
            <a:off x="6005513" y="4627563"/>
            <a:ext cx="23622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lang="en-US" altLang="zh-CN" dirty="0">
                <a:solidFill>
                  <a:srgbClr val="0000CC"/>
                </a:solidFill>
                <a:latin typeface="Times New Roman" panose="02020603050405020304" pitchFamily="18" charset="0"/>
              </a:rPr>
              <a:t>bamboo</a:t>
            </a:r>
            <a:endParaRPr lang="en-US" altLang="zh-CN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401" name="AutoShape 44"/>
          <p:cNvSpPr/>
          <p:nvPr/>
        </p:nvSpPr>
        <p:spPr>
          <a:xfrm>
            <a:off x="2835275" y="381000"/>
            <a:ext cx="3489325" cy="792163"/>
          </a:xfrm>
          <a:prstGeom prst="roundRect">
            <a:avLst>
              <a:gd name="adj" fmla="val 16667"/>
            </a:avLst>
          </a:prstGeom>
          <a:solidFill>
            <a:srgbClr val="00CC00"/>
          </a:solidFill>
          <a:ln w="9525" cap="flat" cmpd="sng">
            <a:solidFill>
              <a:srgbClr val="944B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>
              <a:lnSpc>
                <a:spcPct val="90000"/>
              </a:lnSpc>
            </a:pPr>
            <a:r>
              <a:rPr lang="en-US" altLang="zh-CN" sz="4000" dirty="0">
                <a:solidFill>
                  <a:schemeClr val="bg1"/>
                </a:solidFill>
                <a:latin typeface="Times New Roman" panose="02020603050405020304" pitchFamily="18" charset="0"/>
              </a:rPr>
              <a:t>Note-making</a:t>
            </a:r>
            <a:r>
              <a:rPr lang="en-US" altLang="zh-CN" sz="4000" dirty="0">
                <a:solidFill>
                  <a:srgbClr val="336600"/>
                </a:solidFill>
                <a:latin typeface="Times New Roman" panose="02020603050405020304" pitchFamily="18" charset="0"/>
              </a:rPr>
              <a:t> </a:t>
            </a:r>
            <a:endParaRPr lang="en-US" altLang="zh-CN" sz="4000" dirty="0">
              <a:solidFill>
                <a:srgbClr val="3366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8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8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8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8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70" grpId="0"/>
      <p:bldP spid="18471" grpId="0"/>
      <p:bldP spid="18472" grpId="0"/>
      <p:bldP spid="18473" grpId="0"/>
      <p:bldP spid="18474" grpId="0"/>
      <p:bldP spid="1847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grpSp>
        <p:nvGrpSpPr>
          <p:cNvPr id="16386" name="Group 2"/>
          <p:cNvGrpSpPr/>
          <p:nvPr/>
        </p:nvGrpSpPr>
        <p:grpSpPr>
          <a:xfrm>
            <a:off x="1066800" y="647700"/>
            <a:ext cx="7162800" cy="1223963"/>
            <a:chOff x="0" y="0"/>
            <a:chExt cx="4512" cy="771"/>
          </a:xfrm>
        </p:grpSpPr>
        <p:pic>
          <p:nvPicPr>
            <p:cNvPr id="16388" name="Picture 3" descr="758s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4512" cy="77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6389" name="Text Box 4"/>
            <p:cNvSpPr txBox="1"/>
            <p:nvPr/>
          </p:nvSpPr>
          <p:spPr>
            <a:xfrm>
              <a:off x="144" y="192"/>
              <a:ext cx="3216" cy="40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l">
                <a:spcBef>
                  <a:spcPct val="50000"/>
                </a:spcBef>
              </a:pPr>
              <a:r>
                <a:rPr lang="en-US" altLang="zh-CN" dirty="0">
                  <a:solidFill>
                    <a:srgbClr val="006600"/>
                  </a:solidFill>
                  <a:latin typeface="Times New Roman" panose="02020603050405020304" pitchFamily="18" charset="0"/>
                </a:rPr>
                <a:t>The growth of Xi Wang</a:t>
              </a:r>
              <a:endParaRPr lang="en-US" altLang="zh-CN" dirty="0">
                <a:solidFill>
                  <a:srgbClr val="0066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19461" name="Text Box 5"/>
          <p:cNvSpPr txBox="1"/>
          <p:nvPr/>
        </p:nvSpPr>
        <p:spPr>
          <a:xfrm>
            <a:off x="1333500" y="2214245"/>
            <a:ext cx="6629400" cy="307149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lnSpc>
                <a:spcPct val="115000"/>
              </a:lnSpc>
              <a:spcBef>
                <a:spcPct val="50000"/>
              </a:spcBef>
            </a:pPr>
            <a:r>
              <a:rPr lang="en-US" altLang="zh-CN" sz="3800" dirty="0">
                <a:latin typeface="Times New Roman" panose="02020603050405020304" pitchFamily="18" charset="0"/>
              </a:rPr>
              <a:t>Match the sentences with the pictures and write the correct letters in the boxes. </a:t>
            </a:r>
            <a:endParaRPr lang="en-US" altLang="zh-CN" sz="3800" dirty="0">
              <a:latin typeface="Times New Roman" panose="02020603050405020304" pitchFamily="18" charset="0"/>
            </a:endParaRPr>
          </a:p>
          <a:p>
            <a:pPr algn="l">
              <a:lnSpc>
                <a:spcPct val="115000"/>
              </a:lnSpc>
              <a:spcBef>
                <a:spcPct val="50000"/>
              </a:spcBef>
            </a:pPr>
            <a:r>
              <a:rPr lang="en-US" altLang="zh-CN" sz="3800" dirty="0">
                <a:latin typeface="Times New Roman" panose="02020603050405020304" pitchFamily="18" charset="0"/>
              </a:rPr>
              <a:t>B2 on Page59</a:t>
            </a:r>
            <a:endParaRPr lang="en-US" altLang="zh-CN" sz="38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0482" name="Text Box 2"/>
          <p:cNvSpPr txBox="1"/>
          <p:nvPr/>
        </p:nvSpPr>
        <p:spPr>
          <a:xfrm>
            <a:off x="762000" y="1025525"/>
            <a:ext cx="7620000" cy="4765675"/>
          </a:xfrm>
          <a:prstGeom prst="rect">
            <a:avLst/>
          </a:prstGeom>
          <a:solidFill>
            <a:srgbClr val="CC99FF">
              <a:alpha val="50195"/>
            </a:srgbClr>
          </a:solidFill>
          <a:ln w="9525" cap="flat" cmpd="sng">
            <a:solidFill>
              <a:srgbClr val="FFFF66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marL="457200" indent="-457200" algn="l">
              <a:spcBef>
                <a:spcPct val="25000"/>
              </a:spcBef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</a:rPr>
              <a:t>a.</a:t>
            </a:r>
            <a:r>
              <a:rPr lang="en-US" altLang="zh-CN" dirty="0">
                <a:latin typeface="Times New Roman" panose="02020603050405020304" pitchFamily="18" charset="0"/>
              </a:rPr>
              <a:t> She learnt to look after herself.</a:t>
            </a:r>
            <a:endParaRPr lang="en-US" altLang="zh-CN" dirty="0">
              <a:latin typeface="Times New Roman" panose="02020603050405020304" pitchFamily="18" charset="0"/>
            </a:endParaRPr>
          </a:p>
          <a:p>
            <a:pPr marL="457200" indent="-457200" algn="l">
              <a:spcBef>
                <a:spcPct val="25000"/>
              </a:spcBef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</a:rPr>
              <a:t>b.</a:t>
            </a:r>
            <a:r>
              <a:rPr lang="en-US" altLang="zh-CN" dirty="0">
                <a:latin typeface="Times New Roman" panose="02020603050405020304" pitchFamily="18" charset="0"/>
              </a:rPr>
              <a:t> She was about eight kilograms and  </a:t>
            </a:r>
            <a:endParaRPr lang="en-US" altLang="zh-CN" dirty="0">
              <a:latin typeface="Times New Roman" panose="02020603050405020304" pitchFamily="18" charset="0"/>
            </a:endParaRPr>
          </a:p>
          <a:p>
            <a:pPr marL="457200" indent="-457200" algn="l">
              <a:spcBef>
                <a:spcPct val="25000"/>
              </a:spcBef>
            </a:pPr>
            <a:r>
              <a:rPr lang="en-US" altLang="zh-CN" dirty="0">
                <a:latin typeface="Times New Roman" panose="02020603050405020304" pitchFamily="18" charset="0"/>
              </a:rPr>
              <a:t>    started to go outside.</a:t>
            </a:r>
            <a:endParaRPr lang="en-US" altLang="zh-CN" dirty="0">
              <a:latin typeface="Times New Roman" panose="02020603050405020304" pitchFamily="18" charset="0"/>
            </a:endParaRPr>
          </a:p>
          <a:p>
            <a:pPr marL="457200" indent="-457200" algn="l">
              <a:spcBef>
                <a:spcPct val="25000"/>
              </a:spcBef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</a:rPr>
              <a:t>c.</a:t>
            </a:r>
            <a:r>
              <a:rPr lang="en-US" altLang="zh-CN" dirty="0">
                <a:latin typeface="Times New Roman" panose="02020603050405020304" pitchFamily="18" charset="0"/>
              </a:rPr>
              <a:t> She looked like a white mouse.</a:t>
            </a:r>
            <a:endParaRPr lang="en-US" altLang="zh-CN" dirty="0">
              <a:latin typeface="Times New Roman" panose="02020603050405020304" pitchFamily="18" charset="0"/>
            </a:endParaRPr>
          </a:p>
          <a:p>
            <a:pPr marL="457200" indent="-457200" algn="l">
              <a:spcBef>
                <a:spcPct val="25000"/>
              </a:spcBef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</a:rPr>
              <a:t>d.</a:t>
            </a:r>
            <a:r>
              <a:rPr lang="en-US" altLang="zh-CN" dirty="0">
                <a:latin typeface="Times New Roman" panose="02020603050405020304" pitchFamily="18" charset="0"/>
              </a:rPr>
              <a:t> She began to eat bamboo.</a:t>
            </a:r>
            <a:endParaRPr lang="en-US" altLang="zh-CN" dirty="0">
              <a:latin typeface="Times New Roman" panose="02020603050405020304" pitchFamily="18" charset="0"/>
            </a:endParaRPr>
          </a:p>
          <a:p>
            <a:pPr marL="457200" indent="-457200" algn="l">
              <a:spcBef>
                <a:spcPct val="25000"/>
              </a:spcBef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</a:rPr>
              <a:t>e.</a:t>
            </a:r>
            <a:r>
              <a:rPr lang="en-US" altLang="zh-CN" dirty="0">
                <a:latin typeface="Times New Roman" panose="02020603050405020304" pitchFamily="18" charset="0"/>
              </a:rPr>
              <a:t> She weighed 100 grams.</a:t>
            </a:r>
            <a:endParaRPr lang="en-US" altLang="zh-CN" dirty="0">
              <a:latin typeface="Times New Roman" panose="02020603050405020304" pitchFamily="18" charset="0"/>
            </a:endParaRPr>
          </a:p>
          <a:p>
            <a:pPr marL="457200" indent="-457200" algn="l">
              <a:spcBef>
                <a:spcPct val="25000"/>
              </a:spcBef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</a:rPr>
              <a:t>f.</a:t>
            </a:r>
            <a:r>
              <a:rPr lang="en-US" altLang="zh-CN" dirty="0">
                <a:latin typeface="Times New Roman" panose="02020603050405020304" pitchFamily="18" charset="0"/>
              </a:rPr>
              <a:t> She weighed over 35 kilograms.</a:t>
            </a:r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8434" name="AutoShape 2"/>
          <p:cNvSpPr/>
          <p:nvPr/>
        </p:nvSpPr>
        <p:spPr>
          <a:xfrm>
            <a:off x="2819400" y="1263650"/>
            <a:ext cx="287338" cy="179388"/>
          </a:xfrm>
          <a:prstGeom prst="rightArrow">
            <a:avLst>
              <a:gd name="adj1" fmla="val 50000"/>
              <a:gd name="adj2" fmla="val 40044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18435" name="AutoShape 3"/>
          <p:cNvSpPr/>
          <p:nvPr/>
        </p:nvSpPr>
        <p:spPr>
          <a:xfrm rot="5400000">
            <a:off x="3025775" y="4333875"/>
            <a:ext cx="179388" cy="287338"/>
          </a:xfrm>
          <a:prstGeom prst="downArrow">
            <a:avLst>
              <a:gd name="adj1" fmla="val 50000"/>
              <a:gd name="adj2" fmla="val 40044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18436" name="AutoShape 4"/>
          <p:cNvSpPr/>
          <p:nvPr/>
        </p:nvSpPr>
        <p:spPr>
          <a:xfrm>
            <a:off x="5791200" y="1263650"/>
            <a:ext cx="287338" cy="179388"/>
          </a:xfrm>
          <a:prstGeom prst="rightArrow">
            <a:avLst>
              <a:gd name="adj1" fmla="val 50000"/>
              <a:gd name="adj2" fmla="val 40044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18437" name="AutoShape 5"/>
          <p:cNvSpPr/>
          <p:nvPr/>
        </p:nvSpPr>
        <p:spPr>
          <a:xfrm rot="5400000">
            <a:off x="7315200" y="3092450"/>
            <a:ext cx="287338" cy="179388"/>
          </a:xfrm>
          <a:prstGeom prst="rightArrow">
            <a:avLst>
              <a:gd name="adj1" fmla="val 50000"/>
              <a:gd name="adj2" fmla="val 40044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18438" name="Text Box 6"/>
          <p:cNvSpPr txBox="1"/>
          <p:nvPr/>
        </p:nvSpPr>
        <p:spPr>
          <a:xfrm>
            <a:off x="762000" y="2406650"/>
            <a:ext cx="82296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lang="en-US" altLang="zh-CN" dirty="0">
                <a:latin typeface="Times New Roman" panose="02020603050405020304" pitchFamily="18" charset="0"/>
              </a:rPr>
              <a:t>1 day             10 days           4 months</a:t>
            </a:r>
            <a:endParaRPr lang="en-US" altLang="zh-CN" dirty="0">
              <a:latin typeface="Times New Roman" panose="02020603050405020304" pitchFamily="18" charset="0"/>
            </a:endParaRPr>
          </a:p>
        </p:txBody>
      </p:sp>
      <p:sp>
        <p:nvSpPr>
          <p:cNvPr id="18439" name="Text Box 7"/>
          <p:cNvSpPr txBox="1"/>
          <p:nvPr/>
        </p:nvSpPr>
        <p:spPr>
          <a:xfrm>
            <a:off x="3505200" y="5530850"/>
            <a:ext cx="23622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lang="en-US" altLang="zh-CN" dirty="0">
                <a:latin typeface="Times New Roman" panose="02020603050405020304" pitchFamily="18" charset="0"/>
              </a:rPr>
              <a:t>12 months</a:t>
            </a:r>
            <a:endParaRPr lang="en-US" altLang="zh-CN" dirty="0">
              <a:latin typeface="Times New Roman" panose="02020603050405020304" pitchFamily="18" charset="0"/>
            </a:endParaRPr>
          </a:p>
        </p:txBody>
      </p:sp>
      <p:sp>
        <p:nvSpPr>
          <p:cNvPr id="18440" name="Text Box 8"/>
          <p:cNvSpPr txBox="1"/>
          <p:nvPr/>
        </p:nvSpPr>
        <p:spPr>
          <a:xfrm>
            <a:off x="533400" y="5530850"/>
            <a:ext cx="22860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lang="en-US" altLang="zh-CN" dirty="0">
                <a:latin typeface="Times New Roman" panose="02020603050405020304" pitchFamily="18" charset="0"/>
              </a:rPr>
              <a:t>20 months</a:t>
            </a:r>
            <a:endParaRPr lang="en-US" altLang="zh-CN" dirty="0">
              <a:latin typeface="Times New Roman" panose="02020603050405020304" pitchFamily="18" charset="0"/>
            </a:endParaRPr>
          </a:p>
        </p:txBody>
      </p:sp>
      <p:sp>
        <p:nvSpPr>
          <p:cNvPr id="18441" name="Rectangle 9"/>
          <p:cNvSpPr/>
          <p:nvPr/>
        </p:nvSpPr>
        <p:spPr>
          <a:xfrm>
            <a:off x="2082800" y="2562225"/>
            <a:ext cx="431800" cy="43180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18442" name="Rectangle 10"/>
          <p:cNvSpPr/>
          <p:nvPr/>
        </p:nvSpPr>
        <p:spPr>
          <a:xfrm>
            <a:off x="5029200" y="2559050"/>
            <a:ext cx="431800" cy="43180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18443" name="Rectangle 11"/>
          <p:cNvSpPr/>
          <p:nvPr/>
        </p:nvSpPr>
        <p:spPr>
          <a:xfrm>
            <a:off x="8229600" y="2551113"/>
            <a:ext cx="431800" cy="43180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18444" name="Rectangle 12"/>
          <p:cNvSpPr/>
          <p:nvPr/>
        </p:nvSpPr>
        <p:spPr>
          <a:xfrm>
            <a:off x="8331200" y="5632450"/>
            <a:ext cx="431800" cy="43180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18445" name="Rectangle 13"/>
          <p:cNvSpPr/>
          <p:nvPr/>
        </p:nvSpPr>
        <p:spPr>
          <a:xfrm>
            <a:off x="5664200" y="5632450"/>
            <a:ext cx="431800" cy="43180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18446" name="Rectangle 14"/>
          <p:cNvSpPr/>
          <p:nvPr/>
        </p:nvSpPr>
        <p:spPr>
          <a:xfrm>
            <a:off x="2743200" y="5683250"/>
            <a:ext cx="431800" cy="43180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18447" name="Text Box 15"/>
          <p:cNvSpPr txBox="1"/>
          <p:nvPr/>
        </p:nvSpPr>
        <p:spPr>
          <a:xfrm>
            <a:off x="6400800" y="5530850"/>
            <a:ext cx="20574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lang="en-US" altLang="zh-CN" dirty="0">
                <a:latin typeface="Times New Roman" panose="02020603050405020304" pitchFamily="18" charset="0"/>
              </a:rPr>
              <a:t>6 months</a:t>
            </a:r>
            <a:endParaRPr lang="en-US" altLang="zh-CN" dirty="0">
              <a:latin typeface="Times New Roman" panose="02020603050405020304" pitchFamily="18" charset="0"/>
            </a:endParaRPr>
          </a:p>
        </p:txBody>
      </p:sp>
      <p:sp>
        <p:nvSpPr>
          <p:cNvPr id="18448" name="Text Box 16"/>
          <p:cNvSpPr txBox="1"/>
          <p:nvPr/>
        </p:nvSpPr>
        <p:spPr>
          <a:xfrm>
            <a:off x="2078038" y="2406650"/>
            <a:ext cx="360362" cy="3603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</a:rPr>
              <a:t>e</a:t>
            </a:r>
            <a:endParaRPr lang="en-US" altLang="zh-CN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521" name="Text Box 17"/>
          <p:cNvSpPr txBox="1"/>
          <p:nvPr/>
        </p:nvSpPr>
        <p:spPr>
          <a:xfrm>
            <a:off x="5049838" y="2382838"/>
            <a:ext cx="360362" cy="360362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  <a:endParaRPr lang="en-US" altLang="zh-CN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522" name="Text Box 18"/>
          <p:cNvSpPr txBox="1"/>
          <p:nvPr/>
        </p:nvSpPr>
        <p:spPr>
          <a:xfrm>
            <a:off x="8250238" y="2406650"/>
            <a:ext cx="360362" cy="3603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  <a:endParaRPr lang="en-US" altLang="zh-CN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523" name="Text Box 19"/>
          <p:cNvSpPr txBox="1"/>
          <p:nvPr/>
        </p:nvSpPr>
        <p:spPr>
          <a:xfrm>
            <a:off x="8302625" y="5530850"/>
            <a:ext cx="360363" cy="3603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</a:rPr>
              <a:t>d</a:t>
            </a:r>
            <a:endParaRPr lang="en-US" altLang="zh-CN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524" name="Text Box 20"/>
          <p:cNvSpPr txBox="1"/>
          <p:nvPr/>
        </p:nvSpPr>
        <p:spPr>
          <a:xfrm>
            <a:off x="5715000" y="5530850"/>
            <a:ext cx="360363" cy="3603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</a:rPr>
              <a:t>f</a:t>
            </a:r>
            <a:endParaRPr lang="en-US" altLang="zh-CN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525" name="Text Box 21"/>
          <p:cNvSpPr txBox="1"/>
          <p:nvPr/>
        </p:nvSpPr>
        <p:spPr>
          <a:xfrm>
            <a:off x="2743200" y="5530850"/>
            <a:ext cx="360363" cy="3603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</a:rPr>
              <a:t>a</a:t>
            </a:r>
            <a:endParaRPr lang="en-US" altLang="zh-CN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54" name="AutoShape 22"/>
          <p:cNvSpPr/>
          <p:nvPr/>
        </p:nvSpPr>
        <p:spPr>
          <a:xfrm rot="5400000">
            <a:off x="5997575" y="4333875"/>
            <a:ext cx="179388" cy="287338"/>
          </a:xfrm>
          <a:prstGeom prst="downArrow">
            <a:avLst>
              <a:gd name="adj1" fmla="val 50000"/>
              <a:gd name="adj2" fmla="val 40044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Times New Roman" panose="02020603050405020304" pitchFamily="18" charset="0"/>
            </a:endParaRPr>
          </a:p>
        </p:txBody>
      </p:sp>
      <p:pic>
        <p:nvPicPr>
          <p:cNvPr id="18455" name="Picture 23" descr="20130816_103930"/>
          <p:cNvPicPr>
            <a:picLocks noChangeAspect="1"/>
          </p:cNvPicPr>
          <p:nvPr/>
        </p:nvPicPr>
        <p:blipFill>
          <a:blip r:embed="rId2"/>
          <a:srcRect r="80702" b="73918"/>
          <a:stretch>
            <a:fillRect/>
          </a:stretch>
        </p:blipFill>
        <p:spPr>
          <a:xfrm>
            <a:off x="882650" y="577850"/>
            <a:ext cx="1536700" cy="1676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56" name="Picture 24" descr="20130816_103930"/>
          <p:cNvPicPr>
            <a:picLocks noChangeAspect="1"/>
          </p:cNvPicPr>
          <p:nvPr/>
        </p:nvPicPr>
        <p:blipFill>
          <a:blip r:embed="rId2"/>
          <a:srcRect l="26312" r="52635" b="73918"/>
          <a:stretch>
            <a:fillRect/>
          </a:stretch>
        </p:blipFill>
        <p:spPr>
          <a:xfrm>
            <a:off x="3581400" y="577850"/>
            <a:ext cx="1676400" cy="1676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57" name="Picture 25" descr="20130816_103930"/>
          <p:cNvPicPr>
            <a:picLocks noChangeAspect="1"/>
          </p:cNvPicPr>
          <p:nvPr/>
        </p:nvPicPr>
        <p:blipFill>
          <a:blip r:embed="rId2"/>
          <a:srcRect l="54381" t="4347" r="25375" b="73918"/>
          <a:stretch>
            <a:fillRect/>
          </a:stretch>
        </p:blipFill>
        <p:spPr>
          <a:xfrm>
            <a:off x="6400800" y="577850"/>
            <a:ext cx="1905000" cy="1651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58" name="Picture 26" descr="20130816_103930"/>
          <p:cNvPicPr>
            <a:picLocks noChangeAspect="1"/>
          </p:cNvPicPr>
          <p:nvPr/>
        </p:nvPicPr>
        <p:blipFill>
          <a:blip r:embed="rId2"/>
          <a:srcRect l="79681" t="4347" r="1762" b="71744"/>
          <a:stretch>
            <a:fillRect/>
          </a:stretch>
        </p:blipFill>
        <p:spPr>
          <a:xfrm>
            <a:off x="6477000" y="3397250"/>
            <a:ext cx="1905000" cy="1981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59" name="Picture 27" descr="20130816_103930"/>
          <p:cNvPicPr>
            <a:picLocks noChangeAspect="1"/>
          </p:cNvPicPr>
          <p:nvPr/>
        </p:nvPicPr>
        <p:blipFill>
          <a:blip r:embed="rId2"/>
          <a:srcRect l="78705" t="39122" r="9" b="36967"/>
          <a:stretch>
            <a:fillRect/>
          </a:stretch>
        </p:blipFill>
        <p:spPr>
          <a:xfrm>
            <a:off x="3581400" y="3397250"/>
            <a:ext cx="2133600" cy="1933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60" name="Picture 28" descr="20130816_103930"/>
          <p:cNvPicPr>
            <a:picLocks noChangeAspect="1"/>
          </p:cNvPicPr>
          <p:nvPr/>
        </p:nvPicPr>
        <p:blipFill>
          <a:blip r:embed="rId2"/>
          <a:srcRect l="78938" t="73898" r="1762" b="20"/>
          <a:stretch>
            <a:fillRect/>
          </a:stretch>
        </p:blipFill>
        <p:spPr>
          <a:xfrm>
            <a:off x="850900" y="3397250"/>
            <a:ext cx="1816100" cy="1981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1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21" grpId="0"/>
      <p:bldP spid="21522" grpId="0"/>
      <p:bldP spid="21523" grpId="0"/>
      <p:bldP spid="21524" grpId="0"/>
      <p:bldP spid="215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graphicFrame>
        <p:nvGraphicFramePr>
          <p:cNvPr id="24578" name="Group 2"/>
          <p:cNvGraphicFramePr>
            <a:graphicFrameLocks noGrp="1"/>
          </p:cNvGraphicFramePr>
          <p:nvPr/>
        </p:nvGraphicFramePr>
        <p:xfrm>
          <a:off x="304800" y="1143000"/>
          <a:ext cx="8534400" cy="5334000"/>
        </p:xfrm>
        <a:graphic>
          <a:graphicData uri="http://schemas.openxmlformats.org/drawingml/2006/table">
            <a:tbl>
              <a:tblPr/>
              <a:tblGrid>
                <a:gridCol w="5334000"/>
                <a:gridCol w="3200400"/>
              </a:tblGrid>
              <a:tr h="595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Problems</a:t>
                      </a:r>
                      <a:endParaRPr kumimoji="0" lang="en-US" altLang="zh-CN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Ideas</a:t>
                      </a:r>
                      <a:endParaRPr kumimoji="0" lang="en-US" altLang="zh-CN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1"/>
                    </a:solidFill>
                  </a:tcPr>
                </a:tc>
              </a:tr>
              <a:tr h="4738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1"/>
                    </a:solidFill>
                  </a:tcPr>
                </a:tc>
              </a:tr>
            </a:tbl>
          </a:graphicData>
        </a:graphic>
      </p:graphicFrame>
      <p:sp>
        <p:nvSpPr>
          <p:cNvPr id="24589" name="Text Box 13"/>
          <p:cNvSpPr txBox="1"/>
          <p:nvPr/>
        </p:nvSpPr>
        <p:spPr>
          <a:xfrm>
            <a:off x="304800" y="1752600"/>
            <a:ext cx="5410200" cy="50736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lnSpc>
                <a:spcPct val="95000"/>
              </a:lnSpc>
            </a:pPr>
            <a:r>
              <a:rPr lang="en-US" altLang="zh-CN" dirty="0">
                <a:solidFill>
                  <a:srgbClr val="FF0066"/>
                </a:solidFill>
                <a:latin typeface="Times New Roman" panose="02020603050405020304" pitchFamily="18" charset="0"/>
              </a:rPr>
              <a:t>· </a:t>
            </a:r>
            <a:r>
              <a:rPr lang="en-US" altLang="zh-CN" sz="3400" dirty="0">
                <a:solidFill>
                  <a:srgbClr val="0000CC"/>
                </a:solidFill>
                <a:latin typeface="Times New Roman" panose="02020603050405020304" pitchFamily="18" charset="0"/>
              </a:rPr>
              <a:t>It is very difficult for pandas to have babies, and many baby pandas die when they are very young.</a:t>
            </a:r>
            <a:endParaRPr lang="en-US" altLang="zh-CN" sz="3400" dirty="0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 algn="l">
              <a:lnSpc>
                <a:spcPct val="95000"/>
              </a:lnSpc>
            </a:pPr>
            <a:r>
              <a:rPr lang="en-US" altLang="zh-CN" dirty="0">
                <a:solidFill>
                  <a:srgbClr val="FF0066"/>
                </a:solidFill>
                <a:latin typeface="Times New Roman" panose="02020603050405020304" pitchFamily="18" charset="0"/>
              </a:rPr>
              <a:t>·</a:t>
            </a:r>
            <a:r>
              <a:rPr lang="en-US" altLang="zh-CN" dirty="0">
                <a:latin typeface="Times New Roman" panose="02020603050405020304" pitchFamily="18" charset="0"/>
              </a:rPr>
              <a:t> </a:t>
            </a:r>
            <a:r>
              <a:rPr lang="en-US" altLang="zh-CN" sz="3400" dirty="0">
                <a:solidFill>
                  <a:srgbClr val="0000CC"/>
                </a:solidFill>
                <a:latin typeface="Times New Roman" panose="02020603050405020304" pitchFamily="18" charset="0"/>
              </a:rPr>
              <a:t>Giant pandas live mainly on a special kind of bamboo. However, the bamboo forests are </a:t>
            </a:r>
            <a:r>
              <a:rPr lang="en-US" altLang="zh-CN" sz="3400" u="sng" dirty="0">
                <a:solidFill>
                  <a:srgbClr val="0000CC"/>
                </a:solidFill>
                <a:latin typeface="Times New Roman" panose="02020603050405020304" pitchFamily="18" charset="0"/>
              </a:rPr>
              <a:t>becoming smaller and smaller.</a:t>
            </a:r>
            <a:endParaRPr lang="en-US" altLang="zh-CN" sz="3400" u="sng" dirty="0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 algn="l">
              <a:lnSpc>
                <a:spcPct val="95000"/>
              </a:lnSpc>
            </a:pPr>
            <a:endParaRPr lang="zh-CN" altLang="en-US" sz="3400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590" name="Text Box 14"/>
          <p:cNvSpPr txBox="1"/>
          <p:nvPr/>
        </p:nvSpPr>
        <p:spPr>
          <a:xfrm>
            <a:off x="5715000" y="1774825"/>
            <a:ext cx="3048000" cy="3627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lnSpc>
                <a:spcPct val="95000"/>
              </a:lnSpc>
            </a:pPr>
            <a:r>
              <a:rPr lang="en-US" altLang="zh-CN" dirty="0">
                <a:solidFill>
                  <a:srgbClr val="FF0066"/>
                </a:solidFill>
                <a:latin typeface="Times New Roman" panose="02020603050405020304" pitchFamily="18" charset="0"/>
              </a:rPr>
              <a:t>·</a:t>
            </a:r>
            <a:r>
              <a:rPr lang="en-US" altLang="zh-CN" dirty="0">
                <a:latin typeface="Times New Roman" panose="02020603050405020304" pitchFamily="18" charset="0"/>
              </a:rPr>
              <a:t> </a:t>
            </a:r>
            <a:r>
              <a:rPr lang="en-US" altLang="zh-CN" sz="3400" dirty="0">
                <a:solidFill>
                  <a:srgbClr val="A50021"/>
                </a:solidFill>
                <a:latin typeface="Times New Roman" panose="02020603050405020304" pitchFamily="18" charset="0"/>
              </a:rPr>
              <a:t>help pandas have more babies</a:t>
            </a:r>
            <a:endParaRPr lang="en-US" altLang="zh-CN" sz="3400" dirty="0">
              <a:solidFill>
                <a:srgbClr val="A50021"/>
              </a:solidFill>
              <a:latin typeface="Times New Roman" panose="02020603050405020304" pitchFamily="18" charset="0"/>
            </a:endParaRPr>
          </a:p>
          <a:p>
            <a:pPr algn="l">
              <a:lnSpc>
                <a:spcPct val="95000"/>
              </a:lnSpc>
            </a:pPr>
            <a:r>
              <a:rPr lang="en-US" altLang="zh-CN" dirty="0">
                <a:solidFill>
                  <a:srgbClr val="FF0066"/>
                </a:solidFill>
                <a:latin typeface="Times New Roman" panose="02020603050405020304" pitchFamily="18" charset="0"/>
              </a:rPr>
              <a:t>·</a:t>
            </a:r>
            <a:r>
              <a:rPr lang="en-US" altLang="zh-CN" dirty="0">
                <a:latin typeface="Times New Roman" panose="02020603050405020304" pitchFamily="18" charset="0"/>
              </a:rPr>
              <a:t> </a:t>
            </a:r>
            <a:r>
              <a:rPr lang="en-US" altLang="zh-CN" sz="3400" dirty="0">
                <a:solidFill>
                  <a:srgbClr val="A50021"/>
                </a:solidFill>
                <a:latin typeface="Times New Roman" panose="02020603050405020304" pitchFamily="18" charset="0"/>
              </a:rPr>
              <a:t>build more panda reserves</a:t>
            </a:r>
            <a:endParaRPr lang="en-US" altLang="zh-CN" sz="3400" dirty="0">
              <a:solidFill>
                <a:srgbClr val="A50021"/>
              </a:solidFill>
              <a:latin typeface="Times New Roman" panose="02020603050405020304" pitchFamily="18" charset="0"/>
            </a:endParaRPr>
          </a:p>
          <a:p>
            <a:pPr algn="l">
              <a:lnSpc>
                <a:spcPct val="95000"/>
              </a:lnSpc>
            </a:pPr>
            <a:r>
              <a:rPr lang="en-US" altLang="zh-CN" dirty="0">
                <a:solidFill>
                  <a:srgbClr val="FF0066"/>
                </a:solidFill>
                <a:latin typeface="Times New Roman" panose="02020603050405020304" pitchFamily="18" charset="0"/>
              </a:rPr>
              <a:t>·</a:t>
            </a:r>
            <a:r>
              <a:rPr lang="en-US" altLang="zh-CN" dirty="0">
                <a:latin typeface="Times New Roman" panose="02020603050405020304" pitchFamily="18" charset="0"/>
              </a:rPr>
              <a:t> </a:t>
            </a:r>
            <a:r>
              <a:rPr lang="en-US" altLang="zh-CN" sz="3400" u="sng" dirty="0">
                <a:solidFill>
                  <a:srgbClr val="A50021"/>
                </a:solidFill>
                <a:latin typeface="Times New Roman" panose="02020603050405020304" pitchFamily="18" charset="0"/>
              </a:rPr>
              <a:t>make laws</a:t>
            </a:r>
            <a:r>
              <a:rPr lang="en-US" altLang="zh-CN" sz="3400" dirty="0">
                <a:solidFill>
                  <a:srgbClr val="A50021"/>
                </a:solidFill>
                <a:latin typeface="Times New Roman" panose="02020603050405020304" pitchFamily="18" charset="0"/>
              </a:rPr>
              <a:t> to protect pandas</a:t>
            </a:r>
            <a:endParaRPr lang="en-US" altLang="zh-CN" sz="3400" dirty="0">
              <a:solidFill>
                <a:srgbClr val="A5002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471" name="AutoShape 15"/>
          <p:cNvSpPr/>
          <p:nvPr/>
        </p:nvSpPr>
        <p:spPr>
          <a:xfrm>
            <a:off x="2895600" y="304800"/>
            <a:ext cx="3489325" cy="792163"/>
          </a:xfrm>
          <a:prstGeom prst="roundRect">
            <a:avLst>
              <a:gd name="adj" fmla="val 16667"/>
            </a:avLst>
          </a:prstGeom>
          <a:solidFill>
            <a:srgbClr val="00CC00"/>
          </a:solidFill>
          <a:ln w="9525" cap="flat" cmpd="sng">
            <a:solidFill>
              <a:srgbClr val="944B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>
              <a:lnSpc>
                <a:spcPct val="85000"/>
              </a:lnSpc>
            </a:pPr>
            <a:r>
              <a:rPr lang="en-US" altLang="zh-CN" sz="4000" dirty="0">
                <a:solidFill>
                  <a:schemeClr val="bg1"/>
                </a:solidFill>
                <a:latin typeface="Times New Roman" panose="02020603050405020304" pitchFamily="18" charset="0"/>
              </a:rPr>
              <a:t>Note-making</a:t>
            </a:r>
            <a:r>
              <a:rPr lang="en-US" altLang="zh-CN" sz="4000" dirty="0">
                <a:solidFill>
                  <a:srgbClr val="336600"/>
                </a:solidFill>
                <a:latin typeface="Times New Roman" panose="02020603050405020304" pitchFamily="18" charset="0"/>
              </a:rPr>
              <a:t> </a:t>
            </a:r>
            <a:endParaRPr lang="en-US" altLang="zh-CN" sz="4000" dirty="0">
              <a:solidFill>
                <a:srgbClr val="3366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9" grpId="0"/>
      <p:bldP spid="2459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6626" name="Text Box 2"/>
          <p:cNvSpPr txBox="1"/>
          <p:nvPr/>
        </p:nvSpPr>
        <p:spPr>
          <a:xfrm>
            <a:off x="250825" y="2133600"/>
            <a:ext cx="8604250" cy="2228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lnSpc>
                <a:spcPct val="130000"/>
              </a:lnSpc>
            </a:pPr>
            <a:r>
              <a:rPr lang="en-US" altLang="zh-CN" sz="5400" dirty="0">
                <a:solidFill>
                  <a:srgbClr val="000000"/>
                </a:solidFill>
                <a:latin typeface="Times New Roman" panose="02020603050405020304" pitchFamily="18" charset="0"/>
              </a:rPr>
              <a:t>How can we </a:t>
            </a:r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</a:rPr>
              <a:t>protect </a:t>
            </a:r>
            <a:r>
              <a:rPr lang="en-US" altLang="zh-CN" sz="5400" dirty="0">
                <a:solidFill>
                  <a:srgbClr val="000000"/>
                </a:solidFill>
                <a:latin typeface="Times New Roman" panose="02020603050405020304" pitchFamily="18" charset="0"/>
              </a:rPr>
              <a:t>giant pandas?</a:t>
            </a:r>
            <a:endParaRPr lang="en-US" altLang="zh-CN" sz="54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2895600" y="457200"/>
            <a:ext cx="2663825" cy="952500"/>
          </a:xfrm>
          <a:prstGeom prst="rect">
            <a:avLst/>
          </a:prstGeom>
          <a:solidFill>
            <a:srgbClr val="00CCFF"/>
          </a:solidFill>
          <a:ln w="38100">
            <a:solidFill>
              <a:schemeClr val="accent4">
                <a:lumMod val="95000"/>
                <a:lumOff val="5000"/>
              </a:schemeClr>
            </a:solidFill>
            <a:miter lim="800000"/>
          </a:ln>
          <a:effectLst/>
        </p:spPr>
        <p:txBody>
          <a:bodyPr>
            <a:spAutoFit/>
          </a:bodyPr>
          <a:lstStyle/>
          <a:p>
            <a:pPr marR="0" algn="l" defTabSz="914400">
              <a:spcBef>
                <a:spcPct val="5000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5400" kern="1200" cap="none" spc="0" normalizeH="0" baseline="0" noProof="0" dirty="0" smtClean="0">
                <a:solidFill>
                  <a:srgbClr val="FFFF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 Discuss</a:t>
            </a:r>
            <a:r>
              <a:rPr kumimoji="0" lang="en-US" sz="5400" kern="1200" cap="none" spc="0" normalizeH="0" baseline="0" noProof="0" dirty="0" smtClean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 </a:t>
            </a:r>
            <a:endParaRPr kumimoji="0" lang="en-US" sz="5400" kern="1200" cap="none" spc="0" normalizeH="0" baseline="0" noProof="0" dirty="0" smtClean="0"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.000000"/>
                                          </p:val>
                                        </p:tav>
                                        <p:tav tm="69900">
                                          <p:val>
                                            <p:fltVal val="45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266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5" name="矩形 4"/>
          <p:cNvSpPr/>
          <p:nvPr/>
        </p:nvSpPr>
        <p:spPr>
          <a:xfrm>
            <a:off x="609600" y="1676400"/>
            <a:ext cx="8739893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6600" b="1" i="0" u="none" strike="noStrike" kern="1200" cap="none" spc="0" normalizeH="0" baseline="0" noProof="0" dirty="0" smtClean="0">
                <a:solidFill>
                  <a:srgbClr val="FF0000"/>
                </a:solidFill>
                <a:effectLst/>
                <a:uLnTx/>
                <a:uFillTx/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</a:rPr>
              <a:t>Play a guessing </a:t>
            </a:r>
            <a:endParaRPr kumimoji="0" lang="en-US" altLang="zh-CN" sz="6600" b="1" i="0" u="none" strike="noStrike" kern="1200" cap="none" spc="0" normalizeH="0" baseline="0" noProof="0" dirty="0" smtClean="0">
              <a:solidFill>
                <a:srgbClr val="FF0000"/>
              </a:solidFill>
              <a:effectLst/>
              <a:uLnTx/>
              <a:uFillTx/>
              <a:latin typeface="Segoe UI" panose="020B0502040204020203" pitchFamily="34" charset="0"/>
              <a:ea typeface="宋体" panose="02010600030101010101" pitchFamily="2" charset="-122"/>
              <a:cs typeface="Segoe UI" panose="020B0502040204020203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6600" b="1" i="0" u="none" strike="noStrike" kern="1200" cap="none" spc="0" normalizeH="0" baseline="0" noProof="0" dirty="0" smtClean="0">
                <a:solidFill>
                  <a:srgbClr val="FF0000"/>
                </a:solidFill>
                <a:effectLst/>
                <a:uLnTx/>
                <a:uFillTx/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</a:rPr>
              <a:t>game</a:t>
            </a:r>
            <a:endParaRPr kumimoji="0" lang="zh-CN" altLang="en-US" sz="6600" b="1" i="0" u="none" strike="noStrike" kern="1200" cap="none" spc="0" normalizeH="0" baseline="0" noProof="0" dirty="0" smtClean="0">
              <a:solidFill>
                <a:srgbClr val="FF0000"/>
              </a:solidFill>
              <a:effectLst/>
              <a:uLnTx/>
              <a:uFillTx/>
              <a:latin typeface="Segoe UI" panose="020B0502040204020203" pitchFamily="34" charset="0"/>
              <a:ea typeface="宋体" panose="02010600030101010101" pitchFamily="2" charset="-122"/>
              <a:cs typeface="Segoe UI" panose="020B0502040204020203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FBEAC7">
                <a:alpha val="100000"/>
              </a:srgbClr>
            </a:gs>
            <a:gs pos="17999">
              <a:srgbClr val="FEE7F2">
                <a:alpha val="100000"/>
              </a:srgbClr>
            </a:gs>
            <a:gs pos="36000">
              <a:srgbClr val="FAC77D">
                <a:alpha val="100000"/>
              </a:srgbClr>
            </a:gs>
            <a:gs pos="61000">
              <a:srgbClr val="FBA97D">
                <a:alpha val="100000"/>
              </a:srgbClr>
            </a:gs>
            <a:gs pos="82001">
              <a:srgbClr val="FBD49C">
                <a:alpha val="100000"/>
              </a:srgbClr>
            </a:gs>
            <a:gs pos="100000">
              <a:srgbClr val="FEE7F2">
                <a:alpha val="100000"/>
              </a:srgbClr>
            </a:gs>
          </a:gsLst>
          <a:lin ang="5400000"/>
          <a:tileRect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27650" name="Rectangle 2"/>
          <p:cNvSpPr/>
          <p:nvPr/>
        </p:nvSpPr>
        <p:spPr>
          <a:xfrm>
            <a:off x="0" y="692150"/>
            <a:ext cx="9072563" cy="550799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lnSpc>
                <a:spcPct val="110000"/>
              </a:lnSpc>
            </a:pPr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</a:rPr>
              <a:t>     </a:t>
            </a:r>
            <a:r>
              <a:rPr lang="en-US" altLang="zh-CN" sz="4000" dirty="0">
                <a:solidFill>
                  <a:srgbClr val="000000"/>
                </a:solidFill>
                <a:latin typeface="Times New Roman" panose="02020603050405020304" pitchFamily="18" charset="0"/>
              </a:rPr>
              <a:t>1.Make giant panda reserves bigger.</a:t>
            </a:r>
            <a:endParaRPr lang="en-US" altLang="zh-CN" sz="4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l">
              <a:lnSpc>
                <a:spcPct val="110000"/>
              </a:lnSpc>
            </a:pPr>
            <a:r>
              <a:rPr lang="en-US" altLang="zh-CN" sz="4000" dirty="0">
                <a:solidFill>
                  <a:srgbClr val="000000"/>
                </a:solidFill>
                <a:latin typeface="Times New Roman" panose="02020603050405020304" pitchFamily="18" charset="0"/>
              </a:rPr>
              <a:t>     2.Build more reserves</a:t>
            </a:r>
            <a:r>
              <a:rPr lang="zh-CN" altLang="en-US" sz="4000" dirty="0">
                <a:solidFill>
                  <a:srgbClr val="000000"/>
                </a:solidFill>
                <a:latin typeface="Times New Roman" panose="02020603050405020304" pitchFamily="18" charset="0"/>
              </a:rPr>
              <a:t>(保护区)</a:t>
            </a:r>
            <a:r>
              <a:rPr lang="en-US" altLang="zh-CN" sz="400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endParaRPr lang="en-US" altLang="zh-CN" sz="4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l">
              <a:lnSpc>
                <a:spcPct val="110000"/>
              </a:lnSpc>
            </a:pPr>
            <a:r>
              <a:rPr lang="en-US" altLang="zh-CN" sz="4000" dirty="0">
                <a:solidFill>
                  <a:srgbClr val="000000"/>
                </a:solidFill>
                <a:latin typeface="Times New Roman" panose="02020603050405020304" pitchFamily="18" charset="0"/>
              </a:rPr>
              <a:t>     3.Encourage</a:t>
            </a:r>
            <a:r>
              <a:rPr lang="zh-CN" altLang="en-US" sz="4000" dirty="0">
                <a:solidFill>
                  <a:srgbClr val="000000"/>
                </a:solidFill>
                <a:latin typeface="Times New Roman" panose="02020603050405020304" pitchFamily="18" charset="0"/>
              </a:rPr>
              <a:t>（鼓励）</a:t>
            </a:r>
            <a:r>
              <a:rPr lang="en-US" altLang="zh-CN" sz="4000" dirty="0">
                <a:solidFill>
                  <a:srgbClr val="000000"/>
                </a:solidFill>
                <a:latin typeface="Times New Roman" panose="02020603050405020304" pitchFamily="18" charset="0"/>
              </a:rPr>
              <a:t> famers to leave</a:t>
            </a:r>
            <a:endParaRPr lang="en-US" altLang="zh-CN" sz="4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l">
              <a:lnSpc>
                <a:spcPct val="110000"/>
              </a:lnSpc>
            </a:pPr>
            <a:r>
              <a:rPr lang="en-US" altLang="zh-CN" sz="4000" dirty="0">
                <a:solidFill>
                  <a:srgbClr val="000000"/>
                </a:solidFill>
                <a:latin typeface="Times New Roman" panose="02020603050405020304" pitchFamily="18" charset="0"/>
              </a:rPr>
              <a:t>        the giant</a:t>
            </a:r>
            <a:r>
              <a:rPr lang="zh-CN" altLang="en-US" sz="4000" dirty="0">
                <a:solidFill>
                  <a:srgbClr val="000000"/>
                </a:solidFill>
                <a:latin typeface="Times New Roman" panose="02020603050405020304" pitchFamily="18" charset="0"/>
              </a:rPr>
              <a:t>  </a:t>
            </a:r>
            <a:r>
              <a:rPr lang="en-US" altLang="zh-CN" sz="4000" dirty="0">
                <a:solidFill>
                  <a:srgbClr val="000000"/>
                </a:solidFill>
                <a:latin typeface="Times New Roman" panose="02020603050405020304" pitchFamily="18" charset="0"/>
              </a:rPr>
              <a:t>panda reserves.</a:t>
            </a:r>
            <a:endParaRPr lang="en-US" altLang="zh-CN" sz="4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l">
              <a:lnSpc>
                <a:spcPct val="110000"/>
              </a:lnSpc>
            </a:pPr>
            <a:r>
              <a:rPr lang="en-US" altLang="zh-CN" sz="4000" dirty="0">
                <a:solidFill>
                  <a:srgbClr val="000000"/>
                </a:solidFill>
                <a:latin typeface="Times New Roman" panose="02020603050405020304" pitchFamily="18" charset="0"/>
              </a:rPr>
              <a:t>     4.Don’t kill animals for their fur.</a:t>
            </a:r>
            <a:endParaRPr lang="en-US" altLang="zh-CN" sz="4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l">
              <a:lnSpc>
                <a:spcPct val="110000"/>
              </a:lnSpc>
            </a:pPr>
            <a:r>
              <a:rPr lang="en-US" altLang="zh-CN" sz="4000" dirty="0">
                <a:solidFill>
                  <a:srgbClr val="000000"/>
                </a:solidFill>
                <a:latin typeface="Times New Roman" panose="02020603050405020304" pitchFamily="18" charset="0"/>
              </a:rPr>
              <a:t>     5.Don’t cut down trees and forests.</a:t>
            </a:r>
            <a:endParaRPr lang="en-US" altLang="zh-CN" sz="4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l">
              <a:lnSpc>
                <a:spcPct val="110000"/>
              </a:lnSpc>
            </a:pPr>
            <a:r>
              <a:rPr lang="en-US" altLang="zh-CN" sz="4000" dirty="0">
                <a:solidFill>
                  <a:srgbClr val="000000"/>
                </a:solidFill>
                <a:latin typeface="Times New Roman" panose="02020603050405020304" pitchFamily="18" charset="0"/>
              </a:rPr>
              <a:t>     6.Don’t buy the clothes made of </a:t>
            </a:r>
            <a:endParaRPr lang="en-US" altLang="zh-CN" sz="4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l">
              <a:lnSpc>
                <a:spcPct val="110000"/>
              </a:lnSpc>
            </a:pPr>
            <a:r>
              <a:rPr lang="en-US" altLang="zh-CN" sz="4000" dirty="0">
                <a:solidFill>
                  <a:srgbClr val="000000"/>
                </a:solidFill>
                <a:latin typeface="Times New Roman" panose="02020603050405020304" pitchFamily="18" charset="0"/>
              </a:rPr>
              <a:t>        animal fur.</a:t>
            </a:r>
            <a:endParaRPr lang="en-US" altLang="zh-CN" sz="40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507" name="Text Box 3"/>
          <p:cNvSpPr txBox="1"/>
          <p:nvPr/>
        </p:nvSpPr>
        <p:spPr>
          <a:xfrm>
            <a:off x="0" y="0"/>
            <a:ext cx="69850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</a:rPr>
              <a:t>Ways to protect giant pandas</a:t>
            </a:r>
            <a:endParaRPr lang="en-US" altLang="zh-CN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21508" name="Picture 4" descr="AG00050_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0825" y="1052513"/>
            <a:ext cx="381000" cy="200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9" name="Picture 5" descr="AG00050_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0825" y="1773238"/>
            <a:ext cx="381000" cy="200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0" name="Picture 6" descr="AG00050_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0825" y="2349500"/>
            <a:ext cx="381000" cy="200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1" name="Picture 7" descr="AG00050_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0825" y="3716338"/>
            <a:ext cx="381000" cy="200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2" name="Picture 8" descr="AG00050_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0825" y="4365625"/>
            <a:ext cx="381000" cy="200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3" name="Picture 9" descr="AG00050_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0825" y="5084763"/>
            <a:ext cx="381000" cy="2000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charRg st="0" end="4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650">
                                            <p:txEl>
                                              <p:charRg st="0" end="4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charRg st="41" end="7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7650">
                                            <p:txEl>
                                              <p:charRg st="41" end="7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charRg st="74" end="13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7650">
                                            <p:txEl>
                                              <p:charRg st="74" end="13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char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7650">
                                            <p:txEl>
                                              <p:char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charRg st="138" end="17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7650">
                                            <p:txEl>
                                              <p:charRg st="138" end="17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charRg st="179" end="2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7650">
                                            <p:txEl>
                                              <p:charRg st="179" end="2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charRg st="220" end="27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7650">
                                            <p:txEl>
                                              <p:charRg st="220" end="27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char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7650">
                                            <p:txEl>
                                              <p:char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pic>
        <p:nvPicPr>
          <p:cNvPr id="22530" name="Picture 2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31" name="WordArt 3"/>
          <p:cNvSpPr/>
          <p:nvPr/>
        </p:nvSpPr>
        <p:spPr>
          <a:xfrm>
            <a:off x="468313" y="260350"/>
            <a:ext cx="8207375" cy="14398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zh-CN" altLang="en-US" sz="3600" b="1">
                <a:gradFill rotWithShape="1">
                  <a:gsLst>
                    <a:gs pos="0">
                      <a:srgbClr val="E6DCAC">
                        <a:alpha val="100000"/>
                      </a:srgbClr>
                    </a:gs>
                    <a:gs pos="12000">
                      <a:srgbClr val="E6D78A">
                        <a:alpha val="100000"/>
                      </a:srgbClr>
                    </a:gs>
                    <a:gs pos="30000">
                      <a:srgbClr val="C7AC4C">
                        <a:alpha val="100000"/>
                      </a:srgbClr>
                    </a:gs>
                    <a:gs pos="45000">
                      <a:srgbClr val="E6D78A">
                        <a:alpha val="100000"/>
                      </a:srgbClr>
                    </a:gs>
                    <a:gs pos="77000">
                      <a:srgbClr val="C7AC4C">
                        <a:alpha val="100000"/>
                      </a:srgbClr>
                    </a:gs>
                    <a:gs pos="100000">
                      <a:srgbClr val="E6DCAC">
                        <a:alpha val="100000"/>
                      </a:srgbClr>
                    </a:gs>
                  </a:gsLst>
                  <a:lin ang="2700000" scaled="1"/>
                  <a:tileRect/>
                </a:gradFill>
                <a:effectLst>
                  <a:outerShdw dist="35921" dir="2699999" algn="ctr" rotWithShape="0">
                    <a:srgbClr val="C0C0C0">
                      <a:alpha val="78998"/>
                    </a:srgbClr>
                  </a:outerShdw>
                </a:effectLst>
                <a:latin typeface="Tahoma" panose="020B0604030504040204" charset="0"/>
                <a:ea typeface="Tahoma" panose="020B0604030504040204" charset="0"/>
              </a:rPr>
              <a:t>Giant pandas are crying!</a:t>
            </a:r>
            <a:endParaRPr lang="zh-CN" altLang="en-US" sz="3600" b="1">
              <a:gradFill rotWithShape="1">
                <a:gsLst>
                  <a:gs pos="0">
                    <a:srgbClr val="E6DCAC">
                      <a:alpha val="100000"/>
                    </a:srgbClr>
                  </a:gs>
                  <a:gs pos="12000">
                    <a:srgbClr val="E6D78A">
                      <a:alpha val="100000"/>
                    </a:srgbClr>
                  </a:gs>
                  <a:gs pos="30000">
                    <a:srgbClr val="C7AC4C">
                      <a:alpha val="100000"/>
                    </a:srgbClr>
                  </a:gs>
                  <a:gs pos="45000">
                    <a:srgbClr val="E6D78A">
                      <a:alpha val="100000"/>
                    </a:srgbClr>
                  </a:gs>
                  <a:gs pos="77000">
                    <a:srgbClr val="C7AC4C">
                      <a:alpha val="100000"/>
                    </a:srgbClr>
                  </a:gs>
                  <a:gs pos="100000">
                    <a:srgbClr val="E6DCAC">
                      <a:alpha val="100000"/>
                    </a:srgbClr>
                  </a:gs>
                </a:gsLst>
                <a:lin ang="2700000" scaled="1"/>
                <a:tileRect/>
              </a:gradFill>
              <a:effectLst>
                <a:outerShdw dist="35921" dir="2699999" algn="ctr" rotWithShape="0">
                  <a:srgbClr val="C0C0C0">
                    <a:alpha val="78998"/>
                  </a:srgbClr>
                </a:outerShdw>
              </a:effectLst>
              <a:latin typeface="Tahoma" panose="020B0604030504040204" charset="0"/>
              <a:ea typeface="Tahoma" panose="020B0604030504040204" charset="0"/>
            </a:endParaRPr>
          </a:p>
        </p:txBody>
      </p:sp>
      <p:sp>
        <p:nvSpPr>
          <p:cNvPr id="22532" name="WordArt 4"/>
          <p:cNvSpPr/>
          <p:nvPr/>
        </p:nvSpPr>
        <p:spPr>
          <a:xfrm>
            <a:off x="900113" y="1989138"/>
            <a:ext cx="7632700" cy="1943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zh-CN" altLang="en-US" sz="3600" b="1">
                <a:gradFill rotWithShape="1">
                  <a:gsLst>
                    <a:gs pos="0">
                      <a:srgbClr val="5E9EFF">
                        <a:alpha val="100000"/>
                      </a:srgbClr>
                    </a:gs>
                    <a:gs pos="39999">
                      <a:srgbClr val="85C2FF">
                        <a:alpha val="100000"/>
                      </a:srgbClr>
                    </a:gs>
                    <a:gs pos="70000">
                      <a:srgbClr val="C4D6EB">
                        <a:alpha val="100000"/>
                      </a:srgbClr>
                    </a:gs>
                    <a:gs pos="100000">
                      <a:srgbClr val="FFEBFA">
                        <a:alpha val="100000"/>
                      </a:srgbClr>
                    </a:gs>
                  </a:gsLst>
                  <a:lin ang="5400000" scaled="1"/>
                  <a:tileRect/>
                </a:gradFill>
                <a:effectLst>
                  <a:outerShdw dist="35921" dir="2699999" algn="ctr" rotWithShape="0">
                    <a:srgbClr val="C0C0C0">
                      <a:alpha val="78998"/>
                    </a:srgbClr>
                  </a:outerShdw>
                </a:effectLst>
                <a:latin typeface="Tahoma" panose="020B0604030504040204" charset="0"/>
                <a:ea typeface="Tahoma" panose="020B0604030504040204" charset="0"/>
              </a:rPr>
              <a:t>Please show your hands, </a:t>
            </a:r>
            <a:endParaRPr lang="zh-CN" altLang="en-US" sz="3600" b="1">
              <a:gradFill rotWithShape="1">
                <a:gsLst>
                  <a:gs pos="0">
                    <a:srgbClr val="5E9EFF">
                      <a:alpha val="100000"/>
                    </a:srgbClr>
                  </a:gs>
                  <a:gs pos="39999">
                    <a:srgbClr val="85C2FF">
                      <a:alpha val="100000"/>
                    </a:srgbClr>
                  </a:gs>
                  <a:gs pos="70000">
                    <a:srgbClr val="C4D6EB">
                      <a:alpha val="100000"/>
                    </a:srgbClr>
                  </a:gs>
                  <a:gs pos="100000">
                    <a:srgbClr val="FFEBFA">
                      <a:alpha val="100000"/>
                    </a:srgbClr>
                  </a:gs>
                </a:gsLst>
                <a:lin ang="5400000" scaled="1"/>
                <a:tileRect/>
              </a:gradFill>
              <a:effectLst>
                <a:outerShdw dist="35921" dir="2699999" algn="ctr" rotWithShape="0">
                  <a:srgbClr val="C0C0C0">
                    <a:alpha val="78998"/>
                  </a:srgbClr>
                </a:outerShdw>
              </a:effectLst>
              <a:latin typeface="Tahoma" panose="020B0604030504040204" charset="0"/>
              <a:ea typeface="Tahoma" panose="020B0604030504040204" charset="0"/>
            </a:endParaRPr>
          </a:p>
          <a:p>
            <a:pPr algn="ctr" eaLnBrk="0" hangingPunct="0"/>
            <a:r>
              <a:rPr lang="zh-CN" altLang="en-US" sz="3600" b="1">
                <a:gradFill rotWithShape="1">
                  <a:gsLst>
                    <a:gs pos="0">
                      <a:srgbClr val="5E9EFF">
                        <a:alpha val="100000"/>
                      </a:srgbClr>
                    </a:gs>
                    <a:gs pos="39999">
                      <a:srgbClr val="85C2FF">
                        <a:alpha val="100000"/>
                      </a:srgbClr>
                    </a:gs>
                    <a:gs pos="70000">
                      <a:srgbClr val="C4D6EB">
                        <a:alpha val="100000"/>
                      </a:srgbClr>
                    </a:gs>
                    <a:gs pos="100000">
                      <a:srgbClr val="FFEBFA">
                        <a:alpha val="100000"/>
                      </a:srgbClr>
                    </a:gs>
                  </a:gsLst>
                  <a:lin ang="5400000" scaled="1"/>
                  <a:tileRect/>
                </a:gradFill>
                <a:effectLst>
                  <a:outerShdw dist="35921" dir="2699999" algn="ctr" rotWithShape="0">
                    <a:srgbClr val="C0C0C0">
                      <a:alpha val="78998"/>
                    </a:srgbClr>
                  </a:outerShdw>
                </a:effectLst>
                <a:latin typeface="Tahoma" panose="020B0604030504040204" charset="0"/>
                <a:ea typeface="Tahoma" panose="020B0604030504040204" charset="0"/>
              </a:rPr>
              <a:t>show your love! </a:t>
            </a:r>
            <a:endParaRPr lang="zh-CN" altLang="en-US" sz="3600" b="1">
              <a:gradFill rotWithShape="1">
                <a:gsLst>
                  <a:gs pos="0">
                    <a:srgbClr val="5E9EFF">
                      <a:alpha val="100000"/>
                    </a:srgbClr>
                  </a:gs>
                  <a:gs pos="39999">
                    <a:srgbClr val="85C2FF">
                      <a:alpha val="100000"/>
                    </a:srgbClr>
                  </a:gs>
                  <a:gs pos="70000">
                    <a:srgbClr val="C4D6EB">
                      <a:alpha val="100000"/>
                    </a:srgbClr>
                  </a:gs>
                  <a:gs pos="100000">
                    <a:srgbClr val="FFEBFA">
                      <a:alpha val="100000"/>
                    </a:srgbClr>
                  </a:gs>
                </a:gsLst>
                <a:lin ang="5400000" scaled="1"/>
                <a:tileRect/>
              </a:gradFill>
              <a:effectLst>
                <a:outerShdw dist="35921" dir="2699999" algn="ctr" rotWithShape="0">
                  <a:srgbClr val="C0C0C0">
                    <a:alpha val="78998"/>
                  </a:srgbClr>
                </a:outerShdw>
              </a:effectLst>
              <a:latin typeface="Tahoma" panose="020B0604030504040204" charset="0"/>
              <a:ea typeface="Tahoma" panose="020B0604030504040204" charset="0"/>
            </a:endParaRPr>
          </a:p>
        </p:txBody>
      </p:sp>
      <p:sp>
        <p:nvSpPr>
          <p:cNvPr id="22533" name="WordArt 5"/>
          <p:cNvSpPr/>
          <p:nvPr/>
        </p:nvSpPr>
        <p:spPr>
          <a:xfrm>
            <a:off x="2700338" y="4437063"/>
            <a:ext cx="6443662" cy="14398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zh-CN" altLang="en-US" sz="3600" b="1">
                <a:gradFill rotWithShape="1">
                  <a:gsLst>
                    <a:gs pos="0">
                      <a:schemeClr val="bg1"/>
                    </a:gs>
                    <a:gs pos="100000">
                      <a:srgbClr val="FF0000"/>
                    </a:gs>
                  </a:gsLst>
                  <a:lin ang="5400000" scaled="1"/>
                  <a:tileRect/>
                </a:gradFill>
                <a:effectLst>
                  <a:outerShdw dist="35921" dir="2699999" algn="ctr" rotWithShape="0">
                    <a:srgbClr val="C0C0C0">
                      <a:alpha val="78998"/>
                    </a:srgbClr>
                  </a:outerShdw>
                </a:effectLst>
                <a:latin typeface="Tahoma" panose="020B0604030504040204" charset="0"/>
                <a:ea typeface="Tahoma" panose="020B0604030504040204" charset="0"/>
              </a:rPr>
              <a:t>Do everything to help them!</a:t>
            </a:r>
            <a:endParaRPr lang="zh-CN" altLang="en-US" sz="3600" b="1">
              <a:gradFill rotWithShape="1">
                <a:gsLst>
                  <a:gs pos="0">
                    <a:schemeClr val="bg1"/>
                  </a:gs>
                  <a:gs pos="100000">
                    <a:srgbClr val="FF0000"/>
                  </a:gs>
                </a:gsLst>
                <a:lin ang="5400000" scaled="1"/>
                <a:tileRect/>
              </a:gradFill>
              <a:effectLst>
                <a:outerShdw dist="35921" dir="2699999" algn="ctr" rotWithShape="0">
                  <a:srgbClr val="C0C0C0">
                    <a:alpha val="78998"/>
                  </a:srgbClr>
                </a:outerShdw>
              </a:effectLst>
              <a:latin typeface="Tahoma" panose="020B0604030504040204" charset="0"/>
              <a:ea typeface="Tahoma" panose="020B060403050404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3554" name="WordArt 2"/>
          <p:cNvSpPr/>
          <p:nvPr/>
        </p:nvSpPr>
        <p:spPr>
          <a:xfrm>
            <a:off x="3657600" y="381000"/>
            <a:ext cx="25146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 b="1">
                <a:ln w="12700" cap="flat" cmpd="sng">
                  <a:solidFill>
                    <a:srgbClr val="FF99CC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8998"/>
                    </a:srgbClr>
                  </a:outerShdw>
                </a:effectLst>
                <a:latin typeface="Arial Narrow" panose="020B0606020202030204" charset="0"/>
                <a:ea typeface="Arial Narrow" panose="020B0606020202030204" charset="0"/>
              </a:rPr>
              <a:t>Reflection</a:t>
            </a:r>
            <a:endParaRPr lang="zh-CN" altLang="en-US" sz="3600" b="1">
              <a:ln w="12700" cap="flat" cmpd="sng">
                <a:solidFill>
                  <a:srgbClr val="FF99CC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78998"/>
                  </a:srgbClr>
                </a:outerShdw>
              </a:effectLst>
              <a:latin typeface="Arial Narrow" panose="020B0606020202030204" charset="0"/>
              <a:ea typeface="Arial Narrow" panose="020B0606020202030204" charset="0"/>
            </a:endParaRPr>
          </a:p>
        </p:txBody>
      </p:sp>
      <p:sp>
        <p:nvSpPr>
          <p:cNvPr id="23555" name="Text Box 3"/>
          <p:cNvSpPr txBox="1"/>
          <p:nvPr/>
        </p:nvSpPr>
        <p:spPr>
          <a:xfrm>
            <a:off x="685800" y="1212850"/>
            <a:ext cx="8458200" cy="50355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42900" indent="-342900" algn="l"/>
            <a:r>
              <a:rPr lang="en-US" altLang="zh-CN" dirty="0">
                <a:latin typeface="Times New Roman" panose="02020603050405020304" pitchFamily="18" charset="0"/>
              </a:rPr>
              <a:t>1. be born </a:t>
            </a:r>
            <a:r>
              <a:rPr lang="zh-CN" altLang="en-US" dirty="0">
                <a:latin typeface="Times New Roman" panose="02020603050405020304" pitchFamily="18" charset="0"/>
              </a:rPr>
              <a:t>出生，出世</a:t>
            </a:r>
            <a:endParaRPr lang="zh-CN" altLang="en-US" dirty="0">
              <a:latin typeface="Times New Roman" panose="02020603050405020304" pitchFamily="18" charset="0"/>
            </a:endParaRPr>
          </a:p>
          <a:p>
            <a:pPr marL="342900" indent="-342900" algn="l"/>
            <a:r>
              <a:rPr lang="en-US" altLang="zh-CN" dirty="0">
                <a:latin typeface="Times New Roman" panose="02020603050405020304" pitchFamily="18" charset="0"/>
              </a:rPr>
              <a:t>2. look like </a:t>
            </a:r>
            <a:r>
              <a:rPr lang="zh-CN" altLang="en-US" dirty="0">
                <a:latin typeface="Times New Roman" panose="02020603050405020304" pitchFamily="18" charset="0"/>
              </a:rPr>
              <a:t>看起来像</a:t>
            </a:r>
            <a:r>
              <a:rPr lang="en-US" altLang="zh-CN" dirty="0">
                <a:latin typeface="Times New Roman" panose="02020603050405020304" pitchFamily="18" charset="0"/>
              </a:rPr>
              <a:t>……</a:t>
            </a:r>
            <a:endParaRPr lang="en-US" altLang="zh-CN" dirty="0">
              <a:latin typeface="Times New Roman" panose="02020603050405020304" pitchFamily="18" charset="0"/>
            </a:endParaRPr>
          </a:p>
          <a:p>
            <a:pPr marL="342900" indent="-342900" algn="l"/>
            <a:r>
              <a:rPr lang="en-US" altLang="zh-CN" dirty="0">
                <a:latin typeface="Times New Roman" panose="02020603050405020304" pitchFamily="18" charset="0"/>
              </a:rPr>
              <a:t>3. start / begin to do sth. </a:t>
            </a:r>
            <a:r>
              <a:rPr lang="zh-CN" altLang="en-US" dirty="0">
                <a:latin typeface="Times New Roman" panose="02020603050405020304" pitchFamily="18" charset="0"/>
              </a:rPr>
              <a:t>开始做某事</a:t>
            </a:r>
            <a:endParaRPr lang="zh-CN" altLang="en-US" dirty="0">
              <a:latin typeface="Times New Roman" panose="02020603050405020304" pitchFamily="18" charset="0"/>
            </a:endParaRPr>
          </a:p>
          <a:p>
            <a:pPr marL="342900" indent="-342900" algn="l"/>
            <a:r>
              <a:rPr lang="en-US" altLang="zh-CN" dirty="0">
                <a:latin typeface="Times New Roman" panose="02020603050405020304" pitchFamily="18" charset="0"/>
              </a:rPr>
              <a:t>4. for the first time </a:t>
            </a:r>
            <a:r>
              <a:rPr lang="zh-CN" altLang="en-US" dirty="0">
                <a:latin typeface="Times New Roman" panose="02020603050405020304" pitchFamily="18" charset="0"/>
              </a:rPr>
              <a:t>第一次 </a:t>
            </a:r>
            <a:endParaRPr lang="zh-CN" altLang="en-US" dirty="0">
              <a:latin typeface="Times New Roman" panose="02020603050405020304" pitchFamily="18" charset="0"/>
            </a:endParaRPr>
          </a:p>
          <a:p>
            <a:pPr marL="342900" indent="-342900" algn="l"/>
            <a:r>
              <a:rPr lang="en-US" altLang="zh-CN" dirty="0">
                <a:latin typeface="Times New Roman" panose="02020603050405020304" pitchFamily="18" charset="0"/>
              </a:rPr>
              <a:t>5. not … any more </a:t>
            </a:r>
            <a:r>
              <a:rPr lang="zh-CN" altLang="en-US" dirty="0">
                <a:latin typeface="Times New Roman" panose="02020603050405020304" pitchFamily="18" charset="0"/>
              </a:rPr>
              <a:t>不再</a:t>
            </a:r>
            <a:endParaRPr lang="zh-CN" altLang="en-US" dirty="0">
              <a:latin typeface="Times New Roman" panose="02020603050405020304" pitchFamily="18" charset="0"/>
            </a:endParaRPr>
          </a:p>
          <a:p>
            <a:pPr marL="342900" indent="-342900" algn="l"/>
            <a:r>
              <a:rPr lang="en-US" altLang="zh-CN" dirty="0">
                <a:latin typeface="Times New Roman" panose="02020603050405020304" pitchFamily="18" charset="0"/>
              </a:rPr>
              <a:t>6. in the beginning </a:t>
            </a:r>
            <a:r>
              <a:rPr lang="zh-CN" altLang="en-US" dirty="0">
                <a:latin typeface="Times New Roman" panose="02020603050405020304" pitchFamily="18" charset="0"/>
              </a:rPr>
              <a:t>一开始</a:t>
            </a:r>
            <a:endParaRPr lang="zh-CN" altLang="en-US" dirty="0">
              <a:latin typeface="Times New Roman" panose="02020603050405020304" pitchFamily="18" charset="0"/>
            </a:endParaRPr>
          </a:p>
          <a:p>
            <a:pPr marL="342900" indent="-342900" algn="l"/>
            <a:r>
              <a:rPr lang="en-US" altLang="zh-CN" dirty="0">
                <a:latin typeface="Times New Roman" panose="02020603050405020304" pitchFamily="18" charset="0"/>
              </a:rPr>
              <a:t>7. look after </a:t>
            </a:r>
            <a:r>
              <a:rPr lang="zh-CN" altLang="en-US" dirty="0">
                <a:latin typeface="Times New Roman" panose="02020603050405020304" pitchFamily="18" charset="0"/>
              </a:rPr>
              <a:t>照顾</a:t>
            </a:r>
            <a:endParaRPr lang="zh-CN" altLang="en-US" dirty="0">
              <a:latin typeface="Times New Roman" panose="02020603050405020304" pitchFamily="18" charset="0"/>
            </a:endParaRPr>
          </a:p>
          <a:p>
            <a:pPr marL="342900" indent="-342900" algn="l"/>
            <a:r>
              <a:rPr lang="en-US" altLang="zh-CN" dirty="0">
                <a:latin typeface="Times New Roman" panose="02020603050405020304" pitchFamily="18" charset="0"/>
              </a:rPr>
              <a:t>8. sadly / sad </a:t>
            </a:r>
            <a:r>
              <a:rPr lang="zh-CN" altLang="en-US" dirty="0">
                <a:latin typeface="Times New Roman" panose="02020603050405020304" pitchFamily="18" charset="0"/>
              </a:rPr>
              <a:t>伤心地</a:t>
            </a:r>
            <a:r>
              <a:rPr lang="en-US" altLang="zh-CN" dirty="0">
                <a:latin typeface="Times New Roman" panose="02020603050405020304" pitchFamily="18" charset="0"/>
              </a:rPr>
              <a:t>/</a:t>
            </a:r>
            <a:r>
              <a:rPr lang="zh-CN" altLang="en-US" dirty="0">
                <a:latin typeface="Times New Roman" panose="02020603050405020304" pitchFamily="18" charset="0"/>
              </a:rPr>
              <a:t>的</a:t>
            </a:r>
            <a:endParaRPr lang="zh-CN" altLang="en-US" dirty="0">
              <a:latin typeface="Times New Roman" panose="02020603050405020304" pitchFamily="18" charset="0"/>
            </a:endParaRPr>
          </a:p>
          <a:p>
            <a:pPr marL="342900" indent="-342900" algn="l"/>
            <a:r>
              <a:rPr lang="zh-CN" altLang="en-US" dirty="0">
                <a:latin typeface="Times New Roman" panose="02020603050405020304" pitchFamily="18" charset="0"/>
              </a:rPr>
              <a:t>    </a:t>
            </a:r>
            <a:r>
              <a:rPr lang="en-US" altLang="zh-CN" dirty="0">
                <a:latin typeface="Times New Roman" panose="02020603050405020304" pitchFamily="18" charset="0"/>
              </a:rPr>
              <a:t>face </a:t>
            </a:r>
            <a:r>
              <a:rPr lang="zh-CN" altLang="en-US" dirty="0">
                <a:latin typeface="Times New Roman" panose="02020603050405020304" pitchFamily="18" charset="0"/>
              </a:rPr>
              <a:t>面临</a:t>
            </a:r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ircl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4578" name="Text Box 2"/>
          <p:cNvSpPr txBox="1"/>
          <p:nvPr/>
        </p:nvSpPr>
        <p:spPr>
          <a:xfrm>
            <a:off x="381000" y="533400"/>
            <a:ext cx="8382000" cy="55848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/>
            <a:r>
              <a:rPr lang="en-US" altLang="zh-CN" dirty="0">
                <a:latin typeface="Times New Roman" panose="02020603050405020304" pitchFamily="18" charset="0"/>
              </a:rPr>
              <a:t>9. It is difficult/hard/easy for sb. to do sth.</a:t>
            </a:r>
            <a:endParaRPr lang="en-US" altLang="zh-CN" dirty="0">
              <a:latin typeface="Times New Roman" panose="02020603050405020304" pitchFamily="18" charset="0"/>
            </a:endParaRPr>
          </a:p>
          <a:p>
            <a:pPr algn="l"/>
            <a:r>
              <a:rPr lang="en-US" altLang="zh-CN" dirty="0">
                <a:latin typeface="Times New Roman" panose="02020603050405020304" pitchFamily="18" charset="0"/>
              </a:rPr>
              <a:t>    </a:t>
            </a:r>
            <a:r>
              <a:rPr lang="zh-CN" altLang="en-US" dirty="0">
                <a:latin typeface="Times New Roman" panose="02020603050405020304" pitchFamily="18" charset="0"/>
              </a:rPr>
              <a:t>对某人来说，做某事很难</a:t>
            </a:r>
            <a:r>
              <a:rPr lang="en-US" altLang="zh-CN" dirty="0">
                <a:latin typeface="Times New Roman" panose="02020603050405020304" pitchFamily="18" charset="0"/>
              </a:rPr>
              <a:t>/</a:t>
            </a:r>
            <a:r>
              <a:rPr lang="zh-CN" altLang="en-US" dirty="0">
                <a:latin typeface="Times New Roman" panose="02020603050405020304" pitchFamily="18" charset="0"/>
              </a:rPr>
              <a:t>容易</a:t>
            </a:r>
            <a:endParaRPr lang="zh-CN" altLang="en-US" dirty="0">
              <a:latin typeface="Times New Roman" panose="02020603050405020304" pitchFamily="18" charset="0"/>
            </a:endParaRPr>
          </a:p>
          <a:p>
            <a:pPr algn="l"/>
            <a:r>
              <a:rPr lang="en-US" altLang="zh-CN" dirty="0">
                <a:latin typeface="Times New Roman" panose="02020603050405020304" pitchFamily="18" charset="0"/>
              </a:rPr>
              <a:t>10. live on </a:t>
            </a:r>
            <a:r>
              <a:rPr lang="zh-CN" altLang="en-US" dirty="0">
                <a:latin typeface="Times New Roman" panose="02020603050405020304" pitchFamily="18" charset="0"/>
              </a:rPr>
              <a:t>以食</a:t>
            </a:r>
            <a:r>
              <a:rPr lang="en-US" altLang="zh-CN" dirty="0">
                <a:latin typeface="Times New Roman" panose="02020603050405020304" pitchFamily="18" charset="0"/>
              </a:rPr>
              <a:t>……</a:t>
            </a:r>
            <a:r>
              <a:rPr lang="zh-CN" altLang="en-US" dirty="0">
                <a:latin typeface="Times New Roman" panose="02020603050405020304" pitchFamily="18" charset="0"/>
              </a:rPr>
              <a:t>为生</a:t>
            </a:r>
            <a:endParaRPr lang="zh-CN" altLang="en-US" dirty="0">
              <a:latin typeface="Times New Roman" panose="02020603050405020304" pitchFamily="18" charset="0"/>
            </a:endParaRPr>
          </a:p>
          <a:p>
            <a:pPr algn="l"/>
            <a:r>
              <a:rPr lang="en-US" altLang="zh-CN" dirty="0">
                <a:latin typeface="Times New Roman" panose="02020603050405020304" pitchFamily="18" charset="0"/>
              </a:rPr>
              <a:t>11. as a result </a:t>
            </a:r>
            <a:r>
              <a:rPr lang="zh-CN" altLang="en-US" dirty="0">
                <a:latin typeface="Times New Roman" panose="02020603050405020304" pitchFamily="18" charset="0"/>
              </a:rPr>
              <a:t>因此</a:t>
            </a:r>
            <a:endParaRPr lang="zh-CN" altLang="en-US" dirty="0">
              <a:latin typeface="Times New Roman" panose="02020603050405020304" pitchFamily="18" charset="0"/>
            </a:endParaRPr>
          </a:p>
          <a:p>
            <a:pPr algn="l"/>
            <a:r>
              <a:rPr lang="en-US" altLang="zh-CN" dirty="0">
                <a:latin typeface="Times New Roman" panose="02020603050405020304" pitchFamily="18" charset="0"/>
              </a:rPr>
              <a:t>12. in danger </a:t>
            </a:r>
            <a:r>
              <a:rPr lang="zh-CN" altLang="en-US" dirty="0">
                <a:latin typeface="Times New Roman" panose="02020603050405020304" pitchFamily="18" charset="0"/>
              </a:rPr>
              <a:t>处境危险</a:t>
            </a:r>
            <a:endParaRPr lang="zh-CN" altLang="en-US" dirty="0">
              <a:latin typeface="Times New Roman" panose="02020603050405020304" pitchFamily="18" charset="0"/>
            </a:endParaRPr>
          </a:p>
          <a:p>
            <a:pPr algn="l"/>
            <a:r>
              <a:rPr lang="en-US" altLang="zh-CN" dirty="0">
                <a:latin typeface="Times New Roman" panose="02020603050405020304" pitchFamily="18" charset="0"/>
              </a:rPr>
              <a:t>13. take action </a:t>
            </a:r>
            <a:r>
              <a:rPr lang="zh-CN" altLang="en-US" dirty="0">
                <a:latin typeface="Times New Roman" panose="02020603050405020304" pitchFamily="18" charset="0"/>
              </a:rPr>
              <a:t>采取行动</a:t>
            </a:r>
            <a:endParaRPr lang="zh-CN" altLang="en-US" dirty="0">
              <a:latin typeface="Times New Roman" panose="02020603050405020304" pitchFamily="18" charset="0"/>
            </a:endParaRPr>
          </a:p>
          <a:p>
            <a:pPr algn="l"/>
            <a:r>
              <a:rPr lang="en-US" altLang="zh-CN" dirty="0">
                <a:latin typeface="Times New Roman" panose="02020603050405020304" pitchFamily="18" charset="0"/>
              </a:rPr>
              <a:t>14. right away </a:t>
            </a:r>
            <a:r>
              <a:rPr lang="zh-CN" altLang="en-US" dirty="0">
                <a:latin typeface="Times New Roman" panose="02020603050405020304" pitchFamily="18" charset="0"/>
              </a:rPr>
              <a:t>立刻，马上</a:t>
            </a:r>
            <a:endParaRPr lang="zh-CN" altLang="en-US" dirty="0">
              <a:latin typeface="Times New Roman" panose="02020603050405020304" pitchFamily="18" charset="0"/>
            </a:endParaRPr>
          </a:p>
          <a:p>
            <a:pPr algn="l"/>
            <a:r>
              <a:rPr lang="en-US" altLang="zh-CN" dirty="0">
                <a:latin typeface="Times New Roman" panose="02020603050405020304" pitchFamily="18" charset="0"/>
              </a:rPr>
              <a:t>15. However, we do believe that where </a:t>
            </a:r>
            <a:endParaRPr lang="en-US" altLang="zh-CN" dirty="0">
              <a:latin typeface="Times New Roman" panose="02020603050405020304" pitchFamily="18" charset="0"/>
            </a:endParaRPr>
          </a:p>
          <a:p>
            <a:pPr algn="l"/>
            <a:r>
              <a:rPr lang="en-US" altLang="zh-CN" dirty="0">
                <a:latin typeface="Times New Roman" panose="02020603050405020304" pitchFamily="18" charset="0"/>
              </a:rPr>
              <a:t>      there is Xi Wang, there is hope.</a:t>
            </a:r>
            <a:endParaRPr lang="en-US" altLang="zh-CN" dirty="0">
              <a:latin typeface="Times New Roman" panose="02020603050405020304" pitchFamily="18" charset="0"/>
            </a:endParaRPr>
          </a:p>
          <a:p>
            <a:pPr algn="l"/>
            <a:r>
              <a:rPr lang="en-US" altLang="zh-CN" dirty="0">
                <a:latin typeface="Times New Roman" panose="02020603050405020304" pitchFamily="18" charset="0"/>
              </a:rPr>
              <a:t>      </a:t>
            </a:r>
            <a:r>
              <a:rPr lang="zh-CN" altLang="en-US" dirty="0">
                <a:latin typeface="Times New Roman" panose="02020603050405020304" pitchFamily="18" charset="0"/>
              </a:rPr>
              <a:t>然而，我们坚信熊猫在，希望就在。</a:t>
            </a:r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ircl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1746" name="Text Box 2"/>
          <p:cNvSpPr txBox="1"/>
          <p:nvPr/>
        </p:nvSpPr>
        <p:spPr>
          <a:xfrm>
            <a:off x="1422400" y="1089025"/>
            <a:ext cx="7380288" cy="46958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42900" indent="-342900" algn="l">
              <a:lnSpc>
                <a:spcPct val="120000"/>
              </a:lnSpc>
            </a:pPr>
            <a:r>
              <a:rPr lang="zh-CN" altLang="en-US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用所给词的适当形式填空。</a:t>
            </a:r>
            <a:endParaRPr lang="zh-CN" altLang="en-US" dirty="0">
              <a:solidFill>
                <a:srgbClr val="00000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marL="342900" indent="-342900" algn="l">
              <a:lnSpc>
                <a:spcPct val="120000"/>
              </a:lnSpc>
            </a:pPr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</a:rPr>
              <a:t>1 When Tom was born, he ________   </a:t>
            </a:r>
            <a:endParaRPr lang="en-US" altLang="zh-CN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342900" indent="-342900" algn="l">
              <a:lnSpc>
                <a:spcPct val="120000"/>
              </a:lnSpc>
            </a:pPr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</a:rPr>
              <a:t>   (weigh) 3 kilograms.</a:t>
            </a:r>
            <a:endParaRPr lang="en-US" altLang="zh-CN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342900" indent="-342900" algn="l">
              <a:lnSpc>
                <a:spcPct val="120000"/>
              </a:lnSpc>
            </a:pPr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</a:rPr>
              <a:t>2 We should </a:t>
            </a:r>
            <a:r>
              <a:rPr lang="zh-CN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take action </a:t>
            </a:r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</a:rPr>
              <a:t> _____  </a:t>
            </a:r>
            <a:endParaRPr lang="en-US" altLang="zh-CN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342900" indent="-342900" algn="l">
              <a:lnSpc>
                <a:spcPct val="120000"/>
              </a:lnSpc>
            </a:pPr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</a:rPr>
              <a:t>   (help) his good friend.</a:t>
            </a:r>
            <a:endParaRPr lang="en-US" altLang="zh-CN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342900" indent="-342900" algn="l">
              <a:lnSpc>
                <a:spcPct val="120000"/>
              </a:lnSpc>
            </a:pPr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</a:rPr>
              <a:t>3 If you ____ (be) thirsty, you can use  tea ______ (leaf) to make tea.</a:t>
            </a:r>
            <a:endParaRPr lang="en-US" altLang="zh-CN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1747" name="Text Box 3"/>
          <p:cNvSpPr txBox="1"/>
          <p:nvPr/>
        </p:nvSpPr>
        <p:spPr>
          <a:xfrm>
            <a:off x="1331913" y="285750"/>
            <a:ext cx="4546600" cy="701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l"/>
            <a:r>
              <a:rPr lang="en-US" altLang="zh-CN" sz="4000" dirty="0">
                <a:solidFill>
                  <a:schemeClr val="folHlink"/>
                </a:solidFill>
                <a:latin typeface="Times New Roman" panose="02020603050405020304" pitchFamily="18" charset="0"/>
              </a:rPr>
              <a:t>Additional exercises</a:t>
            </a:r>
            <a:endParaRPr lang="en-US" altLang="zh-CN" sz="4000" dirty="0">
              <a:solidFill>
                <a:schemeClr val="folHlin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748" name="Rectangle 4"/>
          <p:cNvSpPr/>
          <p:nvPr/>
        </p:nvSpPr>
        <p:spPr>
          <a:xfrm>
            <a:off x="6629400" y="1905000"/>
            <a:ext cx="1706563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l"/>
            <a:r>
              <a:rPr lang="zh-CN" altLang="en-US" sz="2800" i="1" dirty="0">
                <a:solidFill>
                  <a:schemeClr val="hlink"/>
                </a:solidFill>
                <a:latin typeface="Arial" panose="020B0604020202020204" pitchFamily="34" charset="0"/>
              </a:rPr>
              <a:t> </a:t>
            </a:r>
            <a:r>
              <a:rPr lang="en-US" altLang="zh-CN" sz="2800" i="1" dirty="0">
                <a:solidFill>
                  <a:schemeClr val="hlink"/>
                </a:solidFill>
                <a:latin typeface="Arial" panose="020B0604020202020204" pitchFamily="34" charset="0"/>
              </a:rPr>
              <a:t>weighed</a:t>
            </a:r>
            <a:endParaRPr lang="en-US" altLang="zh-CN" sz="2800" i="1" dirty="0">
              <a:solidFill>
                <a:schemeClr val="hlink"/>
              </a:solidFill>
              <a:latin typeface="Arial" panose="020B0604020202020204" pitchFamily="34" charset="0"/>
            </a:endParaRPr>
          </a:p>
        </p:txBody>
      </p:sp>
      <p:sp>
        <p:nvSpPr>
          <p:cNvPr id="31749" name="Rectangle 5"/>
          <p:cNvSpPr/>
          <p:nvPr/>
        </p:nvSpPr>
        <p:spPr>
          <a:xfrm>
            <a:off x="6248400" y="3200400"/>
            <a:ext cx="1512888" cy="5794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l"/>
            <a:r>
              <a:rPr lang="en-US" altLang="zh-CN" sz="3200" i="1" dirty="0">
                <a:solidFill>
                  <a:schemeClr val="hlink"/>
                </a:solidFill>
                <a:latin typeface="Arial" panose="020B0604020202020204" pitchFamily="34" charset="0"/>
              </a:rPr>
              <a:t>to help</a:t>
            </a:r>
            <a:endParaRPr lang="en-US" altLang="zh-CN" sz="3200" i="1" dirty="0">
              <a:solidFill>
                <a:schemeClr val="hlink"/>
              </a:solidFill>
              <a:latin typeface="Arial" panose="020B0604020202020204" pitchFamily="34" charset="0"/>
            </a:endParaRPr>
          </a:p>
        </p:txBody>
      </p:sp>
      <p:sp>
        <p:nvSpPr>
          <p:cNvPr id="31750" name="Rectangle 6"/>
          <p:cNvSpPr/>
          <p:nvPr/>
        </p:nvSpPr>
        <p:spPr>
          <a:xfrm>
            <a:off x="3132138" y="4467225"/>
            <a:ext cx="869950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l"/>
            <a:r>
              <a:rPr lang="en-US" altLang="zh-CN" i="1" dirty="0">
                <a:solidFill>
                  <a:schemeClr val="hlink"/>
                </a:solidFill>
                <a:latin typeface="Arial" panose="020B0604020202020204" pitchFamily="34" charset="0"/>
              </a:rPr>
              <a:t>are</a:t>
            </a:r>
            <a:endParaRPr lang="en-US" altLang="zh-CN" i="1" dirty="0">
              <a:solidFill>
                <a:schemeClr val="hlink"/>
              </a:solidFill>
              <a:latin typeface="Arial" panose="020B0604020202020204" pitchFamily="34" charset="0"/>
            </a:endParaRPr>
          </a:p>
        </p:txBody>
      </p:sp>
      <p:sp>
        <p:nvSpPr>
          <p:cNvPr id="31751" name="Rectangle 7"/>
          <p:cNvSpPr/>
          <p:nvPr/>
        </p:nvSpPr>
        <p:spPr>
          <a:xfrm>
            <a:off x="3402013" y="5146675"/>
            <a:ext cx="1423987" cy="5794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l"/>
            <a:r>
              <a:rPr lang="en-US" altLang="zh-CN" sz="3200" i="1" dirty="0">
                <a:solidFill>
                  <a:schemeClr val="hlink"/>
                </a:solidFill>
                <a:latin typeface="Arial" panose="020B0604020202020204" pitchFamily="34" charset="0"/>
              </a:rPr>
              <a:t>leaves</a:t>
            </a:r>
            <a:endParaRPr lang="en-US" altLang="zh-CN" sz="3200" i="1" dirty="0">
              <a:solidFill>
                <a:schemeClr val="hlink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  <p:bldP spid="31747" grpId="0"/>
      <p:bldP spid="31748" grpId="0"/>
      <p:bldP spid="31749" grpId="0"/>
      <p:bldP spid="31750" grpId="0"/>
      <p:bldP spid="3175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6626" name="Text Box 2"/>
          <p:cNvSpPr txBox="1"/>
          <p:nvPr/>
        </p:nvSpPr>
        <p:spPr>
          <a:xfrm>
            <a:off x="2193925" y="2155825"/>
            <a:ext cx="184150" cy="3667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l"/>
            <a:endParaRPr lang="zh-CN" altLang="en-US" sz="1800" b="0" dirty="0">
              <a:latin typeface="Arial" panose="020B0604020202020204" pitchFamily="34" charset="0"/>
            </a:endParaRPr>
          </a:p>
        </p:txBody>
      </p:sp>
      <p:sp>
        <p:nvSpPr>
          <p:cNvPr id="32771" name="Rectangle 3"/>
          <p:cNvSpPr/>
          <p:nvPr/>
        </p:nvSpPr>
        <p:spPr>
          <a:xfrm>
            <a:off x="1422400" y="414338"/>
            <a:ext cx="7424738" cy="55356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lnSpc>
                <a:spcPct val="110000"/>
              </a:lnSpc>
            </a:pPr>
            <a:r>
              <a:rPr lang="en-US" altLang="zh-CN" dirty="0">
                <a:latin typeface="Times New Roman" panose="02020603050405020304" pitchFamily="18" charset="0"/>
              </a:rPr>
              <a:t>4 All people should do something.  </a:t>
            </a:r>
            <a:endParaRPr lang="en-US" altLang="zh-CN" dirty="0">
              <a:latin typeface="Times New Roman" panose="02020603050405020304" pitchFamily="18" charset="0"/>
            </a:endParaRPr>
          </a:p>
          <a:p>
            <a:pPr algn="l">
              <a:lnSpc>
                <a:spcPct val="110000"/>
              </a:lnSpc>
            </a:pPr>
            <a:r>
              <a:rPr lang="en-US" altLang="zh-CN" dirty="0">
                <a:latin typeface="Times New Roman" panose="02020603050405020304" pitchFamily="18" charset="0"/>
              </a:rPr>
              <a:t>   We should take _______ (act)  </a:t>
            </a:r>
            <a:endParaRPr lang="en-US" altLang="zh-CN" dirty="0">
              <a:latin typeface="Times New Roman" panose="02020603050405020304" pitchFamily="18" charset="0"/>
            </a:endParaRPr>
          </a:p>
          <a:p>
            <a:pPr algn="l">
              <a:lnSpc>
                <a:spcPct val="110000"/>
              </a:lnSpc>
            </a:pPr>
            <a:r>
              <a:rPr lang="en-US" altLang="zh-CN" dirty="0">
                <a:latin typeface="Times New Roman" panose="02020603050405020304" pitchFamily="18" charset="0"/>
              </a:rPr>
              <a:t>   before it’s too late.</a:t>
            </a:r>
            <a:endParaRPr lang="en-US" altLang="zh-CN" dirty="0">
              <a:latin typeface="Times New Roman" panose="02020603050405020304" pitchFamily="18" charset="0"/>
            </a:endParaRPr>
          </a:p>
          <a:p>
            <a:pPr algn="l">
              <a:lnSpc>
                <a:spcPct val="110000"/>
              </a:lnSpc>
            </a:pPr>
            <a:r>
              <a:rPr lang="en-US" altLang="zh-CN" dirty="0">
                <a:latin typeface="Times New Roman" panose="02020603050405020304" pitchFamily="18" charset="0"/>
              </a:rPr>
              <a:t>5 It’s __________ (danger) for the </a:t>
            </a:r>
            <a:endParaRPr lang="en-US" altLang="zh-CN" dirty="0">
              <a:latin typeface="Times New Roman" panose="02020603050405020304" pitchFamily="18" charset="0"/>
            </a:endParaRPr>
          </a:p>
          <a:p>
            <a:pPr algn="l">
              <a:lnSpc>
                <a:spcPct val="110000"/>
              </a:lnSpc>
            </a:pPr>
            <a:r>
              <a:rPr lang="en-US" altLang="zh-CN" dirty="0">
                <a:latin typeface="Times New Roman" panose="02020603050405020304" pitchFamily="18" charset="0"/>
              </a:rPr>
              <a:t>   children _______ (play) games </a:t>
            </a:r>
            <a:endParaRPr lang="en-US" altLang="zh-CN" dirty="0">
              <a:latin typeface="Times New Roman" panose="02020603050405020304" pitchFamily="18" charset="0"/>
            </a:endParaRPr>
          </a:p>
          <a:p>
            <a:pPr algn="l">
              <a:lnSpc>
                <a:spcPct val="110000"/>
              </a:lnSpc>
            </a:pPr>
            <a:r>
              <a:rPr lang="en-US" altLang="zh-CN" dirty="0">
                <a:latin typeface="Times New Roman" panose="02020603050405020304" pitchFamily="18" charset="0"/>
              </a:rPr>
              <a:t>   in the street.</a:t>
            </a:r>
            <a:endParaRPr lang="en-US" altLang="zh-CN" dirty="0">
              <a:latin typeface="Times New Roman" panose="02020603050405020304" pitchFamily="18" charset="0"/>
            </a:endParaRPr>
          </a:p>
          <a:p>
            <a:pPr algn="l">
              <a:lnSpc>
                <a:spcPct val="110000"/>
              </a:lnSpc>
            </a:pPr>
            <a:r>
              <a:rPr lang="en-US" altLang="zh-CN" dirty="0">
                <a:latin typeface="Times New Roman" panose="02020603050405020304" pitchFamily="18" charset="0"/>
              </a:rPr>
              <a:t>6 The baby panda _______ (look)  </a:t>
            </a:r>
            <a:endParaRPr lang="en-US" altLang="zh-CN" dirty="0">
              <a:latin typeface="Times New Roman" panose="02020603050405020304" pitchFamily="18" charset="0"/>
            </a:endParaRPr>
          </a:p>
          <a:p>
            <a:pPr algn="l">
              <a:lnSpc>
                <a:spcPct val="110000"/>
              </a:lnSpc>
            </a:pPr>
            <a:r>
              <a:rPr lang="en-US" altLang="zh-CN" dirty="0">
                <a:latin typeface="Times New Roman" panose="02020603050405020304" pitchFamily="18" charset="0"/>
              </a:rPr>
              <a:t>   like a white mouse when she  </a:t>
            </a:r>
            <a:endParaRPr lang="en-US" altLang="zh-CN" dirty="0">
              <a:latin typeface="Times New Roman" panose="02020603050405020304" pitchFamily="18" charset="0"/>
            </a:endParaRPr>
          </a:p>
          <a:p>
            <a:pPr algn="l">
              <a:lnSpc>
                <a:spcPct val="110000"/>
              </a:lnSpc>
            </a:pPr>
            <a:r>
              <a:rPr lang="en-US" altLang="zh-CN" dirty="0">
                <a:latin typeface="Times New Roman" panose="02020603050405020304" pitchFamily="18" charset="0"/>
              </a:rPr>
              <a:t>   was born.</a:t>
            </a:r>
            <a:endParaRPr lang="en-US" altLang="zh-CN" dirty="0">
              <a:latin typeface="Times New Roman" panose="02020603050405020304" pitchFamily="18" charset="0"/>
            </a:endParaRPr>
          </a:p>
        </p:txBody>
      </p:sp>
      <p:sp>
        <p:nvSpPr>
          <p:cNvPr id="32772" name="Rectangle 4"/>
          <p:cNvSpPr/>
          <p:nvPr/>
        </p:nvSpPr>
        <p:spPr>
          <a:xfrm>
            <a:off x="5021263" y="1095375"/>
            <a:ext cx="1603375" cy="5794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l"/>
            <a:r>
              <a:rPr lang="en-US" altLang="zh-CN" sz="3200" i="1" dirty="0">
                <a:solidFill>
                  <a:schemeClr val="hlink"/>
                </a:solidFill>
                <a:latin typeface="Arial" panose="020B0604020202020204" pitchFamily="34" charset="0"/>
              </a:rPr>
              <a:t>actions</a:t>
            </a:r>
            <a:endParaRPr lang="en-US" altLang="zh-CN" sz="3200" i="1" dirty="0">
              <a:solidFill>
                <a:schemeClr val="hlink"/>
              </a:solidFill>
              <a:latin typeface="Arial" panose="020B0604020202020204" pitchFamily="34" charset="0"/>
            </a:endParaRPr>
          </a:p>
        </p:txBody>
      </p:sp>
      <p:sp>
        <p:nvSpPr>
          <p:cNvPr id="32773" name="Rectangle 5"/>
          <p:cNvSpPr/>
          <p:nvPr/>
        </p:nvSpPr>
        <p:spPr>
          <a:xfrm>
            <a:off x="2681288" y="2265363"/>
            <a:ext cx="2257425" cy="5794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l"/>
            <a:r>
              <a:rPr lang="en-US" altLang="zh-CN" sz="3200" i="1" dirty="0">
                <a:solidFill>
                  <a:schemeClr val="hlink"/>
                </a:solidFill>
                <a:latin typeface="Arial" panose="020B0604020202020204" pitchFamily="34" charset="0"/>
              </a:rPr>
              <a:t>dangerous</a:t>
            </a:r>
            <a:endParaRPr lang="en-US" altLang="zh-CN" sz="3200" i="1" dirty="0">
              <a:solidFill>
                <a:schemeClr val="hlink"/>
              </a:solidFill>
              <a:latin typeface="Arial" panose="020B0604020202020204" pitchFamily="34" charset="0"/>
            </a:endParaRPr>
          </a:p>
        </p:txBody>
      </p:sp>
      <p:sp>
        <p:nvSpPr>
          <p:cNvPr id="32774" name="Rectangle 6"/>
          <p:cNvSpPr/>
          <p:nvPr/>
        </p:nvSpPr>
        <p:spPr>
          <a:xfrm>
            <a:off x="3627438" y="2895600"/>
            <a:ext cx="1490662" cy="5794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l"/>
            <a:r>
              <a:rPr lang="en-US" altLang="zh-CN" sz="3200" i="1" dirty="0">
                <a:solidFill>
                  <a:schemeClr val="hlink"/>
                </a:solidFill>
                <a:latin typeface="Arial" panose="020B0604020202020204" pitchFamily="34" charset="0"/>
              </a:rPr>
              <a:t>to play</a:t>
            </a:r>
            <a:endParaRPr lang="en-US" altLang="zh-CN" sz="3200" i="1" dirty="0">
              <a:solidFill>
                <a:schemeClr val="hlink"/>
              </a:solidFill>
              <a:latin typeface="Arial" panose="020B0604020202020204" pitchFamily="34" charset="0"/>
            </a:endParaRPr>
          </a:p>
        </p:txBody>
      </p:sp>
      <p:sp>
        <p:nvSpPr>
          <p:cNvPr id="32775" name="Rectangle 7"/>
          <p:cNvSpPr/>
          <p:nvPr/>
        </p:nvSpPr>
        <p:spPr>
          <a:xfrm>
            <a:off x="5157788" y="4065588"/>
            <a:ext cx="1490662" cy="5794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l"/>
            <a:r>
              <a:rPr lang="en-US" altLang="zh-CN" sz="3200" i="1" dirty="0">
                <a:solidFill>
                  <a:schemeClr val="hlink"/>
                </a:solidFill>
                <a:latin typeface="Arial" panose="020B0604020202020204" pitchFamily="34" charset="0"/>
              </a:rPr>
              <a:t>looked</a:t>
            </a:r>
            <a:endParaRPr lang="en-US" altLang="zh-CN" sz="3200" i="1" dirty="0">
              <a:solidFill>
                <a:schemeClr val="hlink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/>
      <p:bldP spid="32772" grpId="0"/>
      <p:bldP spid="32773" grpId="0"/>
      <p:bldP spid="32774" grpId="0"/>
      <p:bldP spid="3277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27650" name="Picture 7" descr="Thank you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438" y="1214438"/>
            <a:ext cx="3744912" cy="16652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zo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1" imgW="4546600" imgH="3401695" progId="PowerPoint.Slide.8">
                  <p:embed/>
                </p:oleObj>
              </mc:Choice>
              <mc:Fallback>
                <p:oleObj name="" r:id="rId1" imgW="4546600" imgH="3401695" progId="PowerPoint.Slide.8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Rectangle 3"/>
          <p:cNvSpPr/>
          <p:nvPr/>
        </p:nvSpPr>
        <p:spPr>
          <a:xfrm>
            <a:off x="0" y="1628775"/>
            <a:ext cx="4752975" cy="3848100"/>
          </a:xfrm>
          <a:prstGeom prst="rect">
            <a:avLst/>
          </a:prstGeom>
          <a:blipFill rotWithShape="1">
            <a:blip r:embed="rId3"/>
          </a:blipFill>
          <a:ln w="9525" cap="flat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ctr">
            <a:spAutoFit/>
          </a:bodyPr>
          <a:p>
            <a:pPr marL="342900" indent="-342900" algn="l">
              <a:spcBef>
                <a:spcPct val="20000"/>
              </a:spcBef>
            </a:pPr>
            <a:r>
              <a:rPr lang="zh-CN" altLang="en-US" sz="4200" dirty="0">
                <a:solidFill>
                  <a:schemeClr val="bg1"/>
                </a:solidFill>
                <a:latin typeface="Times New Roman" panose="02020603050405020304" pitchFamily="18" charset="0"/>
              </a:rPr>
              <a:t>    </a:t>
            </a:r>
            <a:r>
              <a:rPr lang="en-US" altLang="zh-CN" sz="4200" dirty="0">
                <a:latin typeface="Times New Roman" panose="02020603050405020304" pitchFamily="18" charset="0"/>
              </a:rPr>
              <a:t>It is a sea animal and looks like a large fish. It is very clever and often plays some games for us in the zoo.</a:t>
            </a:r>
            <a:endParaRPr lang="en-US" altLang="zh-CN" sz="4200" dirty="0">
              <a:latin typeface="Times New Roman" panose="02020603050405020304" pitchFamily="18" charset="0"/>
            </a:endParaRPr>
          </a:p>
        </p:txBody>
      </p:sp>
      <p:sp>
        <p:nvSpPr>
          <p:cNvPr id="5124" name="Text Box 4"/>
          <p:cNvSpPr txBox="1"/>
          <p:nvPr/>
        </p:nvSpPr>
        <p:spPr>
          <a:xfrm>
            <a:off x="5867400" y="5157788"/>
            <a:ext cx="230505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/>
            <a:r>
              <a:rPr lang="en-US" altLang="zh-CN" sz="4400" dirty="0">
                <a:solidFill>
                  <a:srgbClr val="FF0000"/>
                </a:solidFill>
                <a:latin typeface="Times New Roman" panose="02020603050405020304" pitchFamily="18" charset="0"/>
              </a:rPr>
              <a:t>dolphin</a:t>
            </a:r>
            <a:endParaRPr lang="en-US" altLang="zh-CN" sz="44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5125" name="Picture 5" descr="1155933187562GJXW3819C002_b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7900" y="549275"/>
            <a:ext cx="4140200" cy="42322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pic>
        <p:nvPicPr>
          <p:cNvPr id="5122" name="Picture 2" descr="界面背景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3" name="Oval 3"/>
          <p:cNvSpPr/>
          <p:nvPr/>
        </p:nvSpPr>
        <p:spPr>
          <a:xfrm rot="1238524">
            <a:off x="1042988" y="333375"/>
            <a:ext cx="8374062" cy="3962400"/>
          </a:xfrm>
          <a:prstGeom prst="ellipse">
            <a:avLst/>
          </a:prstGeom>
          <a:solidFill>
            <a:srgbClr val="FF6600"/>
          </a:solidFill>
          <a:ln w="9525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  <p:txBody>
          <a:bodyPr lIns="0" tIns="0" rIns="0" bIns="0" anchor="ctr"/>
          <a:p>
            <a:pPr algn="l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</a:pPr>
            <a:r>
              <a:rPr lang="zh-CN" altLang="en-US" sz="34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</a:t>
            </a:r>
            <a:r>
              <a:rPr lang="en-US" altLang="zh-CN" sz="4000" dirty="0">
                <a:latin typeface="Times New Roman" panose="02020603050405020304" pitchFamily="18" charset="0"/>
                <a:ea typeface="黑体" panose="02010609060101010101" pitchFamily="49" charset="-122"/>
              </a:rPr>
              <a:t>It’s a heavy wild animal   </a:t>
            </a:r>
            <a:endParaRPr lang="en-US" altLang="zh-CN" sz="4000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</a:pPr>
            <a:r>
              <a:rPr lang="en-US" altLang="zh-CN" sz="4000" dirty="0">
                <a:latin typeface="Times New Roman" panose="02020603050405020304" pitchFamily="18" charset="0"/>
                <a:ea typeface="黑体" panose="02010609060101010101" pitchFamily="49" charset="-122"/>
              </a:rPr>
              <a:t>   with thick fur and sharp</a:t>
            </a:r>
            <a:endParaRPr lang="en-US" altLang="zh-CN" sz="4000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</a:pPr>
            <a:r>
              <a:rPr lang="en-US" altLang="zh-CN" sz="4000" dirty="0">
                <a:latin typeface="Times New Roman" panose="02020603050405020304" pitchFamily="18" charset="0"/>
                <a:ea typeface="黑体" panose="02010609060101010101" pitchFamily="49" charset="-122"/>
              </a:rPr>
              <a:t>   (</a:t>
            </a:r>
            <a:r>
              <a:rPr lang="zh-CN" altLang="en-US" sz="4000" dirty="0">
                <a:latin typeface="Times New Roman" panose="02020603050405020304" pitchFamily="18" charset="0"/>
                <a:ea typeface="黑体" panose="02010609060101010101" pitchFamily="49" charset="-122"/>
              </a:rPr>
              <a:t>锋利的</a:t>
            </a:r>
            <a:r>
              <a:rPr lang="en-US" altLang="zh-CN" sz="4000" dirty="0">
                <a:latin typeface="Times New Roman" panose="02020603050405020304" pitchFamily="18" charset="0"/>
                <a:ea typeface="黑体" panose="02010609060101010101" pitchFamily="49" charset="-122"/>
              </a:rPr>
              <a:t>) paws. It can   </a:t>
            </a:r>
            <a:endParaRPr lang="en-US" altLang="zh-CN" sz="4000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</a:pPr>
            <a:r>
              <a:rPr lang="en-US" altLang="zh-CN" sz="4000" dirty="0">
                <a:latin typeface="Times New Roman" panose="02020603050405020304" pitchFamily="18" charset="0"/>
                <a:ea typeface="黑体" panose="02010609060101010101" pitchFamily="49" charset="-122"/>
              </a:rPr>
              <a:t>   walk upright(</a:t>
            </a:r>
            <a:r>
              <a:rPr lang="zh-CN" altLang="en-US" sz="4000" dirty="0">
                <a:latin typeface="Times New Roman" panose="02020603050405020304" pitchFamily="18" charset="0"/>
                <a:ea typeface="黑体" panose="02010609060101010101" pitchFamily="49" charset="-122"/>
              </a:rPr>
              <a:t>竖直地</a:t>
            </a:r>
            <a:r>
              <a:rPr lang="en-US" altLang="zh-CN" sz="4000" dirty="0">
                <a:latin typeface="Times New Roman" panose="02020603050405020304" pitchFamily="18" charset="0"/>
                <a:ea typeface="黑体" panose="02010609060101010101" pitchFamily="49" charset="-122"/>
              </a:rPr>
              <a:t>).</a:t>
            </a:r>
            <a:endParaRPr lang="en-US" altLang="zh-CN" sz="4000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6148" name="Text Box 4"/>
          <p:cNvSpPr txBox="1"/>
          <p:nvPr/>
        </p:nvSpPr>
        <p:spPr>
          <a:xfrm>
            <a:off x="5618163" y="5156200"/>
            <a:ext cx="1368425" cy="8239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l"/>
            <a:r>
              <a:rPr lang="en-US" altLang="zh-CN" sz="4800" dirty="0">
                <a:solidFill>
                  <a:srgbClr val="000066"/>
                </a:solidFill>
                <a:latin typeface="Times New Roman" panose="02020603050405020304" pitchFamily="18" charset="0"/>
              </a:rPr>
              <a:t>bear</a:t>
            </a:r>
            <a:endParaRPr lang="en-US" altLang="zh-CN" sz="4800" dirty="0">
              <a:solidFill>
                <a:srgbClr val="000066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149" name="Picture 5" descr="a2bcaf1709a2a862f2de325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3175"/>
            <a:ext cx="3779838" cy="30448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pic>
        <p:nvPicPr>
          <p:cNvPr id="6146" name="Picture 2" descr="BAS0015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58738"/>
            <a:ext cx="9144000" cy="67992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7" name="Text Box 3"/>
          <p:cNvSpPr txBox="1"/>
          <p:nvPr/>
        </p:nvSpPr>
        <p:spPr>
          <a:xfrm>
            <a:off x="808038" y="223838"/>
            <a:ext cx="1316037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/>
            <a:endParaRPr lang="zh-CN" altLang="en-US" sz="2000" b="0" dirty="0">
              <a:latin typeface="Arial" panose="020B0604020202020204" pitchFamily="34" charset="0"/>
            </a:endParaRPr>
          </a:p>
        </p:txBody>
      </p:sp>
      <p:sp>
        <p:nvSpPr>
          <p:cNvPr id="6148" name="Rectangle 4"/>
          <p:cNvSpPr/>
          <p:nvPr/>
        </p:nvSpPr>
        <p:spPr>
          <a:xfrm>
            <a:off x="755650" y="404813"/>
            <a:ext cx="7272338" cy="2376487"/>
          </a:xfrm>
          <a:prstGeom prst="rect">
            <a:avLst/>
          </a:prstGeom>
          <a:solidFill>
            <a:srgbClr val="CC99FF"/>
          </a:solidFill>
          <a:ln w="9525" cap="flat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ctr"/>
          <a:p>
            <a:pPr marL="342900" indent="-342900" algn="l">
              <a:lnSpc>
                <a:spcPct val="90000"/>
              </a:lnSpc>
              <a:spcBef>
                <a:spcPct val="20000"/>
              </a:spcBef>
            </a:pPr>
            <a:r>
              <a:rPr lang="zh-CN" alt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</a:t>
            </a:r>
            <a:r>
              <a:rPr lang="en-US" altLang="zh-CN" sz="4000" dirty="0">
                <a:latin typeface="Times New Roman" panose="02020603050405020304" pitchFamily="18" charset="0"/>
                <a:ea typeface="黑体" panose="02010609060101010101" pitchFamily="49" charset="-122"/>
              </a:rPr>
              <a:t>It’s the king of the animal world. It has yellow fur and black stripes(</a:t>
            </a:r>
            <a:r>
              <a:rPr lang="zh-CN" altLang="en-US" sz="4000" dirty="0">
                <a:latin typeface="Times New Roman" panose="02020603050405020304" pitchFamily="18" charset="0"/>
                <a:ea typeface="黑体" panose="02010609060101010101" pitchFamily="49" charset="-122"/>
              </a:rPr>
              <a:t>条纹</a:t>
            </a:r>
            <a:r>
              <a:rPr lang="en-US" altLang="zh-CN" sz="4000" dirty="0">
                <a:latin typeface="Times New Roman" panose="02020603050405020304" pitchFamily="18" charset="0"/>
                <a:ea typeface="黑体" panose="02010609060101010101" pitchFamily="49" charset="-122"/>
              </a:rPr>
              <a:t>) on its body.</a:t>
            </a:r>
            <a:endParaRPr lang="en-US" altLang="zh-CN" sz="4000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7173" name="Text Box 5"/>
          <p:cNvSpPr txBox="1"/>
          <p:nvPr/>
        </p:nvSpPr>
        <p:spPr>
          <a:xfrm>
            <a:off x="6227763" y="3859213"/>
            <a:ext cx="1401762" cy="8239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l"/>
            <a:r>
              <a:rPr lang="en-US" altLang="zh-CN" sz="4800" dirty="0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tiger</a:t>
            </a:r>
            <a:endParaRPr lang="en-US" altLang="zh-CN" sz="4800" dirty="0">
              <a:solidFill>
                <a:srgbClr val="FF0066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pic>
        <p:nvPicPr>
          <p:cNvPr id="7174" name="Picture 6" descr="1110761_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650" y="2924175"/>
            <a:ext cx="4679950" cy="30257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8194" name="Oval 2"/>
          <p:cNvSpPr>
            <a:spLocks noChangeArrowheads="1"/>
          </p:cNvSpPr>
          <p:nvPr/>
        </p:nvSpPr>
        <p:spPr bwMode="auto">
          <a:xfrm>
            <a:off x="684213" y="0"/>
            <a:ext cx="7702550" cy="2743200"/>
          </a:xfrm>
          <a:prstGeom prst="ellipse">
            <a:avLst/>
          </a:prstGeom>
          <a:solidFill>
            <a:srgbClr val="33CCCC"/>
          </a:solidFill>
          <a:ln w="9525">
            <a:solidFill>
              <a:srgbClr val="FFFF00"/>
            </a:solidFill>
            <a:round/>
          </a:ln>
          <a:effectLst/>
        </p:spPr>
        <p:txBody>
          <a:bodyPr lIns="0" tIns="0" rIns="0" bIns="0" anchor="ctr"/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None/>
              <a:defRPr/>
            </a:pPr>
            <a:r>
              <a:rPr kumimoji="0" lang="zh-CN" altLang="en-US" sz="38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     </a:t>
            </a:r>
            <a:r>
              <a:rPr kumimoji="0" lang="en-US" sz="4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It jumps with its baby in its pocket. You can see it in Australia.</a:t>
            </a:r>
            <a:endParaRPr kumimoji="0" lang="en-US" sz="40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195" name="Text Box 3"/>
          <p:cNvSpPr txBox="1"/>
          <p:nvPr/>
        </p:nvSpPr>
        <p:spPr>
          <a:xfrm>
            <a:off x="5148263" y="4581525"/>
            <a:ext cx="2657475" cy="8239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l"/>
            <a:r>
              <a:rPr lang="en-US" altLang="zh-CN" sz="4800" dirty="0">
                <a:latin typeface="Times New Roman" panose="02020603050405020304" pitchFamily="18" charset="0"/>
              </a:rPr>
              <a:t>kangaroo</a:t>
            </a:r>
            <a:endParaRPr lang="en-US" altLang="zh-CN" sz="4800" dirty="0">
              <a:latin typeface="Times New Roman" panose="02020603050405020304" pitchFamily="18" charset="0"/>
            </a:endParaRPr>
          </a:p>
        </p:txBody>
      </p:sp>
      <p:pic>
        <p:nvPicPr>
          <p:cNvPr id="5" name="图片 4" descr="图6t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3048000"/>
            <a:ext cx="3340100" cy="3581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8194" name="Oval 2"/>
          <p:cNvSpPr/>
          <p:nvPr/>
        </p:nvSpPr>
        <p:spPr>
          <a:xfrm>
            <a:off x="3276600" y="533400"/>
            <a:ext cx="5213350" cy="2635250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  <p:txBody>
          <a:bodyPr lIns="0" tIns="0" rIns="0" bIns="0" anchor="ctr"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</a:pP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</a:rPr>
              <a:t>It lives in China. It is black and white. Its favorite food is bamboo .</a:t>
            </a:r>
            <a:endParaRPr lang="en-US" altLang="zh-CN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9219" name="Text Box 3"/>
          <p:cNvSpPr txBox="1"/>
          <p:nvPr/>
        </p:nvSpPr>
        <p:spPr>
          <a:xfrm>
            <a:off x="4876800" y="3962400"/>
            <a:ext cx="3287713" cy="8239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l"/>
            <a:r>
              <a:rPr lang="en-US" altLang="zh-CN" sz="4800" dirty="0">
                <a:latin typeface="Times New Roman" panose="02020603050405020304" pitchFamily="18" charset="0"/>
                <a:ea typeface="黑体" panose="02010609060101010101" pitchFamily="49" charset="-122"/>
              </a:rPr>
              <a:t>giant panda</a:t>
            </a:r>
            <a:endParaRPr lang="en-US" altLang="zh-CN" sz="4800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pic>
        <p:nvPicPr>
          <p:cNvPr id="9220" name="Picture 4" descr="5a7e1cf9ebeec036d8f9fd7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971800"/>
            <a:ext cx="3851275" cy="32845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9218" name="Rectangle 2"/>
          <p:cNvSpPr>
            <a:spLocks noGrp="1"/>
          </p:cNvSpPr>
          <p:nvPr>
            <p:ph idx="1"/>
          </p:nvPr>
        </p:nvSpPr>
        <p:spPr>
          <a:xfrm>
            <a:off x="0" y="1628775"/>
            <a:ext cx="9648825" cy="4498975"/>
          </a:xfrm>
          <a:ln/>
        </p:spPr>
        <p:txBody>
          <a:bodyPr vert="horz" wrap="square" lIns="91440" tIns="45720" rIns="91440" bIns="45720" anchor="t"/>
          <a:p>
            <a:pPr eaLnBrk="1" hangingPunct="1">
              <a:lnSpc>
                <a:spcPct val="60000"/>
              </a:lnSpc>
              <a:buNone/>
            </a:pPr>
            <a:r>
              <a:rPr lang="en-US" altLang="zh-CN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1.What’s the name of the giant panda?</a:t>
            </a:r>
            <a:endParaRPr lang="en-US" altLang="zh-CN" sz="40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60000"/>
              </a:lnSpc>
            </a:pPr>
            <a:endParaRPr lang="en-US" altLang="zh-CN" sz="40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45000"/>
              </a:lnSpc>
            </a:pPr>
            <a:endParaRPr lang="en-US" altLang="zh-CN" sz="40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45000"/>
              </a:lnSpc>
              <a:buNone/>
            </a:pPr>
            <a:r>
              <a:rPr lang="en-US" altLang="zh-CN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2.What does it mean?</a:t>
            </a:r>
            <a:endParaRPr lang="en-US" altLang="zh-CN" sz="40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45000"/>
              </a:lnSpc>
            </a:pPr>
            <a:endParaRPr lang="en-US" altLang="zh-CN" sz="40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45000"/>
              </a:lnSpc>
            </a:pPr>
            <a:endParaRPr lang="en-US" altLang="zh-CN" sz="40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45000"/>
              </a:lnSpc>
              <a:buNone/>
            </a:pPr>
            <a:r>
              <a:rPr lang="en-US" altLang="zh-CN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3.What will happen if we do nothing?</a:t>
            </a:r>
            <a:endParaRPr lang="en-US" altLang="zh-CN" sz="40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267" name="Text Box 3"/>
          <p:cNvSpPr txBox="1"/>
          <p:nvPr/>
        </p:nvSpPr>
        <p:spPr>
          <a:xfrm>
            <a:off x="539750" y="2060575"/>
            <a:ext cx="5940425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lang="en-US" altLang="zh-CN" sz="4000" dirty="0">
                <a:solidFill>
                  <a:srgbClr val="CC0000"/>
                </a:solidFill>
                <a:latin typeface="Times New Roman" panose="02020603050405020304" pitchFamily="18" charset="0"/>
              </a:rPr>
              <a:t>Xi Wang.</a:t>
            </a:r>
            <a:endParaRPr lang="en-US" altLang="zh-CN" sz="4000" dirty="0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268" name="Text Box 4"/>
          <p:cNvSpPr txBox="1"/>
          <p:nvPr/>
        </p:nvSpPr>
        <p:spPr>
          <a:xfrm>
            <a:off x="468313" y="3357563"/>
            <a:ext cx="4770437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lang="en-US" altLang="zh-CN" sz="4000" dirty="0">
                <a:solidFill>
                  <a:srgbClr val="CC0000"/>
                </a:solidFill>
                <a:latin typeface="Times New Roman" panose="02020603050405020304" pitchFamily="18" charset="0"/>
              </a:rPr>
              <a:t>It means hope.</a:t>
            </a:r>
            <a:endParaRPr lang="en-US" altLang="zh-CN" sz="4000" dirty="0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269" name="Text Box 5"/>
          <p:cNvSpPr txBox="1"/>
          <p:nvPr/>
        </p:nvSpPr>
        <p:spPr>
          <a:xfrm>
            <a:off x="368300" y="4652963"/>
            <a:ext cx="87757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lang="en-US" altLang="zh-CN" sz="4000" dirty="0">
                <a:solidFill>
                  <a:srgbClr val="CC0000"/>
                </a:solidFill>
                <a:latin typeface="Times New Roman" panose="02020603050405020304" pitchFamily="18" charset="0"/>
              </a:rPr>
              <a:t>There will be </a:t>
            </a:r>
            <a:r>
              <a:rPr lang="en-US" altLang="zh-CN" sz="4000" u="sng" dirty="0">
                <a:solidFill>
                  <a:srgbClr val="CC0000"/>
                </a:solidFill>
                <a:latin typeface="Times New Roman" panose="02020603050405020304" pitchFamily="18" charset="0"/>
              </a:rPr>
              <a:t>no</a:t>
            </a:r>
            <a:r>
              <a:rPr lang="zh-CN" altLang="en-US" sz="4000" u="sng" dirty="0">
                <a:solidFill>
                  <a:srgbClr val="CC0000"/>
                </a:solidFill>
                <a:latin typeface="Times New Roman" panose="02020603050405020304" pitchFamily="18" charset="0"/>
              </a:rPr>
              <a:t>ne left</a:t>
            </a:r>
            <a:r>
              <a:rPr lang="en-US" altLang="zh-CN" sz="4000" dirty="0">
                <a:solidFill>
                  <a:srgbClr val="CC0000"/>
                </a:solidFill>
                <a:latin typeface="Times New Roman" panose="02020603050405020304" pitchFamily="18" charset="0"/>
              </a:rPr>
              <a:t> in the world.</a:t>
            </a:r>
            <a:endParaRPr lang="en-US" altLang="zh-CN" sz="4000" dirty="0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22" name="WordArt 6" descr="窄竖线"/>
          <p:cNvSpPr>
            <a:spLocks noTextEdit="1"/>
          </p:cNvSpPr>
          <p:nvPr/>
        </p:nvSpPr>
        <p:spPr>
          <a:xfrm>
            <a:off x="250825" y="0"/>
            <a:ext cx="7497763" cy="11430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  <a:normAutofit/>
          </a:bodyPr>
          <a:p>
            <a:pPr algn="ctr" eaLnBrk="0" hangingPunct="0"/>
            <a:r>
              <a:rPr lang="zh-CN" altLang="en-US" sz="3600" b="1">
                <a:ln w="1270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blipFill rotWithShape="0">
                  <a:blip r:embed="rId2"/>
                </a:blipFill>
                <a:effectLst>
                  <a:outerShdw dist="45791" dir="2021404" algn="ctr" rotWithShape="0">
                    <a:srgbClr val="808080">
                      <a:alpha val="78998"/>
                    </a:srgbClr>
                  </a:outerShdw>
                </a:effectLst>
                <a:latin typeface="Arial Narrow" panose="020B0606020202030204" charset="0"/>
                <a:ea typeface="Arial Narrow" panose="020B0606020202030204" charset="0"/>
              </a:rPr>
              <a:t>Listen &amp; Answer</a:t>
            </a:r>
            <a:endParaRPr lang="zh-CN" altLang="en-US" sz="3600" b="1">
              <a:ln w="1270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blipFill rotWithShape="0">
                <a:blip r:embed="rId2"/>
              </a:blipFill>
              <a:effectLst>
                <a:outerShdw dist="45791" dir="2021404" algn="ctr" rotWithShape="0">
                  <a:srgbClr val="808080">
                    <a:alpha val="78998"/>
                  </a:srgbClr>
                </a:outerShdw>
              </a:effectLst>
              <a:latin typeface="Arial Narrow" panose="020B0606020202030204" charset="0"/>
              <a:ea typeface="Arial Narrow" panose="020B060602020203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charRg st="0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>
                                            <p:txEl>
                                              <p:charRg st="0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>
                                            <p:txEl>
                                              <p:charRg st="0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charRg st="0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8">
                                            <p:txEl>
                                              <p:charRg st="0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8">
                                            <p:txEl>
                                              <p:charRg st="0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charRg st="0" end="3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9">
                                            <p:txEl>
                                              <p:charRg st="0" end="3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9">
                                            <p:txEl>
                                              <p:charRg st="0" end="3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42" name="Text Box 2"/>
          <p:cNvSpPr txBox="1"/>
          <p:nvPr/>
        </p:nvSpPr>
        <p:spPr>
          <a:xfrm>
            <a:off x="552450" y="1774825"/>
            <a:ext cx="3333750" cy="33877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l"/>
            <a:r>
              <a:rPr lang="en-US" altLang="zh-CN" dirty="0">
                <a:latin typeface="Times New Roman" panose="02020603050405020304" pitchFamily="18" charset="0"/>
              </a:rPr>
              <a:t>be born</a:t>
            </a:r>
            <a:endParaRPr lang="en-US" altLang="zh-CN" dirty="0">
              <a:latin typeface="Times New Roman" panose="02020603050405020304" pitchFamily="18" charset="0"/>
            </a:endParaRPr>
          </a:p>
          <a:p>
            <a:pPr algn="l"/>
            <a:r>
              <a:rPr lang="en-US" altLang="zh-CN" dirty="0">
                <a:latin typeface="Times New Roman" panose="02020603050405020304" pitchFamily="18" charset="0"/>
              </a:rPr>
              <a:t>in the beginning</a:t>
            </a:r>
            <a:endParaRPr lang="en-US" altLang="zh-CN" dirty="0">
              <a:latin typeface="Times New Roman" panose="02020603050405020304" pitchFamily="18" charset="0"/>
            </a:endParaRPr>
          </a:p>
          <a:p>
            <a:pPr algn="l"/>
            <a:r>
              <a:rPr lang="en-US" altLang="zh-CN" dirty="0">
                <a:latin typeface="Times New Roman" panose="02020603050405020304" pitchFamily="18" charset="0"/>
              </a:rPr>
              <a:t>serious</a:t>
            </a:r>
            <a:endParaRPr lang="en-US" altLang="zh-CN" dirty="0">
              <a:latin typeface="Times New Roman" panose="02020603050405020304" pitchFamily="18" charset="0"/>
            </a:endParaRPr>
          </a:p>
          <a:p>
            <a:pPr algn="l"/>
            <a:r>
              <a:rPr lang="en-US" altLang="zh-CN" dirty="0">
                <a:latin typeface="Times New Roman" panose="02020603050405020304" pitchFamily="18" charset="0"/>
              </a:rPr>
              <a:t>mainly</a:t>
            </a:r>
            <a:endParaRPr lang="en-US" altLang="zh-CN" dirty="0">
              <a:latin typeface="Times New Roman" panose="02020603050405020304" pitchFamily="18" charset="0"/>
            </a:endParaRPr>
          </a:p>
          <a:p>
            <a:pPr algn="l"/>
            <a:r>
              <a:rPr lang="en-US" altLang="zh-CN" dirty="0">
                <a:latin typeface="Times New Roman" panose="02020603050405020304" pitchFamily="18" charset="0"/>
              </a:rPr>
              <a:t>take action</a:t>
            </a:r>
            <a:endParaRPr lang="en-US" altLang="zh-CN" dirty="0">
              <a:latin typeface="Times New Roman" panose="02020603050405020304" pitchFamily="18" charset="0"/>
            </a:endParaRPr>
          </a:p>
          <a:p>
            <a:pPr algn="l"/>
            <a:r>
              <a:rPr lang="en-US" altLang="zh-CN" dirty="0">
                <a:latin typeface="Times New Roman" panose="02020603050405020304" pitchFamily="18" charset="0"/>
              </a:rPr>
              <a:t>none</a:t>
            </a:r>
            <a:endParaRPr lang="en-US" altLang="zh-CN" dirty="0">
              <a:latin typeface="Times New Roman" panose="02020603050405020304" pitchFamily="18" charset="0"/>
            </a:endParaRPr>
          </a:p>
        </p:txBody>
      </p:sp>
      <p:sp>
        <p:nvSpPr>
          <p:cNvPr id="10243" name="Text Box 3"/>
          <p:cNvSpPr txBox="1"/>
          <p:nvPr/>
        </p:nvSpPr>
        <p:spPr>
          <a:xfrm>
            <a:off x="3994150" y="1762125"/>
            <a:ext cx="4768850" cy="4486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/>
            <a:r>
              <a:rPr lang="en-US" altLang="zh-CN" dirty="0">
                <a:latin typeface="Times New Roman" panose="02020603050405020304" pitchFamily="18" charset="0"/>
              </a:rPr>
              <a:t>a do something</a:t>
            </a:r>
            <a:endParaRPr lang="en-US" altLang="zh-CN" dirty="0">
              <a:latin typeface="Times New Roman" panose="02020603050405020304" pitchFamily="18" charset="0"/>
            </a:endParaRPr>
          </a:p>
          <a:p>
            <a:pPr algn="l"/>
            <a:r>
              <a:rPr lang="en-US" altLang="zh-CN" dirty="0">
                <a:latin typeface="Times New Roman" panose="02020603050405020304" pitchFamily="18" charset="0"/>
              </a:rPr>
              <a:t>b not any</a:t>
            </a:r>
            <a:endParaRPr lang="en-US" altLang="zh-CN" dirty="0">
              <a:latin typeface="Times New Roman" panose="02020603050405020304" pitchFamily="18" charset="0"/>
            </a:endParaRPr>
          </a:p>
          <a:p>
            <a:pPr algn="l"/>
            <a:r>
              <a:rPr lang="en-US" altLang="zh-CN" dirty="0">
                <a:latin typeface="Times New Roman" panose="02020603050405020304" pitchFamily="18" charset="0"/>
              </a:rPr>
              <a:t>c bad or dangerous </a:t>
            </a:r>
            <a:endParaRPr lang="en-US" altLang="zh-CN" dirty="0">
              <a:latin typeface="Times New Roman" panose="02020603050405020304" pitchFamily="18" charset="0"/>
            </a:endParaRPr>
          </a:p>
          <a:p>
            <a:pPr algn="l"/>
            <a:r>
              <a:rPr lang="en-US" altLang="zh-CN" dirty="0">
                <a:latin typeface="Times New Roman" panose="02020603050405020304" pitchFamily="18" charset="0"/>
              </a:rPr>
              <a:t>d at first </a:t>
            </a:r>
            <a:endParaRPr lang="en-US" altLang="zh-CN" dirty="0">
              <a:latin typeface="Times New Roman" panose="02020603050405020304" pitchFamily="18" charset="0"/>
            </a:endParaRPr>
          </a:p>
          <a:p>
            <a:pPr algn="l"/>
            <a:r>
              <a:rPr lang="en-US" altLang="zh-CN" dirty="0">
                <a:latin typeface="Times New Roman" panose="02020603050405020304" pitchFamily="18" charset="0"/>
              </a:rPr>
              <a:t>e more than anything </a:t>
            </a:r>
            <a:endParaRPr lang="en-US" altLang="zh-CN" dirty="0">
              <a:latin typeface="Times New Roman" panose="02020603050405020304" pitchFamily="18" charset="0"/>
            </a:endParaRPr>
          </a:p>
          <a:p>
            <a:pPr algn="l"/>
            <a:r>
              <a:rPr lang="en-US" altLang="zh-CN" dirty="0">
                <a:latin typeface="Times New Roman" panose="02020603050405020304" pitchFamily="18" charset="0"/>
              </a:rPr>
              <a:t>   else</a:t>
            </a:r>
            <a:endParaRPr lang="en-US" altLang="zh-CN" dirty="0">
              <a:latin typeface="Times New Roman" panose="02020603050405020304" pitchFamily="18" charset="0"/>
            </a:endParaRPr>
          </a:p>
          <a:p>
            <a:pPr algn="l"/>
            <a:r>
              <a:rPr lang="en-US" altLang="zh-CN" dirty="0">
                <a:latin typeface="Times New Roman" panose="02020603050405020304" pitchFamily="18" charset="0"/>
              </a:rPr>
              <a:t>f come into the world </a:t>
            </a:r>
            <a:endParaRPr lang="en-US" altLang="zh-CN" dirty="0">
              <a:latin typeface="Times New Roman" panose="02020603050405020304" pitchFamily="18" charset="0"/>
            </a:endParaRPr>
          </a:p>
          <a:p>
            <a:pPr algn="l"/>
            <a:r>
              <a:rPr lang="en-US" altLang="zh-CN" dirty="0">
                <a:latin typeface="Times New Roman" panose="02020603050405020304" pitchFamily="18" charset="0"/>
              </a:rPr>
              <a:t>  as a baby</a:t>
            </a:r>
            <a:endParaRPr lang="en-US" altLang="zh-CN" dirty="0">
              <a:latin typeface="Times New Roman" panose="02020603050405020304" pitchFamily="18" charset="0"/>
            </a:endParaRPr>
          </a:p>
        </p:txBody>
      </p:sp>
      <p:sp>
        <p:nvSpPr>
          <p:cNvPr id="10244" name="Text Box 4"/>
          <p:cNvSpPr txBox="1"/>
          <p:nvPr/>
        </p:nvSpPr>
        <p:spPr>
          <a:xfrm>
            <a:off x="533400" y="561975"/>
            <a:ext cx="8229600" cy="11906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lang="en-US" altLang="zh-CN" dirty="0">
                <a:solidFill>
                  <a:srgbClr val="800000"/>
                </a:solidFill>
                <a:latin typeface="Times New Roman" panose="02020603050405020304" pitchFamily="18" charset="0"/>
              </a:rPr>
              <a:t>Match the words on the left with the meanings on the right.</a:t>
            </a:r>
            <a:endParaRPr lang="en-US" altLang="zh-CN" dirty="0">
              <a:solidFill>
                <a:srgbClr val="8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293" name="Line 5"/>
          <p:cNvSpPr/>
          <p:nvPr/>
        </p:nvSpPr>
        <p:spPr>
          <a:xfrm>
            <a:off x="2133600" y="2133600"/>
            <a:ext cx="2057400" cy="3200400"/>
          </a:xfrm>
          <a:prstGeom prst="line">
            <a:avLst/>
          </a:prstGeom>
          <a:ln w="50800" cap="flat" cmpd="sng">
            <a:solidFill>
              <a:srgbClr val="00CC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2294" name="Line 6"/>
          <p:cNvSpPr/>
          <p:nvPr/>
        </p:nvSpPr>
        <p:spPr>
          <a:xfrm>
            <a:off x="3733800" y="2590800"/>
            <a:ext cx="457200" cy="1143000"/>
          </a:xfrm>
          <a:prstGeom prst="line">
            <a:avLst/>
          </a:prstGeom>
          <a:ln w="50800" cap="flat" cmpd="sng">
            <a:solidFill>
              <a:srgbClr val="00CC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2295" name="Line 7"/>
          <p:cNvSpPr/>
          <p:nvPr/>
        </p:nvSpPr>
        <p:spPr>
          <a:xfrm flipV="1">
            <a:off x="1981200" y="3200400"/>
            <a:ext cx="2133600" cy="76200"/>
          </a:xfrm>
          <a:prstGeom prst="line">
            <a:avLst/>
          </a:prstGeom>
          <a:ln w="50800" cap="flat" cmpd="sng">
            <a:solidFill>
              <a:srgbClr val="00CC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2296" name="Line 8"/>
          <p:cNvSpPr/>
          <p:nvPr/>
        </p:nvSpPr>
        <p:spPr>
          <a:xfrm>
            <a:off x="1981200" y="3733800"/>
            <a:ext cx="2133600" cy="533400"/>
          </a:xfrm>
          <a:prstGeom prst="line">
            <a:avLst/>
          </a:prstGeom>
          <a:ln w="50800" cap="flat" cmpd="sng">
            <a:solidFill>
              <a:srgbClr val="00CC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2297" name="Line 9"/>
          <p:cNvSpPr/>
          <p:nvPr/>
        </p:nvSpPr>
        <p:spPr>
          <a:xfrm flipV="1">
            <a:off x="2743200" y="2057400"/>
            <a:ext cx="1447800" cy="2209800"/>
          </a:xfrm>
          <a:prstGeom prst="line">
            <a:avLst/>
          </a:prstGeom>
          <a:ln w="50800" cap="flat" cmpd="sng">
            <a:solidFill>
              <a:srgbClr val="00CC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2298" name="Line 10"/>
          <p:cNvSpPr/>
          <p:nvPr/>
        </p:nvSpPr>
        <p:spPr>
          <a:xfrm flipV="1">
            <a:off x="1524000" y="2667000"/>
            <a:ext cx="2667000" cy="2209800"/>
          </a:xfrm>
          <a:prstGeom prst="line">
            <a:avLst/>
          </a:prstGeom>
          <a:ln w="50800" cap="flat" cmpd="sng">
            <a:solidFill>
              <a:srgbClr val="00CCFF"/>
            </a:solidFill>
            <a:prstDash val="solid"/>
            <a:headEnd type="none" w="med" len="med"/>
            <a:tailEnd type="none" w="med" len="med"/>
          </a:ln>
        </p:spPr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4104</Words>
  <Application>WPS 演示</Application>
  <PresentationFormat>在屏幕上显示</PresentationFormat>
  <Paragraphs>275</Paragraphs>
  <Slides>26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42" baseType="lpstr">
      <vt:lpstr>Arial</vt:lpstr>
      <vt:lpstr>宋体</vt:lpstr>
      <vt:lpstr>Wingdings</vt:lpstr>
      <vt:lpstr>Times New Roman</vt:lpstr>
      <vt:lpstr>Algerian</vt:lpstr>
      <vt:lpstr>黑体</vt:lpstr>
      <vt:lpstr>华文彩云</vt:lpstr>
      <vt:lpstr>MingLiU</vt:lpstr>
      <vt:lpstr>Segoe UI</vt:lpstr>
      <vt:lpstr>Arial Narrow</vt:lpstr>
      <vt:lpstr>Tahoma</vt:lpstr>
      <vt:lpstr>Segoe Print</vt:lpstr>
      <vt:lpstr>微软雅黑</vt:lpstr>
      <vt:lpstr>Arial Unicode MS</vt:lpstr>
      <vt:lpstr>默认设计模板</vt:lpstr>
      <vt:lpstr>PowerPoint.Slide.8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Administrator</cp:lastModifiedBy>
  <cp:revision>225</cp:revision>
  <dcterms:created xsi:type="dcterms:W3CDTF">2013-10-23T05:56:14Z</dcterms:created>
  <dcterms:modified xsi:type="dcterms:W3CDTF">2018-11-19T23:48:31Z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2052-10.1.0.7616</vt:lpwstr>
  </property>
  <property fmtid="{D5CDD505-2E9C-101B-9397-08002B2CF9AE}" pid="4" name="NXTAG2">
    <vt:lpwstr>0008009656000000000001024140</vt:lpwstr>
  </property>
</Properties>
</file>