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776" r:id="rId4"/>
    <p:sldId id="715" r:id="rId5"/>
    <p:sldId id="1037" r:id="rId7"/>
    <p:sldId id="871" r:id="rId8"/>
    <p:sldId id="1068" r:id="rId9"/>
    <p:sldId id="1070" r:id="rId10"/>
    <p:sldId id="894" r:id="rId11"/>
    <p:sldId id="1011" r:id="rId12"/>
    <p:sldId id="1069" r:id="rId13"/>
    <p:sldId id="916" r:id="rId14"/>
    <p:sldId id="907" r:id="rId15"/>
    <p:sldId id="943" r:id="rId16"/>
    <p:sldId id="918" r:id="rId17"/>
    <p:sldId id="908" r:id="rId18"/>
    <p:sldId id="919" r:id="rId19"/>
    <p:sldId id="921" r:id="rId20"/>
    <p:sldId id="923" r:id="rId21"/>
    <p:sldId id="950" r:id="rId22"/>
    <p:sldId id="931" r:id="rId23"/>
    <p:sldId id="947" r:id="rId24"/>
    <p:sldId id="948" r:id="rId25"/>
    <p:sldId id="935" r:id="rId26"/>
    <p:sldId id="976" r:id="rId27"/>
  </p:sldIdLst>
  <p:sldSz cx="11522075" cy="7200900"/>
  <p:notesSz cx="6858000" cy="9144000"/>
  <p:defaultTextStyle>
    <a:defPPr>
      <a:defRPr lang="zh-CN"/>
    </a:defPPr>
    <a:lvl1pPr marL="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67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975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645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95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290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595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265" algn="l" defTabSz="1069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760000"/>
    <a:srgbClr val="FFFFCC"/>
    <a:srgbClr val="800000"/>
    <a:srgbClr val="FFCC00"/>
    <a:srgbClr val="660033"/>
    <a:srgbClr val="003366"/>
    <a:srgbClr val="333300"/>
    <a:srgbClr val="66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76" autoAdjust="0"/>
    <p:restoredTop sz="92208" autoAdjust="0"/>
  </p:normalViewPr>
  <p:slideViewPr>
    <p:cSldViewPr>
      <p:cViewPr varScale="1">
        <p:scale>
          <a:sx n="97" d="100"/>
          <a:sy n="97" d="100"/>
        </p:scale>
        <p:origin x="-456" y="-96"/>
      </p:cViewPr>
      <p:guideLst>
        <p:guide orient="horz" pos="2302"/>
        <p:guide pos="36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03DA-8B7D-447E-9C29-3A60D78EE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67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975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4645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995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9290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4595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9265" algn="l" defTabSz="1069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236947"/>
            <a:ext cx="9793764" cy="15435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4080510"/>
            <a:ext cx="806545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303372"/>
            <a:ext cx="3266589" cy="645080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303372"/>
            <a:ext cx="9607730" cy="645080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178481"/>
            <a:ext cx="8641556" cy="2506980"/>
          </a:xfrm>
        </p:spPr>
        <p:txBody>
          <a:bodyPr anchor="b"/>
          <a:lstStyle>
            <a:lvl1pPr algn="ctr">
              <a:defRPr sz="4725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782140"/>
            <a:ext cx="8641556" cy="1738550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5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795225"/>
            <a:ext cx="9937790" cy="2995374"/>
          </a:xfrm>
        </p:spPr>
        <p:txBody>
          <a:bodyPr anchor="b"/>
          <a:lstStyle>
            <a:lvl1pPr>
              <a:defRPr sz="4725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818936"/>
            <a:ext cx="9937790" cy="1575196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3" y="1916906"/>
            <a:ext cx="4896882" cy="4568905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916906"/>
            <a:ext cx="4896882" cy="4568905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83381"/>
            <a:ext cx="9937790" cy="1391841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867360"/>
            <a:ext cx="4605782" cy="865108"/>
          </a:xfrm>
        </p:spPr>
        <p:txBody>
          <a:bodyPr anchor="ctr" anchorCtr="0"/>
          <a:lstStyle>
            <a:lvl1pPr marL="0" indent="0">
              <a:buNone/>
              <a:defRPr sz="2205"/>
            </a:lvl1pPr>
            <a:lvl2pPr marL="360045" indent="0">
              <a:buNone/>
              <a:defRPr sz="1890"/>
            </a:lvl2pPr>
            <a:lvl3pPr marL="720090" indent="0">
              <a:buNone/>
              <a:defRPr sz="1575"/>
            </a:lvl3pPr>
            <a:lvl4pPr marL="1080135" indent="0">
              <a:buNone/>
              <a:defRPr sz="1415"/>
            </a:lvl4pPr>
            <a:lvl5pPr marL="1440180" indent="0">
              <a:buNone/>
              <a:defRPr sz="1415"/>
            </a:lvl5pPr>
            <a:lvl6pPr marL="1800225" indent="0">
              <a:buNone/>
              <a:defRPr sz="1415"/>
            </a:lvl6pPr>
            <a:lvl7pPr marL="2160270" indent="0">
              <a:buNone/>
              <a:defRPr sz="1415"/>
            </a:lvl7pPr>
            <a:lvl8pPr marL="2520315" indent="0">
              <a:buNone/>
              <a:defRPr sz="1415"/>
            </a:lvl8pPr>
            <a:lvl9pPr marL="2880360" indent="0">
              <a:buNone/>
              <a:defRPr sz="1415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798648"/>
            <a:ext cx="4605782" cy="370049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867360"/>
            <a:ext cx="4628464" cy="865108"/>
          </a:xfrm>
        </p:spPr>
        <p:txBody>
          <a:bodyPr anchor="ctr" anchorCtr="0"/>
          <a:lstStyle>
            <a:lvl1pPr marL="0" indent="0">
              <a:buNone/>
              <a:defRPr sz="2205"/>
            </a:lvl1pPr>
            <a:lvl2pPr marL="360045" indent="0">
              <a:buNone/>
              <a:defRPr sz="1890"/>
            </a:lvl2pPr>
            <a:lvl3pPr marL="720090" indent="0">
              <a:buNone/>
              <a:defRPr sz="1575"/>
            </a:lvl3pPr>
            <a:lvl4pPr marL="1080135" indent="0">
              <a:buNone/>
              <a:defRPr sz="1415"/>
            </a:lvl4pPr>
            <a:lvl5pPr marL="1440180" indent="0">
              <a:buNone/>
              <a:defRPr sz="1415"/>
            </a:lvl5pPr>
            <a:lvl6pPr marL="1800225" indent="0">
              <a:buNone/>
              <a:defRPr sz="1415"/>
            </a:lvl6pPr>
            <a:lvl7pPr marL="2160270" indent="0">
              <a:buNone/>
              <a:defRPr sz="1415"/>
            </a:lvl7pPr>
            <a:lvl8pPr marL="2520315" indent="0">
              <a:buNone/>
              <a:defRPr sz="1415"/>
            </a:lvl8pPr>
            <a:lvl9pPr marL="2880360" indent="0">
              <a:buNone/>
              <a:defRPr sz="1415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798648"/>
            <a:ext cx="4628464" cy="370049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80060"/>
            <a:ext cx="3936472" cy="1680210"/>
          </a:xfrm>
        </p:spPr>
        <p:txBody>
          <a:bodyPr anchor="b"/>
          <a:lstStyle>
            <a:lvl1pPr>
              <a:defRPr sz="252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80061"/>
            <a:ext cx="5833050" cy="567404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2160270"/>
            <a:ext cx="3936472" cy="4002167"/>
          </a:xfrm>
        </p:spPr>
        <p:txBody>
          <a:bodyPr/>
          <a:lstStyle>
            <a:lvl1pPr marL="0" indent="0">
              <a:buNone/>
              <a:defRPr sz="1575"/>
            </a:lvl1pPr>
            <a:lvl2pPr marL="360045" indent="0">
              <a:buNone/>
              <a:defRPr sz="1415"/>
            </a:lvl2pPr>
            <a:lvl3pPr marL="720090" indent="0">
              <a:buNone/>
              <a:defRPr sz="1260"/>
            </a:lvl3pPr>
            <a:lvl4pPr marL="1080135" indent="0">
              <a:buNone/>
              <a:defRPr sz="1100"/>
            </a:lvl4pPr>
            <a:lvl5pPr marL="1440180" indent="0">
              <a:buNone/>
              <a:defRPr sz="1100"/>
            </a:lvl5pPr>
            <a:lvl6pPr marL="1800225" indent="0">
              <a:buNone/>
              <a:defRPr sz="1100"/>
            </a:lvl6pPr>
            <a:lvl7pPr marL="2160270" indent="0">
              <a:buNone/>
              <a:defRPr sz="1100"/>
            </a:lvl7pPr>
            <a:lvl8pPr marL="2520315" indent="0">
              <a:buNone/>
              <a:defRPr sz="1100"/>
            </a:lvl8pPr>
            <a:lvl9pPr marL="2880360" indent="0">
              <a:buNone/>
              <a:defRPr sz="11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5" y="383381"/>
            <a:ext cx="2484447" cy="6102430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83381"/>
            <a:ext cx="7309316" cy="6102430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92143" y="383381"/>
            <a:ext cx="9937790" cy="6102430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627245"/>
            <a:ext cx="9793764" cy="1430179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3052049"/>
            <a:ext cx="9793764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6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763554"/>
            <a:ext cx="6437159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763554"/>
            <a:ext cx="6437159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611869"/>
            <a:ext cx="5090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0" indent="0">
              <a:buNone/>
              <a:defRPr sz="2300" b="1"/>
            </a:lvl2pPr>
            <a:lvl3pPr marL="1069975" indent="0">
              <a:buNone/>
              <a:defRPr sz="2100" b="1"/>
            </a:lvl3pPr>
            <a:lvl4pPr marL="1604645" indent="0">
              <a:buNone/>
              <a:defRPr sz="1900" b="1"/>
            </a:lvl4pPr>
            <a:lvl5pPr marL="2139950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290" indent="0">
              <a:buNone/>
              <a:defRPr sz="1900" b="1"/>
            </a:lvl7pPr>
            <a:lvl8pPr marL="3744595" indent="0">
              <a:buNone/>
              <a:defRPr sz="1900" b="1"/>
            </a:lvl8pPr>
            <a:lvl9pPr marL="427926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283619"/>
            <a:ext cx="5090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611869"/>
            <a:ext cx="5092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670" indent="0">
              <a:buNone/>
              <a:defRPr sz="2300" b="1"/>
            </a:lvl2pPr>
            <a:lvl3pPr marL="1069975" indent="0">
              <a:buNone/>
              <a:defRPr sz="2100" b="1"/>
            </a:lvl3pPr>
            <a:lvl4pPr marL="1604645" indent="0">
              <a:buNone/>
              <a:defRPr sz="1900" b="1"/>
            </a:lvl4pPr>
            <a:lvl5pPr marL="2139950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290" indent="0">
              <a:buNone/>
              <a:defRPr sz="1900" b="1"/>
            </a:lvl7pPr>
            <a:lvl8pPr marL="3744595" indent="0">
              <a:buNone/>
              <a:defRPr sz="1900" b="1"/>
            </a:lvl8pPr>
            <a:lvl9pPr marL="427926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283619"/>
            <a:ext cx="5092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86702"/>
            <a:ext cx="3790683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86703"/>
            <a:ext cx="6441160" cy="61457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506856"/>
            <a:ext cx="379068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34670" indent="0">
              <a:buNone/>
              <a:defRPr sz="1400"/>
            </a:lvl2pPr>
            <a:lvl3pPr marL="1069975" indent="0">
              <a:buNone/>
              <a:defRPr sz="1200"/>
            </a:lvl3pPr>
            <a:lvl4pPr marL="1604645" indent="0">
              <a:buNone/>
              <a:defRPr sz="1100"/>
            </a:lvl4pPr>
            <a:lvl5pPr marL="2139950" indent="0">
              <a:buNone/>
              <a:defRPr sz="1100"/>
            </a:lvl5pPr>
            <a:lvl6pPr marL="2674620" indent="0">
              <a:buNone/>
              <a:defRPr sz="1100"/>
            </a:lvl6pPr>
            <a:lvl7pPr marL="3209290" indent="0">
              <a:buNone/>
              <a:defRPr sz="1100"/>
            </a:lvl7pPr>
            <a:lvl8pPr marL="3744595" indent="0">
              <a:buNone/>
              <a:defRPr sz="1100"/>
            </a:lvl8pPr>
            <a:lvl9pPr marL="42792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5040630"/>
            <a:ext cx="6913245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643414"/>
            <a:ext cx="6913245" cy="4320540"/>
          </a:xfrm>
        </p:spPr>
        <p:txBody>
          <a:bodyPr/>
          <a:lstStyle>
            <a:lvl1pPr marL="0" indent="0">
              <a:buNone/>
              <a:defRPr sz="3700"/>
            </a:lvl1pPr>
            <a:lvl2pPr marL="534670" indent="0">
              <a:buNone/>
              <a:defRPr sz="3300"/>
            </a:lvl2pPr>
            <a:lvl3pPr marL="1069975" indent="0">
              <a:buNone/>
              <a:defRPr sz="2800"/>
            </a:lvl3pPr>
            <a:lvl4pPr marL="1604645" indent="0">
              <a:buNone/>
              <a:defRPr sz="2300"/>
            </a:lvl4pPr>
            <a:lvl5pPr marL="2139950" indent="0">
              <a:buNone/>
              <a:defRPr sz="2300"/>
            </a:lvl5pPr>
            <a:lvl6pPr marL="2674620" indent="0">
              <a:buNone/>
              <a:defRPr sz="2300"/>
            </a:lvl6pPr>
            <a:lvl7pPr marL="3209290" indent="0">
              <a:buNone/>
              <a:defRPr sz="2300"/>
            </a:lvl7pPr>
            <a:lvl8pPr marL="3744595" indent="0">
              <a:buNone/>
              <a:defRPr sz="2300"/>
            </a:lvl8pPr>
            <a:lvl9pPr marL="4279265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635705"/>
            <a:ext cx="6913245" cy="845105"/>
          </a:xfrm>
        </p:spPr>
        <p:txBody>
          <a:bodyPr/>
          <a:lstStyle>
            <a:lvl1pPr marL="0" indent="0">
              <a:buNone/>
              <a:defRPr sz="1600"/>
            </a:lvl1pPr>
            <a:lvl2pPr marL="534670" indent="0">
              <a:buNone/>
              <a:defRPr sz="1400"/>
            </a:lvl2pPr>
            <a:lvl3pPr marL="1069975" indent="0">
              <a:buNone/>
              <a:defRPr sz="1200"/>
            </a:lvl3pPr>
            <a:lvl4pPr marL="1604645" indent="0">
              <a:buNone/>
              <a:defRPr sz="1100"/>
            </a:lvl4pPr>
            <a:lvl5pPr marL="2139950" indent="0">
              <a:buNone/>
              <a:defRPr sz="1100"/>
            </a:lvl5pPr>
            <a:lvl6pPr marL="2674620" indent="0">
              <a:buNone/>
              <a:defRPr sz="1100"/>
            </a:lvl6pPr>
            <a:lvl7pPr marL="3209290" indent="0">
              <a:buNone/>
              <a:defRPr sz="1100"/>
            </a:lvl7pPr>
            <a:lvl8pPr marL="3744595" indent="0">
              <a:buNone/>
              <a:defRPr sz="1100"/>
            </a:lvl8pPr>
            <a:lvl9pPr marL="42792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680211"/>
            <a:ext cx="10369868" cy="4752261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37AB-5291-48FC-9075-9F29944D13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674168"/>
            <a:ext cx="3648657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CECD-E187-45A6-BE7A-E277637993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934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320" indent="-401320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315" indent="-334645" algn="l" defTabSz="1069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98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285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955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26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93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600" indent="-267335" algn="l" defTabSz="1069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67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645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95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90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595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265" algn="l" defTabSz="1069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792143" y="383381"/>
            <a:ext cx="9937790" cy="1391841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143" y="1916906"/>
            <a:ext cx="9937790" cy="45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143" y="6674168"/>
            <a:ext cx="259246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687" y="6674168"/>
            <a:ext cx="38887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65" y="6674168"/>
            <a:ext cx="259246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05" indent="-179705" algn="l" defTabSz="72009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705" algn="l" defTabSz="720090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795" indent="-179705" algn="l" defTabSz="720090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40" indent="-179705" algn="l" defTabSz="720090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619885" indent="-179705" algn="l" defTabSz="720090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979930" indent="-179705" algn="l" defTabSz="720090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339975" indent="-179705" algn="l" defTabSz="720090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700020" indent="-179705" algn="l" defTabSz="720090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3060065" indent="-179705" algn="l" defTabSz="720090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4.jpe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8.png"/><Relationship Id="rId4" Type="http://schemas.openxmlformats.org/officeDocument/2006/relationships/image" Target="../media/image37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hyperlink" Target="http://www.shw365.com/rmht/tsyf/200605/11670.html" TargetMode="External"/><Relationship Id="rId7" Type="http://schemas.openxmlformats.org/officeDocument/2006/relationships/image" Target="../media/image1.png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2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jpeg"/><Relationship Id="rId8" Type="http://schemas.openxmlformats.org/officeDocument/2006/relationships/image" Target="../media/image45.jpeg"/><Relationship Id="rId7" Type="http://schemas.openxmlformats.org/officeDocument/2006/relationships/image" Target="../media/image44.jpe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8.png"/><Relationship Id="rId12" Type="http://schemas.microsoft.com/office/2007/relationships/media" Target="file:///F:\2017&#19979;&#20843;&#21382;\7\&#20521;&#22899;&#24189;&#39746;&#30005;&#24433;%20-%20&#29748;&#24515;.mp3" TargetMode="External"/><Relationship Id="rId11" Type="http://schemas.openxmlformats.org/officeDocument/2006/relationships/audio" Target="file:///F:\2017&#19979;&#20843;&#21382;\7\&#20521;&#22899;&#24189;&#39746;&#30005;&#24433;%20-%20&#29748;&#24515;.mp3" TargetMode="External"/><Relationship Id="rId10" Type="http://schemas.openxmlformats.org/officeDocument/2006/relationships/image" Target="../media/image47.jpeg"/><Relationship Id="rId1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jpeg"/><Relationship Id="rId8" Type="http://schemas.openxmlformats.org/officeDocument/2006/relationships/image" Target="../media/image53.jpeg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7.png"/><Relationship Id="rId11" Type="http://schemas.openxmlformats.org/officeDocument/2006/relationships/image" Target="../media/image56.png"/><Relationship Id="rId10" Type="http://schemas.openxmlformats.org/officeDocument/2006/relationships/image" Target="../media/image55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jpeg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slide" Target="slide21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jpeg"/><Relationship Id="rId7" Type="http://schemas.openxmlformats.org/officeDocument/2006/relationships/image" Target="../media/image13.GIF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jpeg"/><Relationship Id="rId8" Type="http://schemas.openxmlformats.org/officeDocument/2006/relationships/image" Target="../media/image1.png"/><Relationship Id="rId7" Type="http://schemas.openxmlformats.org/officeDocument/2006/relationships/slide" Target="slide17.xml"/><Relationship Id="rId6" Type="http://schemas.openxmlformats.org/officeDocument/2006/relationships/slide" Target="slide21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2.jpe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4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4.jpeg"/><Relationship Id="rId2" Type="http://schemas.openxmlformats.org/officeDocument/2006/relationships/image" Target="../media/image65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slide" Target="slide6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" Target="slide3.xml"/><Relationship Id="rId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/>
          <a:stretch>
            <a:fillRect/>
          </a:stretch>
        </p:blipFill>
        <p:spPr>
          <a:xfrm>
            <a:off x="0" y="0"/>
            <a:ext cx="11522075" cy="5886465"/>
          </a:xfrm>
          <a:prstGeom prst="rect">
            <a:avLst/>
          </a:prstGeom>
        </p:spPr>
      </p:pic>
      <p:pic>
        <p:nvPicPr>
          <p:cNvPr id="7" name="图片 6" descr="QQ截图20170823094934.png"/>
          <p:cNvPicPr>
            <a:picLocks noChangeAspect="1"/>
          </p:cNvPicPr>
          <p:nvPr/>
        </p:nvPicPr>
        <p:blipFill>
          <a:blip r:embed="rId2"/>
          <a:srcRect t="81262"/>
          <a:stretch>
            <a:fillRect/>
          </a:stretch>
        </p:blipFill>
        <p:spPr>
          <a:xfrm>
            <a:off x="-43815" y="5886466"/>
            <a:ext cx="11565890" cy="135732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图片 15" descr="未标题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6268"/>
            <a:ext cx="2821311" cy="281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1324885269_3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832211" y="1457311"/>
            <a:ext cx="291051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3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188873" y="1457310"/>
            <a:ext cx="3500462" cy="273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12136412_2005022814354554076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045" y="1457310"/>
            <a:ext cx="421528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云形标注 14"/>
          <p:cNvSpPr/>
          <p:nvPr/>
        </p:nvSpPr>
        <p:spPr>
          <a:xfrm>
            <a:off x="7975615" y="4529144"/>
            <a:ext cx="3360738" cy="1711325"/>
          </a:xfrm>
          <a:prstGeom prst="cloudCallout">
            <a:avLst>
              <a:gd name="adj1" fmla="val -69974"/>
              <a:gd name="adj2" fmla="val -7881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b="1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000" b="1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8189929" y="5004926"/>
            <a:ext cx="3040063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这组明信片</a:t>
            </a:r>
            <a:r>
              <a:rPr lang="zh-CN" altLang="en-US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上反映的什么历史事件</a:t>
            </a:r>
            <a:r>
              <a:rPr lang="zh-CN" altLang="en-US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76" y="4386268"/>
            <a:ext cx="11261763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   1900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年，人类用欢呼声拥抱新的世纪之年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而我们的国家，我们的民族是满怀着丧权辱国的屈辱与悲愤跨入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世纪的。因为这一年，八国联军侵入中国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——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animBg="1"/>
      <p:bldP spid="16" grpId="1"/>
      <p:bldP spid="16" grpId="2"/>
      <p:bldP spid="409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5761037" y="2243128"/>
            <a:ext cx="5357850" cy="4714908"/>
          </a:xfrm>
          <a:prstGeom prst="roundRect">
            <a:avLst>
              <a:gd name="adj" fmla="val 708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图片 48" descr="t01dca5109ffdcdc8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09" y="2314566"/>
            <a:ext cx="1835606" cy="207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图片 50" descr="t010f0d6e8a031e8f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41" y="4529144"/>
            <a:ext cx="3571900" cy="2078196"/>
          </a:xfrm>
          <a:prstGeom prst="rect">
            <a:avLst/>
          </a:prstGeom>
        </p:spPr>
      </p:pic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8873" y="957244"/>
            <a:ext cx="2857520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4453" y="100552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天津保卫战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6393" y="885806"/>
            <a:ext cx="8475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天津义和团在清军帮助下，与侵略军在老龙头火车站展开激烈的争夺战，并炮轰紫竹林租界。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88873" y="3171822"/>
            <a:ext cx="928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6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血祭八里台</a:t>
            </a:r>
            <a:endParaRPr lang="zh-CN" altLang="en-US" sz="3600" b="1" dirty="0">
              <a:solidFill>
                <a:srgbClr val="76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0" name="图片 49" descr="t01cf129b07fba7ced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366" y="2314566"/>
            <a:ext cx="168272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矩形 51"/>
          <p:cNvSpPr/>
          <p:nvPr/>
        </p:nvSpPr>
        <p:spPr>
          <a:xfrm>
            <a:off x="5905501" y="2243128"/>
            <a:ext cx="5284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八国联军</a:t>
            </a:r>
            <a:r>
              <a:rPr 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6000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人向驻守八里台的</a:t>
            </a:r>
            <a:r>
              <a:rPr lang="zh-CN" altLang="en-US" sz="24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聂士成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军队反扑，聂士成陷入联军重重包围之中，仍沉着指挥，突围至八里台附近。此时聂士成双腿均已负伤，仍横刀跃马挺立桥头督战。进攻的德国将军苦战多时，仍未能得逞，于是集中炮弹和子弹射向聂士成和他的战马。转眼一匹战马倒下了，聂士成换乘另一匹，又倒下了，聂士成一连换乘了四匹战马，两腿先后被打断，身上数处受重伤。这时又一枚炮弹在他身边响起，弹片穿过头部，壮烈殉国。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046129" y="6029342"/>
            <a:ext cx="4429156" cy="8172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将军驱骑刀光寒，一跃桥头此生瞻。</a:t>
            </a:r>
            <a:endParaRPr lang="zh-CN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聂公当年激扬处，多少青松配雨寒。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873" y="957244"/>
            <a:ext cx="2857520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4453" y="100552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天津保卫战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Picture 3" descr="八国联军在天津登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9005" y="2243128"/>
            <a:ext cx="8459788" cy="3738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974691" y="6100780"/>
            <a:ext cx="97882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联军付出伤亡</a:t>
            </a:r>
            <a:r>
              <a:rPr lang="en-US" altLang="zh-CN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900</a:t>
            </a:r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余人的代价，并发射毒气炮后，攻陷天津。</a:t>
            </a:r>
            <a:endParaRPr lang="zh-CN" altLang="en-US" sz="2800" b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260443" y="2243128"/>
            <a:ext cx="48958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八国联军在天津登陆</a:t>
            </a:r>
            <a:endParaRPr lang="zh-CN" altLang="en-US" sz="2400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403451" y="5863312"/>
            <a:ext cx="31956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攻陷大沽炮台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5260971" y="5873195"/>
            <a:ext cx="266223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攻占天津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661321" y="5873195"/>
            <a:ext cx="217168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攻占北京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8" name="右箭头 57"/>
          <p:cNvSpPr/>
          <p:nvPr/>
        </p:nvSpPr>
        <p:spPr>
          <a:xfrm>
            <a:off x="4760905" y="5957904"/>
            <a:ext cx="428628" cy="428628"/>
          </a:xfrm>
          <a:prstGeom prst="rightArrow">
            <a:avLst/>
          </a:prstGeom>
          <a:solidFill>
            <a:srgbClr val="800000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9" name="右箭头 58"/>
          <p:cNvSpPr/>
          <p:nvPr/>
        </p:nvSpPr>
        <p:spPr>
          <a:xfrm>
            <a:off x="7161254" y="6016071"/>
            <a:ext cx="428628" cy="428628"/>
          </a:xfrm>
          <a:prstGeom prst="rightArrow">
            <a:avLst/>
          </a:prstGeom>
          <a:solidFill>
            <a:srgbClr val="800000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11879" y="1242996"/>
            <a:ext cx="50209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日，联军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万余人由天津进犯北京。 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Picture 4" descr="义和团运动"/>
          <p:cNvPicPr>
            <a:picLocks noChangeAspect="1" noChangeArrowheads="1"/>
          </p:cNvPicPr>
          <p:nvPr/>
        </p:nvPicPr>
        <p:blipFill>
          <a:blip r:embed="rId4"/>
          <a:srcRect l="20816" t="12916" r="19809" b="23542"/>
          <a:stretch>
            <a:fillRect/>
          </a:stretch>
        </p:blipFill>
        <p:spPr bwMode="auto">
          <a:xfrm>
            <a:off x="3260707" y="1814500"/>
            <a:ext cx="4806255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侵略北京的八国联军"/>
          <p:cNvPicPr>
            <a:picLocks noChangeAspect="1" noChangeArrowheads="1"/>
          </p:cNvPicPr>
          <p:nvPr/>
        </p:nvPicPr>
        <p:blipFill>
          <a:blip r:embed="rId4"/>
          <a:srcRect t="12076"/>
          <a:stretch>
            <a:fillRect/>
          </a:stretch>
        </p:blipFill>
        <p:spPr bwMode="auto">
          <a:xfrm>
            <a:off x="188873" y="1885938"/>
            <a:ext cx="589589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546459" y="1028682"/>
            <a:ext cx="764386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400" b="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24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24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14</a:t>
            </a:r>
            <a:r>
              <a:rPr lang="zh-CN" altLang="en-US" sz="24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日，第一枚炮弹飞向北京，联军开始了</a:t>
            </a:r>
            <a:r>
              <a:rPr lang="zh-CN" altLang="en-US" sz="2400" b="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总攻。</a:t>
            </a:r>
            <a:endParaRPr lang="en-US" altLang="zh-CN" sz="2400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2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8873" y="957244"/>
            <a:ext cx="3214710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4453" y="100552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联军攻陷北京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4" name="Picture 2" descr="帝后出逃"/>
          <p:cNvPicPr>
            <a:picLocks noChangeAspect="1" noChangeArrowheads="1"/>
          </p:cNvPicPr>
          <p:nvPr/>
        </p:nvPicPr>
        <p:blipFill>
          <a:blip r:embed="rId6"/>
          <a:srcRect b="9682"/>
          <a:stretch>
            <a:fillRect/>
          </a:stretch>
        </p:blipFill>
        <p:spPr bwMode="auto">
          <a:xfrm>
            <a:off x="6761169" y="1885938"/>
            <a:ext cx="3429024" cy="448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118227" y="6600846"/>
            <a:ext cx="5403848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1900</a:t>
            </a:r>
            <a:r>
              <a:rPr lang="zh-CN" altLang="en-US" sz="20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0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20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20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15</a:t>
            </a:r>
            <a:r>
              <a:rPr lang="zh-CN" altLang="en-US" sz="20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日，慈禧太后挟光绪仓皇</a:t>
            </a:r>
            <a:r>
              <a:rPr lang="zh-CN" altLang="en-US" sz="2000" b="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出逃。</a:t>
            </a:r>
            <a:endParaRPr lang="en-US" altLang="zh-CN" sz="2000" b="0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8873" y="5314962"/>
            <a:ext cx="5929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中国军队使用着极其简陋的武器顽强阻击。在据城而守的中国军人中，有一位姓舒的士兵阵亡了，他有一个</a:t>
            </a:r>
            <a:r>
              <a:rPr 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岁多的儿子，他的儿子长大成人后为自己取笔名为老舍，并在自传中直白地写下了童年最深的记忆</a:t>
            </a:r>
            <a:r>
              <a:rPr 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我们恨八国联军！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873" y="957244"/>
            <a:ext cx="4214842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83564" y="100552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义和团运动的结果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Picture 2" descr="200210287220049b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9401" y="2619993"/>
            <a:ext cx="2928958" cy="198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475153" y="4843414"/>
            <a:ext cx="5929354" cy="4001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听命于联军的巡捕将义和团团民押往刑场</a:t>
            </a:r>
            <a:endParaRPr lang="zh-CN" altLang="en-US" sz="2000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3" name="Picture 2" descr="0"/>
          <p:cNvPicPr>
            <a:picLocks noChangeAspect="1" noChangeArrowheads="1"/>
          </p:cNvPicPr>
          <p:nvPr/>
        </p:nvPicPr>
        <p:blipFill>
          <a:blip r:embed="rId6"/>
          <a:srcRect b="13505"/>
          <a:stretch>
            <a:fillRect/>
          </a:stretch>
        </p:blipFill>
        <p:spPr bwMode="auto">
          <a:xfrm>
            <a:off x="7546987" y="2600318"/>
            <a:ext cx="308374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617501" y="1528748"/>
            <a:ext cx="1028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慈禧下令剿杀义和团，并无耻地请求八国联军助剿。</a:t>
            </a:r>
            <a:r>
              <a:rPr lang="zh-CN" altLang="en-US" sz="2800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义和团在中外反势力的镇压下失败</a:t>
            </a:r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5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873" y="5360987"/>
            <a:ext cx="4786346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83564" y="540927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义和团运动的影响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501" y="6003929"/>
            <a:ext cx="10044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沉重打击了帝国主义瓜分中国的野心，使侵略者不得不承认中国“尚含有无限蓬勃生气。”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118095" y="3028946"/>
            <a:ext cx="5357851" cy="2786082"/>
            <a:chOff x="5761037" y="2243128"/>
            <a:chExt cx="5357851" cy="2786082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r="13974" b="25049"/>
            <a:stretch>
              <a:fillRect/>
            </a:stretch>
          </p:blipFill>
          <p:spPr>
            <a:xfrm>
              <a:off x="5761037" y="2243128"/>
              <a:ext cx="5357850" cy="2786082"/>
            </a:xfrm>
            <a:prstGeom prst="roundRect">
              <a:avLst>
                <a:gd name="adj" fmla="val 7082"/>
              </a:avLst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5" descr="200657174718963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761433" y="2457442"/>
              <a:ext cx="2120099" cy="17906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2" name="矩形 41"/>
            <p:cNvSpPr/>
            <p:nvPr/>
          </p:nvSpPr>
          <p:spPr>
            <a:xfrm>
              <a:off x="5975351" y="2425251"/>
              <a:ext cx="2879725" cy="22467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altLang="zh-CN" sz="2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“</a:t>
              </a:r>
              <a:r>
                <a:rPr lang="zh-CN" altLang="en-US" sz="2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中国群众</a:t>
              </a:r>
              <a:r>
                <a:rPr lang="en-US" altLang="zh-CN" sz="2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……</a:t>
              </a:r>
              <a:r>
                <a:rPr lang="zh-CN" altLang="en-US" sz="20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尚含有无限蓬勃生气”， “无论欧美、日本各国，皆无此脑力与兵力，可以统治此天下生灵四分之一”，“故瓜分一事，实为下策”。</a:t>
              </a:r>
              <a:endPara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1434" y="4386268"/>
              <a:ext cx="23574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8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八国联军统帅瓦德西</a:t>
              </a:r>
              <a:endParaRPr lang="zh-CN" altLang="en-US" sz="18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38" name="Picture 4" descr="慈禧颁布的“绞杀义和团”的诏令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6" y="2523975"/>
            <a:ext cx="2960669" cy="2495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818975" y="4386268"/>
            <a:ext cx="287036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慈禧颁布的“绞杀义和团”的诏令</a:t>
            </a:r>
            <a:endParaRPr lang="zh-CN" alt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  <p:bldP spid="34" grpId="0"/>
      <p:bldP spid="36" grpId="0"/>
      <p:bldP spid="37" grpId="0"/>
      <p:bldP spid="4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u178652700_12d05d638a3g214.jpg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46063" y="1957376"/>
            <a:ext cx="10471412" cy="50720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180467" y="2457442"/>
            <a:ext cx="6866454" cy="467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8873" y="885806"/>
            <a:ext cx="5143536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44453" y="93409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八国联军在北京的暴行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7404111" y="3566000"/>
            <a:ext cx="392909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800" b="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8</a:t>
            </a:r>
            <a:r>
              <a:rPr lang="zh-CN" altLang="en-US" sz="28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28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16</a:t>
            </a:r>
            <a:r>
              <a:rPr lang="zh-CN" altLang="en-US" sz="28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日，中国军队仍在城中与八国联军</a:t>
            </a:r>
            <a:r>
              <a:rPr lang="zh-CN" altLang="en-US" sz="2800" b="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巷战</a:t>
            </a:r>
            <a:r>
              <a:rPr lang="zh-CN" altLang="en-US" sz="280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zh-CN" altLang="en-US" sz="2800" b="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晚上</a:t>
            </a:r>
            <a:r>
              <a:rPr lang="zh-CN" altLang="en-US" sz="28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，联军占领全城。各国</a:t>
            </a:r>
            <a:r>
              <a:rPr lang="zh-CN" altLang="en-US" sz="2800" b="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指挥官下令</a:t>
            </a:r>
            <a:r>
              <a:rPr lang="zh-CN" altLang="en-US" sz="28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大掠</a:t>
            </a:r>
            <a:r>
              <a:rPr lang="en-US" altLang="zh-CN" sz="28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日，北京的劫难开始了</a:t>
            </a:r>
            <a:r>
              <a:rPr lang="en-US" altLang="zh-CN" sz="2800" b="0" dirty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endParaRPr lang="en-US" altLang="zh-CN" sz="2800" b="0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88873" y="1528748"/>
            <a:ext cx="1107289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2800" b="0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八国联军占领北京后，采取了报复性的屠杀、劫掠，充分暴露了侵略者的凶恶本质。</a:t>
            </a:r>
            <a:endParaRPr lang="en-US" altLang="zh-CN" sz="2800" b="0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4" name="Picture 2" descr="09"/>
          <p:cNvPicPr>
            <a:picLocks noChangeAspect="1" noChangeArrowheads="1"/>
          </p:cNvPicPr>
          <p:nvPr/>
        </p:nvPicPr>
        <p:blipFill>
          <a:blip r:embed="rId7"/>
          <a:srcRect t="8589"/>
          <a:stretch>
            <a:fillRect/>
          </a:stretch>
        </p:blipFill>
        <p:spPr bwMode="auto">
          <a:xfrm>
            <a:off x="348784" y="2600318"/>
            <a:ext cx="3214710" cy="219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348916" y="2528880"/>
            <a:ext cx="2357454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战争后满目废墟的北京 </a:t>
            </a:r>
            <a:endParaRPr lang="zh-CN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" name="Picture 4" descr="巷战后的街道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4396" y="2600319"/>
            <a:ext cx="324668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206568" y="2547516"/>
            <a:ext cx="1785950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巷战后的街道</a:t>
            </a:r>
            <a:endParaRPr lang="zh-CN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" name="Picture 2" descr="bj2"/>
          <p:cNvPicPr>
            <a:picLocks noChangeAspect="1" noChangeArrowheads="1"/>
          </p:cNvPicPr>
          <p:nvPr/>
        </p:nvPicPr>
        <p:blipFill>
          <a:blip r:embed="rId9"/>
          <a:srcRect l="2156" b="20280"/>
          <a:stretch>
            <a:fillRect/>
          </a:stretch>
        </p:blipFill>
        <p:spPr bwMode="auto">
          <a:xfrm>
            <a:off x="323342" y="4986144"/>
            <a:ext cx="3196737" cy="1971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3032" y="6548044"/>
            <a:ext cx="3669254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被炮火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毁坏的北京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齐化门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2" name="Picture 4" descr="八国联军炮轰北京正阳门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34932" y="4957772"/>
            <a:ext cx="3286148" cy="197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倩女幽魂电影 - 琴心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48750" y="6006465"/>
            <a:ext cx="640080" cy="41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40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2" grpId="0"/>
      <p:bldP spid="33" grpId="0"/>
      <p:bldP spid="35" grpId="0"/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u178652700_12d05d638a3g214.jpg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46063" y="1957376"/>
            <a:ext cx="10471412" cy="50720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8873" y="957244"/>
            <a:ext cx="5143536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4453" y="10055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八国联军在北京的暴行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7501" y="1814500"/>
            <a:ext cx="10001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八国联军在北京实际公开抢劫了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天，其后更继以私人抢劫，对北京城进行了一年多的大洗劫。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永乐大典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307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册，经史子集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．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万余册，国库藏书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．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万余本，宝物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2000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余件，镀金佛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3000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余尊等，被尽行劫毁。联军掠走库银达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 6000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万两之多。仅日军从户部一处就抢走白银</a:t>
            </a:r>
            <a:r>
              <a:rPr 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300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万两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7" name="图片 36" descr="58760_20120701230317680200_1.jpg"/>
          <p:cNvPicPr>
            <a:picLocks noChangeAspect="1"/>
          </p:cNvPicPr>
          <p:nvPr/>
        </p:nvPicPr>
        <p:blipFill>
          <a:blip r:embed="rId6"/>
          <a:srcRect l="21429" t="18007" r="14285" b="5642"/>
          <a:stretch>
            <a:fillRect/>
          </a:stretch>
        </p:blipFill>
        <p:spPr>
          <a:xfrm>
            <a:off x="3617897" y="3457574"/>
            <a:ext cx="3643338" cy="302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矩形 37"/>
          <p:cNvSpPr/>
          <p:nvPr/>
        </p:nvSpPr>
        <p:spPr>
          <a:xfrm>
            <a:off x="3903649" y="6529408"/>
            <a:ext cx="314701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太和殿镏金</a:t>
            </a:r>
            <a:r>
              <a:rPr lang="zh-CN" altLang="en-US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铜缸刮痕累累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873" y="957244"/>
            <a:ext cx="5143536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44453" y="10055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八国联军在北京的暴行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2" name="Picture 3" descr="1087121_1176128643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873" y="1814500"/>
            <a:ext cx="2857520" cy="238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4" descr="八国联军入故宫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873" y="4386268"/>
            <a:ext cx="290688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-168317" y="4029078"/>
            <a:ext cx="3598862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八国联军进入紫禁城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5" name="Picture 2" descr="200210287220049b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9270" y="1814500"/>
            <a:ext cx="3143272" cy="242674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3117831" y="1743062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各国公使、商人纷纷进宫，坐在乾清宫的龙椅上，过了片刻皇帝瘾。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2" name="Picture 3" descr="071611.jpg (34755 bytes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5417" y="1743062"/>
            <a:ext cx="2143140" cy="242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矩形 42"/>
          <p:cNvSpPr/>
          <p:nvPr/>
        </p:nvSpPr>
        <p:spPr>
          <a:xfrm>
            <a:off x="6515794" y="3904838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16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俄军在屠杀中国百姓</a:t>
            </a:r>
            <a:endParaRPr kumimoji="1" lang="zh-CN" altLang="en-US" sz="1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" name="图片 35" descr="1323843702433_470.jpg"/>
          <p:cNvPicPr>
            <a:picLocks noChangeAspect="1"/>
          </p:cNvPicPr>
          <p:nvPr/>
        </p:nvPicPr>
        <p:blipFill>
          <a:blip r:embed="rId9"/>
          <a:srcRect l="8375" r="17272" b="3239"/>
          <a:stretch>
            <a:fillRect/>
          </a:stretch>
        </p:blipFill>
        <p:spPr>
          <a:xfrm>
            <a:off x="6336871" y="4314830"/>
            <a:ext cx="214746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36" descr="20121010141654-691104466.jpg"/>
          <p:cNvPicPr>
            <a:picLocks noChangeAspect="1"/>
          </p:cNvPicPr>
          <p:nvPr/>
        </p:nvPicPr>
        <p:blipFill>
          <a:blip r:embed="rId10"/>
          <a:srcRect l="12300" r="16398" b="11111"/>
          <a:stretch>
            <a:fillRect/>
          </a:stretch>
        </p:blipFill>
        <p:spPr>
          <a:xfrm>
            <a:off x="8689994" y="1743062"/>
            <a:ext cx="2717665" cy="250033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8975747" y="3886202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16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法国抢来的耕牛</a:t>
            </a:r>
            <a:endParaRPr kumimoji="1" lang="zh-CN" altLang="en-US" sz="1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03979" y="6172218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16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被屠杀中国百姓</a:t>
            </a:r>
            <a:endParaRPr kumimoji="1" lang="zh-CN" altLang="en-US" sz="1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" name="图片 46" descr="2012072608580098024046.png"/>
          <p:cNvPicPr>
            <a:picLocks noChangeAspect="1"/>
          </p:cNvPicPr>
          <p:nvPr/>
        </p:nvPicPr>
        <p:blipFill>
          <a:blip r:embed="rId11"/>
          <a:srcRect l="24851"/>
          <a:stretch>
            <a:fillRect/>
          </a:stretch>
        </p:blipFill>
        <p:spPr>
          <a:xfrm>
            <a:off x="3189268" y="4314830"/>
            <a:ext cx="307244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矩形 47"/>
          <p:cNvSpPr/>
          <p:nvPr/>
        </p:nvSpPr>
        <p:spPr>
          <a:xfrm>
            <a:off x="3260707" y="4314830"/>
            <a:ext cx="2045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16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炮火下燃烧的北京城</a:t>
            </a:r>
            <a:endParaRPr kumimoji="1" lang="zh-CN" altLang="en-US" sz="1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" name="图片 48" descr="QQ截图20170920094537.png"/>
          <p:cNvPicPr>
            <a:picLocks noChangeAspect="1"/>
          </p:cNvPicPr>
          <p:nvPr/>
        </p:nvPicPr>
        <p:blipFill>
          <a:blip r:embed="rId12"/>
          <a:srcRect r="3080"/>
          <a:stretch>
            <a:fillRect/>
          </a:stretch>
        </p:blipFill>
        <p:spPr>
          <a:xfrm>
            <a:off x="8547119" y="4360550"/>
            <a:ext cx="290351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975219" y="460058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迷你简菱心" pitchFamily="49" charset="-122"/>
                <a:ea typeface="迷你简菱心" pitchFamily="49" charset="-122"/>
              </a:rPr>
              <a:t>烧</a:t>
            </a:r>
            <a:endParaRPr lang="zh-CN" altLang="en-US" sz="60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迷你简菱心" pitchFamily="49" charset="-122"/>
              <a:ea typeface="迷你简菱心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7053" y="452914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迷你简菱心" pitchFamily="49" charset="-122"/>
                <a:ea typeface="迷你简菱心" pitchFamily="49" charset="-122"/>
              </a:rPr>
              <a:t>杀</a:t>
            </a:r>
            <a:endParaRPr lang="zh-CN" altLang="en-US" sz="60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迷你简菱心" pitchFamily="49" charset="-122"/>
              <a:ea typeface="迷你简菱心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18491" y="2100252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迷你简菱心" pitchFamily="49" charset="-122"/>
                <a:ea typeface="迷你简菱心" pitchFamily="49" charset="-122"/>
              </a:rPr>
              <a:t>抢</a:t>
            </a:r>
            <a:endParaRPr lang="zh-CN" altLang="en-US" sz="60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迷你简菱心" pitchFamily="49" charset="-122"/>
              <a:ea typeface="迷你简菱心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9533" y="252888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迷你简菱心" pitchFamily="49" charset="-122"/>
                <a:ea typeface="迷你简菱心" pitchFamily="49" charset="-122"/>
              </a:rPr>
              <a:t>掠</a:t>
            </a:r>
            <a:endParaRPr lang="zh-CN" altLang="en-US" sz="60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迷你简菱心" pitchFamily="49" charset="-122"/>
              <a:ea typeface="迷你简菱心" pitchFamily="49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17435" y="6672284"/>
            <a:ext cx="122158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迷你简菱心" pitchFamily="49" charset="-122"/>
                <a:ea typeface="迷你简菱心" pitchFamily="49" charset="-122"/>
              </a:rPr>
              <a:t>联军所到之处，杀人、放火、抢劫，无数村镇沦为废墟，天津被烧毁三分之一，北京一片残墙断壁。</a:t>
            </a:r>
            <a:endParaRPr lang="zh-CN" altLang="en-US" sz="2000" dirty="0">
              <a:latin typeface="迷你简菱心" pitchFamily="49" charset="-122"/>
              <a:ea typeface="迷你简菱心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3" grpId="0"/>
      <p:bldP spid="38" grpId="0"/>
      <p:bldP spid="46" grpId="0"/>
      <p:bldP spid="48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u178652700_12d05d638a3g214.jpg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546063" y="1957376"/>
            <a:ext cx="10471412" cy="507209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290668" y="5202228"/>
            <a:ext cx="87626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800" b="0">
                <a:latin typeface="华文新魏" panose="02010800040101010101" pitchFamily="2" charset="-122"/>
                <a:ea typeface="华文新魏" panose="02010800040101010101" pitchFamily="2" charset="-122"/>
              </a:rPr>
              <a:t>       </a:t>
            </a:r>
            <a:endParaRPr lang="en-US" altLang="zh-CN" sz="2800" b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831815" y="1885938"/>
            <a:ext cx="9639036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　　北京街头尸积如山。一位西方记者写道：“一队法国士兵</a:t>
            </a:r>
            <a:r>
              <a:rPr lang="zh-CN" altLang="en-US" sz="2800" b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将一群</a:t>
            </a:r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拳匪、兵丁、平民相与掺杂的中国人逼进城内的一死巷内</a:t>
            </a:r>
            <a:r>
              <a:rPr lang="zh-CN" altLang="en-US" sz="2800" b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，用</a:t>
            </a:r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机枪扫射约</a:t>
            </a:r>
            <a:r>
              <a:rPr lang="en-US" altLang="zh-CN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到</a:t>
            </a:r>
            <a:r>
              <a:rPr lang="en-US" altLang="zh-CN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15</a:t>
            </a:r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分钟，直到不留一人。”</a:t>
            </a:r>
            <a:endParaRPr lang="zh-CN" altLang="en-US" sz="2800" b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831815" y="3386136"/>
            <a:ext cx="982813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　　英国人记载说：“北京成了真正的坟场，到处都是死人，</a:t>
            </a:r>
            <a:r>
              <a:rPr lang="zh-CN" altLang="en-US" sz="2800" b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无人掩埋</a:t>
            </a:r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他们，任凭野狗啃食。”</a:t>
            </a:r>
            <a:endParaRPr lang="zh-CN" altLang="en-US" sz="2800" b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1546195" y="4429115"/>
            <a:ext cx="844241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德国人说：“北京今天已成为一个强盗世界。”</a:t>
            </a:r>
            <a:endParaRPr lang="zh-CN" altLang="en-US" sz="2800" b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760377" y="5144413"/>
            <a:ext cx="964413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　　“所有中国此次所受毁损及抢劫之损失，其详数将永远不能</a:t>
            </a:r>
            <a:r>
              <a:rPr lang="zh-CN" altLang="en-US" sz="2800" b="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查出</a:t>
            </a:r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，但为数必极重大无疑。”　</a:t>
            </a:r>
            <a:endParaRPr lang="zh-CN" altLang="en-US" sz="2800" b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　　　　　　　　　　　　　　　　　　</a:t>
            </a:r>
            <a:r>
              <a:rPr lang="en-US" altLang="zh-CN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0" dirty="0">
                <a:latin typeface="华文新魏" panose="02010800040101010101" pitchFamily="2" charset="-122"/>
                <a:ea typeface="华文新魏" panose="02010800040101010101" pitchFamily="2" charset="-122"/>
              </a:rPr>
              <a:t>瓦德西</a:t>
            </a:r>
            <a:endParaRPr lang="zh-CN" altLang="en-US" sz="2800" b="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8873" y="957244"/>
            <a:ext cx="5143536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4453" y="10055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八国联军在北京的暴行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873" y="957244"/>
            <a:ext cx="3286148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44453" y="100552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辛丑条约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42" name="组合 8"/>
          <p:cNvGrpSpPr/>
          <p:nvPr/>
        </p:nvGrpSpPr>
        <p:grpSpPr>
          <a:xfrm>
            <a:off x="188873" y="1814499"/>
            <a:ext cx="1071570" cy="571504"/>
            <a:chOff x="1347342" y="1348401"/>
            <a:chExt cx="1973483" cy="762006"/>
          </a:xfrm>
        </p:grpSpPr>
        <p:pic>
          <p:nvPicPr>
            <p:cNvPr id="43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137631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1478908" y="1348401"/>
              <a:ext cx="1662684" cy="697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时间</a:t>
              </a:r>
              <a:endPara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5" name="Text Box 1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369516" y="1814500"/>
            <a:ext cx="1748315" cy="538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6985" tIns="53492" rIns="106985" bIns="53492">
            <a:spAutoFit/>
          </a:bodyPr>
          <a:lstStyle/>
          <a:p>
            <a:r>
              <a:rPr kumimoji="1" lang="en-US" altLang="zh-CN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1901</a:t>
            </a:r>
            <a:r>
              <a:rPr kumimoji="1" lang="zh-CN" alt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endParaRPr kumimoji="1" lang="zh-CN" alt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46" name="组合 8"/>
          <p:cNvGrpSpPr/>
          <p:nvPr/>
        </p:nvGrpSpPr>
        <p:grpSpPr>
          <a:xfrm>
            <a:off x="188873" y="2363006"/>
            <a:ext cx="1071570" cy="594502"/>
            <a:chOff x="1347342" y="1317737"/>
            <a:chExt cx="1973483" cy="792670"/>
          </a:xfrm>
        </p:grpSpPr>
        <p:pic>
          <p:nvPicPr>
            <p:cNvPr id="47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137631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1478908" y="1317737"/>
              <a:ext cx="1662684" cy="697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双方</a:t>
              </a:r>
              <a:endPara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9" name="Text Box 1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89005" y="2368091"/>
            <a:ext cx="9858444" cy="5389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06985" tIns="53492" rIns="106985" bIns="53492">
            <a:spAutoFit/>
          </a:bodyPr>
          <a:lstStyle/>
          <a:p>
            <a:r>
              <a:rPr kumimoji="1" lang="zh-CN" alt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清政府与英、美、俄、日、法、德、意、奥、</a:t>
            </a:r>
            <a:r>
              <a:rPr kumimoji="1" lang="zh-CN" altLang="en-US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比</a:t>
            </a:r>
            <a:r>
              <a:rPr kumimoji="1" lang="zh-CN" alt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kumimoji="1" lang="zh-CN" altLang="en-US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荷</a:t>
            </a:r>
            <a:r>
              <a:rPr kumimoji="1" lang="zh-CN" alt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kumimoji="1" lang="zh-CN" altLang="en-US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西</a:t>
            </a:r>
            <a:r>
              <a:rPr kumimoji="1" lang="en-US" altLang="zh-CN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11</a:t>
            </a:r>
            <a:r>
              <a:rPr kumimoji="1" lang="zh-CN" alt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国</a:t>
            </a:r>
            <a:endParaRPr kumimoji="1" lang="zh-CN" alt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6" name="图片 55" descr="d02788e9b72d13debd071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11" y="3243261"/>
            <a:ext cx="491129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图片 56" descr="bki-20130619224315-11081757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3847" y="3243260"/>
            <a:ext cx="35304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3" descr="5-1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47185" y="3243260"/>
            <a:ext cx="229308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lum bright="-30000" contrast="-10000"/>
          </a:blip>
          <a:srcRect t="26622" b="10264"/>
          <a:stretch>
            <a:fillRect/>
          </a:stretch>
        </p:blipFill>
        <p:spPr>
          <a:xfrm>
            <a:off x="0" y="1600186"/>
            <a:ext cx="11522075" cy="348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圆角矩形 12"/>
          <p:cNvSpPr/>
          <p:nvPr/>
        </p:nvSpPr>
        <p:spPr>
          <a:xfrm>
            <a:off x="275551" y="457179"/>
            <a:ext cx="3913850" cy="720000"/>
          </a:xfrm>
          <a:prstGeom prst="roundRect">
            <a:avLst/>
          </a:prstGeom>
          <a:solidFill>
            <a:srgbClr val="66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81716" y="635774"/>
            <a:ext cx="714380" cy="35719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10278" y="645219"/>
            <a:ext cx="714380" cy="357190"/>
          </a:xfrm>
          <a:prstGeom prst="triangle">
            <a:avLst>
              <a:gd name="adj" fmla="val 50000"/>
            </a:avLst>
          </a:prstGeom>
          <a:solidFill>
            <a:srgbClr val="66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03253" y="534237"/>
            <a:ext cx="312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人教版八年级上册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3253" y="1743062"/>
            <a:ext cx="964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第二单元  近代化的早期探索与民族危机的加剧</a:t>
            </a:r>
            <a:endParaRPr lang="zh-CN" altLang="en-US" sz="36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6" name="图片 25" descr="QQ截图201707061150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" y="1581607"/>
            <a:ext cx="11522075" cy="9001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4" name="Picture 18" descr="psd36"/>
          <p:cNvPicPr>
            <a:picLocks noChangeAspect="1" noChangeArrowheads="1"/>
          </p:cNvPicPr>
          <p:nvPr/>
        </p:nvPicPr>
        <p:blipFill>
          <a:blip r:embed="rId3"/>
          <a:srcRect t="12599" b="18141"/>
          <a:stretch>
            <a:fillRect/>
          </a:stretch>
        </p:blipFill>
        <p:spPr bwMode="auto">
          <a:xfrm>
            <a:off x="1831947" y="3814764"/>
            <a:ext cx="8472885" cy="1957400"/>
          </a:xfrm>
          <a:prstGeom prst="rect">
            <a:avLst/>
          </a:prstGeom>
          <a:noFill/>
          <a:ln w="317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403583" y="2743194"/>
            <a:ext cx="558165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第</a:t>
            </a:r>
            <a:r>
              <a:rPr lang="en-US" altLang="zh-CN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7 </a:t>
            </a:r>
            <a:r>
              <a:rPr lang="zh-CN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课    抗击八国联军</a:t>
            </a:r>
            <a:endParaRPr lang="zh-CN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45" name="图片 44" descr="002bz12Lgy6MzQol3V6f8&amp;6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385" y="4171954"/>
            <a:ext cx="2333641" cy="1357322"/>
          </a:xfrm>
          <a:prstGeom prst="rect">
            <a:avLst/>
          </a:prstGeom>
        </p:spPr>
      </p:pic>
      <p:pic>
        <p:nvPicPr>
          <p:cNvPr id="46" name="图片 45" descr="141538s2p0ddgtmwoazlpl.jpg"/>
          <p:cNvPicPr>
            <a:picLocks noChangeAspect="1"/>
          </p:cNvPicPr>
          <p:nvPr/>
        </p:nvPicPr>
        <p:blipFill>
          <a:blip r:embed="rId5"/>
          <a:srcRect l="6800" t="2586" r="2000" b="28448"/>
          <a:stretch>
            <a:fillRect/>
          </a:stretch>
        </p:blipFill>
        <p:spPr>
          <a:xfrm>
            <a:off x="7611281" y="4171954"/>
            <a:ext cx="2578912" cy="1357322"/>
          </a:xfrm>
          <a:prstGeom prst="rect">
            <a:avLst/>
          </a:prstGeom>
        </p:spPr>
      </p:pic>
      <p:pic>
        <p:nvPicPr>
          <p:cNvPr id="47" name="图片 46" descr="untitled.bmp"/>
          <p:cNvPicPr>
            <a:picLocks noChangeAspect="1"/>
          </p:cNvPicPr>
          <p:nvPr/>
        </p:nvPicPr>
        <p:blipFill>
          <a:blip r:embed="rId6"/>
          <a:srcRect l="13983" t="16662" r="3021" b="10411"/>
          <a:stretch>
            <a:fillRect/>
          </a:stretch>
        </p:blipFill>
        <p:spPr>
          <a:xfrm>
            <a:off x="4332276" y="4171954"/>
            <a:ext cx="2055373" cy="1357322"/>
          </a:xfrm>
          <a:prstGeom prst="rect">
            <a:avLst/>
          </a:prstGeom>
        </p:spPr>
      </p:pic>
      <p:pic>
        <p:nvPicPr>
          <p:cNvPr id="48" name="图片 47" descr="index_clip_image0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417" y="4171955"/>
            <a:ext cx="1000132" cy="1358336"/>
          </a:xfrm>
          <a:prstGeom prst="rect">
            <a:avLst/>
          </a:prstGeom>
        </p:spPr>
      </p:pic>
      <p:pic>
        <p:nvPicPr>
          <p:cNvPr id="19" name="图片 18" descr="1323074935074_IMAG1241258243799417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00714"/>
            <a:ext cx="2260575" cy="158240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873" y="957244"/>
            <a:ext cx="3286148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44453" y="100552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辛丑条约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6" name="组合 8"/>
          <p:cNvGrpSpPr/>
          <p:nvPr/>
        </p:nvGrpSpPr>
        <p:grpSpPr>
          <a:xfrm>
            <a:off x="188873" y="1854765"/>
            <a:ext cx="1079143" cy="581741"/>
            <a:chOff x="1347342" y="1334752"/>
            <a:chExt cx="1987430" cy="775655"/>
          </a:xfrm>
        </p:grpSpPr>
        <p:pic>
          <p:nvPicPr>
            <p:cNvPr id="51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137631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1347342" y="1334752"/>
              <a:ext cx="1987430" cy="697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内 容 </a:t>
              </a:r>
              <a:endPara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46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60311" y="2457442"/>
            <a:ext cx="10572824" cy="9698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06985" tIns="53492" rIns="106985" bIns="53492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①</a:t>
            </a:r>
            <a:r>
              <a:rPr lang="zh-CN" altLang="en-US" sz="28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清政府赔款白银</a:t>
            </a:r>
            <a:r>
              <a:rPr lang="en-US" altLang="zh-CN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4.5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亿</a:t>
            </a:r>
            <a:r>
              <a:rPr lang="zh-CN" altLang="en-US" sz="28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两，分</a:t>
            </a:r>
            <a:r>
              <a:rPr lang="en-US" altLang="zh-CN" sz="28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39</a:t>
            </a:r>
            <a:r>
              <a:rPr lang="zh-CN" altLang="en-US" sz="28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年还清，本息共计</a:t>
            </a:r>
            <a:r>
              <a:rPr lang="en-US" altLang="zh-CN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9.8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亿两</a:t>
            </a:r>
            <a:r>
              <a:rPr lang="zh-CN" altLang="en-US" sz="28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，以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海关税</a:t>
            </a:r>
            <a:r>
              <a:rPr lang="zh-CN" altLang="en-US" sz="28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盐税</a:t>
            </a:r>
            <a:r>
              <a:rPr lang="zh-CN" altLang="en-US" sz="28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等税收作担保。</a:t>
            </a:r>
            <a:endParaRPr lang="zh-CN" altLang="en-US" sz="2800" b="1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3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60311" y="3421290"/>
            <a:ext cx="8115658" cy="5389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6985" tIns="53492" rIns="106985" bIns="53492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②清政府保证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严禁人民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参加各种形式的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反帝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活动。</a:t>
            </a:r>
            <a:endParaRPr lang="zh-CN" altLang="en-US" sz="2800" b="1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260311" y="4957772"/>
            <a:ext cx="11347312" cy="5389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6985" tIns="53492" rIns="106985" bIns="53492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④划定北京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东交民巷为使馆界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，允许各国派兵驻守，不准中国人居住。</a:t>
            </a:r>
            <a:endParaRPr lang="zh-CN" altLang="en-US" sz="2800" b="1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8" name="Rectangl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60311" y="3992794"/>
            <a:ext cx="10644261" cy="9698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06985" tIns="53492" rIns="106985" bIns="53492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③清政府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拆毁大沽炮台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，允许外国军队驻扎在从北京到山海关的铁路沿线要地。</a:t>
            </a:r>
            <a:endParaRPr lang="zh-CN" altLang="en-US" sz="2800" b="1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296116" y="5561864"/>
            <a:ext cx="6679367" cy="5389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06985" tIns="53492" rIns="106985" bIns="53492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⑤改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总理衙门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为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外务部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，班列六部之前。</a:t>
            </a:r>
            <a:endParaRPr lang="zh-CN" altLang="en-US" sz="2800" b="1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6403979" y="1100120"/>
            <a:ext cx="2714644" cy="1428760"/>
          </a:xfrm>
          <a:prstGeom prst="wedgeRoundRectCallout">
            <a:avLst>
              <a:gd name="adj1" fmla="val -112217"/>
              <a:gd name="adj2" fmla="val 59300"/>
              <a:gd name="adj3" fmla="val 16667"/>
            </a:avLst>
          </a:prstGeom>
          <a:solidFill>
            <a:srgbClr val="663300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75417" y="1185675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增加了人民的负担，进一步控制了中国的经济命脉。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8189929" y="2243128"/>
            <a:ext cx="3000396" cy="1428760"/>
          </a:xfrm>
          <a:prstGeom prst="wedgeRoundRectCallout">
            <a:avLst>
              <a:gd name="adj1" fmla="val -125691"/>
              <a:gd name="adj2" fmla="val 51833"/>
              <a:gd name="adj3" fmla="val 16667"/>
            </a:avLst>
          </a:prstGeom>
          <a:solidFill>
            <a:srgbClr val="663300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89929" y="2400121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中国人民受中外反动势力联合镇压，清王朝成为洋人的朝廷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6618293" y="4672020"/>
            <a:ext cx="3000396" cy="1071570"/>
          </a:xfrm>
          <a:prstGeom prst="wedgeRoundRectCallout">
            <a:avLst>
              <a:gd name="adj1" fmla="val -111977"/>
              <a:gd name="adj2" fmla="val -70833"/>
              <a:gd name="adj3" fmla="val 16667"/>
            </a:avLst>
          </a:prstGeom>
          <a:solidFill>
            <a:srgbClr val="663300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18293" y="4743458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中国在军事上失去了自主权。</a:t>
            </a:r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6261103" y="2600318"/>
            <a:ext cx="4000528" cy="1428760"/>
          </a:xfrm>
          <a:prstGeom prst="wedgeRoundRectCallout">
            <a:avLst>
              <a:gd name="adj1" fmla="val -42356"/>
              <a:gd name="adj2" fmla="val 128135"/>
              <a:gd name="adj3" fmla="val 16667"/>
            </a:avLst>
          </a:prstGeom>
          <a:solidFill>
            <a:srgbClr val="663300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32541" y="2757311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使馆界成为国中之国。清政府完全处于各国军队的影响和控制之下。</a:t>
            </a:r>
            <a:endParaRPr lang="zh-CN" altLang="en-US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圆角矩形标注 40"/>
          <p:cNvSpPr/>
          <p:nvPr/>
        </p:nvSpPr>
        <p:spPr>
          <a:xfrm>
            <a:off x="5189533" y="5957904"/>
            <a:ext cx="3786214" cy="1143008"/>
          </a:xfrm>
          <a:prstGeom prst="wedgeRoundRectCallout">
            <a:avLst>
              <a:gd name="adj1" fmla="val -82280"/>
              <a:gd name="adj2" fmla="val -46566"/>
              <a:gd name="adj3" fmla="val 16667"/>
            </a:avLst>
          </a:prstGeom>
          <a:solidFill>
            <a:srgbClr val="663300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89533" y="5957904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体现中国外交体制的近代化，但这种转变深深打上了屈辱的烙印。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22897" y="3595043"/>
            <a:ext cx="5357850" cy="2786082"/>
          </a:xfrm>
          <a:prstGeom prst="roundRect">
            <a:avLst>
              <a:gd name="adj" fmla="val 708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3" descr="北京东交民巷西口驻扎的外国士兵"/>
          <p:cNvPicPr>
            <a:picLocks noChangeAspect="1" noChangeArrowheads="1"/>
          </p:cNvPicPr>
          <p:nvPr/>
        </p:nvPicPr>
        <p:blipFill>
          <a:blip r:embed="rId9"/>
          <a:srcRect t="9165"/>
          <a:stretch>
            <a:fillRect/>
          </a:stretch>
        </p:blipFill>
        <p:spPr bwMode="auto">
          <a:xfrm>
            <a:off x="829908" y="3875079"/>
            <a:ext cx="3053487" cy="222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4" descr="中国北京美驻华大使馆外岗哨林立，戒备森严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3650" y="3823326"/>
            <a:ext cx="1970096" cy="232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矩形 59"/>
          <p:cNvSpPr/>
          <p:nvPr/>
        </p:nvSpPr>
        <p:spPr>
          <a:xfrm>
            <a:off x="622958" y="4619218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ea typeface="微软雅黑" panose="020B0503020204020204" pitchFamily="34" charset="-122"/>
              </a:rPr>
              <a:t>北京东交民巷驻扎的外国士兵</a:t>
            </a:r>
            <a:endParaRPr lang="zh-CN" altLang="en-US" sz="1600" b="1" dirty="0"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617897" y="4600582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ea typeface="微软雅黑" panose="020B0503020204020204" pitchFamily="34" charset="-122"/>
              </a:rPr>
              <a:t>今天北京的外国使馆区</a:t>
            </a:r>
            <a:endParaRPr lang="zh-CN" altLang="en-US" sz="16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  <p:bldP spid="57" grpId="0"/>
      <p:bldP spid="58" grpId="0"/>
      <p:bldP spid="64" grpId="0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6" grpId="0"/>
      <p:bldP spid="36" grpId="1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2" grpId="0"/>
      <p:bldP spid="42" grpId="1"/>
      <p:bldP spid="60" grpId="0"/>
      <p:bldP spid="60" grpId="1"/>
      <p:bldP spid="61" grpId="0"/>
      <p:bldP spid="6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873" y="957244"/>
            <a:ext cx="1571636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44453" y="1005528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影  响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74625" y="1814500"/>
            <a:ext cx="10644262" cy="20777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06985" tIns="53492" rIns="106985" bIns="53492">
            <a:spAutoFit/>
          </a:bodyPr>
          <a:lstStyle/>
          <a:p>
            <a:r>
              <a:rPr lang="en-US" altLang="zh-CN" sz="32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《</a:t>
            </a:r>
            <a:r>
              <a:rPr lang="zh-CN" altLang="en-US" sz="32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辛丑条约</a:t>
            </a:r>
            <a:r>
              <a:rPr lang="en-US" altLang="zh-CN" sz="32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2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是中国近代史上</a:t>
            </a:r>
            <a:r>
              <a:rPr lang="zh-CN" altLang="en-US" sz="32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赔款数目最庞大</a:t>
            </a:r>
            <a:r>
              <a:rPr lang="zh-CN" altLang="en-US" sz="32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32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主权丧失最严重</a:t>
            </a:r>
            <a:r>
              <a:rPr lang="zh-CN" altLang="en-US" sz="32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的不平等条约。从此，清政府沦为帝国主义列强统治中国的工具，中国</a:t>
            </a:r>
            <a:r>
              <a:rPr lang="zh-CN" altLang="en-US" sz="32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完全陷入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半殖民地半封建社会</a:t>
            </a:r>
            <a:r>
              <a:rPr lang="zh-CN" altLang="en-US" sz="3200" b="1" dirty="0" smtClean="0">
                <a:solidFill>
                  <a:srgbClr val="33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的深渊。</a:t>
            </a:r>
            <a:endParaRPr lang="zh-CN" altLang="en-US" sz="3200" b="1" dirty="0">
              <a:solidFill>
                <a:srgbClr val="3333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图片 29" descr="20110801132739062350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401" y="3671888"/>
            <a:ext cx="2633672" cy="286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2" descr="12347068_2005052613524491800700"/>
          <p:cNvPicPr>
            <a:picLocks noChangeAspect="1" noChangeArrowheads="1"/>
          </p:cNvPicPr>
          <p:nvPr/>
        </p:nvPicPr>
        <p:blipFill>
          <a:blip r:embed="rId4"/>
          <a:srcRect t="14827"/>
          <a:stretch>
            <a:fillRect/>
          </a:stretch>
        </p:blipFill>
        <p:spPr bwMode="auto">
          <a:xfrm>
            <a:off x="2974955" y="2028814"/>
            <a:ext cx="5402125" cy="35877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31815" y="5789615"/>
            <a:ext cx="9493259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   条约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签定后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列强承认慈禧太后执政合法，同意“两宫仍旧临朝”。慈禧挟光绪皇帝于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1902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日回到北京。 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4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8873" y="957244"/>
            <a:ext cx="3286148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44453" y="100552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辛丑条约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74" name="图片 73" descr="QQ截图20170808233910.png"/>
          <p:cNvPicPr>
            <a:picLocks noChangeAspect="1"/>
          </p:cNvPicPr>
          <p:nvPr/>
        </p:nvPicPr>
        <p:blipFill>
          <a:blip r:embed="rId2"/>
          <a:srcRect t="84531"/>
          <a:stretch>
            <a:fillRect/>
          </a:stretch>
        </p:blipFill>
        <p:spPr>
          <a:xfrm>
            <a:off x="0" y="6100780"/>
            <a:ext cx="11522075" cy="1116397"/>
          </a:xfrm>
          <a:prstGeom prst="rect">
            <a:avLst/>
          </a:prstGeom>
        </p:spPr>
      </p:pic>
      <p:pic>
        <p:nvPicPr>
          <p:cNvPr id="75" name="图片 74" descr="QQ截图20170808233910.png"/>
          <p:cNvPicPr>
            <a:picLocks noChangeAspect="1"/>
          </p:cNvPicPr>
          <p:nvPr/>
        </p:nvPicPr>
        <p:blipFill>
          <a:blip r:embed="rId2"/>
          <a:srcRect b="80203"/>
          <a:stretch>
            <a:fillRect/>
          </a:stretch>
        </p:blipFill>
        <p:spPr>
          <a:xfrm>
            <a:off x="-25441" y="-42888"/>
            <a:ext cx="11547516" cy="1428760"/>
          </a:xfrm>
          <a:prstGeom prst="rect">
            <a:avLst/>
          </a:prstGeom>
        </p:spPr>
      </p:pic>
      <p:pic>
        <p:nvPicPr>
          <p:cNvPr id="77" name="图片 76" descr="bizhensizhixiaoguobeijingsucai_5730857.jpg"/>
          <p:cNvPicPr>
            <a:picLocks noChangeAspect="1"/>
          </p:cNvPicPr>
          <p:nvPr/>
        </p:nvPicPr>
        <p:blipFill>
          <a:blip r:embed="rId3"/>
          <a:srcRect t="27747" b="22802"/>
          <a:stretch>
            <a:fillRect/>
          </a:stretch>
        </p:blipFill>
        <p:spPr>
          <a:xfrm>
            <a:off x="0" y="1600186"/>
            <a:ext cx="11522075" cy="107157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46063" y="1924339"/>
            <a:ext cx="88201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中国社会是怎样一步步变成半殖民地半封建社会的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? 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1749" y="5243524"/>
            <a:ext cx="1042994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④ </a:t>
            </a: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1900—1901</a:t>
            </a: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年的</a:t>
            </a:r>
            <a:r>
              <a:rPr lang="zh-CN" altLang="en-US" sz="24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八国联军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侵华战争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签订</a:t>
            </a:r>
            <a:r>
              <a:rPr lang="en-US" altLang="zh-CN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辛丑条约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24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" name="图片 8" descr="3646_G_147306138989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7317" y="1385872"/>
            <a:ext cx="1143008" cy="1714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1749" y="2528880"/>
            <a:ext cx="417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①1840—1842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年的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鸦片战争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7714" y="2957508"/>
            <a:ext cx="9656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清政府战败签订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南京条约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使中国</a:t>
            </a:r>
            <a:r>
              <a:rPr lang="zh-CN" altLang="en-US" sz="2400" b="1" dirty="0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开始变为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半殖民地半封建社会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;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19088" y="3457574"/>
            <a:ext cx="5156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② 1856—1860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年的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第二次鸦片战争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6063" y="3886202"/>
            <a:ext cx="10901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清政府战败签订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天津条约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北京条约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使中国半殖民地化程度</a:t>
            </a:r>
            <a:r>
              <a:rPr lang="zh-CN" altLang="en-US" sz="2400" b="1" dirty="0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进一步加深。</a:t>
            </a:r>
            <a:endParaRPr lang="en-US" altLang="zh-CN" sz="24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1749" y="4314830"/>
            <a:ext cx="5135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③ 1894—1895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年的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甲午中日战争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063" y="4820260"/>
            <a:ext cx="9450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清政府战败签订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马关条约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2400" b="1" dirty="0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大大加深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中国的半殖民地化程度</a:t>
            </a:r>
            <a:endParaRPr lang="en-US" altLang="zh-CN" sz="24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6063" y="5672152"/>
            <a:ext cx="10718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清政府被迫签订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辛丑条约</a:t>
            </a:r>
            <a:r>
              <a:rPr lang="en-US" altLang="zh-CN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，使中国</a:t>
            </a:r>
            <a:r>
              <a:rPr lang="zh-CN" altLang="en-US" sz="2400" b="1" dirty="0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完全陷入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了半殖民地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半封建的社会深渊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ldLvl="0" animBg="1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" y="956945"/>
            <a:ext cx="380619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17804" y="1009949"/>
            <a:ext cx="19640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义和团运动</a:t>
            </a:r>
            <a:endParaRPr lang="zh-CN" altLang="zh-CN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3375" y="1823720"/>
            <a:ext cx="10062210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自主阅读教材文字结合</a:t>
            </a:r>
            <a:r>
              <a:rPr lang="en-US" altLang="zh-CN"/>
              <a:t>P32</a:t>
            </a:r>
            <a:r>
              <a:rPr lang="zh-CN" altLang="en-US"/>
              <a:t>材料研读，思考以下问题（</a:t>
            </a:r>
            <a:r>
              <a:rPr lang="en-US" altLang="zh-CN"/>
              <a:t>5</a:t>
            </a:r>
            <a:r>
              <a:rPr lang="zh-CN" altLang="en-US"/>
              <a:t>分钟）</a:t>
            </a:r>
            <a:endParaRPr lang="zh-CN" altLang="en-US"/>
          </a:p>
          <a:p>
            <a:endParaRPr lang="en-US" altLang="zh-CN"/>
          </a:p>
          <a:p>
            <a:r>
              <a:rPr lang="en-US" altLang="zh-CN" sz="2800"/>
              <a:t>1</a:t>
            </a:r>
            <a:r>
              <a:rPr lang="zh-CN" altLang="en-US" sz="2800"/>
              <a:t>、义和团由哪些组织发展而来？最初的斗争矛头是谁？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2</a:t>
            </a:r>
            <a:r>
              <a:rPr lang="zh-CN" altLang="en-US" sz="2800"/>
              <a:t>、义和团运动为什么转变成具有广泛群众性的反帝斗争组织？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3</a:t>
            </a:r>
            <a:r>
              <a:rPr lang="zh-CN" altLang="en-US" sz="2800"/>
              <a:t>、清政府对义和团的态度发生了什么变化？为什么？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4</a:t>
            </a:r>
            <a:r>
              <a:rPr lang="zh-CN" altLang="en-US" sz="2800"/>
              <a:t>、义和团的斗争方式是什么？到</a:t>
            </a:r>
            <a:r>
              <a:rPr lang="en-US" altLang="zh-CN" sz="2800"/>
              <a:t>1900</a:t>
            </a:r>
            <a:r>
              <a:rPr lang="zh-CN" altLang="en-US" sz="2800"/>
              <a:t>年，义和团发展状况如何？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5</a:t>
            </a:r>
            <a:r>
              <a:rPr lang="zh-CN" altLang="en-US" sz="2800"/>
              <a:t>、义和团提出了怎样的口号？如何评价？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义和团形势图"/>
          <p:cNvPicPr>
            <a:picLocks noChangeAspect="1" noChangeArrowheads="1"/>
          </p:cNvPicPr>
          <p:nvPr/>
        </p:nvPicPr>
        <p:blipFill>
          <a:blip r:embed="rId1"/>
          <a:srcRect l="1186" t="24719" r="33783" b="865"/>
          <a:stretch>
            <a:fillRect/>
          </a:stretch>
        </p:blipFill>
        <p:spPr bwMode="auto">
          <a:xfrm>
            <a:off x="7343775" y="671492"/>
            <a:ext cx="4178300" cy="6553200"/>
          </a:xfrm>
          <a:prstGeom prst="rect">
            <a:avLst/>
          </a:prstGeom>
          <a:noFill/>
          <a:ln w="38100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323137" y="671492"/>
            <a:ext cx="17843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</a:rPr>
              <a:t>义和团形势图</a:t>
            </a:r>
            <a:endParaRPr lang="zh-CN" altLang="en-US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" y="956945"/>
            <a:ext cx="380619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17804" y="1009949"/>
            <a:ext cx="19640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义和团运动</a:t>
            </a:r>
            <a:endParaRPr lang="zh-CN" altLang="zh-CN" sz="28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3187" y="1528748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义和团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由</a:t>
            </a:r>
            <a:r>
              <a:rPr lang="zh-CN" alt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山东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直隶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一带的</a:t>
            </a:r>
            <a:r>
              <a:rPr lang="zh-CN" alt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义和挙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、民间秘密结社和练挙习武的组织发展而来。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6" name="图片 55" descr="20110519sl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825" y="2743194"/>
            <a:ext cx="2071702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7"/>
          <a:srcRect l="2602" t="1801" r="2602" b="1801"/>
          <a:stretch>
            <a:fillRect/>
          </a:stretch>
        </p:blipFill>
        <p:spPr bwMode="auto">
          <a:xfrm>
            <a:off x="4696403" y="2743194"/>
            <a:ext cx="213620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331749" y="2743194"/>
            <a:ext cx="1831947" cy="31700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义和团原名义和拳，是白莲教的一支派，主要在山东西部秘密流传，信神练功。以设坛练拳的方法组织群众，宣传降神附体，刀枪不入等。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0" name="图片 14" descr="未标题-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435" y="6172218"/>
            <a:ext cx="7643866" cy="8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45997" y="6341353"/>
            <a:ext cx="72635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义和团，起山东，不到三月遍地红。</a:t>
            </a:r>
            <a:r>
              <a:rPr lang="en-US" altLang="zh-CN" sz="24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义和团歌谣</a:t>
            </a:r>
            <a:endParaRPr lang="zh-CN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4" name="未知" descr="宽上对角线"/>
          <p:cNvSpPr/>
          <p:nvPr/>
        </p:nvSpPr>
        <p:spPr bwMode="auto">
          <a:xfrm>
            <a:off x="10488612" y="5611792"/>
            <a:ext cx="847725" cy="546100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0" y="158"/>
              </a:cxn>
              <a:cxn ang="0">
                <a:pos x="47" y="204"/>
              </a:cxn>
              <a:cxn ang="0">
                <a:pos x="148" y="266"/>
              </a:cxn>
              <a:cxn ang="0">
                <a:pos x="185" y="278"/>
              </a:cxn>
              <a:cxn ang="0">
                <a:pos x="215" y="290"/>
              </a:cxn>
              <a:cxn ang="0">
                <a:pos x="410" y="344"/>
              </a:cxn>
              <a:cxn ang="0">
                <a:pos x="509" y="288"/>
              </a:cxn>
              <a:cxn ang="0">
                <a:pos x="527" y="210"/>
              </a:cxn>
              <a:cxn ang="0">
                <a:pos x="506" y="145"/>
              </a:cxn>
              <a:cxn ang="0">
                <a:pos x="446" y="106"/>
              </a:cxn>
              <a:cxn ang="0">
                <a:pos x="406" y="84"/>
              </a:cxn>
              <a:cxn ang="0">
                <a:pos x="248" y="38"/>
              </a:cxn>
              <a:cxn ang="0">
                <a:pos x="98" y="2"/>
              </a:cxn>
              <a:cxn ang="0">
                <a:pos x="36" y="26"/>
              </a:cxn>
              <a:cxn ang="0">
                <a:pos x="8" y="58"/>
              </a:cxn>
              <a:cxn ang="0">
                <a:pos x="0" y="130"/>
              </a:cxn>
            </a:cxnLst>
            <a:rect l="0" t="0" r="r" b="b"/>
            <a:pathLst>
              <a:path w="534" h="344">
                <a:moveTo>
                  <a:pt x="0" y="130"/>
                </a:moveTo>
                <a:cubicBezTo>
                  <a:pt x="6" y="139"/>
                  <a:pt x="7" y="148"/>
                  <a:pt x="10" y="158"/>
                </a:cubicBezTo>
                <a:cubicBezTo>
                  <a:pt x="16" y="175"/>
                  <a:pt x="38" y="188"/>
                  <a:pt x="47" y="204"/>
                </a:cubicBezTo>
                <a:cubicBezTo>
                  <a:pt x="64" y="235"/>
                  <a:pt x="102" y="251"/>
                  <a:pt x="148" y="266"/>
                </a:cubicBezTo>
                <a:cubicBezTo>
                  <a:pt x="157" y="279"/>
                  <a:pt x="170" y="273"/>
                  <a:pt x="185" y="278"/>
                </a:cubicBezTo>
                <a:cubicBezTo>
                  <a:pt x="200" y="283"/>
                  <a:pt x="199" y="289"/>
                  <a:pt x="215" y="290"/>
                </a:cubicBezTo>
                <a:cubicBezTo>
                  <a:pt x="278" y="292"/>
                  <a:pt x="363" y="328"/>
                  <a:pt x="410" y="344"/>
                </a:cubicBezTo>
                <a:cubicBezTo>
                  <a:pt x="466" y="338"/>
                  <a:pt x="462" y="318"/>
                  <a:pt x="509" y="288"/>
                </a:cubicBezTo>
                <a:cubicBezTo>
                  <a:pt x="534" y="272"/>
                  <a:pt x="531" y="239"/>
                  <a:pt x="527" y="210"/>
                </a:cubicBezTo>
                <a:cubicBezTo>
                  <a:pt x="519" y="182"/>
                  <a:pt x="519" y="162"/>
                  <a:pt x="506" y="145"/>
                </a:cubicBezTo>
                <a:cubicBezTo>
                  <a:pt x="493" y="128"/>
                  <a:pt x="463" y="116"/>
                  <a:pt x="446" y="106"/>
                </a:cubicBezTo>
                <a:cubicBezTo>
                  <a:pt x="429" y="96"/>
                  <a:pt x="439" y="95"/>
                  <a:pt x="406" y="84"/>
                </a:cubicBezTo>
                <a:cubicBezTo>
                  <a:pt x="373" y="73"/>
                  <a:pt x="299" y="52"/>
                  <a:pt x="248" y="38"/>
                </a:cubicBezTo>
                <a:cubicBezTo>
                  <a:pt x="189" y="23"/>
                  <a:pt x="127" y="4"/>
                  <a:pt x="98" y="2"/>
                </a:cubicBezTo>
                <a:cubicBezTo>
                  <a:pt x="63" y="0"/>
                  <a:pt x="51" y="17"/>
                  <a:pt x="36" y="26"/>
                </a:cubicBezTo>
                <a:cubicBezTo>
                  <a:pt x="21" y="35"/>
                  <a:pt x="14" y="41"/>
                  <a:pt x="8" y="58"/>
                </a:cubicBezTo>
                <a:cubicBezTo>
                  <a:pt x="2" y="75"/>
                  <a:pt x="2" y="115"/>
                  <a:pt x="0" y="130"/>
                </a:cubicBezTo>
                <a:close/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5" name="未知" descr="宽上对角线"/>
          <p:cNvSpPr/>
          <p:nvPr/>
        </p:nvSpPr>
        <p:spPr bwMode="auto">
          <a:xfrm>
            <a:off x="8564562" y="5514955"/>
            <a:ext cx="1730375" cy="1724025"/>
          </a:xfrm>
          <a:custGeom>
            <a:avLst/>
            <a:gdLst/>
            <a:ahLst/>
            <a:cxnLst>
              <a:cxn ang="0">
                <a:pos x="1" y="102"/>
              </a:cxn>
              <a:cxn ang="0">
                <a:pos x="130" y="225"/>
              </a:cxn>
              <a:cxn ang="0">
                <a:pos x="154" y="281"/>
              </a:cxn>
              <a:cxn ang="0">
                <a:pos x="62" y="435"/>
              </a:cxn>
              <a:cxn ang="0">
                <a:pos x="88" y="565"/>
              </a:cxn>
              <a:cxn ang="0">
                <a:pos x="94" y="591"/>
              </a:cxn>
              <a:cxn ang="0">
                <a:pos x="92" y="601"/>
              </a:cxn>
              <a:cxn ang="0">
                <a:pos x="100" y="671"/>
              </a:cxn>
              <a:cxn ang="0">
                <a:pos x="148" y="714"/>
              </a:cxn>
              <a:cxn ang="0">
                <a:pos x="205" y="711"/>
              </a:cxn>
              <a:cxn ang="0">
                <a:pos x="418" y="660"/>
              </a:cxn>
              <a:cxn ang="0">
                <a:pos x="510" y="751"/>
              </a:cxn>
              <a:cxn ang="0">
                <a:pos x="490" y="834"/>
              </a:cxn>
              <a:cxn ang="0">
                <a:pos x="304" y="831"/>
              </a:cxn>
              <a:cxn ang="0">
                <a:pos x="260" y="817"/>
              </a:cxn>
              <a:cxn ang="0">
                <a:pos x="151" y="843"/>
              </a:cxn>
              <a:cxn ang="0">
                <a:pos x="106" y="927"/>
              </a:cxn>
              <a:cxn ang="0">
                <a:pos x="124" y="1005"/>
              </a:cxn>
              <a:cxn ang="0">
                <a:pos x="244" y="1077"/>
              </a:cxn>
              <a:cxn ang="0">
                <a:pos x="421" y="1068"/>
              </a:cxn>
              <a:cxn ang="0">
                <a:pos x="562" y="1035"/>
              </a:cxn>
              <a:cxn ang="0">
                <a:pos x="688" y="979"/>
              </a:cxn>
              <a:cxn ang="0">
                <a:pos x="781" y="915"/>
              </a:cxn>
              <a:cxn ang="0">
                <a:pos x="922" y="859"/>
              </a:cxn>
              <a:cxn ang="0">
                <a:pos x="1006" y="840"/>
              </a:cxn>
              <a:cxn ang="0">
                <a:pos x="1078" y="774"/>
              </a:cxn>
              <a:cxn ang="0">
                <a:pos x="1084" y="703"/>
              </a:cxn>
              <a:cxn ang="0">
                <a:pos x="1040" y="617"/>
              </a:cxn>
              <a:cxn ang="0">
                <a:pos x="858" y="631"/>
              </a:cxn>
              <a:cxn ang="0">
                <a:pos x="730" y="483"/>
              </a:cxn>
              <a:cxn ang="0">
                <a:pos x="736" y="312"/>
              </a:cxn>
              <a:cxn ang="0">
                <a:pos x="658" y="247"/>
              </a:cxn>
              <a:cxn ang="0">
                <a:pos x="523" y="273"/>
              </a:cxn>
              <a:cxn ang="0">
                <a:pos x="337" y="306"/>
              </a:cxn>
              <a:cxn ang="0">
                <a:pos x="280" y="150"/>
              </a:cxn>
              <a:cxn ang="0">
                <a:pos x="241" y="15"/>
              </a:cxn>
              <a:cxn ang="0">
                <a:pos x="97" y="12"/>
              </a:cxn>
            </a:cxnLst>
            <a:rect l="0" t="0" r="r" b="b"/>
            <a:pathLst>
              <a:path w="1090" h="1086">
                <a:moveTo>
                  <a:pt x="5" y="69"/>
                </a:moveTo>
                <a:cubicBezTo>
                  <a:pt x="2" y="81"/>
                  <a:pt x="1" y="90"/>
                  <a:pt x="1" y="102"/>
                </a:cubicBezTo>
                <a:cubicBezTo>
                  <a:pt x="3" y="120"/>
                  <a:pt x="0" y="167"/>
                  <a:pt x="22" y="186"/>
                </a:cubicBezTo>
                <a:cubicBezTo>
                  <a:pt x="43" y="206"/>
                  <a:pt x="111" y="217"/>
                  <a:pt x="130" y="225"/>
                </a:cubicBezTo>
                <a:cubicBezTo>
                  <a:pt x="127" y="243"/>
                  <a:pt x="143" y="220"/>
                  <a:pt x="138" y="237"/>
                </a:cubicBezTo>
                <a:cubicBezTo>
                  <a:pt x="134" y="250"/>
                  <a:pt x="155" y="213"/>
                  <a:pt x="154" y="281"/>
                </a:cubicBezTo>
                <a:cubicBezTo>
                  <a:pt x="143" y="306"/>
                  <a:pt x="93" y="381"/>
                  <a:pt x="78" y="407"/>
                </a:cubicBezTo>
                <a:cubicBezTo>
                  <a:pt x="63" y="433"/>
                  <a:pt x="64" y="424"/>
                  <a:pt x="62" y="435"/>
                </a:cubicBezTo>
                <a:cubicBezTo>
                  <a:pt x="60" y="446"/>
                  <a:pt x="63" y="449"/>
                  <a:pt x="67" y="471"/>
                </a:cubicBezTo>
                <a:cubicBezTo>
                  <a:pt x="71" y="493"/>
                  <a:pt x="84" y="546"/>
                  <a:pt x="88" y="565"/>
                </a:cubicBezTo>
                <a:cubicBezTo>
                  <a:pt x="91" y="597"/>
                  <a:pt x="91" y="583"/>
                  <a:pt x="92" y="587"/>
                </a:cubicBezTo>
                <a:cubicBezTo>
                  <a:pt x="93" y="591"/>
                  <a:pt x="94" y="585"/>
                  <a:pt x="94" y="591"/>
                </a:cubicBezTo>
                <a:cubicBezTo>
                  <a:pt x="94" y="597"/>
                  <a:pt x="91" y="622"/>
                  <a:pt x="91" y="624"/>
                </a:cubicBezTo>
                <a:cubicBezTo>
                  <a:pt x="90" y="612"/>
                  <a:pt x="81" y="606"/>
                  <a:pt x="92" y="601"/>
                </a:cubicBezTo>
                <a:cubicBezTo>
                  <a:pt x="102" y="596"/>
                  <a:pt x="92" y="620"/>
                  <a:pt x="97" y="630"/>
                </a:cubicBezTo>
                <a:cubicBezTo>
                  <a:pt x="99" y="641"/>
                  <a:pt x="97" y="658"/>
                  <a:pt x="100" y="671"/>
                </a:cubicBezTo>
                <a:cubicBezTo>
                  <a:pt x="103" y="684"/>
                  <a:pt x="110" y="704"/>
                  <a:pt x="118" y="711"/>
                </a:cubicBezTo>
                <a:cubicBezTo>
                  <a:pt x="123" y="719"/>
                  <a:pt x="139" y="711"/>
                  <a:pt x="148" y="714"/>
                </a:cubicBezTo>
                <a:cubicBezTo>
                  <a:pt x="156" y="714"/>
                  <a:pt x="163" y="717"/>
                  <a:pt x="172" y="717"/>
                </a:cubicBezTo>
                <a:cubicBezTo>
                  <a:pt x="181" y="717"/>
                  <a:pt x="187" y="715"/>
                  <a:pt x="205" y="711"/>
                </a:cubicBezTo>
                <a:cubicBezTo>
                  <a:pt x="223" y="707"/>
                  <a:pt x="248" y="701"/>
                  <a:pt x="283" y="693"/>
                </a:cubicBezTo>
                <a:cubicBezTo>
                  <a:pt x="318" y="685"/>
                  <a:pt x="381" y="659"/>
                  <a:pt x="418" y="660"/>
                </a:cubicBezTo>
                <a:cubicBezTo>
                  <a:pt x="455" y="661"/>
                  <a:pt x="490" y="684"/>
                  <a:pt x="505" y="699"/>
                </a:cubicBezTo>
                <a:cubicBezTo>
                  <a:pt x="502" y="723"/>
                  <a:pt x="516" y="728"/>
                  <a:pt x="510" y="751"/>
                </a:cubicBezTo>
                <a:cubicBezTo>
                  <a:pt x="510" y="766"/>
                  <a:pt x="529" y="775"/>
                  <a:pt x="526" y="789"/>
                </a:cubicBezTo>
                <a:cubicBezTo>
                  <a:pt x="523" y="803"/>
                  <a:pt x="511" y="821"/>
                  <a:pt x="490" y="834"/>
                </a:cubicBezTo>
                <a:cubicBezTo>
                  <a:pt x="469" y="847"/>
                  <a:pt x="431" y="867"/>
                  <a:pt x="400" y="867"/>
                </a:cubicBezTo>
                <a:cubicBezTo>
                  <a:pt x="368" y="867"/>
                  <a:pt x="325" y="838"/>
                  <a:pt x="304" y="831"/>
                </a:cubicBezTo>
                <a:cubicBezTo>
                  <a:pt x="283" y="824"/>
                  <a:pt x="278" y="824"/>
                  <a:pt x="271" y="822"/>
                </a:cubicBezTo>
                <a:cubicBezTo>
                  <a:pt x="264" y="820"/>
                  <a:pt x="268" y="819"/>
                  <a:pt x="260" y="817"/>
                </a:cubicBezTo>
                <a:cubicBezTo>
                  <a:pt x="252" y="815"/>
                  <a:pt x="238" y="805"/>
                  <a:pt x="220" y="809"/>
                </a:cubicBezTo>
                <a:cubicBezTo>
                  <a:pt x="202" y="813"/>
                  <a:pt x="167" y="829"/>
                  <a:pt x="151" y="843"/>
                </a:cubicBezTo>
                <a:cubicBezTo>
                  <a:pt x="123" y="856"/>
                  <a:pt x="130" y="882"/>
                  <a:pt x="123" y="896"/>
                </a:cubicBezTo>
                <a:cubicBezTo>
                  <a:pt x="116" y="910"/>
                  <a:pt x="109" y="921"/>
                  <a:pt x="106" y="927"/>
                </a:cubicBezTo>
                <a:cubicBezTo>
                  <a:pt x="103" y="933"/>
                  <a:pt x="100" y="917"/>
                  <a:pt x="103" y="930"/>
                </a:cubicBezTo>
                <a:cubicBezTo>
                  <a:pt x="110" y="1016"/>
                  <a:pt x="103" y="966"/>
                  <a:pt x="124" y="1005"/>
                </a:cubicBezTo>
                <a:cubicBezTo>
                  <a:pt x="141" y="1032"/>
                  <a:pt x="185" y="1062"/>
                  <a:pt x="205" y="1074"/>
                </a:cubicBezTo>
                <a:cubicBezTo>
                  <a:pt x="225" y="1086"/>
                  <a:pt x="218" y="1077"/>
                  <a:pt x="244" y="1077"/>
                </a:cubicBezTo>
                <a:cubicBezTo>
                  <a:pt x="285" y="1074"/>
                  <a:pt x="323" y="1078"/>
                  <a:pt x="364" y="1071"/>
                </a:cubicBezTo>
                <a:cubicBezTo>
                  <a:pt x="374" y="1069"/>
                  <a:pt x="411" y="1070"/>
                  <a:pt x="421" y="1068"/>
                </a:cubicBezTo>
                <a:cubicBezTo>
                  <a:pt x="450" y="1061"/>
                  <a:pt x="484" y="1053"/>
                  <a:pt x="514" y="1050"/>
                </a:cubicBezTo>
                <a:cubicBezTo>
                  <a:pt x="531" y="1044"/>
                  <a:pt x="544" y="1042"/>
                  <a:pt x="562" y="1035"/>
                </a:cubicBezTo>
                <a:cubicBezTo>
                  <a:pt x="580" y="1028"/>
                  <a:pt x="601" y="1014"/>
                  <a:pt x="622" y="1005"/>
                </a:cubicBezTo>
                <a:cubicBezTo>
                  <a:pt x="632" y="1002"/>
                  <a:pt x="679" y="984"/>
                  <a:pt x="688" y="979"/>
                </a:cubicBezTo>
                <a:cubicBezTo>
                  <a:pt x="724" y="961"/>
                  <a:pt x="719" y="960"/>
                  <a:pt x="757" y="942"/>
                </a:cubicBezTo>
                <a:cubicBezTo>
                  <a:pt x="779" y="931"/>
                  <a:pt x="782" y="925"/>
                  <a:pt x="781" y="915"/>
                </a:cubicBezTo>
                <a:cubicBezTo>
                  <a:pt x="794" y="905"/>
                  <a:pt x="815" y="891"/>
                  <a:pt x="838" y="882"/>
                </a:cubicBezTo>
                <a:cubicBezTo>
                  <a:pt x="860" y="869"/>
                  <a:pt x="898" y="865"/>
                  <a:pt x="922" y="859"/>
                </a:cubicBezTo>
                <a:cubicBezTo>
                  <a:pt x="948" y="869"/>
                  <a:pt x="941" y="858"/>
                  <a:pt x="955" y="855"/>
                </a:cubicBezTo>
                <a:cubicBezTo>
                  <a:pt x="969" y="852"/>
                  <a:pt x="987" y="850"/>
                  <a:pt x="1006" y="840"/>
                </a:cubicBezTo>
                <a:cubicBezTo>
                  <a:pt x="1025" y="830"/>
                  <a:pt x="1057" y="803"/>
                  <a:pt x="1069" y="792"/>
                </a:cubicBezTo>
                <a:cubicBezTo>
                  <a:pt x="1075" y="783"/>
                  <a:pt x="1071" y="807"/>
                  <a:pt x="1078" y="774"/>
                </a:cubicBezTo>
                <a:cubicBezTo>
                  <a:pt x="1080" y="763"/>
                  <a:pt x="1081" y="737"/>
                  <a:pt x="1082" y="725"/>
                </a:cubicBezTo>
                <a:cubicBezTo>
                  <a:pt x="1083" y="713"/>
                  <a:pt x="1085" y="711"/>
                  <a:pt x="1084" y="703"/>
                </a:cubicBezTo>
                <a:cubicBezTo>
                  <a:pt x="1090" y="693"/>
                  <a:pt x="1077" y="686"/>
                  <a:pt x="1074" y="675"/>
                </a:cubicBezTo>
                <a:cubicBezTo>
                  <a:pt x="1062" y="629"/>
                  <a:pt x="1067" y="647"/>
                  <a:pt x="1040" y="617"/>
                </a:cubicBezTo>
                <a:cubicBezTo>
                  <a:pt x="1027" y="609"/>
                  <a:pt x="1036" y="604"/>
                  <a:pt x="1006" y="606"/>
                </a:cubicBezTo>
                <a:cubicBezTo>
                  <a:pt x="976" y="608"/>
                  <a:pt x="897" y="634"/>
                  <a:pt x="858" y="631"/>
                </a:cubicBezTo>
                <a:cubicBezTo>
                  <a:pt x="828" y="625"/>
                  <a:pt x="792" y="601"/>
                  <a:pt x="774" y="589"/>
                </a:cubicBezTo>
                <a:cubicBezTo>
                  <a:pt x="750" y="565"/>
                  <a:pt x="730" y="483"/>
                  <a:pt x="730" y="483"/>
                </a:cubicBezTo>
                <a:cubicBezTo>
                  <a:pt x="724" y="445"/>
                  <a:pt x="756" y="397"/>
                  <a:pt x="757" y="369"/>
                </a:cubicBezTo>
                <a:cubicBezTo>
                  <a:pt x="758" y="341"/>
                  <a:pt x="750" y="332"/>
                  <a:pt x="736" y="312"/>
                </a:cubicBezTo>
                <a:cubicBezTo>
                  <a:pt x="722" y="292"/>
                  <a:pt x="686" y="260"/>
                  <a:pt x="673" y="249"/>
                </a:cubicBezTo>
                <a:cubicBezTo>
                  <a:pt x="654" y="241"/>
                  <a:pt x="664" y="250"/>
                  <a:pt x="658" y="247"/>
                </a:cubicBezTo>
                <a:cubicBezTo>
                  <a:pt x="652" y="244"/>
                  <a:pt x="660" y="227"/>
                  <a:pt x="638" y="231"/>
                </a:cubicBezTo>
                <a:cubicBezTo>
                  <a:pt x="603" y="228"/>
                  <a:pt x="561" y="261"/>
                  <a:pt x="523" y="273"/>
                </a:cubicBezTo>
                <a:cubicBezTo>
                  <a:pt x="492" y="285"/>
                  <a:pt x="487" y="304"/>
                  <a:pt x="456" y="309"/>
                </a:cubicBezTo>
                <a:cubicBezTo>
                  <a:pt x="425" y="314"/>
                  <a:pt x="366" y="318"/>
                  <a:pt x="337" y="306"/>
                </a:cubicBezTo>
                <a:cubicBezTo>
                  <a:pt x="303" y="310"/>
                  <a:pt x="290" y="263"/>
                  <a:pt x="280" y="237"/>
                </a:cubicBezTo>
                <a:cubicBezTo>
                  <a:pt x="270" y="211"/>
                  <a:pt x="282" y="177"/>
                  <a:pt x="280" y="150"/>
                </a:cubicBezTo>
                <a:cubicBezTo>
                  <a:pt x="277" y="123"/>
                  <a:pt x="277" y="97"/>
                  <a:pt x="271" y="75"/>
                </a:cubicBezTo>
                <a:cubicBezTo>
                  <a:pt x="265" y="53"/>
                  <a:pt x="256" y="27"/>
                  <a:pt x="241" y="15"/>
                </a:cubicBezTo>
                <a:cubicBezTo>
                  <a:pt x="226" y="3"/>
                  <a:pt x="205" y="1"/>
                  <a:pt x="181" y="0"/>
                </a:cubicBezTo>
                <a:cubicBezTo>
                  <a:pt x="154" y="3"/>
                  <a:pt x="123" y="7"/>
                  <a:pt x="97" y="12"/>
                </a:cubicBezTo>
                <a:cubicBezTo>
                  <a:pt x="79" y="16"/>
                  <a:pt x="49" y="6"/>
                  <a:pt x="49" y="6"/>
                </a:cubicBezTo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6" name="未知" descr="宽上对角线"/>
          <p:cNvSpPr/>
          <p:nvPr/>
        </p:nvSpPr>
        <p:spPr bwMode="auto">
          <a:xfrm>
            <a:off x="8204200" y="3562330"/>
            <a:ext cx="871537" cy="1300162"/>
          </a:xfrm>
          <a:custGeom>
            <a:avLst/>
            <a:gdLst/>
            <a:ahLst/>
            <a:cxnLst>
              <a:cxn ang="0">
                <a:pos x="249" y="119"/>
              </a:cxn>
              <a:cxn ang="0">
                <a:pos x="271" y="54"/>
              </a:cxn>
              <a:cxn ang="0">
                <a:pos x="259" y="99"/>
              </a:cxn>
              <a:cxn ang="0">
                <a:pos x="243" y="140"/>
              </a:cxn>
              <a:cxn ang="0">
                <a:pos x="247" y="153"/>
              </a:cxn>
              <a:cxn ang="0">
                <a:pos x="240" y="167"/>
              </a:cxn>
              <a:cxn ang="0">
                <a:pos x="229" y="201"/>
              </a:cxn>
              <a:cxn ang="0">
                <a:pos x="210" y="233"/>
              </a:cxn>
              <a:cxn ang="0">
                <a:pos x="157" y="312"/>
              </a:cxn>
              <a:cxn ang="0">
                <a:pos x="118" y="357"/>
              </a:cxn>
              <a:cxn ang="0">
                <a:pos x="115" y="369"/>
              </a:cxn>
              <a:cxn ang="0">
                <a:pos x="94" y="381"/>
              </a:cxn>
              <a:cxn ang="0">
                <a:pos x="58" y="429"/>
              </a:cxn>
              <a:cxn ang="0">
                <a:pos x="37" y="455"/>
              </a:cxn>
              <a:cxn ang="0">
                <a:pos x="23" y="475"/>
              </a:cxn>
              <a:cxn ang="0">
                <a:pos x="11" y="503"/>
              </a:cxn>
              <a:cxn ang="0">
                <a:pos x="13" y="525"/>
              </a:cxn>
              <a:cxn ang="0">
                <a:pos x="5" y="623"/>
              </a:cxn>
              <a:cxn ang="0">
                <a:pos x="9" y="648"/>
              </a:cxn>
              <a:cxn ang="0">
                <a:pos x="9" y="668"/>
              </a:cxn>
              <a:cxn ang="0">
                <a:pos x="9" y="700"/>
              </a:cxn>
              <a:cxn ang="0">
                <a:pos x="15" y="799"/>
              </a:cxn>
              <a:cxn ang="0">
                <a:pos x="36" y="818"/>
              </a:cxn>
              <a:cxn ang="0">
                <a:pos x="84" y="792"/>
              </a:cxn>
              <a:cxn ang="0">
                <a:pos x="168" y="737"/>
              </a:cxn>
              <a:cxn ang="0">
                <a:pos x="201" y="710"/>
              </a:cxn>
              <a:cxn ang="0">
                <a:pos x="207" y="691"/>
              </a:cxn>
              <a:cxn ang="0">
                <a:pos x="228" y="691"/>
              </a:cxn>
              <a:cxn ang="0">
                <a:pos x="240" y="703"/>
              </a:cxn>
              <a:cxn ang="0">
                <a:pos x="246" y="700"/>
              </a:cxn>
              <a:cxn ang="0">
                <a:pos x="291" y="737"/>
              </a:cxn>
              <a:cxn ang="0">
                <a:pos x="348" y="765"/>
              </a:cxn>
              <a:cxn ang="0">
                <a:pos x="390" y="691"/>
              </a:cxn>
              <a:cxn ang="0">
                <a:pos x="409" y="649"/>
              </a:cxn>
              <a:cxn ang="0">
                <a:pos x="391" y="599"/>
              </a:cxn>
              <a:cxn ang="0">
                <a:pos x="349" y="561"/>
              </a:cxn>
              <a:cxn ang="0">
                <a:pos x="243" y="593"/>
              </a:cxn>
              <a:cxn ang="0">
                <a:pos x="213" y="581"/>
              </a:cxn>
              <a:cxn ang="0">
                <a:pos x="181" y="549"/>
              </a:cxn>
              <a:cxn ang="0">
                <a:pos x="175" y="505"/>
              </a:cxn>
              <a:cxn ang="0">
                <a:pos x="214" y="432"/>
              </a:cxn>
              <a:cxn ang="0">
                <a:pos x="267" y="405"/>
              </a:cxn>
              <a:cxn ang="0">
                <a:pos x="342" y="384"/>
              </a:cxn>
              <a:cxn ang="0">
                <a:pos x="354" y="387"/>
              </a:cxn>
              <a:cxn ang="0">
                <a:pos x="357" y="382"/>
              </a:cxn>
              <a:cxn ang="0">
                <a:pos x="432" y="387"/>
              </a:cxn>
              <a:cxn ang="0">
                <a:pos x="507" y="315"/>
              </a:cxn>
              <a:cxn ang="0">
                <a:pos x="528" y="252"/>
              </a:cxn>
              <a:cxn ang="0">
                <a:pos x="516" y="219"/>
              </a:cxn>
              <a:cxn ang="0">
                <a:pos x="462" y="79"/>
              </a:cxn>
              <a:cxn ang="0">
                <a:pos x="366" y="13"/>
              </a:cxn>
              <a:cxn ang="0">
                <a:pos x="325" y="15"/>
              </a:cxn>
              <a:cxn ang="0">
                <a:pos x="259" y="105"/>
              </a:cxn>
            </a:cxnLst>
            <a:rect l="0" t="0" r="r" b="b"/>
            <a:pathLst>
              <a:path w="549" h="819">
                <a:moveTo>
                  <a:pt x="249" y="119"/>
                </a:moveTo>
                <a:cubicBezTo>
                  <a:pt x="248" y="123"/>
                  <a:pt x="269" y="58"/>
                  <a:pt x="271" y="54"/>
                </a:cubicBezTo>
                <a:cubicBezTo>
                  <a:pt x="273" y="51"/>
                  <a:pt x="264" y="85"/>
                  <a:pt x="259" y="99"/>
                </a:cubicBezTo>
                <a:cubicBezTo>
                  <a:pt x="247" y="113"/>
                  <a:pt x="244" y="130"/>
                  <a:pt x="243" y="140"/>
                </a:cubicBezTo>
                <a:cubicBezTo>
                  <a:pt x="241" y="149"/>
                  <a:pt x="247" y="149"/>
                  <a:pt x="247" y="153"/>
                </a:cubicBezTo>
                <a:cubicBezTo>
                  <a:pt x="242" y="163"/>
                  <a:pt x="249" y="161"/>
                  <a:pt x="240" y="167"/>
                </a:cubicBezTo>
                <a:cubicBezTo>
                  <a:pt x="234" y="177"/>
                  <a:pt x="234" y="190"/>
                  <a:pt x="229" y="201"/>
                </a:cubicBezTo>
                <a:cubicBezTo>
                  <a:pt x="224" y="212"/>
                  <a:pt x="222" y="215"/>
                  <a:pt x="210" y="233"/>
                </a:cubicBezTo>
                <a:cubicBezTo>
                  <a:pt x="195" y="246"/>
                  <a:pt x="168" y="296"/>
                  <a:pt x="157" y="312"/>
                </a:cubicBezTo>
                <a:lnTo>
                  <a:pt x="118" y="357"/>
                </a:lnTo>
                <a:lnTo>
                  <a:pt x="115" y="369"/>
                </a:lnTo>
                <a:lnTo>
                  <a:pt x="94" y="381"/>
                </a:lnTo>
                <a:lnTo>
                  <a:pt x="58" y="429"/>
                </a:lnTo>
                <a:cubicBezTo>
                  <a:pt x="49" y="442"/>
                  <a:pt x="42" y="448"/>
                  <a:pt x="37" y="455"/>
                </a:cubicBezTo>
                <a:cubicBezTo>
                  <a:pt x="31" y="463"/>
                  <a:pt x="27" y="467"/>
                  <a:pt x="23" y="475"/>
                </a:cubicBezTo>
                <a:cubicBezTo>
                  <a:pt x="20" y="482"/>
                  <a:pt x="13" y="495"/>
                  <a:pt x="11" y="503"/>
                </a:cubicBezTo>
                <a:cubicBezTo>
                  <a:pt x="9" y="511"/>
                  <a:pt x="14" y="505"/>
                  <a:pt x="13" y="525"/>
                </a:cubicBezTo>
                <a:cubicBezTo>
                  <a:pt x="0" y="563"/>
                  <a:pt x="6" y="603"/>
                  <a:pt x="5" y="623"/>
                </a:cubicBezTo>
                <a:cubicBezTo>
                  <a:pt x="4" y="643"/>
                  <a:pt x="8" y="641"/>
                  <a:pt x="9" y="648"/>
                </a:cubicBezTo>
                <a:cubicBezTo>
                  <a:pt x="10" y="655"/>
                  <a:pt x="9" y="660"/>
                  <a:pt x="9" y="668"/>
                </a:cubicBezTo>
                <a:cubicBezTo>
                  <a:pt x="9" y="676"/>
                  <a:pt x="8" y="679"/>
                  <a:pt x="9" y="700"/>
                </a:cubicBezTo>
                <a:cubicBezTo>
                  <a:pt x="10" y="718"/>
                  <a:pt x="4" y="785"/>
                  <a:pt x="15" y="799"/>
                </a:cubicBezTo>
                <a:cubicBezTo>
                  <a:pt x="17" y="819"/>
                  <a:pt x="25" y="819"/>
                  <a:pt x="36" y="818"/>
                </a:cubicBezTo>
                <a:cubicBezTo>
                  <a:pt x="47" y="817"/>
                  <a:pt x="62" y="806"/>
                  <a:pt x="84" y="792"/>
                </a:cubicBezTo>
                <a:cubicBezTo>
                  <a:pt x="105" y="787"/>
                  <a:pt x="150" y="749"/>
                  <a:pt x="168" y="737"/>
                </a:cubicBezTo>
                <a:cubicBezTo>
                  <a:pt x="183" y="722"/>
                  <a:pt x="198" y="718"/>
                  <a:pt x="201" y="710"/>
                </a:cubicBezTo>
                <a:cubicBezTo>
                  <a:pt x="207" y="702"/>
                  <a:pt x="203" y="694"/>
                  <a:pt x="207" y="691"/>
                </a:cubicBezTo>
                <a:cubicBezTo>
                  <a:pt x="222" y="680"/>
                  <a:pt x="223" y="689"/>
                  <a:pt x="228" y="691"/>
                </a:cubicBezTo>
                <a:cubicBezTo>
                  <a:pt x="233" y="693"/>
                  <a:pt x="237" y="701"/>
                  <a:pt x="240" y="703"/>
                </a:cubicBezTo>
                <a:cubicBezTo>
                  <a:pt x="241" y="701"/>
                  <a:pt x="237" y="695"/>
                  <a:pt x="246" y="700"/>
                </a:cubicBezTo>
                <a:cubicBezTo>
                  <a:pt x="255" y="705"/>
                  <a:pt x="274" y="726"/>
                  <a:pt x="291" y="737"/>
                </a:cubicBezTo>
                <a:cubicBezTo>
                  <a:pt x="308" y="749"/>
                  <a:pt x="332" y="773"/>
                  <a:pt x="348" y="765"/>
                </a:cubicBezTo>
                <a:cubicBezTo>
                  <a:pt x="364" y="758"/>
                  <a:pt x="380" y="710"/>
                  <a:pt x="390" y="691"/>
                </a:cubicBezTo>
                <a:cubicBezTo>
                  <a:pt x="399" y="671"/>
                  <a:pt x="409" y="664"/>
                  <a:pt x="409" y="649"/>
                </a:cubicBezTo>
                <a:cubicBezTo>
                  <a:pt x="409" y="634"/>
                  <a:pt x="401" y="614"/>
                  <a:pt x="391" y="599"/>
                </a:cubicBezTo>
                <a:cubicBezTo>
                  <a:pt x="379" y="583"/>
                  <a:pt x="374" y="562"/>
                  <a:pt x="349" y="561"/>
                </a:cubicBezTo>
                <a:cubicBezTo>
                  <a:pt x="324" y="560"/>
                  <a:pt x="266" y="590"/>
                  <a:pt x="243" y="593"/>
                </a:cubicBezTo>
                <a:cubicBezTo>
                  <a:pt x="220" y="596"/>
                  <a:pt x="223" y="588"/>
                  <a:pt x="213" y="581"/>
                </a:cubicBezTo>
                <a:cubicBezTo>
                  <a:pt x="203" y="574"/>
                  <a:pt x="187" y="562"/>
                  <a:pt x="181" y="549"/>
                </a:cubicBezTo>
                <a:cubicBezTo>
                  <a:pt x="175" y="536"/>
                  <a:pt x="170" y="524"/>
                  <a:pt x="175" y="505"/>
                </a:cubicBezTo>
                <a:cubicBezTo>
                  <a:pt x="178" y="483"/>
                  <a:pt x="206" y="451"/>
                  <a:pt x="214" y="432"/>
                </a:cubicBezTo>
                <a:cubicBezTo>
                  <a:pt x="221" y="415"/>
                  <a:pt x="254" y="412"/>
                  <a:pt x="267" y="405"/>
                </a:cubicBezTo>
                <a:cubicBezTo>
                  <a:pt x="286" y="396"/>
                  <a:pt x="329" y="390"/>
                  <a:pt x="342" y="384"/>
                </a:cubicBezTo>
                <a:cubicBezTo>
                  <a:pt x="356" y="382"/>
                  <a:pt x="352" y="387"/>
                  <a:pt x="354" y="387"/>
                </a:cubicBezTo>
                <a:cubicBezTo>
                  <a:pt x="374" y="381"/>
                  <a:pt x="344" y="382"/>
                  <a:pt x="357" y="382"/>
                </a:cubicBezTo>
                <a:cubicBezTo>
                  <a:pt x="370" y="382"/>
                  <a:pt x="407" y="399"/>
                  <a:pt x="432" y="387"/>
                </a:cubicBezTo>
                <a:cubicBezTo>
                  <a:pt x="455" y="376"/>
                  <a:pt x="491" y="338"/>
                  <a:pt x="507" y="315"/>
                </a:cubicBezTo>
                <a:cubicBezTo>
                  <a:pt x="523" y="293"/>
                  <a:pt x="527" y="267"/>
                  <a:pt x="528" y="252"/>
                </a:cubicBezTo>
                <a:cubicBezTo>
                  <a:pt x="549" y="224"/>
                  <a:pt x="527" y="248"/>
                  <a:pt x="516" y="219"/>
                </a:cubicBezTo>
                <a:cubicBezTo>
                  <a:pt x="505" y="189"/>
                  <a:pt x="487" y="114"/>
                  <a:pt x="462" y="79"/>
                </a:cubicBezTo>
                <a:cubicBezTo>
                  <a:pt x="436" y="34"/>
                  <a:pt x="388" y="23"/>
                  <a:pt x="366" y="13"/>
                </a:cubicBezTo>
                <a:cubicBezTo>
                  <a:pt x="343" y="2"/>
                  <a:pt x="343" y="0"/>
                  <a:pt x="325" y="15"/>
                </a:cubicBezTo>
                <a:cubicBezTo>
                  <a:pt x="217" y="64"/>
                  <a:pt x="271" y="47"/>
                  <a:pt x="259" y="105"/>
                </a:cubicBezTo>
              </a:path>
            </a:pathLst>
          </a:custGeom>
          <a:blipFill dpi="0" rotWithShape="0">
            <a:blip r:embed="rId9"/>
            <a:srcRect/>
            <a:tile tx="0" ty="0" sx="100000" sy="100000" flip="none" algn="tl"/>
          </a:blipFill>
          <a:ln w="9525">
            <a:noFill/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>
            <a:off x="8843962" y="4633892"/>
            <a:ext cx="1752600" cy="1219200"/>
          </a:xfrm>
          <a:prstGeom prst="wedgeRoundRectCallout">
            <a:avLst>
              <a:gd name="adj1" fmla="val 48644"/>
              <a:gd name="adj2" fmla="val 34375"/>
              <a:gd name="adj3" fmla="val 16667"/>
            </a:avLst>
          </a:prstGeom>
          <a:solidFill>
            <a:schemeClr val="bg2">
              <a:lumMod val="90000"/>
            </a:schemeClr>
          </a:solidFill>
          <a:ln w="9525">
            <a:noFill/>
            <a:miter lim="800000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1896-1899</a:t>
            </a: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年秋</a:t>
            </a:r>
            <a:b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</a:b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义和拳主要</a:t>
            </a:r>
            <a:b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</a:b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活动地区</a:t>
            </a:r>
            <a:endParaRPr lang="zh-CN" alt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" grpId="0" animBg="1"/>
      <p:bldP spid="39" grpId="0"/>
      <p:bldP spid="34" grpId="0" animBg="1"/>
      <p:bldP spid="35" grpId="0" animBg="1"/>
      <p:bldP spid="36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5" name="矩形 7197"/>
          <p:cNvSpPr/>
          <p:nvPr/>
        </p:nvSpPr>
        <p:spPr>
          <a:xfrm>
            <a:off x="1010444" y="1171814"/>
            <a:ext cx="3316605" cy="6724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78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en-US" altLang="zh-CN" sz="378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78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义和团运动</a:t>
            </a:r>
            <a:endParaRPr lang="zh-CN" altLang="en-US" sz="378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矩形 7174"/>
          <p:cNvSpPr/>
          <p:nvPr/>
        </p:nvSpPr>
        <p:spPr>
          <a:xfrm>
            <a:off x="1500505" y="2100263"/>
            <a:ext cx="1490186" cy="556260"/>
          </a:xfrm>
          <a:prstGeom prst="rect">
            <a:avLst/>
          </a:prstGeom>
          <a:noFill/>
          <a:ln w="38100" cap="flat" cmpd="sng">
            <a:solidFill>
              <a:srgbClr val="00CC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3360" dirty="0">
                <a:latin typeface="文鼎CS大黑" charset="0"/>
                <a:ea typeface="宋体" panose="02010600030101010101" pitchFamily="2" charset="-122"/>
              </a:rPr>
              <a:t>1.</a:t>
            </a:r>
            <a:r>
              <a:rPr lang="zh-CN" altLang="en-US" sz="3360" dirty="0">
                <a:latin typeface="文鼎CS大黑" charset="0"/>
                <a:ea typeface="宋体" panose="02010600030101010101" pitchFamily="2" charset="-122"/>
              </a:rPr>
              <a:t>兴起</a:t>
            </a:r>
            <a:endParaRPr lang="zh-CN" altLang="en-US" sz="3360" dirty="0">
              <a:latin typeface="文鼎CS大黑" charset="0"/>
              <a:ea typeface="宋体" panose="02010600030101010101" pitchFamily="2" charset="-122"/>
            </a:endParaRPr>
          </a:p>
        </p:txBody>
      </p:sp>
      <p:sp>
        <p:nvSpPr>
          <p:cNvPr id="14340" name="Line 4"/>
          <p:cNvSpPr/>
          <p:nvPr/>
        </p:nvSpPr>
        <p:spPr>
          <a:xfrm flipV="1">
            <a:off x="4060825" y="3125391"/>
            <a:ext cx="0" cy="1645205"/>
          </a:xfrm>
          <a:prstGeom prst="line">
            <a:avLst/>
          </a:prstGeom>
          <a:ln w="38100" cap="flat" cmpd="sng">
            <a:solidFill>
              <a:srgbClr val="D6150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Line 5"/>
          <p:cNvSpPr/>
          <p:nvPr/>
        </p:nvSpPr>
        <p:spPr>
          <a:xfrm>
            <a:off x="4060825" y="3125391"/>
            <a:ext cx="560070" cy="0"/>
          </a:xfrm>
          <a:prstGeom prst="line">
            <a:avLst/>
          </a:prstGeom>
          <a:ln w="38100" cap="flat" cmpd="sng">
            <a:solidFill>
              <a:srgbClr val="D6150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342" name="Line 6"/>
          <p:cNvSpPr/>
          <p:nvPr/>
        </p:nvSpPr>
        <p:spPr>
          <a:xfrm>
            <a:off x="4060825" y="4788932"/>
            <a:ext cx="560070" cy="0"/>
          </a:xfrm>
          <a:prstGeom prst="line">
            <a:avLst/>
          </a:prstGeom>
          <a:ln w="38100" cap="flat" cmpd="sng">
            <a:solidFill>
              <a:srgbClr val="D61506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343" name="Text Box 7"/>
          <p:cNvSpPr txBox="1"/>
          <p:nvPr/>
        </p:nvSpPr>
        <p:spPr>
          <a:xfrm>
            <a:off x="4644231" y="2561987"/>
            <a:ext cx="2401967" cy="14471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940" dirty="0">
                <a:latin typeface="文鼎CS大黑" charset="0"/>
                <a:ea typeface="宋体" panose="02010600030101010101" pitchFamily="2" charset="-122"/>
              </a:rPr>
              <a:t>反清的秘密结社或习武团体</a:t>
            </a:r>
            <a:endParaRPr lang="zh-CN" altLang="en-US" sz="2940" dirty="0">
              <a:latin typeface="文鼎CS大黑" charset="0"/>
              <a:ea typeface="宋体" panose="02010600030101010101" pitchFamily="2" charset="-122"/>
            </a:endParaRPr>
          </a:p>
        </p:txBody>
      </p:sp>
      <p:sp>
        <p:nvSpPr>
          <p:cNvPr id="14344" name="Text Box 8"/>
          <p:cNvSpPr txBox="1"/>
          <p:nvPr/>
        </p:nvSpPr>
        <p:spPr>
          <a:xfrm>
            <a:off x="4487545" y="4330541"/>
            <a:ext cx="2085261" cy="18992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940" dirty="0">
                <a:latin typeface="文鼎CS大黑" charset="0"/>
                <a:ea typeface="宋体" panose="02010600030101010101" pitchFamily="2" charset="-122"/>
              </a:rPr>
              <a:t>帝国主义侵略加剧，外国传教士活动猖獗</a:t>
            </a:r>
            <a:endParaRPr lang="zh-CN" altLang="en-US" sz="2940" dirty="0">
              <a:latin typeface="文鼎CS大黑" charset="0"/>
              <a:ea typeface="宋体" panose="02010600030101010101" pitchFamily="2" charset="-122"/>
            </a:endParaRPr>
          </a:p>
        </p:txBody>
      </p:sp>
      <p:sp>
        <p:nvSpPr>
          <p:cNvPr id="14345" name="AutoShape 9"/>
          <p:cNvSpPr/>
          <p:nvPr/>
        </p:nvSpPr>
        <p:spPr>
          <a:xfrm>
            <a:off x="6667818" y="3827145"/>
            <a:ext cx="960120" cy="32004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D6150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6" name="Text Box 10"/>
          <p:cNvSpPr txBox="1"/>
          <p:nvPr/>
        </p:nvSpPr>
        <p:spPr>
          <a:xfrm>
            <a:off x="7559596" y="2725341"/>
            <a:ext cx="2420303" cy="24168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040" b="1" dirty="0">
                <a:solidFill>
                  <a:schemeClr val="hlink"/>
                </a:solidFill>
                <a:latin typeface="Times New Roman" panose="02020603050405020304" pitchFamily="18" charset="0"/>
                <a:ea typeface="隶书" panose="02010509060101010101" charset="-122"/>
              </a:rPr>
              <a:t>广泛性</a:t>
            </a:r>
            <a:r>
              <a:rPr lang="zh-CN" altLang="en-US" sz="504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charset="-122"/>
              </a:rPr>
              <a:t>反帝</a:t>
            </a:r>
            <a:r>
              <a:rPr lang="zh-CN" altLang="en-US" sz="5040" b="1" dirty="0">
                <a:solidFill>
                  <a:schemeClr val="hlink"/>
                </a:solidFill>
                <a:latin typeface="Times New Roman" panose="02020603050405020304" pitchFamily="18" charset="0"/>
                <a:ea typeface="隶书" panose="02010509060101010101" charset="-122"/>
              </a:rPr>
              <a:t>斗争组织</a:t>
            </a:r>
            <a:endParaRPr lang="zh-CN" altLang="en-US" sz="5040" b="1" dirty="0">
              <a:solidFill>
                <a:schemeClr val="hlink"/>
              </a:solidFill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1345486" y="3215402"/>
            <a:ext cx="2461974" cy="14471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94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山东、直隶一带的义和拳、民间习武组织</a:t>
            </a:r>
            <a:endParaRPr lang="zh-CN" altLang="en-US" sz="294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343" grpId="0"/>
      <p:bldP spid="14344" grpId="0"/>
      <p:bldP spid="14345" grpId="0" bldLvl="0" animBg="1"/>
      <p:bldP spid="14346" grpId="0"/>
      <p:bldP spid="14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5" name="矩形 7174"/>
          <p:cNvSpPr/>
          <p:nvPr/>
        </p:nvSpPr>
        <p:spPr>
          <a:xfrm>
            <a:off x="1458834" y="606743"/>
            <a:ext cx="1490186" cy="556260"/>
          </a:xfrm>
          <a:prstGeom prst="rect">
            <a:avLst/>
          </a:prstGeom>
          <a:noFill/>
          <a:ln w="38100" cap="flat" cmpd="sng">
            <a:solidFill>
              <a:srgbClr val="00CC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360" dirty="0">
                <a:latin typeface="文鼎CS大黑" charset="0"/>
                <a:ea typeface="宋体" panose="02010600030101010101" pitchFamily="2" charset="-122"/>
              </a:rPr>
              <a:t>发展</a:t>
            </a:r>
            <a:endParaRPr lang="zh-CN" altLang="en-US" sz="3360" dirty="0">
              <a:latin typeface="文鼎CS大黑" charset="0"/>
              <a:ea typeface="宋体" panose="02010600030101010101" pitchFamily="2" charset="-122"/>
            </a:endParaRPr>
          </a:p>
        </p:txBody>
      </p:sp>
      <p:sp>
        <p:nvSpPr>
          <p:cNvPr id="9219" name="Text Box 21"/>
          <p:cNvSpPr txBox="1"/>
          <p:nvPr/>
        </p:nvSpPr>
        <p:spPr>
          <a:xfrm>
            <a:off x="4172506" y="2240280"/>
            <a:ext cx="1663541" cy="542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294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圆角矩形 27"/>
          <p:cNvSpPr>
            <a:spLocks noChangeArrowheads="1"/>
          </p:cNvSpPr>
          <p:nvPr/>
        </p:nvSpPr>
        <p:spPr bwMode="auto">
          <a:xfrm>
            <a:off x="1925559" y="1566863"/>
            <a:ext cx="1058466" cy="4750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292989"/>
            </a:solidFill>
            <a:round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hlinkClick r:id="rId1" action="ppaction://hlinksldjump"/>
              </a:rPr>
              <a:t>政策</a:t>
            </a:r>
            <a:endParaRPr kumimoji="0" lang="zh-CN" altLang="en-US" sz="294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196" name="圆角矩形 27"/>
          <p:cNvSpPr>
            <a:spLocks noChangeArrowheads="1"/>
          </p:cNvSpPr>
          <p:nvPr/>
        </p:nvSpPr>
        <p:spPr bwMode="auto">
          <a:xfrm>
            <a:off x="1905556" y="2843689"/>
            <a:ext cx="1058466" cy="4750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292989"/>
            </a:solidFill>
            <a:round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4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斗争</a:t>
            </a:r>
            <a:endParaRPr kumimoji="0" lang="zh-CN" altLang="en-US" sz="294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197" name="圆角矩形 27"/>
          <p:cNvSpPr>
            <a:spLocks noChangeArrowheads="1"/>
          </p:cNvSpPr>
          <p:nvPr/>
        </p:nvSpPr>
        <p:spPr bwMode="auto">
          <a:xfrm>
            <a:off x="1898889" y="4185524"/>
            <a:ext cx="1058466" cy="4750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292989"/>
            </a:solidFill>
            <a:round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4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成就</a:t>
            </a:r>
            <a:endParaRPr kumimoji="0" lang="zh-CN" altLang="en-US" sz="294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8440" name="Text Box 29"/>
          <p:cNvSpPr txBox="1"/>
          <p:nvPr/>
        </p:nvSpPr>
        <p:spPr>
          <a:xfrm>
            <a:off x="3239056" y="1510189"/>
            <a:ext cx="6569154" cy="995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940" dirty="0">
                <a:latin typeface="华文新魏" panose="02010800040101010101" pitchFamily="2" charset="-122"/>
                <a:ea typeface="华文新魏" panose="02010800040101010101" pitchFamily="2" charset="-122"/>
              </a:rPr>
              <a:t>清政府“招抚” 代替“剿灭” ，并承认其合法地位</a:t>
            </a:r>
            <a:endParaRPr lang="zh-CN" altLang="en-US" sz="294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441" name="Rectangle 30"/>
          <p:cNvSpPr/>
          <p:nvPr/>
        </p:nvSpPr>
        <p:spPr>
          <a:xfrm>
            <a:off x="3335735" y="2323624"/>
            <a:ext cx="6209109" cy="542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940" dirty="0">
                <a:latin typeface="华文新魏" panose="02010800040101010101" pitchFamily="2" charset="-122"/>
                <a:ea typeface="华文新魏" panose="02010800040101010101" pitchFamily="2" charset="-122"/>
              </a:rPr>
              <a:t>粘贴文告，揭露帝国主义的侵略罪行 </a:t>
            </a:r>
            <a:endParaRPr lang="zh-CN" altLang="en-US" sz="294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Rectangle 30"/>
          <p:cNvSpPr/>
          <p:nvPr/>
        </p:nvSpPr>
        <p:spPr>
          <a:xfrm>
            <a:off x="3372406" y="3093720"/>
            <a:ext cx="6622494" cy="995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940" dirty="0">
                <a:latin typeface="华文新魏" panose="02010800040101010101" pitchFamily="2" charset="-122"/>
                <a:ea typeface="华文新魏" panose="02010800040101010101" pitchFamily="2" charset="-122"/>
              </a:rPr>
              <a:t>捣毁教堂、拆毁铁路、砍断电线，表达对外国侵略者的愤怒。 </a:t>
            </a:r>
            <a:endParaRPr lang="zh-CN" altLang="en-US" sz="294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039031" y="2466975"/>
            <a:ext cx="351711" cy="144351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29"/>
          <p:cNvSpPr txBox="1"/>
          <p:nvPr/>
        </p:nvSpPr>
        <p:spPr>
          <a:xfrm>
            <a:off x="3220720" y="4173855"/>
            <a:ext cx="6567488" cy="542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940" dirty="0">
                <a:latin typeface="华文新魏" panose="02010800040101010101" pitchFamily="2" charset="-122"/>
                <a:ea typeface="华文新魏" panose="02010800040101010101" pitchFamily="2" charset="-122"/>
              </a:rPr>
              <a:t>到</a:t>
            </a:r>
            <a:r>
              <a:rPr lang="en-US" altLang="zh-CN" sz="2940" dirty="0">
                <a:latin typeface="华文新魏" panose="02010800040101010101" pitchFamily="2" charset="-122"/>
                <a:ea typeface="华文新魏" panose="02010800040101010101" pitchFamily="2" charset="-122"/>
              </a:rPr>
              <a:t>1900</a:t>
            </a:r>
            <a:r>
              <a:rPr lang="zh-CN" altLang="en-US" sz="2940" dirty="0">
                <a:latin typeface="华文新魏" panose="02010800040101010101" pitchFamily="2" charset="-122"/>
                <a:ea typeface="华文新魏" panose="02010800040101010101" pitchFamily="2" charset="-122"/>
              </a:rPr>
              <a:t>年，义和团控制了京津地区。</a:t>
            </a:r>
            <a:endParaRPr lang="zh-CN" altLang="en-US" sz="294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203" name="上箭头 7"/>
          <p:cNvSpPr/>
          <p:nvPr/>
        </p:nvSpPr>
        <p:spPr>
          <a:xfrm rot="10800000">
            <a:off x="6479461" y="4620578"/>
            <a:ext cx="528399" cy="776764"/>
          </a:xfrm>
          <a:prstGeom prst="upArrow">
            <a:avLst>
              <a:gd name="adj1" fmla="val 50000"/>
              <a:gd name="adj2" fmla="val 5367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58434" y="5569030"/>
            <a:ext cx="8536940" cy="8661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040" b="1" i="1" u="sng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文鼎CS大黑" charset="0"/>
                <a:ea typeface="宋体" panose="02010600030101010101" pitchFamily="2" charset="-122"/>
                <a:cs typeface="+mn-cs"/>
              </a:rPr>
              <a:t>引发帝国主义不满</a:t>
            </a:r>
            <a:r>
              <a:rPr kumimoji="0" lang="zh-CN" altLang="en-US" sz="5040" b="1" i="1" u="sng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文鼎CS大黑" charset="0"/>
                <a:ea typeface="宋体" panose="02010600030101010101" pitchFamily="2" charset="-122"/>
                <a:cs typeface="+mn-cs"/>
                <a:hlinkClick r:id="rId2" action="ppaction://hlinksldjump"/>
              </a:rPr>
              <a:t>，</a:t>
            </a:r>
            <a:r>
              <a:rPr kumimoji="0" lang="zh-CN" altLang="en-US" sz="5040" b="1" i="1" u="sng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文鼎CS大黑" charset="0"/>
                <a:ea typeface="宋体" panose="02010600030101010101" pitchFamily="2" charset="-122"/>
                <a:cs typeface="+mn-cs"/>
                <a:hlinkClick r:id="rId3" action="ppaction://hlinksldjump"/>
              </a:rPr>
              <a:t>联合</a:t>
            </a:r>
            <a:r>
              <a:rPr kumimoji="0" lang="zh-CN" altLang="en-US" sz="5040" b="1" i="1" u="sng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文鼎CS大黑" charset="0"/>
                <a:ea typeface="宋体" panose="02010600030101010101" pitchFamily="2" charset="-122"/>
                <a:cs typeface="+mn-cs"/>
              </a:rPr>
              <a:t>侵华</a:t>
            </a:r>
            <a:endParaRPr kumimoji="0" lang="zh-CN" altLang="en-US" sz="5040" b="1" i="1" u="sng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文鼎CS大黑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nimBg="1"/>
      <p:bldP spid="2" grpId="0" bldLvl="0" animBg="1"/>
      <p:bldP spid="8196" grpId="0" bldLvl="0" animBg="1"/>
      <p:bldP spid="8197" grpId="0" bldLvl="0" animBg="1"/>
      <p:bldP spid="18440" grpId="0"/>
      <p:bldP spid="18441" grpId="0"/>
      <p:bldP spid="5" grpId="0"/>
      <p:bldP spid="6" grpId="0" bldLvl="0" animBg="1"/>
      <p:bldP spid="7" grpId="0"/>
      <p:bldP spid="8203" grpId="0" bldLvl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6118227" y="3128973"/>
            <a:ext cx="4857784" cy="271464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527746" y="3128973"/>
            <a:ext cx="4733225" cy="271464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图片 34" descr="bizhensizhixiaoguobeijingsucai_5730857.jpg"/>
          <p:cNvPicPr>
            <a:picLocks noChangeAspect="1"/>
          </p:cNvPicPr>
          <p:nvPr/>
        </p:nvPicPr>
        <p:blipFill>
          <a:blip r:embed="rId2"/>
          <a:srcRect t="27747" b="22802"/>
          <a:stretch>
            <a:fillRect/>
          </a:stretch>
        </p:blipFill>
        <p:spPr>
          <a:xfrm>
            <a:off x="0" y="6129330"/>
            <a:ext cx="11522075" cy="1071570"/>
          </a:xfrm>
          <a:prstGeom prst="rect">
            <a:avLst/>
          </a:prstGeom>
        </p:spPr>
      </p:pic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311" y="1700213"/>
            <a:ext cx="4536996" cy="57888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清政府对义和团态度的变化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5219" y="1771651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以</a:t>
            </a:r>
            <a:r>
              <a:rPr lang="zh-CN" altLang="en-US" sz="28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招抚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代替</a:t>
            </a:r>
            <a:r>
              <a:rPr lang="zh-CN" altLang="en-US" sz="2800" b="1" dirty="0" smtClean="0">
                <a:solidFill>
                  <a:srgbClr val="8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剿灭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，并承认其合法地位。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89665" y="3320979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皇太后┅召集各大臣，密议团匪乱事┅ 决计不将义和团巢除。 ┅如与以上等军械，好为操演，即可成为有用劲旅，以之抵御洋人，颇为有用。</a:t>
            </a:r>
            <a:endParaRPr lang="en-US" altLang="zh-CN" sz="24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——《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拳乱纪闻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0377" y="6386532"/>
            <a:ext cx="1021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概括清政府对义和团态度有什么变化？分析变化原因？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8939" y="3200411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义和团运动初期，山东冠县义和拳、平原县义和拳和清朝官兵都发生过较大规模的冲突和战斗。清朝统治者为维护其统治秩序，因此对义和团采取剿杀的政策。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0" name="图片 39" descr="JVacPpDziugXRvpVyDEQHIqY3WzzQ8KJ4F4PNhomT4N7d1473254656091compressfla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3003" y="4914923"/>
            <a:ext cx="993440" cy="12920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图片 40" descr="res01_attpic_brie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526" y="4986361"/>
            <a:ext cx="1131250" cy="1257295"/>
          </a:xfrm>
          <a:prstGeom prst="rect">
            <a:avLst/>
          </a:prstGeom>
        </p:spPr>
      </p:pic>
      <p:sp>
        <p:nvSpPr>
          <p:cNvPr id="42" name="右箭头 41"/>
          <p:cNvSpPr/>
          <p:nvPr/>
        </p:nvSpPr>
        <p:spPr>
          <a:xfrm>
            <a:off x="5618161" y="4057667"/>
            <a:ext cx="357190" cy="714380"/>
          </a:xfrm>
          <a:prstGeom prst="rightArrow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60311" y="2343155"/>
            <a:ext cx="1667986" cy="5788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hlinkClick r:id="rId8" action="ppaction://hlinksldjump"/>
              </a:rPr>
              <a:t>变化原因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46261" y="2462877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利用义和团（</a:t>
            </a:r>
            <a:r>
              <a:rPr lang="zh-CN" altLang="en-US" sz="28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抵抗洋人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）。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5" name="图片 44" descr="3646_G_1473061389892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9067" y="5672152"/>
            <a:ext cx="114300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0" grpId="0"/>
      <p:bldP spid="37" grpId="0"/>
      <p:bldP spid="42" grpId="0" animBg="1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W020070426476510774642.jpg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10000"/>
          </a:blip>
          <a:stretch>
            <a:fillRect/>
          </a:stretch>
        </p:blipFill>
        <p:spPr>
          <a:xfrm>
            <a:off x="4459651" y="885806"/>
            <a:ext cx="6864231" cy="6315094"/>
          </a:xfrm>
          <a:prstGeom prst="rect">
            <a:avLst/>
          </a:prstGeom>
        </p:spPr>
      </p:pic>
      <p:pic>
        <p:nvPicPr>
          <p:cNvPr id="48" name="Picture 15" descr="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79" y="5557341"/>
            <a:ext cx="1785950" cy="82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" y="3743326"/>
            <a:ext cx="169253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 descr="t01a01baf96377de52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1679" y="814368"/>
            <a:ext cx="3000396" cy="2492637"/>
          </a:xfrm>
          <a:prstGeom prst="rect">
            <a:avLst/>
          </a:prstGeom>
        </p:spPr>
      </p:pic>
      <p:pic>
        <p:nvPicPr>
          <p:cNvPr id="11" name="图片 10" descr="t018d16e110143ea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>
            <a:off x="-25441" y="7100912"/>
            <a:ext cx="11522075" cy="1428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 flipV="1">
            <a:off x="0" y="7198068"/>
            <a:ext cx="11522075" cy="45719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13" name="图片 12" descr="t018d16e110143ea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pic>
        <p:nvPicPr>
          <p:cNvPr id="14" name="图片 13" descr="624f9a79jw1eelyzwvu5xj20b408t75j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pic>
        <p:nvPicPr>
          <p:cNvPr id="15" name="图片 14" descr="t018d16e110143ea11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-3" y="712451"/>
            <a:ext cx="11522075" cy="142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0776937" cy="7048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800" dirty="0" smtClean="0">
                <a:solidFill>
                  <a:schemeClr val="tx1"/>
                </a:solidFill>
                <a:effectLst/>
              </a:rPr>
              <a:t> </a:t>
            </a:r>
            <a:endParaRPr lang="zh-CN" altLang="en-US" sz="1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" name="组合 23"/>
          <p:cNvGrpSpPr/>
          <p:nvPr/>
        </p:nvGrpSpPr>
        <p:grpSpPr>
          <a:xfrm flipH="1">
            <a:off x="8261367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18" name="直角三角形 17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953750" y="259816"/>
            <a:ext cx="0" cy="261937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/>
          <p:nvPr/>
        </p:nvSpPr>
        <p:spPr>
          <a:xfrm>
            <a:off x="960120" y="147320"/>
            <a:ext cx="306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人教版八年级上册</a:t>
            </a:r>
            <a:endParaRPr lang="zh-CN" altLang="en-US" sz="2400" b="1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70"/>
          <p:cNvGrpSpPr/>
          <p:nvPr/>
        </p:nvGrpSpPr>
        <p:grpSpPr>
          <a:xfrm flipH="1">
            <a:off x="8776673" y="-12408"/>
            <a:ext cx="2750820" cy="740098"/>
            <a:chOff x="0" y="-2"/>
            <a:chExt cx="1377891" cy="634701"/>
          </a:xfrm>
          <a:solidFill>
            <a:schemeClr val="bg2">
              <a:lumMod val="90000"/>
            </a:schemeClr>
          </a:solidFill>
        </p:grpSpPr>
        <p:sp>
          <p:nvSpPr>
            <p:cNvPr id="23" name="直角三角形 2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 txBox="1"/>
          <p:nvPr/>
        </p:nvSpPr>
        <p:spPr>
          <a:xfrm>
            <a:off x="4475153" y="13838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  抗击八国联军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 descr="624f9a79jw1eelyzwvu5xj20b408t75j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7251" y="0"/>
            <a:ext cx="1714512" cy="814368"/>
          </a:xfrm>
          <a:prstGeom prst="rect">
            <a:avLst/>
          </a:prstGeom>
        </p:spPr>
      </p:pic>
      <p:sp>
        <p:nvSpPr>
          <p:cNvPr id="28" name="文本框 13"/>
          <p:cNvSpPr txBox="1"/>
          <p:nvPr/>
        </p:nvSpPr>
        <p:spPr>
          <a:xfrm>
            <a:off x="9761565" y="171426"/>
            <a:ext cx="128588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en-US" alt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Thinkpad\Desktop\PNG\1_0001_渐变映射-2-副本-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8873" y="957244"/>
            <a:ext cx="1785950" cy="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10243" y="1005528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口  号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89137" y="95724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扶清灭洋</a:t>
            </a:r>
            <a:endParaRPr lang="zh-CN" altLang="en-US" sz="3600" b="1" dirty="0">
              <a:solidFill>
                <a:srgbClr val="7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4" name="组合 8"/>
          <p:cNvGrpSpPr/>
          <p:nvPr/>
        </p:nvGrpSpPr>
        <p:grpSpPr>
          <a:xfrm>
            <a:off x="117435" y="2386004"/>
            <a:ext cx="1643074" cy="1000132"/>
            <a:chOff x="1347342" y="1376316"/>
            <a:chExt cx="1973483" cy="734091"/>
          </a:xfrm>
        </p:grpSpPr>
        <p:pic>
          <p:nvPicPr>
            <p:cNvPr id="35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342" y="137631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1604753" y="1481186"/>
              <a:ext cx="1450177" cy="429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 smtClean="0">
                  <a:latin typeface="华文新魏" panose="02010800040101010101" pitchFamily="2" charset="-122"/>
                  <a:ea typeface="华文新魏" panose="02010800040101010101" pitchFamily="2" charset="-122"/>
                </a:rPr>
                <a:t>评  价</a:t>
              </a:r>
              <a:endPara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332145" y="331469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鲜明地表达了中国人民反对帝国主义的斗争意志。</a:t>
            </a:r>
            <a:endParaRPr lang="zh-CN" alt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5040" y="381476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灭洋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286147" y="4400385"/>
            <a:ext cx="8261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义和团对洋人、洋教以及轮船、铁路等统统排 斥，又具有盲目 排外的落后性。</a:t>
            </a:r>
            <a:endParaRPr lang="zh-CN" altLang="en-US" sz="3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3" name="AutoShape 12"/>
          <p:cNvSpPr/>
          <p:nvPr/>
        </p:nvSpPr>
        <p:spPr bwMode="auto">
          <a:xfrm>
            <a:off x="1617633" y="3743326"/>
            <a:ext cx="214314" cy="857256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3200" b="1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60509" y="331469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进步性：</a:t>
            </a:r>
            <a:endParaRPr lang="zh-CN" altLang="en-US" sz="3200" b="1" dirty="0">
              <a:solidFill>
                <a:srgbClr val="7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760509" y="438287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76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局限性：</a:t>
            </a:r>
            <a:endParaRPr lang="zh-CN" altLang="en-US" sz="3200" b="1" dirty="0">
              <a:solidFill>
                <a:srgbClr val="76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5040" y="565888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扶清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617633" y="5600714"/>
            <a:ext cx="10404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反映出义和团对清政府的本质认识不清，对它抱有幻想。</a:t>
            </a:r>
            <a:endParaRPr lang="zh-CN" altLang="en-US" sz="3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40" grpId="0"/>
      <p:bldP spid="43" grpId="0" bldLvl="0" animBg="1"/>
      <p:bldP spid="44" grpId="0"/>
      <p:bldP spid="45" grpId="0"/>
      <p:bldP spid="46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矩形 7197"/>
          <p:cNvSpPr/>
          <p:nvPr/>
        </p:nvSpPr>
        <p:spPr>
          <a:xfrm>
            <a:off x="1052116" y="605076"/>
            <a:ext cx="3798570" cy="6724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78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二</a:t>
            </a:r>
            <a:r>
              <a:rPr lang="en-US" altLang="zh-CN" sz="378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378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抗击八国联军</a:t>
            </a:r>
            <a:endParaRPr lang="zh-CN" altLang="en-US" sz="378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0" name="文本框 12289"/>
          <p:cNvSpPr txBox="1"/>
          <p:nvPr/>
        </p:nvSpPr>
        <p:spPr>
          <a:xfrm>
            <a:off x="1848882" y="1260158"/>
            <a:ext cx="1146810" cy="607695"/>
          </a:xfrm>
          <a:prstGeom prst="rect">
            <a:avLst/>
          </a:prstGeom>
          <a:noFill/>
          <a:ln w="38100" cap="flat" cmpd="sng">
            <a:solidFill>
              <a:srgbClr val="66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60" kern="1200" cap="none" spc="0" normalizeH="0" baseline="0" noProof="1">
                <a:effectLst>
                  <a:outerShdw blurRad="38100" dist="38100" dir="2700000" algn="tl">
                    <a:srgbClr val="C0C0C0"/>
                  </a:outerShdw>
                </a:effectLst>
                <a:latin typeface="文鼎CS中黑" charset="0"/>
                <a:ea typeface="宋体" panose="02010600030101010101" pitchFamily="2" charset="-122"/>
                <a:cs typeface="+mn-cs"/>
              </a:rPr>
              <a:t>原因</a:t>
            </a:r>
            <a:endParaRPr kumimoji="0" lang="zh-CN" altLang="en-US" sz="3360" kern="1200" cap="none" spc="0" normalizeH="0" baseline="0" noProof="1">
              <a:effectLst>
                <a:outerShdw blurRad="38100" dist="38100" dir="2700000" algn="tl">
                  <a:srgbClr val="C0C0C0"/>
                </a:outerShdw>
              </a:effectLst>
              <a:latin typeface="文鼎CS中黑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3945811" y="2616994"/>
            <a:ext cx="5897404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4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英、法、美、德、意、奥、日、俄</a:t>
            </a:r>
            <a:endParaRPr kumimoji="0" lang="zh-CN" altLang="en-US" sz="294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3317399" y="1303496"/>
            <a:ext cx="4450556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4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文鼎中楷简" charset="0"/>
                <a:ea typeface="宋体" panose="02010600030101010101" pitchFamily="2" charset="-122"/>
                <a:cs typeface="+mn-cs"/>
              </a:rPr>
              <a:t>帝国主义镇压义和团运动</a:t>
            </a:r>
            <a:endParaRPr kumimoji="0" lang="zh-CN" altLang="en-US" sz="294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文鼎中楷简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矩形 12294"/>
          <p:cNvSpPr/>
          <p:nvPr/>
        </p:nvSpPr>
        <p:spPr>
          <a:xfrm>
            <a:off x="5727700" y="4530566"/>
            <a:ext cx="309880" cy="4311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7" name="文本框 12296"/>
          <p:cNvSpPr txBox="1"/>
          <p:nvPr/>
        </p:nvSpPr>
        <p:spPr>
          <a:xfrm>
            <a:off x="1855550" y="6027420"/>
            <a:ext cx="1083469" cy="607695"/>
          </a:xfrm>
          <a:prstGeom prst="rect">
            <a:avLst/>
          </a:prstGeom>
          <a:noFill/>
          <a:ln w="38100" cap="flat" cmpd="sng">
            <a:solidFill>
              <a:srgbClr val="66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60" kern="1200" cap="none" spc="0" normalizeH="0" baseline="0" noProof="1">
                <a:effectLst>
                  <a:outerShdw blurRad="38100" dist="38100" dir="2700000" algn="tl">
                    <a:srgbClr val="C0C0C0"/>
                  </a:outerShdw>
                </a:effectLst>
                <a:latin typeface="文鼎CS中黑" charset="0"/>
                <a:ea typeface="宋体" panose="02010600030101010101" pitchFamily="2" charset="-122"/>
                <a:cs typeface="+mn-cs"/>
              </a:rPr>
              <a:t>结果</a:t>
            </a:r>
            <a:endParaRPr kumimoji="0" lang="zh-CN" altLang="en-US" sz="3360" kern="1200" cap="none" spc="0" normalizeH="0" baseline="0" noProof="1">
              <a:effectLst>
                <a:outerShdw blurRad="38100" dist="38100" dir="2700000" algn="tl">
                  <a:srgbClr val="C0C0C0"/>
                </a:outerShdw>
              </a:effectLst>
              <a:latin typeface="文鼎CS中黑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1" name="左大括号 12297"/>
          <p:cNvSpPr/>
          <p:nvPr/>
        </p:nvSpPr>
        <p:spPr>
          <a:xfrm>
            <a:off x="1558846" y="1515190"/>
            <a:ext cx="321706" cy="4875609"/>
          </a:xfrm>
          <a:prstGeom prst="leftBrace">
            <a:avLst>
              <a:gd name="adj1" fmla="val 158430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左大括号 12298"/>
          <p:cNvSpPr/>
          <p:nvPr/>
        </p:nvSpPr>
        <p:spPr>
          <a:xfrm>
            <a:off x="2458959" y="4240530"/>
            <a:ext cx="303371" cy="1285161"/>
          </a:xfrm>
          <a:prstGeom prst="leftBrace">
            <a:avLst>
              <a:gd name="adj1" fmla="val 35164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3354070" y="6019086"/>
            <a:ext cx="5355670" cy="607695"/>
          </a:xfrm>
          <a:prstGeom prst="rect">
            <a:avLst/>
          </a:prstGeom>
          <a:noFill/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360" b="1" dirty="0">
                <a:solidFill>
                  <a:srgbClr val="FF0000"/>
                </a:solidFill>
                <a:latin typeface="文鼎中楷简" charset="0"/>
                <a:ea typeface="宋体" panose="02010600030101010101" pitchFamily="2" charset="-122"/>
              </a:rPr>
              <a:t>清与</a:t>
            </a:r>
            <a:r>
              <a:rPr lang="en-US" altLang="zh-CN" sz="3360" b="1" dirty="0">
                <a:solidFill>
                  <a:srgbClr val="FF0000"/>
                </a:solidFill>
                <a:latin typeface="文鼎中楷简" charset="0"/>
                <a:ea typeface="宋体" panose="02010600030101010101" pitchFamily="2" charset="-122"/>
              </a:rPr>
              <a:t>11</a:t>
            </a:r>
            <a:r>
              <a:rPr lang="zh-CN" altLang="en-US" sz="3360" b="1" dirty="0">
                <a:solidFill>
                  <a:srgbClr val="FF0000"/>
                </a:solidFill>
                <a:latin typeface="文鼎中楷简" charset="0"/>
                <a:ea typeface="宋体" panose="02010600030101010101" pitchFamily="2" charset="-122"/>
              </a:rPr>
              <a:t>国签订</a:t>
            </a:r>
            <a:r>
              <a:rPr lang="en-US" altLang="zh-CN" sz="3360" b="1" dirty="0">
                <a:solidFill>
                  <a:srgbClr val="FF0000"/>
                </a:solidFill>
                <a:latin typeface="文鼎中楷简" charset="0"/>
                <a:ea typeface="宋体" panose="02010600030101010101" pitchFamily="2" charset="-122"/>
              </a:rPr>
              <a:t>《</a:t>
            </a:r>
            <a:r>
              <a:rPr lang="zh-CN" altLang="en-US" sz="3360" b="1" dirty="0">
                <a:solidFill>
                  <a:srgbClr val="FF0000"/>
                </a:solidFill>
                <a:latin typeface="文鼎中楷简" charset="0"/>
                <a:ea typeface="宋体" panose="02010600030101010101" pitchFamily="2" charset="-122"/>
                <a:hlinkClick r:id="rId1" action="ppaction://hlinksldjump"/>
              </a:rPr>
              <a:t>辛丑条约</a:t>
            </a:r>
            <a:r>
              <a:rPr lang="en-US" altLang="zh-CN" sz="3360" b="1" dirty="0">
                <a:solidFill>
                  <a:srgbClr val="FF0000"/>
                </a:solidFill>
                <a:latin typeface="文鼎中楷简" charset="0"/>
                <a:ea typeface="宋体" panose="02010600030101010101" pitchFamily="2" charset="-122"/>
              </a:rPr>
              <a:t>》</a:t>
            </a:r>
            <a:endParaRPr lang="zh-CN" altLang="en-US" sz="3360" b="1" dirty="0">
              <a:solidFill>
                <a:srgbClr val="FF0000"/>
              </a:solidFill>
              <a:latin typeface="文鼎中楷简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15545" y="2208610"/>
            <a:ext cx="2055257" cy="1124585"/>
          </a:xfrm>
          <a:prstGeom prst="rect">
            <a:avLst/>
          </a:prstGeom>
          <a:noFill/>
          <a:ln w="38100" cap="flat" cmpd="sng">
            <a:solidFill>
              <a:srgbClr val="66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60" kern="1200" cap="none" spc="0" normalizeH="0" baseline="0" noProof="1">
                <a:effectLst>
                  <a:outerShdw blurRad="38100" dist="38100" dir="2700000" algn="tl">
                    <a:srgbClr val="C0C0C0"/>
                  </a:outerShdw>
                </a:effectLst>
                <a:latin typeface="文鼎CS中黑" charset="0"/>
                <a:ea typeface="宋体" panose="02010600030101010101" pitchFamily="2" charset="-122"/>
                <a:cs typeface="+mn-cs"/>
              </a:rPr>
              <a:t>时间 八国</a:t>
            </a:r>
            <a:endParaRPr kumimoji="0" lang="zh-CN" altLang="zh-CN" sz="3360" kern="1200" cap="none" spc="0" normalizeH="0" baseline="0" noProof="1">
              <a:effectLst>
                <a:outerShdw blurRad="38100" dist="38100" dir="2700000" algn="tl">
                  <a:srgbClr val="C0C0C0"/>
                </a:outerShdw>
              </a:effectLst>
              <a:latin typeface="文鼎CS中黑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7563" y="2088595"/>
            <a:ext cx="2238614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4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文鼎中楷简" charset="0"/>
                <a:ea typeface="宋体" panose="02010600030101010101" pitchFamily="2" charset="-122"/>
                <a:cs typeface="+mn-cs"/>
              </a:rPr>
              <a:t>1900</a:t>
            </a:r>
            <a:r>
              <a:rPr kumimoji="0" lang="zh-CN" altLang="en-US" sz="294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文鼎中楷简" charset="0"/>
                <a:ea typeface="宋体" panose="02010600030101010101" pitchFamily="2" charset="-122"/>
                <a:cs typeface="+mn-cs"/>
              </a:rPr>
              <a:t>年</a:t>
            </a:r>
            <a:r>
              <a:rPr kumimoji="0" lang="en-US" altLang="zh-CN" sz="294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文鼎中楷简" charset="0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294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文鼎中楷简" charset="0"/>
                <a:ea typeface="宋体" panose="02010600030101010101" pitchFamily="2" charset="-122"/>
                <a:cs typeface="+mn-cs"/>
              </a:rPr>
              <a:t>月</a:t>
            </a:r>
            <a:endParaRPr kumimoji="0" lang="zh-CN" altLang="en-US" sz="294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文鼎中楷简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0544" y="3255407"/>
            <a:ext cx="1146810" cy="607695"/>
          </a:xfrm>
          <a:prstGeom prst="rect">
            <a:avLst/>
          </a:prstGeom>
          <a:noFill/>
          <a:ln w="38100" cap="flat" cmpd="sng">
            <a:solidFill>
              <a:srgbClr val="66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60" kern="1200" cap="none" spc="0" normalizeH="0" baseline="0" noProof="1">
                <a:effectLst>
                  <a:outerShdw blurRad="38100" dist="38100" dir="2700000" algn="tl">
                    <a:srgbClr val="C0C0C0"/>
                  </a:outerShdw>
                </a:effectLst>
                <a:latin typeface="文鼎CS中黑" charset="0"/>
                <a:ea typeface="宋体" panose="02010600030101010101" pitchFamily="2" charset="-122"/>
                <a:cs typeface="+mn-cs"/>
              </a:rPr>
              <a:t>过程</a:t>
            </a:r>
            <a:endParaRPr kumimoji="0" lang="zh-CN" altLang="en-US" sz="3360" kern="1200" cap="none" spc="0" normalizeH="0" baseline="0" noProof="1">
              <a:effectLst>
                <a:outerShdw blurRad="38100" dist="38100" dir="2700000" algn="tl">
                  <a:srgbClr val="C0C0C0"/>
                </a:outerShdw>
              </a:effectLst>
              <a:latin typeface="文鼎CS中黑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65651" y="3987165"/>
            <a:ext cx="7712631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4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文鼎中楷简" charset="0"/>
                <a:ea typeface="宋体" panose="02010600030101010101" pitchFamily="2" charset="-122"/>
                <a:cs typeface="+mn-cs"/>
              </a:rPr>
              <a:t>①</a:t>
            </a:r>
            <a:endParaRPr kumimoji="0" lang="zh-CN" altLang="en-US" sz="294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文鼎中楷简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2812336" y="5037296"/>
            <a:ext cx="6439139" cy="995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4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文鼎中楷简" charset="0"/>
                <a:ea typeface="宋体" panose="02010600030101010101" pitchFamily="2" charset="-122"/>
                <a:cs typeface="文鼎中楷简" charset="0"/>
              </a:rPr>
              <a:t> ②</a:t>
            </a:r>
            <a:r>
              <a:rPr kumimoji="0" lang="zh-CN" altLang="en-US" sz="294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文鼎中楷简" charset="0"/>
                <a:ea typeface="宋体" panose="02010600030101010101" pitchFamily="2" charset="-122"/>
                <a:cs typeface="文鼎中楷简" charset="0"/>
              </a:rPr>
              <a:t>天津的失陷，</a:t>
            </a:r>
            <a:r>
              <a:rPr kumimoji="0" lang="zh-CN" altLang="en-US" sz="294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英勇将士：聂士成</a:t>
            </a:r>
            <a:r>
              <a:rPr kumimoji="0" lang="zh-CN" altLang="en-US" sz="294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文鼎中楷简" charset="0"/>
                <a:ea typeface="宋体" panose="02010600030101010101" pitchFamily="2" charset="-122"/>
                <a:cs typeface="+mn-cs"/>
              </a:rPr>
              <a:t>；           </a:t>
            </a:r>
            <a:r>
              <a:rPr kumimoji="0" lang="zh-CN" altLang="en-US" sz="294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文鼎中楷简" charset="0"/>
                <a:ea typeface="宋体" panose="02010600030101010101" pitchFamily="2" charset="-122"/>
                <a:cs typeface="文鼎中楷简" charset="0"/>
              </a:rPr>
              <a:t>八国联军侵占北京</a:t>
            </a:r>
            <a:r>
              <a:rPr kumimoji="0" lang="zh-CN" altLang="en-US" sz="294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94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32" name="矩形 17"/>
          <p:cNvSpPr/>
          <p:nvPr/>
        </p:nvSpPr>
        <p:spPr>
          <a:xfrm>
            <a:off x="3114040" y="3752136"/>
            <a:ext cx="5822395" cy="995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940" b="1" dirty="0">
                <a:latin typeface="Arial" panose="020B0604020202020204" pitchFamily="34" charset="0"/>
                <a:ea typeface="宋体" panose="02010600030101010101" pitchFamily="2" charset="-122"/>
              </a:rPr>
              <a:t>义和团的廊坊阻击战、老龙头火车站围歼战、围攻外国使馆</a:t>
            </a:r>
            <a:endParaRPr lang="zh-CN" altLang="en-US" sz="294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右箭头 18">
            <a:hlinkClick r:id="rId2" action="ppaction://hlinksldjump"/>
          </p:cNvPr>
          <p:cNvSpPr/>
          <p:nvPr/>
        </p:nvSpPr>
        <p:spPr>
          <a:xfrm>
            <a:off x="9088120" y="5415677"/>
            <a:ext cx="605076" cy="508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1" grpId="0"/>
      <p:bldP spid="12293" grpId="0" bldLvl="0"/>
      <p:bldP spid="12297" grpId="0" bldLvl="0" animBg="1"/>
      <p:bldP spid="11271" grpId="0" bldLvl="0" animBg="1"/>
      <p:bldP spid="11272" grpId="0" bldLvl="0" animBg="1"/>
      <p:bldP spid="12301" grpId="0" bldLvl="0" animBg="1"/>
      <p:bldP spid="2" grpId="0" bldLvl="0" animBg="1"/>
      <p:bldP spid="3" grpId="0" bldLvl="0"/>
      <p:bldP spid="4" grpId="0" bldLvl="0" animBg="1"/>
      <p:bldP spid="5" grpId="0" bldLvl="0"/>
      <p:bldP spid="12294" grpId="0" bldLvl="0"/>
      <p:bldP spid="923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3662</Words>
  <Application>WPS 演示</Application>
  <PresentationFormat>自定义</PresentationFormat>
  <Paragraphs>433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楷体</vt:lpstr>
      <vt:lpstr>华文新魏</vt:lpstr>
      <vt:lpstr>Times New Roman</vt:lpstr>
      <vt:lpstr>黑体</vt:lpstr>
      <vt:lpstr>华文隶书</vt:lpstr>
      <vt:lpstr>Calibri</vt:lpstr>
      <vt:lpstr>微软雅黑</vt:lpstr>
      <vt:lpstr>幼圆</vt:lpstr>
      <vt:lpstr>文鼎CS大黑</vt:lpstr>
      <vt:lpstr>隶书</vt:lpstr>
      <vt:lpstr>文鼎CS中黑</vt:lpstr>
      <vt:lpstr>文鼎中楷简</vt:lpstr>
      <vt:lpstr>Arial Unicode MS</vt:lpstr>
      <vt:lpstr>迷你简菱心</vt:lpstr>
      <vt:lpstr>Calibri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1566</cp:revision>
  <dcterms:created xsi:type="dcterms:W3CDTF">2015-10-28T12:59:00Z</dcterms:created>
  <dcterms:modified xsi:type="dcterms:W3CDTF">2018-09-26T08:53:02Z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