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1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320" r:id="rId21"/>
    <p:sldId id="281" r:id="rId22"/>
    <p:sldId id="283" r:id="rId23"/>
    <p:sldId id="282" r:id="rId24"/>
    <p:sldId id="319" r:id="rId25"/>
    <p:sldId id="284" r:id="rId26"/>
    <p:sldId id="285" r:id="rId27"/>
    <p:sldId id="293" r:id="rId28"/>
    <p:sldId id="287" r:id="rId29"/>
    <p:sldId id="288" r:id="rId30"/>
    <p:sldId id="290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4890"/>
    <a:srgbClr val="A5067A"/>
    <a:srgbClr val="FAD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21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image" Target="../media/image38.jpeg"/><Relationship Id="rId7" Type="http://schemas.openxmlformats.org/officeDocument/2006/relationships/image" Target="../media/image3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1.jpeg"/><Relationship Id="rId10" Type="http://schemas.openxmlformats.org/officeDocument/2006/relationships/image" Target="../media/image40.jpe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microsoft.com/office/2007/relationships/media" Target="file:///F:\&#21161;&#25945;&#36164;&#28304;%20&#21021;&#20013;&#25945;&#26696;%20&#65288;&#23450;&#31295;&#65289;\&#21161;&#25945;&#36164;&#28304;%20&#21021;&#20013;&#25945;&#26696;%208A%20&#23450;&#31295;\8AU4%20&#25945;&#26696;\8AU4L1%20Welcome%20to%20the%20unit%20&#25945;&#26696;\8AU4L1%20Welcome%20to%20the%20unit%20&#35838;&#20214;\Welcome%20to%20the%20unit.mp3" TargetMode="External"/><Relationship Id="rId3" Type="http://schemas.openxmlformats.org/officeDocument/2006/relationships/audio" Target="file:///F:\&#21161;&#25945;&#36164;&#28304;%20&#21021;&#20013;&#25945;&#26696;%20&#65288;&#23450;&#31295;&#65289;\&#21161;&#25945;&#36164;&#28304;%20&#21021;&#20013;&#25945;&#26696;%208A%20&#23450;&#31295;\8AU4%20&#25945;&#26696;\8AU4L1%20Welcome%20to%20the%20unit%20&#25945;&#26696;\8AU4L1%20Welcome%20to%20the%20unit%20&#35838;&#20214;\Welcome%20to%20the%20unit.mp3" TargetMode="External"/><Relationship Id="rId2" Type="http://schemas.openxmlformats.org/officeDocument/2006/relationships/image" Target="../media/image20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0.jpeg"/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 1"/>
          <p:cNvSpPr txBox="1"/>
          <p:nvPr/>
        </p:nvSpPr>
        <p:spPr>
          <a:xfrm>
            <a:off x="468313" y="4462463"/>
            <a:ext cx="84613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nn-NO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4 Do it yourself</a:t>
            </a:r>
            <a:endParaRPr lang="en-US" altLang="zh-CN" sz="55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Comic strip and Welcome to the unit </a:t>
            </a:r>
            <a:endParaRPr lang="zh-CN" alt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13316" name="TextBox 7"/>
          <p:cNvSpPr/>
          <p:nvPr>
            <p:ph idx="1"/>
          </p:nvPr>
        </p:nvSpPr>
        <p:spPr>
          <a:xfrm>
            <a:off x="468313" y="1600200"/>
            <a:ext cx="8218487" cy="676275"/>
          </a:xfrm>
          <a:ln/>
        </p:spPr>
        <p:txBody>
          <a:bodyPr vert="horz" wrap="square" lIns="91440" tIns="45720" rIns="91440" bIns="45720" anchor="t"/>
          <a:p>
            <a:pPr>
              <a:spcBef>
                <a:spcPct val="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</a:rPr>
              <a:t>4. What does Hobo probably need?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sp>
        <p:nvSpPr>
          <p:cNvPr id="35844" name="Rectangle 4"/>
          <p:cNvSpPr/>
          <p:nvPr/>
        </p:nvSpPr>
        <p:spPr>
          <a:xfrm>
            <a:off x="1042988" y="2133600"/>
            <a:ext cx="4552950" cy="652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 should get some tools.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TextBox 7"/>
          <p:cNvSpPr txBox="1"/>
          <p:nvPr/>
        </p:nvSpPr>
        <p:spPr>
          <a:xfrm>
            <a:off x="530225" y="4508500"/>
            <a:ext cx="8218488" cy="6762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5. What should Hobo do at last?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35846" name="Rectangle 6"/>
          <p:cNvSpPr/>
          <p:nvPr/>
        </p:nvSpPr>
        <p:spPr>
          <a:xfrm>
            <a:off x="928688" y="5072063"/>
            <a:ext cx="6672262" cy="6524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 should build the house by himself.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20" name="Group 7"/>
          <p:cNvGrpSpPr/>
          <p:nvPr/>
        </p:nvGrpSpPr>
        <p:grpSpPr>
          <a:xfrm>
            <a:off x="84138" y="188913"/>
            <a:ext cx="7656512" cy="1341437"/>
            <a:chOff x="53" y="119"/>
            <a:chExt cx="4823" cy="845"/>
          </a:xfrm>
        </p:grpSpPr>
        <p:pic>
          <p:nvPicPr>
            <p:cNvPr id="13327" name="Picture 12" descr="BAN_10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" y="119"/>
              <a:ext cx="4823" cy="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8" name="Text Box 9"/>
            <p:cNvSpPr txBox="1"/>
            <p:nvPr/>
          </p:nvSpPr>
          <p:spPr>
            <a:xfrm>
              <a:off x="385" y="300"/>
              <a:ext cx="3434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8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Listen and answer</a:t>
              </a:r>
              <a:endParaRPr lang="en-US" altLang="zh-CN" sz="4800" b="1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3321" name="Picture 6" descr="http://t3.baidu.com/it/u=2788999331,3774484138&amp;fm=23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63" y="2997200"/>
            <a:ext cx="1889125" cy="126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2" name="矩形 5"/>
          <p:cNvSpPr/>
          <p:nvPr/>
        </p:nvSpPr>
        <p:spPr>
          <a:xfrm>
            <a:off x="3786188" y="3786188"/>
            <a:ext cx="2343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</a:rPr>
              <a:t>screwdriver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971550" y="2997200"/>
            <a:ext cx="2303463" cy="1470025"/>
            <a:chOff x="385" y="2840"/>
            <a:chExt cx="1636" cy="1478"/>
          </a:xfrm>
        </p:grpSpPr>
        <p:pic>
          <p:nvPicPr>
            <p:cNvPr id="13325" name="Picture 4" descr="http://t3.baidu.com/it/u=658473075,91076990&amp;fm=23&amp;gp=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" y="2840"/>
              <a:ext cx="1636" cy="12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6" name="TextBox 4"/>
            <p:cNvSpPr txBox="1"/>
            <p:nvPr/>
          </p:nvSpPr>
          <p:spPr>
            <a:xfrm>
              <a:off x="567" y="3612"/>
              <a:ext cx="1313" cy="7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4000">
                  <a:solidFill>
                    <a:srgbClr val="FF0000"/>
                  </a:solidFill>
                  <a:latin typeface="Times New Roman" panose="02020603050405020304" pitchFamily="18" charset="0"/>
                </a:rPr>
                <a:t>hammer</a:t>
              </a:r>
              <a:endParaRPr lang="en-US" altLang="zh-CN" sz="4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5856" name="Picture 20" descr="diy%20logo%20p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538" y="5641975"/>
            <a:ext cx="2303462" cy="1216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9" name="Picture 16" descr="20130816_1037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938" y="500063"/>
            <a:ext cx="8001000" cy="600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2643174" y="3286124"/>
            <a:ext cx="4200540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Act it out</a:t>
            </a:r>
            <a:endParaRPr kumimoji="0" lang="zh-CN" altLang="en-US" sz="60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Rectangle 2"/>
          <p:cNvSpPr>
            <a:spLocks noGrp="1"/>
          </p:cNvSpPr>
          <p:nvPr>
            <p:ph idx="1"/>
          </p:nvPr>
        </p:nvSpPr>
        <p:spPr>
          <a:xfrm>
            <a:off x="395288" y="1701800"/>
            <a:ext cx="8229600" cy="4525963"/>
          </a:xfrm>
          <a:ln/>
        </p:spPr>
        <p:txBody>
          <a:bodyPr vert="horz" wrap="square" lIns="91440" tIns="45720" rIns="91440" bIns="45720" anchor="t"/>
          <a:p>
            <a:pPr>
              <a:lnSpc>
                <a:spcPct val="90000"/>
              </a:lnSpc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   One day Eddie brings Hobo a new ______. Hobo is very ______ , but he _______ know what to do. Eddie tells him to read the ____________ first and says to him, “You'd better _____ some ______.” When Hobo _____ everything OK, Eddie doesn’t want to help him any more. Do you know why?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zh-CN" sz="4000" b="1"/>
          </a:p>
          <a:p>
            <a:pPr>
              <a:lnSpc>
                <a:spcPct val="90000"/>
              </a:lnSpc>
            </a:pPr>
            <a:endParaRPr lang="en-US" altLang="zh-CN" sz="4000" b="1"/>
          </a:p>
          <a:p>
            <a:pPr>
              <a:lnSpc>
                <a:spcPct val="90000"/>
              </a:lnSpc>
            </a:pPr>
            <a:endParaRPr lang="en-US" altLang="zh-CN" sz="2800" b="1"/>
          </a:p>
        </p:txBody>
      </p:sp>
      <p:sp>
        <p:nvSpPr>
          <p:cNvPr id="38915" name="Text Box 3"/>
          <p:cNvSpPr txBox="1"/>
          <p:nvPr/>
        </p:nvSpPr>
        <p:spPr>
          <a:xfrm>
            <a:off x="6858000" y="1643063"/>
            <a:ext cx="178593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house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Text Box 4"/>
          <p:cNvSpPr txBox="1"/>
          <p:nvPr/>
        </p:nvSpPr>
        <p:spPr>
          <a:xfrm>
            <a:off x="2987675" y="2133600"/>
            <a:ext cx="17843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excited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Text Box 5"/>
          <p:cNvSpPr txBox="1"/>
          <p:nvPr/>
        </p:nvSpPr>
        <p:spPr>
          <a:xfrm>
            <a:off x="5857875" y="2143125"/>
            <a:ext cx="1784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doesn’t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Text Box 6"/>
          <p:cNvSpPr txBox="1"/>
          <p:nvPr/>
        </p:nvSpPr>
        <p:spPr>
          <a:xfrm>
            <a:off x="755650" y="2997200"/>
            <a:ext cx="29527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instructions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19" name="Text Box 7"/>
          <p:cNvSpPr txBox="1"/>
          <p:nvPr/>
        </p:nvSpPr>
        <p:spPr>
          <a:xfrm>
            <a:off x="1979613" y="3500438"/>
            <a:ext cx="17843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get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20" name="Text Box 8"/>
          <p:cNvSpPr txBox="1"/>
          <p:nvPr/>
        </p:nvSpPr>
        <p:spPr>
          <a:xfrm>
            <a:off x="4067175" y="3500438"/>
            <a:ext cx="17843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tools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21" name="Text Box 9"/>
          <p:cNvSpPr txBox="1"/>
          <p:nvPr/>
        </p:nvSpPr>
        <p:spPr>
          <a:xfrm>
            <a:off x="755650" y="3860800"/>
            <a:ext cx="1784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gets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71" name="Rectangle 10"/>
          <p:cNvSpPr>
            <a:spLocks noGrp="1"/>
          </p:cNvSpPr>
          <p:nvPr>
            <p:ph type="title"/>
          </p:nvPr>
        </p:nvSpPr>
        <p:spPr>
          <a:xfrm>
            <a:off x="685800" y="306388"/>
            <a:ext cx="7772400" cy="1143000"/>
          </a:xfrm>
          <a:ln/>
        </p:spPr>
        <p:txBody>
          <a:bodyPr vert="horz" wrap="square" lIns="91440" tIns="45720" rIns="91440" bIns="45720" anchor="ctr"/>
          <a:p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A DIY story</a:t>
            </a:r>
            <a:endParaRPr lang="en-US" altLang="zh-CN" sz="6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/>
      <p:bldP spid="38916" grpId="0" bldLvl="0"/>
      <p:bldP spid="38917" grpId="0" bldLvl="0"/>
      <p:bldP spid="38918" grpId="0" bldLvl="0"/>
      <p:bldP spid="38919" grpId="0" bldLvl="0"/>
      <p:bldP spid="38920" grpId="0" bldLvl="0"/>
      <p:bldP spid="38921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1638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endParaRPr lang="zh-CN" altLang="en-US" dirty="0"/>
          </a:p>
        </p:txBody>
      </p:sp>
      <p:pic>
        <p:nvPicPr>
          <p:cNvPr id="16389" name="Picture 4" descr="QQ截图20141011104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88" y="642938"/>
            <a:ext cx="7589837" cy="547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5" descr="未标题-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5" y="5214938"/>
            <a:ext cx="2009775" cy="127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50359E-7 L -1.94444E-6 -0.4198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99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0" y="115888"/>
            <a:ext cx="2667000" cy="2357437"/>
            <a:chOff x="431" y="164"/>
            <a:chExt cx="1680" cy="1485"/>
          </a:xfrm>
        </p:grpSpPr>
        <p:pic>
          <p:nvPicPr>
            <p:cNvPr id="17420" name="Picture 3" descr="t01518049d1f127781c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" y="164"/>
              <a:ext cx="1497" cy="14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1" name="TextBox 4"/>
            <p:cNvSpPr txBox="1"/>
            <p:nvPr/>
          </p:nvSpPr>
          <p:spPr>
            <a:xfrm>
              <a:off x="839" y="1207"/>
              <a:ext cx="1272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hammer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0965" name="Picture 5" descr="暴风截图201410934440906"/>
          <p:cNvPicPr>
            <a:picLocks noChangeAspect="1"/>
          </p:cNvPicPr>
          <p:nvPr/>
        </p:nvPicPr>
        <p:blipFill>
          <a:blip r:embed="rId2"/>
          <a:srcRect t="12593" r="798" b="13936"/>
          <a:stretch>
            <a:fillRect/>
          </a:stretch>
        </p:blipFill>
        <p:spPr>
          <a:xfrm>
            <a:off x="1258888" y="3860800"/>
            <a:ext cx="4535487" cy="2519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6"/>
          <p:cNvGrpSpPr/>
          <p:nvPr/>
        </p:nvGrpSpPr>
        <p:grpSpPr>
          <a:xfrm>
            <a:off x="5724525" y="260350"/>
            <a:ext cx="3005138" cy="2212975"/>
            <a:chOff x="3600" y="255"/>
            <a:chExt cx="1893" cy="1394"/>
          </a:xfrm>
        </p:grpSpPr>
        <p:pic>
          <p:nvPicPr>
            <p:cNvPr id="17418" name="Picture 7" descr="t01f168e2e3c74d695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" y="255"/>
              <a:ext cx="1893" cy="13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9" name="TextBox 4"/>
            <p:cNvSpPr txBox="1"/>
            <p:nvPr/>
          </p:nvSpPr>
          <p:spPr>
            <a:xfrm>
              <a:off x="3696" y="1207"/>
              <a:ext cx="1751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screwdriver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组合 13"/>
          <p:cNvGrpSpPr/>
          <p:nvPr/>
        </p:nvGrpSpPr>
        <p:grpSpPr>
          <a:xfrm>
            <a:off x="3533775" y="285750"/>
            <a:ext cx="1570038" cy="2644775"/>
            <a:chOff x="3533848" y="285728"/>
            <a:chExt cx="1569875" cy="2644775"/>
          </a:xfrm>
        </p:grpSpPr>
        <p:pic>
          <p:nvPicPr>
            <p:cNvPr id="17416" name="Picture 10" descr="t01818d782d773eb00c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848" y="285728"/>
              <a:ext cx="1569875" cy="219392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7" name="Text Box 11"/>
            <p:cNvSpPr txBox="1"/>
            <p:nvPr/>
          </p:nvSpPr>
          <p:spPr>
            <a:xfrm>
              <a:off x="3860792" y="2228828"/>
              <a:ext cx="1008062" cy="7016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axe</a:t>
              </a:r>
              <a:endPara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0972" name="Picture 12" descr="t0188c396fbbe63304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2852738"/>
            <a:ext cx="2540000" cy="254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09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Rectangle 2"/>
          <p:cNvSpPr>
            <a:spLocks noGrp="1"/>
          </p:cNvSpPr>
          <p:nvPr/>
        </p:nvSpPr>
        <p:spPr>
          <a:xfrm>
            <a:off x="7164388" y="260350"/>
            <a:ext cx="1979612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en-US" altLang="zh-CN" sz="4000" b="1">
                <a:latin typeface="Times New Roman" panose="02020603050405020304" pitchFamily="18" charset="0"/>
              </a:rPr>
              <a:t>gl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4000" b="1">
                <a:latin typeface="Times New Roman" panose="02020603050405020304" pitchFamily="18" charset="0"/>
              </a:rPr>
              <a:t>e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80000">
            <a:off x="795338" y="493713"/>
            <a:ext cx="2232025" cy="649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4"/>
          <p:cNvSpPr>
            <a:spLocks noGrp="1"/>
          </p:cNvSpPr>
          <p:nvPr/>
        </p:nvSpPr>
        <p:spPr>
          <a:xfrm rot="-167563">
            <a:off x="0" y="1268413"/>
            <a:ext cx="2879725" cy="649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en-US" altLang="zh-CN" sz="4000" b="1">
                <a:latin typeface="Times New Roman" panose="02020603050405020304" pitchFamily="18" charset="0"/>
              </a:rPr>
              <a:t>r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4000" b="1">
                <a:latin typeface="Times New Roman" panose="02020603050405020304" pitchFamily="18" charset="0"/>
              </a:rPr>
              <a:t>pe</a:t>
            </a:r>
            <a:endParaRPr lang="en-US" altLang="zh-CN" sz="4400">
              <a:latin typeface="Calibri" panose="020F0502020204030204" pitchFamily="34" charset="0"/>
            </a:endParaRPr>
          </a:p>
        </p:txBody>
      </p:sp>
      <p:pic>
        <p:nvPicPr>
          <p:cNvPr id="18438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67"/>
          <a:stretch>
            <a:fillRect/>
          </a:stretch>
        </p:blipFill>
        <p:spPr>
          <a:xfrm>
            <a:off x="714375" y="2643188"/>
            <a:ext cx="1295400" cy="215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313" y="4221163"/>
            <a:ext cx="2879725" cy="1573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Rectangle 7"/>
          <p:cNvSpPr>
            <a:spLocks noGrp="1"/>
          </p:cNvSpPr>
          <p:nvPr>
            <p:ph type="title"/>
          </p:nvPr>
        </p:nvSpPr>
        <p:spPr>
          <a:xfrm>
            <a:off x="6156325" y="4365625"/>
            <a:ext cx="2879725" cy="647700"/>
          </a:xfrm>
          <a:ln/>
        </p:spPr>
        <p:txBody>
          <a:bodyPr vert="horz" wrap="square" lIns="91440" tIns="45720" rIns="91440" bIns="45720" anchor="ctr"/>
          <a:p>
            <a:r>
              <a:rPr lang="en-US" altLang="zh-CN" sz="4000" b="1">
                <a:latin typeface="Times New Roman" panose="02020603050405020304" pitchFamily="18" charset="0"/>
              </a:rPr>
              <a:t>sciss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4000" b="1">
                <a:latin typeface="Times New Roman" panose="02020603050405020304" pitchFamily="18" charset="0"/>
              </a:rPr>
              <a:t>rs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18441" name="Rectangle 8"/>
          <p:cNvSpPr>
            <a:spLocks noGrp="1"/>
          </p:cNvSpPr>
          <p:nvPr/>
        </p:nvSpPr>
        <p:spPr>
          <a:xfrm>
            <a:off x="0" y="4508500"/>
            <a:ext cx="2303463" cy="6492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en-US" altLang="zh-CN" sz="4000" b="1">
                <a:latin typeface="Times New Roman" panose="02020603050405020304" pitchFamily="18" charset="0"/>
              </a:rPr>
              <a:t>br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zh-CN" sz="4000" b="1">
                <a:latin typeface="Times New Roman" panose="02020603050405020304" pitchFamily="18" charset="0"/>
              </a:rPr>
              <a:t>sh</a:t>
            </a:r>
            <a:endParaRPr lang="en-US" altLang="zh-CN" sz="4400">
              <a:latin typeface="Calibri" panose="020F0502020204030204" pitchFamily="34" charset="0"/>
            </a:endParaRPr>
          </a:p>
        </p:txBody>
      </p:sp>
      <p:sp>
        <p:nvSpPr>
          <p:cNvPr id="18442" name="Rectangle 9"/>
          <p:cNvSpPr>
            <a:spLocks noGrp="1"/>
          </p:cNvSpPr>
          <p:nvPr/>
        </p:nvSpPr>
        <p:spPr>
          <a:xfrm>
            <a:off x="2339975" y="5661025"/>
            <a:ext cx="2881313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en-US" altLang="zh-CN" sz="4000" b="1">
                <a:latin typeface="Times New Roman" panose="02020603050405020304" pitchFamily="18" charset="0"/>
              </a:rPr>
              <a:t>tape</a:t>
            </a:r>
            <a:endParaRPr lang="en-US" altLang="zh-CN" sz="4400">
              <a:latin typeface="Calibri" panose="020F0502020204030204" pitchFamily="34" charset="0"/>
            </a:endParaRPr>
          </a:p>
        </p:txBody>
      </p:sp>
      <p:sp>
        <p:nvSpPr>
          <p:cNvPr id="18443" name="Text Box 10"/>
          <p:cNvSpPr txBox="1"/>
          <p:nvPr/>
        </p:nvSpPr>
        <p:spPr>
          <a:xfrm>
            <a:off x="2987675" y="2276475"/>
            <a:ext cx="2016125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latin typeface="Times New Roman" panose="02020603050405020304" pitchFamily="18" charset="0"/>
              </a:rPr>
              <a:t>t</a:t>
            </a:r>
            <a:r>
              <a:rPr lang="en-US" altLang="zh-CN" sz="6600" b="1">
                <a:solidFill>
                  <a:srgbClr val="FF0000"/>
                </a:solidFill>
                <a:latin typeface="Times New Roman" panose="02020603050405020304" pitchFamily="18" charset="0"/>
              </a:rPr>
              <a:t>oo</a:t>
            </a:r>
            <a:r>
              <a:rPr lang="en-US" altLang="zh-CN" sz="6600" b="1">
                <a:latin typeface="Times New Roman" panose="02020603050405020304" pitchFamily="18" charset="0"/>
              </a:rPr>
              <a:t>ls</a:t>
            </a:r>
            <a:endParaRPr lang="en-US" altLang="zh-CN" sz="6600" b="1">
              <a:latin typeface="Times New Roman" panose="02020603050405020304" pitchFamily="18" charset="0"/>
            </a:endParaRPr>
          </a:p>
        </p:txBody>
      </p:sp>
      <p:pic>
        <p:nvPicPr>
          <p:cNvPr id="41995" name="Picture 11" descr="))DABQ3NB17B6359@BZI6_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BFF"/>
              </a:clrFrom>
              <a:clrTo>
                <a:srgbClr val="FFFB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125" y="5084763"/>
            <a:ext cx="197167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6" name="Picture 12" descr="2~~W@SNIK(T9Z9_V9ZMWUEC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750" y="1052513"/>
            <a:ext cx="1366838" cy="64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Picture 13" descr="VD6}[PA4X{}0KT066[[RVGQ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2138" y="3213100"/>
            <a:ext cx="1512887" cy="73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Picture 14" descr="QZXITMYR~RI~BJ(YO}_)DCO"/>
          <p:cNvPicPr>
            <a:picLocks noChangeAspect="1"/>
          </p:cNvPicPr>
          <p:nvPr/>
        </p:nvPicPr>
        <p:blipFill>
          <a:blip r:embed="rId7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5229225"/>
            <a:ext cx="1352550" cy="63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9" name="Picture 15" descr="JP~)MX)J4~@H6BF%E9UDA1U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0" y="5805488"/>
            <a:ext cx="1368425" cy="573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000" name="Picture 16" descr="IVSMB@0D$C[_NEN~~`$(P(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088" y="1844675"/>
            <a:ext cx="1441450" cy="59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0" name="Picture 4" descr="t01d0e5e6c6e7a859b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7538" y="0"/>
            <a:ext cx="2879725" cy="2125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1" name="Picture 8" descr="t01be1e4959548911f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5400" y="2492375"/>
            <a:ext cx="2290763" cy="168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9" name="Picture 4" descr="图片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2895600"/>
            <a:ext cx="2509838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AutoShape 6"/>
          <p:cNvSpPr/>
          <p:nvPr/>
        </p:nvSpPr>
        <p:spPr>
          <a:xfrm>
            <a:off x="152400" y="228600"/>
            <a:ext cx="44958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 DIY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Text Box 9"/>
          <p:cNvSpPr txBox="1"/>
          <p:nvPr/>
        </p:nvSpPr>
        <p:spPr>
          <a:xfrm>
            <a:off x="3200400" y="2514600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>
                <a:solidFill>
                  <a:srgbClr val="0066CC"/>
                </a:solidFill>
                <a:latin typeface="Comic Sans MS" panose="030F0702030302020204" pitchFamily="66" charset="0"/>
              </a:rPr>
              <a:t>Andrew </a:t>
            </a:r>
            <a:endParaRPr lang="en-US" altLang="zh-CN" sz="2800" b="1">
              <a:solidFill>
                <a:srgbClr val="00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2" name="Line 5"/>
          <p:cNvSpPr/>
          <p:nvPr/>
        </p:nvSpPr>
        <p:spPr>
          <a:xfrm>
            <a:off x="4648200" y="762000"/>
            <a:ext cx="1524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3" name="Rectangle 6"/>
          <p:cNvSpPr/>
          <p:nvPr/>
        </p:nvSpPr>
        <p:spPr>
          <a:xfrm>
            <a:off x="533400" y="2743200"/>
            <a:ext cx="2057400" cy="762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9464" name="Rectangle 7"/>
          <p:cNvSpPr/>
          <p:nvPr/>
        </p:nvSpPr>
        <p:spPr>
          <a:xfrm>
            <a:off x="539750" y="3933825"/>
            <a:ext cx="2057400" cy="762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9465" name="Rectangle 8"/>
          <p:cNvSpPr/>
          <p:nvPr/>
        </p:nvSpPr>
        <p:spPr>
          <a:xfrm>
            <a:off x="457200" y="5410200"/>
            <a:ext cx="2057400" cy="762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9466" name="Rectangle 9"/>
          <p:cNvSpPr/>
          <p:nvPr/>
        </p:nvSpPr>
        <p:spPr>
          <a:xfrm>
            <a:off x="6019800" y="2743200"/>
            <a:ext cx="2057400" cy="762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9467" name="Rectangle 10"/>
          <p:cNvSpPr/>
          <p:nvPr/>
        </p:nvSpPr>
        <p:spPr>
          <a:xfrm>
            <a:off x="6019800" y="4648200"/>
            <a:ext cx="2057400" cy="762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9468" name="Rectangle 11"/>
          <p:cNvSpPr/>
          <p:nvPr/>
        </p:nvSpPr>
        <p:spPr>
          <a:xfrm>
            <a:off x="6172200" y="381000"/>
            <a:ext cx="1752600" cy="762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9469" name="Text Box 12"/>
          <p:cNvSpPr txBox="1"/>
          <p:nvPr/>
        </p:nvSpPr>
        <p:spPr>
          <a:xfrm>
            <a:off x="6400800" y="457200"/>
            <a:ext cx="152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>
                <a:solidFill>
                  <a:srgbClr val="FF3300"/>
                </a:solidFill>
                <a:latin typeface="Arial" panose="020B0604020202020204" pitchFamily="34" charset="0"/>
              </a:rPr>
              <a:t>tool</a:t>
            </a:r>
            <a:r>
              <a:rPr lang="en-US" altLang="zh-CN" sz="3200" b="1">
                <a:latin typeface="Arial" panose="020B0604020202020204" pitchFamily="34" charset="0"/>
              </a:rPr>
              <a:t>s</a:t>
            </a:r>
            <a:endParaRPr lang="en-US" altLang="zh-CN" sz="3200" b="1">
              <a:latin typeface="Arial" panose="020B0604020202020204" pitchFamily="34" charset="0"/>
            </a:endParaRPr>
          </a:p>
        </p:txBody>
      </p:sp>
      <p:sp>
        <p:nvSpPr>
          <p:cNvPr id="43021" name="Text Box 13"/>
          <p:cNvSpPr txBox="1"/>
          <p:nvPr/>
        </p:nvSpPr>
        <p:spPr>
          <a:xfrm>
            <a:off x="762000" y="15240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brush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Line 14"/>
          <p:cNvSpPr/>
          <p:nvPr/>
        </p:nvSpPr>
        <p:spPr>
          <a:xfrm>
            <a:off x="2590800" y="3200400"/>
            <a:ext cx="8382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2" name="Line 15"/>
          <p:cNvSpPr/>
          <p:nvPr/>
        </p:nvSpPr>
        <p:spPr>
          <a:xfrm>
            <a:off x="2590800" y="4419600"/>
            <a:ext cx="10668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3" name="Line 16"/>
          <p:cNvSpPr/>
          <p:nvPr/>
        </p:nvSpPr>
        <p:spPr>
          <a:xfrm flipV="1">
            <a:off x="2514600" y="4953000"/>
            <a:ext cx="1524000" cy="990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4" name="Line 17"/>
          <p:cNvSpPr/>
          <p:nvPr/>
        </p:nvSpPr>
        <p:spPr>
          <a:xfrm flipV="1">
            <a:off x="5334000" y="3124200"/>
            <a:ext cx="6858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5" name="Line 18"/>
          <p:cNvSpPr/>
          <p:nvPr/>
        </p:nvSpPr>
        <p:spPr>
          <a:xfrm>
            <a:off x="4724400" y="4953000"/>
            <a:ext cx="12954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027" name="Text Box 19"/>
          <p:cNvSpPr txBox="1"/>
          <p:nvPr/>
        </p:nvSpPr>
        <p:spPr>
          <a:xfrm>
            <a:off x="2209800" y="15240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glue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28" name="Text Box 20"/>
          <p:cNvSpPr txBox="1"/>
          <p:nvPr/>
        </p:nvSpPr>
        <p:spPr>
          <a:xfrm>
            <a:off x="3581400" y="15240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rope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29" name="Text Box 21"/>
          <p:cNvSpPr txBox="1"/>
          <p:nvPr/>
        </p:nvSpPr>
        <p:spPr>
          <a:xfrm>
            <a:off x="5029200" y="1524000"/>
            <a:ext cx="1600200" cy="4572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scissors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3030" name="Text Box 22"/>
          <p:cNvSpPr txBox="1"/>
          <p:nvPr/>
        </p:nvSpPr>
        <p:spPr>
          <a:xfrm>
            <a:off x="6781800" y="1524000"/>
            <a:ext cx="1219200" cy="4572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</a:rPr>
              <a:t>tape</a:t>
            </a:r>
            <a:endParaRPr lang="en-US" altLang="zh-CN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6512E-6 L 0.00833 0.18871 " pathEditMode="relative" ptsTypes="AA">
                                      <p:cBhvr>
                                        <p:cTn id="11" dur="2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0.04394 C 0.20712 0.10846 0.38559 0.17322 0.45747 0.19912 " pathEditMode="relative" ptsTypes="aA">
                                      <p:cBhvr>
                                        <p:cTn id="15" dur="2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51064E-7 L -0.65 0.3774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51064E-7 L 0.30834 0.477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51064E-7 L -0.4625 0.5772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43021" grpId="0" animBg="1"/>
      <p:bldP spid="43027" grpId="0" animBg="1"/>
      <p:bldP spid="43028" grpId="0" animBg="1"/>
      <p:bldP spid="43029" grpId="0" animBg="1"/>
      <p:bldP spid="430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3" name="WordArt 2"/>
          <p:cNvSpPr/>
          <p:nvPr/>
        </p:nvSpPr>
        <p:spPr>
          <a:xfrm>
            <a:off x="0" y="3213100"/>
            <a:ext cx="1778000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scissors</a:t>
            </a:r>
            <a:endParaRPr lang="zh-CN" altLang="en-US" sz="32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20484" name="WordArt 3"/>
          <p:cNvSpPr/>
          <p:nvPr/>
        </p:nvSpPr>
        <p:spPr>
          <a:xfrm>
            <a:off x="0" y="4652963"/>
            <a:ext cx="1441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glue</a:t>
            </a:r>
            <a:endParaRPr lang="zh-CN" altLang="en-US" sz="32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20485" name="WordArt 4"/>
          <p:cNvSpPr/>
          <p:nvPr/>
        </p:nvSpPr>
        <p:spPr>
          <a:xfrm>
            <a:off x="34925" y="5734050"/>
            <a:ext cx="1441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tape</a:t>
            </a:r>
            <a:endParaRPr lang="zh-CN" altLang="en-US" sz="32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20486" name="Rectangle 5"/>
          <p:cNvSpPr/>
          <p:nvPr/>
        </p:nvSpPr>
        <p:spPr>
          <a:xfrm>
            <a:off x="2411413" y="4652963"/>
            <a:ext cx="6551612" cy="574675"/>
          </a:xfrm>
          <a:prstGeom prst="rect">
            <a:avLst/>
          </a:prstGeom>
          <a:solidFill>
            <a:srgbClr val="CCFFFF">
              <a:alpha val="41176"/>
            </a:srgbClr>
          </a:solidFill>
          <a:ln w="9525">
            <a:noFill/>
          </a:ln>
        </p:spPr>
        <p:txBody>
          <a:bodyPr anchor="ctr"/>
          <a:p>
            <a:pPr eaLnBrk="0" hangingPunct="0"/>
            <a:r>
              <a:rPr lang="en-US" altLang="zh-CN" sz="3200" b="1">
                <a:latin typeface="Calibri" panose="020F0502020204030204" pitchFamily="34" charset="0"/>
              </a:rPr>
              <a:t> We use it to paint the walls</a:t>
            </a:r>
            <a:r>
              <a:rPr lang="en-US" altLang="zh-CN" sz="3200">
                <a:latin typeface="Calibri" panose="020F0502020204030204" pitchFamily="34" charset="0"/>
              </a:rPr>
              <a:t>.</a:t>
            </a:r>
            <a:endParaRPr lang="en-US" altLang="zh-CN" sz="3200" b="1">
              <a:latin typeface="Calibri" panose="020F0502020204030204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051050" y="5805488"/>
            <a:ext cx="7092950" cy="574675"/>
          </a:xfrm>
          <a:prstGeom prst="rect">
            <a:avLst/>
          </a:prstGeom>
          <a:solidFill>
            <a:srgbClr val="CCFFFF">
              <a:alpha val="41000"/>
            </a:srgbClr>
          </a:solidFill>
          <a:ln w="9525">
            <a:noFill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 We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can't cut paper or cloth easily without them.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8" name="Rectangle 7"/>
          <p:cNvSpPr/>
          <p:nvPr/>
        </p:nvSpPr>
        <p:spPr>
          <a:xfrm>
            <a:off x="2484438" y="3068638"/>
            <a:ext cx="6408737" cy="936625"/>
          </a:xfrm>
          <a:prstGeom prst="rect">
            <a:avLst/>
          </a:prstGeom>
          <a:solidFill>
            <a:srgbClr val="CCFFFF">
              <a:alpha val="41176"/>
            </a:srgbClr>
          </a:solidFill>
          <a:ln w="9525">
            <a:noFill/>
          </a:ln>
        </p:spPr>
        <p:txBody>
          <a:bodyPr anchor="ctr"/>
          <a:p>
            <a:pPr eaLnBrk="0" hangingPunct="0"/>
            <a:r>
              <a:rPr lang="en-US" altLang="zh-CN" sz="3200" b="1">
                <a:latin typeface="Calibri" panose="020F0502020204030204" pitchFamily="34" charset="0"/>
              </a:rPr>
              <a:t>We can use it to join things together.</a:t>
            </a:r>
            <a:endParaRPr lang="en-US" altLang="zh-CN" sz="3200" b="1">
              <a:latin typeface="Calibri" panose="020F0502020204030204" pitchFamily="34" charset="0"/>
            </a:endParaRPr>
          </a:p>
        </p:txBody>
      </p:sp>
      <p:sp>
        <p:nvSpPr>
          <p:cNvPr id="20489" name="Rectangle 8"/>
          <p:cNvSpPr/>
          <p:nvPr/>
        </p:nvSpPr>
        <p:spPr>
          <a:xfrm>
            <a:off x="2411413" y="1628775"/>
            <a:ext cx="6192837" cy="935038"/>
          </a:xfrm>
          <a:prstGeom prst="rect">
            <a:avLst/>
          </a:prstGeom>
          <a:solidFill>
            <a:srgbClr val="CCFFFF">
              <a:alpha val="41176"/>
            </a:srgbClr>
          </a:solidFill>
          <a:ln w="9525">
            <a:noFill/>
          </a:ln>
        </p:spPr>
        <p:txBody>
          <a:bodyPr anchor="ctr"/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latin typeface="Calibri" panose="020F0502020204030204" pitchFamily="34" charset="0"/>
              </a:rPr>
              <a:t>We always use it to stick paper on the wall.</a:t>
            </a:r>
            <a:endParaRPr lang="en-US" altLang="zh-CN" sz="3200" b="1">
              <a:latin typeface="Calibri" panose="020F0502020204030204" pitchFamily="34" charset="0"/>
            </a:endParaRPr>
          </a:p>
        </p:txBody>
      </p:sp>
      <p:sp>
        <p:nvSpPr>
          <p:cNvPr id="20490" name="WordArt 9"/>
          <p:cNvSpPr/>
          <p:nvPr/>
        </p:nvSpPr>
        <p:spPr>
          <a:xfrm>
            <a:off x="0" y="0"/>
            <a:ext cx="2066925" cy="857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 eaLnBrk="0" hangingPunct="0"/>
            <a:r>
              <a:rPr lang="zh-CN" altLang="en-US" sz="48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CCFF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Match</a:t>
            </a:r>
            <a:endParaRPr lang="zh-CN" altLang="en-US" sz="48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CCFF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44042" name="Line 10"/>
          <p:cNvSpPr/>
          <p:nvPr/>
        </p:nvSpPr>
        <p:spPr>
          <a:xfrm>
            <a:off x="1908175" y="2133600"/>
            <a:ext cx="647700" cy="2447925"/>
          </a:xfrm>
          <a:prstGeom prst="line">
            <a:avLst/>
          </a:prstGeom>
          <a:ln w="5715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43" name="Line 11"/>
          <p:cNvSpPr/>
          <p:nvPr/>
        </p:nvSpPr>
        <p:spPr>
          <a:xfrm flipV="1">
            <a:off x="1187450" y="3573463"/>
            <a:ext cx="1368425" cy="1150937"/>
          </a:xfrm>
          <a:prstGeom prst="line">
            <a:avLst/>
          </a:prstGeom>
          <a:ln w="5715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44" name="Line 12"/>
          <p:cNvSpPr/>
          <p:nvPr/>
        </p:nvSpPr>
        <p:spPr>
          <a:xfrm>
            <a:off x="1763713" y="3933825"/>
            <a:ext cx="504825" cy="1943100"/>
          </a:xfrm>
          <a:prstGeom prst="line">
            <a:avLst/>
          </a:prstGeom>
          <a:ln w="5715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045" name="Line 13"/>
          <p:cNvSpPr/>
          <p:nvPr/>
        </p:nvSpPr>
        <p:spPr>
          <a:xfrm flipV="1">
            <a:off x="1835150" y="2205038"/>
            <a:ext cx="504825" cy="3887787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495" name="WordArt 14"/>
          <p:cNvSpPr/>
          <p:nvPr/>
        </p:nvSpPr>
        <p:spPr>
          <a:xfrm>
            <a:off x="34925" y="1773238"/>
            <a:ext cx="1778000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brush</a:t>
            </a:r>
            <a:endParaRPr lang="zh-CN" altLang="en-US" sz="32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44047" name="Rectangle 15"/>
          <p:cNvSpPr/>
          <p:nvPr/>
        </p:nvSpPr>
        <p:spPr>
          <a:xfrm>
            <a:off x="2051050" y="333375"/>
            <a:ext cx="6913563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What is it used for?</a:t>
            </a:r>
            <a:endParaRPr lang="en-US" altLang="zh-CN" sz="6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/>
      <p:bldP spid="4404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t01fec8628e7780b31d"/>
          <p:cNvPicPr>
            <a:picLocks noChangeAspect="1"/>
          </p:cNvPicPr>
          <p:nvPr>
            <p:ph type="body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538" y="1557338"/>
            <a:ext cx="3975100" cy="2794000"/>
          </a:xfrm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539750" y="836613"/>
            <a:ext cx="8229600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ctr" eaLnBrk="0" hangingPunct="0"/>
            <a:r>
              <a:rPr lang="zh-CN" altLang="en-US" sz="3600" b="1" i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Do it yourself</a:t>
            </a:r>
            <a:endParaRPr lang="zh-CN" altLang="en-US" sz="3600" b="1" i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0" y="4581525"/>
            <a:ext cx="9398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make ,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repair</a:t>
            </a:r>
            <a:r>
              <a:rPr lang="en-US" altLang="zh-CN" sz="3600" b="1" dirty="0">
                <a:latin typeface="Arial" panose="020B0604020202020204" pitchFamily="34" charset="0"/>
              </a:rPr>
              <a:t> or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decorate</a:t>
            </a:r>
            <a:r>
              <a:rPr lang="en-US" altLang="zh-CN" sz="3600" b="1" dirty="0">
                <a:latin typeface="Arial" panose="020B0604020202020204" pitchFamily="34" charset="0"/>
              </a:rPr>
              <a:t> things yourself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2484438" y="5373688"/>
            <a:ext cx="12255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修补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Rectangle 6"/>
          <p:cNvSpPr/>
          <p:nvPr/>
        </p:nvSpPr>
        <p:spPr>
          <a:xfrm>
            <a:off x="6011863" y="5300663"/>
            <a:ext cx="904875" cy="487362"/>
          </a:xfrm>
          <a:prstGeom prst="rect">
            <a:avLst/>
          </a:prstGeom>
          <a:noFill/>
          <a:ln w="9525">
            <a:noFill/>
          </a:ln>
        </p:spPr>
        <p:txBody>
          <a:bodyPr wrap="none" lIns="44436" tIns="0" rIns="44436" bIns="0" anchor="ctr">
            <a:spAutoFit/>
          </a:bodyPr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装饰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611188" y="2924175"/>
            <a:ext cx="20161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exactly</a:t>
            </a:r>
            <a:endParaRPr lang="en-US" altLang="zh-CN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1258888" y="4076700"/>
            <a:ext cx="15843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9" name="Rectangle 9"/>
          <p:cNvSpPr/>
          <p:nvPr/>
        </p:nvSpPr>
        <p:spPr>
          <a:xfrm>
            <a:off x="0" y="0"/>
            <a:ext cx="111125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31740" tIns="0" rIns="15870" bIns="0" anchor="ctr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0" name="Rectangle 10"/>
          <p:cNvSpPr/>
          <p:nvPr/>
        </p:nvSpPr>
        <p:spPr>
          <a:xfrm>
            <a:off x="0" y="0"/>
            <a:ext cx="111125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31740" tIns="0" rIns="15870" bIns="0" anchor="ctr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827088" y="3860800"/>
            <a:ext cx="18732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2" name="Rectangle 12"/>
          <p:cNvSpPr/>
          <p:nvPr/>
        </p:nvSpPr>
        <p:spPr>
          <a:xfrm>
            <a:off x="0" y="0"/>
            <a:ext cx="111125" cy="274638"/>
          </a:xfrm>
          <a:prstGeom prst="rect">
            <a:avLst/>
          </a:prstGeom>
          <a:noFill/>
          <a:ln w="9525">
            <a:noFill/>
          </a:ln>
        </p:spPr>
        <p:txBody>
          <a:bodyPr wrap="none" lIns="31740" tIns="0" rIns="15870" bIns="0" anchor="ctr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3" name="Text Box 13"/>
          <p:cNvSpPr txBox="1"/>
          <p:nvPr/>
        </p:nvSpPr>
        <p:spPr>
          <a:xfrm>
            <a:off x="2627313" y="3716338"/>
            <a:ext cx="60848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确切地，精确地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pic>
        <p:nvPicPr>
          <p:cNvPr id="5134" name="Picture 14" descr="72M6S9V_18}OB8@G}DL(O{C"/>
          <p:cNvPicPr>
            <a:picLocks noChangeAspect="1"/>
          </p:cNvPicPr>
          <p:nvPr/>
        </p:nvPicPr>
        <p:blipFill>
          <a:blip r:embed="rId2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16338"/>
            <a:ext cx="2524125" cy="6762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5" name="Group 15"/>
          <p:cNvGrpSpPr>
            <a:grpSpLocks noChangeAspect="1"/>
          </p:cNvGrpSpPr>
          <p:nvPr/>
        </p:nvGrpSpPr>
        <p:grpSpPr>
          <a:xfrm>
            <a:off x="539750" y="5373688"/>
            <a:ext cx="1820863" cy="908050"/>
            <a:chOff x="0" y="0"/>
            <a:chExt cx="1147" cy="572"/>
          </a:xfrm>
        </p:grpSpPr>
        <p:pic>
          <p:nvPicPr>
            <p:cNvPr id="5136" name="Picture 16" descr="9$W6ZIDTXB73CN6}4~V7[ZE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</a:blip>
            <a:srcRect r="31830" b="-32408"/>
            <a:stretch>
              <a:fillRect/>
            </a:stretch>
          </p:blipFill>
          <p:spPr>
            <a:xfrm>
              <a:off x="0" y="0"/>
              <a:ext cx="998" cy="5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7" name="Picture 17" descr="9$W6ZIDTXB73CN6}4~V7[ZE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CFFFF"/>
                </a:clrFrom>
                <a:clrTo>
                  <a:srgbClr val="FCFFFF">
                    <a:alpha val="0"/>
                  </a:srgbClr>
                </a:clrTo>
              </a:clrChange>
            </a:blip>
            <a:srcRect l="89822" b="-32408"/>
            <a:stretch>
              <a:fillRect/>
            </a:stretch>
          </p:blipFill>
          <p:spPr>
            <a:xfrm>
              <a:off x="998" y="0"/>
              <a:ext cx="149" cy="57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138" name="Picture 18" descr="TDW}B8(G16TA`U3BIF5E}6K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938" y="5300663"/>
            <a:ext cx="2543175" cy="60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1" name="Picture 20" descr="diy%20logo%20p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338" y="4017963"/>
            <a:ext cx="2952750" cy="2840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Rectangle 3"/>
          <p:cNvSpPr/>
          <p:nvPr/>
        </p:nvSpPr>
        <p:spPr>
          <a:xfrm>
            <a:off x="685800" y="1708150"/>
            <a:ext cx="8458200" cy="19970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>
              <a:lnSpc>
                <a:spcPts val="5000"/>
              </a:lnSpc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What’s DIY?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eaLnBrk="0" hangingPunct="0">
              <a:lnSpc>
                <a:spcPts val="5000"/>
              </a:lnSpc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is Suzy going to do?</a:t>
            </a:r>
            <a:endParaRPr lang="en-US" altLang="zh-CN" sz="4000" b="1">
              <a:latin typeface="Times New Roman" panose="02020603050405020304" pitchFamily="18" charset="0"/>
            </a:endParaRPr>
          </a:p>
          <a:p>
            <a:pPr eaLnBrk="0" hangingPunct="0">
              <a:lnSpc>
                <a:spcPts val="5000"/>
              </a:lnSpc>
            </a:pPr>
            <a:r>
              <a:rPr lang="en-US" altLang="zh-CN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does Suzy need for her DIY?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grpSp>
        <p:nvGrpSpPr>
          <p:cNvPr id="22533" name="Group 4"/>
          <p:cNvGrpSpPr/>
          <p:nvPr/>
        </p:nvGrpSpPr>
        <p:grpSpPr>
          <a:xfrm>
            <a:off x="611188" y="260350"/>
            <a:ext cx="7129462" cy="1525588"/>
            <a:chOff x="53" y="119"/>
            <a:chExt cx="4823" cy="845"/>
          </a:xfrm>
        </p:grpSpPr>
        <p:pic>
          <p:nvPicPr>
            <p:cNvPr id="22535" name="Picture 12" descr="BAN_10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" y="119"/>
              <a:ext cx="4823" cy="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6" name="Text Box 6"/>
            <p:cNvSpPr txBox="1"/>
            <p:nvPr/>
          </p:nvSpPr>
          <p:spPr>
            <a:xfrm>
              <a:off x="385" y="300"/>
              <a:ext cx="3434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8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Listen and answer</a:t>
              </a:r>
              <a:endParaRPr lang="en-US" altLang="zh-CN" sz="4800" b="1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5063" name="Welcome to the uni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350" y="61658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44" fill="hold"/>
                                        <p:tgtEl>
                                          <p:spTgt spid="450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pic>
        <p:nvPicPr>
          <p:cNvPr id="4101" name="Picture 20" descr="diy%20logo%20p2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4580" name="Freeform 4"/>
          <p:cNvSpPr/>
          <p:nvPr/>
        </p:nvSpPr>
        <p:spPr>
          <a:xfrm>
            <a:off x="334963" y="1039813"/>
            <a:ext cx="3852862" cy="4981575"/>
          </a:xfrm>
          <a:custGeom>
            <a:avLst/>
            <a:gdLst>
              <a:gd name="txL" fmla="*/ 0 w 2427"/>
              <a:gd name="txT" fmla="*/ 0 h 3138"/>
              <a:gd name="txR" fmla="*/ 2427 w 2427"/>
              <a:gd name="txB" fmla="*/ 3138 h 3138"/>
            </a:gdLst>
            <a:ahLst/>
            <a:cxnLst>
              <a:cxn ang="0">
                <a:pos x="852487" y="3181350"/>
              </a:cxn>
              <a:cxn ang="0">
                <a:pos x="60325" y="4405313"/>
              </a:cxn>
              <a:cxn ang="0">
                <a:pos x="1212850" y="4837113"/>
              </a:cxn>
              <a:cxn ang="0">
                <a:pos x="1860550" y="3541713"/>
              </a:cxn>
              <a:cxn ang="0">
                <a:pos x="3084512" y="4837113"/>
              </a:cxn>
              <a:cxn ang="0">
                <a:pos x="3805237" y="4117975"/>
              </a:cxn>
              <a:cxn ang="0">
                <a:pos x="3373437" y="3684588"/>
              </a:cxn>
              <a:cxn ang="0">
                <a:pos x="2365375" y="2749550"/>
              </a:cxn>
              <a:cxn ang="0">
                <a:pos x="2508249" y="1309687"/>
              </a:cxn>
              <a:cxn ang="0">
                <a:pos x="3516312" y="588963"/>
              </a:cxn>
              <a:cxn ang="0">
                <a:pos x="2652712" y="228600"/>
              </a:cxn>
              <a:cxn ang="0">
                <a:pos x="2220912" y="733425"/>
              </a:cxn>
              <a:cxn ang="0">
                <a:pos x="2076450" y="12700"/>
              </a:cxn>
              <a:cxn ang="0">
                <a:pos x="781050" y="660400"/>
              </a:cxn>
              <a:cxn ang="0">
                <a:pos x="996950" y="1381125"/>
              </a:cxn>
              <a:cxn ang="0">
                <a:pos x="133350" y="2749550"/>
              </a:cxn>
              <a:cxn ang="0">
                <a:pos x="349250" y="3252788"/>
              </a:cxn>
              <a:cxn ang="0">
                <a:pos x="852487" y="3181350"/>
              </a:cxn>
            </a:cxnLst>
            <a:rect l="txL" t="txT" r="txR" b="txB"/>
            <a:pathLst>
              <a:path w="2427" h="3138">
                <a:moveTo>
                  <a:pt x="537" y="2004"/>
                </a:moveTo>
                <a:cubicBezTo>
                  <a:pt x="507" y="2125"/>
                  <a:pt x="0" y="2601"/>
                  <a:pt x="38" y="2775"/>
                </a:cubicBezTo>
                <a:cubicBezTo>
                  <a:pt x="76" y="2949"/>
                  <a:pt x="575" y="3138"/>
                  <a:pt x="764" y="3047"/>
                </a:cubicBezTo>
                <a:cubicBezTo>
                  <a:pt x="953" y="2956"/>
                  <a:pt x="976" y="2231"/>
                  <a:pt x="1172" y="2231"/>
                </a:cubicBezTo>
                <a:cubicBezTo>
                  <a:pt x="1368" y="2231"/>
                  <a:pt x="1739" y="2987"/>
                  <a:pt x="1943" y="3047"/>
                </a:cubicBezTo>
                <a:cubicBezTo>
                  <a:pt x="2147" y="3107"/>
                  <a:pt x="2367" y="2715"/>
                  <a:pt x="2397" y="2594"/>
                </a:cubicBezTo>
                <a:cubicBezTo>
                  <a:pt x="2427" y="2473"/>
                  <a:pt x="2276" y="2465"/>
                  <a:pt x="2125" y="2321"/>
                </a:cubicBezTo>
                <a:cubicBezTo>
                  <a:pt x="1974" y="2177"/>
                  <a:pt x="1581" y="1981"/>
                  <a:pt x="1490" y="1732"/>
                </a:cubicBezTo>
                <a:cubicBezTo>
                  <a:pt x="1399" y="1483"/>
                  <a:pt x="1459" y="1052"/>
                  <a:pt x="1580" y="825"/>
                </a:cubicBezTo>
                <a:cubicBezTo>
                  <a:pt x="1701" y="598"/>
                  <a:pt x="2200" y="484"/>
                  <a:pt x="2215" y="371"/>
                </a:cubicBezTo>
                <a:cubicBezTo>
                  <a:pt x="2230" y="258"/>
                  <a:pt x="1807" y="129"/>
                  <a:pt x="1671" y="144"/>
                </a:cubicBezTo>
                <a:cubicBezTo>
                  <a:pt x="1535" y="159"/>
                  <a:pt x="1459" y="485"/>
                  <a:pt x="1399" y="462"/>
                </a:cubicBezTo>
                <a:cubicBezTo>
                  <a:pt x="1339" y="439"/>
                  <a:pt x="1459" y="16"/>
                  <a:pt x="1308" y="8"/>
                </a:cubicBezTo>
                <a:cubicBezTo>
                  <a:pt x="1157" y="0"/>
                  <a:pt x="605" y="272"/>
                  <a:pt x="492" y="416"/>
                </a:cubicBezTo>
                <a:cubicBezTo>
                  <a:pt x="379" y="560"/>
                  <a:pt x="696" y="651"/>
                  <a:pt x="628" y="870"/>
                </a:cubicBezTo>
                <a:cubicBezTo>
                  <a:pt x="560" y="1089"/>
                  <a:pt x="152" y="1535"/>
                  <a:pt x="84" y="1732"/>
                </a:cubicBezTo>
                <a:cubicBezTo>
                  <a:pt x="16" y="1929"/>
                  <a:pt x="145" y="2004"/>
                  <a:pt x="220" y="2049"/>
                </a:cubicBezTo>
                <a:cubicBezTo>
                  <a:pt x="295" y="2094"/>
                  <a:pt x="567" y="1883"/>
                  <a:pt x="537" y="2004"/>
                </a:cubicBezTo>
                <a:close/>
              </a:path>
            </a:pathLst>
          </a:custGeom>
          <a:noFill/>
          <a:ln w="349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581" name="Rectangle 5"/>
          <p:cNvSpPr/>
          <p:nvPr/>
        </p:nvSpPr>
        <p:spPr>
          <a:xfrm>
            <a:off x="3059113" y="1700213"/>
            <a:ext cx="5041900" cy="2016125"/>
          </a:xfrm>
          <a:prstGeom prst="rect">
            <a:avLst/>
          </a:prstGeom>
          <a:noFill/>
          <a:ln w="349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4582" name="Oval 6"/>
          <p:cNvSpPr/>
          <p:nvPr/>
        </p:nvSpPr>
        <p:spPr>
          <a:xfrm>
            <a:off x="2843213" y="3716338"/>
            <a:ext cx="5257800" cy="865187"/>
          </a:xfrm>
          <a:prstGeom prst="ellipse">
            <a:avLst/>
          </a:prstGeom>
          <a:noFill/>
          <a:ln w="3492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79388" y="836613"/>
            <a:ext cx="8569325" cy="4248150"/>
            <a:chOff x="113" y="527"/>
            <a:chExt cx="5398" cy="2676"/>
          </a:xfrm>
        </p:grpSpPr>
        <p:sp>
          <p:nvSpPr>
            <p:cNvPr id="4109" name="Line 8"/>
            <p:cNvSpPr/>
            <p:nvPr/>
          </p:nvSpPr>
          <p:spPr>
            <a:xfrm>
              <a:off x="113" y="3203"/>
              <a:ext cx="5398" cy="0"/>
            </a:xfrm>
            <a:prstGeom prst="line">
              <a:avLst/>
            </a:prstGeom>
            <a:ln w="3492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0" name="Line 9"/>
            <p:cNvSpPr/>
            <p:nvPr/>
          </p:nvSpPr>
          <p:spPr>
            <a:xfrm flipV="1">
              <a:off x="5511" y="1162"/>
              <a:ext cx="0" cy="2041"/>
            </a:xfrm>
            <a:prstGeom prst="line">
              <a:avLst/>
            </a:prstGeom>
            <a:ln w="3492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1" name="Line 10"/>
            <p:cNvSpPr/>
            <p:nvPr/>
          </p:nvSpPr>
          <p:spPr>
            <a:xfrm flipH="1" flipV="1">
              <a:off x="2971" y="527"/>
              <a:ext cx="2540" cy="635"/>
            </a:xfrm>
            <a:prstGeom prst="line">
              <a:avLst/>
            </a:prstGeom>
            <a:ln w="3492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2" name="Line 11"/>
            <p:cNvSpPr/>
            <p:nvPr/>
          </p:nvSpPr>
          <p:spPr>
            <a:xfrm flipH="1">
              <a:off x="113" y="527"/>
              <a:ext cx="2858" cy="1361"/>
            </a:xfrm>
            <a:prstGeom prst="line">
              <a:avLst/>
            </a:prstGeom>
            <a:ln w="3492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13" name="Line 12"/>
            <p:cNvSpPr/>
            <p:nvPr/>
          </p:nvSpPr>
          <p:spPr>
            <a:xfrm>
              <a:off x="113" y="1888"/>
              <a:ext cx="0" cy="1315"/>
            </a:xfrm>
            <a:prstGeom prst="line">
              <a:avLst/>
            </a:prstGeom>
            <a:ln w="34925" cap="flat" cmpd="sng">
              <a:solidFill>
                <a:srgbClr val="FF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4589" name="Rectangle 13"/>
          <p:cNvSpPr/>
          <p:nvPr/>
        </p:nvSpPr>
        <p:spPr>
          <a:xfrm>
            <a:off x="2843213" y="5837238"/>
            <a:ext cx="5832475" cy="3667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/>
            <a:r>
              <a:rPr lang="en-US" altLang="zh-CN">
                <a:solidFill>
                  <a:srgbClr val="A5067A"/>
                </a:solidFill>
                <a:latin typeface="Bodoni MT Black" pitchFamily="18" charset="0"/>
              </a:rPr>
              <a:t>A man is going to build a house by himself. </a:t>
            </a:r>
            <a:endParaRPr lang="en-US" altLang="zh-CN">
              <a:solidFill>
                <a:srgbClr val="A5067A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2"/>
          <p:cNvSpPr>
            <a:spLocks noGrp="1"/>
          </p:cNvSpPr>
          <p:nvPr>
            <p:ph type="body"/>
          </p:nvPr>
        </p:nvSpPr>
        <p:spPr>
          <a:xfrm>
            <a:off x="431800" y="1571625"/>
            <a:ext cx="8712200" cy="5543550"/>
          </a:xfrm>
          <a:ln/>
        </p:spPr>
        <p:txBody>
          <a:bodyPr vert="horz" wrap="square" lIns="91440" tIns="45720" rIns="91440" bIns="45720" anchor="t"/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Millie:  What’s DIY exactly, Suzy?</a:t>
            </a:r>
            <a:endParaRPr lang="en-US" altLang="zh-CN" sz="24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Suzy:   It stands for “do-it-yourself”. When you do DIY, you       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            make, repair or decorate things yourself instead of 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            paying someone to do it.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Millie:  What are you going to do then?</a:t>
            </a:r>
            <a:endParaRPr lang="en-US" altLang="zh-CN" sz="24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Suzy:    I’m going to make some paper roses.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Millie:  It sounds lovely. What do you need for that?</a:t>
            </a:r>
            <a:endParaRPr lang="en-US" altLang="zh-CN" sz="24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Suzy:   I need some paper, glue and a pair of scissors.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Millie:  Do you like DIY?</a:t>
            </a:r>
            <a:endParaRPr lang="en-US" altLang="zh-CN" sz="24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Suzy:   Yes, I do. I enjoy making something new. That’s fun.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3"/>
          <p:cNvSpPr/>
          <p:nvPr/>
        </p:nvSpPr>
        <p:spPr>
          <a:xfrm>
            <a:off x="500063" y="642938"/>
            <a:ext cx="7570787" cy="620712"/>
          </a:xfrm>
          <a:prstGeom prst="rect">
            <a:avLst/>
          </a:prstGeom>
          <a:solidFill>
            <a:srgbClr val="FFCC99">
              <a:alpha val="36078"/>
            </a:srgbClr>
          </a:solidFill>
          <a:ln w="9525">
            <a:noFill/>
          </a:ln>
        </p:spPr>
        <p:txBody>
          <a:bodyPr anchor="ctr"/>
          <a:p>
            <a:pPr algn="ctr" eaLnBrk="0" hangingPunct="0"/>
            <a:r>
              <a:rPr lang="en-US" altLang="zh-CN" sz="3200" b="1" i="1">
                <a:solidFill>
                  <a:srgbClr val="FF0000"/>
                </a:solidFill>
                <a:latin typeface="Calibri" panose="020F0502020204030204" pitchFamily="34" charset="0"/>
              </a:rPr>
              <a:t>Read the dialogue</a:t>
            </a:r>
            <a:endParaRPr lang="en-US" altLang="zh-CN" sz="3200" b="1" i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Text Box 25"/>
          <p:cNvSpPr txBox="1"/>
          <p:nvPr/>
        </p:nvSpPr>
        <p:spPr>
          <a:xfrm>
            <a:off x="609600" y="609600"/>
            <a:ext cx="3249613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1. What’s DIY?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11642" name="Text Box 26"/>
          <p:cNvSpPr txBox="1"/>
          <p:nvPr/>
        </p:nvSpPr>
        <p:spPr>
          <a:xfrm>
            <a:off x="1066800" y="1143000"/>
            <a:ext cx="80772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It stands for “do-it-yourself”. When you do DIY, you make, repair or decorate things yourself instead of paying someone to do it.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Text Box 29"/>
          <p:cNvSpPr txBox="1"/>
          <p:nvPr/>
        </p:nvSpPr>
        <p:spPr>
          <a:xfrm>
            <a:off x="609600" y="3352800"/>
            <a:ext cx="575468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2. What is Suzy going to do?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11646" name="Text Box 30"/>
          <p:cNvSpPr txBox="1"/>
          <p:nvPr/>
        </p:nvSpPr>
        <p:spPr>
          <a:xfrm>
            <a:off x="1066800" y="4000500"/>
            <a:ext cx="807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She’s going to make some paper roses.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Text Box 31"/>
          <p:cNvSpPr txBox="1"/>
          <p:nvPr/>
        </p:nvSpPr>
        <p:spPr>
          <a:xfrm>
            <a:off x="609600" y="4648200"/>
            <a:ext cx="7494588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3. What does Suzy need for her DIY?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11648" name="Text Box 32"/>
          <p:cNvSpPr txBox="1"/>
          <p:nvPr/>
        </p:nvSpPr>
        <p:spPr>
          <a:xfrm>
            <a:off x="1066800" y="5214938"/>
            <a:ext cx="80772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She needs some paper, glue and a pair of scissors.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42" grpId="0"/>
      <p:bldP spid="111646" grpId="0"/>
      <p:bldP spid="1116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 vert="horz" wrap="square" anchor="ctr"/>
          <a:lstStyle>
            <a:lvl1pPr lvl="0">
              <a:defRPr/>
            </a:lvl1pPr>
          </a:lstStyle>
          <a:p>
            <a:pPr lvl="0" eaLnBrk="1" hangingPunct="1"/>
            <a:endParaRPr lang="zh-CN" altLang="en-US">
              <a:ea typeface="华文彩云" panose="02010800040101010101" pitchFamily="2" charset="-122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subTitle"/>
          </p:nvPr>
        </p:nvSpPr>
        <p:spPr>
          <a:xfrm>
            <a:off x="395288" y="1341438"/>
            <a:ext cx="8135937" cy="4752975"/>
          </a:xfrm>
        </p:spPr>
        <p:txBody>
          <a:bodyPr vert="horz" wrap="square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marL="381000" lvl="0" indent="-381000" algn="just" eaLnBrk="1" hangingPunct="1">
              <a:lnSpc>
                <a:spcPct val="80000"/>
              </a:lnSpc>
            </a:pPr>
            <a:endParaRPr lang="en-US" altLang="zh-CN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Word phrases</a:t>
            </a:r>
            <a:endParaRPr lang="en-US" altLang="zh-CN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清楚的说明</a:t>
            </a:r>
            <a:endParaRPr lang="zh-CN" altLang="en-US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最好</a:t>
            </a:r>
            <a:endParaRPr lang="zh-CN" altLang="en-US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最好不</a:t>
            </a:r>
            <a:endParaRPr lang="zh-CN" altLang="en-US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没问题</a:t>
            </a:r>
            <a:endParaRPr lang="en-US" altLang="zh-CN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5.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自己做</a:t>
            </a:r>
            <a:endParaRPr lang="zh-CN" altLang="en-US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6.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代替，替代（而不是）</a:t>
            </a:r>
            <a:endParaRPr lang="en-US" altLang="zh-CN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7.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自己制作，修理，装饰东西</a:t>
            </a:r>
            <a:endParaRPr lang="zh-CN" altLang="en-US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8.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代表</a:t>
            </a:r>
            <a:endParaRPr lang="zh-CN" altLang="en-US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9.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一些纸玫瑰</a:t>
            </a:r>
            <a:endParaRPr lang="zh-CN" altLang="en-US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10.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喜欢做一些新的东西</a:t>
            </a:r>
            <a:endParaRPr lang="zh-CN" altLang="en-US" sz="24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81000" lvl="0" indent="-381000" algn="just" eaLnBrk="1" hangingPunct="1">
              <a:lnSpc>
                <a:spcPct val="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11.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准确地说</a:t>
            </a:r>
            <a:r>
              <a:rPr lang="en-US" altLang="zh-CN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DIY</a:t>
            </a:r>
            <a:r>
              <a:rPr lang="zh-CN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是什么？</a:t>
            </a:r>
            <a:endParaRPr lang="zh-CN" altLang="en-US" sz="2400" b="1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/>
          <p:nvPr/>
        </p:nvSpPr>
        <p:spPr>
          <a:xfrm>
            <a:off x="501650" y="1092200"/>
            <a:ext cx="8642350" cy="51450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A: What’s DIY exactly, xxx?</a:t>
            </a:r>
            <a:endParaRPr lang="en-US" altLang="zh-CN" sz="24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B: It stands for _____________. When you   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     do DIY, ___________________.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A: What are you going to do then?</a:t>
            </a:r>
            <a:endParaRPr lang="en-US" altLang="zh-CN" sz="24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B: I’m going to _____________________.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A: It sounds _______. What do you need for that?</a:t>
            </a:r>
            <a:endParaRPr lang="en-US" altLang="zh-CN" sz="24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B: I need ___________________________.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3333FF"/>
                </a:solidFill>
                <a:latin typeface="Times New Roman" panose="02020603050405020304" pitchFamily="18" charset="0"/>
              </a:rPr>
              <a:t>A: Do you like DIY?</a:t>
            </a:r>
            <a:endParaRPr lang="en-US" altLang="zh-CN" sz="2400" b="1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B: Yes, I do. I _______________________.  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</a:rPr>
              <a:t>     That’s fun.</a:t>
            </a:r>
            <a:endParaRPr lang="en-US" altLang="zh-CN" sz="24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100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50179" name="Text Box 3"/>
          <p:cNvSpPr txBox="1"/>
          <p:nvPr/>
        </p:nvSpPr>
        <p:spPr>
          <a:xfrm>
            <a:off x="179388" y="5445125"/>
            <a:ext cx="7904162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tips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2400" b="1">
                <a:solidFill>
                  <a:schemeClr val="hlink"/>
                </a:solidFill>
                <a:latin typeface="Arial" panose="020B0604020202020204" pitchFamily="34" charset="0"/>
              </a:rPr>
              <a:t>(</a:t>
            </a:r>
            <a:r>
              <a:rPr lang="en-US" altLang="zh-CN" sz="2000" b="1">
                <a:solidFill>
                  <a:schemeClr val="hlink"/>
                </a:solidFill>
                <a:latin typeface="Arial" panose="020B0604020202020204" pitchFamily="34" charset="0"/>
              </a:rPr>
              <a:t>things) kites, paper planes, paper ships,  lucky stars …</a:t>
            </a:r>
            <a:endParaRPr lang="en-US" altLang="zh-CN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Text Box 4"/>
          <p:cNvSpPr txBox="1"/>
          <p:nvPr/>
        </p:nvSpPr>
        <p:spPr>
          <a:xfrm>
            <a:off x="1042988" y="5734050"/>
            <a:ext cx="583247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20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en-US" altLang="zh-CN" sz="2000" b="1">
                <a:solidFill>
                  <a:schemeClr val="hlink"/>
                </a:solidFill>
                <a:latin typeface="Arial" panose="020B0604020202020204" pitchFamily="34" charset="0"/>
              </a:rPr>
              <a:t>(tools) bamboo, wood, rulers, scissors, glue</a:t>
            </a:r>
            <a:r>
              <a:rPr lang="en-US" altLang="zh-CN" b="1">
                <a:solidFill>
                  <a:schemeClr val="hlink"/>
                </a:solidFill>
                <a:latin typeface="Arial" panose="020B0604020202020204" pitchFamily="34" charset="0"/>
              </a:rPr>
              <a:t> …</a:t>
            </a:r>
            <a:endParaRPr lang="en-US" altLang="zh-CN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pSp>
        <p:nvGrpSpPr>
          <p:cNvPr id="24582" name="Group 5"/>
          <p:cNvGrpSpPr/>
          <p:nvPr/>
        </p:nvGrpSpPr>
        <p:grpSpPr>
          <a:xfrm>
            <a:off x="971550" y="0"/>
            <a:ext cx="7129463" cy="1341438"/>
            <a:chOff x="53" y="119"/>
            <a:chExt cx="4823" cy="845"/>
          </a:xfrm>
        </p:grpSpPr>
        <p:pic>
          <p:nvPicPr>
            <p:cNvPr id="24583" name="Picture 12" descr="BAN_10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" y="119"/>
              <a:ext cx="4823" cy="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4" name="Text Box 7"/>
            <p:cNvSpPr txBox="1"/>
            <p:nvPr/>
          </p:nvSpPr>
          <p:spPr>
            <a:xfrm>
              <a:off x="385" y="300"/>
              <a:ext cx="343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Make up a similar dialogue</a:t>
              </a:r>
              <a:endParaRPr lang="en-US" altLang="zh-CN" sz="2800" b="1" i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charRg st="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0">
                                            <p:txEl>
                                              <p:charRg st="1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823789">
            <a:off x="334963" y="377825"/>
            <a:ext cx="2640012" cy="118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468313" y="1671638"/>
            <a:ext cx="8229600" cy="2333625"/>
          </a:xfrm>
          <a:ln/>
        </p:spPr>
        <p:txBody>
          <a:bodyPr vert="horz" wrap="square" lIns="91440" tIns="45720" rIns="91440" bIns="45720" anchor="t"/>
          <a:p>
            <a:pPr>
              <a:lnSpc>
                <a:spcPct val="150000"/>
              </a:lnSpc>
              <a:buNone/>
            </a:pPr>
            <a:r>
              <a:rPr lang="en-US" altLang="zh-CN" sz="2800" b="1"/>
              <a:t>Do you like DIY?</a:t>
            </a:r>
            <a:endParaRPr lang="en-US" altLang="zh-CN" sz="2800" b="1"/>
          </a:p>
          <a:p>
            <a:pPr>
              <a:lnSpc>
                <a:spcPct val="150000"/>
              </a:lnSpc>
              <a:buNone/>
            </a:pPr>
            <a:r>
              <a:rPr lang="en-US" altLang="zh-CN" sz="2800" b="1"/>
              <a:t>What do you like to make?</a:t>
            </a:r>
            <a:endParaRPr lang="en-US" altLang="zh-CN" sz="2800" b="1"/>
          </a:p>
          <a:p>
            <a:pPr>
              <a:lnSpc>
                <a:spcPct val="150000"/>
              </a:lnSpc>
              <a:buNone/>
            </a:pPr>
            <a:r>
              <a:rPr lang="en-US" altLang="zh-CN" sz="2800" b="1"/>
              <a:t>What tools do you need?</a:t>
            </a:r>
            <a:endParaRPr lang="en-US" altLang="zh-CN" sz="2800" b="1"/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00000">
            <a:off x="6227763" y="4941888"/>
            <a:ext cx="2428875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684213" y="4014788"/>
            <a:ext cx="3600450" cy="265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63" y="1989138"/>
            <a:ext cx="3132137" cy="216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WordArt 7"/>
          <p:cNvSpPr>
            <a:spLocks noTextEdit="1"/>
          </p:cNvSpPr>
          <p:nvPr/>
        </p:nvSpPr>
        <p:spPr>
          <a:xfrm>
            <a:off x="5292725" y="115888"/>
            <a:ext cx="3600450" cy="981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 eaLnBrk="0" hangingPunct="0"/>
            <a:r>
              <a:rPr lang="zh-CN" altLang="en-US" sz="6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Discussion</a:t>
            </a:r>
            <a:endParaRPr lang="zh-CN" altLang="en-US" sz="660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1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1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1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1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1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1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43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4.70969E-6 L 5E-6 -0.07218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43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43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43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43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charRg st="43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684213" y="4797425"/>
            <a:ext cx="7848600" cy="1081088"/>
            <a:chOff x="431" y="3022"/>
            <a:chExt cx="4944" cy="681"/>
          </a:xfrm>
        </p:grpSpPr>
        <p:sp>
          <p:nvSpPr>
            <p:cNvPr id="26638" name="Rectangle 3"/>
            <p:cNvSpPr/>
            <p:nvPr/>
          </p:nvSpPr>
          <p:spPr>
            <a:xfrm>
              <a:off x="431" y="3022"/>
              <a:ext cx="4944" cy="681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6639" name="Text Box 4"/>
            <p:cNvSpPr txBox="1"/>
            <p:nvPr/>
          </p:nvSpPr>
          <p:spPr>
            <a:xfrm>
              <a:off x="476" y="3051"/>
              <a:ext cx="412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" panose="020B0604020202020204" pitchFamily="34" charset="0"/>
                </a:rPr>
                <a:t>Give some sugar to our life.</a:t>
              </a:r>
              <a:endParaRPr lang="en-US" altLang="zh-CN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611188" y="2997200"/>
            <a:ext cx="7920037" cy="1081088"/>
            <a:chOff x="385" y="1888"/>
            <a:chExt cx="4989" cy="681"/>
          </a:xfrm>
        </p:grpSpPr>
        <p:sp>
          <p:nvSpPr>
            <p:cNvPr id="26636" name="Rectangle 6"/>
            <p:cNvSpPr/>
            <p:nvPr/>
          </p:nvSpPr>
          <p:spPr>
            <a:xfrm>
              <a:off x="385" y="1888"/>
              <a:ext cx="4989" cy="681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6637" name="Text Box 7"/>
            <p:cNvSpPr txBox="1"/>
            <p:nvPr/>
          </p:nvSpPr>
          <p:spPr>
            <a:xfrm>
              <a:off x="431" y="1888"/>
              <a:ext cx="4474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" panose="020B0604020202020204" pitchFamily="34" charset="0"/>
                </a:rPr>
                <a:t>From nature, back to nature. Make yourself feel  relaxed and feel every beautiful thing around in DIY.</a:t>
              </a:r>
              <a:endParaRPr lang="en-US" altLang="zh-CN" sz="2400">
                <a:latin typeface="Arial" panose="020B0604020202020204" pitchFamily="34" charset="0"/>
              </a:endParaRPr>
            </a:p>
          </p:txBody>
        </p:sp>
      </p:grpSp>
      <p:pic>
        <p:nvPicPr>
          <p:cNvPr id="26629" name="Picture 8" descr="t01fec8628e7780b31d"/>
          <p:cNvPicPr>
            <a:picLocks noChangeAspect="1"/>
          </p:cNvPicPr>
          <p:nvPr>
            <p:ph type="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3508375" y="260350"/>
            <a:ext cx="1624013" cy="1143000"/>
          </a:xfrm>
          <a:ln/>
        </p:spPr>
      </p:pic>
      <p:grpSp>
        <p:nvGrpSpPr>
          <p:cNvPr id="4" name="Group 9"/>
          <p:cNvGrpSpPr/>
          <p:nvPr/>
        </p:nvGrpSpPr>
        <p:grpSpPr>
          <a:xfrm>
            <a:off x="539750" y="1268413"/>
            <a:ext cx="8064500" cy="1200150"/>
            <a:chOff x="340" y="799"/>
            <a:chExt cx="5080" cy="756"/>
          </a:xfrm>
        </p:grpSpPr>
        <p:sp>
          <p:nvSpPr>
            <p:cNvPr id="26634" name="Rectangle 10"/>
            <p:cNvSpPr/>
            <p:nvPr/>
          </p:nvSpPr>
          <p:spPr>
            <a:xfrm>
              <a:off x="340" y="799"/>
              <a:ext cx="5080" cy="681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6635" name="Text Box 11"/>
            <p:cNvSpPr txBox="1"/>
            <p:nvPr/>
          </p:nvSpPr>
          <p:spPr>
            <a:xfrm>
              <a:off x="385" y="799"/>
              <a:ext cx="4745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Arial" panose="020B0604020202020204" pitchFamily="34" charset="0"/>
                </a:rPr>
                <a:t>Activate your brain, and use your hands to create something. As long as you set your heart on it, you will make it.</a:t>
              </a:r>
              <a:endParaRPr lang="en-US" altLang="zh-CN" sz="2400">
                <a:latin typeface="Arial" panose="020B0604020202020204" pitchFamily="34" charset="0"/>
              </a:endParaRPr>
            </a:p>
          </p:txBody>
        </p:sp>
      </p:grpSp>
      <p:sp>
        <p:nvSpPr>
          <p:cNvPr id="26631" name="WordArt 12"/>
          <p:cNvSpPr>
            <a:spLocks noTextEdit="1"/>
          </p:cNvSpPr>
          <p:nvPr/>
        </p:nvSpPr>
        <p:spPr>
          <a:xfrm>
            <a:off x="5435600" y="1989138"/>
            <a:ext cx="3073400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This is the spirit of DIY.</a:t>
            </a:r>
            <a:endParaRPr lang="zh-CN" altLang="en-US" sz="3600" b="1">
              <a:ln w="9525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2" name="WordArt 13"/>
          <p:cNvSpPr>
            <a:spLocks noTextEdit="1"/>
          </p:cNvSpPr>
          <p:nvPr/>
        </p:nvSpPr>
        <p:spPr>
          <a:xfrm>
            <a:off x="5364163" y="3716338"/>
            <a:ext cx="3097212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3399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This is the idea of DIY.</a:t>
            </a:r>
            <a:endParaRPr lang="zh-CN" altLang="en-US" sz="3600" b="1">
              <a:ln w="9525" cap="flat" cmpd="sng">
                <a:solidFill>
                  <a:srgbClr val="33993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33" name="WordArt 14"/>
          <p:cNvSpPr>
            <a:spLocks noTextEdit="1"/>
          </p:cNvSpPr>
          <p:nvPr/>
        </p:nvSpPr>
        <p:spPr>
          <a:xfrm>
            <a:off x="5435600" y="5300663"/>
            <a:ext cx="302418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8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This is the purpose of DIY.</a:t>
            </a:r>
            <a:endParaRPr lang="zh-CN" altLang="en-US" sz="3600" b="1">
              <a:ln w="952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8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66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66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266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pic>
        <p:nvPicPr>
          <p:cNvPr id="27652" name="Picture 3" descr="t01fec8628e7780b31d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559050" y="404813"/>
            <a:ext cx="3738563" cy="2632075"/>
          </a:xfrm>
          <a:ln/>
        </p:spPr>
      </p:pic>
      <p:grpSp>
        <p:nvGrpSpPr>
          <p:cNvPr id="27653" name="Group 4"/>
          <p:cNvGrpSpPr/>
          <p:nvPr/>
        </p:nvGrpSpPr>
        <p:grpSpPr>
          <a:xfrm>
            <a:off x="611188" y="2852738"/>
            <a:ext cx="8064500" cy="1081087"/>
            <a:chOff x="385" y="1797"/>
            <a:chExt cx="5080" cy="681"/>
          </a:xfrm>
        </p:grpSpPr>
        <p:sp>
          <p:nvSpPr>
            <p:cNvPr id="27655" name="Rectangle 5"/>
            <p:cNvSpPr/>
            <p:nvPr/>
          </p:nvSpPr>
          <p:spPr>
            <a:xfrm>
              <a:off x="385" y="1797"/>
              <a:ext cx="5080" cy="681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27656" name="Text Box 6"/>
            <p:cNvSpPr txBox="1"/>
            <p:nvPr/>
          </p:nvSpPr>
          <p:spPr>
            <a:xfrm>
              <a:off x="430" y="1797"/>
              <a:ext cx="4173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3300"/>
                  </a:solidFill>
                  <a:latin typeface="Arial" panose="020B0604020202020204" pitchFamily="34" charset="0"/>
                </a:rPr>
                <a:t>Remember its slogan:</a:t>
              </a:r>
              <a:endParaRPr lang="en-US" altLang="zh-CN" sz="36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654" name="WordArt 7"/>
          <p:cNvSpPr>
            <a:spLocks noTextEdit="1"/>
          </p:cNvSpPr>
          <p:nvPr/>
        </p:nvSpPr>
        <p:spPr>
          <a:xfrm>
            <a:off x="3059113" y="3429000"/>
            <a:ext cx="4629150" cy="1009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Just to be yourself!</a:t>
            </a:r>
            <a:endParaRPr lang="zh-CN" altLang="en-US" sz="4000" b="1">
              <a:ln w="9525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7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/>
          <p:nvPr/>
        </p:nvSpPr>
        <p:spPr>
          <a:xfrm>
            <a:off x="323850" y="3213100"/>
            <a:ext cx="8532813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Comic Sans MS" panose="030F0702030302020204" pitchFamily="66" charset="0"/>
              </a:rPr>
              <a:t>Just to be yourself!</a:t>
            </a:r>
            <a:endParaRPr lang="en-US" altLang="zh-CN" sz="66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5" name="Rectangle 3"/>
          <p:cNvSpPr/>
          <p:nvPr/>
        </p:nvSpPr>
        <p:spPr>
          <a:xfrm>
            <a:off x="468313" y="836613"/>
            <a:ext cx="6913562" cy="1189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F0000"/>
                </a:solidFill>
                <a:latin typeface="Comic Sans MS" panose="030F0702030302020204" pitchFamily="66" charset="0"/>
              </a:rPr>
              <a:t>Enjoy </a:t>
            </a:r>
            <a:r>
              <a:rPr lang="en-US" altLang="zh-CN" sz="6600" b="1">
                <a:solidFill>
                  <a:srgbClr val="FF0000"/>
                </a:solidFill>
                <a:latin typeface="Comic Sans MS" panose="030F0702030302020204" pitchFamily="66" charset="0"/>
              </a:rPr>
              <a:t>your</a:t>
            </a:r>
            <a:r>
              <a:rPr lang="en-US" altLang="zh-CN" sz="7200" b="1">
                <a:solidFill>
                  <a:srgbClr val="FF0000"/>
                </a:solidFill>
                <a:latin typeface="Comic Sans MS" panose="030F0702030302020204" pitchFamily="66" charset="0"/>
              </a:rPr>
              <a:t> life!</a:t>
            </a:r>
            <a:endParaRPr lang="en-US" altLang="zh-CN" sz="7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4" grpId="1"/>
      <p:bldP spid="54275" grpId="0"/>
      <p:bldP spid="5427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30724" name="WordArt 5"/>
          <p:cNvSpPr>
            <a:spLocks noTextEdit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l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Thank you!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7" name="Picture 2" descr="t01bbcd99d7acd0e41a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050" y="549275"/>
            <a:ext cx="5688013" cy="4252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WordArt 3"/>
          <p:cNvSpPr>
            <a:spLocks noTextEdit="1"/>
          </p:cNvSpPr>
          <p:nvPr/>
        </p:nvSpPr>
        <p:spPr>
          <a:xfrm>
            <a:off x="3059113" y="2781300"/>
            <a:ext cx="720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</a:t>
            </a:r>
            <a:endParaRPr lang="zh-CN" altLang="en-US" sz="3600" b="1">
              <a:ln w="952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9" name="WordArt 4"/>
          <p:cNvSpPr>
            <a:spLocks noTextEdit="1"/>
          </p:cNvSpPr>
          <p:nvPr/>
        </p:nvSpPr>
        <p:spPr>
          <a:xfrm>
            <a:off x="4645025" y="2781300"/>
            <a:ext cx="43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It</a:t>
            </a:r>
            <a:endParaRPr lang="zh-CN" altLang="en-US" sz="3600" b="1">
              <a:ln w="952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50" name="WordArt 5"/>
          <p:cNvSpPr>
            <a:spLocks noTextEdit="1"/>
          </p:cNvSpPr>
          <p:nvPr/>
        </p:nvSpPr>
        <p:spPr>
          <a:xfrm>
            <a:off x="5651500" y="2924175"/>
            <a:ext cx="18002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Yourself</a:t>
            </a:r>
            <a:endParaRPr lang="zh-CN" altLang="en-US" sz="3600" b="1">
              <a:ln w="952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82929E-7 C -0.07066 0.0111 -0.1408 0.02267 -0.1441 0.04164 C -0.14722 0.06037 -0.0191 0.09507 -0.01997 0.11219 C -0.02049 0.12931 -0.1467 0.12815 -0.14827 0.14504 C -0.14965 0.16192 -0.03264 0.19408 -0.03038 0.21397 C -0.0283 0.23386 -0.08195 0.24913 -0.13542 0.26486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116 C -0.03229 -0.00231 -0.06441 -0.00532 -0.06702 0.02475 C -0.06962 0.05482 -0.03594 0.17997 -0.01528 0.18205 C 0.00538 0.18413 0.03854 0.03285 0.0566 0.03655 C 0.07465 0.04048 0.10312 0.16748 0.09305 0.20564 C 0.08298 0.24358 0.01215 0.25515 -0.00347 0.26486 " pathEditMode="relative" rAng="0" ptsTypes="aaaaaA">
                                      <p:cBhvr>
                                        <p:cTn id="1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381E-6 C 0.08038 0.01481 0.16094 0.02984 0.16823 0.04858 C 0.17552 0.06731 0.05625 0.08073 0.04358 0.11289 C 0.0309 0.14504 0.08246 0.21906 0.09184 0.2415 C 0.10121 0.26394 0.10052 0.25584 0.1 0.24775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1" name="Text Box 2"/>
          <p:cNvSpPr txBox="1"/>
          <p:nvPr/>
        </p:nvSpPr>
        <p:spPr>
          <a:xfrm>
            <a:off x="5292725" y="3357563"/>
            <a:ext cx="230346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172" name="Picture 3" descr="t01fec8628e7780b31d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349625" y="2492375"/>
            <a:ext cx="2373313" cy="1670050"/>
          </a:xfrm>
          <a:ln/>
        </p:spPr>
      </p:pic>
      <p:grpSp>
        <p:nvGrpSpPr>
          <p:cNvPr id="2" name="Group 4"/>
          <p:cNvGrpSpPr/>
          <p:nvPr/>
        </p:nvGrpSpPr>
        <p:grpSpPr>
          <a:xfrm>
            <a:off x="1116013" y="3860800"/>
            <a:ext cx="2619375" cy="2166938"/>
            <a:chOff x="340" y="2478"/>
            <a:chExt cx="1650" cy="1365"/>
          </a:xfrm>
        </p:grpSpPr>
        <p:sp>
          <p:nvSpPr>
            <p:cNvPr id="7186" name="Text Box 5"/>
            <p:cNvSpPr txBox="1"/>
            <p:nvPr/>
          </p:nvSpPr>
          <p:spPr>
            <a:xfrm>
              <a:off x="340" y="3612"/>
              <a:ext cx="165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decorate the house</a:t>
              </a:r>
              <a:endParaRPr lang="en-US" altLang="zh-CN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187" name="Picture 6" descr="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3" y="2478"/>
              <a:ext cx="780" cy="106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7"/>
          <p:cNvGrpSpPr/>
          <p:nvPr/>
        </p:nvGrpSpPr>
        <p:grpSpPr>
          <a:xfrm>
            <a:off x="5076825" y="4292600"/>
            <a:ext cx="1682750" cy="2238375"/>
            <a:chOff x="3090" y="2478"/>
            <a:chExt cx="1060" cy="1410"/>
          </a:xfrm>
        </p:grpSpPr>
        <p:sp>
          <p:nvSpPr>
            <p:cNvPr id="7184" name="Text Box 8"/>
            <p:cNvSpPr txBox="1"/>
            <p:nvPr/>
          </p:nvSpPr>
          <p:spPr>
            <a:xfrm>
              <a:off x="3090" y="3657"/>
              <a:ext cx="106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repair a car</a:t>
              </a:r>
              <a:endParaRPr lang="en-US" altLang="zh-CN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185" name="Picture 9" descr="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52" y="2478"/>
              <a:ext cx="828" cy="103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0"/>
          <p:cNvGrpSpPr/>
          <p:nvPr/>
        </p:nvGrpSpPr>
        <p:grpSpPr>
          <a:xfrm>
            <a:off x="6156325" y="1341438"/>
            <a:ext cx="1979613" cy="2238375"/>
            <a:chOff x="3696" y="527"/>
            <a:chExt cx="1247" cy="1410"/>
          </a:xfrm>
        </p:grpSpPr>
        <p:sp>
          <p:nvSpPr>
            <p:cNvPr id="7182" name="Text Box 11"/>
            <p:cNvSpPr txBox="1"/>
            <p:nvPr/>
          </p:nvSpPr>
          <p:spPr>
            <a:xfrm>
              <a:off x="3742" y="1706"/>
              <a:ext cx="120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make a table</a:t>
              </a:r>
              <a:endParaRPr lang="en-US" altLang="zh-CN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183" name="Picture 12" descr="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96" y="527"/>
              <a:ext cx="1056" cy="114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Group 13"/>
          <p:cNvGrpSpPr/>
          <p:nvPr/>
        </p:nvGrpSpPr>
        <p:grpSpPr>
          <a:xfrm>
            <a:off x="3708400" y="260350"/>
            <a:ext cx="1895475" cy="1987550"/>
            <a:chOff x="1870" y="164"/>
            <a:chExt cx="1194" cy="1252"/>
          </a:xfrm>
        </p:grpSpPr>
        <p:sp>
          <p:nvSpPr>
            <p:cNvPr id="7180" name="Text Box 14"/>
            <p:cNvSpPr txBox="1"/>
            <p:nvPr/>
          </p:nvSpPr>
          <p:spPr>
            <a:xfrm>
              <a:off x="1870" y="1185"/>
              <a:ext cx="119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make biscuits</a:t>
              </a:r>
              <a:endParaRPr lang="en-US" altLang="zh-CN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181" name="Picture 15" descr="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18" y="164"/>
              <a:ext cx="840" cy="89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Group 16"/>
          <p:cNvGrpSpPr/>
          <p:nvPr/>
        </p:nvGrpSpPr>
        <p:grpSpPr>
          <a:xfrm>
            <a:off x="611188" y="836613"/>
            <a:ext cx="2447925" cy="2311400"/>
            <a:chOff x="340" y="572"/>
            <a:chExt cx="1451" cy="1456"/>
          </a:xfrm>
        </p:grpSpPr>
        <p:sp>
          <p:nvSpPr>
            <p:cNvPr id="7178" name="Text Box 17"/>
            <p:cNvSpPr txBox="1"/>
            <p:nvPr/>
          </p:nvSpPr>
          <p:spPr>
            <a:xfrm>
              <a:off x="340" y="1797"/>
              <a:ext cx="145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repair an electric fan</a:t>
              </a:r>
              <a:r>
                <a:rPr lang="en-US" altLang="zh-CN">
                  <a:latin typeface="Arial" panose="020B0604020202020204" pitchFamily="34" charset="0"/>
                </a:rPr>
                <a:t> 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pic>
          <p:nvPicPr>
            <p:cNvPr id="7179" name="Picture 18" descr="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1" y="572"/>
              <a:ext cx="960" cy="115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9739 C 0.09584 0.07333 0.07379 0.31436 -0.05034 0.43974 C -0.175 0.56535 -0.35538 0.5288 -0.45243 0.35785 C -0.54948 0.18737 -0.52673 -0.05344 -0.40243 -0.17881 C -0.2776 -0.30442 -0.09757 -0.26834 -0.00104 -0.09739 Z " pathEditMode="relative" rAng="1805610688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2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6037 C 0.15452 -0.07032 0.28993 0.09508 0.29688 0.30859 C 0.30486 0.52256 0.18195 0.70414 0.02361 0.71525 C -0.13437 0.72358 -0.2691 0.55795 -0.27639 0.34467 C -0.2842 0.1307 -0.16198 -0.05042 -0.00382 -0.06037 Z " pathEditMode="relative" rAng="-367404032" ptsTypes="fffff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38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16 0.03238 C 0.1552 -0.15545 0.33038 -0.22924 0.47343 -0.13162 C 0.61632 -0.03424 0.67395 0.19847 0.60173 0.3863 C 0.52951 0.57414 0.35434 0.64746 0.21145 0.54985 C 0.0684 0.45223 0.01093 0.22021 0.08316 0.03238 Z " pathEditMode="relative" rAng="1961410048" ptsTypes="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17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3793 C -0.06441 -0.21952 -0.01267 -0.45015 0.12639 -0.55193 C 0.26476 -0.65348 0.43906 -0.58848 0.51371 -0.40712 C 0.58871 -0.2253 0.53646 0.00532 0.39792 0.10687 C 0.25885 0.20865 0.08559 0.14388 0.01042 -0.03793 Z " pathEditMode="relative" rAng="-1366838448" ptsTypes="fffff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18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0.03516 C -0.11215 0.1418 -0.28663 0.08374 -0.36684 -0.09484 C -0.44705 -0.27365 -0.40312 -0.50613 -0.26892 -0.613 C -0.13489 -0.7201 0.03959 -0.66134 0.11945 -0.48253 C 0.19983 -0.30349 0.15608 -0.07171 0.0217 0.03516 Z " pathEditMode="relative" rAng="-1728795288" ptsTypes="fffff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 descr="dc31e636-e7ad-4b45-9b2a-86ef4633ed5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3213100"/>
            <a:ext cx="175260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t01374d6f6031f98e0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88" y="2205038"/>
            <a:ext cx="2436812" cy="204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t01c2003e327c486c4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3141663"/>
            <a:ext cx="2447925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5" descr="t01fec8628e7780b31d"/>
          <p:cNvPicPr>
            <a:picLocks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52413" y="908050"/>
            <a:ext cx="2373312" cy="1670050"/>
          </a:xfrm>
          <a:ln/>
        </p:spPr>
      </p:pic>
      <p:pic>
        <p:nvPicPr>
          <p:cNvPr id="28678" name="Picture 6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138" y="981075"/>
            <a:ext cx="2519362" cy="1966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8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86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457200"/>
            <a:ext cx="3657600" cy="265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76600"/>
            <a:ext cx="3648075" cy="272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0" y="3573463"/>
            <a:ext cx="240347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5" descr="t01fec8628e7780b31d"/>
          <p:cNvPicPr>
            <a:picLocks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133725" y="3429000"/>
            <a:ext cx="3165475" cy="2227263"/>
          </a:xfrm>
          <a:ln/>
        </p:spPr>
      </p:pic>
      <p:pic>
        <p:nvPicPr>
          <p:cNvPr id="29702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0000">
            <a:off x="4632325" y="404813"/>
            <a:ext cx="4511675" cy="3325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7"/>
          <p:cNvSpPr/>
          <p:nvPr/>
        </p:nvSpPr>
        <p:spPr>
          <a:xfrm>
            <a:off x="1835150" y="5975350"/>
            <a:ext cx="53324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0" hangingPunct="0"/>
            <a:r>
              <a:rPr lang="en-US" altLang="zh-CN" sz="2400">
                <a:solidFill>
                  <a:srgbClr val="A5067A"/>
                </a:solidFill>
                <a:latin typeface="Calibri" panose="020F0502020204030204" pitchFamily="34" charset="0"/>
              </a:rPr>
              <a:t>DIY is popular all over the world now. </a:t>
            </a:r>
            <a:endParaRPr lang="en-US" altLang="zh-CN" sz="2400">
              <a:solidFill>
                <a:srgbClr val="A5067A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3" name="Picture 2" descr="1"/>
          <p:cNvPicPr>
            <a:picLocks noChangeAspect="1"/>
          </p:cNvPicPr>
          <p:nvPr/>
        </p:nvPicPr>
        <p:blipFill>
          <a:blip r:embed="rId1"/>
          <a:srcRect t="2083" r="6667"/>
          <a:stretch>
            <a:fillRect/>
          </a:stretch>
        </p:blipFill>
        <p:spPr>
          <a:xfrm>
            <a:off x="1908175" y="1700213"/>
            <a:ext cx="4843463" cy="4065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AutoShape 3"/>
          <p:cNvSpPr/>
          <p:nvPr/>
        </p:nvSpPr>
        <p:spPr>
          <a:xfrm>
            <a:off x="3132138" y="404813"/>
            <a:ext cx="2819400" cy="1219200"/>
          </a:xfrm>
          <a:prstGeom prst="cloudCallout">
            <a:avLst>
              <a:gd name="adj1" fmla="val -2250"/>
              <a:gd name="adj2" fmla="val 65106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5" name="Text Box 4"/>
          <p:cNvSpPr txBox="1"/>
          <p:nvPr/>
        </p:nvSpPr>
        <p:spPr>
          <a:xfrm>
            <a:off x="3348038" y="765175"/>
            <a:ext cx="2590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tx2"/>
                </a:solidFill>
                <a:latin typeface="Arial" panose="020B0604020202020204" pitchFamily="34" charset="0"/>
              </a:rPr>
              <a:t>Hobo is excited.</a:t>
            </a:r>
            <a:endParaRPr lang="en-US" altLang="zh-CN" sz="24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1143000"/>
          </a:xfrm>
          <a:ln/>
        </p:spPr>
        <p:txBody>
          <a:bodyPr vert="horz" wrap="square" lIns="91440" tIns="45720" rIns="91440" bIns="45720" anchor="ctr"/>
          <a:p>
            <a:endParaRPr lang="zh-CN" altLang="en-US" dirty="0"/>
          </a:p>
        </p:txBody>
      </p:sp>
      <p:sp>
        <p:nvSpPr>
          <p:cNvPr id="11268" name="TextBox 3"/>
          <p:cNvSpPr/>
          <p:nvPr>
            <p:ph idx="1"/>
          </p:nvPr>
        </p:nvSpPr>
        <p:spPr>
          <a:xfrm>
            <a:off x="457200" y="1600200"/>
            <a:ext cx="7138988" cy="604838"/>
          </a:xfrm>
          <a:ln/>
        </p:spPr>
        <p:txBody>
          <a:bodyPr vert="horz" wrap="square" lIns="91440" tIns="45720" rIns="91440" bIns="45720" anchor="t"/>
          <a:p>
            <a:pPr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1. What’s Hobo going to do?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zh-CN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1269" name="TextBox 7"/>
          <p:cNvSpPr txBox="1"/>
          <p:nvPr/>
        </p:nvSpPr>
        <p:spPr>
          <a:xfrm>
            <a:off x="428625" y="2286000"/>
            <a:ext cx="70104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2. Will Eddie help Hobo?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1270" name="TextBox 5"/>
          <p:cNvSpPr txBox="1"/>
          <p:nvPr/>
        </p:nvSpPr>
        <p:spPr>
          <a:xfrm>
            <a:off x="471488" y="2997200"/>
            <a:ext cx="64770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3. What should Hobo read first?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1271" name="TextBox 7"/>
          <p:cNvSpPr txBox="1"/>
          <p:nvPr/>
        </p:nvSpPr>
        <p:spPr>
          <a:xfrm>
            <a:off x="468313" y="3716338"/>
            <a:ext cx="8218487" cy="6762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4. What does Hobo probably need?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1272" name="TextBox 7"/>
          <p:cNvSpPr txBox="1"/>
          <p:nvPr/>
        </p:nvSpPr>
        <p:spPr>
          <a:xfrm>
            <a:off x="468313" y="4437063"/>
            <a:ext cx="8218487" cy="6762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5. What should Hobo do at last?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grpSp>
        <p:nvGrpSpPr>
          <p:cNvPr id="11273" name="Group 8"/>
          <p:cNvGrpSpPr/>
          <p:nvPr/>
        </p:nvGrpSpPr>
        <p:grpSpPr>
          <a:xfrm>
            <a:off x="84138" y="188913"/>
            <a:ext cx="7656512" cy="1341437"/>
            <a:chOff x="53" y="119"/>
            <a:chExt cx="4823" cy="845"/>
          </a:xfrm>
        </p:grpSpPr>
        <p:pic>
          <p:nvPicPr>
            <p:cNvPr id="11274" name="Picture 12" descr="BAN_10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" y="119"/>
              <a:ext cx="4823" cy="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5" name="Text Box 10"/>
            <p:cNvSpPr txBox="1"/>
            <p:nvPr/>
          </p:nvSpPr>
          <p:spPr>
            <a:xfrm>
              <a:off x="385" y="300"/>
              <a:ext cx="3434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8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Listen and answer</a:t>
              </a:r>
              <a:endParaRPr lang="en-US" altLang="zh-CN" sz="4800" b="1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TextBox 3"/>
          <p:cNvSpPr txBox="1"/>
          <p:nvPr/>
        </p:nvSpPr>
        <p:spPr>
          <a:xfrm>
            <a:off x="671513" y="1357313"/>
            <a:ext cx="6400800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1. What’s Hobo going to do?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388" y="1931988"/>
            <a:ext cx="80756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He’s going to build/make his new house.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2293" name="TextBox 5"/>
          <p:cNvSpPr txBox="1"/>
          <p:nvPr/>
        </p:nvSpPr>
        <p:spPr>
          <a:xfrm>
            <a:off x="671513" y="4381500"/>
            <a:ext cx="64770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3. What should Hobo read first?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045075"/>
            <a:ext cx="8077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 should read the instructions first.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</a:rPr>
              <a:t>(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</a:rPr>
              <a:t>He’d better </a:t>
            </a:r>
            <a:r>
              <a:rPr lang="en-US" altLang="zh-CN" sz="3600" b="1">
                <a:latin typeface="Times New Roman" panose="02020603050405020304" pitchFamily="18" charset="0"/>
              </a:rPr>
              <a:t>read the instructions first.)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12295" name="TextBox 7"/>
          <p:cNvSpPr txBox="1"/>
          <p:nvPr/>
        </p:nvSpPr>
        <p:spPr>
          <a:xfrm>
            <a:off x="642938" y="2857500"/>
            <a:ext cx="70104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2. Will Eddie help Hobo?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63" y="3500438"/>
            <a:ext cx="6400800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No, he won’t.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12297" name="Group 8"/>
          <p:cNvGrpSpPr/>
          <p:nvPr/>
        </p:nvGrpSpPr>
        <p:grpSpPr>
          <a:xfrm>
            <a:off x="84138" y="188913"/>
            <a:ext cx="7656512" cy="1341437"/>
            <a:chOff x="53" y="119"/>
            <a:chExt cx="4823" cy="845"/>
          </a:xfrm>
        </p:grpSpPr>
        <p:pic>
          <p:nvPicPr>
            <p:cNvPr id="12298" name="Picture 12" descr="BAN_10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" y="119"/>
              <a:ext cx="4823" cy="84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9" name="Text Box 10"/>
            <p:cNvSpPr txBox="1"/>
            <p:nvPr/>
          </p:nvSpPr>
          <p:spPr>
            <a:xfrm>
              <a:off x="385" y="300"/>
              <a:ext cx="3434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8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Listen and answer</a:t>
              </a:r>
              <a:endParaRPr lang="en-US" altLang="zh-CN" sz="4800" b="1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charRg st="40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初中7 年级-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A000120141204A08PWBG</Template>
  <TotalTime>0</TotalTime>
  <Words>3476</Words>
  <Application>WPS 演示</Application>
  <PresentationFormat>在屏幕上显示</PresentationFormat>
  <Paragraphs>260</Paragraphs>
  <Slides>28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Times New Roman</vt:lpstr>
      <vt:lpstr>方正北魏楷书简体</vt:lpstr>
      <vt:lpstr>汉仪综艺体简</vt:lpstr>
      <vt:lpstr>Bodoni MT Black</vt:lpstr>
      <vt:lpstr>Comic Sans MS</vt:lpstr>
      <vt:lpstr>Arial Black</vt:lpstr>
      <vt:lpstr>微软雅黑</vt:lpstr>
      <vt:lpstr>Arial Unicode MS</vt:lpstr>
      <vt:lpstr>Segoe Print</vt:lpstr>
      <vt:lpstr>华文彩云</vt:lpstr>
      <vt:lpstr>初中7 年级-PPT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预习检测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24</cp:revision>
  <dcterms:created xsi:type="dcterms:W3CDTF">2014-09-19T01:41:12Z</dcterms:created>
  <dcterms:modified xsi:type="dcterms:W3CDTF">2018-10-22T00:11:54Z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2052-10.1.0.7616</vt:lpwstr>
  </property>
</Properties>
</file>