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314" r:id="rId3"/>
    <p:sldId id="671" r:id="rId5"/>
    <p:sldId id="1339" r:id="rId6"/>
    <p:sldId id="1405" r:id="rId7"/>
    <p:sldId id="1404" r:id="rId8"/>
    <p:sldId id="1316" r:id="rId9"/>
    <p:sldId id="1295" r:id="rId10"/>
    <p:sldId id="1378" r:id="rId11"/>
    <p:sldId id="1212" r:id="rId12"/>
    <p:sldId id="1322" r:id="rId13"/>
    <p:sldId id="1328" r:id="rId14"/>
    <p:sldId id="1329" r:id="rId15"/>
    <p:sldId id="1325" r:id="rId16"/>
    <p:sldId id="1324" r:id="rId17"/>
    <p:sldId id="1331" r:id="rId18"/>
    <p:sldId id="1326" r:id="rId19"/>
    <p:sldId id="1332" r:id="rId20"/>
    <p:sldId id="1330" r:id="rId21"/>
    <p:sldId id="1341" r:id="rId22"/>
    <p:sldId id="1379" r:id="rId23"/>
    <p:sldId id="1321" r:id="rId24"/>
    <p:sldId id="1376" r:id="rId25"/>
    <p:sldId id="1380" r:id="rId26"/>
    <p:sldId id="1382" r:id="rId27"/>
    <p:sldId id="1377" r:id="rId28"/>
    <p:sldId id="1383" r:id="rId29"/>
    <p:sldId id="1384" r:id="rId30"/>
    <p:sldId id="1385" r:id="rId31"/>
    <p:sldId id="1333" r:id="rId32"/>
    <p:sldId id="1400" r:id="rId33"/>
    <p:sldId id="1387" r:id="rId34"/>
    <p:sldId id="1389" r:id="rId35"/>
    <p:sldId id="1390" r:id="rId36"/>
    <p:sldId id="1399" r:id="rId37"/>
    <p:sldId id="1398" r:id="rId38"/>
    <p:sldId id="1394" r:id="rId39"/>
    <p:sldId id="1360" r:id="rId40"/>
    <p:sldId id="1361" r:id="rId41"/>
    <p:sldId id="1362" r:id="rId42"/>
    <p:sldId id="1364" r:id="rId43"/>
    <p:sldId id="1337" r:id="rId44"/>
    <p:sldId id="1445" r:id="rId45"/>
  </p:sldIdLst>
  <p:sldSz cx="11522075" cy="7200900"/>
  <p:notesSz cx="6858000" cy="9144000"/>
  <p:defaultTextStyle>
    <a:defPPr>
      <a:defRPr lang="zh-CN"/>
    </a:defPPr>
    <a:lvl1pPr marL="0" algn="l" defTabSz="1069340" rtl="0" eaLnBrk="1" latinLnBrk="0" hangingPunct="1">
      <a:defRPr sz="2100" kern="1200">
        <a:solidFill>
          <a:schemeClr val="tx1"/>
        </a:solidFill>
        <a:latin typeface="+mn-lt"/>
        <a:ea typeface="+mn-ea"/>
        <a:cs typeface="+mn-cs"/>
      </a:defRPr>
    </a:lvl1pPr>
    <a:lvl2pPr marL="534670" algn="l" defTabSz="1069340" rtl="0" eaLnBrk="1" latinLnBrk="0" hangingPunct="1">
      <a:defRPr sz="2100" kern="1200">
        <a:solidFill>
          <a:schemeClr val="tx1"/>
        </a:solidFill>
        <a:latin typeface="+mn-lt"/>
        <a:ea typeface="+mn-ea"/>
        <a:cs typeface="+mn-cs"/>
      </a:defRPr>
    </a:lvl2pPr>
    <a:lvl3pPr marL="1069975" algn="l" defTabSz="1069340" rtl="0" eaLnBrk="1" latinLnBrk="0" hangingPunct="1">
      <a:defRPr sz="2100" kern="1200">
        <a:solidFill>
          <a:schemeClr val="tx1"/>
        </a:solidFill>
        <a:latin typeface="+mn-lt"/>
        <a:ea typeface="+mn-ea"/>
        <a:cs typeface="+mn-cs"/>
      </a:defRPr>
    </a:lvl3pPr>
    <a:lvl4pPr marL="1604645" algn="l" defTabSz="1069340" rtl="0" eaLnBrk="1" latinLnBrk="0" hangingPunct="1">
      <a:defRPr sz="2100" kern="1200">
        <a:solidFill>
          <a:schemeClr val="tx1"/>
        </a:solidFill>
        <a:latin typeface="+mn-lt"/>
        <a:ea typeface="+mn-ea"/>
        <a:cs typeface="+mn-cs"/>
      </a:defRPr>
    </a:lvl4pPr>
    <a:lvl5pPr marL="2139950" algn="l" defTabSz="1069340" rtl="0" eaLnBrk="1" latinLnBrk="0" hangingPunct="1">
      <a:defRPr sz="2100" kern="1200">
        <a:solidFill>
          <a:schemeClr val="tx1"/>
        </a:solidFill>
        <a:latin typeface="+mn-lt"/>
        <a:ea typeface="+mn-ea"/>
        <a:cs typeface="+mn-cs"/>
      </a:defRPr>
    </a:lvl5pPr>
    <a:lvl6pPr marL="2674620" algn="l" defTabSz="1069340" rtl="0" eaLnBrk="1" latinLnBrk="0" hangingPunct="1">
      <a:defRPr sz="2100" kern="1200">
        <a:solidFill>
          <a:schemeClr val="tx1"/>
        </a:solidFill>
        <a:latin typeface="+mn-lt"/>
        <a:ea typeface="+mn-ea"/>
        <a:cs typeface="+mn-cs"/>
      </a:defRPr>
    </a:lvl6pPr>
    <a:lvl7pPr marL="3209290" algn="l" defTabSz="1069340" rtl="0" eaLnBrk="1" latinLnBrk="0" hangingPunct="1">
      <a:defRPr sz="2100" kern="1200">
        <a:solidFill>
          <a:schemeClr val="tx1"/>
        </a:solidFill>
        <a:latin typeface="+mn-lt"/>
        <a:ea typeface="+mn-ea"/>
        <a:cs typeface="+mn-cs"/>
      </a:defRPr>
    </a:lvl7pPr>
    <a:lvl8pPr marL="3744595" algn="l" defTabSz="1069340" rtl="0" eaLnBrk="1" latinLnBrk="0" hangingPunct="1">
      <a:defRPr sz="2100" kern="1200">
        <a:solidFill>
          <a:schemeClr val="tx1"/>
        </a:solidFill>
        <a:latin typeface="+mn-lt"/>
        <a:ea typeface="+mn-ea"/>
        <a:cs typeface="+mn-cs"/>
      </a:defRPr>
    </a:lvl8pPr>
    <a:lvl9pPr marL="4279265" algn="l" defTabSz="1069340"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663300"/>
    <a:srgbClr val="800000"/>
    <a:srgbClr val="996600"/>
    <a:srgbClr val="333300"/>
    <a:srgbClr val="FFFFCC"/>
    <a:srgbClr val="FFCC00"/>
    <a:srgbClr val="660033"/>
    <a:srgbClr val="0033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2022" autoAdjust="0"/>
  </p:normalViewPr>
  <p:slideViewPr>
    <p:cSldViewPr>
      <p:cViewPr varScale="1">
        <p:scale>
          <a:sx n="75" d="100"/>
          <a:sy n="75" d="100"/>
        </p:scale>
        <p:origin x="1200" y="72"/>
      </p:cViewPr>
      <p:guideLst>
        <p:guide orient="horz" pos="2268"/>
        <p:guide pos="362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BC03DA-8B7D-447E-9C29-3A60D78EE7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24613-4AE4-47A1-995F-688A24B349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069340" rtl="0" eaLnBrk="1" latinLnBrk="0" hangingPunct="1">
      <a:defRPr sz="1400" kern="1200">
        <a:solidFill>
          <a:schemeClr val="tx1"/>
        </a:solidFill>
        <a:latin typeface="+mn-lt"/>
        <a:ea typeface="+mn-ea"/>
        <a:cs typeface="+mn-cs"/>
      </a:defRPr>
    </a:lvl1pPr>
    <a:lvl2pPr marL="534670" algn="l" defTabSz="1069340" rtl="0" eaLnBrk="1" latinLnBrk="0" hangingPunct="1">
      <a:defRPr sz="1400" kern="1200">
        <a:solidFill>
          <a:schemeClr val="tx1"/>
        </a:solidFill>
        <a:latin typeface="+mn-lt"/>
        <a:ea typeface="+mn-ea"/>
        <a:cs typeface="+mn-cs"/>
      </a:defRPr>
    </a:lvl2pPr>
    <a:lvl3pPr marL="1069975" algn="l" defTabSz="1069340" rtl="0" eaLnBrk="1" latinLnBrk="0" hangingPunct="1">
      <a:defRPr sz="1400" kern="1200">
        <a:solidFill>
          <a:schemeClr val="tx1"/>
        </a:solidFill>
        <a:latin typeface="+mn-lt"/>
        <a:ea typeface="+mn-ea"/>
        <a:cs typeface="+mn-cs"/>
      </a:defRPr>
    </a:lvl3pPr>
    <a:lvl4pPr marL="1604645" algn="l" defTabSz="1069340" rtl="0" eaLnBrk="1" latinLnBrk="0" hangingPunct="1">
      <a:defRPr sz="1400" kern="1200">
        <a:solidFill>
          <a:schemeClr val="tx1"/>
        </a:solidFill>
        <a:latin typeface="+mn-lt"/>
        <a:ea typeface="+mn-ea"/>
        <a:cs typeface="+mn-cs"/>
      </a:defRPr>
    </a:lvl4pPr>
    <a:lvl5pPr marL="2139950" algn="l" defTabSz="1069340" rtl="0" eaLnBrk="1" latinLnBrk="0" hangingPunct="1">
      <a:defRPr sz="1400" kern="1200">
        <a:solidFill>
          <a:schemeClr val="tx1"/>
        </a:solidFill>
        <a:latin typeface="+mn-lt"/>
        <a:ea typeface="+mn-ea"/>
        <a:cs typeface="+mn-cs"/>
      </a:defRPr>
    </a:lvl5pPr>
    <a:lvl6pPr marL="2674620" algn="l" defTabSz="1069340" rtl="0" eaLnBrk="1" latinLnBrk="0" hangingPunct="1">
      <a:defRPr sz="1400" kern="1200">
        <a:solidFill>
          <a:schemeClr val="tx1"/>
        </a:solidFill>
        <a:latin typeface="+mn-lt"/>
        <a:ea typeface="+mn-ea"/>
        <a:cs typeface="+mn-cs"/>
      </a:defRPr>
    </a:lvl6pPr>
    <a:lvl7pPr marL="3209290" algn="l" defTabSz="1069340" rtl="0" eaLnBrk="1" latinLnBrk="0" hangingPunct="1">
      <a:defRPr sz="1400" kern="1200">
        <a:solidFill>
          <a:schemeClr val="tx1"/>
        </a:solidFill>
        <a:latin typeface="+mn-lt"/>
        <a:ea typeface="+mn-ea"/>
        <a:cs typeface="+mn-cs"/>
      </a:defRPr>
    </a:lvl7pPr>
    <a:lvl8pPr marL="3744595" algn="l" defTabSz="1069340" rtl="0" eaLnBrk="1" latinLnBrk="0" hangingPunct="1">
      <a:defRPr sz="1400" kern="1200">
        <a:solidFill>
          <a:schemeClr val="tx1"/>
        </a:solidFill>
        <a:latin typeface="+mn-lt"/>
        <a:ea typeface="+mn-ea"/>
        <a:cs typeface="+mn-cs"/>
      </a:defRPr>
    </a:lvl8pPr>
    <a:lvl9pPr marL="4279265" algn="l" defTabSz="106934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236947"/>
            <a:ext cx="9793764" cy="154352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728311" y="4080510"/>
            <a:ext cx="8065453" cy="1840230"/>
          </a:xfrm>
        </p:spPr>
        <p:txBody>
          <a:bodyPr/>
          <a:lstStyle>
            <a:lvl1pPr marL="0" indent="0" algn="ctr">
              <a:buNone/>
              <a:defRPr>
                <a:solidFill>
                  <a:schemeClr val="tx1">
                    <a:tint val="75000"/>
                  </a:schemeClr>
                </a:solidFill>
              </a:defRPr>
            </a:lvl1pPr>
            <a:lvl2pPr marL="534670" indent="0" algn="ctr">
              <a:buNone/>
              <a:defRPr>
                <a:solidFill>
                  <a:schemeClr val="tx1">
                    <a:tint val="75000"/>
                  </a:schemeClr>
                </a:solidFill>
              </a:defRPr>
            </a:lvl2pPr>
            <a:lvl3pPr marL="1069975" indent="0" algn="ctr">
              <a:buNone/>
              <a:defRPr>
                <a:solidFill>
                  <a:schemeClr val="tx1">
                    <a:tint val="75000"/>
                  </a:schemeClr>
                </a:solidFill>
              </a:defRPr>
            </a:lvl3pPr>
            <a:lvl4pPr marL="1604645" indent="0" algn="ctr">
              <a:buNone/>
              <a:defRPr>
                <a:solidFill>
                  <a:schemeClr val="tx1">
                    <a:tint val="75000"/>
                  </a:schemeClr>
                </a:solidFill>
              </a:defRPr>
            </a:lvl4pPr>
            <a:lvl5pPr marL="2139950" indent="0" algn="ctr">
              <a:buNone/>
              <a:defRPr>
                <a:solidFill>
                  <a:schemeClr val="tx1">
                    <a:tint val="75000"/>
                  </a:schemeClr>
                </a:solidFill>
              </a:defRPr>
            </a:lvl5pPr>
            <a:lvl6pPr marL="2674620" indent="0" algn="ctr">
              <a:buNone/>
              <a:defRPr>
                <a:solidFill>
                  <a:schemeClr val="tx1">
                    <a:tint val="75000"/>
                  </a:schemeClr>
                </a:solidFill>
              </a:defRPr>
            </a:lvl6pPr>
            <a:lvl7pPr marL="3209290" indent="0" algn="ctr">
              <a:buNone/>
              <a:defRPr>
                <a:solidFill>
                  <a:schemeClr val="tx1">
                    <a:tint val="75000"/>
                  </a:schemeClr>
                </a:solidFill>
              </a:defRPr>
            </a:lvl7pPr>
            <a:lvl8pPr marL="3744595" indent="0" algn="ctr">
              <a:buNone/>
              <a:defRPr>
                <a:solidFill>
                  <a:schemeClr val="tx1">
                    <a:tint val="75000"/>
                  </a:schemeClr>
                </a:solidFill>
              </a:defRPr>
            </a:lvl8pPr>
            <a:lvl9pPr marL="42792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25896" y="303372"/>
            <a:ext cx="3266589" cy="645080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26131" y="303372"/>
            <a:ext cx="9607730" cy="645080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7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300">
                <a:solidFill>
                  <a:schemeClr val="tx1">
                    <a:tint val="75000"/>
                  </a:schemeClr>
                </a:solidFill>
              </a:defRPr>
            </a:lvl1pPr>
            <a:lvl2pPr marL="534670" indent="0">
              <a:buNone/>
              <a:defRPr sz="2100">
                <a:solidFill>
                  <a:schemeClr val="tx1">
                    <a:tint val="75000"/>
                  </a:schemeClr>
                </a:solidFill>
              </a:defRPr>
            </a:lvl2pPr>
            <a:lvl3pPr marL="1069975" indent="0">
              <a:buNone/>
              <a:defRPr sz="1900">
                <a:solidFill>
                  <a:schemeClr val="tx1">
                    <a:tint val="75000"/>
                  </a:schemeClr>
                </a:solidFill>
              </a:defRPr>
            </a:lvl3pPr>
            <a:lvl4pPr marL="1604645" indent="0">
              <a:buNone/>
              <a:defRPr sz="1600">
                <a:solidFill>
                  <a:schemeClr val="tx1">
                    <a:tint val="75000"/>
                  </a:schemeClr>
                </a:solidFill>
              </a:defRPr>
            </a:lvl4pPr>
            <a:lvl5pPr marL="2139950" indent="0">
              <a:buNone/>
              <a:defRPr sz="1600">
                <a:solidFill>
                  <a:schemeClr val="tx1">
                    <a:tint val="75000"/>
                  </a:schemeClr>
                </a:solidFill>
              </a:defRPr>
            </a:lvl5pPr>
            <a:lvl6pPr marL="2674620" indent="0">
              <a:buNone/>
              <a:defRPr sz="1600">
                <a:solidFill>
                  <a:schemeClr val="tx1">
                    <a:tint val="75000"/>
                  </a:schemeClr>
                </a:solidFill>
              </a:defRPr>
            </a:lvl6pPr>
            <a:lvl7pPr marL="3209290" indent="0">
              <a:buNone/>
              <a:defRPr sz="1600">
                <a:solidFill>
                  <a:schemeClr val="tx1">
                    <a:tint val="75000"/>
                  </a:schemeClr>
                </a:solidFill>
              </a:defRPr>
            </a:lvl7pPr>
            <a:lvl8pPr marL="3744595" indent="0">
              <a:buNone/>
              <a:defRPr sz="1600">
                <a:solidFill>
                  <a:schemeClr val="tx1">
                    <a:tint val="75000"/>
                  </a:schemeClr>
                </a:solidFill>
              </a:defRPr>
            </a:lvl8pPr>
            <a:lvl9pPr marL="42792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26132"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7355326"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nchor="b"/>
          <a:lstStyle>
            <a:lvl1pPr algn="l">
              <a:defRPr sz="23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nchor="b"/>
          <a:lstStyle>
            <a:lvl1pPr algn="l">
              <a:defRPr sz="23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700"/>
            </a:lvl1pPr>
            <a:lvl2pPr marL="534670" indent="0">
              <a:buNone/>
              <a:defRPr sz="3300"/>
            </a:lvl2pPr>
            <a:lvl3pPr marL="1069975" indent="0">
              <a:buNone/>
              <a:defRPr sz="2800"/>
            </a:lvl3pPr>
            <a:lvl4pPr marL="1604645" indent="0">
              <a:buNone/>
              <a:defRPr sz="2300"/>
            </a:lvl4pPr>
            <a:lvl5pPr marL="2139950" indent="0">
              <a:buNone/>
              <a:defRPr sz="2300"/>
            </a:lvl5pPr>
            <a:lvl6pPr marL="2674620" indent="0">
              <a:buNone/>
              <a:defRPr sz="2300"/>
            </a:lvl6pPr>
            <a:lvl7pPr marL="3209290" indent="0">
              <a:buNone/>
              <a:defRPr sz="2300"/>
            </a:lvl7pPr>
            <a:lvl8pPr marL="3744595" indent="0">
              <a:buNone/>
              <a:defRPr sz="2300"/>
            </a:lvl8pPr>
            <a:lvl9pPr marL="4279265" indent="0">
              <a:buNone/>
              <a:defRPr sz="2300"/>
            </a:lvl9pPr>
          </a:lstStyle>
          <a:p>
            <a:endParaRPr lang="zh-CN" altLang="en-US"/>
          </a:p>
        </p:txBody>
      </p:sp>
      <p:sp>
        <p:nvSpPr>
          <p:cNvPr id="4" name="文本占位符 3"/>
          <p:cNvSpPr>
            <a:spLocks noGrp="1"/>
          </p:cNvSpPr>
          <p:nvPr>
            <p:ph type="body" sz="half" idx="2"/>
          </p:nvPr>
        </p:nvSpPr>
        <p:spPr>
          <a:xfrm>
            <a:off x="2258407" y="5635705"/>
            <a:ext cx="6913245" cy="845105"/>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4" y="288370"/>
            <a:ext cx="10369868" cy="1200150"/>
          </a:xfrm>
          <a:prstGeom prst="rect">
            <a:avLst/>
          </a:prstGeom>
        </p:spPr>
        <p:txBody>
          <a:bodyPr vert="horz" lIns="106985" tIns="53492" rIns="106985" bIns="5349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80211"/>
            <a:ext cx="10369868" cy="4752261"/>
          </a:xfrm>
          <a:prstGeom prst="rect">
            <a:avLst/>
          </a:prstGeom>
        </p:spPr>
        <p:txBody>
          <a:bodyPr vert="horz" lIns="106985" tIns="53492" rIns="106985" bIns="53492"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576104" y="6674168"/>
            <a:ext cx="2688484"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fld id="{28C937AB-5291-48FC-9075-9F29944D13C7}" type="datetimeFigureOut">
              <a:rPr lang="zh-CN" altLang="en-US" smtClean="0"/>
            </a:fld>
            <a:endParaRPr lang="zh-CN" altLang="en-US"/>
          </a:p>
        </p:txBody>
      </p:sp>
      <p:sp>
        <p:nvSpPr>
          <p:cNvPr id="5" name="页脚占位符 4"/>
          <p:cNvSpPr>
            <a:spLocks noGrp="1"/>
          </p:cNvSpPr>
          <p:nvPr>
            <p:ph type="ftr" sz="quarter" idx="3"/>
          </p:nvPr>
        </p:nvSpPr>
        <p:spPr>
          <a:xfrm>
            <a:off x="3936709" y="6674168"/>
            <a:ext cx="3648657"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7" y="6674168"/>
            <a:ext cx="2688484"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78A3CECD-E187-45A6-BE7A-E277637993E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69340" rtl="0" eaLnBrk="1" latinLnBrk="0" hangingPunct="1">
        <a:spcBef>
          <a:spcPct val="0"/>
        </a:spcBef>
        <a:buNone/>
        <a:defRPr sz="5100" kern="1200">
          <a:solidFill>
            <a:schemeClr val="tx1"/>
          </a:solidFill>
          <a:latin typeface="+mj-lt"/>
          <a:ea typeface="+mj-ea"/>
          <a:cs typeface="+mj-cs"/>
        </a:defRPr>
      </a:lvl1pPr>
    </p:titleStyle>
    <p:bodyStyle>
      <a:lvl1pPr marL="401320" indent="-401320" algn="l" defTabSz="106934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315" indent="-334645" algn="l" defTabSz="106934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335" algn="l" defTabSz="10693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1980"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285"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1955"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260"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600" indent="-267335" algn="l" defTabSz="106934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340" rtl="0" eaLnBrk="1" latinLnBrk="0" hangingPunct="1">
        <a:defRPr sz="2100" kern="1200">
          <a:solidFill>
            <a:schemeClr val="tx1"/>
          </a:solidFill>
          <a:latin typeface="+mn-lt"/>
          <a:ea typeface="+mn-ea"/>
          <a:cs typeface="+mn-cs"/>
        </a:defRPr>
      </a:lvl1pPr>
      <a:lvl2pPr marL="534670" algn="l" defTabSz="1069340" rtl="0" eaLnBrk="1" latinLnBrk="0" hangingPunct="1">
        <a:defRPr sz="2100" kern="1200">
          <a:solidFill>
            <a:schemeClr val="tx1"/>
          </a:solidFill>
          <a:latin typeface="+mn-lt"/>
          <a:ea typeface="+mn-ea"/>
          <a:cs typeface="+mn-cs"/>
        </a:defRPr>
      </a:lvl2pPr>
      <a:lvl3pPr marL="1069975" algn="l" defTabSz="1069340" rtl="0" eaLnBrk="1" latinLnBrk="0" hangingPunct="1">
        <a:defRPr sz="2100" kern="1200">
          <a:solidFill>
            <a:schemeClr val="tx1"/>
          </a:solidFill>
          <a:latin typeface="+mn-lt"/>
          <a:ea typeface="+mn-ea"/>
          <a:cs typeface="+mn-cs"/>
        </a:defRPr>
      </a:lvl3pPr>
      <a:lvl4pPr marL="1604645" algn="l" defTabSz="1069340" rtl="0" eaLnBrk="1" latinLnBrk="0" hangingPunct="1">
        <a:defRPr sz="2100" kern="1200">
          <a:solidFill>
            <a:schemeClr val="tx1"/>
          </a:solidFill>
          <a:latin typeface="+mn-lt"/>
          <a:ea typeface="+mn-ea"/>
          <a:cs typeface="+mn-cs"/>
        </a:defRPr>
      </a:lvl4pPr>
      <a:lvl5pPr marL="2139950" algn="l" defTabSz="1069340" rtl="0" eaLnBrk="1" latinLnBrk="0" hangingPunct="1">
        <a:defRPr sz="2100" kern="1200">
          <a:solidFill>
            <a:schemeClr val="tx1"/>
          </a:solidFill>
          <a:latin typeface="+mn-lt"/>
          <a:ea typeface="+mn-ea"/>
          <a:cs typeface="+mn-cs"/>
        </a:defRPr>
      </a:lvl5pPr>
      <a:lvl6pPr marL="2674620" algn="l" defTabSz="1069340" rtl="0" eaLnBrk="1" latinLnBrk="0" hangingPunct="1">
        <a:defRPr sz="2100" kern="1200">
          <a:solidFill>
            <a:schemeClr val="tx1"/>
          </a:solidFill>
          <a:latin typeface="+mn-lt"/>
          <a:ea typeface="+mn-ea"/>
          <a:cs typeface="+mn-cs"/>
        </a:defRPr>
      </a:lvl6pPr>
      <a:lvl7pPr marL="3209290" algn="l" defTabSz="1069340" rtl="0" eaLnBrk="1" latinLnBrk="0" hangingPunct="1">
        <a:defRPr sz="2100" kern="1200">
          <a:solidFill>
            <a:schemeClr val="tx1"/>
          </a:solidFill>
          <a:latin typeface="+mn-lt"/>
          <a:ea typeface="+mn-ea"/>
          <a:cs typeface="+mn-cs"/>
        </a:defRPr>
      </a:lvl7pPr>
      <a:lvl8pPr marL="3744595" algn="l" defTabSz="1069340" rtl="0" eaLnBrk="1" latinLnBrk="0" hangingPunct="1">
        <a:defRPr sz="2100" kern="1200">
          <a:solidFill>
            <a:schemeClr val="tx1"/>
          </a:solidFill>
          <a:latin typeface="+mn-lt"/>
          <a:ea typeface="+mn-ea"/>
          <a:cs typeface="+mn-cs"/>
        </a:defRPr>
      </a:lvl8pPr>
      <a:lvl9pPr marL="4279265" algn="l" defTabSz="106934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jpeg"/><Relationship Id="rId7" Type="http://schemas.openxmlformats.org/officeDocument/2006/relationships/image" Target="../media/image6.jpeg"/><Relationship Id="rId6" Type="http://schemas.openxmlformats.org/officeDocument/2006/relationships/image" Target="../media/image5.GIF"/><Relationship Id="rId5" Type="http://schemas.openxmlformats.org/officeDocument/2006/relationships/slide" Target="slide2.xml"/><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jpe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9.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47.jpeg"/><Relationship Id="rId7" Type="http://schemas.openxmlformats.org/officeDocument/2006/relationships/image" Target="../media/image39.png"/><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46.jpeg"/><Relationship Id="rId11" Type="http://schemas.openxmlformats.org/officeDocument/2006/relationships/slideLayout" Target="../slideLayouts/slideLayout7.xml"/><Relationship Id="rId10" Type="http://schemas.openxmlformats.org/officeDocument/2006/relationships/image" Target="../media/image49.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39.png"/><Relationship Id="rId7" Type="http://schemas.openxmlformats.org/officeDocument/2006/relationships/image" Target="../media/image15.GIF"/><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1.jpeg"/><Relationship Id="rId3" Type="http://schemas.openxmlformats.org/officeDocument/2006/relationships/image" Target="../media/image50.png"/><Relationship Id="rId2" Type="http://schemas.openxmlformats.org/officeDocument/2006/relationships/oleObject" Target="../embeddings/oleObject2.bin"/><Relationship Id="rId13" Type="http://schemas.openxmlformats.org/officeDocument/2006/relationships/vmlDrawing" Target="../drawings/vmlDrawing2.vml"/><Relationship Id="rId12" Type="http://schemas.openxmlformats.org/officeDocument/2006/relationships/slideLayout" Target="../slideLayouts/slideLayout7.xml"/><Relationship Id="rId11" Type="http://schemas.openxmlformats.org/officeDocument/2006/relationships/image" Target="../media/image46.jpeg"/><Relationship Id="rId10" Type="http://schemas.openxmlformats.org/officeDocument/2006/relationships/image" Target="../media/image52.jpe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image" Target="../media/image36.jpeg"/><Relationship Id="rId7" Type="http://schemas.openxmlformats.org/officeDocument/2006/relationships/slide" Target="slide2.xml"/><Relationship Id="rId6" Type="http://schemas.openxmlformats.org/officeDocument/2006/relationships/image" Target="../media/image53.jpeg"/><Relationship Id="rId5" Type="http://schemas.openxmlformats.org/officeDocument/2006/relationships/image" Target="../media/image39.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0" Type="http://schemas.openxmlformats.org/officeDocument/2006/relationships/slideLayout" Target="../slideLayouts/slideLayout7.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36.jpeg"/><Relationship Id="rId7" Type="http://schemas.openxmlformats.org/officeDocument/2006/relationships/slide" Target="slide2.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0" Type="http://schemas.openxmlformats.org/officeDocument/2006/relationships/slideLayout" Target="../slideLayouts/slideLayout7.xml"/><Relationship Id="rId1" Type="http://schemas.openxmlformats.org/officeDocument/2006/relationships/image" Target="../media/image54.jpeg"/></Relationships>
</file>

<file path=ppt/slides/_rels/slide14.xml.rels><?xml version="1.0" encoding="UTF-8" standalone="yes"?>
<Relationships xmlns="http://schemas.openxmlformats.org/package/2006/relationships"><Relationship Id="rId9" Type="http://schemas.openxmlformats.org/officeDocument/2006/relationships/image" Target="../media/image58.jpeg"/><Relationship Id="rId8" Type="http://schemas.openxmlformats.org/officeDocument/2006/relationships/image" Target="../media/image39.pn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10.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2" Type="http://schemas.openxmlformats.org/officeDocument/2006/relationships/slideLayout" Target="../slideLayouts/slideLayout7.xml"/><Relationship Id="rId11" Type="http://schemas.openxmlformats.org/officeDocument/2006/relationships/image" Target="../media/image60.jpeg"/><Relationship Id="rId10" Type="http://schemas.openxmlformats.org/officeDocument/2006/relationships/image" Target="../media/image59.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9.png"/><Relationship Id="rId7" Type="http://schemas.openxmlformats.org/officeDocument/2006/relationships/image" Target="../media/image36.jpeg"/><Relationship Id="rId6" Type="http://schemas.openxmlformats.org/officeDocument/2006/relationships/slide" Target="slide2.xml"/><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61.jpeg"/></Relationships>
</file>

<file path=ppt/slides/_rels/slide16.xml.rels><?xml version="1.0" encoding="UTF-8" standalone="yes"?>
<Relationships xmlns="http://schemas.openxmlformats.org/package/2006/relationships"><Relationship Id="rId9" Type="http://schemas.openxmlformats.org/officeDocument/2006/relationships/image" Target="../media/image62.jpeg"/><Relationship Id="rId8" Type="http://schemas.openxmlformats.org/officeDocument/2006/relationships/image" Target="../media/image36.jpeg"/><Relationship Id="rId7" Type="http://schemas.openxmlformats.org/officeDocument/2006/relationships/slide" Target="slide2.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1" Type="http://schemas.openxmlformats.org/officeDocument/2006/relationships/slideLayout" Target="../slideLayouts/slideLayout7.xml"/><Relationship Id="rId10" Type="http://schemas.openxmlformats.org/officeDocument/2006/relationships/image" Target="../media/image63.jpe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slide" Target="slide2.xml"/><Relationship Id="rId7" Type="http://schemas.openxmlformats.org/officeDocument/2006/relationships/image" Target="../media/image39.png"/><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10.png"/><Relationship Id="rId12" Type="http://schemas.openxmlformats.org/officeDocument/2006/relationships/slideLayout" Target="../slideLayouts/slideLayout7.xml"/><Relationship Id="rId11" Type="http://schemas.openxmlformats.org/officeDocument/2006/relationships/image" Target="../media/image66.jpeg"/><Relationship Id="rId10" Type="http://schemas.openxmlformats.org/officeDocument/2006/relationships/image" Target="../media/image65.jpeg"/><Relationship Id="rId1" Type="http://schemas.openxmlformats.org/officeDocument/2006/relationships/image" Target="../media/image64.jpeg"/></Relationships>
</file>

<file path=ppt/slides/_rels/slide18.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68.jpeg"/><Relationship Id="rId7" Type="http://schemas.openxmlformats.org/officeDocument/2006/relationships/image" Target="../media/image67.jpe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1" Type="http://schemas.openxmlformats.org/officeDocument/2006/relationships/slideLayout" Target="../slideLayouts/slideLayout7.xml"/><Relationship Id="rId10" Type="http://schemas.openxmlformats.org/officeDocument/2006/relationships/image" Target="../media/image36.jpe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71.jpeg"/><Relationship Id="rId7" Type="http://schemas.openxmlformats.org/officeDocument/2006/relationships/image" Target="../media/image70.jpeg"/><Relationship Id="rId6" Type="http://schemas.openxmlformats.org/officeDocument/2006/relationships/image" Target="../media/image69.jpe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slide" Target="slide8.xml"/><Relationship Id="rId8" Type="http://schemas.openxmlformats.org/officeDocument/2006/relationships/slide" Target="slide7.xml"/><Relationship Id="rId7" Type="http://schemas.openxmlformats.org/officeDocument/2006/relationships/image" Target="../media/image15.GIF"/><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 Target="slide6.xml"/><Relationship Id="rId3" Type="http://schemas.openxmlformats.org/officeDocument/2006/relationships/image" Target="../media/image12.png"/><Relationship Id="rId25" Type="http://schemas.openxmlformats.org/officeDocument/2006/relationships/notesSlide" Target="../notesSlides/notesSlide2.xml"/><Relationship Id="rId24" Type="http://schemas.openxmlformats.org/officeDocument/2006/relationships/slideLayout" Target="../slideLayouts/slideLayout1.xml"/><Relationship Id="rId23" Type="http://schemas.openxmlformats.org/officeDocument/2006/relationships/slide" Target="slide25.xml"/><Relationship Id="rId22" Type="http://schemas.openxmlformats.org/officeDocument/2006/relationships/slide" Target="slide19.xml"/><Relationship Id="rId21" Type="http://schemas.openxmlformats.org/officeDocument/2006/relationships/slide" Target="slide14.xml"/><Relationship Id="rId20" Type="http://schemas.openxmlformats.org/officeDocument/2006/relationships/slide" Target="slide27.xml"/><Relationship Id="rId2" Type="http://schemas.openxmlformats.org/officeDocument/2006/relationships/image" Target="../media/image11.jpeg"/><Relationship Id="rId19" Type="http://schemas.openxmlformats.org/officeDocument/2006/relationships/slide" Target="slide26.xml"/><Relationship Id="rId18" Type="http://schemas.openxmlformats.org/officeDocument/2006/relationships/slide" Target="slide22.xml"/><Relationship Id="rId17" Type="http://schemas.openxmlformats.org/officeDocument/2006/relationships/slide" Target="slide21.xml"/><Relationship Id="rId16" Type="http://schemas.openxmlformats.org/officeDocument/2006/relationships/slide" Target="slide31.xml"/><Relationship Id="rId15" Type="http://schemas.openxmlformats.org/officeDocument/2006/relationships/slide" Target="slide29.xml"/><Relationship Id="rId14" Type="http://schemas.openxmlformats.org/officeDocument/2006/relationships/slide" Target="slide17.xml"/><Relationship Id="rId13" Type="http://schemas.openxmlformats.org/officeDocument/2006/relationships/slide" Target="slide18.xml"/><Relationship Id="rId12" Type="http://schemas.openxmlformats.org/officeDocument/2006/relationships/slide" Target="slide16.xml"/><Relationship Id="rId11" Type="http://schemas.openxmlformats.org/officeDocument/2006/relationships/slide" Target="slide9.xml"/><Relationship Id="rId10" Type="http://schemas.openxmlformats.org/officeDocument/2006/relationships/slide" Target="slide13.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slide" Target="slide2.xml"/><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73.jpeg"/><Relationship Id="rId7" Type="http://schemas.openxmlformats.org/officeDocument/2006/relationships/image" Target="../media/image72.png"/><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3" Type="http://schemas.openxmlformats.org/officeDocument/2006/relationships/notesSlide" Target="../notesSlides/notesSlide6.xml"/><Relationship Id="rId12" Type="http://schemas.openxmlformats.org/officeDocument/2006/relationships/slideLayout" Target="../slideLayouts/slideLayout7.xml"/><Relationship Id="rId11" Type="http://schemas.openxmlformats.org/officeDocument/2006/relationships/image" Target="../media/image36.jpeg"/><Relationship Id="rId10" Type="http://schemas.openxmlformats.org/officeDocument/2006/relationships/slide" Target="slide2.xml"/><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0" Type="http://schemas.openxmlformats.org/officeDocument/2006/relationships/notesSlide" Target="../notesSlides/notesSlide7.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slide" Target="slide2.xml"/><Relationship Id="rId7" Type="http://schemas.openxmlformats.org/officeDocument/2006/relationships/image" Target="../media/image77.jpe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openxmlformats.org/officeDocument/2006/relationships/image" Target="../media/image80.jpeg"/><Relationship Id="rId8" Type="http://schemas.openxmlformats.org/officeDocument/2006/relationships/image" Target="../media/image79.jpeg"/><Relationship Id="rId7" Type="http://schemas.openxmlformats.org/officeDocument/2006/relationships/image" Target="../media/image78.jpeg"/><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11.jpeg"/></Relationships>
</file>

<file path=ppt/slides/_rels/slide25.xml.rels><?xml version="1.0" encoding="UTF-8" standalone="yes"?>
<Relationships xmlns="http://schemas.openxmlformats.org/package/2006/relationships"><Relationship Id="rId9" Type="http://schemas.openxmlformats.org/officeDocument/2006/relationships/image" Target="../media/image83.jpeg"/><Relationship Id="rId8" Type="http://schemas.openxmlformats.org/officeDocument/2006/relationships/image" Target="../media/image82.jpeg"/><Relationship Id="rId7" Type="http://schemas.openxmlformats.org/officeDocument/2006/relationships/image" Target="../media/image81.jpeg"/><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3" Type="http://schemas.openxmlformats.org/officeDocument/2006/relationships/notesSlide" Target="../notesSlides/notesSlide10.xml"/><Relationship Id="rId12" Type="http://schemas.openxmlformats.org/officeDocument/2006/relationships/slideLayout" Target="../slideLayouts/slideLayout7.xml"/><Relationship Id="rId11" Type="http://schemas.openxmlformats.org/officeDocument/2006/relationships/image" Target="../media/image36.jpeg"/><Relationship Id="rId10" Type="http://schemas.openxmlformats.org/officeDocument/2006/relationships/slide" Target="slide2.xml"/><Relationship Id="rId1" Type="http://schemas.openxmlformats.org/officeDocument/2006/relationships/image" Target="../media/image11.jpeg"/></Relationships>
</file>

<file path=ppt/slides/_rels/slide26.xml.rels><?xml version="1.0" encoding="UTF-8" standalone="yes"?>
<Relationships xmlns="http://schemas.openxmlformats.org/package/2006/relationships"><Relationship Id="rId9" Type="http://schemas.openxmlformats.org/officeDocument/2006/relationships/image" Target="../media/image84.jpeg"/><Relationship Id="rId8" Type="http://schemas.openxmlformats.org/officeDocument/2006/relationships/image" Target="../media/image36.jpeg"/><Relationship Id="rId7" Type="http://schemas.openxmlformats.org/officeDocument/2006/relationships/slide" Target="slide2.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openxmlformats.org/officeDocument/2006/relationships/image" Target="../media/image86.jpeg"/><Relationship Id="rId10" Type="http://schemas.openxmlformats.org/officeDocument/2006/relationships/image" Target="../media/image85.jpe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87.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slide" Target="slide2.xml"/><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1.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image" Target="../media/image88.jpe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9" Type="http://schemas.openxmlformats.org/officeDocument/2006/relationships/image" Target="../media/image89.jpeg"/><Relationship Id="rId8" Type="http://schemas.openxmlformats.org/officeDocument/2006/relationships/image" Target="../media/image36.jpeg"/><Relationship Id="rId7" Type="http://schemas.openxmlformats.org/officeDocument/2006/relationships/slide" Target="slide2.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2" Type="http://schemas.openxmlformats.org/officeDocument/2006/relationships/notesSlide" Target="../notesSlides/notesSlide15.xml"/><Relationship Id="rId11" Type="http://schemas.openxmlformats.org/officeDocument/2006/relationships/slideLayout" Target="../slideLayouts/slideLayout7.xml"/><Relationship Id="rId10" Type="http://schemas.openxmlformats.org/officeDocument/2006/relationships/image" Target="../media/image90.jpeg"/><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91.pn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3" Type="http://schemas.openxmlformats.org/officeDocument/2006/relationships/notesSlide" Target="../notesSlides/notesSlide16.xml"/><Relationship Id="rId12" Type="http://schemas.openxmlformats.org/officeDocument/2006/relationships/slideLayout" Target="../slideLayouts/slideLayout7.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2" Type="http://schemas.openxmlformats.org/officeDocument/2006/relationships/notesSlide" Target="../notesSlides/notesSlide17.xml"/><Relationship Id="rId11" Type="http://schemas.openxmlformats.org/officeDocument/2006/relationships/slideLayout" Target="../slideLayouts/slideLayout7.xml"/><Relationship Id="rId10" Type="http://schemas.openxmlformats.org/officeDocument/2006/relationships/image" Target="../media/image92.png"/><Relationship Id="rId1" Type="http://schemas.openxmlformats.org/officeDocument/2006/relationships/image" Target="../media/image11.jpeg"/></Relationships>
</file>

<file path=ppt/slides/_rels/slide3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5" Type="http://schemas.openxmlformats.org/officeDocument/2006/relationships/notesSlide" Target="../notesSlides/notesSlide18.xml"/><Relationship Id="rId14" Type="http://schemas.openxmlformats.org/officeDocument/2006/relationships/slideLayout" Target="../slideLayouts/slideLayout7.xml"/><Relationship Id="rId13" Type="http://schemas.openxmlformats.org/officeDocument/2006/relationships/image" Target="../media/image95.png"/><Relationship Id="rId12" Type="http://schemas.openxmlformats.org/officeDocument/2006/relationships/image" Target="../media/image39.png"/><Relationship Id="rId11" Type="http://schemas.openxmlformats.org/officeDocument/2006/relationships/image" Target="../media/image94.jpeg"/><Relationship Id="rId10" Type="http://schemas.openxmlformats.org/officeDocument/2006/relationships/image" Target="../media/image93.jpeg"/><Relationship Id="rId1" Type="http://schemas.openxmlformats.org/officeDocument/2006/relationships/image" Target="../media/image10.png"/></Relationships>
</file>

<file path=ppt/slides/_rels/slide3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5" Type="http://schemas.openxmlformats.org/officeDocument/2006/relationships/notesSlide" Target="../notesSlides/notesSlide19.xml"/><Relationship Id="rId14" Type="http://schemas.openxmlformats.org/officeDocument/2006/relationships/slideLayout" Target="../slideLayouts/slideLayout7.xml"/><Relationship Id="rId13" Type="http://schemas.openxmlformats.org/officeDocument/2006/relationships/image" Target="http://www.people.com.cn/mediafile/200412/12/F2004121214044300000.jpg" TargetMode="External"/><Relationship Id="rId12" Type="http://schemas.openxmlformats.org/officeDocument/2006/relationships/image" Target="../media/image97.jpeg"/><Relationship Id="rId11" Type="http://schemas.openxmlformats.org/officeDocument/2006/relationships/image" Target="../media/image96.jpeg"/><Relationship Id="rId10" Type="http://schemas.openxmlformats.org/officeDocument/2006/relationships/image" Target="../media/image39.png"/><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5" Type="http://schemas.openxmlformats.org/officeDocument/2006/relationships/notesSlide" Target="../notesSlides/notesSlide20.xml"/><Relationship Id="rId14" Type="http://schemas.openxmlformats.org/officeDocument/2006/relationships/slideLayout" Target="../slideLayouts/slideLayout7.xml"/><Relationship Id="rId13" Type="http://schemas.openxmlformats.org/officeDocument/2006/relationships/image" Target="../media/image39.png"/><Relationship Id="rId12" Type="http://schemas.openxmlformats.org/officeDocument/2006/relationships/image" Target="../media/image100.jpeg"/><Relationship Id="rId11" Type="http://schemas.openxmlformats.org/officeDocument/2006/relationships/image" Target="../media/image99.jpeg"/><Relationship Id="rId10" Type="http://schemas.openxmlformats.org/officeDocument/2006/relationships/image" Target="../media/image98.jpeg"/><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4" Type="http://schemas.openxmlformats.org/officeDocument/2006/relationships/notesSlide" Target="../notesSlides/notesSlide21.xml"/><Relationship Id="rId13" Type="http://schemas.openxmlformats.org/officeDocument/2006/relationships/slideLayout" Target="../slideLayouts/slideLayout7.xml"/><Relationship Id="rId12" Type="http://schemas.openxmlformats.org/officeDocument/2006/relationships/image" Target="../media/image39.png"/><Relationship Id="rId11" Type="http://schemas.openxmlformats.org/officeDocument/2006/relationships/image" Target="../media/image102.jpeg"/><Relationship Id="rId10" Type="http://schemas.openxmlformats.org/officeDocument/2006/relationships/image" Target="../media/image101.jpeg"/><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104.png"/><Relationship Id="rId1" Type="http://schemas.openxmlformats.org/officeDocument/2006/relationships/image" Target="../media/image103.jpe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104.png"/><Relationship Id="rId1" Type="http://schemas.openxmlformats.org/officeDocument/2006/relationships/image" Target="../media/image103.jpe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GIF"/><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107.jpeg"/><Relationship Id="rId3" Type="http://schemas.openxmlformats.org/officeDocument/2006/relationships/image" Target="../media/image104.png"/><Relationship Id="rId2" Type="http://schemas.openxmlformats.org/officeDocument/2006/relationships/image" Target="../media/image106.jpeg"/><Relationship Id="rId1" Type="http://schemas.openxmlformats.org/officeDocument/2006/relationships/image" Target="../media/image105.jpeg"/></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GIF"/><Relationship Id="rId5" Type="http://schemas.openxmlformats.org/officeDocument/2006/relationships/slide" Target="slide21.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3" Type="http://schemas.openxmlformats.org/officeDocument/2006/relationships/slideLayout" Target="../slideLayouts/slideLayout2.xml"/><Relationship Id="rId12" Type="http://schemas.openxmlformats.org/officeDocument/2006/relationships/image" Target="../media/image27.jpe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7.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104.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4.png"/><Relationship Id="rId7" Type="http://schemas.openxmlformats.org/officeDocument/2006/relationships/image" Target="../media/image109.jpeg"/><Relationship Id="rId6" Type="http://schemas.openxmlformats.org/officeDocument/2006/relationships/image" Target="../media/image108.jpeg"/><Relationship Id="rId5" Type="http://schemas.openxmlformats.org/officeDocument/2006/relationships/image" Target="../media/image10.png"/><Relationship Id="rId4" Type="http://schemas.openxmlformats.org/officeDocument/2006/relationships/image" Target="../media/image15.GIF"/><Relationship Id="rId3" Type="http://schemas.openxmlformats.org/officeDocument/2006/relationships/image" Target="../media/image14.png"/><Relationship Id="rId2" Type="http://schemas.openxmlformats.org/officeDocument/2006/relationships/image" Target="../media/image13.jpeg"/><Relationship Id="rId10" Type="http://schemas.openxmlformats.org/officeDocument/2006/relationships/notesSlide" Target="../notesSlides/notesSlide22.xml"/><Relationship Id="rId1" Type="http://schemas.openxmlformats.org/officeDocument/2006/relationships/image" Target="../media/image11.jpeg"/></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7.xml"/><Relationship Id="rId7" Type="http://schemas.openxmlformats.org/officeDocument/2006/relationships/image" Target="../media/image104.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6.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29.png"/><Relationship Id="rId17" Type="http://schemas.openxmlformats.org/officeDocument/2006/relationships/vmlDrawing" Target="../drawings/vmlDrawing1.vml"/><Relationship Id="rId16" Type="http://schemas.openxmlformats.org/officeDocument/2006/relationships/slideLayout" Target="../slideLayouts/slideLayout7.xml"/><Relationship Id="rId15" Type="http://schemas.openxmlformats.org/officeDocument/2006/relationships/image" Target="../media/image37.jpeg"/><Relationship Id="rId14" Type="http://schemas.openxmlformats.org/officeDocument/2006/relationships/image" Target="../media/image36.jpeg"/><Relationship Id="rId13" Type="http://schemas.openxmlformats.org/officeDocument/2006/relationships/slide" Target="slide2.xml"/><Relationship Id="rId12" Type="http://schemas.openxmlformats.org/officeDocument/2006/relationships/image" Target="../media/image35.jpeg"/><Relationship Id="rId11" Type="http://schemas.openxmlformats.org/officeDocument/2006/relationships/image" Target="../media/image34.jpeg"/><Relationship Id="rId10" Type="http://schemas.openxmlformats.org/officeDocument/2006/relationships/image" Target="../media/image33.GI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1" Type="http://schemas.openxmlformats.org/officeDocument/2006/relationships/slideLayout" Target="../slideLayouts/slideLayout7.xml"/><Relationship Id="rId10" Type="http://schemas.openxmlformats.org/officeDocument/2006/relationships/image" Target="../media/image36.jpeg"/><Relationship Id="rId1" Type="http://schemas.openxmlformats.org/officeDocument/2006/relationships/image" Target="../media/image38.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GIF"/><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42.jpeg"/></Relationships>
</file>

<file path=ppt/slides/_rels/slide9.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image" Target="../media/image44.jpeg"/><Relationship Id="rId7" Type="http://schemas.openxmlformats.org/officeDocument/2006/relationships/image" Target="../media/image39.png"/><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jpeg"/><Relationship Id="rId2" Type="http://schemas.openxmlformats.org/officeDocument/2006/relationships/image" Target="../media/image43.jpeg"/><Relationship Id="rId10" Type="http://schemas.openxmlformats.org/officeDocument/2006/relationships/slideLayout" Target="../slideLayouts/slideLayout7.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图片 21" descr="4c1e46b3fa62f3412d635.jpg"/>
          <p:cNvPicPr>
            <a:picLocks noChangeAspect="1"/>
          </p:cNvPicPr>
          <p:nvPr/>
        </p:nvPicPr>
        <p:blipFill>
          <a:blip r:embed="rId1"/>
          <a:srcRect l="3499" t="7500" r="4119" b="9999"/>
          <a:stretch>
            <a:fillRect/>
          </a:stretch>
        </p:blipFill>
        <p:spPr>
          <a:xfrm>
            <a:off x="45997" y="1671624"/>
            <a:ext cx="8708942" cy="3214710"/>
          </a:xfrm>
          <a:prstGeom prst="rect">
            <a:avLst/>
          </a:prstGeom>
        </p:spPr>
      </p:pic>
      <p:pic>
        <p:nvPicPr>
          <p:cNvPr id="23" name="图片 22" descr="4c1e46b3fa62f3412d635.jpg"/>
          <p:cNvPicPr>
            <a:picLocks noChangeAspect="1"/>
          </p:cNvPicPr>
          <p:nvPr/>
        </p:nvPicPr>
        <p:blipFill>
          <a:blip r:embed="rId2"/>
          <a:srcRect l="3499" t="7500" r="4119" b="9999"/>
          <a:stretch>
            <a:fillRect/>
          </a:stretch>
        </p:blipFill>
        <p:spPr>
          <a:xfrm>
            <a:off x="2838573" y="1671624"/>
            <a:ext cx="8708942" cy="3214710"/>
          </a:xfrm>
          <a:prstGeom prst="rect">
            <a:avLst/>
          </a:prstGeom>
        </p:spPr>
      </p:pic>
      <p:sp>
        <p:nvSpPr>
          <p:cNvPr id="13" name="圆角矩形 12"/>
          <p:cNvSpPr/>
          <p:nvPr/>
        </p:nvSpPr>
        <p:spPr>
          <a:xfrm>
            <a:off x="275551" y="457179"/>
            <a:ext cx="3913850" cy="720000"/>
          </a:xfrm>
          <a:prstGeom prst="roundRect">
            <a:avLst/>
          </a:prstGeom>
          <a:solidFill>
            <a:srgbClr val="6633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4" name="等腰三角形 13"/>
          <p:cNvSpPr/>
          <p:nvPr/>
        </p:nvSpPr>
        <p:spPr>
          <a:xfrm rot="5400000">
            <a:off x="81716" y="635774"/>
            <a:ext cx="714380" cy="357190"/>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5400000">
            <a:off x="10278" y="645219"/>
            <a:ext cx="714380" cy="357190"/>
          </a:xfrm>
          <a:prstGeom prst="triangle">
            <a:avLst>
              <a:gd name="adj" fmla="val 50000"/>
            </a:avLst>
          </a:prstGeom>
          <a:solidFill>
            <a:srgbClr val="6633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903253" y="534237"/>
            <a:ext cx="3128685" cy="523220"/>
          </a:xfrm>
          <a:prstGeom prst="rect">
            <a:avLst/>
          </a:prstGeom>
          <a:noFill/>
        </p:spPr>
        <p:txBody>
          <a:bodyPr wrap="square" rtlCol="0">
            <a:spAutoFit/>
          </a:bodyPr>
          <a:lstStyle/>
          <a:p>
            <a:r>
              <a:rPr lang="zh-CN" altLang="en-US" sz="2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人教版八年级上册</a:t>
            </a:r>
            <a:endParaRPr lang="zh-CN" altLang="en-US" sz="2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6" name="图片 25" descr="QQ截图20170706115042.png"/>
          <p:cNvPicPr>
            <a:picLocks noChangeAspect="1"/>
          </p:cNvPicPr>
          <p:nvPr/>
        </p:nvPicPr>
        <p:blipFill>
          <a:blip r:embed="rId3"/>
          <a:stretch>
            <a:fillRect/>
          </a:stretch>
        </p:blipFill>
        <p:spPr>
          <a:xfrm flipV="1">
            <a:off x="-1" y="1581607"/>
            <a:ext cx="11522075" cy="90017"/>
          </a:xfrm>
          <a:prstGeom prst="rect">
            <a:avLst/>
          </a:prstGeom>
          <a:effectLst>
            <a:glow rad="101600">
              <a:schemeClr val="accent6">
                <a:satMod val="175000"/>
                <a:alpha val="40000"/>
              </a:schemeClr>
            </a:glow>
          </a:effectLst>
        </p:spPr>
      </p:pic>
      <p:sp>
        <p:nvSpPr>
          <p:cNvPr id="44" name="TextBox 43"/>
          <p:cNvSpPr txBox="1"/>
          <p:nvPr/>
        </p:nvSpPr>
        <p:spPr>
          <a:xfrm>
            <a:off x="1779613" y="2886070"/>
            <a:ext cx="7641836" cy="769441"/>
          </a:xfrm>
          <a:prstGeom prst="rect">
            <a:avLst/>
          </a:prstGeom>
          <a:noFill/>
        </p:spPr>
        <p:txBody>
          <a:bodyPr wrap="none" rtlCol="0">
            <a:spAutoFit/>
          </a:bodyPr>
          <a:lstStyle/>
          <a:p>
            <a:r>
              <a:rPr lang="zh-CN" altLang="en-US" sz="4400" dirty="0">
                <a:solidFill>
                  <a:srgbClr val="FFFF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第</a:t>
            </a:r>
            <a:r>
              <a:rPr lang="en-US" altLang="zh-CN" sz="4400" dirty="0">
                <a:solidFill>
                  <a:srgbClr val="FFFF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19</a:t>
            </a:r>
            <a:r>
              <a:rPr lang="zh-CN" altLang="en-US" sz="4400" dirty="0">
                <a:solidFill>
                  <a:srgbClr val="FFFF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课  七七事变与全民族抗战</a:t>
            </a:r>
            <a:endParaRPr lang="zh-CN" altLang="en-US" sz="4400" dirty="0">
              <a:solidFill>
                <a:srgbClr val="FFFF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p:txBody>
      </p:sp>
      <p:sp>
        <p:nvSpPr>
          <p:cNvPr id="24" name="TextBox 23"/>
          <p:cNvSpPr txBox="1"/>
          <p:nvPr/>
        </p:nvSpPr>
        <p:spPr>
          <a:xfrm>
            <a:off x="2704688" y="1953987"/>
            <a:ext cx="6413935" cy="646331"/>
          </a:xfrm>
          <a:prstGeom prst="rect">
            <a:avLst/>
          </a:prstGeom>
          <a:noFill/>
          <a:effectLst>
            <a:glow rad="139700">
              <a:schemeClr val="accent2">
                <a:satMod val="175000"/>
                <a:alpha val="40000"/>
              </a:schemeClr>
            </a:glow>
          </a:effectLst>
        </p:spPr>
        <p:txBody>
          <a:bodyPr wrap="none" rtlCol="0">
            <a:spAutoFit/>
          </a:bodyPr>
          <a:lstStyle/>
          <a:p>
            <a:r>
              <a:rPr lang="zh-CN" altLang="en-US" sz="3600" b="1" dirty="0">
                <a:solidFill>
                  <a:schemeClr val="accent6">
                    <a:lumMod val="20000"/>
                    <a:lumOff val="80000"/>
                  </a:schemeClr>
                </a:solidFill>
                <a:effectLst>
                  <a:glow rad="228600">
                    <a:schemeClr val="accent6">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第六单元  中华民族的抗日战争</a:t>
            </a:r>
            <a:endParaRPr lang="zh-CN" altLang="en-US" sz="3600" b="1" dirty="0">
              <a:solidFill>
                <a:schemeClr val="accent6">
                  <a:lumMod val="20000"/>
                  <a:lumOff val="80000"/>
                </a:schemeClr>
              </a:solidFill>
              <a:effectLst>
                <a:glow rad="228600">
                  <a:schemeClr val="accent6">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16" name="Picture 21" descr="psd36"/>
          <p:cNvPicPr>
            <a:picLocks noChangeAspect="1" noChangeArrowheads="1"/>
          </p:cNvPicPr>
          <p:nvPr/>
        </p:nvPicPr>
        <p:blipFill>
          <a:blip r:embed="rId4">
            <a:grayscl/>
          </a:blip>
          <a:srcRect t="12599" b="18141"/>
          <a:stretch>
            <a:fillRect/>
          </a:stretch>
        </p:blipFill>
        <p:spPr bwMode="auto">
          <a:xfrm>
            <a:off x="1831947" y="3957640"/>
            <a:ext cx="792961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0" descr="图片1">
            <a:hlinkClick r:id="rId5" action="ppaction://hlinksldjump"/>
          </p:cNvPr>
          <p:cNvPicPr>
            <a:picLocks noChangeAspect="1" noChangeArrowheads="1" noCrop="1"/>
          </p:cNvPicPr>
          <p:nvPr/>
        </p:nvPicPr>
        <p:blipFill>
          <a:blip r:embed="rId6" cstate="print"/>
          <a:srcRect/>
          <a:stretch>
            <a:fillRect/>
          </a:stretch>
        </p:blipFill>
        <p:spPr bwMode="auto">
          <a:xfrm>
            <a:off x="188873" y="5957904"/>
            <a:ext cx="2244814" cy="1242996"/>
          </a:xfrm>
          <a:prstGeom prst="rect">
            <a:avLst/>
          </a:prstGeom>
          <a:noFill/>
        </p:spPr>
      </p:pic>
      <p:pic>
        <p:nvPicPr>
          <p:cNvPr id="25" name="图片 24" descr="t01aa986c258b799504.jpg"/>
          <p:cNvPicPr>
            <a:picLocks noChangeAspect="1"/>
          </p:cNvPicPr>
          <p:nvPr/>
        </p:nvPicPr>
        <p:blipFill>
          <a:blip r:embed="rId7"/>
          <a:stretch>
            <a:fillRect/>
          </a:stretch>
        </p:blipFill>
        <p:spPr>
          <a:xfrm>
            <a:off x="1903385" y="4243392"/>
            <a:ext cx="2221424"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图片 29" descr="t01bf2ed4ff418752fa.jpg"/>
          <p:cNvPicPr>
            <a:picLocks noChangeAspect="1"/>
          </p:cNvPicPr>
          <p:nvPr/>
        </p:nvPicPr>
        <p:blipFill>
          <a:blip r:embed="rId8"/>
          <a:stretch>
            <a:fillRect/>
          </a:stretch>
        </p:blipFill>
        <p:spPr>
          <a:xfrm>
            <a:off x="5865515" y="4243392"/>
            <a:ext cx="2110100"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图片 30" descr="t018c7f6ce305b0897a.jpg"/>
          <p:cNvPicPr>
            <a:picLocks noChangeAspect="1"/>
          </p:cNvPicPr>
          <p:nvPr/>
        </p:nvPicPr>
        <p:blipFill>
          <a:blip r:embed="rId9"/>
          <a:stretch>
            <a:fillRect/>
          </a:stretch>
        </p:blipFill>
        <p:spPr>
          <a:xfrm>
            <a:off x="8055685" y="4243392"/>
            <a:ext cx="1634442"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图片 34" descr="201408290932387895.jpg"/>
          <p:cNvPicPr>
            <a:picLocks noChangeAspect="1"/>
          </p:cNvPicPr>
          <p:nvPr/>
        </p:nvPicPr>
        <p:blipFill>
          <a:blip r:embed="rId10" cstate="print"/>
          <a:stretch>
            <a:fillRect/>
          </a:stretch>
        </p:blipFill>
        <p:spPr>
          <a:xfrm>
            <a:off x="4189401" y="4243392"/>
            <a:ext cx="1608538"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Box 38"/>
          <p:cNvSpPr txBox="1"/>
          <p:nvPr/>
        </p:nvSpPr>
        <p:spPr>
          <a:xfrm>
            <a:off x="5832475" y="3671888"/>
            <a:ext cx="4975220" cy="578882"/>
          </a:xfrm>
          <a:prstGeom prst="roundRect">
            <a:avLst/>
          </a:prstGeom>
          <a:solidFill>
            <a:srgbClr val="FFFF00"/>
          </a:solidFill>
          <a:scene3d>
            <a:camera prst="orthographicFront"/>
            <a:lightRig rig="threePt" dir="t"/>
          </a:scene3d>
          <a:sp3d>
            <a:bevelT/>
          </a:sp3d>
        </p:spPr>
        <p:txBody>
          <a:bodyPr wrap="square" rtlCol="0">
            <a:spAutoFit/>
          </a:bodyPr>
          <a:lstStyle/>
          <a:p>
            <a:r>
              <a:rPr lang="en-US" altLang="zh-CN" sz="2800" dirty="0">
                <a:latin typeface="华文新魏" panose="02010800040101010101" pitchFamily="2" charset="-122"/>
                <a:ea typeface="华文新魏" panose="02010800040101010101" pitchFamily="2" charset="-122"/>
              </a:rPr>
              <a:t>1937</a:t>
            </a:r>
            <a:r>
              <a:rPr lang="zh-CN" altLang="en-US" sz="2800" dirty="0">
                <a:latin typeface="华文新魏" panose="02010800040101010101" pitchFamily="2" charset="-122"/>
                <a:ea typeface="华文新魏" panose="02010800040101010101" pitchFamily="2" charset="-122"/>
              </a:rPr>
              <a:t>年</a:t>
            </a:r>
            <a:r>
              <a:rPr lang="en-US" altLang="zh-CN" sz="2800" dirty="0">
                <a:latin typeface="华文新魏" panose="02010800040101010101" pitchFamily="2" charset="-122"/>
                <a:ea typeface="华文新魏" panose="02010800040101010101" pitchFamily="2" charset="-122"/>
              </a:rPr>
              <a:t>7</a:t>
            </a:r>
            <a:r>
              <a:rPr lang="zh-CN" altLang="en-US" sz="2800" dirty="0">
                <a:latin typeface="华文新魏" panose="02010800040101010101" pitchFamily="2" charset="-122"/>
                <a:ea typeface="华文新魏" panose="02010800040101010101" pitchFamily="2" charset="-122"/>
              </a:rPr>
              <a:t>月</a:t>
            </a:r>
            <a:r>
              <a:rPr lang="en-US" altLang="zh-CN" sz="2800" dirty="0">
                <a:latin typeface="华文新魏" panose="02010800040101010101" pitchFamily="2" charset="-122"/>
                <a:ea typeface="华文新魏" panose="02010800040101010101" pitchFamily="2" charset="-122"/>
              </a:rPr>
              <a:t>7</a:t>
            </a:r>
            <a:r>
              <a:rPr lang="zh-CN" altLang="en-US" sz="2800" dirty="0">
                <a:latin typeface="华文新魏" panose="02010800040101010101" pitchFamily="2" charset="-122"/>
                <a:ea typeface="华文新魏" panose="02010800040101010101" pitchFamily="2" charset="-122"/>
              </a:rPr>
              <a:t>日</a:t>
            </a:r>
            <a:r>
              <a:rPr lang="en-US" altLang="zh-CN" sz="2800" dirty="0">
                <a:latin typeface="华文新魏" panose="02010800040101010101" pitchFamily="2" charset="-122"/>
                <a:ea typeface="华文新魏" panose="02010800040101010101" pitchFamily="2" charset="-122"/>
              </a:rPr>
              <a:t>-1945</a:t>
            </a:r>
            <a:r>
              <a:rPr lang="zh-CN" altLang="en-US" sz="2800" dirty="0">
                <a:latin typeface="华文新魏" panose="02010800040101010101" pitchFamily="2" charset="-122"/>
                <a:ea typeface="华文新魏" panose="02010800040101010101" pitchFamily="2" charset="-122"/>
              </a:rPr>
              <a:t>年</a:t>
            </a:r>
            <a:r>
              <a:rPr lang="en-US" altLang="zh-CN" sz="2800" dirty="0">
                <a:latin typeface="华文新魏" panose="02010800040101010101" pitchFamily="2" charset="-122"/>
                <a:ea typeface="华文新魏" panose="02010800040101010101" pitchFamily="2" charset="-122"/>
              </a:rPr>
              <a:t>8</a:t>
            </a:r>
            <a:r>
              <a:rPr lang="zh-CN" altLang="en-US" sz="2800" dirty="0">
                <a:latin typeface="华文新魏" panose="02010800040101010101" pitchFamily="2" charset="-122"/>
                <a:ea typeface="华文新魏" panose="02010800040101010101" pitchFamily="2" charset="-122"/>
              </a:rPr>
              <a:t>月</a:t>
            </a:r>
            <a:r>
              <a:rPr lang="en-US" altLang="zh-CN" sz="2800" dirty="0">
                <a:latin typeface="华文新魏" panose="02010800040101010101" pitchFamily="2" charset="-122"/>
                <a:ea typeface="华文新魏" panose="02010800040101010101" pitchFamily="2" charset="-122"/>
              </a:rPr>
              <a:t>15</a:t>
            </a:r>
            <a:r>
              <a:rPr lang="zh-CN" altLang="en-US" sz="2800" dirty="0">
                <a:latin typeface="华文新魏" panose="02010800040101010101" pitchFamily="2" charset="-122"/>
                <a:ea typeface="华文新魏" panose="02010800040101010101" pitchFamily="2" charset="-122"/>
              </a:rPr>
              <a:t>日</a:t>
            </a:r>
            <a:endParaRPr lang="zh-CN" altLang="en-US" sz="2800" dirty="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88873" y="5314962"/>
            <a:ext cx="6000792" cy="1643074"/>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88873" y="2243128"/>
            <a:ext cx="6000792" cy="285752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25" name="Picture 30" descr="a8627828c8348186acf213f030365419"/>
          <p:cNvPicPr>
            <a:picLocks noChangeAspect="1" noChangeArrowheads="1"/>
          </p:cNvPicPr>
          <p:nvPr/>
        </p:nvPicPr>
        <p:blipFill>
          <a:blip r:embed="rId2"/>
          <a:srcRect r="45715"/>
          <a:stretch>
            <a:fillRect/>
          </a:stretch>
        </p:blipFill>
        <p:spPr bwMode="auto">
          <a:xfrm>
            <a:off x="2332013" y="885806"/>
            <a:ext cx="7904177" cy="765947"/>
          </a:xfrm>
          <a:prstGeom prst="roundRect">
            <a:avLst/>
          </a:prstGeom>
          <a:noFill/>
        </p:spPr>
      </p:pic>
      <p:pic>
        <p:nvPicPr>
          <p:cNvPr id="50" name="图片 4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a:off x="0" y="7058024"/>
            <a:ext cx="11522075" cy="142876"/>
          </a:xfrm>
          <a:prstGeom prst="rect">
            <a:avLst/>
          </a:prstGeom>
        </p:spPr>
      </p:pic>
      <p:sp>
        <p:nvSpPr>
          <p:cNvPr id="51" name="矩形 50"/>
          <p:cNvSpPr/>
          <p:nvPr/>
        </p:nvSpPr>
        <p:spPr bwMode="auto">
          <a:xfrm flipV="1">
            <a:off x="0" y="7155181"/>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168317" y="385740"/>
            <a:ext cx="11522075" cy="142876"/>
          </a:xfrm>
          <a:prstGeom prst="rect">
            <a:avLst/>
          </a:prstGeom>
        </p:spPr>
      </p:pic>
      <p:sp>
        <p:nvSpPr>
          <p:cNvPr id="61" name="矩形 60"/>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6"/>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7"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经过</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760377" y="5399671"/>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760509" y="6114928"/>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6" name="Picture 4" descr="七七事變時駐守盧溝橋的二十九軍士兵"/>
          <p:cNvPicPr>
            <a:picLocks noChangeAspect="1" noChangeArrowheads="1"/>
          </p:cNvPicPr>
          <p:nvPr/>
        </p:nvPicPr>
        <p:blipFill>
          <a:blip r:embed="rId8"/>
          <a:srcRect/>
          <a:stretch>
            <a:fillRect/>
          </a:stretch>
        </p:blipFill>
        <p:spPr bwMode="auto">
          <a:xfrm>
            <a:off x="403187" y="2386004"/>
            <a:ext cx="3643338" cy="2523112"/>
          </a:xfrm>
          <a:prstGeom prst="rect">
            <a:avLst/>
          </a:prstGeom>
          <a:noFill/>
          <a:ln w="9525">
            <a:solidFill>
              <a:srgbClr val="333300"/>
            </a:solidFill>
            <a:miter lim="800000"/>
            <a:headEnd/>
            <a:tailEnd/>
          </a:ln>
        </p:spPr>
      </p:pic>
      <p:sp>
        <p:nvSpPr>
          <p:cNvPr id="27" name="Rectangle 5"/>
          <p:cNvSpPr>
            <a:spLocks noChangeArrowheads="1"/>
          </p:cNvSpPr>
          <p:nvPr/>
        </p:nvSpPr>
        <p:spPr bwMode="auto">
          <a:xfrm>
            <a:off x="403188" y="2386004"/>
            <a:ext cx="4000528" cy="338554"/>
          </a:xfrm>
          <a:prstGeom prst="rect">
            <a:avLst/>
          </a:prstGeom>
          <a:noFill/>
          <a:ln w="9525">
            <a:noFill/>
            <a:miter lim="800000"/>
          </a:ln>
          <a:effectLst/>
        </p:spPr>
        <p:txBody>
          <a:bodyPr wrap="square">
            <a:spAutoFit/>
          </a:bodyPr>
          <a:lstStyle/>
          <a:p>
            <a:r>
              <a:rPr lang="zh-CN" altLang="en-US" sz="1600" b="0" dirty="0">
                <a:solidFill>
                  <a:srgbClr val="660033"/>
                </a:solidFill>
                <a:latin typeface="华文新魏" panose="02010800040101010101" pitchFamily="2" charset="-122"/>
                <a:ea typeface="华文新魏" panose="02010800040101010101" pitchFamily="2" charset="-122"/>
              </a:rPr>
              <a:t>时驻</a:t>
            </a:r>
            <a:r>
              <a:rPr lang="zh-TW" altLang="en-US" sz="1600" b="0" dirty="0">
                <a:solidFill>
                  <a:srgbClr val="660033"/>
                </a:solidFill>
                <a:latin typeface="华文新魏" panose="02010800040101010101" pitchFamily="2" charset="-122"/>
                <a:ea typeface="华文新魏" panose="02010800040101010101" pitchFamily="2" charset="-122"/>
              </a:rPr>
              <a:t>守</a:t>
            </a:r>
            <a:r>
              <a:rPr lang="zh-CN" altLang="en-US" sz="1600" b="0" dirty="0">
                <a:solidFill>
                  <a:srgbClr val="660033"/>
                </a:solidFill>
                <a:latin typeface="华文新魏" panose="02010800040101010101" pitchFamily="2" charset="-122"/>
                <a:ea typeface="华文新魏" panose="02010800040101010101" pitchFamily="2" charset="-122"/>
              </a:rPr>
              <a:t>卢沟桥</a:t>
            </a:r>
            <a:r>
              <a:rPr lang="zh-TW" altLang="en-US" sz="1600" b="0" dirty="0">
                <a:solidFill>
                  <a:srgbClr val="660033"/>
                </a:solidFill>
                <a:latin typeface="华文新魏" panose="02010800040101010101" pitchFamily="2" charset="-122"/>
                <a:ea typeface="华文新魏" panose="02010800040101010101" pitchFamily="2" charset="-122"/>
              </a:rPr>
              <a:t>的二十九</a:t>
            </a:r>
            <a:r>
              <a:rPr lang="zh-CN" altLang="en-US" sz="1600" b="0" dirty="0">
                <a:solidFill>
                  <a:srgbClr val="660033"/>
                </a:solidFill>
                <a:latin typeface="华文新魏" panose="02010800040101010101" pitchFamily="2" charset="-122"/>
                <a:ea typeface="华文新魏" panose="02010800040101010101" pitchFamily="2" charset="-122"/>
              </a:rPr>
              <a:t>军</a:t>
            </a:r>
            <a:r>
              <a:rPr lang="zh-TW" altLang="en-US" sz="1600" b="0" dirty="0">
                <a:solidFill>
                  <a:srgbClr val="660033"/>
                </a:solidFill>
                <a:latin typeface="华文新魏" panose="02010800040101010101" pitchFamily="2" charset="-122"/>
                <a:ea typeface="华文新魏" panose="02010800040101010101" pitchFamily="2" charset="-122"/>
              </a:rPr>
              <a:t>士兵</a:t>
            </a:r>
            <a:endParaRPr lang="zh-CN" altLang="en-US" sz="1600" b="0" dirty="0">
              <a:solidFill>
                <a:srgbClr val="660033"/>
              </a:solidFill>
              <a:latin typeface="华文新魏" panose="02010800040101010101" pitchFamily="2" charset="-122"/>
              <a:ea typeface="华文新魏" panose="02010800040101010101" pitchFamily="2" charset="-122"/>
            </a:endParaRPr>
          </a:p>
        </p:txBody>
      </p:sp>
      <p:sp>
        <p:nvSpPr>
          <p:cNvPr id="30" name="Rectangle 27"/>
          <p:cNvSpPr>
            <a:spLocks noChangeArrowheads="1"/>
          </p:cNvSpPr>
          <p:nvPr/>
        </p:nvSpPr>
        <p:spPr bwMode="auto">
          <a:xfrm>
            <a:off x="938662" y="1648470"/>
            <a:ext cx="9608721" cy="523220"/>
          </a:xfrm>
          <a:prstGeom prst="rect">
            <a:avLst/>
          </a:prstGeom>
          <a:noFill/>
          <a:ln w="9525">
            <a:noFill/>
            <a:miter lim="800000"/>
          </a:ln>
          <a:effectLst/>
        </p:spPr>
        <p:txBody>
          <a:bodyPr wrap="none" anchor="ctr">
            <a:spAutoFit/>
          </a:bodyPr>
          <a:lstStyle/>
          <a:p>
            <a:r>
              <a:rPr lang="zh-CN" altLang="en-US" sz="2800" b="0"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卢沟桥事变爆发后，我们中国军队表现出什么样的态度呢？</a:t>
            </a:r>
            <a:r>
              <a:rPr lang="zh-CN" altLang="en-US" sz="2800"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 </a:t>
            </a:r>
            <a:endParaRPr lang="zh-CN" altLang="en-US" sz="2800"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35" name="Picture 4" descr="20070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392" y="2386004"/>
            <a:ext cx="1876397"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9" name="矩形 38"/>
          <p:cNvSpPr/>
          <p:nvPr/>
        </p:nvSpPr>
        <p:spPr>
          <a:xfrm>
            <a:off x="6332541" y="2314566"/>
            <a:ext cx="5000660" cy="2308324"/>
          </a:xfrm>
          <a:prstGeom prst="rect">
            <a:avLst/>
          </a:prstGeom>
        </p:spPr>
        <p:txBody>
          <a:bodyPr wrap="square">
            <a:spAutoFit/>
          </a:bodyPr>
          <a:lstStyle/>
          <a:p>
            <a:r>
              <a:rPr lang="zh-CN" altLang="en-US" sz="2400" dirty="0">
                <a:latin typeface="华文新魏" panose="02010800040101010101" pitchFamily="2" charset="-122"/>
                <a:ea typeface="华文新魏" panose="02010800040101010101" pitchFamily="2" charset="-122"/>
              </a:rPr>
              <a:t>        广大官兵英勇杀敌，打退日军数次进攻，击毙日军大队长一木清直。负责守卫卢沟桥的申仲明排，最后抡起大刀，冲入敌群，与敌人展开肉搏战，几乎全部战死桥头。烈士的鲜血染红了卢沟桥。</a:t>
            </a:r>
            <a:endParaRPr lang="zh-CN" altLang="en-US" sz="2400" dirty="0">
              <a:latin typeface="华文新魏" panose="02010800040101010101" pitchFamily="2" charset="-122"/>
              <a:ea typeface="华文新魏" panose="02010800040101010101" pitchFamily="2" charset="-122"/>
            </a:endParaRPr>
          </a:p>
        </p:txBody>
      </p:sp>
      <p:pic>
        <p:nvPicPr>
          <p:cNvPr id="40" name="图片 39" descr="t0122711b7ae1e30f70.png"/>
          <p:cNvPicPr>
            <a:picLocks noChangeAspect="1"/>
          </p:cNvPicPr>
          <p:nvPr/>
        </p:nvPicPr>
        <p:blipFill>
          <a:blip r:embed="rId10"/>
          <a:stretch>
            <a:fillRect/>
          </a:stretch>
        </p:blipFill>
        <p:spPr>
          <a:xfrm>
            <a:off x="7332673" y="4743458"/>
            <a:ext cx="2857520" cy="2148430"/>
          </a:xfrm>
          <a:prstGeom prst="rect">
            <a:avLst/>
          </a:prstGeom>
          <a:ln>
            <a:noFill/>
          </a:ln>
          <a:effectLst>
            <a:outerShdw blurRad="292100" dist="139700" dir="2700000" algn="tl" rotWithShape="0">
              <a:srgbClr val="333333">
                <a:alpha val="65000"/>
              </a:srgbClr>
            </a:outerShdw>
          </a:effectLst>
        </p:spPr>
      </p:pic>
      <p:sp>
        <p:nvSpPr>
          <p:cNvPr id="41" name="矩形 40"/>
          <p:cNvSpPr/>
          <p:nvPr/>
        </p:nvSpPr>
        <p:spPr>
          <a:xfrm>
            <a:off x="260311" y="5243524"/>
            <a:ext cx="5857916" cy="1785104"/>
          </a:xfrm>
          <a:prstGeom prst="rect">
            <a:avLst/>
          </a:prstGeom>
        </p:spPr>
        <p:txBody>
          <a:bodyPr wrap="square">
            <a:spAutoFit/>
          </a:bodyPr>
          <a:lstStyle/>
          <a:p>
            <a:pPr lvl="0">
              <a:lnSpc>
                <a:spcPts val="4400"/>
              </a:lnSpc>
            </a:pPr>
            <a:r>
              <a:rPr lang="zh-CN" altLang="en-US" sz="2400" dirty="0">
                <a:solidFill>
                  <a:prstClr val="black"/>
                </a:solidFill>
                <a:latin typeface="华文新魏" panose="02010800040101010101" pitchFamily="2" charset="-122"/>
                <a:ea typeface="华文新魏" panose="02010800040101010101" pitchFamily="2" charset="-122"/>
              </a:rPr>
              <a:t>        前线官兵坚决抵抗，卢沟桥即尔等之坟墓，应与桥共存亡，不得后退！</a:t>
            </a:r>
            <a:endParaRPr lang="en-US" altLang="zh-CN" sz="2400" dirty="0">
              <a:solidFill>
                <a:prstClr val="black"/>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a:p>
            <a:pPr lvl="0" algn="r">
              <a:lnSpc>
                <a:spcPts val="4400"/>
              </a:lnSpc>
            </a:pPr>
            <a:r>
              <a:rPr lang="en-US" altLang="zh-CN" sz="2400" dirty="0">
                <a:solidFill>
                  <a:prstClr val="black"/>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2400" dirty="0">
                <a:solidFill>
                  <a:prstClr val="black"/>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第二十九军司令部命令</a:t>
            </a:r>
            <a:endParaRPr lang="zh-CN" alt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par>
                                <p:cTn id="17" presetID="9"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dissolv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9"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5046657" y="2386004"/>
            <a:ext cx="5572164" cy="4357718"/>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graphicFrame>
        <p:nvGraphicFramePr>
          <p:cNvPr id="31" name="Object 2"/>
          <p:cNvGraphicFramePr/>
          <p:nvPr/>
        </p:nvGraphicFramePr>
        <p:xfrm>
          <a:off x="760377" y="4237060"/>
          <a:ext cx="3532187" cy="2578100"/>
        </p:xfrm>
        <a:graphic>
          <a:graphicData uri="http://schemas.openxmlformats.org/presentationml/2006/ole">
            <mc:AlternateContent xmlns:mc="http://schemas.openxmlformats.org/markup-compatibility/2006">
              <mc:Choice xmlns:v="urn:schemas-microsoft-com:vml" Requires="v">
                <p:oleObj spid="_x0000_s124931" name="" r:id="rId2" imgW="5429250" imgH="3533775" progId="PBrush">
                  <p:embed/>
                </p:oleObj>
              </mc:Choice>
              <mc:Fallback>
                <p:oleObj name="" r:id="rId2" imgW="5429250" imgH="3533775" progId="PBrush">
                  <p:embed/>
                  <p:pic>
                    <p:nvPicPr>
                      <p:cNvPr id="0" name="Object 2"/>
                      <p:cNvPicPr>
                        <a:picLocks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60377" y="4237060"/>
                        <a:ext cx="3532187" cy="2578100"/>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50" name="图片 49" descr="t018d16e110143ea110.jpg"/>
          <p:cNvPicPr>
            <a:picLocks noChangeAspect="1"/>
          </p:cNvPicPr>
          <p:nvPr/>
        </p:nvPicPr>
        <p:blipFill>
          <a:blip r:embed="rId4">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4">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5">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4">
            <a:clrChange>
              <a:clrFrom>
                <a:srgbClr val="F2F2F2"/>
              </a:clrFrom>
              <a:clrTo>
                <a:srgbClr val="F2F2F2">
                  <a:alpha val="0"/>
                </a:srgbClr>
              </a:clrTo>
            </a:clrChange>
          </a:blip>
          <a:srcRect t="54831" b="25094"/>
          <a:stretch>
            <a:fillRect/>
          </a:stretch>
        </p:blipFill>
        <p:spPr>
          <a:xfrm rot="10800000">
            <a:off x="-168317" y="385740"/>
            <a:ext cx="11522075" cy="142876"/>
          </a:xfrm>
          <a:prstGeom prst="rect">
            <a:avLst/>
          </a:prstGeom>
        </p:spPr>
      </p:pic>
      <p:sp>
        <p:nvSpPr>
          <p:cNvPr id="61" name="矩形 60"/>
          <p:cNvSpPr/>
          <p:nvPr/>
        </p:nvSpPr>
        <p:spPr>
          <a:xfrm>
            <a:off x="0" y="0"/>
            <a:ext cx="10776937" cy="704850"/>
          </a:xfrm>
          <a:prstGeom prst="rect">
            <a:avLst/>
          </a:prstGeom>
          <a:blipFill>
            <a:blip r:embed="rId6"/>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7"/>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5">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8"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经过</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688939" y="5328233"/>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689071" y="604349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sp>
        <p:nvSpPr>
          <p:cNvPr id="25" name="Rectangle 15"/>
          <p:cNvSpPr>
            <a:spLocks noChangeArrowheads="1"/>
          </p:cNvSpPr>
          <p:nvPr/>
        </p:nvSpPr>
        <p:spPr bwMode="auto">
          <a:xfrm>
            <a:off x="760377" y="2528880"/>
            <a:ext cx="3932205" cy="1938992"/>
          </a:xfrm>
          <a:prstGeom prst="rect">
            <a:avLst/>
          </a:prstGeom>
          <a:noFill/>
          <a:ln w="9525">
            <a:noFill/>
            <a:miter lim="800000"/>
          </a:ln>
          <a:effectLst/>
        </p:spPr>
        <p:txBody>
          <a:bodyPr wrap="square" anchor="ctr">
            <a:spAutoFit/>
          </a:bodyPr>
          <a:lstStyle/>
          <a:p>
            <a:r>
              <a:rPr lang="zh-CN" altLang="en-US" sz="2400" b="0" dirty="0">
                <a:latin typeface="华文新魏" panose="02010800040101010101" pitchFamily="2" charset="-122"/>
                <a:ea typeface="华文新魏" panose="02010800040101010101" pitchFamily="2" charset="-122"/>
              </a:rPr>
              <a:t>卢沟桥、卢沟桥，</a:t>
            </a:r>
            <a:endParaRPr lang="en-US" altLang="zh-CN" sz="2400" b="0" dirty="0">
              <a:latin typeface="华文新魏" panose="02010800040101010101" pitchFamily="2" charset="-122"/>
              <a:ea typeface="华文新魏" panose="02010800040101010101" pitchFamily="2" charset="-122"/>
            </a:endParaRPr>
          </a:p>
          <a:p>
            <a:r>
              <a:rPr lang="zh-CN" altLang="en-US" sz="2400" b="0" dirty="0">
                <a:latin typeface="华文新魏" panose="02010800040101010101" pitchFamily="2" charset="-122"/>
                <a:ea typeface="华文新魏" panose="02010800040101010101" pitchFamily="2" charset="-122"/>
              </a:rPr>
              <a:t>男儿坟墓在此桥！</a:t>
            </a:r>
            <a:endParaRPr lang="en-US" altLang="zh-CN" sz="2400" b="0" dirty="0">
              <a:latin typeface="华文新魏" panose="02010800040101010101" pitchFamily="2" charset="-122"/>
              <a:ea typeface="华文新魏" panose="02010800040101010101" pitchFamily="2" charset="-122"/>
            </a:endParaRPr>
          </a:p>
          <a:p>
            <a:r>
              <a:rPr lang="zh-CN" altLang="en-US" sz="2400" b="0" dirty="0">
                <a:latin typeface="华文新魏" panose="02010800040101010101" pitchFamily="2" charset="-122"/>
                <a:ea typeface="华文新魏" panose="02010800040101010101" pitchFamily="2" charset="-122"/>
              </a:rPr>
              <a:t>最后关头已临到，</a:t>
            </a:r>
            <a:endParaRPr lang="en-US" altLang="zh-CN" sz="2400" b="0" dirty="0">
              <a:latin typeface="华文新魏" panose="02010800040101010101" pitchFamily="2" charset="-122"/>
              <a:ea typeface="华文新魏" panose="02010800040101010101" pitchFamily="2" charset="-122"/>
            </a:endParaRPr>
          </a:p>
          <a:p>
            <a:r>
              <a:rPr lang="zh-CN" altLang="en-US" sz="2400" b="0" dirty="0">
                <a:latin typeface="华文新魏" panose="02010800040101010101" pitchFamily="2" charset="-122"/>
                <a:ea typeface="华文新魏" panose="02010800040101010101" pitchFamily="2" charset="-122"/>
              </a:rPr>
              <a:t>牺牲到底不屈挠</a:t>
            </a:r>
            <a:r>
              <a:rPr lang="en-US" altLang="zh-CN" sz="2400" dirty="0">
                <a:latin typeface="华文新魏" panose="02010800040101010101" pitchFamily="2" charset="-122"/>
                <a:ea typeface="华文新魏" panose="02010800040101010101" pitchFamily="2" charset="-122"/>
              </a:rPr>
              <a:t>……</a:t>
            </a:r>
            <a:endParaRPr lang="en-US" altLang="zh-CN" sz="2400" dirty="0">
              <a:latin typeface="华文新魏" panose="02010800040101010101" pitchFamily="2" charset="-122"/>
              <a:ea typeface="华文新魏" panose="02010800040101010101" pitchFamily="2" charset="-122"/>
            </a:endParaRPr>
          </a:p>
          <a:p>
            <a:r>
              <a:rPr lang="en-US" altLang="zh-CN" sz="2400" dirty="0">
                <a:latin typeface="华文新魏" panose="02010800040101010101" pitchFamily="2" charset="-122"/>
                <a:ea typeface="华文新魏" panose="02010800040101010101" pitchFamily="2" charset="-122"/>
              </a:rPr>
              <a:t>                   ——《</a:t>
            </a:r>
            <a:r>
              <a:rPr lang="zh-CN" altLang="en-US" sz="2400" dirty="0">
                <a:latin typeface="华文新魏" panose="02010800040101010101" pitchFamily="2" charset="-122"/>
                <a:ea typeface="华文新魏" panose="02010800040101010101" pitchFamily="2" charset="-122"/>
              </a:rPr>
              <a:t>卢沟桥歌</a:t>
            </a:r>
            <a:r>
              <a:rPr lang="en-US" altLang="zh-CN" sz="2400" dirty="0">
                <a:latin typeface="华文新魏" panose="02010800040101010101" pitchFamily="2" charset="-122"/>
                <a:ea typeface="华文新魏" panose="02010800040101010101" pitchFamily="2" charset="-122"/>
              </a:rPr>
              <a:t>》 </a:t>
            </a:r>
            <a:endParaRPr lang="en-US" altLang="zh-CN" sz="2400" dirty="0">
              <a:latin typeface="华文新魏" panose="02010800040101010101" pitchFamily="2" charset="-122"/>
              <a:ea typeface="华文新魏" panose="02010800040101010101" pitchFamily="2" charset="-122"/>
            </a:endParaRPr>
          </a:p>
        </p:txBody>
      </p:sp>
      <p:pic>
        <p:nvPicPr>
          <p:cNvPr id="26" name="Picture 16" descr="b189bc942c9d9ab01b94da686897aebf"/>
          <p:cNvPicPr>
            <a:picLocks noChangeAspect="1" noChangeArrowheads="1"/>
          </p:cNvPicPr>
          <p:nvPr/>
        </p:nvPicPr>
        <p:blipFill>
          <a:blip r:embed="rId9"/>
          <a:srcRect/>
          <a:stretch>
            <a:fillRect/>
          </a:stretch>
        </p:blipFill>
        <p:spPr bwMode="auto">
          <a:xfrm>
            <a:off x="5430869" y="2509859"/>
            <a:ext cx="2441575" cy="3240087"/>
          </a:xfrm>
          <a:prstGeom prst="rect">
            <a:avLst/>
          </a:prstGeom>
          <a:noFill/>
        </p:spPr>
      </p:pic>
      <p:pic>
        <p:nvPicPr>
          <p:cNvPr id="27" name="Picture 2" descr="金振中"/>
          <p:cNvPicPr>
            <a:picLocks noChangeAspect="1" noChangeArrowheads="1"/>
          </p:cNvPicPr>
          <p:nvPr/>
        </p:nvPicPr>
        <p:blipFill>
          <a:blip r:embed="rId10"/>
          <a:srcRect/>
          <a:stretch>
            <a:fillRect/>
          </a:stretch>
        </p:blipFill>
        <p:spPr bwMode="auto">
          <a:xfrm>
            <a:off x="8023257" y="2509859"/>
            <a:ext cx="2309812" cy="3240087"/>
          </a:xfrm>
          <a:prstGeom prst="rect">
            <a:avLst/>
          </a:prstGeom>
          <a:noFill/>
          <a:ln w="9525">
            <a:noFill/>
            <a:miter lim="800000"/>
            <a:headEnd/>
            <a:tailEnd/>
          </a:ln>
        </p:spPr>
      </p:pic>
      <p:sp>
        <p:nvSpPr>
          <p:cNvPr id="30" name="Rectangle 4"/>
          <p:cNvSpPr>
            <a:spLocks noChangeArrowheads="1"/>
          </p:cNvSpPr>
          <p:nvPr/>
        </p:nvSpPr>
        <p:spPr bwMode="auto">
          <a:xfrm>
            <a:off x="5046657" y="5841287"/>
            <a:ext cx="5500726" cy="830997"/>
          </a:xfrm>
          <a:prstGeom prst="rect">
            <a:avLst/>
          </a:prstGeom>
          <a:noFill/>
          <a:ln w="9525">
            <a:noFill/>
            <a:miter lim="800000"/>
          </a:ln>
        </p:spPr>
        <p:txBody>
          <a:bodyPr wrap="square" anchor="ctr">
            <a:spAutoFit/>
          </a:bodyPr>
          <a:lstStyle/>
          <a:p>
            <a:r>
              <a:rPr lang="zh-CN" altLang="en-US" sz="1600" dirty="0">
                <a:latin typeface="华文新魏" panose="02010800040101010101" pitchFamily="2" charset="-122"/>
                <a:ea typeface="华文新魏" panose="02010800040101010101" pitchFamily="2" charset="-122"/>
              </a:rPr>
              <a:t>    </a:t>
            </a:r>
            <a:r>
              <a:rPr lang="en-US" altLang="zh-CN" sz="1600" dirty="0">
                <a:latin typeface="华文新魏" panose="02010800040101010101" pitchFamily="2" charset="-122"/>
                <a:ea typeface="华文新魏" panose="02010800040101010101" pitchFamily="2" charset="-122"/>
              </a:rPr>
              <a:t>29</a:t>
            </a:r>
            <a:r>
              <a:rPr lang="zh-CN" altLang="en-US" sz="1600" dirty="0">
                <a:latin typeface="华文新魏" panose="02010800040101010101" pitchFamily="2" charset="-122"/>
                <a:ea typeface="华文新魏" panose="02010800040101010101" pitchFamily="2" charset="-122"/>
              </a:rPr>
              <a:t>军三营营长金振中（</a:t>
            </a:r>
            <a:r>
              <a:rPr lang="zh-CN" altLang="en-US" sz="1600" dirty="0">
                <a:solidFill>
                  <a:srgbClr val="333333"/>
                </a:solidFill>
                <a:latin typeface="华文新魏" panose="02010800040101010101" pitchFamily="2" charset="-122"/>
                <a:ea typeface="华文新魏" panose="02010800040101010101" pitchFamily="2" charset="-122"/>
              </a:rPr>
              <a:t>打响抗日第一枪</a:t>
            </a:r>
            <a:r>
              <a:rPr lang="zh-CN" altLang="en-US" sz="1600" dirty="0">
                <a:latin typeface="华文新魏" panose="02010800040101010101" pitchFamily="2" charset="-122"/>
                <a:ea typeface="华文新魏" panose="02010800040101010101" pitchFamily="2" charset="-122"/>
              </a:rPr>
              <a:t>）</a:t>
            </a:r>
            <a:r>
              <a:rPr lang="zh-CN" altLang="en-US" sz="1600" b="0" dirty="0">
                <a:latin typeface="华文新魏" panose="02010800040101010101" pitchFamily="2" charset="-122"/>
                <a:ea typeface="华文新魏" panose="02010800040101010101" pitchFamily="2" charset="-122"/>
              </a:rPr>
              <a:t>在守卫卢沟桥的战役中左腿下肢被手榴弹炸断，且有一颗子弹由他左耳旁贯进，右耳下穿出。 </a:t>
            </a:r>
            <a:endParaRPr lang="zh-CN" altLang="en-US" sz="1600" b="0" dirty="0">
              <a:latin typeface="华文新魏" panose="02010800040101010101" pitchFamily="2" charset="-122"/>
              <a:ea typeface="华文新魏" panose="02010800040101010101" pitchFamily="2" charset="-122"/>
            </a:endParaRPr>
          </a:p>
        </p:txBody>
      </p:sp>
      <p:sp>
        <p:nvSpPr>
          <p:cNvPr id="35"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6" name="Picture 30" descr="a8627828c8348186acf213f030365419"/>
          <p:cNvPicPr>
            <a:picLocks noChangeAspect="1" noChangeArrowheads="1"/>
          </p:cNvPicPr>
          <p:nvPr/>
        </p:nvPicPr>
        <p:blipFill>
          <a:blip r:embed="rId11"/>
          <a:srcRect r="45715"/>
          <a:stretch>
            <a:fillRect/>
          </a:stretch>
        </p:blipFill>
        <p:spPr bwMode="auto">
          <a:xfrm>
            <a:off x="2332013" y="885806"/>
            <a:ext cx="7904177" cy="765947"/>
          </a:xfrm>
          <a:prstGeom prst="round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9"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4"/>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5"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经过</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760377" y="4971043"/>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760509" y="568630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5" name="Picture 3" descr="8"/>
          <p:cNvPicPr>
            <a:picLocks noChangeAspect="1" noChangeArrowheads="1"/>
          </p:cNvPicPr>
          <p:nvPr/>
        </p:nvPicPr>
        <p:blipFill>
          <a:blip r:embed="rId6"/>
          <a:srcRect/>
          <a:stretch>
            <a:fillRect/>
          </a:stretch>
        </p:blipFill>
        <p:spPr bwMode="auto">
          <a:xfrm>
            <a:off x="2474889" y="2127365"/>
            <a:ext cx="6929486" cy="3616225"/>
          </a:xfrm>
          <a:prstGeom prst="rect">
            <a:avLst/>
          </a:prstGeom>
          <a:ln>
            <a:noFill/>
          </a:ln>
          <a:effectLst>
            <a:softEdge rad="112500"/>
          </a:effectLst>
        </p:spPr>
      </p:pic>
      <p:sp>
        <p:nvSpPr>
          <p:cNvPr id="26" name="Text Box 5"/>
          <p:cNvSpPr txBox="1">
            <a:spLocks noChangeArrowheads="1"/>
          </p:cNvSpPr>
          <p:nvPr/>
        </p:nvSpPr>
        <p:spPr bwMode="auto">
          <a:xfrm>
            <a:off x="796953" y="5853429"/>
            <a:ext cx="10321934" cy="461665"/>
          </a:xfrm>
          <a:prstGeom prst="rect">
            <a:avLst/>
          </a:prstGeom>
          <a:noFill/>
          <a:ln w="9525">
            <a:noFill/>
            <a:miter lim="800000"/>
          </a:ln>
        </p:spPr>
        <p:txBody>
          <a:bodyPr wrap="square">
            <a:spAutoFit/>
          </a:bodyPr>
          <a:lstStyle/>
          <a:p>
            <a:pPr>
              <a:spcBef>
                <a:spcPct val="50000"/>
              </a:spcBef>
            </a:pPr>
            <a:r>
              <a:rPr lang="zh-CN" altLang="en-US" sz="2400" dirty="0">
                <a:latin typeface="华文新魏" panose="02010800040101010101" pitchFamily="2" charset="-122"/>
                <a:ea typeface="华文新魏" panose="02010800040101010101" pitchFamily="2" charset="-122"/>
              </a:rPr>
              <a:t>在他们人生最美好的年华，遭遇了国家和民族的危亡时刻，但他们义无反顾</a:t>
            </a:r>
            <a:endParaRPr lang="zh-CN" altLang="en-US" sz="2400" dirty="0">
              <a:latin typeface="华文新魏" panose="02010800040101010101" pitchFamily="2" charset="-122"/>
              <a:ea typeface="华文新魏" panose="02010800040101010101" pitchFamily="2" charset="-122"/>
            </a:endParaRPr>
          </a:p>
        </p:txBody>
      </p:sp>
      <p:pic>
        <p:nvPicPr>
          <p:cNvPr id="30" name="Picture 26" descr="9">
            <a:hlinkClick r:id="rId7" action="ppaction://hlinksldjump"/>
          </p:cNvPr>
          <p:cNvPicPr>
            <a:picLocks noChangeAspect="1" noChangeArrowheads="1"/>
          </p:cNvPicPr>
          <p:nvPr/>
        </p:nvPicPr>
        <p:blipFill>
          <a:blip r:embed="rId8">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31"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8" name="Picture 30" descr="a8627828c8348186acf213f030365419"/>
          <p:cNvPicPr>
            <a:picLocks noChangeAspect="1" noChangeArrowheads="1"/>
          </p:cNvPicPr>
          <p:nvPr/>
        </p:nvPicPr>
        <p:blipFill>
          <a:blip r:embed="rId9"/>
          <a:srcRect r="45715"/>
          <a:stretch>
            <a:fillRect/>
          </a:stretch>
        </p:blipFill>
        <p:spPr bwMode="auto">
          <a:xfrm>
            <a:off x="2332013" y="885806"/>
            <a:ext cx="7904177" cy="765947"/>
          </a:xfrm>
          <a:prstGeom prst="round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10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dissolv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4b3_8c6cdab4_4d2f_4986_9fe4_41cd79e874b3_0"/>
          <p:cNvPicPr>
            <a:picLocks noChangeAspect="1" noChangeArrowheads="1"/>
          </p:cNvPicPr>
          <p:nvPr/>
        </p:nvPicPr>
        <p:blipFill>
          <a:blip r:embed="rId1"/>
          <a:srcRect/>
          <a:stretch>
            <a:fillRect/>
          </a:stretch>
        </p:blipFill>
        <p:spPr bwMode="auto">
          <a:xfrm>
            <a:off x="-1" y="742930"/>
            <a:ext cx="9761566" cy="6473816"/>
          </a:xfrm>
          <a:prstGeom prst="rect">
            <a:avLst/>
          </a:prstGeom>
          <a:noFill/>
        </p:spPr>
      </p:pic>
      <p:sp>
        <p:nvSpPr>
          <p:cNvPr id="29" name="Rectangle 30"/>
          <p:cNvSpPr>
            <a:spLocks noChangeArrowheads="1"/>
          </p:cNvSpPr>
          <p:nvPr/>
        </p:nvSpPr>
        <p:spPr bwMode="auto">
          <a:xfrm>
            <a:off x="6546855" y="2100252"/>
            <a:ext cx="4286280" cy="3539430"/>
          </a:xfrm>
          <a:prstGeom prst="rect">
            <a:avLst/>
          </a:prstGeom>
          <a:noFill/>
          <a:ln w="9525">
            <a:noFill/>
            <a:miter lim="800000"/>
          </a:ln>
          <a:effectLst/>
        </p:spPr>
        <p:txBody>
          <a:bodyPr wrap="square" anchor="ctr">
            <a:spAutoFit/>
          </a:bodyPr>
          <a:lstStyle/>
          <a:p>
            <a:r>
              <a:rPr lang="en-US" altLang="zh-CN" sz="3200" b="0" dirty="0">
                <a:latin typeface="华文新魏" panose="02010800040101010101" pitchFamily="2" charset="-122"/>
                <a:ea typeface="华文新魏" panose="02010800040101010101" pitchFamily="2" charset="-122"/>
              </a:rPr>
              <a:t>        </a:t>
            </a:r>
            <a:r>
              <a:rPr lang="zh-CN" altLang="en-US" sz="3200" b="0" dirty="0">
                <a:latin typeface="华文新魏" panose="02010800040101010101" pitchFamily="2" charset="-122"/>
                <a:ea typeface="华文新魏" panose="02010800040101010101" pitchFamily="2" charset="-122"/>
              </a:rPr>
              <a:t>七七事变爆发后，日本采取了“速战速决”的侵华方针，叫嚣在“</a:t>
            </a:r>
            <a:r>
              <a:rPr lang="zh-CN" altLang="en-US" sz="3200" b="0" dirty="0">
                <a:solidFill>
                  <a:srgbClr val="800000"/>
                </a:solidFill>
                <a:latin typeface="华文新魏" panose="02010800040101010101" pitchFamily="2" charset="-122"/>
                <a:ea typeface="华文新魏" panose="02010800040101010101" pitchFamily="2" charset="-122"/>
              </a:rPr>
              <a:t>三个月内灭亡中国</a:t>
            </a:r>
            <a:r>
              <a:rPr lang="zh-CN" altLang="en-US" sz="3200" b="0" dirty="0">
                <a:latin typeface="华文新魏" panose="02010800040101010101" pitchFamily="2" charset="-122"/>
                <a:ea typeface="华文新魏" panose="02010800040101010101" pitchFamily="2" charset="-122"/>
              </a:rPr>
              <a:t>”。为此，日本准备直接打击中国政治、经济中心的</a:t>
            </a:r>
            <a:r>
              <a:rPr lang="zh-CN" altLang="en-US" sz="3200" b="0" dirty="0">
                <a:solidFill>
                  <a:srgbClr val="800000"/>
                </a:solidFill>
                <a:latin typeface="华文新魏" panose="02010800040101010101" pitchFamily="2" charset="-122"/>
                <a:ea typeface="华文新魏" panose="02010800040101010101" pitchFamily="2" charset="-122"/>
              </a:rPr>
              <a:t>京沪</a:t>
            </a:r>
            <a:r>
              <a:rPr lang="zh-CN" altLang="en-US" sz="3200" b="0" dirty="0">
                <a:latin typeface="华文新魏" panose="02010800040101010101" pitchFamily="2" charset="-122"/>
                <a:ea typeface="华文新魏" panose="02010800040101010101" pitchFamily="2" charset="-122"/>
              </a:rPr>
              <a:t>地区。</a:t>
            </a:r>
            <a:endParaRPr lang="zh-CN" altLang="en-US" sz="3200" b="0" dirty="0">
              <a:latin typeface="华文新魏" panose="02010800040101010101" pitchFamily="2" charset="-122"/>
              <a:ea typeface="华文新魏" panose="02010800040101010101" pitchFamily="2" charset="-122"/>
            </a:endParaRPr>
          </a:p>
        </p:txBody>
      </p:sp>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影响</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760377" y="4971043"/>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760509" y="568630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sp>
        <p:nvSpPr>
          <p:cNvPr id="31" name="矩形 30"/>
          <p:cNvSpPr/>
          <p:nvPr/>
        </p:nvSpPr>
        <p:spPr>
          <a:xfrm>
            <a:off x="1617633" y="872535"/>
            <a:ext cx="7572428" cy="584775"/>
          </a:xfrm>
          <a:prstGeom prst="rect">
            <a:avLst/>
          </a:prstGeom>
        </p:spPr>
        <p:txBody>
          <a:bodyPr wrap="square">
            <a:spAutoFit/>
          </a:bodyPr>
          <a:lstStyle/>
          <a:p>
            <a:pPr algn="ctr"/>
            <a:r>
              <a:rPr lang="zh-CN" altLang="en-US" sz="3200" dirty="0">
                <a:latin typeface="华文新魏" panose="02010800040101010101" pitchFamily="2" charset="-122"/>
                <a:ea typeface="华文新魏" panose="02010800040101010101" pitchFamily="2" charset="-122"/>
              </a:rPr>
              <a:t>七七事变标志着中国</a:t>
            </a:r>
            <a:r>
              <a:rPr lang="zh-CN" altLang="en-US" sz="3200" dirty="0">
                <a:solidFill>
                  <a:srgbClr val="760000"/>
                </a:solidFill>
                <a:latin typeface="华文新魏" panose="02010800040101010101" pitchFamily="2" charset="-122"/>
                <a:ea typeface="华文新魏" panose="02010800040101010101" pitchFamily="2" charset="-122"/>
              </a:rPr>
              <a:t>全民族抗战</a:t>
            </a:r>
            <a:r>
              <a:rPr lang="zh-CN" altLang="en-US" sz="3200" dirty="0">
                <a:latin typeface="华文新魏" panose="02010800040101010101" pitchFamily="2" charset="-122"/>
                <a:ea typeface="华文新魏" panose="02010800040101010101" pitchFamily="2" charset="-122"/>
              </a:rPr>
              <a:t>的开始。</a:t>
            </a:r>
            <a:endParaRPr lang="zh-CN" altLang="en-US" sz="3200" dirty="0">
              <a:latin typeface="华文新魏" panose="02010800040101010101" pitchFamily="2" charset="-122"/>
              <a:ea typeface="华文新魏" panose="02010800040101010101" pitchFamily="2" charset="-122"/>
            </a:endParaRPr>
          </a:p>
        </p:txBody>
      </p:sp>
      <p:pic>
        <p:nvPicPr>
          <p:cNvPr id="35" name="Picture 26" descr="9">
            <a:hlinkClick r:id="rId7" action="ppaction://hlinksldjump"/>
          </p:cNvPr>
          <p:cNvPicPr>
            <a:picLocks noChangeAspect="1" noChangeArrowheads="1"/>
          </p:cNvPicPr>
          <p:nvPr/>
        </p:nvPicPr>
        <p:blipFill>
          <a:blip r:embed="rId8">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36"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 name="Picture 14" descr="00000-1"/>
          <p:cNvPicPr>
            <a:picLocks noChangeAspect="1" noChangeArrowheads="1"/>
          </p:cNvPicPr>
          <p:nvPr/>
        </p:nvPicPr>
        <p:blipFill>
          <a:blip r:embed="rId9"/>
          <a:srcRect/>
          <a:stretch>
            <a:fillRect/>
          </a:stretch>
        </p:blipFill>
        <p:spPr bwMode="auto">
          <a:xfrm>
            <a:off x="1974823" y="6545263"/>
            <a:ext cx="5243513" cy="6556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168317" y="385740"/>
            <a:ext cx="11522075" cy="142876"/>
          </a:xfrm>
          <a:prstGeom prst="rect">
            <a:avLst/>
          </a:prstGeom>
        </p:spPr>
      </p:pic>
      <p:sp>
        <p:nvSpPr>
          <p:cNvPr id="61" name="矩形 60"/>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4"/>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Rectangle 29"/>
          <p:cNvSpPr>
            <a:spLocks noChangeArrowheads="1"/>
          </p:cNvSpPr>
          <p:nvPr/>
        </p:nvSpPr>
        <p:spPr bwMode="auto">
          <a:xfrm>
            <a:off x="1760445" y="4570989"/>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2760577" y="5286246"/>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24814" r="13974" b="25049"/>
          <a:stretch>
            <a:fillRect/>
          </a:stretch>
        </p:blipFill>
        <p:spPr>
          <a:xfrm>
            <a:off x="2546327" y="2171690"/>
            <a:ext cx="8786874" cy="3643338"/>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27" name="图片 147457" descr="808055~1"/>
          <p:cNvPicPr>
            <a:picLocks noChangeAspect="1"/>
          </p:cNvPicPr>
          <p:nvPr/>
        </p:nvPicPr>
        <p:blipFill>
          <a:blip r:embed="rId6"/>
          <a:stretch>
            <a:fillRect/>
          </a:stretch>
        </p:blipFill>
        <p:spPr>
          <a:xfrm>
            <a:off x="5046625" y="2528880"/>
            <a:ext cx="1857388" cy="2786082"/>
          </a:xfrm>
          <a:prstGeom prst="rect">
            <a:avLst/>
          </a:prstGeom>
          <a:noFill/>
          <a:ln w="19050" cap="flat" cmpd="sng">
            <a:solidFill>
              <a:srgbClr val="333333"/>
            </a:solidFill>
            <a:prstDash val="solid"/>
            <a:miter/>
            <a:headEnd type="none" w="med" len="med"/>
            <a:tailEnd type="none" w="med" len="med"/>
          </a:ln>
        </p:spPr>
      </p:pic>
      <p:sp>
        <p:nvSpPr>
          <p:cNvPr id="29" name="Text Box 6"/>
          <p:cNvSpPr txBox="1"/>
          <p:nvPr/>
        </p:nvSpPr>
        <p:spPr>
          <a:xfrm>
            <a:off x="4556115" y="5386400"/>
            <a:ext cx="2633682" cy="369332"/>
          </a:xfrm>
          <a:prstGeom prst="rect">
            <a:avLst/>
          </a:prstGeom>
          <a:noFill/>
          <a:ln w="9525">
            <a:noFill/>
          </a:ln>
        </p:spPr>
        <p:txBody>
          <a:bodyPr wrap="square" anchor="t">
            <a:spAutoFit/>
          </a:bodyPr>
          <a:lstStyle/>
          <a:p>
            <a:pPr algn="ctr">
              <a:spcBef>
                <a:spcPct val="50000"/>
              </a:spcBef>
              <a:buClrTx/>
              <a:buFont typeface="Arial" panose="020B0604020202020204" pitchFamily="34" charset="0"/>
              <a:buNone/>
            </a:pPr>
            <a:r>
              <a:rPr lang="zh-CN" altLang="en-US" sz="1800" b="1" dirty="0">
                <a:solidFill>
                  <a:schemeClr val="tx1"/>
                </a:solidFill>
                <a:latin typeface="华文新魏" panose="02010800040101010101" pitchFamily="2" charset="-122"/>
                <a:ea typeface="华文新魏" panose="02010800040101010101" pitchFamily="2" charset="-122"/>
              </a:rPr>
              <a:t>第</a:t>
            </a:r>
            <a:r>
              <a:rPr lang="en-US" altLang="zh-CN" sz="1800" b="1" dirty="0">
                <a:solidFill>
                  <a:schemeClr val="tx1"/>
                </a:solidFill>
                <a:latin typeface="华文新魏" panose="02010800040101010101" pitchFamily="2" charset="-122"/>
                <a:ea typeface="华文新魏" panose="02010800040101010101" pitchFamily="2" charset="-122"/>
              </a:rPr>
              <a:t>29</a:t>
            </a:r>
            <a:r>
              <a:rPr lang="zh-CN" altLang="en-US" sz="1800" b="1" dirty="0">
                <a:solidFill>
                  <a:schemeClr val="tx1"/>
                </a:solidFill>
                <a:latin typeface="华文新魏" panose="02010800040101010101" pitchFamily="2" charset="-122"/>
                <a:ea typeface="华文新魏" panose="02010800040101010101" pitchFamily="2" charset="-122"/>
              </a:rPr>
              <a:t>军副军长佟麟阁</a:t>
            </a:r>
            <a:endParaRPr lang="zh-CN" altLang="en-US" sz="1800" b="1" dirty="0">
              <a:solidFill>
                <a:schemeClr val="tx1"/>
              </a:solidFill>
              <a:latin typeface="华文新魏" panose="02010800040101010101" pitchFamily="2" charset="-122"/>
              <a:ea typeface="华文新魏" panose="02010800040101010101" pitchFamily="2" charset="-122"/>
            </a:endParaRPr>
          </a:p>
        </p:txBody>
      </p:sp>
      <p:pic>
        <p:nvPicPr>
          <p:cNvPr id="30" name="图片 147460" descr="013000~3"/>
          <p:cNvPicPr>
            <a:picLocks noChangeAspect="1"/>
          </p:cNvPicPr>
          <p:nvPr/>
        </p:nvPicPr>
        <p:blipFill>
          <a:blip r:embed="rId7"/>
          <a:stretch>
            <a:fillRect/>
          </a:stretch>
        </p:blipFill>
        <p:spPr>
          <a:xfrm>
            <a:off x="7046889" y="2528881"/>
            <a:ext cx="2000264" cy="2786082"/>
          </a:xfrm>
          <a:prstGeom prst="rect">
            <a:avLst/>
          </a:prstGeom>
          <a:noFill/>
          <a:ln w="28575" cap="flat" cmpd="sng">
            <a:solidFill>
              <a:srgbClr val="333333"/>
            </a:solidFill>
            <a:prstDash val="solid"/>
            <a:miter/>
            <a:headEnd type="none" w="med" len="med"/>
            <a:tailEnd type="none" w="med" len="med"/>
          </a:ln>
        </p:spPr>
      </p:pic>
      <p:sp>
        <p:nvSpPr>
          <p:cNvPr id="31" name="Text Box 7"/>
          <p:cNvSpPr txBox="1"/>
          <p:nvPr/>
        </p:nvSpPr>
        <p:spPr>
          <a:xfrm>
            <a:off x="6618293" y="5374258"/>
            <a:ext cx="3000396" cy="369332"/>
          </a:xfrm>
          <a:prstGeom prst="rect">
            <a:avLst/>
          </a:prstGeom>
          <a:noFill/>
          <a:ln w="9525">
            <a:noFill/>
          </a:ln>
        </p:spPr>
        <p:txBody>
          <a:bodyPr wrap="square" anchor="t">
            <a:spAutoFit/>
          </a:bodyPr>
          <a:lstStyle/>
          <a:p>
            <a:pPr algn="ctr">
              <a:spcBef>
                <a:spcPct val="50000"/>
              </a:spcBef>
              <a:buClrTx/>
              <a:buFont typeface="Arial" panose="020B0604020202020204" pitchFamily="34" charset="0"/>
              <a:buNone/>
            </a:pPr>
            <a:r>
              <a:rPr lang="zh-CN" altLang="en-US" sz="1800" b="1" dirty="0">
                <a:solidFill>
                  <a:schemeClr val="tx1"/>
                </a:solidFill>
                <a:latin typeface="华文新魏" panose="02010800040101010101" pitchFamily="2" charset="-122"/>
                <a:ea typeface="华文新魏" panose="02010800040101010101" pitchFamily="2" charset="-122"/>
              </a:rPr>
              <a:t>第</a:t>
            </a:r>
            <a:r>
              <a:rPr lang="en-US" altLang="zh-CN" sz="1800" b="1" dirty="0">
                <a:solidFill>
                  <a:schemeClr val="tx1"/>
                </a:solidFill>
                <a:latin typeface="华文新魏" panose="02010800040101010101" pitchFamily="2" charset="-122"/>
                <a:ea typeface="华文新魏" panose="02010800040101010101" pitchFamily="2" charset="-122"/>
              </a:rPr>
              <a:t>132</a:t>
            </a:r>
            <a:r>
              <a:rPr lang="zh-CN" altLang="en-US" sz="1800" b="1" dirty="0">
                <a:solidFill>
                  <a:schemeClr val="tx1"/>
                </a:solidFill>
                <a:latin typeface="华文新魏" panose="02010800040101010101" pitchFamily="2" charset="-122"/>
                <a:ea typeface="华文新魏" panose="02010800040101010101" pitchFamily="2" charset="-122"/>
              </a:rPr>
              <a:t>师师长赵登禹</a:t>
            </a:r>
            <a:endParaRPr lang="zh-CN" altLang="en-US" sz="1800" b="1" dirty="0">
              <a:solidFill>
                <a:schemeClr val="tx1"/>
              </a:solidFill>
              <a:latin typeface="华文新魏" panose="02010800040101010101" pitchFamily="2" charset="-122"/>
              <a:ea typeface="华文新魏" panose="02010800040101010101" pitchFamily="2" charset="-122"/>
            </a:endParaRPr>
          </a:p>
        </p:txBody>
      </p:sp>
      <p:sp>
        <p:nvSpPr>
          <p:cNvPr id="33" name="圆角矩形标注 147459"/>
          <p:cNvSpPr/>
          <p:nvPr/>
        </p:nvSpPr>
        <p:spPr>
          <a:xfrm>
            <a:off x="2617765" y="2438408"/>
            <a:ext cx="2285984" cy="3090868"/>
          </a:xfrm>
          <a:prstGeom prst="wedgeRoundRectCallout">
            <a:avLst>
              <a:gd name="adj1" fmla="val 59630"/>
              <a:gd name="adj2" fmla="val 5702"/>
              <a:gd name="adj3" fmla="val 16667"/>
            </a:avLst>
          </a:prstGeom>
          <a:solidFill>
            <a:schemeClr val="bg2">
              <a:lumMod val="75000"/>
            </a:schemeClr>
          </a:solidFill>
          <a:ln w="19050" cap="flat" cmpd="sng">
            <a:solidFill>
              <a:srgbClr val="333333"/>
            </a:solidFill>
            <a:prstDash val="solid"/>
            <a:miter/>
            <a:headEnd type="none" w="med" len="med"/>
            <a:tailEnd type="none" w="med" len="med"/>
          </a:ln>
          <a:scene3d>
            <a:camera prst="orthographicFront"/>
            <a:lightRig rig="threePt" dir="t"/>
          </a:scene3d>
          <a:sp3d>
            <a:bevelT/>
          </a:sp3d>
        </p:spPr>
        <p:txBody>
          <a:bodyPr lIns="0" tIns="0" rIns="0" bIns="0" anchor="t"/>
          <a:lstStyle/>
          <a:p>
            <a:pPr>
              <a:buClrTx/>
              <a:buFont typeface="Arial" panose="020B0604020202020204" pitchFamily="34" charset="0"/>
              <a:buNone/>
            </a:pPr>
            <a:r>
              <a:rPr lang="zh-CN" altLang="en-US" sz="2400" dirty="0">
                <a:solidFill>
                  <a:schemeClr val="tx1"/>
                </a:solidFill>
                <a:latin typeface="华文新魏" panose="02010800040101010101" pitchFamily="2" charset="-122"/>
                <a:ea typeface="华文新魏" panose="02010800040101010101" pitchFamily="2" charset="-122"/>
              </a:rPr>
              <a:t>“战死者光荣，偷生者耻辱，荣辱系于一身者轻，而系于国家民族者重。国家多难，军人应当以死 </a:t>
            </a:r>
            <a:endParaRPr lang="zh-CN" altLang="en-US" sz="2400" dirty="0">
              <a:solidFill>
                <a:schemeClr val="tx1"/>
              </a:solidFill>
              <a:latin typeface="华文新魏" panose="02010800040101010101" pitchFamily="2" charset="-122"/>
              <a:ea typeface="华文新魏" panose="02010800040101010101" pitchFamily="2" charset="-122"/>
            </a:endParaRPr>
          </a:p>
          <a:p>
            <a:pPr>
              <a:buClrTx/>
              <a:buFont typeface="Arial" panose="020B0604020202020204" pitchFamily="34" charset="0"/>
              <a:buNone/>
            </a:pPr>
            <a:r>
              <a:rPr lang="zh-CN" altLang="en-US" sz="2400" dirty="0">
                <a:solidFill>
                  <a:schemeClr val="tx1"/>
                </a:solidFill>
                <a:latin typeface="华文新魏" panose="02010800040101010101" pitchFamily="2" charset="-122"/>
                <a:ea typeface="华文新魏" panose="02010800040101010101" pitchFamily="2" charset="-122"/>
              </a:rPr>
              <a:t>     报国。”</a:t>
            </a:r>
            <a:endParaRPr lang="zh-CN" altLang="en-US" sz="2400" dirty="0">
              <a:solidFill>
                <a:schemeClr val="tx1"/>
              </a:solidFill>
              <a:latin typeface="华文新魏" panose="02010800040101010101" pitchFamily="2" charset="-122"/>
              <a:ea typeface="华文新魏" panose="02010800040101010101" pitchFamily="2" charset="-122"/>
            </a:endParaRPr>
          </a:p>
        </p:txBody>
      </p:sp>
      <p:sp>
        <p:nvSpPr>
          <p:cNvPr id="34" name="圆角矩形标注 147461"/>
          <p:cNvSpPr/>
          <p:nvPr/>
        </p:nvSpPr>
        <p:spPr>
          <a:xfrm>
            <a:off x="9190061" y="2528880"/>
            <a:ext cx="2071702" cy="2857520"/>
          </a:xfrm>
          <a:prstGeom prst="wedgeRoundRectCallout">
            <a:avLst>
              <a:gd name="adj1" fmla="val -66898"/>
              <a:gd name="adj2" fmla="val 3874"/>
              <a:gd name="adj3" fmla="val 16667"/>
            </a:avLst>
          </a:prstGeom>
          <a:solidFill>
            <a:schemeClr val="bg2">
              <a:lumMod val="75000"/>
            </a:schemeClr>
          </a:solidFill>
          <a:ln w="19050" cap="flat" cmpd="sng">
            <a:solidFill>
              <a:srgbClr val="333333"/>
            </a:solidFill>
            <a:prstDash val="solid"/>
            <a:miter/>
            <a:headEnd type="none" w="med" len="med"/>
            <a:tailEnd type="none" w="med" len="med"/>
          </a:ln>
          <a:scene3d>
            <a:camera prst="orthographicFront"/>
            <a:lightRig rig="threePt" dir="t"/>
          </a:scene3d>
          <a:sp3d>
            <a:bevelT/>
          </a:sp3d>
        </p:spPr>
        <p:txBody>
          <a:bodyPr anchor="t"/>
          <a:lstStyle/>
          <a:p>
            <a:pPr>
              <a:buClrTx/>
              <a:buFont typeface="Arial" panose="020B0604020202020204" pitchFamily="34" charset="0"/>
              <a:buNone/>
            </a:pPr>
            <a:r>
              <a:rPr lang="zh-CN" altLang="en-US" sz="2400" dirty="0">
                <a:solidFill>
                  <a:schemeClr val="tx1"/>
                </a:solidFill>
                <a:latin typeface="华文新魏" panose="02010800040101010101" pitchFamily="2" charset="-122"/>
                <a:ea typeface="华文新魏" panose="02010800040101010101" pitchFamily="2" charset="-122"/>
              </a:rPr>
              <a:t> “抗日救国乃军人天 职，养兵千日，报国一时，只有不怕牺牲，才能为国争光</a:t>
            </a:r>
            <a:r>
              <a:rPr lang="en-US" altLang="zh-CN" sz="2400" dirty="0">
                <a:solidFill>
                  <a:schemeClr val="tx1"/>
                </a:solidFill>
                <a:latin typeface="华文新魏" panose="02010800040101010101" pitchFamily="2" charset="-122"/>
                <a:ea typeface="华文新魏" panose="02010800040101010101" pitchFamily="2" charset="-122"/>
              </a:rPr>
              <a:t>!”</a:t>
            </a:r>
            <a:endParaRPr lang="en-US" altLang="zh-CN" sz="2400" dirty="0">
              <a:solidFill>
                <a:schemeClr val="tx1"/>
              </a:solidFill>
              <a:latin typeface="华文新魏" panose="02010800040101010101" pitchFamily="2" charset="-122"/>
              <a:ea typeface="华文新魏" panose="02010800040101010101" pitchFamily="2" charset="-122"/>
            </a:endParaRPr>
          </a:p>
        </p:txBody>
      </p:sp>
      <p:sp>
        <p:nvSpPr>
          <p:cNvPr id="35" name="TextBox 34"/>
          <p:cNvSpPr txBox="1"/>
          <p:nvPr/>
        </p:nvSpPr>
        <p:spPr>
          <a:xfrm>
            <a:off x="2760641" y="895843"/>
            <a:ext cx="7358114" cy="632905"/>
          </a:xfrm>
          <a:prstGeom prst="rect">
            <a:avLst/>
          </a:prstGeom>
          <a:noFill/>
        </p:spPr>
        <p:txBody>
          <a:bodyPr wrap="square" lIns="78145" tIns="39072" rIns="78145" bIns="39072" rtlCol="0">
            <a:spAutoFit/>
          </a:bodyPr>
          <a:lstStyle/>
          <a:p>
            <a:r>
              <a:rPr lang="en-US" altLang="zh-CN" sz="3600" dirty="0">
                <a:solidFill>
                  <a:srgbClr val="760000"/>
                </a:solidFill>
                <a:latin typeface="华文新魏" panose="02010800040101010101" pitchFamily="2" charset="-122"/>
                <a:ea typeface="华文新魏" panose="02010800040101010101" pitchFamily="2" charset="-122"/>
              </a:rPr>
              <a:t>1937</a:t>
            </a:r>
            <a:r>
              <a:rPr lang="zh-CN" altLang="en-US" sz="3600" dirty="0">
                <a:solidFill>
                  <a:srgbClr val="760000"/>
                </a:solidFill>
                <a:latin typeface="华文新魏" panose="02010800040101010101" pitchFamily="2" charset="-122"/>
                <a:ea typeface="华文新魏" panose="02010800040101010101" pitchFamily="2" charset="-122"/>
              </a:rPr>
              <a:t>年</a:t>
            </a:r>
            <a:r>
              <a:rPr lang="en-US" altLang="zh-CN" sz="3600" dirty="0">
                <a:solidFill>
                  <a:srgbClr val="760000"/>
                </a:solidFill>
                <a:latin typeface="华文新魏" panose="02010800040101010101" pitchFamily="2" charset="-122"/>
                <a:ea typeface="华文新魏" panose="02010800040101010101" pitchFamily="2" charset="-122"/>
              </a:rPr>
              <a:t>7</a:t>
            </a:r>
            <a:r>
              <a:rPr lang="zh-CN" altLang="en-US" sz="3600" dirty="0">
                <a:solidFill>
                  <a:srgbClr val="760000"/>
                </a:solidFill>
                <a:latin typeface="华文新魏" panose="02010800040101010101" pitchFamily="2" charset="-122"/>
                <a:ea typeface="华文新魏" panose="02010800040101010101" pitchFamily="2" charset="-122"/>
              </a:rPr>
              <a:t>月</a:t>
            </a:r>
            <a:r>
              <a:rPr lang="zh-CN" altLang="en-US" sz="3600" dirty="0">
                <a:latin typeface="华文新魏" panose="02010800040101010101" pitchFamily="2" charset="-122"/>
                <a:ea typeface="华文新魏" panose="02010800040101010101" pitchFamily="2" charset="-122"/>
              </a:rPr>
              <a:t>底，</a:t>
            </a:r>
            <a:r>
              <a:rPr lang="zh-CN" altLang="en-US" sz="3600" dirty="0">
                <a:solidFill>
                  <a:srgbClr val="760000"/>
                </a:solidFill>
                <a:latin typeface="华文新魏" panose="02010800040101010101" pitchFamily="2" charset="-122"/>
                <a:ea typeface="华文新魏" panose="02010800040101010101" pitchFamily="2" charset="-122"/>
              </a:rPr>
              <a:t>北平</a:t>
            </a:r>
            <a:r>
              <a:rPr lang="zh-CN" altLang="en-US" sz="3600" dirty="0">
                <a:latin typeface="华文新魏" panose="02010800040101010101" pitchFamily="2" charset="-122"/>
                <a:ea typeface="华文新魏" panose="02010800040101010101" pitchFamily="2" charset="-122"/>
              </a:rPr>
              <a:t>、</a:t>
            </a:r>
            <a:r>
              <a:rPr lang="zh-CN" altLang="en-US" sz="3600" dirty="0">
                <a:solidFill>
                  <a:srgbClr val="760000"/>
                </a:solidFill>
                <a:latin typeface="华文新魏" panose="02010800040101010101" pitchFamily="2" charset="-122"/>
                <a:ea typeface="华文新魏" panose="02010800040101010101" pitchFamily="2" charset="-122"/>
              </a:rPr>
              <a:t>天津</a:t>
            </a:r>
            <a:r>
              <a:rPr lang="zh-CN" altLang="en-US" sz="3600" dirty="0">
                <a:latin typeface="华文新魏" panose="02010800040101010101" pitchFamily="2" charset="-122"/>
                <a:ea typeface="华文新魏" panose="02010800040101010101" pitchFamily="2" charset="-122"/>
              </a:rPr>
              <a:t>相继失陷。</a:t>
            </a:r>
            <a:endParaRPr lang="zh-CN" altLang="en-US" sz="3600" dirty="0">
              <a:latin typeface="华文新魏" panose="02010800040101010101" pitchFamily="2" charset="-122"/>
              <a:ea typeface="华文新魏" panose="02010800040101010101" pitchFamily="2" charset="-122"/>
            </a:endParaRPr>
          </a:p>
        </p:txBody>
      </p:sp>
      <p:pic>
        <p:nvPicPr>
          <p:cNvPr id="38" name="Picture 3" descr="C:\Users\Thinkpad\Desktop\PNG\1_0001_渐变映射-2-副本-4.png"/>
          <p:cNvPicPr>
            <a:picLocks noChangeAspect="1" noChangeArrowheads="1"/>
          </p:cNvPicPr>
          <p:nvPr/>
        </p:nvPicPr>
        <p:blipFill>
          <a:blip r:embed="rId8" cstate="email"/>
          <a:srcRect/>
          <a:stretch>
            <a:fillRect/>
          </a:stretch>
        </p:blipFill>
        <p:spPr bwMode="auto">
          <a:xfrm>
            <a:off x="0" y="814368"/>
            <a:ext cx="2617765" cy="78581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平津失陷</a:t>
            </a:r>
            <a:endParaRPr lang="zh-CN" altLang="en-US" sz="3200" b="1" dirty="0">
              <a:solidFill>
                <a:schemeClr val="bg1"/>
              </a:solidFill>
              <a:latin typeface="华文新魏" panose="02010800040101010101" pitchFamily="2" charset="-122"/>
              <a:ea typeface="华文新魏" panose="02010800040101010101" pitchFamily="2" charset="-122"/>
            </a:endParaRPr>
          </a:p>
        </p:txBody>
      </p:sp>
      <p:pic>
        <p:nvPicPr>
          <p:cNvPr id="40" name="Picture 2" descr="1"/>
          <p:cNvPicPr>
            <a:picLocks noChangeArrowheads="1"/>
          </p:cNvPicPr>
          <p:nvPr/>
        </p:nvPicPr>
        <p:blipFill>
          <a:blip r:embed="rId9"/>
          <a:srcRect/>
          <a:stretch>
            <a:fillRect/>
          </a:stretch>
        </p:blipFill>
        <p:spPr bwMode="auto">
          <a:xfrm>
            <a:off x="188874" y="2314566"/>
            <a:ext cx="2286015" cy="3357586"/>
          </a:xfrm>
          <a:prstGeom prst="rect">
            <a:avLst/>
          </a:prstGeom>
          <a:noFill/>
        </p:spPr>
      </p:pic>
      <p:grpSp>
        <p:nvGrpSpPr>
          <p:cNvPr id="41" name="Group 3"/>
          <p:cNvGrpSpPr/>
          <p:nvPr/>
        </p:nvGrpSpPr>
        <p:grpSpPr bwMode="auto">
          <a:xfrm>
            <a:off x="617501" y="2457442"/>
            <a:ext cx="501650" cy="573088"/>
            <a:chOff x="857" y="897"/>
            <a:chExt cx="316" cy="361"/>
          </a:xfrm>
        </p:grpSpPr>
        <p:sp>
          <p:nvSpPr>
            <p:cNvPr id="43" name="Oval 5"/>
            <p:cNvSpPr>
              <a:spLocks noChangeArrowheads="1"/>
            </p:cNvSpPr>
            <p:nvPr/>
          </p:nvSpPr>
          <p:spPr bwMode="auto">
            <a:xfrm>
              <a:off x="857" y="897"/>
              <a:ext cx="136" cy="136"/>
            </a:xfrm>
            <a:prstGeom prst="ellipse">
              <a:avLst/>
            </a:prstGeom>
            <a:solidFill>
              <a:srgbClr val="FF0066"/>
            </a:solidFill>
            <a:ln w="9525">
              <a:solidFill>
                <a:schemeClr val="tx1"/>
              </a:solidFill>
              <a:round/>
            </a:ln>
            <a:effectLst/>
            <a:scene3d>
              <a:camera prst="orthographicFront"/>
              <a:lightRig rig="threePt" dir="t"/>
            </a:scene3d>
            <a:sp3d>
              <a:bevelT/>
            </a:sp3d>
          </p:spPr>
          <p:txBody>
            <a:bodyPr wrap="none" anchor="ctr"/>
            <a:lstStyle/>
            <a:p>
              <a:endParaRPr lang="zh-CN" altLang="en-US"/>
            </a:p>
          </p:txBody>
        </p:sp>
        <p:sp>
          <p:nvSpPr>
            <p:cNvPr id="44" name="Oval 6"/>
            <p:cNvSpPr>
              <a:spLocks noChangeArrowheads="1"/>
            </p:cNvSpPr>
            <p:nvPr/>
          </p:nvSpPr>
          <p:spPr bwMode="auto">
            <a:xfrm>
              <a:off x="1037" y="1122"/>
              <a:ext cx="136" cy="136"/>
            </a:xfrm>
            <a:prstGeom prst="ellipse">
              <a:avLst/>
            </a:prstGeom>
            <a:solidFill>
              <a:srgbClr val="FF0066"/>
            </a:solidFill>
            <a:ln w="9525">
              <a:solidFill>
                <a:schemeClr val="tx1"/>
              </a:solidFill>
              <a:round/>
            </a:ln>
            <a:effectLst/>
            <a:scene3d>
              <a:camera prst="orthographicFront"/>
              <a:lightRig rig="threePt" dir="t"/>
            </a:scene3d>
            <a:sp3d>
              <a:bevelT/>
            </a:sp3d>
          </p:spPr>
          <p:txBody>
            <a:bodyPr wrap="none" anchor="ctr"/>
            <a:lstStyle/>
            <a:p>
              <a:endParaRPr lang="zh-CN" altLang="en-US"/>
            </a:p>
          </p:txBody>
        </p:sp>
      </p:grpSp>
      <p:sp>
        <p:nvSpPr>
          <p:cNvPr id="47"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6" name="TextBox 35"/>
          <p:cNvSpPr txBox="1"/>
          <p:nvPr/>
        </p:nvSpPr>
        <p:spPr>
          <a:xfrm>
            <a:off x="25440" y="5886466"/>
            <a:ext cx="11522075" cy="1200329"/>
          </a:xfrm>
          <a:prstGeom prst="rect">
            <a:avLst/>
          </a:prstGeom>
          <a:no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         平津之战开始，中国守军奋起迎战，国民革命军二十九军副军长</a:t>
            </a:r>
            <a:r>
              <a:rPr lang="zh-CN" altLang="en-US" sz="2400" b="1" dirty="0">
                <a:solidFill>
                  <a:srgbClr val="C00000"/>
                </a:solidFill>
                <a:latin typeface="华文新魏" panose="02010800040101010101" pitchFamily="2" charset="-122"/>
                <a:ea typeface="华文新魏" panose="02010800040101010101" pitchFamily="2" charset="-122"/>
              </a:rPr>
              <a:t>佟麟阁</a:t>
            </a:r>
            <a:r>
              <a:rPr lang="zh-CN" altLang="en-US" sz="2400" dirty="0">
                <a:latin typeface="华文新魏" panose="02010800040101010101" pitchFamily="2" charset="-122"/>
                <a:ea typeface="华文新魏" panose="02010800040101010101" pitchFamily="2" charset="-122"/>
              </a:rPr>
              <a:t>在突围途中战死沙场、成为抗战后中国军队殉国的第一位高级将领。接着一三二师师长</a:t>
            </a:r>
            <a:r>
              <a:rPr lang="zh-CN" altLang="en-US" sz="2400" b="1" dirty="0">
                <a:solidFill>
                  <a:srgbClr val="C00000"/>
                </a:solidFill>
                <a:latin typeface="华文新魏" panose="02010800040101010101" pitchFamily="2" charset="-122"/>
                <a:ea typeface="华文新魏" panose="02010800040101010101" pitchFamily="2" charset="-122"/>
              </a:rPr>
              <a:t>赵登禹</a:t>
            </a:r>
            <a:r>
              <a:rPr lang="zh-CN" altLang="en-US" sz="2400" dirty="0">
                <a:latin typeface="华文新魏" panose="02010800040101010101" pitchFamily="2" charset="-122"/>
                <a:ea typeface="华文新魏" panose="02010800040101010101" pitchFamily="2" charset="-122"/>
              </a:rPr>
              <a:t>指挥作战中壮烈殉国。他们用鲜血和生命捍卫了国家的尊严，履行着军人的职责。</a:t>
            </a:r>
            <a:endParaRPr lang="zh-CN" altLang="en-US" sz="2400" dirty="0">
              <a:latin typeface="华文新魏" panose="02010800040101010101" pitchFamily="2" charset="-122"/>
              <a:ea typeface="华文新魏" panose="02010800040101010101" pitchFamily="2" charset="-122"/>
            </a:endParaRPr>
          </a:p>
        </p:txBody>
      </p:sp>
      <p:pic>
        <p:nvPicPr>
          <p:cNvPr id="37" name="图片 36" descr="cfbm2015070804.jpg"/>
          <p:cNvPicPr>
            <a:picLocks noChangeAspect="1"/>
          </p:cNvPicPr>
          <p:nvPr/>
        </p:nvPicPr>
        <p:blipFill>
          <a:blip r:embed="rId10"/>
          <a:srcRect l="11112"/>
          <a:stretch>
            <a:fillRect/>
          </a:stretch>
        </p:blipFill>
        <p:spPr>
          <a:xfrm>
            <a:off x="4903781" y="4957772"/>
            <a:ext cx="1930743" cy="1285884"/>
          </a:xfrm>
          <a:prstGeom prst="rect">
            <a:avLst/>
          </a:prstGeom>
        </p:spPr>
      </p:pic>
      <p:pic>
        <p:nvPicPr>
          <p:cNvPr id="42" name="图片 41" descr="a1f8873c43cf2ad7bbdc8c148ede6b6b.jpg"/>
          <p:cNvPicPr>
            <a:picLocks noChangeAspect="1"/>
          </p:cNvPicPr>
          <p:nvPr/>
        </p:nvPicPr>
        <p:blipFill>
          <a:blip r:embed="rId11"/>
          <a:srcRect t="14634" b="15853"/>
          <a:stretch>
            <a:fillRect/>
          </a:stretch>
        </p:blipFill>
        <p:spPr>
          <a:xfrm>
            <a:off x="6975483" y="4957772"/>
            <a:ext cx="2616367" cy="1214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9"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dissolv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7280_20160728104853814500_1.jpg"/>
          <p:cNvPicPr>
            <a:picLocks noChangeAspect="1"/>
          </p:cNvPicPr>
          <p:nvPr/>
        </p:nvPicPr>
        <p:blipFill>
          <a:blip r:embed="rId1">
            <a:clrChange>
              <a:clrFrom>
                <a:srgbClr val="EBEAE8"/>
              </a:clrFrom>
              <a:clrTo>
                <a:srgbClr val="EBEAE8">
                  <a:alpha val="0"/>
                </a:srgbClr>
              </a:clrTo>
            </a:clrChange>
          </a:blip>
          <a:srcRect t="11069" r="6321" b="28058"/>
          <a:stretch>
            <a:fillRect/>
          </a:stretch>
        </p:blipFill>
        <p:spPr>
          <a:xfrm>
            <a:off x="0" y="1957376"/>
            <a:ext cx="3975088" cy="5457838"/>
          </a:xfrm>
          <a:prstGeom prst="rect">
            <a:avLst/>
          </a:prstGeom>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2" name="矩形 31"/>
          <p:cNvSpPr/>
          <p:nvPr/>
        </p:nvSpPr>
        <p:spPr>
          <a:xfrm>
            <a:off x="1760509" y="568630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8" name="Picture 26" descr="9">
            <a:hlinkClick r:id="rId6" action="ppaction://hlinksldjump"/>
          </p:cNvPr>
          <p:cNvPicPr>
            <a:picLocks noChangeAspect="1" noChangeArrowheads="1"/>
          </p:cNvPicPr>
          <p:nvPr/>
        </p:nvPicPr>
        <p:blipFill>
          <a:blip r:embed="rId7">
            <a:clrChange>
              <a:clrFrom>
                <a:srgbClr val="FAFFFF"/>
              </a:clrFrom>
              <a:clrTo>
                <a:srgbClr val="FAFFFF">
                  <a:alpha val="0"/>
                </a:srgbClr>
              </a:clrTo>
            </a:clrChange>
          </a:blip>
          <a:srcRect/>
          <a:stretch>
            <a:fillRect/>
          </a:stretch>
        </p:blipFill>
        <p:spPr bwMode="auto">
          <a:xfrm>
            <a:off x="10864850" y="6243656"/>
            <a:ext cx="657225" cy="619125"/>
          </a:xfrm>
          <a:prstGeom prst="rect">
            <a:avLst/>
          </a:prstGeom>
          <a:noFill/>
        </p:spPr>
      </p:pic>
      <p:sp>
        <p:nvSpPr>
          <p:cNvPr id="26" name="圆角矩形 25"/>
          <p:cNvSpPr/>
          <p:nvPr/>
        </p:nvSpPr>
        <p:spPr>
          <a:xfrm>
            <a:off x="5475285" y="1242996"/>
            <a:ext cx="5357850" cy="928694"/>
          </a:xfrm>
          <a:prstGeom prst="roundRect">
            <a:avLst>
              <a:gd name="adj" fmla="val 9350"/>
            </a:avLst>
          </a:prstGeom>
          <a:solidFill>
            <a:srgbClr val="6633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2800" dirty="0">
                <a:latin typeface="华文隶书" panose="02010800040101010101" pitchFamily="2" charset="-122"/>
                <a:ea typeface="华文隶书" panose="02010800040101010101" pitchFamily="2" charset="-122"/>
                <a:sym typeface="微软雅黑" panose="020B0503020204020204" pitchFamily="34" charset="-122"/>
              </a:rPr>
              <a:t>        中国近代史上北京（北平）分别被哪些外国侵略者占领过？</a:t>
            </a:r>
            <a:endParaRPr lang="zh-HK" altLang="en-US" sz="2800" dirty="0">
              <a:latin typeface="华文隶书" panose="02010800040101010101" pitchFamily="2" charset="-122"/>
              <a:ea typeface="华文隶书" panose="02010800040101010101" pitchFamily="2" charset="-122"/>
              <a:sym typeface="微软雅黑" panose="020B0503020204020204" pitchFamily="34" charset="-122"/>
            </a:endParaRPr>
          </a:p>
        </p:txBody>
      </p:sp>
      <p:sp>
        <p:nvSpPr>
          <p:cNvPr id="2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 name="Picture 3" descr="C:\Users\Thinkpad\Desktop\PNG\1_0001_渐变映射-2-副本-4.png"/>
          <p:cNvPicPr>
            <a:picLocks noChangeAspect="1" noChangeArrowheads="1"/>
          </p:cNvPicPr>
          <p:nvPr/>
        </p:nvPicPr>
        <p:blipFill>
          <a:blip r:embed="rId8" cstate="email"/>
          <a:srcRect/>
          <a:stretch>
            <a:fillRect/>
          </a:stretch>
        </p:blipFill>
        <p:spPr bwMode="auto">
          <a:xfrm>
            <a:off x="0" y="814368"/>
            <a:ext cx="2617765" cy="78581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平津失陷</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33" name="矩形 32"/>
          <p:cNvSpPr/>
          <p:nvPr/>
        </p:nvSpPr>
        <p:spPr>
          <a:xfrm>
            <a:off x="5700741" y="5668763"/>
            <a:ext cx="5632460" cy="1200329"/>
          </a:xfrm>
          <a:prstGeom prst="rect">
            <a:avLst/>
          </a:prstGeom>
        </p:spPr>
        <p:txBody>
          <a:bodyPr wrap="square">
            <a:spAutoFit/>
          </a:bodyPr>
          <a:lstStyle/>
          <a:p>
            <a:pPr lvl="0" algn="just"/>
            <a:r>
              <a:rPr lang="en-US" altLang="zh-CN" sz="3600" b="1" dirty="0">
                <a:solidFill>
                  <a:prstClr val="black"/>
                </a:solidFill>
                <a:latin typeface="华文新魏" panose="02010800040101010101" pitchFamily="2" charset="-122"/>
                <a:ea typeface="华文新魏" panose="02010800040101010101" pitchFamily="2" charset="-122"/>
              </a:rPr>
              <a:t>3</a:t>
            </a:r>
            <a:r>
              <a:rPr lang="zh-CN" altLang="en-US" sz="3600" b="1" dirty="0">
                <a:solidFill>
                  <a:prstClr val="black"/>
                </a:solidFill>
                <a:latin typeface="华文新魏" panose="02010800040101010101" pitchFamily="2" charset="-122"/>
                <a:ea typeface="华文新魏" panose="02010800040101010101" pitchFamily="2" charset="-122"/>
              </a:rPr>
              <a:t>、</a:t>
            </a:r>
            <a:r>
              <a:rPr lang="en-US" altLang="zh-CN" sz="3600" b="1" dirty="0">
                <a:solidFill>
                  <a:prstClr val="black"/>
                </a:solidFill>
                <a:latin typeface="华文新魏" panose="02010800040101010101" pitchFamily="2" charset="-122"/>
                <a:ea typeface="华文新魏" panose="02010800040101010101" pitchFamily="2" charset="-122"/>
              </a:rPr>
              <a:t>1937</a:t>
            </a:r>
            <a:r>
              <a:rPr lang="zh-CN" altLang="en-US" sz="3600" b="1" dirty="0">
                <a:solidFill>
                  <a:prstClr val="black"/>
                </a:solidFill>
                <a:latin typeface="华文新魏" panose="02010800040101010101" pitchFamily="2" charset="-122"/>
                <a:ea typeface="华文新魏" panose="02010800040101010101" pitchFamily="2" charset="-122"/>
              </a:rPr>
              <a:t>年 日本侵略军</a:t>
            </a:r>
            <a:endParaRPr lang="en-US" altLang="zh-CN" sz="3600" b="1" dirty="0">
              <a:solidFill>
                <a:prstClr val="black"/>
              </a:solidFill>
              <a:latin typeface="华文新魏" panose="02010800040101010101" pitchFamily="2" charset="-122"/>
              <a:ea typeface="华文新魏" panose="02010800040101010101" pitchFamily="2" charset="-122"/>
            </a:endParaRPr>
          </a:p>
          <a:p>
            <a:pPr lvl="0" algn="just"/>
            <a:r>
              <a:rPr lang="zh-CN" altLang="en-US" sz="3600" b="1" dirty="0">
                <a:solidFill>
                  <a:prstClr val="black"/>
                </a:solidFill>
                <a:latin typeface="华文新魏" panose="02010800040101010101" pitchFamily="2" charset="-122"/>
                <a:ea typeface="华文新魏" panose="02010800040101010101" pitchFamily="2" charset="-122"/>
              </a:rPr>
              <a:t>（中华民族的抗日战争）</a:t>
            </a:r>
            <a:endParaRPr lang="zh-CN" altLang="en-US" sz="3600" b="1" dirty="0">
              <a:solidFill>
                <a:prstClr val="black"/>
              </a:solidFill>
              <a:latin typeface="华文新魏" panose="02010800040101010101" pitchFamily="2" charset="-122"/>
              <a:ea typeface="华文新魏" panose="02010800040101010101" pitchFamily="2" charset="-122"/>
            </a:endParaRPr>
          </a:p>
        </p:txBody>
      </p:sp>
      <p:sp>
        <p:nvSpPr>
          <p:cNvPr id="34" name="矩形 33"/>
          <p:cNvSpPr/>
          <p:nvPr/>
        </p:nvSpPr>
        <p:spPr>
          <a:xfrm>
            <a:off x="5761037" y="4257509"/>
            <a:ext cx="4929222" cy="1200329"/>
          </a:xfrm>
          <a:prstGeom prst="rect">
            <a:avLst/>
          </a:prstGeom>
        </p:spPr>
        <p:txBody>
          <a:bodyPr wrap="square">
            <a:spAutoFit/>
          </a:bodyPr>
          <a:lstStyle/>
          <a:p>
            <a:pPr lvl="0" algn="just"/>
            <a:r>
              <a:rPr lang="en-US" altLang="zh-CN" sz="3600" b="1" dirty="0">
                <a:solidFill>
                  <a:prstClr val="black"/>
                </a:solidFill>
                <a:latin typeface="华文新魏" panose="02010800040101010101" pitchFamily="2" charset="-122"/>
                <a:ea typeface="华文新魏" panose="02010800040101010101" pitchFamily="2" charset="-122"/>
              </a:rPr>
              <a:t>2</a:t>
            </a:r>
            <a:r>
              <a:rPr lang="zh-CN" altLang="en-US" sz="3600" b="1" dirty="0">
                <a:solidFill>
                  <a:prstClr val="black"/>
                </a:solidFill>
                <a:latin typeface="华文新魏" panose="02010800040101010101" pitchFamily="2" charset="-122"/>
                <a:ea typeface="华文新魏" panose="02010800040101010101" pitchFamily="2" charset="-122"/>
              </a:rPr>
              <a:t>、</a:t>
            </a:r>
            <a:r>
              <a:rPr lang="en-US" altLang="zh-CN" sz="3600" b="1" dirty="0">
                <a:solidFill>
                  <a:prstClr val="black"/>
                </a:solidFill>
                <a:latin typeface="华文新魏" panose="02010800040101010101" pitchFamily="2" charset="-122"/>
                <a:ea typeface="华文新魏" panose="02010800040101010101" pitchFamily="2" charset="-122"/>
              </a:rPr>
              <a:t>1900</a:t>
            </a:r>
            <a:r>
              <a:rPr lang="zh-CN" altLang="en-US" sz="3600" b="1" dirty="0">
                <a:solidFill>
                  <a:prstClr val="black"/>
                </a:solidFill>
                <a:latin typeface="华文新魏" panose="02010800040101010101" pitchFamily="2" charset="-122"/>
                <a:ea typeface="华文新魏" panose="02010800040101010101" pitchFamily="2" charset="-122"/>
              </a:rPr>
              <a:t>年 八国联军</a:t>
            </a:r>
            <a:endParaRPr lang="en-US" altLang="zh-CN" sz="3600" b="1" dirty="0">
              <a:solidFill>
                <a:prstClr val="black"/>
              </a:solidFill>
              <a:latin typeface="华文新魏" panose="02010800040101010101" pitchFamily="2" charset="-122"/>
              <a:ea typeface="华文新魏" panose="02010800040101010101" pitchFamily="2" charset="-122"/>
            </a:endParaRPr>
          </a:p>
          <a:p>
            <a:pPr lvl="0" algn="just"/>
            <a:r>
              <a:rPr lang="zh-CN" altLang="en-US" sz="3600" b="1" dirty="0">
                <a:solidFill>
                  <a:prstClr val="black"/>
                </a:solidFill>
                <a:latin typeface="华文新魏" panose="02010800040101010101" pitchFamily="2" charset="-122"/>
                <a:ea typeface="华文新魏" panose="02010800040101010101" pitchFamily="2" charset="-122"/>
              </a:rPr>
              <a:t>（八国联军侵华战争）</a:t>
            </a:r>
            <a:endParaRPr lang="en-US" altLang="zh-CN" sz="3600" b="1" dirty="0">
              <a:solidFill>
                <a:prstClr val="black"/>
              </a:solidFill>
              <a:latin typeface="华文新魏" panose="02010800040101010101" pitchFamily="2" charset="-122"/>
              <a:ea typeface="华文新魏" panose="02010800040101010101" pitchFamily="2" charset="-122"/>
            </a:endParaRPr>
          </a:p>
        </p:txBody>
      </p:sp>
      <p:sp>
        <p:nvSpPr>
          <p:cNvPr id="35" name="矩形 34"/>
          <p:cNvSpPr/>
          <p:nvPr/>
        </p:nvSpPr>
        <p:spPr>
          <a:xfrm>
            <a:off x="5761037" y="2743194"/>
            <a:ext cx="4572032" cy="1200329"/>
          </a:xfrm>
          <a:prstGeom prst="rect">
            <a:avLst/>
          </a:prstGeom>
        </p:spPr>
        <p:txBody>
          <a:bodyPr wrap="square">
            <a:spAutoFit/>
          </a:bodyPr>
          <a:lstStyle/>
          <a:p>
            <a:pPr lvl="0" algn="just"/>
            <a:r>
              <a:rPr lang="en-US" altLang="zh-CN" sz="3600" b="1" dirty="0">
                <a:solidFill>
                  <a:prstClr val="black"/>
                </a:solidFill>
                <a:latin typeface="华文新魏" panose="02010800040101010101" pitchFamily="2" charset="-122"/>
                <a:ea typeface="华文新魏" panose="02010800040101010101" pitchFamily="2" charset="-122"/>
              </a:rPr>
              <a:t>1</a:t>
            </a:r>
            <a:r>
              <a:rPr lang="zh-CN" altLang="en-US" sz="3600" b="1" dirty="0">
                <a:solidFill>
                  <a:prstClr val="black"/>
                </a:solidFill>
                <a:latin typeface="华文新魏" panose="02010800040101010101" pitchFamily="2" charset="-122"/>
                <a:ea typeface="华文新魏" panose="02010800040101010101" pitchFamily="2" charset="-122"/>
              </a:rPr>
              <a:t>、</a:t>
            </a:r>
            <a:r>
              <a:rPr lang="en-US" altLang="zh-CN" sz="3600" b="1" dirty="0">
                <a:solidFill>
                  <a:prstClr val="black"/>
                </a:solidFill>
                <a:latin typeface="华文新魏" panose="02010800040101010101" pitchFamily="2" charset="-122"/>
                <a:ea typeface="华文新魏" panose="02010800040101010101" pitchFamily="2" charset="-122"/>
              </a:rPr>
              <a:t>1860</a:t>
            </a:r>
            <a:r>
              <a:rPr lang="zh-CN" altLang="en-US" sz="3600" b="1" dirty="0">
                <a:solidFill>
                  <a:prstClr val="black"/>
                </a:solidFill>
                <a:latin typeface="华文新魏" panose="02010800040101010101" pitchFamily="2" charset="-122"/>
                <a:ea typeface="华文新魏" panose="02010800040101010101" pitchFamily="2" charset="-122"/>
              </a:rPr>
              <a:t>年 英法联军</a:t>
            </a:r>
            <a:endParaRPr lang="en-US" altLang="zh-CN" sz="3600" b="1" dirty="0">
              <a:solidFill>
                <a:prstClr val="black"/>
              </a:solidFill>
              <a:latin typeface="华文新魏" panose="02010800040101010101" pitchFamily="2" charset="-122"/>
              <a:ea typeface="华文新魏" panose="02010800040101010101" pitchFamily="2" charset="-122"/>
            </a:endParaRPr>
          </a:p>
          <a:p>
            <a:pPr lvl="0" algn="just"/>
            <a:r>
              <a:rPr lang="zh-CN" altLang="en-US" sz="3600" b="1" dirty="0">
                <a:solidFill>
                  <a:prstClr val="black"/>
                </a:solidFill>
                <a:latin typeface="华文新魏" panose="02010800040101010101" pitchFamily="2" charset="-122"/>
                <a:ea typeface="华文新魏" panose="02010800040101010101" pitchFamily="2" charset="-122"/>
              </a:rPr>
              <a:t>（第二次鸦片战争）</a:t>
            </a:r>
            <a:endParaRPr lang="en-US" altLang="zh-CN" sz="3600" b="1" dirty="0">
              <a:solidFill>
                <a:prstClr val="black"/>
              </a:solidFill>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5761037" y="1743062"/>
            <a:ext cx="3857652" cy="502921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546195" y="1743062"/>
            <a:ext cx="3857652" cy="502921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背景</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32" name="矩形 31"/>
          <p:cNvSpPr/>
          <p:nvPr/>
        </p:nvSpPr>
        <p:spPr>
          <a:xfrm>
            <a:off x="1760509" y="568630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8" name="Picture 26" descr="9">
            <a:hlinkClick r:id="rId7" action="ppaction://hlinksldjump"/>
          </p:cNvPr>
          <p:cNvPicPr>
            <a:picLocks noChangeAspect="1" noChangeArrowheads="1"/>
          </p:cNvPicPr>
          <p:nvPr/>
        </p:nvPicPr>
        <p:blipFill>
          <a:blip r:embed="rId8">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pic>
        <p:nvPicPr>
          <p:cNvPr id="25" name="Picture 29" descr="1937年7月13日，延安召开共产党员和工作人员的紧急会议，毛泽东讲话号召“每个共产党员和抗日的革命者应该沉着地完成一切必要的准备，随时出动，到抗日前线。”"/>
          <p:cNvPicPr>
            <a:picLocks noChangeAspect="1" noChangeArrowheads="1"/>
          </p:cNvPicPr>
          <p:nvPr/>
        </p:nvPicPr>
        <p:blipFill>
          <a:blip r:embed="rId9"/>
          <a:srcRect b="6291"/>
          <a:stretch>
            <a:fillRect/>
          </a:stretch>
        </p:blipFill>
        <p:spPr bwMode="auto">
          <a:xfrm>
            <a:off x="1903385" y="1889110"/>
            <a:ext cx="3170238" cy="316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30"/>
          <p:cNvSpPr>
            <a:spLocks noChangeArrowheads="1"/>
          </p:cNvSpPr>
          <p:nvPr/>
        </p:nvSpPr>
        <p:spPr bwMode="auto">
          <a:xfrm>
            <a:off x="1617633" y="5069618"/>
            <a:ext cx="3786214" cy="1631216"/>
          </a:xfrm>
          <a:prstGeom prst="rect">
            <a:avLst/>
          </a:prstGeom>
          <a:noFill/>
          <a:ln w="9525">
            <a:noFill/>
            <a:miter lim="800000"/>
          </a:ln>
          <a:effectLst/>
        </p:spPr>
        <p:txBody>
          <a:bodyPr wrap="square" anchor="ctr">
            <a:spAutoFit/>
          </a:bodyPr>
          <a:lstStyle/>
          <a:p>
            <a:r>
              <a:rPr lang="zh-CN" altLang="en-US" sz="2000" b="0" dirty="0">
                <a:latin typeface="华文新魏" panose="02010800040101010101" pitchFamily="2" charset="-122"/>
                <a:ea typeface="华文新魏" panose="02010800040101010101" pitchFamily="2" charset="-122"/>
              </a:rPr>
              <a:t>        七七事变后第</a:t>
            </a:r>
            <a:r>
              <a:rPr lang="en-US" altLang="zh-CN" sz="2000" b="0" dirty="0">
                <a:latin typeface="华文新魏" panose="02010800040101010101" pitchFamily="2" charset="-122"/>
                <a:ea typeface="华文新魏" panose="02010800040101010101" pitchFamily="2" charset="-122"/>
              </a:rPr>
              <a:t>6</a:t>
            </a:r>
            <a:r>
              <a:rPr lang="zh-CN" altLang="en-US" sz="2000" b="0" dirty="0">
                <a:latin typeface="华文新魏" panose="02010800040101010101" pitchFamily="2" charset="-122"/>
                <a:ea typeface="华文新魏" panose="02010800040101010101" pitchFamily="2" charset="-122"/>
              </a:rPr>
              <a:t>天，</a:t>
            </a:r>
            <a:r>
              <a:rPr lang="zh-CN" altLang="en-US" sz="2000" dirty="0">
                <a:latin typeface="华文新魏" panose="02010800040101010101" pitchFamily="2" charset="-122"/>
                <a:ea typeface="华文新魏" panose="02010800040101010101" pitchFamily="2" charset="-122"/>
              </a:rPr>
              <a:t> </a:t>
            </a:r>
            <a:r>
              <a:rPr lang="zh-CN" altLang="en-US" sz="2000" b="0" dirty="0">
                <a:latin typeface="华文新魏" panose="02010800040101010101" pitchFamily="2" charset="-122"/>
                <a:ea typeface="华文新魏" panose="02010800040101010101" pitchFamily="2" charset="-122"/>
              </a:rPr>
              <a:t>延安召开紧急会议，毛泽东号召“每个共产党员和抗日的革命者应该沉着地完成一切必要的准备，随时出动，到抗日前线。”</a:t>
            </a:r>
            <a:r>
              <a:rPr lang="zh-CN" altLang="en-US" sz="2000" dirty="0">
                <a:latin typeface="华文新魏" panose="02010800040101010101" pitchFamily="2" charset="-122"/>
                <a:ea typeface="华文新魏" panose="02010800040101010101" pitchFamily="2" charset="-122"/>
              </a:rPr>
              <a:t> </a:t>
            </a:r>
            <a:endParaRPr lang="zh-CN" altLang="en-US" sz="2000" dirty="0">
              <a:latin typeface="华文新魏" panose="02010800040101010101" pitchFamily="2" charset="-122"/>
              <a:ea typeface="华文新魏" panose="02010800040101010101" pitchFamily="2" charset="-122"/>
            </a:endParaRPr>
          </a:p>
        </p:txBody>
      </p:sp>
      <p:sp>
        <p:nvSpPr>
          <p:cNvPr id="27" name="Rectangle 31"/>
          <p:cNvSpPr>
            <a:spLocks noChangeArrowheads="1"/>
          </p:cNvSpPr>
          <p:nvPr/>
        </p:nvSpPr>
        <p:spPr bwMode="auto">
          <a:xfrm>
            <a:off x="5903913" y="4969630"/>
            <a:ext cx="3714776" cy="1631216"/>
          </a:xfrm>
          <a:prstGeom prst="rect">
            <a:avLst/>
          </a:prstGeom>
          <a:noFill/>
          <a:ln w="9525">
            <a:noFill/>
            <a:miter lim="800000"/>
          </a:ln>
          <a:effectLst/>
        </p:spPr>
        <p:txBody>
          <a:bodyPr wrap="square" anchor="ctr">
            <a:spAutoFit/>
          </a:bodyPr>
          <a:lstStyle/>
          <a:p>
            <a:r>
              <a:rPr lang="zh-CN" altLang="en-US" sz="2000" dirty="0">
                <a:latin typeface="华文新魏" panose="02010800040101010101" pitchFamily="2" charset="-122"/>
                <a:ea typeface="华文新魏" panose="02010800040101010101" pitchFamily="2" charset="-122"/>
              </a:rPr>
              <a:t>        七七事变后</a:t>
            </a:r>
            <a:r>
              <a:rPr lang="zh-CN" altLang="en-US" sz="2000" b="0" dirty="0">
                <a:latin typeface="华文新魏" panose="02010800040101010101" pitchFamily="2" charset="-122"/>
                <a:ea typeface="华文新魏" panose="02010800040101010101" pitchFamily="2" charset="-122"/>
              </a:rPr>
              <a:t>第</a:t>
            </a:r>
            <a:r>
              <a:rPr lang="en-US" altLang="zh-CN" sz="2000" b="0" dirty="0">
                <a:latin typeface="华文新魏" panose="02010800040101010101" pitchFamily="2" charset="-122"/>
                <a:ea typeface="华文新魏" panose="02010800040101010101" pitchFamily="2" charset="-122"/>
              </a:rPr>
              <a:t>10</a:t>
            </a:r>
            <a:r>
              <a:rPr lang="zh-CN" altLang="en-US" sz="2000" b="0" dirty="0">
                <a:latin typeface="华文新魏" panose="02010800040101010101" pitchFamily="2" charset="-122"/>
                <a:ea typeface="华文新魏" panose="02010800040101010101" pitchFamily="2" charset="-122"/>
              </a:rPr>
              <a:t>天，蒋介石在庐山发表谈话：“如果战端一开，就是地无分南北，年无分老幼，无论何人，皆有守土抗战之责任。”</a:t>
            </a:r>
            <a:endParaRPr lang="zh-CN" altLang="en-US" sz="2000" dirty="0">
              <a:latin typeface="华文新魏" panose="02010800040101010101" pitchFamily="2" charset="-122"/>
              <a:ea typeface="华文新魏" panose="02010800040101010101" pitchFamily="2" charset="-122"/>
            </a:endParaRPr>
          </a:p>
        </p:txBody>
      </p:sp>
      <p:pic>
        <p:nvPicPr>
          <p:cNvPr id="29" name="Picture 32" descr="16e7d199bfd1c0a1d7158c3a6884e4a6"/>
          <p:cNvPicPr>
            <a:picLocks noChangeAspect="1" noChangeArrowheads="1"/>
          </p:cNvPicPr>
          <p:nvPr/>
        </p:nvPicPr>
        <p:blipFill>
          <a:blip r:embed="rId10"/>
          <a:srcRect b="8676"/>
          <a:stretch>
            <a:fillRect/>
          </a:stretch>
        </p:blipFill>
        <p:spPr bwMode="auto">
          <a:xfrm>
            <a:off x="6332541" y="1814500"/>
            <a:ext cx="2700338" cy="316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p:cNvSpPr txBox="1"/>
          <p:nvPr/>
        </p:nvSpPr>
        <p:spPr>
          <a:xfrm>
            <a:off x="1617633" y="841911"/>
            <a:ext cx="9904442" cy="817571"/>
          </a:xfrm>
          <a:prstGeom prst="rect">
            <a:avLst/>
          </a:prstGeom>
          <a:noFill/>
        </p:spPr>
        <p:txBody>
          <a:bodyPr wrap="square" lIns="78145" tIns="39072" rIns="78145" bIns="39072" rtlCol="0">
            <a:spAutoFit/>
          </a:bodyPr>
          <a:lstStyle/>
          <a:p>
            <a:r>
              <a:rPr lang="zh-CN" altLang="en-US" sz="2400" dirty="0">
                <a:latin typeface="华文新魏" panose="02010800040101010101" pitchFamily="2" charset="-122"/>
                <a:ea typeface="华文新魏" panose="02010800040101010101" pitchFamily="2" charset="-122"/>
              </a:rPr>
              <a:t>日本侵略者发动全面侵华战争后，中国共产党与中国国民党分别发表声明，抗议日本侵略，表明抗战立场，并加快建立抗日民族统一战线步伐。</a:t>
            </a:r>
            <a:endParaRPr lang="zh-CN" altLang="en-US" sz="2400" dirty="0">
              <a:latin typeface="华文新魏" panose="02010800040101010101" pitchFamily="2" charset="-122"/>
              <a:ea typeface="华文新魏" panose="02010800040101010101" pitchFamily="2" charset="-122"/>
            </a:endParaRPr>
          </a:p>
        </p:txBody>
      </p:sp>
      <p:sp>
        <p:nvSpPr>
          <p:cNvPr id="33"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par>
                                <p:cTn id="13" presetID="9"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par>
                                <p:cTn id="27" presetID="9"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0247df59929355a801215603cdd303.jpg"/>
          <p:cNvPicPr>
            <a:picLocks noChangeAspect="1"/>
          </p:cNvPicPr>
          <p:nvPr/>
        </p:nvPicPr>
        <p:blipFill>
          <a:blip r:embed="rId1"/>
          <a:srcRect l="17187" r="13672" b="41892"/>
          <a:stretch>
            <a:fillRect/>
          </a:stretch>
        </p:blipFill>
        <p:spPr>
          <a:xfrm>
            <a:off x="9547251" y="814368"/>
            <a:ext cx="1857388" cy="902455"/>
          </a:xfrm>
          <a:prstGeom prst="rect">
            <a:avLst/>
          </a:prstGeom>
          <a:effectLst>
            <a:softEdge rad="127000"/>
          </a:effectLst>
        </p:spPr>
      </p:pic>
      <p:pic>
        <p:nvPicPr>
          <p:cNvPr id="27" name="图片 26"/>
          <p:cNvPicPr>
            <a:picLocks noChangeAspect="1"/>
          </p:cNvPicPr>
          <p:nvPr/>
        </p:nvPicPr>
        <p:blipFill rotWithShape="1">
          <a:blip r:embed="rId2" cstate="print">
            <a:extLst>
              <a:ext uri="{28A0092B-C50C-407E-A947-70E740481C1C}">
                <a14:useLocalDpi xmlns:a14="http://schemas.microsoft.com/office/drawing/2010/main" val="0"/>
              </a:ext>
            </a:extLst>
          </a:blip>
          <a:srcRect l="24814" r="13974" b="25049"/>
          <a:stretch>
            <a:fillRect/>
          </a:stretch>
        </p:blipFill>
        <p:spPr>
          <a:xfrm>
            <a:off x="760377" y="2928934"/>
            <a:ext cx="9858444" cy="374335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sp>
        <p:nvSpPr>
          <p:cNvPr id="29" name="TextBox 28"/>
          <p:cNvSpPr txBox="1"/>
          <p:nvPr/>
        </p:nvSpPr>
        <p:spPr>
          <a:xfrm>
            <a:off x="1189037" y="3144995"/>
            <a:ext cx="4857752" cy="3170099"/>
          </a:xfrm>
          <a:prstGeom prst="rect">
            <a:avLst/>
          </a:prstGeom>
          <a:no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        取消一切推翻国民党政权的暴动政策及赤化运动，停止以暴力没收地主土地的政策。</a:t>
            </a:r>
            <a:endParaRPr lang="en-US" altLang="zh-CN" sz="2000" dirty="0">
              <a:latin typeface="华文新魏" panose="02010800040101010101" pitchFamily="2" charset="-122"/>
              <a:ea typeface="华文新魏" panose="02010800040101010101" pitchFamily="2" charset="-122"/>
            </a:endParaRPr>
          </a:p>
          <a:p>
            <a:r>
              <a:rPr lang="zh-CN" altLang="en-US" sz="2000" dirty="0">
                <a:latin typeface="华文新魏" panose="02010800040101010101" pitchFamily="2" charset="-122"/>
                <a:ea typeface="华文新魏" panose="02010800040101010101" pitchFamily="2" charset="-122"/>
              </a:rPr>
              <a:t>       取消现在的苏维埃政府，实行民权政治，以期全国政权之统一。</a:t>
            </a:r>
            <a:endParaRPr lang="en-US" altLang="zh-CN" sz="2000" dirty="0">
              <a:latin typeface="华文新魏" panose="02010800040101010101" pitchFamily="2" charset="-122"/>
              <a:ea typeface="华文新魏" panose="02010800040101010101" pitchFamily="2" charset="-122"/>
            </a:endParaRPr>
          </a:p>
          <a:p>
            <a:r>
              <a:rPr lang="zh-CN" altLang="en-US" sz="2000" dirty="0">
                <a:latin typeface="华文新魏" panose="02010800040101010101" pitchFamily="2" charset="-122"/>
                <a:ea typeface="华文新魏" panose="02010800040101010101" pitchFamily="2" charset="-122"/>
              </a:rPr>
              <a:t>       取消红军名义及番号，改编为国民革命军，受国民政府军事委员会之统辖，并待命出动，担任抗日前线之职责。</a:t>
            </a:r>
            <a:endParaRPr lang="en-US" altLang="zh-CN" sz="2000" dirty="0">
              <a:latin typeface="华文新魏" panose="02010800040101010101" pitchFamily="2" charset="-122"/>
              <a:ea typeface="华文新魏" panose="02010800040101010101" pitchFamily="2" charset="-122"/>
            </a:endParaRPr>
          </a:p>
          <a:p>
            <a:r>
              <a:rPr lang="en-US" altLang="zh-CN" sz="2000" dirty="0">
                <a:latin typeface="华文新魏" panose="02010800040101010101" pitchFamily="2" charset="-122"/>
                <a:ea typeface="华文新魏" panose="02010800040101010101" pitchFamily="2" charset="-122"/>
              </a:rPr>
              <a:t>      ——《</a:t>
            </a:r>
            <a:r>
              <a:rPr lang="zh-CN" altLang="en-US" sz="2000" dirty="0">
                <a:latin typeface="华文新魏" panose="02010800040101010101" pitchFamily="2" charset="-122"/>
                <a:ea typeface="华文新魏" panose="02010800040101010101" pitchFamily="2" charset="-122"/>
              </a:rPr>
              <a:t>中共中央为公布国共合作宣言</a:t>
            </a:r>
            <a:r>
              <a:rPr lang="en-US" altLang="zh-CN" sz="2000" dirty="0">
                <a:latin typeface="华文新魏" panose="02010800040101010101" pitchFamily="2" charset="-122"/>
                <a:ea typeface="华文新魏" panose="02010800040101010101" pitchFamily="2" charset="-122"/>
              </a:rPr>
              <a:t>》</a:t>
            </a:r>
            <a:endParaRPr lang="en-US" altLang="zh-CN" sz="2000" dirty="0">
              <a:latin typeface="华文新魏" panose="02010800040101010101" pitchFamily="2" charset="-122"/>
              <a:ea typeface="华文新魏" panose="02010800040101010101" pitchFamily="2" charset="-122"/>
            </a:endParaRPr>
          </a:p>
          <a:p>
            <a:r>
              <a:rPr lang="en-US" altLang="zh-CN" sz="2000" dirty="0">
                <a:latin typeface="华文新魏" panose="02010800040101010101" pitchFamily="2" charset="-122"/>
                <a:ea typeface="华文新魏" panose="02010800040101010101" pitchFamily="2" charset="-122"/>
              </a:rPr>
              <a:t>                        </a:t>
            </a:r>
            <a:r>
              <a:rPr lang="zh-CN" altLang="en-US" sz="2000" dirty="0">
                <a:latin typeface="华文新魏" panose="02010800040101010101" pitchFamily="2" charset="-122"/>
                <a:ea typeface="华文新魏" panose="02010800040101010101" pitchFamily="2" charset="-122"/>
              </a:rPr>
              <a:t>（</a:t>
            </a:r>
            <a:r>
              <a:rPr lang="en-US" altLang="zh-CN" sz="2000" dirty="0">
                <a:latin typeface="华文新魏" panose="02010800040101010101" pitchFamily="2" charset="-122"/>
                <a:ea typeface="华文新魏" panose="02010800040101010101" pitchFamily="2" charset="-122"/>
              </a:rPr>
              <a:t>1937</a:t>
            </a:r>
            <a:r>
              <a:rPr lang="zh-CN" altLang="en-US" sz="2000" dirty="0">
                <a:latin typeface="华文新魏" panose="02010800040101010101" pitchFamily="2" charset="-122"/>
                <a:ea typeface="华文新魏" panose="02010800040101010101" pitchFamily="2" charset="-122"/>
              </a:rPr>
              <a:t>年</a:t>
            </a:r>
            <a:r>
              <a:rPr lang="en-US" altLang="zh-CN" sz="2000" dirty="0">
                <a:latin typeface="华文新魏" panose="02010800040101010101" pitchFamily="2" charset="-122"/>
                <a:ea typeface="华文新魏" panose="02010800040101010101" pitchFamily="2" charset="-122"/>
              </a:rPr>
              <a:t>7</a:t>
            </a:r>
            <a:r>
              <a:rPr lang="zh-CN" altLang="en-US" sz="2000" dirty="0">
                <a:latin typeface="华文新魏" panose="02010800040101010101" pitchFamily="2" charset="-122"/>
                <a:ea typeface="华文新魏" panose="02010800040101010101" pitchFamily="2" charset="-122"/>
              </a:rPr>
              <a:t>月</a:t>
            </a:r>
            <a:r>
              <a:rPr lang="en-US" altLang="zh-CN" sz="2000" dirty="0">
                <a:latin typeface="华文新魏" panose="02010800040101010101" pitchFamily="2" charset="-122"/>
                <a:ea typeface="华文新魏" panose="02010800040101010101" pitchFamily="2" charset="-122"/>
              </a:rPr>
              <a:t>15</a:t>
            </a:r>
            <a:r>
              <a:rPr lang="zh-CN" altLang="en-US" sz="2000" dirty="0">
                <a:latin typeface="华文新魏" panose="02010800040101010101" pitchFamily="2" charset="-122"/>
                <a:ea typeface="华文新魏" panose="02010800040101010101" pitchFamily="2" charset="-122"/>
              </a:rPr>
              <a:t>日）</a:t>
            </a:r>
            <a:endParaRPr lang="zh-CN" altLang="en-US" sz="2000" dirty="0">
              <a:latin typeface="华文新魏" panose="02010800040101010101" pitchFamily="2" charset="-122"/>
              <a:ea typeface="华文新魏" panose="02010800040101010101" pitchFamily="2" charset="-122"/>
            </a:endParaRPr>
          </a:p>
        </p:txBody>
      </p:sp>
      <p:pic>
        <p:nvPicPr>
          <p:cNvPr id="50" name="图片 4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6"/>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7" cstate="email"/>
          <a:srcRect/>
          <a:stretch>
            <a:fillRect/>
          </a:stretch>
        </p:blipFill>
        <p:spPr bwMode="auto">
          <a:xfrm>
            <a:off x="71438" y="742930"/>
            <a:ext cx="3832211"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3057247"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合作实现的标志</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403187" y="4971043"/>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403319" y="5686300"/>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pic>
        <p:nvPicPr>
          <p:cNvPr id="28" name="Picture 26" descr="9">
            <a:hlinkClick r:id="rId8" action="ppaction://hlinksldjump"/>
          </p:cNvPr>
          <p:cNvPicPr>
            <a:picLocks noChangeAspect="1" noChangeArrowheads="1"/>
          </p:cNvPicPr>
          <p:nvPr/>
        </p:nvPicPr>
        <p:blipFill>
          <a:blip r:embed="rId9">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25" name="TextBox 24"/>
          <p:cNvSpPr txBox="1"/>
          <p:nvPr/>
        </p:nvSpPr>
        <p:spPr>
          <a:xfrm>
            <a:off x="117435" y="1671624"/>
            <a:ext cx="11522075" cy="940682"/>
          </a:xfrm>
          <a:prstGeom prst="rect">
            <a:avLst/>
          </a:prstGeom>
          <a:noFill/>
        </p:spPr>
        <p:txBody>
          <a:bodyPr wrap="square" lIns="78145" tIns="39072" rIns="78145" bIns="39072" rtlCol="0">
            <a:spAutoFit/>
          </a:bodyPr>
          <a:lstStyle/>
          <a:p>
            <a:r>
              <a:rPr lang="zh-CN" altLang="en-US" sz="2800" dirty="0">
                <a:solidFill>
                  <a:srgbClr val="C00000"/>
                </a:solidFill>
                <a:latin typeface="华文新魏" panose="02010800040101010101" pitchFamily="2" charset="-122"/>
                <a:ea typeface="华文新魏" panose="02010800040101010101" pitchFamily="2" charset="-122"/>
              </a:rPr>
              <a:t>      </a:t>
            </a:r>
            <a:r>
              <a:rPr lang="en-US" altLang="zh-CN" sz="2800"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1937</a:t>
            </a:r>
            <a:r>
              <a:rPr lang="zh-CN" altLang="en-US" sz="2800"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年</a:t>
            </a:r>
            <a:r>
              <a:rPr lang="en-US" altLang="zh-CN" sz="2800"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9</a:t>
            </a:r>
            <a:r>
              <a:rPr lang="zh-CN" altLang="en-US" sz="2800"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月，国民党中央通讯社公开发表了中共中央提交的国共合作宣言</a:t>
            </a:r>
            <a:r>
              <a:rPr lang="zh-CN" altLang="en-US" sz="2800" dirty="0">
                <a:latin typeface="华文新魏" panose="02010800040101010101" pitchFamily="2" charset="-122"/>
                <a:ea typeface="华文新魏" panose="02010800040101010101" pitchFamily="2" charset="-122"/>
              </a:rPr>
              <a:t>，蒋介石也发表谈话，实际上承认了中国共产党在全国的合法地位。</a:t>
            </a:r>
            <a:endParaRPr lang="zh-CN" altLang="en-US" sz="2800" dirty="0">
              <a:latin typeface="华文新魏" panose="02010800040101010101" pitchFamily="2" charset="-122"/>
              <a:ea typeface="华文新魏" panose="02010800040101010101" pitchFamily="2" charset="-122"/>
            </a:endParaRPr>
          </a:p>
        </p:txBody>
      </p:sp>
      <p:pic>
        <p:nvPicPr>
          <p:cNvPr id="26" name="Picture 6" descr="1457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1169" y="3028946"/>
            <a:ext cx="3643306" cy="342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3" name="图片 32" descr="004eI4Ryzy6MewP1DWR85.jpg"/>
          <p:cNvPicPr>
            <a:picLocks noChangeAspect="1"/>
          </p:cNvPicPr>
          <p:nvPr/>
        </p:nvPicPr>
        <p:blipFill>
          <a:blip r:embed="rId11"/>
          <a:stretch>
            <a:fillRect/>
          </a:stretch>
        </p:blipFill>
        <p:spPr>
          <a:xfrm>
            <a:off x="5903913" y="4814896"/>
            <a:ext cx="3061627" cy="21431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974691" y="3743326"/>
            <a:ext cx="9429752" cy="314327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2546327"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合作表现</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1188941" y="5256795"/>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903385" y="6329242"/>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sp>
        <p:nvSpPr>
          <p:cNvPr id="25" name="TextBox 24"/>
          <p:cNvSpPr txBox="1"/>
          <p:nvPr/>
        </p:nvSpPr>
        <p:spPr>
          <a:xfrm>
            <a:off x="331749" y="1671624"/>
            <a:ext cx="11001452" cy="940682"/>
          </a:xfrm>
          <a:prstGeom prst="rect">
            <a:avLst/>
          </a:prstGeom>
          <a:noFill/>
        </p:spPr>
        <p:txBody>
          <a:bodyPr wrap="square" lIns="78145" tIns="39072" rIns="78145" bIns="39072" rtlCol="0">
            <a:spAutoFit/>
          </a:bodyPr>
          <a:lstStyle/>
          <a:p>
            <a:r>
              <a:rPr lang="zh-CN" altLang="en-US" sz="2800" dirty="0">
                <a:latin typeface="华文新魏" panose="02010800040101010101" pitchFamily="2" charset="-122"/>
                <a:ea typeface="华文新魏" panose="02010800040101010101" pitchFamily="2" charset="-122"/>
              </a:rPr>
              <a:t> ① 中国工农红军主力改编为</a:t>
            </a:r>
            <a:r>
              <a:rPr lang="zh-CN" altLang="en-US" sz="2800" b="1" dirty="0">
                <a:solidFill>
                  <a:srgbClr val="760000"/>
                </a:solidFill>
                <a:latin typeface="华文新魏" panose="02010800040101010101" pitchFamily="2" charset="-122"/>
                <a:ea typeface="华文新魏" panose="02010800040101010101" pitchFamily="2" charset="-122"/>
              </a:rPr>
              <a:t>国民革命军第八路军</a:t>
            </a:r>
            <a:r>
              <a:rPr lang="zh-CN" altLang="en-US" sz="2800" dirty="0">
                <a:latin typeface="华文新魏" panose="02010800040101010101" pitchFamily="2" charset="-122"/>
                <a:ea typeface="华文新魏" panose="02010800040101010101" pitchFamily="2" charset="-122"/>
              </a:rPr>
              <a:t>，</a:t>
            </a:r>
            <a:r>
              <a:rPr lang="zh-CN" altLang="en-US" sz="2800" b="1" dirty="0">
                <a:solidFill>
                  <a:srgbClr val="760000"/>
                </a:solidFill>
                <a:latin typeface="华文新魏" panose="02010800040101010101" pitchFamily="2" charset="-122"/>
                <a:ea typeface="华文新魏" panose="02010800040101010101" pitchFamily="2" charset="-122"/>
              </a:rPr>
              <a:t>朱德</a:t>
            </a:r>
            <a:r>
              <a:rPr lang="zh-CN" altLang="en-US" sz="2800" dirty="0">
                <a:latin typeface="华文新魏" panose="02010800040101010101" pitchFamily="2" charset="-122"/>
                <a:ea typeface="华文新魏" panose="02010800040101010101" pitchFamily="2" charset="-122"/>
              </a:rPr>
              <a:t>任总指挥，</a:t>
            </a:r>
            <a:r>
              <a:rPr lang="zh-CN" altLang="en-US" sz="2800" b="1" dirty="0">
                <a:solidFill>
                  <a:srgbClr val="760000"/>
                </a:solidFill>
                <a:latin typeface="华文新魏" panose="02010800040101010101" pitchFamily="2" charset="-122"/>
                <a:ea typeface="华文新魏" panose="02010800040101010101" pitchFamily="2" charset="-122"/>
              </a:rPr>
              <a:t>彭德怀</a:t>
            </a:r>
            <a:r>
              <a:rPr lang="zh-CN" altLang="en-US" sz="2800" dirty="0">
                <a:latin typeface="华文新魏" panose="02010800040101010101" pitchFamily="2" charset="-122"/>
                <a:ea typeface="华文新魏" panose="02010800040101010101" pitchFamily="2" charset="-122"/>
              </a:rPr>
              <a:t>任副总指挥。</a:t>
            </a:r>
            <a:endParaRPr lang="en-US" altLang="zh-CN" sz="2800" dirty="0">
              <a:latin typeface="华文新魏" panose="02010800040101010101" pitchFamily="2" charset="-122"/>
              <a:ea typeface="华文新魏" panose="02010800040101010101" pitchFamily="2" charset="-122"/>
            </a:endParaRPr>
          </a:p>
        </p:txBody>
      </p:sp>
      <p:sp>
        <p:nvSpPr>
          <p:cNvPr id="27" name="Rectangle 7"/>
          <p:cNvSpPr txBox="1">
            <a:spLocks noChangeArrowheads="1"/>
          </p:cNvSpPr>
          <p:nvPr/>
        </p:nvSpPr>
        <p:spPr bwMode="auto">
          <a:xfrm>
            <a:off x="1283805" y="4551254"/>
            <a:ext cx="2640002" cy="2114536"/>
          </a:xfrm>
          <a:prstGeom prst="rect">
            <a:avLst/>
          </a:prstGeom>
          <a:noFill/>
          <a:ln>
            <a:noFill/>
            <a:miter lim="800000"/>
          </a:ln>
        </p:spPr>
        <p:txBody>
          <a:bodyPr vert="horz" lIns="91440" tIns="45720" rIns="91440" bIns="45720" rtlCol="0">
            <a:normAutofit/>
          </a:bodyPr>
          <a:lstStyle/>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总指挥：朱  德</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副总指挥：彭德怀</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参谋长：叶剑英</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en-US" altLang="zh-CN"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115</a:t>
            </a: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师师长：林  彪</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en-US" altLang="zh-CN"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120</a:t>
            </a: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师师长：贺  龙</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0" fontAlgn="base" latinLnBrk="0" hangingPunct="0">
              <a:lnSpc>
                <a:spcPts val="2400"/>
              </a:lnSpc>
              <a:spcAft>
                <a:spcPct val="0"/>
              </a:spcAft>
              <a:buClrTx/>
              <a:buSzTx/>
              <a:buFont typeface="Arial" panose="020B0604020202020204" pitchFamily="34" charset="0"/>
              <a:buNone/>
              <a:defRPr/>
            </a:pPr>
            <a:r>
              <a:rPr kumimoji="0" lang="en-US" altLang="zh-CN"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129</a:t>
            </a:r>
            <a:r>
              <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师师长：刘伯承</a:t>
            </a:r>
            <a:endParaRPr kumimoji="0" lang="zh-CN" altLang="en-US" sz="2000" b="1" i="0" u="none" strike="noStrike" kern="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29" name="矩形 1"/>
          <p:cNvSpPr>
            <a:spLocks noChangeArrowheads="1"/>
          </p:cNvSpPr>
          <p:nvPr/>
        </p:nvSpPr>
        <p:spPr bwMode="auto">
          <a:xfrm>
            <a:off x="1209163" y="3892696"/>
            <a:ext cx="2286016"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     </a:t>
            </a:r>
            <a:r>
              <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国民革命军</a:t>
            </a:r>
            <a:endPar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第八路军战斗序列</a:t>
            </a:r>
            <a:endParaRPr kumimoji="0" lang="es-E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0" name="Rectangle 6"/>
          <p:cNvSpPr>
            <a:spLocks noChangeArrowheads="1"/>
          </p:cNvSpPr>
          <p:nvPr/>
        </p:nvSpPr>
        <p:spPr bwMode="auto">
          <a:xfrm>
            <a:off x="5924071" y="4594112"/>
            <a:ext cx="2714644" cy="2500306"/>
          </a:xfrm>
          <a:prstGeom prst="rect">
            <a:avLst/>
          </a:prstGeom>
          <a:noFill/>
          <a:ln>
            <a:noFill/>
          </a:ln>
          <a:effectLst/>
        </p:spPr>
        <p:txBody>
          <a:bodyPr/>
          <a:lstStyle/>
          <a:p>
            <a:pPr marL="0" marR="0" lvl="0" indent="0" algn="l" defTabSz="914400" rtl="0" eaLnBrk="1" fontAlgn="auto" latinLnBrk="0" hangingPunct="1">
              <a:lnSpc>
                <a:spcPct val="150000"/>
              </a:lnSpc>
              <a:spcBef>
                <a:spcPct val="20000"/>
              </a:spcBef>
              <a:spcAft>
                <a:spcPts val="0"/>
              </a:spcAft>
              <a:buClr>
                <a:srgbClr val="996633"/>
              </a:buClr>
              <a:buSzPct val="70000"/>
              <a:buFontTx/>
              <a:buNone/>
              <a:defRPr/>
            </a:pPr>
            <a:r>
              <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军　长：叶  挺</a:t>
            </a:r>
            <a:endPar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50000"/>
              </a:lnSpc>
              <a:spcBef>
                <a:spcPct val="20000"/>
              </a:spcBef>
              <a:spcAft>
                <a:spcPts val="0"/>
              </a:spcAft>
              <a:buClr>
                <a:srgbClr val="996633"/>
              </a:buClr>
              <a:buSzPct val="70000"/>
              <a:buFontTx/>
              <a:buNone/>
              <a:defRPr/>
            </a:pPr>
            <a:r>
              <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副军长：项  英</a:t>
            </a:r>
            <a:endPar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50000"/>
              </a:lnSpc>
              <a:spcBef>
                <a:spcPct val="20000"/>
              </a:spcBef>
              <a:spcAft>
                <a:spcPts val="0"/>
              </a:spcAft>
              <a:buClr>
                <a:srgbClr val="996633"/>
              </a:buClr>
              <a:buSzPct val="70000"/>
              <a:buFontTx/>
              <a:buNone/>
              <a:defRPr/>
            </a:pPr>
            <a:r>
              <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参谋长：张云逸</a:t>
            </a:r>
            <a:endParaRPr kumimoji="1" lang="zh-CN" altLang="en-US" sz="2000" b="1" i="0" u="none" strike="noStrike" kern="1200" cap="none" spc="0" normalizeH="0" baseline="0" noProof="0" dirty="0">
              <a:ln>
                <a:noFill/>
              </a:ln>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1" name="矩形 8"/>
          <p:cNvSpPr>
            <a:spLocks noChangeArrowheads="1"/>
          </p:cNvSpPr>
          <p:nvPr/>
        </p:nvSpPr>
        <p:spPr bwMode="auto">
          <a:xfrm>
            <a:off x="5852633" y="3892696"/>
            <a:ext cx="2143140"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国民革命军陆军</a:t>
            </a:r>
            <a:endPar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rPr>
              <a:t>新编第四军序列</a:t>
            </a:r>
            <a:endParaRPr kumimoji="0" lang="zh-CN" altLang="en-US" sz="2000" b="1" i="0" u="none" strike="noStrike" kern="1200" cap="none" spc="0" normalizeH="0" baseline="0" noProof="0" dirty="0">
              <a:ln>
                <a:noFill/>
              </a:ln>
              <a:solidFill>
                <a:srgbClr val="76000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mn-ea"/>
            </a:endParaRPr>
          </a:p>
        </p:txBody>
      </p:sp>
      <p:pic>
        <p:nvPicPr>
          <p:cNvPr id="33" name="Picture 5" descr="新四军番号和臂章"/>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24335" y="4094022"/>
            <a:ext cx="2236880" cy="2568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 descr="八路军臂章"/>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4463"/>
          <a:stretch>
            <a:fillRect/>
          </a:stretch>
        </p:blipFill>
        <p:spPr bwMode="auto">
          <a:xfrm>
            <a:off x="3709493" y="3879708"/>
            <a:ext cx="2071702" cy="2709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7" name="矩形 36"/>
          <p:cNvSpPr/>
          <p:nvPr/>
        </p:nvSpPr>
        <p:spPr>
          <a:xfrm>
            <a:off x="403187" y="2574905"/>
            <a:ext cx="10930014" cy="954107"/>
          </a:xfrm>
          <a:prstGeom prst="rect">
            <a:avLst/>
          </a:prstGeom>
        </p:spPr>
        <p:txBody>
          <a:bodyPr wrap="square">
            <a:spAutoFit/>
          </a:bodyPr>
          <a:lstStyle/>
          <a:p>
            <a:pPr lvl="0"/>
            <a:r>
              <a:rPr lang="zh-CN" altLang="en-US" sz="2800" dirty="0">
                <a:solidFill>
                  <a:prstClr val="black"/>
                </a:solidFill>
                <a:latin typeface="华文新魏" panose="02010800040101010101" pitchFamily="2" charset="-122"/>
                <a:ea typeface="华文新魏" panose="02010800040101010101" pitchFamily="2" charset="-122"/>
              </a:rPr>
              <a:t>②红军长征后留在南方八省的游击队改编为</a:t>
            </a:r>
            <a:r>
              <a:rPr lang="zh-CN" altLang="en-US" sz="2800" b="1" dirty="0">
                <a:solidFill>
                  <a:srgbClr val="760000"/>
                </a:solidFill>
                <a:latin typeface="华文新魏" panose="02010800040101010101" pitchFamily="2" charset="-122"/>
                <a:ea typeface="华文新魏" panose="02010800040101010101" pitchFamily="2" charset="-122"/>
              </a:rPr>
              <a:t>国民革命军新编第四军</a:t>
            </a:r>
            <a:r>
              <a:rPr lang="zh-CN" altLang="en-US" sz="2800" dirty="0">
                <a:solidFill>
                  <a:prstClr val="black"/>
                </a:solidFill>
                <a:latin typeface="华文新魏" panose="02010800040101010101" pitchFamily="2" charset="-122"/>
                <a:ea typeface="华文新魏" panose="02010800040101010101" pitchFamily="2" charset="-122"/>
              </a:rPr>
              <a:t>，</a:t>
            </a:r>
            <a:r>
              <a:rPr lang="zh-CN" altLang="en-US" sz="2800" b="1" dirty="0">
                <a:solidFill>
                  <a:srgbClr val="760000"/>
                </a:solidFill>
                <a:latin typeface="华文新魏" panose="02010800040101010101" pitchFamily="2" charset="-122"/>
                <a:ea typeface="华文新魏" panose="02010800040101010101" pitchFamily="2" charset="-122"/>
              </a:rPr>
              <a:t>叶挺</a:t>
            </a:r>
            <a:r>
              <a:rPr lang="zh-CN" altLang="en-US" sz="2800" dirty="0">
                <a:solidFill>
                  <a:prstClr val="black"/>
                </a:solidFill>
                <a:latin typeface="华文新魏" panose="02010800040101010101" pitchFamily="2" charset="-122"/>
                <a:ea typeface="华文新魏" panose="02010800040101010101" pitchFamily="2" charset="-122"/>
              </a:rPr>
              <a:t>任军长。</a:t>
            </a:r>
            <a:endParaRPr lang="zh-CN" altLang="en-US" sz="2800" dirty="0">
              <a:solidFill>
                <a:prstClr val="black"/>
              </a:solidFill>
              <a:latin typeface="华文新魏" panose="02010800040101010101" pitchFamily="2" charset="-122"/>
              <a:ea typeface="华文新魏" panose="02010800040101010101" pitchFamily="2" charset="-122"/>
            </a:endParaRPr>
          </a:p>
        </p:txBody>
      </p:sp>
      <p:pic>
        <p:nvPicPr>
          <p:cNvPr id="38" name="Picture 26" descr="9">
            <a:hlinkClick r:id="rId9" action="ppaction://hlinksldjump"/>
          </p:cNvPr>
          <p:cNvPicPr>
            <a:picLocks noChangeAspect="1" noChangeArrowheads="1"/>
          </p:cNvPicPr>
          <p:nvPr/>
        </p:nvPicPr>
        <p:blipFill>
          <a:blip r:embed="rId10">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474757" y="1957376"/>
            <a:ext cx="8429684" cy="492922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Text Box 2"/>
          <p:cNvSpPr txBox="1">
            <a:spLocks noChangeArrowheads="1"/>
          </p:cNvSpPr>
          <p:nvPr/>
        </p:nvSpPr>
        <p:spPr bwMode="auto">
          <a:xfrm>
            <a:off x="8529671" y="1676382"/>
            <a:ext cx="2160588" cy="519112"/>
          </a:xfrm>
          <a:prstGeom prst="rect">
            <a:avLst/>
          </a:prstGeom>
          <a:noFill/>
          <a:ln w="9525" algn="ctr">
            <a:noFill/>
            <a:miter lim="800000"/>
          </a:ln>
          <a:effectLst/>
        </p:spPr>
        <p:txBody>
          <a:bodyPr>
            <a:spAutoFit/>
            <a:flatTx/>
          </a:bodyPr>
          <a:lstStyle/>
          <a:p>
            <a:pPr>
              <a:spcBef>
                <a:spcPct val="50000"/>
              </a:spcBef>
            </a:pPr>
            <a:endParaRPr lang="zh-CN" altLang="zh-CN" sz="2800">
              <a:solidFill>
                <a:srgbClr val="0000FF"/>
              </a:solidFill>
              <a:latin typeface="黑体" panose="02010609060101010101" pitchFamily="49" charset="-122"/>
              <a:ea typeface="黑体" panose="02010609060101010101" pitchFamily="49" charset="-122"/>
            </a:endParaRPr>
          </a:p>
        </p:txBody>
      </p:sp>
      <p:sp>
        <p:nvSpPr>
          <p:cNvPr id="29" name="Text Box 3"/>
          <p:cNvSpPr txBox="1">
            <a:spLocks noChangeArrowheads="1"/>
          </p:cNvSpPr>
          <p:nvPr/>
        </p:nvSpPr>
        <p:spPr bwMode="auto">
          <a:xfrm>
            <a:off x="8105770" y="4554521"/>
            <a:ext cx="2447925" cy="400110"/>
          </a:xfrm>
          <a:prstGeom prst="rect">
            <a:avLst/>
          </a:prstGeom>
          <a:noFill/>
          <a:ln w="9525" algn="ctr">
            <a:noFill/>
            <a:miter lim="800000"/>
          </a:ln>
          <a:effectLst/>
        </p:spPr>
        <p:txBody>
          <a:bodyPr>
            <a:spAutoFit/>
            <a:flatTx/>
          </a:bodyPr>
          <a:lstStyle/>
          <a:p>
            <a:pPr>
              <a:spcBef>
                <a:spcPct val="50000"/>
              </a:spcBef>
            </a:pPr>
            <a:endParaRPr lang="zh-CN" altLang="zh-CN" sz="2000">
              <a:solidFill>
                <a:srgbClr val="0000FF"/>
              </a:solidFill>
              <a:latin typeface="黑体" panose="02010609060101010101" pitchFamily="49" charset="-122"/>
              <a:ea typeface="黑体" panose="02010609060101010101" pitchFamily="49" charset="-122"/>
            </a:endParaRPr>
          </a:p>
        </p:txBody>
      </p:sp>
      <p:sp>
        <p:nvSpPr>
          <p:cNvPr id="35" name="Text Box 4"/>
          <p:cNvSpPr txBox="1">
            <a:spLocks noChangeArrowheads="1"/>
          </p:cNvSpPr>
          <p:nvPr/>
        </p:nvSpPr>
        <p:spPr bwMode="auto">
          <a:xfrm>
            <a:off x="2530512" y="2112946"/>
            <a:ext cx="184731" cy="400110"/>
          </a:xfrm>
          <a:prstGeom prst="rect">
            <a:avLst/>
          </a:prstGeom>
          <a:noFill/>
          <a:ln w="9525" algn="ctr">
            <a:noFill/>
            <a:miter lim="800000"/>
          </a:ln>
          <a:effectLst/>
        </p:spPr>
        <p:txBody>
          <a:bodyPr wrap="none">
            <a:spAutoFit/>
            <a:flatTx/>
          </a:bodyPr>
          <a:lstStyle/>
          <a:p>
            <a:endParaRPr lang="zh-CN" altLang="zh-CN" sz="2000" b="0">
              <a:ea typeface="宋体" panose="02010600030101010101" pitchFamily="2" charset="-122"/>
            </a:endParaRPr>
          </a:p>
        </p:txBody>
      </p:sp>
      <p:pic>
        <p:nvPicPr>
          <p:cNvPr id="38" name="Picture 6" descr="xin_5909020310023593163657"/>
          <p:cNvPicPr>
            <a:picLocks noChangeAspect="1" noChangeArrowheads="1"/>
          </p:cNvPicPr>
          <p:nvPr/>
        </p:nvPicPr>
        <p:blipFill>
          <a:blip r:embed="rId6"/>
          <a:srcRect t="28703"/>
          <a:stretch>
            <a:fillRect/>
          </a:stretch>
        </p:blipFill>
        <p:spPr bwMode="auto">
          <a:xfrm>
            <a:off x="5689599" y="2457442"/>
            <a:ext cx="4070345" cy="1338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7" descr="6A131849766"/>
          <p:cNvPicPr>
            <a:picLocks noChangeAspect="1" noChangeArrowheads="1"/>
          </p:cNvPicPr>
          <p:nvPr/>
        </p:nvPicPr>
        <p:blipFill>
          <a:blip r:embed="rId7"/>
          <a:srcRect/>
          <a:stretch>
            <a:fillRect/>
          </a:stretch>
        </p:blipFill>
        <p:spPr bwMode="auto">
          <a:xfrm>
            <a:off x="5684872" y="4100516"/>
            <a:ext cx="4108479" cy="2031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Rectangle 8"/>
          <p:cNvSpPr>
            <a:spLocks noChangeArrowheads="1"/>
          </p:cNvSpPr>
          <p:nvPr/>
        </p:nvSpPr>
        <p:spPr bwMode="auto">
          <a:xfrm>
            <a:off x="6113500" y="1995777"/>
            <a:ext cx="3429024" cy="400110"/>
          </a:xfrm>
          <a:prstGeom prst="rect">
            <a:avLst/>
          </a:prstGeom>
          <a:noFill/>
          <a:ln w="9525" algn="ctr">
            <a:noFill/>
            <a:miter lim="800000"/>
          </a:ln>
          <a:effectLst/>
        </p:spPr>
        <p:txBody>
          <a:bodyPr wrap="square">
            <a:spAutoFit/>
            <a:flatTx/>
          </a:bodyPr>
          <a:lstStyle/>
          <a:p>
            <a:pPr>
              <a:spcBef>
                <a:spcPct val="50000"/>
              </a:spcBef>
            </a:pPr>
            <a:r>
              <a:rPr lang="zh-CN" altLang="en-US" sz="2000" b="0" dirty="0">
                <a:latin typeface="华文新魏" panose="02010800040101010101" pitchFamily="2" charset="-122"/>
                <a:ea typeface="华文新魏" panose="02010800040101010101" pitchFamily="2" charset="-122"/>
              </a:rPr>
              <a:t>八路军开赴抗日前线</a:t>
            </a:r>
            <a:endParaRPr lang="zh-CN" altLang="en-US" sz="2000" b="0" dirty="0">
              <a:latin typeface="华文新魏" panose="02010800040101010101" pitchFamily="2" charset="-122"/>
              <a:ea typeface="华文新魏" panose="02010800040101010101" pitchFamily="2" charset="-122"/>
            </a:endParaRPr>
          </a:p>
        </p:txBody>
      </p:sp>
      <p:sp>
        <p:nvSpPr>
          <p:cNvPr id="41" name="Rectangle 9"/>
          <p:cNvSpPr>
            <a:spLocks noChangeArrowheads="1"/>
          </p:cNvSpPr>
          <p:nvPr/>
        </p:nvSpPr>
        <p:spPr bwMode="auto">
          <a:xfrm>
            <a:off x="5970624" y="3710289"/>
            <a:ext cx="4143404" cy="400110"/>
          </a:xfrm>
          <a:prstGeom prst="rect">
            <a:avLst/>
          </a:prstGeom>
          <a:noFill/>
          <a:ln w="9525" algn="ctr">
            <a:noFill/>
            <a:miter lim="800000"/>
          </a:ln>
          <a:effectLst/>
        </p:spPr>
        <p:txBody>
          <a:bodyPr wrap="square">
            <a:spAutoFit/>
            <a:flatTx/>
          </a:bodyPr>
          <a:lstStyle/>
          <a:p>
            <a:pPr>
              <a:spcBef>
                <a:spcPct val="50000"/>
              </a:spcBef>
            </a:pPr>
            <a:r>
              <a:rPr lang="zh-CN" altLang="en-US" sz="2000" b="0" dirty="0">
                <a:latin typeface="华文新魏" panose="02010800040101010101" pitchFamily="2" charset="-122"/>
                <a:ea typeface="华文新魏" panose="02010800040101010101" pitchFamily="2" charset="-122"/>
              </a:rPr>
              <a:t>新四军召开抗日誓师大会</a:t>
            </a:r>
            <a:endParaRPr lang="zh-CN" altLang="en-US" sz="2000" b="0" dirty="0">
              <a:latin typeface="华文新魏" panose="02010800040101010101" pitchFamily="2" charset="-122"/>
              <a:ea typeface="华文新魏" panose="02010800040101010101" pitchFamily="2" charset="-122"/>
            </a:endParaRPr>
          </a:p>
        </p:txBody>
      </p:sp>
      <p:pic>
        <p:nvPicPr>
          <p:cNvPr id="42" name="Picture 10" descr="A~K7V%YVF{@[M60FFSPM1YP"/>
          <p:cNvPicPr>
            <a:picLocks noChangeAspect="1" noChangeArrowheads="1"/>
          </p:cNvPicPr>
          <p:nvPr/>
        </p:nvPicPr>
        <p:blipFill>
          <a:blip r:embed="rId8"/>
          <a:srcRect/>
          <a:stretch>
            <a:fillRect/>
          </a:stretch>
        </p:blipFill>
        <p:spPr bwMode="auto">
          <a:xfrm>
            <a:off x="1612905" y="2032766"/>
            <a:ext cx="3929091" cy="4080679"/>
          </a:xfrm>
          <a:prstGeom prst="roundRect">
            <a:avLst>
              <a:gd name="adj" fmla="val 5091"/>
            </a:avLst>
          </a:prstGeom>
          <a:solidFill>
            <a:srgbClr val="FFFFFF">
              <a:shade val="85000"/>
            </a:srgbClr>
          </a:solidFill>
          <a:ln>
            <a:noFill/>
          </a:ln>
          <a:effectLst>
            <a:reflection blurRad="12700" stA="38000" endPos="28000" dist="5000" dir="5400000" sy="-100000" algn="bl" rotWithShape="0"/>
          </a:effectLst>
        </p:spPr>
      </p:pic>
      <p:sp>
        <p:nvSpPr>
          <p:cNvPr id="43" name="Text Box 11"/>
          <p:cNvSpPr txBox="1">
            <a:spLocks noChangeArrowheads="1"/>
          </p:cNvSpPr>
          <p:nvPr/>
        </p:nvSpPr>
        <p:spPr bwMode="auto">
          <a:xfrm>
            <a:off x="2184410" y="2100252"/>
            <a:ext cx="3143272" cy="400110"/>
          </a:xfrm>
          <a:prstGeom prst="rect">
            <a:avLst/>
          </a:prstGeom>
          <a:noFill/>
          <a:ln w="9525" algn="ctr">
            <a:noFill/>
            <a:miter lim="800000"/>
          </a:ln>
          <a:effectLst/>
        </p:spPr>
        <p:txBody>
          <a:bodyPr wrap="square">
            <a:spAutoFit/>
            <a:flatTx/>
          </a:bodyPr>
          <a:lstStyle/>
          <a:p>
            <a:r>
              <a:rPr lang="zh-CN" altLang="en-US" sz="2000" b="1" dirty="0">
                <a:latin typeface="华文新魏" panose="02010800040101010101" pitchFamily="2" charset="-122"/>
                <a:ea typeface="华文新魏" panose="02010800040101010101" pitchFamily="2" charset="-122"/>
              </a:rPr>
              <a:t>国民党军奔赴前线</a:t>
            </a:r>
            <a:endParaRPr lang="zh-CN" altLang="en-US" sz="2000" b="1" dirty="0">
              <a:latin typeface="华文新魏" panose="02010800040101010101" pitchFamily="2" charset="-122"/>
              <a:ea typeface="华文新魏" panose="02010800040101010101" pitchFamily="2" charset="-122"/>
            </a:endParaRPr>
          </a:p>
        </p:txBody>
      </p:sp>
      <p:sp>
        <p:nvSpPr>
          <p:cNvPr id="44" name="矩形 43"/>
          <p:cNvSpPr/>
          <p:nvPr/>
        </p:nvSpPr>
        <p:spPr>
          <a:xfrm>
            <a:off x="1546195" y="6127039"/>
            <a:ext cx="8286808" cy="707886"/>
          </a:xfrm>
          <a:prstGeom prst="rect">
            <a:avLst/>
          </a:prstGeom>
        </p:spPr>
        <p:txBody>
          <a:bodyPr wrap="square">
            <a:spAutoFit/>
          </a:bodyPr>
          <a:lstStyle/>
          <a:p>
            <a:pPr>
              <a:spcBef>
                <a:spcPct val="50000"/>
              </a:spcBef>
            </a:pPr>
            <a:r>
              <a:rPr lang="zh-CN" altLang="en-US" sz="2000" b="1" dirty="0">
                <a:latin typeface="华文新魏" panose="02010800040101010101" pitchFamily="2" charset="-122"/>
                <a:ea typeface="华文新魏" panose="02010800040101010101" pitchFamily="2" charset="-122"/>
              </a:rPr>
              <a:t>        从此，大江南北、长城内外，各党派、各民族、各阶层都积极投入到这场波澜壮阔、史无前例的抗战洪流中。 </a:t>
            </a:r>
            <a:endParaRPr lang="zh-CN" altLang="en-US" sz="2000" b="1" dirty="0">
              <a:latin typeface="华文新魏" panose="02010800040101010101" pitchFamily="2" charset="-122"/>
              <a:ea typeface="华文新魏" panose="02010800040101010101" pitchFamily="2" charset="-122"/>
            </a:endParaRPr>
          </a:p>
        </p:txBody>
      </p:sp>
      <p:pic>
        <p:nvPicPr>
          <p:cNvPr id="46" name="Picture 3" descr="C:\Users\Thinkpad\Desktop\PNG\1_0001_渐变映射-2-副本-4.png"/>
          <p:cNvPicPr>
            <a:picLocks noChangeAspect="1" noChangeArrowheads="1"/>
          </p:cNvPicPr>
          <p:nvPr/>
        </p:nvPicPr>
        <p:blipFill>
          <a:blip r:embed="rId9" cstate="email"/>
          <a:srcRect/>
          <a:stretch>
            <a:fillRect/>
          </a:stretch>
        </p:blipFill>
        <p:spPr bwMode="auto">
          <a:xfrm>
            <a:off x="71438" y="885806"/>
            <a:ext cx="3546459" cy="78581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5997" y="1028682"/>
            <a:ext cx="3057247"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合作实现的影响</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36" name="TextBox 35"/>
          <p:cNvSpPr txBox="1"/>
          <p:nvPr/>
        </p:nvSpPr>
        <p:spPr>
          <a:xfrm>
            <a:off x="3475021" y="854053"/>
            <a:ext cx="8047054" cy="940682"/>
          </a:xfrm>
          <a:prstGeom prst="rect">
            <a:avLst/>
          </a:prstGeom>
          <a:noFill/>
        </p:spPr>
        <p:txBody>
          <a:bodyPr wrap="square" lIns="78145" tIns="39072" rIns="78145" bIns="39072" rtlCol="0">
            <a:spAutoFit/>
          </a:bodyPr>
          <a:lstStyle/>
          <a:p>
            <a:r>
              <a:rPr lang="zh-CN" altLang="en-US" sz="2800" dirty="0">
                <a:latin typeface="华文新魏" panose="02010800040101010101" pitchFamily="2" charset="-122"/>
                <a:ea typeface="华文新魏" panose="02010800040101010101" pitchFamily="2" charset="-122"/>
              </a:rPr>
              <a:t> 以国共合作为主体的抗日民族统一战线正式建立，</a:t>
            </a:r>
            <a:r>
              <a:rPr lang="zh-CN" altLang="en-US" sz="2800" dirty="0">
                <a:solidFill>
                  <a:srgbClr val="760000"/>
                </a:solidFill>
                <a:latin typeface="华文新魏" panose="02010800040101010101" pitchFamily="2" charset="-122"/>
                <a:ea typeface="华文新魏" panose="02010800040101010101" pitchFamily="2" charset="-122"/>
              </a:rPr>
              <a:t>国共团结御侮</a:t>
            </a:r>
            <a:r>
              <a:rPr lang="zh-CN" altLang="en-US" sz="2800" dirty="0">
                <a:latin typeface="华文新魏" panose="02010800040101010101" pitchFamily="2" charset="-122"/>
                <a:ea typeface="华文新魏" panose="02010800040101010101" pitchFamily="2" charset="-122"/>
              </a:rPr>
              <a:t>、</a:t>
            </a:r>
            <a:r>
              <a:rPr lang="zh-CN" altLang="en-US" sz="2800" dirty="0">
                <a:solidFill>
                  <a:srgbClr val="760000"/>
                </a:solidFill>
                <a:latin typeface="华文新魏" panose="02010800040101010101" pitchFamily="2" charset="-122"/>
                <a:ea typeface="华文新魏" panose="02010800040101010101" pitchFamily="2" charset="-122"/>
              </a:rPr>
              <a:t>全民族抗战的局面开始形成</a:t>
            </a:r>
            <a:r>
              <a:rPr lang="zh-CN" altLang="en-US" sz="2800" dirty="0">
                <a:latin typeface="华文新魏" panose="02010800040101010101" pitchFamily="2" charset="-122"/>
                <a:ea typeface="华文新魏" panose="02010800040101010101" pitchFamily="2" charset="-122"/>
              </a:rPr>
              <a:t>。</a:t>
            </a:r>
            <a:endParaRPr lang="zh-CN" altLang="en-US" sz="2800"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图片 94"/>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24814"/>
          <a:stretch>
            <a:fillRect/>
          </a:stretch>
        </p:blipFill>
        <p:spPr>
          <a:xfrm>
            <a:off x="-25441" y="719733"/>
            <a:ext cx="11522075" cy="6481167"/>
          </a:xfrm>
          <a:prstGeom prst="rect">
            <a:avLst/>
          </a:prstGeom>
        </p:spPr>
      </p:pic>
      <p:pic>
        <p:nvPicPr>
          <p:cNvPr id="54" name="图片 53"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0" name="矩形 9"/>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61" name="AutoShape 12"/>
          <p:cNvSpPr/>
          <p:nvPr/>
        </p:nvSpPr>
        <p:spPr bwMode="auto">
          <a:xfrm>
            <a:off x="831815" y="1600186"/>
            <a:ext cx="357190" cy="4929222"/>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3200">
              <a:solidFill>
                <a:srgbClr val="76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pic>
        <p:nvPicPr>
          <p:cNvPr id="87" name="Picture 271" descr="21"/>
          <p:cNvPicPr>
            <a:picLocks noChangeAspect="1" noChangeArrowheads="1"/>
          </p:cNvPicPr>
          <p:nvPr/>
        </p:nvPicPr>
        <p:blipFill>
          <a:blip r:embed="rId3" cstate="print">
            <a:lum contrast="-32000"/>
            <a:extLst>
              <a:ext uri="{28A0092B-C50C-407E-A947-70E740481C1C}">
                <a14:useLocalDpi xmlns:a14="http://schemas.microsoft.com/office/drawing/2010/main" val="0"/>
              </a:ext>
            </a:extLst>
          </a:blip>
          <a:srcRect/>
          <a:stretch>
            <a:fillRect/>
          </a:stretch>
        </p:blipFill>
        <p:spPr bwMode="auto">
          <a:xfrm>
            <a:off x="-96879" y="1000132"/>
            <a:ext cx="1000132" cy="617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87"/>
          <p:cNvSpPr txBox="1"/>
          <p:nvPr/>
        </p:nvSpPr>
        <p:spPr>
          <a:xfrm>
            <a:off x="117435" y="1411564"/>
            <a:ext cx="388497" cy="4401205"/>
          </a:xfrm>
          <a:prstGeom prst="rect">
            <a:avLst/>
          </a:prstGeom>
          <a:noFill/>
        </p:spPr>
        <p:txBody>
          <a:bodyPr wrap="square" rtlCol="0">
            <a:spAutoFit/>
          </a:bodyPr>
          <a:lstStyle/>
          <a:p>
            <a:r>
              <a:rPr lang="zh-CN" altLang="en-US" sz="2800" b="1" dirty="0">
                <a:solidFill>
                  <a:schemeClr val="bg1"/>
                </a:solidFill>
                <a:latin typeface="华文新魏" panose="02010800040101010101" pitchFamily="2" charset="-122"/>
                <a:ea typeface="华文新魏" panose="02010800040101010101" pitchFamily="2" charset="-122"/>
              </a:rPr>
              <a:t>七七事变与全民族抗战</a:t>
            </a:r>
            <a:endParaRPr lang="zh-CN" altLang="en-US" sz="2800" b="1" dirty="0">
              <a:solidFill>
                <a:schemeClr val="bg1"/>
              </a:solidFill>
              <a:latin typeface="华文新魏" panose="02010800040101010101" pitchFamily="2" charset="-122"/>
              <a:ea typeface="华文新魏" panose="02010800040101010101" pitchFamily="2" charset="-122"/>
            </a:endParaRPr>
          </a:p>
        </p:txBody>
      </p:sp>
      <p:sp>
        <p:nvSpPr>
          <p:cNvPr id="84" name="Text Box 28">
            <a:hlinkClick r:id="rId4" action="ppaction://hlinksldjump"/>
          </p:cNvPr>
          <p:cNvSpPr txBox="1">
            <a:spLocks noChangeArrowheads="1"/>
          </p:cNvSpPr>
          <p:nvPr/>
        </p:nvSpPr>
        <p:spPr bwMode="auto">
          <a:xfrm>
            <a:off x="5189533" y="742930"/>
            <a:ext cx="2643206" cy="538916"/>
          </a:xfrm>
          <a:prstGeom prst="rect">
            <a:avLst/>
          </a:prstGeom>
          <a:noFill/>
          <a:ln w="9525">
            <a:noFill/>
            <a:miter lim="800000"/>
          </a:ln>
          <a:effectLst/>
        </p:spPr>
        <p:txBody>
          <a:bodyPr wrap="square" lIns="106985" tIns="53492" rIns="106985" bIns="53492">
            <a:spAutoFit/>
          </a:bodyPr>
          <a:lstStyle/>
          <a:p>
            <a:r>
              <a:rPr lang="en-US" altLang="zh-CN" sz="2800" dirty="0">
                <a:latin typeface="华文新魏" panose="02010800040101010101" pitchFamily="2" charset="-122"/>
                <a:ea typeface="华文新魏" panose="02010800040101010101" pitchFamily="2" charset="-122"/>
              </a:rPr>
              <a:t>1937</a:t>
            </a:r>
            <a:r>
              <a:rPr lang="zh-CN" altLang="en-US" sz="2800" dirty="0">
                <a:latin typeface="华文新魏" panose="02010800040101010101" pitchFamily="2" charset="-122"/>
                <a:ea typeface="华文新魏" panose="02010800040101010101" pitchFamily="2" charset="-122"/>
              </a:rPr>
              <a:t>年</a:t>
            </a:r>
            <a:r>
              <a:rPr lang="en-US" altLang="zh-CN" sz="2800" dirty="0">
                <a:latin typeface="华文新魏" panose="02010800040101010101" pitchFamily="2" charset="-122"/>
                <a:ea typeface="华文新魏" panose="02010800040101010101" pitchFamily="2" charset="-122"/>
              </a:rPr>
              <a:t>7</a:t>
            </a:r>
            <a:r>
              <a:rPr lang="zh-CN" altLang="en-US" sz="2800" dirty="0">
                <a:latin typeface="华文新魏" panose="02010800040101010101" pitchFamily="2" charset="-122"/>
                <a:ea typeface="华文新魏" panose="02010800040101010101" pitchFamily="2" charset="-122"/>
              </a:rPr>
              <a:t>月</a:t>
            </a:r>
            <a:r>
              <a:rPr lang="en-US" altLang="zh-CN" sz="2800" dirty="0">
                <a:latin typeface="华文新魏" panose="02010800040101010101" pitchFamily="2" charset="-122"/>
                <a:ea typeface="华文新魏" panose="02010800040101010101" pitchFamily="2" charset="-122"/>
              </a:rPr>
              <a:t>7</a:t>
            </a:r>
            <a:r>
              <a:rPr lang="zh-CN" altLang="en-US" sz="2800" dirty="0">
                <a:latin typeface="华文新魏" panose="02010800040101010101" pitchFamily="2" charset="-122"/>
                <a:ea typeface="华文新魏" panose="02010800040101010101" pitchFamily="2" charset="-122"/>
              </a:rPr>
              <a:t>日</a:t>
            </a:r>
            <a:endParaRPr lang="zh-CN" altLang="en-US" sz="2800" dirty="0">
              <a:latin typeface="华文新魏" panose="02010800040101010101" pitchFamily="2" charset="-122"/>
              <a:ea typeface="华文新魏" panose="02010800040101010101" pitchFamily="2" charset="-122"/>
            </a:endParaRPr>
          </a:p>
        </p:txBody>
      </p:sp>
      <p:sp>
        <p:nvSpPr>
          <p:cNvPr id="116" name="矩形 115">
            <a:hlinkClick r:id="rId4" action="ppaction://hlinksldjump"/>
          </p:cNvPr>
          <p:cNvSpPr/>
          <p:nvPr/>
        </p:nvSpPr>
        <p:spPr>
          <a:xfrm>
            <a:off x="1114926" y="1362718"/>
            <a:ext cx="2288657" cy="523220"/>
          </a:xfrm>
          <a:prstGeom prst="rect">
            <a:avLst/>
          </a:prstGeom>
        </p:spPr>
        <p:txBody>
          <a:bodyPr wrap="square">
            <a:spAutoFit/>
          </a:bodyPr>
          <a:lstStyle/>
          <a:p>
            <a:r>
              <a:rPr lang="en-US" altLang="zh-CN" sz="2800" b="1" dirty="0">
                <a:solidFill>
                  <a:srgbClr val="800000"/>
                </a:solidFill>
                <a:latin typeface="华文新魏" panose="02010800040101010101" pitchFamily="2" charset="-122"/>
                <a:ea typeface="华文新魏" panose="02010800040101010101" pitchFamily="2" charset="-122"/>
              </a:rPr>
              <a:t>1.</a:t>
            </a:r>
            <a:r>
              <a:rPr lang="zh-CN" altLang="en-US" sz="2800" b="1" u="sng" dirty="0">
                <a:solidFill>
                  <a:srgbClr val="800000"/>
                </a:solidFill>
                <a:latin typeface="华文新魏" panose="02010800040101010101" pitchFamily="2" charset="-122"/>
                <a:ea typeface="华文新魏" panose="02010800040101010101" pitchFamily="2" charset="-122"/>
              </a:rPr>
              <a:t>七七事变</a:t>
            </a:r>
            <a:endParaRPr lang="zh-CN" altLang="en-US" sz="2800" b="1" u="sng" dirty="0">
              <a:solidFill>
                <a:srgbClr val="800000"/>
              </a:solidFill>
              <a:latin typeface="华文新魏" panose="02010800040101010101" pitchFamily="2" charset="-122"/>
              <a:ea typeface="华文新魏" panose="02010800040101010101" pitchFamily="2" charset="-122"/>
            </a:endParaRPr>
          </a:p>
        </p:txBody>
      </p:sp>
      <p:pic>
        <p:nvPicPr>
          <p:cNvPr id="63" name="图片 62"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67" name="图片 66" descr="624f9a79jw1eelyzwvu5xj20b408t75j.jpg"/>
          <p:cNvPicPr>
            <a:picLocks noChangeAspect="1"/>
          </p:cNvPicPr>
          <p:nvPr/>
        </p:nvPicPr>
        <p:blipFill>
          <a:blip r:embed="rId5">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8" name="图片 6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0" y="671493"/>
            <a:ext cx="11522075" cy="142876"/>
          </a:xfrm>
          <a:prstGeom prst="rect">
            <a:avLst/>
          </a:prstGeom>
        </p:spPr>
      </p:pic>
      <p:sp>
        <p:nvSpPr>
          <p:cNvPr id="69" name="矩形 68"/>
          <p:cNvSpPr/>
          <p:nvPr/>
        </p:nvSpPr>
        <p:spPr>
          <a:xfrm>
            <a:off x="0" y="0"/>
            <a:ext cx="10776937" cy="704850"/>
          </a:xfrm>
          <a:prstGeom prst="rect">
            <a:avLst/>
          </a:prstGeom>
          <a:blipFill>
            <a:blip r:embed="rId6"/>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72" name="组合 23"/>
          <p:cNvGrpSpPr/>
          <p:nvPr/>
        </p:nvGrpSpPr>
        <p:grpSpPr>
          <a:xfrm flipH="1">
            <a:off x="8261367" y="-12408"/>
            <a:ext cx="2750820" cy="740098"/>
            <a:chOff x="0" y="-2"/>
            <a:chExt cx="1377891" cy="634701"/>
          </a:xfrm>
          <a:solidFill>
            <a:schemeClr val="bg2">
              <a:lumMod val="90000"/>
            </a:schemeClr>
          </a:solidFill>
        </p:grpSpPr>
        <p:sp>
          <p:nvSpPr>
            <p:cNvPr id="75" name="直角三角形 7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76" name="矩形 7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77" name="直接连接符 7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79" name="组合 66"/>
          <p:cNvGrpSpPr/>
          <p:nvPr/>
        </p:nvGrpSpPr>
        <p:grpSpPr>
          <a:xfrm flipH="1">
            <a:off x="8776673" y="-12408"/>
            <a:ext cx="2750820" cy="740098"/>
            <a:chOff x="0" y="-2"/>
            <a:chExt cx="1377891" cy="634701"/>
          </a:xfrm>
          <a:solidFill>
            <a:schemeClr val="bg2">
              <a:lumMod val="90000"/>
            </a:schemeClr>
          </a:solidFill>
        </p:grpSpPr>
        <p:sp>
          <p:nvSpPr>
            <p:cNvPr id="81" name="直角三角形 8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82" name="矩形 8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83" name="图片 82" descr="网站标志"/>
          <p:cNvPicPr>
            <a:picLocks noChangeAspect="1"/>
          </p:cNvPicPr>
          <p:nvPr/>
        </p:nvPicPr>
        <p:blipFill>
          <a:blip r:embed="rId7"/>
          <a:stretch>
            <a:fillRect/>
          </a:stretch>
        </p:blipFill>
        <p:spPr>
          <a:xfrm>
            <a:off x="161925" y="50165"/>
            <a:ext cx="603250" cy="601980"/>
          </a:xfrm>
          <a:prstGeom prst="rect">
            <a:avLst/>
          </a:prstGeom>
        </p:spPr>
      </p:pic>
      <p:pic>
        <p:nvPicPr>
          <p:cNvPr id="85" name="图片 84" descr="624f9a79jw1eelyzwvu5xj20b408t75j.jpg"/>
          <p:cNvPicPr>
            <a:picLocks noChangeAspect="1"/>
          </p:cNvPicPr>
          <p:nvPr/>
        </p:nvPicPr>
        <p:blipFill>
          <a:blip r:embed="rId5">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86"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1" name="矩形 90"/>
          <p:cNvSpPr/>
          <p:nvPr/>
        </p:nvSpPr>
        <p:spPr>
          <a:xfrm>
            <a:off x="3332145" y="742930"/>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1</a:t>
            </a:r>
            <a:r>
              <a:rPr lang="zh-CN" altLang="en-US" sz="2800" b="1" dirty="0">
                <a:solidFill>
                  <a:srgbClr val="800000"/>
                </a:solidFill>
                <a:latin typeface="华文新魏" panose="02010800040101010101" pitchFamily="2" charset="-122"/>
                <a:ea typeface="华文新魏" panose="02010800040101010101" pitchFamily="2" charset="-122"/>
              </a:rPr>
              <a:t>）时间：</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4" name="AutoShape 12"/>
          <p:cNvSpPr/>
          <p:nvPr/>
        </p:nvSpPr>
        <p:spPr bwMode="auto">
          <a:xfrm>
            <a:off x="3189269" y="1028682"/>
            <a:ext cx="285752" cy="1214446"/>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3200">
              <a:solidFill>
                <a:srgbClr val="76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96" name="矩形 95">
            <a:hlinkClick r:id="rId8" action="ppaction://hlinksldjump"/>
          </p:cNvPr>
          <p:cNvSpPr/>
          <p:nvPr/>
        </p:nvSpPr>
        <p:spPr>
          <a:xfrm>
            <a:off x="3332145" y="1148404"/>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2</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地点</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103" name="Text Box 28"/>
          <p:cNvSpPr txBox="1">
            <a:spLocks noChangeArrowheads="1"/>
          </p:cNvSpPr>
          <p:nvPr/>
        </p:nvSpPr>
        <p:spPr bwMode="auto">
          <a:xfrm>
            <a:off x="5189533" y="1132708"/>
            <a:ext cx="4000528" cy="538916"/>
          </a:xfrm>
          <a:prstGeom prst="rect">
            <a:avLst/>
          </a:prstGeom>
          <a:noFill/>
          <a:ln w="9525">
            <a:noFill/>
            <a:miter lim="800000"/>
          </a:ln>
          <a:effectLst/>
        </p:spPr>
        <p:txBody>
          <a:bodyPr wrap="square" lIns="106985" tIns="53492" rIns="106985" bIns="53492">
            <a:spAutoFit/>
          </a:bodyPr>
          <a:lstStyle/>
          <a:p>
            <a:r>
              <a:rPr lang="zh-CN" altLang="en-US" sz="2800" dirty="0">
                <a:latin typeface="华文新魏" panose="02010800040101010101" pitchFamily="2" charset="-122"/>
                <a:ea typeface="华文新魏" panose="02010800040101010101" pitchFamily="2" charset="-122"/>
              </a:rPr>
              <a:t>北平（宛平城、卢沟桥）</a:t>
            </a:r>
            <a:endParaRPr lang="zh-CN" altLang="en-US" sz="2800" dirty="0">
              <a:latin typeface="华文新魏" panose="02010800040101010101" pitchFamily="2" charset="-122"/>
              <a:ea typeface="华文新魏" panose="02010800040101010101" pitchFamily="2" charset="-122"/>
            </a:endParaRPr>
          </a:p>
        </p:txBody>
      </p:sp>
      <p:sp>
        <p:nvSpPr>
          <p:cNvPr id="105" name="矩形 104">
            <a:hlinkClick r:id="rId9" action="ppaction://hlinksldjump"/>
          </p:cNvPr>
          <p:cNvSpPr/>
          <p:nvPr/>
        </p:nvSpPr>
        <p:spPr>
          <a:xfrm>
            <a:off x="3332145" y="1528748"/>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3</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经过</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112" name="矩形 111">
            <a:hlinkClick r:id="rId10" action="ppaction://hlinksldjump"/>
          </p:cNvPr>
          <p:cNvSpPr/>
          <p:nvPr/>
        </p:nvSpPr>
        <p:spPr>
          <a:xfrm>
            <a:off x="5118095" y="1528748"/>
            <a:ext cx="2288657" cy="523220"/>
          </a:xfrm>
          <a:prstGeom prst="rect">
            <a:avLst/>
          </a:prstGeom>
        </p:spPr>
        <p:txBody>
          <a:bodyPr wrap="square">
            <a:spAutoFit/>
          </a:bodyPr>
          <a:lstStyle/>
          <a:p>
            <a:r>
              <a:rPr lang="zh-CN" altLang="en-US" sz="2800" b="1" dirty="0">
                <a:solidFill>
                  <a:srgbClr val="760000"/>
                </a:solidFill>
                <a:latin typeface="华文新魏" panose="02010800040101010101" pitchFamily="2" charset="-122"/>
                <a:ea typeface="华文新魏" panose="02010800040101010101" pitchFamily="2" charset="-122"/>
              </a:rPr>
              <a:t>（</a:t>
            </a:r>
            <a:r>
              <a:rPr lang="en-US" altLang="zh-CN" sz="2800" b="1" dirty="0">
                <a:solidFill>
                  <a:srgbClr val="760000"/>
                </a:solidFill>
                <a:latin typeface="华文新魏" panose="02010800040101010101" pitchFamily="2" charset="-122"/>
                <a:ea typeface="华文新魏" panose="02010800040101010101" pitchFamily="2" charset="-122"/>
              </a:rPr>
              <a:t>4</a:t>
            </a:r>
            <a:r>
              <a:rPr lang="zh-CN" altLang="en-US" sz="2800" b="1" dirty="0">
                <a:solidFill>
                  <a:srgbClr val="760000"/>
                </a:solidFill>
                <a:latin typeface="华文新魏" panose="02010800040101010101" pitchFamily="2" charset="-122"/>
                <a:ea typeface="华文新魏" panose="02010800040101010101" pitchFamily="2" charset="-122"/>
              </a:rPr>
              <a:t>）</a:t>
            </a:r>
            <a:r>
              <a:rPr lang="zh-CN" altLang="en-US" sz="2800" b="1" u="sng" dirty="0">
                <a:solidFill>
                  <a:srgbClr val="760000"/>
                </a:solidFill>
                <a:latin typeface="华文新魏" panose="02010800040101010101" pitchFamily="2" charset="-122"/>
                <a:ea typeface="华文新魏" panose="02010800040101010101" pitchFamily="2" charset="-122"/>
              </a:rPr>
              <a:t>影响</a:t>
            </a:r>
            <a:r>
              <a:rPr lang="zh-CN" altLang="en-US" sz="2800" b="1" dirty="0">
                <a:solidFill>
                  <a:srgbClr val="760000"/>
                </a:solidFill>
                <a:latin typeface="华文新魏" panose="02010800040101010101" pitchFamily="2" charset="-122"/>
                <a:ea typeface="华文新魏" panose="02010800040101010101" pitchFamily="2" charset="-122"/>
              </a:rPr>
              <a:t>：</a:t>
            </a:r>
            <a:endParaRPr lang="zh-CN" altLang="en-US" sz="2800" b="1" dirty="0">
              <a:solidFill>
                <a:srgbClr val="760000"/>
              </a:solidFill>
              <a:latin typeface="华文新魏" panose="02010800040101010101" pitchFamily="2" charset="-122"/>
              <a:ea typeface="华文新魏" panose="02010800040101010101" pitchFamily="2" charset="-122"/>
            </a:endParaRPr>
          </a:p>
        </p:txBody>
      </p:sp>
      <p:sp>
        <p:nvSpPr>
          <p:cNvPr id="35" name="矩形 34">
            <a:hlinkClick r:id="rId11" action="ppaction://hlinksldjump"/>
          </p:cNvPr>
          <p:cNvSpPr/>
          <p:nvPr/>
        </p:nvSpPr>
        <p:spPr>
          <a:xfrm>
            <a:off x="1046129" y="3148668"/>
            <a:ext cx="3286148" cy="523220"/>
          </a:xfrm>
          <a:prstGeom prst="rect">
            <a:avLst/>
          </a:prstGeom>
        </p:spPr>
        <p:txBody>
          <a:bodyPr wrap="square">
            <a:spAutoFit/>
          </a:bodyPr>
          <a:lstStyle/>
          <a:p>
            <a:r>
              <a:rPr lang="en-US" altLang="zh-CN" sz="2800" b="1" dirty="0">
                <a:solidFill>
                  <a:srgbClr val="800000"/>
                </a:solidFill>
                <a:latin typeface="华文新魏" panose="02010800040101010101" pitchFamily="2" charset="-122"/>
                <a:ea typeface="华文新魏" panose="02010800040101010101" pitchFamily="2" charset="-122"/>
              </a:rPr>
              <a:t>2.</a:t>
            </a:r>
            <a:r>
              <a:rPr lang="zh-CN" altLang="en-US" sz="2800" b="1" dirty="0">
                <a:solidFill>
                  <a:srgbClr val="800000"/>
                </a:solidFill>
                <a:latin typeface="华文新魏" panose="02010800040101010101" pitchFamily="2" charset="-122"/>
                <a:ea typeface="华文新魏" panose="02010800040101010101" pitchFamily="2" charset="-122"/>
              </a:rPr>
              <a:t>第二次国共合作</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37" name="AutoShape 12"/>
          <p:cNvSpPr/>
          <p:nvPr/>
        </p:nvSpPr>
        <p:spPr bwMode="auto">
          <a:xfrm>
            <a:off x="3975087" y="2600318"/>
            <a:ext cx="214314" cy="1857388"/>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3200">
              <a:solidFill>
                <a:srgbClr val="76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38" name="矩形 37">
            <a:hlinkClick r:id="rId12" action="ppaction://hlinksldjump"/>
          </p:cNvPr>
          <p:cNvSpPr/>
          <p:nvPr/>
        </p:nvSpPr>
        <p:spPr>
          <a:xfrm>
            <a:off x="3975087" y="2362850"/>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1</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背景</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42" name="矩形 41">
            <a:hlinkClick r:id="rId13" action="ppaction://hlinksldjump"/>
          </p:cNvPr>
          <p:cNvSpPr/>
          <p:nvPr/>
        </p:nvSpPr>
        <p:spPr>
          <a:xfrm>
            <a:off x="3975087" y="3505858"/>
            <a:ext cx="3500462"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4</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合作表现</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45" name="矩形 44">
            <a:hlinkClick r:id="rId14" action="ppaction://hlinksldjump"/>
          </p:cNvPr>
          <p:cNvSpPr/>
          <p:nvPr/>
        </p:nvSpPr>
        <p:spPr>
          <a:xfrm>
            <a:off x="3975087" y="3100384"/>
            <a:ext cx="4000528"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3</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合作实现的标志</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u="sng" dirty="0">
              <a:solidFill>
                <a:srgbClr val="800000"/>
              </a:solidFill>
              <a:latin typeface="华文新魏" panose="02010800040101010101" pitchFamily="2" charset="-122"/>
              <a:ea typeface="华文新魏" panose="02010800040101010101" pitchFamily="2" charset="-122"/>
            </a:endParaRPr>
          </a:p>
        </p:txBody>
      </p:sp>
      <p:sp>
        <p:nvSpPr>
          <p:cNvPr id="47" name="矩形 46">
            <a:hlinkClick r:id="rId11" action="ppaction://hlinksldjump"/>
          </p:cNvPr>
          <p:cNvSpPr/>
          <p:nvPr/>
        </p:nvSpPr>
        <p:spPr>
          <a:xfrm>
            <a:off x="1117567" y="6434816"/>
            <a:ext cx="2500330" cy="523220"/>
          </a:xfrm>
          <a:prstGeom prst="rect">
            <a:avLst/>
          </a:prstGeom>
        </p:spPr>
        <p:txBody>
          <a:bodyPr wrap="square">
            <a:spAutoFit/>
          </a:bodyPr>
          <a:lstStyle/>
          <a:p>
            <a:r>
              <a:rPr lang="en-US" altLang="zh-CN" sz="2800" b="1" dirty="0">
                <a:solidFill>
                  <a:srgbClr val="800000"/>
                </a:solidFill>
                <a:latin typeface="华文新魏" panose="02010800040101010101" pitchFamily="2" charset="-122"/>
                <a:ea typeface="华文新魏" panose="02010800040101010101" pitchFamily="2" charset="-122"/>
              </a:rPr>
              <a:t>4.</a:t>
            </a:r>
            <a:r>
              <a:rPr lang="zh-CN" altLang="en-US" sz="2800" b="1" dirty="0">
                <a:solidFill>
                  <a:srgbClr val="800000"/>
                </a:solidFill>
                <a:latin typeface="华文新魏" panose="02010800040101010101" pitchFamily="2" charset="-122"/>
                <a:ea typeface="华文新魏" panose="02010800040101010101" pitchFamily="2" charset="-122"/>
              </a:rPr>
              <a:t>南京大屠杀</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48" name="AutoShape 12"/>
          <p:cNvSpPr/>
          <p:nvPr/>
        </p:nvSpPr>
        <p:spPr bwMode="auto">
          <a:xfrm>
            <a:off x="3403583" y="6386532"/>
            <a:ext cx="214314" cy="642942"/>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3200">
              <a:solidFill>
                <a:srgbClr val="76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49" name="矩形 48">
            <a:hlinkClick r:id="rId15" action="ppaction://hlinksldjump"/>
          </p:cNvPr>
          <p:cNvSpPr/>
          <p:nvPr/>
        </p:nvSpPr>
        <p:spPr>
          <a:xfrm>
            <a:off x="3403583" y="6172218"/>
            <a:ext cx="2714644"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1</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攻陷南京</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51" name="矩形 50">
            <a:hlinkClick r:id="rId16" action="ppaction://hlinksldjump"/>
          </p:cNvPr>
          <p:cNvSpPr/>
          <p:nvPr/>
        </p:nvSpPr>
        <p:spPr>
          <a:xfrm>
            <a:off x="3403583" y="6720568"/>
            <a:ext cx="3286148"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2</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南京大屠杀</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60" name="矩形 59">
            <a:hlinkClick r:id="rId11" action="ppaction://hlinksldjump"/>
          </p:cNvPr>
          <p:cNvSpPr/>
          <p:nvPr/>
        </p:nvSpPr>
        <p:spPr>
          <a:xfrm>
            <a:off x="1046129" y="5077494"/>
            <a:ext cx="2143140" cy="523220"/>
          </a:xfrm>
          <a:prstGeom prst="rect">
            <a:avLst/>
          </a:prstGeom>
        </p:spPr>
        <p:txBody>
          <a:bodyPr wrap="square">
            <a:spAutoFit/>
          </a:bodyPr>
          <a:lstStyle/>
          <a:p>
            <a:r>
              <a:rPr lang="en-US" altLang="zh-CN" sz="2800" b="1" dirty="0">
                <a:solidFill>
                  <a:srgbClr val="800000"/>
                </a:solidFill>
                <a:latin typeface="华文新魏" panose="02010800040101010101" pitchFamily="2" charset="-122"/>
                <a:ea typeface="华文新魏" panose="02010800040101010101" pitchFamily="2" charset="-122"/>
              </a:rPr>
              <a:t>3.</a:t>
            </a:r>
            <a:r>
              <a:rPr lang="zh-CN" altLang="en-US" sz="2800" b="1" dirty="0">
                <a:solidFill>
                  <a:srgbClr val="800000"/>
                </a:solidFill>
                <a:latin typeface="华文新魏" panose="02010800040101010101" pitchFamily="2" charset="-122"/>
                <a:ea typeface="华文新魏" panose="02010800040101010101" pitchFamily="2" charset="-122"/>
              </a:rPr>
              <a:t>淞沪会战</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71" name="AutoShape 12"/>
          <p:cNvSpPr/>
          <p:nvPr/>
        </p:nvSpPr>
        <p:spPr bwMode="auto">
          <a:xfrm>
            <a:off x="3117831" y="4743458"/>
            <a:ext cx="214314" cy="1357322"/>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3200">
              <a:solidFill>
                <a:srgbClr val="76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73" name="矩形 72">
            <a:hlinkClick r:id="rId16" action="ppaction://hlinksldjump"/>
          </p:cNvPr>
          <p:cNvSpPr/>
          <p:nvPr/>
        </p:nvSpPr>
        <p:spPr>
          <a:xfrm>
            <a:off x="3260707" y="4505990"/>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1</a:t>
            </a:r>
            <a:r>
              <a:rPr lang="zh-CN" altLang="en-US" sz="2800" b="1" dirty="0">
                <a:solidFill>
                  <a:srgbClr val="800000"/>
                </a:solidFill>
                <a:latin typeface="华文新魏" panose="02010800040101010101" pitchFamily="2" charset="-122"/>
                <a:ea typeface="华文新魏" panose="02010800040101010101" pitchFamily="2" charset="-122"/>
              </a:rPr>
              <a:t>）时间：</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74" name="Text Box 28">
            <a:hlinkClick r:id="rId4" action="ppaction://hlinksldjump"/>
          </p:cNvPr>
          <p:cNvSpPr txBox="1">
            <a:spLocks noChangeArrowheads="1"/>
          </p:cNvSpPr>
          <p:nvPr/>
        </p:nvSpPr>
        <p:spPr bwMode="auto">
          <a:xfrm>
            <a:off x="5046657" y="4538578"/>
            <a:ext cx="2643206" cy="538916"/>
          </a:xfrm>
          <a:prstGeom prst="rect">
            <a:avLst/>
          </a:prstGeom>
          <a:noFill/>
          <a:ln w="9525">
            <a:noFill/>
            <a:miter lim="800000"/>
          </a:ln>
          <a:effectLst/>
        </p:spPr>
        <p:txBody>
          <a:bodyPr wrap="square" lIns="106985" tIns="53492" rIns="106985" bIns="53492">
            <a:spAutoFit/>
          </a:bodyPr>
          <a:lstStyle/>
          <a:p>
            <a:r>
              <a:rPr lang="en-US" altLang="zh-CN" sz="2800" dirty="0">
                <a:latin typeface="华文新魏" panose="02010800040101010101" pitchFamily="2" charset="-122"/>
                <a:ea typeface="华文新魏" panose="02010800040101010101" pitchFamily="2" charset="-122"/>
              </a:rPr>
              <a:t>1937</a:t>
            </a:r>
            <a:r>
              <a:rPr lang="zh-CN" altLang="en-US" sz="2800" dirty="0">
                <a:latin typeface="华文新魏" panose="02010800040101010101" pitchFamily="2" charset="-122"/>
                <a:ea typeface="华文新魏" panose="02010800040101010101" pitchFamily="2" charset="-122"/>
              </a:rPr>
              <a:t>年</a:t>
            </a:r>
            <a:r>
              <a:rPr lang="en-US" altLang="zh-CN" sz="2800" dirty="0">
                <a:latin typeface="华文新魏" panose="02010800040101010101" pitchFamily="2" charset="-122"/>
                <a:ea typeface="华文新魏" panose="02010800040101010101" pitchFamily="2" charset="-122"/>
              </a:rPr>
              <a:t>8</a:t>
            </a:r>
            <a:r>
              <a:rPr lang="zh-CN" altLang="en-US" sz="2800" dirty="0">
                <a:latin typeface="华文新魏" panose="02010800040101010101" pitchFamily="2" charset="-122"/>
                <a:ea typeface="华文新魏" panose="02010800040101010101" pitchFamily="2" charset="-122"/>
              </a:rPr>
              <a:t>月</a:t>
            </a:r>
            <a:r>
              <a:rPr lang="en-US" altLang="zh-CN" sz="2800" dirty="0">
                <a:latin typeface="华文新魏" panose="02010800040101010101" pitchFamily="2" charset="-122"/>
                <a:ea typeface="华文新魏" panose="02010800040101010101" pitchFamily="2" charset="-122"/>
              </a:rPr>
              <a:t>13</a:t>
            </a:r>
            <a:r>
              <a:rPr lang="zh-CN" altLang="en-US" sz="2800" dirty="0">
                <a:latin typeface="华文新魏" panose="02010800040101010101" pitchFamily="2" charset="-122"/>
                <a:ea typeface="华文新魏" panose="02010800040101010101" pitchFamily="2" charset="-122"/>
              </a:rPr>
              <a:t>日</a:t>
            </a:r>
            <a:endParaRPr lang="zh-CN" altLang="en-US" sz="2800" dirty="0">
              <a:latin typeface="华文新魏" panose="02010800040101010101" pitchFamily="2" charset="-122"/>
              <a:ea typeface="华文新魏" panose="02010800040101010101" pitchFamily="2" charset="-122"/>
            </a:endParaRPr>
          </a:p>
        </p:txBody>
      </p:sp>
      <p:sp>
        <p:nvSpPr>
          <p:cNvPr id="80" name="矩形 79">
            <a:hlinkClick r:id="rId17" action="ppaction://hlinksldjump"/>
          </p:cNvPr>
          <p:cNvSpPr/>
          <p:nvPr/>
        </p:nvSpPr>
        <p:spPr>
          <a:xfrm>
            <a:off x="3260707" y="5291808"/>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3</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借口</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0" name="矩形 89">
            <a:hlinkClick r:id="rId16" action="ppaction://hlinksldjump"/>
          </p:cNvPr>
          <p:cNvSpPr/>
          <p:nvPr/>
        </p:nvSpPr>
        <p:spPr>
          <a:xfrm>
            <a:off x="3260707" y="4911464"/>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2</a:t>
            </a:r>
            <a:r>
              <a:rPr lang="zh-CN" altLang="en-US" sz="2800" b="1" dirty="0">
                <a:solidFill>
                  <a:srgbClr val="800000"/>
                </a:solidFill>
                <a:latin typeface="华文新魏" panose="02010800040101010101" pitchFamily="2" charset="-122"/>
                <a:ea typeface="华文新魏" panose="02010800040101010101" pitchFamily="2" charset="-122"/>
              </a:rPr>
              <a:t>）地点：</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2" name="Text Box 28">
            <a:hlinkClick r:id="rId4" action="ppaction://hlinksldjump"/>
          </p:cNvPr>
          <p:cNvSpPr txBox="1">
            <a:spLocks noChangeArrowheads="1"/>
          </p:cNvSpPr>
          <p:nvPr/>
        </p:nvSpPr>
        <p:spPr bwMode="auto">
          <a:xfrm>
            <a:off x="5199057" y="4895768"/>
            <a:ext cx="990608" cy="538916"/>
          </a:xfrm>
          <a:prstGeom prst="rect">
            <a:avLst/>
          </a:prstGeom>
          <a:noFill/>
          <a:ln w="9525">
            <a:noFill/>
            <a:miter lim="800000"/>
          </a:ln>
          <a:effectLst/>
        </p:spPr>
        <p:txBody>
          <a:bodyPr wrap="square" lIns="106985" tIns="53492" rIns="106985" bIns="53492">
            <a:spAutoFit/>
          </a:bodyPr>
          <a:lstStyle/>
          <a:p>
            <a:r>
              <a:rPr lang="zh-CN" altLang="en-US" sz="2800" dirty="0">
                <a:latin typeface="华文新魏" panose="02010800040101010101" pitchFamily="2" charset="-122"/>
                <a:ea typeface="华文新魏" panose="02010800040101010101" pitchFamily="2" charset="-122"/>
              </a:rPr>
              <a:t>上海</a:t>
            </a:r>
            <a:endParaRPr lang="zh-CN" altLang="en-US" sz="2800" dirty="0">
              <a:latin typeface="华文新魏" panose="02010800040101010101" pitchFamily="2" charset="-122"/>
              <a:ea typeface="华文新魏" panose="02010800040101010101" pitchFamily="2" charset="-122"/>
            </a:endParaRPr>
          </a:p>
        </p:txBody>
      </p:sp>
      <p:sp>
        <p:nvSpPr>
          <p:cNvPr id="93" name="矩形 92">
            <a:hlinkClick r:id="rId18" action="ppaction://hlinksldjump"/>
          </p:cNvPr>
          <p:cNvSpPr/>
          <p:nvPr/>
        </p:nvSpPr>
        <p:spPr>
          <a:xfrm>
            <a:off x="5260971" y="5291808"/>
            <a:ext cx="3857652"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4</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双方投入兵力</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7" name="矩形 96">
            <a:hlinkClick r:id="rId19" action="ppaction://hlinksldjump"/>
          </p:cNvPr>
          <p:cNvSpPr/>
          <p:nvPr/>
        </p:nvSpPr>
        <p:spPr>
          <a:xfrm>
            <a:off x="5761037" y="5791874"/>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6</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结果</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8" name="矩形 97">
            <a:hlinkClick r:id="rId20" action="ppaction://hlinksldjump"/>
          </p:cNvPr>
          <p:cNvSpPr/>
          <p:nvPr/>
        </p:nvSpPr>
        <p:spPr>
          <a:xfrm>
            <a:off x="7761301" y="5791874"/>
            <a:ext cx="2288657"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7</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影响</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99" name="矩形 98">
            <a:hlinkClick r:id="rId21" action="ppaction://hlinksldjump"/>
          </p:cNvPr>
          <p:cNvSpPr/>
          <p:nvPr/>
        </p:nvSpPr>
        <p:spPr>
          <a:xfrm>
            <a:off x="3332145" y="1957376"/>
            <a:ext cx="3000396" cy="523220"/>
          </a:xfrm>
          <a:prstGeom prst="rect">
            <a:avLst/>
          </a:prstGeom>
        </p:spPr>
        <p:txBody>
          <a:bodyPr wrap="square">
            <a:spAutoFit/>
          </a:bodyPr>
          <a:lstStyle/>
          <a:p>
            <a:r>
              <a:rPr lang="zh-CN" altLang="en-US" sz="2800" b="1" dirty="0">
                <a:solidFill>
                  <a:srgbClr val="760000"/>
                </a:solidFill>
                <a:latin typeface="华文新魏" panose="02010800040101010101" pitchFamily="2" charset="-122"/>
                <a:ea typeface="华文新魏" panose="02010800040101010101" pitchFamily="2" charset="-122"/>
              </a:rPr>
              <a:t>（</a:t>
            </a:r>
            <a:r>
              <a:rPr lang="en-US" altLang="zh-CN" sz="2800" b="1" dirty="0">
                <a:solidFill>
                  <a:srgbClr val="760000"/>
                </a:solidFill>
                <a:latin typeface="华文新魏" panose="02010800040101010101" pitchFamily="2" charset="-122"/>
                <a:ea typeface="华文新魏" panose="02010800040101010101" pitchFamily="2" charset="-122"/>
              </a:rPr>
              <a:t>5</a:t>
            </a:r>
            <a:r>
              <a:rPr lang="zh-CN" altLang="en-US" sz="2800" b="1" dirty="0">
                <a:solidFill>
                  <a:srgbClr val="760000"/>
                </a:solidFill>
                <a:latin typeface="华文新魏" panose="02010800040101010101" pitchFamily="2" charset="-122"/>
                <a:ea typeface="华文新魏" panose="02010800040101010101" pitchFamily="2" charset="-122"/>
              </a:rPr>
              <a:t>）</a:t>
            </a:r>
            <a:r>
              <a:rPr lang="zh-CN" altLang="en-US" sz="2800" b="1" u="sng" dirty="0">
                <a:solidFill>
                  <a:srgbClr val="760000"/>
                </a:solidFill>
                <a:latin typeface="华文新魏" panose="02010800040101010101" pitchFamily="2" charset="-122"/>
                <a:ea typeface="华文新魏" panose="02010800040101010101" pitchFamily="2" charset="-122"/>
              </a:rPr>
              <a:t>平津失陷</a:t>
            </a:r>
            <a:r>
              <a:rPr lang="zh-CN" altLang="en-US" sz="2800" b="1" dirty="0">
                <a:solidFill>
                  <a:srgbClr val="760000"/>
                </a:solidFill>
                <a:latin typeface="华文新魏" panose="02010800040101010101" pitchFamily="2" charset="-122"/>
                <a:ea typeface="华文新魏" panose="02010800040101010101" pitchFamily="2" charset="-122"/>
              </a:rPr>
              <a:t>：</a:t>
            </a:r>
            <a:endParaRPr lang="zh-CN" altLang="en-US" sz="2800" b="1" dirty="0">
              <a:solidFill>
                <a:srgbClr val="760000"/>
              </a:solidFill>
              <a:latin typeface="华文新魏" panose="02010800040101010101" pitchFamily="2" charset="-122"/>
              <a:ea typeface="华文新魏" panose="02010800040101010101" pitchFamily="2" charset="-122"/>
            </a:endParaRPr>
          </a:p>
        </p:txBody>
      </p:sp>
      <p:sp>
        <p:nvSpPr>
          <p:cNvPr id="101" name="矩形 100">
            <a:hlinkClick r:id="rId16" action="ppaction://hlinksldjump"/>
          </p:cNvPr>
          <p:cNvSpPr/>
          <p:nvPr/>
        </p:nvSpPr>
        <p:spPr>
          <a:xfrm>
            <a:off x="3975087" y="2743194"/>
            <a:ext cx="2786082"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2</a:t>
            </a:r>
            <a:r>
              <a:rPr lang="zh-CN" altLang="en-US" sz="2800" b="1" dirty="0">
                <a:solidFill>
                  <a:srgbClr val="800000"/>
                </a:solidFill>
                <a:latin typeface="华文新魏" panose="02010800040101010101" pitchFamily="2" charset="-122"/>
                <a:ea typeface="华文新魏" panose="02010800040101010101" pitchFamily="2" charset="-122"/>
              </a:rPr>
              <a:t>）合作名称：</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102" name="Text Box 28">
            <a:hlinkClick r:id="rId4" action="ppaction://hlinksldjump"/>
          </p:cNvPr>
          <p:cNvSpPr txBox="1">
            <a:spLocks noChangeArrowheads="1"/>
          </p:cNvSpPr>
          <p:nvPr/>
        </p:nvSpPr>
        <p:spPr bwMode="auto">
          <a:xfrm>
            <a:off x="6618293" y="2743194"/>
            <a:ext cx="4500594" cy="538916"/>
          </a:xfrm>
          <a:prstGeom prst="rect">
            <a:avLst/>
          </a:prstGeom>
          <a:noFill/>
          <a:ln w="9525">
            <a:noFill/>
            <a:miter lim="800000"/>
          </a:ln>
          <a:effectLst/>
        </p:spPr>
        <p:txBody>
          <a:bodyPr wrap="square" lIns="106985" tIns="53492" rIns="106985" bIns="53492">
            <a:spAutoFit/>
          </a:bodyPr>
          <a:lstStyle/>
          <a:p>
            <a:r>
              <a:rPr lang="zh-CN" altLang="en-US" sz="2800" dirty="0">
                <a:latin typeface="华文新魏" panose="02010800040101010101" pitchFamily="2" charset="-122"/>
                <a:ea typeface="华文新魏" panose="02010800040101010101" pitchFamily="2" charset="-122"/>
              </a:rPr>
              <a:t>建立抗日民族统一战线</a:t>
            </a:r>
            <a:endParaRPr lang="zh-CN" altLang="en-US" sz="2800" dirty="0">
              <a:latin typeface="华文新魏" panose="02010800040101010101" pitchFamily="2" charset="-122"/>
              <a:ea typeface="华文新魏" panose="02010800040101010101" pitchFamily="2" charset="-122"/>
            </a:endParaRPr>
          </a:p>
        </p:txBody>
      </p:sp>
      <p:sp>
        <p:nvSpPr>
          <p:cNvPr id="55" name="矩形 54">
            <a:hlinkClick r:id="rId22" action="ppaction://hlinksldjump"/>
          </p:cNvPr>
          <p:cNvSpPr/>
          <p:nvPr/>
        </p:nvSpPr>
        <p:spPr>
          <a:xfrm>
            <a:off x="3975087" y="3957640"/>
            <a:ext cx="4143404"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5</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合作实现的影响</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
        <p:nvSpPr>
          <p:cNvPr id="56" name="矩形 55">
            <a:hlinkClick r:id="rId23" action="ppaction://hlinksldjump"/>
          </p:cNvPr>
          <p:cNvSpPr/>
          <p:nvPr/>
        </p:nvSpPr>
        <p:spPr>
          <a:xfrm>
            <a:off x="3260707" y="5743590"/>
            <a:ext cx="2928958" cy="523220"/>
          </a:xfrm>
          <a:prstGeom prst="rect">
            <a:avLst/>
          </a:prstGeom>
        </p:spPr>
        <p:txBody>
          <a:bodyPr wrap="square">
            <a:spAutoFit/>
          </a:bodyPr>
          <a:lstStyle/>
          <a:p>
            <a:r>
              <a:rPr lang="zh-CN" altLang="en-US" sz="2800" b="1" dirty="0">
                <a:solidFill>
                  <a:srgbClr val="800000"/>
                </a:solidFill>
                <a:latin typeface="华文新魏" panose="02010800040101010101" pitchFamily="2" charset="-122"/>
                <a:ea typeface="华文新魏" panose="02010800040101010101" pitchFamily="2" charset="-122"/>
              </a:rPr>
              <a:t>（</a:t>
            </a:r>
            <a:r>
              <a:rPr lang="en-US" altLang="zh-CN" sz="2800" b="1" dirty="0">
                <a:solidFill>
                  <a:srgbClr val="800000"/>
                </a:solidFill>
                <a:latin typeface="华文新魏" panose="02010800040101010101" pitchFamily="2" charset="-122"/>
                <a:ea typeface="华文新魏" panose="02010800040101010101" pitchFamily="2" charset="-122"/>
              </a:rPr>
              <a:t>5</a:t>
            </a:r>
            <a:r>
              <a:rPr lang="zh-CN" altLang="en-US" sz="2800" b="1" dirty="0">
                <a:solidFill>
                  <a:srgbClr val="800000"/>
                </a:solidFill>
                <a:latin typeface="华文新魏" panose="02010800040101010101" pitchFamily="2" charset="-122"/>
                <a:ea typeface="华文新魏" panose="02010800040101010101" pitchFamily="2" charset="-122"/>
              </a:rPr>
              <a:t>）</a:t>
            </a:r>
            <a:r>
              <a:rPr lang="zh-CN" altLang="en-US" sz="2800" b="1" u="sng" dirty="0">
                <a:solidFill>
                  <a:srgbClr val="800000"/>
                </a:solidFill>
                <a:latin typeface="华文新魏" panose="02010800040101010101" pitchFamily="2" charset="-122"/>
                <a:ea typeface="华文新魏" panose="02010800040101010101" pitchFamily="2" charset="-122"/>
              </a:rPr>
              <a:t>抗战人物</a:t>
            </a:r>
            <a:r>
              <a:rPr lang="zh-CN" altLang="en-US" sz="2800" b="1" dirty="0">
                <a:solidFill>
                  <a:srgbClr val="800000"/>
                </a:solidFill>
                <a:latin typeface="华文新魏" panose="02010800040101010101" pitchFamily="2" charset="-122"/>
                <a:ea typeface="华文新魏" panose="02010800040101010101" pitchFamily="2" charset="-122"/>
              </a:rPr>
              <a:t>：</a:t>
            </a:r>
            <a:endParaRPr lang="zh-CN" altLang="en-US" sz="2800" b="1" dirty="0">
              <a:solidFill>
                <a:srgbClr val="800000"/>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dissolv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dissolv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dissolv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dissolv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dissolve">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dissolve">
                                      <p:cBhvr>
                                        <p:cTn id="37" dur="5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dissolve">
                                      <p:cBhvr>
                                        <p:cTn id="42" dur="5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dissolve">
                                      <p:cBhvr>
                                        <p:cTn id="47" dur="500"/>
                                        <p:tgtEl>
                                          <p:spTgt spid="1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dissolve">
                                      <p:cBhvr>
                                        <p:cTn id="52" dur="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dissolv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dissolve">
                                      <p:cBhvr>
                                        <p:cTn id="72" dur="500"/>
                                        <p:tgtEl>
                                          <p:spTgt spid="10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dissolve">
                                      <p:cBhvr>
                                        <p:cTn id="77" dur="500"/>
                                        <p:tgtEl>
                                          <p:spTgt spid="10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dissolv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dissolve">
                                      <p:cBhvr>
                                        <p:cTn id="92" dur="500"/>
                                        <p:tgtEl>
                                          <p:spTgt spid="55"/>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dissolve">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dissolve">
                                      <p:cBhvr>
                                        <p:cTn id="102" dur="500"/>
                                        <p:tgtEl>
                                          <p:spTgt spid="71"/>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dissolve">
                                      <p:cBhvr>
                                        <p:cTn id="107" dur="500"/>
                                        <p:tgtEl>
                                          <p:spTgt spid="73"/>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dissolve">
                                      <p:cBhvr>
                                        <p:cTn id="112" dur="500"/>
                                        <p:tgtEl>
                                          <p:spTgt spid="74"/>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dissolve">
                                      <p:cBhvr>
                                        <p:cTn id="117" dur="500"/>
                                        <p:tgtEl>
                                          <p:spTgt spid="90"/>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92"/>
                                        </p:tgtEl>
                                        <p:attrNameLst>
                                          <p:attrName>style.visibility</p:attrName>
                                        </p:attrNameLst>
                                      </p:cBhvr>
                                      <p:to>
                                        <p:strVal val="visible"/>
                                      </p:to>
                                    </p:set>
                                    <p:animEffect transition="in" filter="dissolve">
                                      <p:cBhvr>
                                        <p:cTn id="122" dur="500"/>
                                        <p:tgtEl>
                                          <p:spTgt spid="92"/>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animEffect transition="in" filter="dissolve">
                                      <p:cBhvr>
                                        <p:cTn id="127" dur="500"/>
                                        <p:tgtEl>
                                          <p:spTgt spid="80"/>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dissolve">
                                      <p:cBhvr>
                                        <p:cTn id="132" dur="500"/>
                                        <p:tgtEl>
                                          <p:spTgt spid="93"/>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dissolve">
                                      <p:cBhvr>
                                        <p:cTn id="137" dur="500"/>
                                        <p:tgtEl>
                                          <p:spTgt spid="56"/>
                                        </p:tgtEl>
                                      </p:cBhvr>
                                    </p:animEffect>
                                  </p:childTnLst>
                                </p:cTn>
                              </p:par>
                            </p:childTnLst>
                          </p:cTn>
                        </p:par>
                      </p:childTnLst>
                    </p:cTn>
                  </p:par>
                  <p:par>
                    <p:cTn id="138" fill="hold">
                      <p:stCondLst>
                        <p:cond delay="indefinite"/>
                      </p:stCondLst>
                      <p:childTnLst>
                        <p:par>
                          <p:cTn id="139" fill="hold">
                            <p:stCondLst>
                              <p:cond delay="0"/>
                            </p:stCondLst>
                            <p:childTnLst>
                              <p:par>
                                <p:cTn id="140" presetID="9" presetClass="entr" presetSubtype="0" fill="hold" grpId="0" nodeType="clickEffect">
                                  <p:stCondLst>
                                    <p:cond delay="0"/>
                                  </p:stCondLst>
                                  <p:childTnLst>
                                    <p:set>
                                      <p:cBhvr>
                                        <p:cTn id="141" dur="1" fill="hold">
                                          <p:stCondLst>
                                            <p:cond delay="0"/>
                                          </p:stCondLst>
                                        </p:cTn>
                                        <p:tgtEl>
                                          <p:spTgt spid="97"/>
                                        </p:tgtEl>
                                        <p:attrNameLst>
                                          <p:attrName>style.visibility</p:attrName>
                                        </p:attrNameLst>
                                      </p:cBhvr>
                                      <p:to>
                                        <p:strVal val="visible"/>
                                      </p:to>
                                    </p:set>
                                    <p:animEffect transition="in" filter="dissolve">
                                      <p:cBhvr>
                                        <p:cTn id="142" dur="500"/>
                                        <p:tgtEl>
                                          <p:spTgt spid="97"/>
                                        </p:tgtEl>
                                      </p:cBhvr>
                                    </p:animEffect>
                                  </p:childTnLst>
                                </p:cTn>
                              </p:par>
                            </p:childTnLst>
                          </p:cTn>
                        </p:par>
                      </p:childTnLst>
                    </p:cTn>
                  </p:par>
                  <p:par>
                    <p:cTn id="143" fill="hold">
                      <p:stCondLst>
                        <p:cond delay="indefinite"/>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98"/>
                                        </p:tgtEl>
                                        <p:attrNameLst>
                                          <p:attrName>style.visibility</p:attrName>
                                        </p:attrNameLst>
                                      </p:cBhvr>
                                      <p:to>
                                        <p:strVal val="visible"/>
                                      </p:to>
                                    </p:set>
                                    <p:animEffect transition="in" filter="dissolve">
                                      <p:cBhvr>
                                        <p:cTn id="147" dur="500"/>
                                        <p:tgtEl>
                                          <p:spTgt spid="98"/>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47"/>
                                        </p:tgtEl>
                                        <p:attrNameLst>
                                          <p:attrName>style.visibility</p:attrName>
                                        </p:attrNameLst>
                                      </p:cBhvr>
                                      <p:to>
                                        <p:strVal val="visible"/>
                                      </p:to>
                                    </p:set>
                                    <p:animEffect transition="in" filter="dissolve">
                                      <p:cBhvr>
                                        <p:cTn id="152" dur="500"/>
                                        <p:tgtEl>
                                          <p:spTgt spid="4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wipe(left)">
                                      <p:cBhvr>
                                        <p:cTn id="157" dur="500"/>
                                        <p:tgtEl>
                                          <p:spTgt spid="48"/>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dissolve">
                                      <p:cBhvr>
                                        <p:cTn id="162" dur="500"/>
                                        <p:tgtEl>
                                          <p:spTgt spid="49"/>
                                        </p:tgtEl>
                                      </p:cBhvr>
                                    </p:animEffect>
                                  </p:childTnLst>
                                </p:cTn>
                              </p:par>
                            </p:childTnLst>
                          </p:cTn>
                        </p:par>
                      </p:childTnLst>
                    </p:cTn>
                  </p:par>
                  <p:par>
                    <p:cTn id="163" fill="hold">
                      <p:stCondLst>
                        <p:cond delay="indefinite"/>
                      </p:stCondLst>
                      <p:childTnLst>
                        <p:par>
                          <p:cTn id="164" fill="hold">
                            <p:stCondLst>
                              <p:cond delay="0"/>
                            </p:stCondLst>
                            <p:childTnLst>
                              <p:par>
                                <p:cTn id="165" presetID="9" presetClass="entr" presetSubtype="0" fill="hold" grpId="0" nodeType="click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dissolve">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p:bldP spid="84" grpId="0"/>
      <p:bldP spid="116" grpId="0"/>
      <p:bldP spid="91" grpId="0"/>
      <p:bldP spid="94" grpId="0" animBg="1"/>
      <p:bldP spid="96" grpId="0"/>
      <p:bldP spid="103" grpId="0"/>
      <p:bldP spid="105" grpId="0"/>
      <p:bldP spid="112" grpId="0"/>
      <p:bldP spid="35" grpId="0"/>
      <p:bldP spid="37" grpId="0" animBg="1"/>
      <p:bldP spid="38" grpId="0"/>
      <p:bldP spid="42" grpId="0"/>
      <p:bldP spid="45" grpId="0"/>
      <p:bldP spid="47" grpId="0"/>
      <p:bldP spid="48" grpId="0" animBg="1"/>
      <p:bldP spid="49" grpId="0"/>
      <p:bldP spid="51" grpId="0"/>
      <p:bldP spid="60" grpId="0"/>
      <p:bldP spid="71" grpId="0" animBg="1"/>
      <p:bldP spid="73" grpId="0"/>
      <p:bldP spid="74" grpId="0"/>
      <p:bldP spid="80" grpId="0"/>
      <p:bldP spid="90" grpId="0"/>
      <p:bldP spid="92" grpId="0"/>
      <p:bldP spid="93" grpId="0"/>
      <p:bldP spid="97" grpId="0"/>
      <p:bldP spid="98" grpId="0"/>
      <p:bldP spid="99" grpId="0"/>
      <p:bldP spid="101" grpId="0"/>
      <p:bldP spid="102" grpId="0"/>
      <p:bldP spid="55"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9" name="Text Box 3"/>
          <p:cNvSpPr txBox="1">
            <a:spLocks noChangeArrowheads="1"/>
          </p:cNvSpPr>
          <p:nvPr/>
        </p:nvSpPr>
        <p:spPr bwMode="auto">
          <a:xfrm>
            <a:off x="8105770" y="4554521"/>
            <a:ext cx="2447925" cy="400110"/>
          </a:xfrm>
          <a:prstGeom prst="rect">
            <a:avLst/>
          </a:prstGeom>
          <a:noFill/>
          <a:ln w="9525" algn="ctr">
            <a:noFill/>
            <a:miter lim="800000"/>
          </a:ln>
          <a:effectLst/>
        </p:spPr>
        <p:txBody>
          <a:bodyPr>
            <a:spAutoFit/>
            <a:flatTx/>
          </a:bodyPr>
          <a:lstStyle/>
          <a:p>
            <a:pPr>
              <a:spcBef>
                <a:spcPct val="50000"/>
              </a:spcBef>
            </a:pPr>
            <a:endParaRPr lang="zh-CN" altLang="zh-CN" sz="2000">
              <a:solidFill>
                <a:schemeClr val="bg1"/>
              </a:solidFill>
              <a:latin typeface="黑体" panose="02010609060101010101" pitchFamily="49" charset="-122"/>
              <a:ea typeface="黑体" panose="02010609060101010101" pitchFamily="49" charset="-122"/>
            </a:endParaRPr>
          </a:p>
        </p:txBody>
      </p:sp>
      <p:pic>
        <p:nvPicPr>
          <p:cNvPr id="45" name="Picture 26" descr="9">
            <a:hlinkClick r:id="rId5" action="ppaction://hlinksldjump"/>
          </p:cNvPr>
          <p:cNvPicPr>
            <a:picLocks noChangeAspect="1" noChangeArrowheads="1"/>
          </p:cNvPicPr>
          <p:nvPr/>
        </p:nvPicPr>
        <p:blipFill>
          <a:blip r:embed="rId6">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37" name="TextBox 36"/>
          <p:cNvSpPr txBox="1"/>
          <p:nvPr/>
        </p:nvSpPr>
        <p:spPr>
          <a:xfrm>
            <a:off x="974691" y="3028946"/>
            <a:ext cx="9715568" cy="1200329"/>
          </a:xfrm>
          <a:prstGeom prst="rect">
            <a:avLst/>
          </a:prstGeom>
          <a:noFill/>
        </p:spPr>
        <p:txBody>
          <a:bodyPr wrap="square" rtlCol="0">
            <a:spAutoFit/>
          </a:bodyPr>
          <a:lstStyle/>
          <a:p>
            <a:r>
              <a:rPr lang="zh-CN" altLang="en-US" sz="3600" dirty="0">
                <a:solidFill>
                  <a:schemeClr val="bg1"/>
                </a:solidFill>
                <a:latin typeface="华文新魏" panose="02010800040101010101" pitchFamily="2" charset="-122"/>
                <a:ea typeface="华文新魏" panose="02010800040101010101" pitchFamily="2" charset="-122"/>
              </a:rPr>
              <a:t>      平津失陷以后，为了迫使国民政府投降，日军大举进攻中国经济中心、金融中心</a:t>
            </a:r>
            <a:r>
              <a:rPr lang="en-US" altLang="zh-CN" sz="3600" dirty="0">
                <a:solidFill>
                  <a:schemeClr val="bg1"/>
                </a:solidFill>
                <a:latin typeface="华文新魏" panose="02010800040101010101" pitchFamily="2" charset="-122"/>
                <a:ea typeface="华文新魏" panose="02010800040101010101" pitchFamily="2" charset="-122"/>
              </a:rPr>
              <a:t>——</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35" name="矩形 34"/>
          <p:cNvSpPr/>
          <p:nvPr/>
        </p:nvSpPr>
        <p:spPr>
          <a:xfrm>
            <a:off x="4618029" y="4457706"/>
            <a:ext cx="2034531" cy="1200329"/>
          </a:xfrm>
          <a:prstGeom prst="rect">
            <a:avLst/>
          </a:prstGeom>
        </p:spPr>
        <p:txBody>
          <a:bodyPr wrap="none">
            <a:spAutoFit/>
          </a:bodyPr>
          <a:lstStyle/>
          <a:p>
            <a:r>
              <a:rPr lang="zh-CN" altLang="en-US" sz="7200" b="1" dirty="0">
                <a:solidFill>
                  <a:srgbClr val="FF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上海</a:t>
            </a:r>
            <a:endParaRPr lang="zh-CN" altLang="en-US" sz="7200" dirty="0">
              <a:solidFill>
                <a:srgbClr val="FF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dissolve">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5" cstate="email"/>
          <a:srcRect/>
          <a:stretch>
            <a:fillRect/>
          </a:stretch>
        </p:blipFill>
        <p:spPr bwMode="auto">
          <a:xfrm>
            <a:off x="0" y="814368"/>
            <a:ext cx="1831947"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借口</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42" name="TextBox 41"/>
          <p:cNvSpPr txBox="1"/>
          <p:nvPr/>
        </p:nvSpPr>
        <p:spPr>
          <a:xfrm>
            <a:off x="1831947" y="885806"/>
            <a:ext cx="9690128" cy="1371569"/>
          </a:xfrm>
          <a:prstGeom prst="rect">
            <a:avLst/>
          </a:prstGeom>
          <a:noFill/>
        </p:spPr>
        <p:txBody>
          <a:bodyPr wrap="square" lIns="78145" tIns="39072" rIns="78145" bIns="39072" rtlCol="0">
            <a:spAutoFit/>
          </a:bodyPr>
          <a:lstStyle/>
          <a:p>
            <a:r>
              <a:rPr lang="zh-CN" altLang="en-US" sz="2800" dirty="0">
                <a:latin typeface="华文新魏" panose="02010800040101010101" pitchFamily="2" charset="-122"/>
                <a:ea typeface="华文新魏" panose="02010800040101010101" pitchFamily="2" charset="-122"/>
              </a:rPr>
              <a:t>日军一名军官带兵强行闯过上海虹桥机场警戒线，被中国守兵击毙。日本以此为借口，在上海挑起事端。中国军队奋起反击，</a:t>
            </a:r>
            <a:r>
              <a:rPr lang="zh-CN" altLang="en-US" sz="2800" dirty="0">
                <a:solidFill>
                  <a:srgbClr val="760000"/>
                </a:solidFill>
                <a:latin typeface="华文新魏" panose="02010800040101010101" pitchFamily="2" charset="-122"/>
                <a:ea typeface="华文新魏" panose="02010800040101010101" pitchFamily="2" charset="-122"/>
              </a:rPr>
              <a:t>淞沪会战</a:t>
            </a:r>
            <a:r>
              <a:rPr lang="zh-CN" altLang="en-US" sz="2800" dirty="0">
                <a:latin typeface="华文新魏" panose="02010800040101010101" pitchFamily="2" charset="-122"/>
                <a:ea typeface="华文新魏" panose="02010800040101010101" pitchFamily="2" charset="-122"/>
              </a:rPr>
              <a:t>爆发。</a:t>
            </a:r>
            <a:endParaRPr lang="zh-CN" altLang="en-US" sz="2800" dirty="0">
              <a:latin typeface="华文新魏" panose="02010800040101010101" pitchFamily="2" charset="-122"/>
              <a:ea typeface="华文新魏" panose="02010800040101010101" pitchFamily="2" charset="-122"/>
            </a:endParaRPr>
          </a:p>
        </p:txBody>
      </p:sp>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l="24814" r="13974" b="25049"/>
          <a:stretch>
            <a:fillRect/>
          </a:stretch>
        </p:blipFill>
        <p:spPr>
          <a:xfrm>
            <a:off x="546063" y="2600318"/>
            <a:ext cx="10572824" cy="385765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44" name="图片 43"/>
          <p:cNvPicPr>
            <a:picLocks noChangeAspect="1"/>
          </p:cNvPicPr>
          <p:nvPr/>
        </p:nvPicPr>
        <p:blipFill>
          <a:blip r:embed="rId7"/>
          <a:stretch>
            <a:fillRect/>
          </a:stretch>
        </p:blipFill>
        <p:spPr>
          <a:xfrm>
            <a:off x="6761169" y="2743435"/>
            <a:ext cx="4160688" cy="2928958"/>
          </a:xfrm>
          <a:prstGeom prst="rect">
            <a:avLst/>
          </a:prstGeom>
          <a:ln>
            <a:noFill/>
          </a:ln>
          <a:effectLst>
            <a:outerShdw blurRad="292100" dist="139700" dir="2700000" algn="tl" rotWithShape="0">
              <a:srgbClr val="333333">
                <a:alpha val="65000"/>
              </a:srgbClr>
            </a:outerShdw>
          </a:effectLst>
        </p:spPr>
      </p:pic>
      <p:sp>
        <p:nvSpPr>
          <p:cNvPr id="48" name="文本占位符 151554"/>
          <p:cNvSpPr txBox="1"/>
          <p:nvPr/>
        </p:nvSpPr>
        <p:spPr>
          <a:xfrm>
            <a:off x="617501" y="5672152"/>
            <a:ext cx="10358510" cy="689624"/>
          </a:xfrm>
          <a:prstGeom prst="rect">
            <a:avLst/>
          </a:prstGeom>
        </p:spPr>
        <p:txBody>
          <a:bodyPr vert="horz" lIns="91440" tIns="45720" rIns="91440" bIns="45720" rtlCol="0">
            <a:noAutofit/>
          </a:bodyPr>
          <a:lstStyle/>
          <a:p>
            <a:pPr algn="just" defTabSz="914400" eaLnBrk="0" fontAlgn="base" hangingPunct="0">
              <a:lnSpc>
                <a:spcPct val="90000"/>
              </a:lnSpc>
              <a:spcAft>
                <a:spcPct val="0"/>
              </a:spcAft>
              <a:defRPr/>
            </a:pPr>
            <a:r>
              <a:rPr lang="zh-CN" altLang="en-US" sz="2000" dirty="0"/>
              <a:t>         </a:t>
            </a:r>
            <a:r>
              <a:rPr lang="zh-CN" altLang="en-US" sz="2000" dirty="0">
                <a:latin typeface="华文新魏" panose="02010800040101010101" pitchFamily="2" charset="-122"/>
                <a:ea typeface="华文新魏" panose="02010800040101010101" pitchFamily="2" charset="-122"/>
              </a:rPr>
              <a:t>在全民抗日浪潮推动下，国民政府第二天发表了</a:t>
            </a:r>
            <a:r>
              <a:rPr lang="en-US" altLang="zh-CN" sz="2000" dirty="0">
                <a:latin typeface="华文新魏" panose="02010800040101010101" pitchFamily="2" charset="-122"/>
                <a:ea typeface="华文新魏" panose="02010800040101010101" pitchFamily="2" charset="-122"/>
              </a:rPr>
              <a:t>《</a:t>
            </a:r>
            <a:r>
              <a:rPr lang="zh-CN" altLang="en-US" sz="2000" dirty="0">
                <a:latin typeface="华文新魏" panose="02010800040101010101" pitchFamily="2" charset="-122"/>
                <a:ea typeface="华文新魏" panose="02010800040101010101" pitchFamily="2" charset="-122"/>
              </a:rPr>
              <a:t>自卫抗战声明书</a:t>
            </a:r>
            <a:r>
              <a:rPr lang="en-US" altLang="zh-CN" sz="2000" dirty="0">
                <a:latin typeface="华文新魏" panose="02010800040101010101" pitchFamily="2" charset="-122"/>
                <a:ea typeface="华文新魏" panose="02010800040101010101" pitchFamily="2" charset="-122"/>
              </a:rPr>
              <a:t>》</a:t>
            </a:r>
            <a:r>
              <a:rPr lang="zh-CN" altLang="en-US" sz="2000" dirty="0">
                <a:latin typeface="华文新魏" panose="02010800040101010101" pitchFamily="2" charset="-122"/>
                <a:ea typeface="华文新魏" panose="02010800040101010101" pitchFamily="2" charset="-122"/>
              </a:rPr>
              <a:t>，宣告“中国决不放弃领土之任何部分，遇有侵略，惟有实行天赋之自卫权以应之。”</a:t>
            </a:r>
            <a:endParaRPr lang="zh-CN" altLang="en-US" sz="2000" dirty="0">
              <a:latin typeface="华文新魏" panose="02010800040101010101" pitchFamily="2" charset="-122"/>
              <a:ea typeface="华文新魏" panose="02010800040101010101" pitchFamily="2" charset="-122"/>
            </a:endParaRPr>
          </a:p>
          <a:p>
            <a:pPr marR="0" lvl="0" algn="just" defTabSz="914400" rtl="0" eaLnBrk="0" fontAlgn="base" latinLnBrk="0" hangingPunct="0">
              <a:lnSpc>
                <a:spcPct val="90000"/>
              </a:lnSpc>
              <a:spcAft>
                <a:spcPct val="0"/>
              </a:spcAft>
              <a:buClrTx/>
              <a:buSzTx/>
              <a:buFont typeface="Arial" panose="020B0604020202020204" pitchFamily="34" charset="0"/>
              <a:buNone/>
              <a:defRPr/>
            </a:pPr>
            <a:r>
              <a:rPr kumimoji="0" lang="zh-CN" altLang="en-US" sz="2000" b="0" i="0" u="none" strike="noStrike" kern="0" cap="none" spc="0" normalizeH="0" baseline="0" noProof="0" dirty="0">
                <a:ln>
                  <a:noFill/>
                </a:ln>
                <a:effectLst>
                  <a:outerShdw blurRad="38100" dist="38100" dir="2700000" algn="tl">
                    <a:srgbClr val="C0C0C0"/>
                  </a:outerShdw>
                </a:effectLst>
                <a:uLnTx/>
                <a:uFillTx/>
                <a:latin typeface="华文新魏" panose="02010800040101010101" pitchFamily="2" charset="-122"/>
                <a:ea typeface="华文新魏" panose="02010800040101010101" pitchFamily="2" charset="-122"/>
                <a:sym typeface="Calibri" panose="020F0502020204030204" pitchFamily="34" charset="0"/>
              </a:rPr>
              <a:t>。</a:t>
            </a:r>
            <a:endParaRPr kumimoji="0" lang="zh-CN" altLang="en-US" sz="2000" b="0" i="0" u="none" strike="noStrike" kern="0" cap="none" spc="0" normalizeH="0" baseline="0" noProof="0" dirty="0">
              <a:ln>
                <a:noFill/>
              </a:ln>
              <a:effectLst>
                <a:outerShdw blurRad="38100" dist="38100" dir="2700000" algn="tl">
                  <a:srgbClr val="C0C0C0"/>
                </a:outerShdw>
              </a:effectLst>
              <a:uLnTx/>
              <a:uFillTx/>
              <a:latin typeface="华文新魏" panose="02010800040101010101" pitchFamily="2" charset="-122"/>
              <a:ea typeface="华文新魏" panose="02010800040101010101" pitchFamily="2" charset="-122"/>
              <a:sym typeface="Calibri" panose="020F0502020204030204" pitchFamily="34" charset="0"/>
            </a:endParaRPr>
          </a:p>
        </p:txBody>
      </p:sp>
      <p:sp>
        <p:nvSpPr>
          <p:cNvPr id="4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9" name="图片 28" descr="t01f0b27855f93c2044.jpg"/>
          <p:cNvPicPr>
            <a:picLocks noChangeAspect="1"/>
          </p:cNvPicPr>
          <p:nvPr/>
        </p:nvPicPr>
        <p:blipFill>
          <a:blip r:embed="rId8"/>
          <a:stretch>
            <a:fillRect/>
          </a:stretch>
        </p:blipFill>
        <p:spPr>
          <a:xfrm>
            <a:off x="4546591" y="2743194"/>
            <a:ext cx="2116172" cy="2928958"/>
          </a:xfrm>
          <a:prstGeom prst="rect">
            <a:avLst/>
          </a:prstGeom>
          <a:ln>
            <a:noFill/>
          </a:ln>
          <a:effectLst>
            <a:outerShdw blurRad="292100" dist="139700" dir="2700000" algn="tl" rotWithShape="0">
              <a:srgbClr val="333333">
                <a:alpha val="65000"/>
              </a:srgbClr>
            </a:outerShdw>
          </a:effectLst>
        </p:spPr>
      </p:pic>
      <p:pic>
        <p:nvPicPr>
          <p:cNvPr id="35" name="图片 34" descr="t01b5304bd4d1ed16c1.png"/>
          <p:cNvPicPr>
            <a:picLocks noChangeAspect="1"/>
          </p:cNvPicPr>
          <p:nvPr/>
        </p:nvPicPr>
        <p:blipFill>
          <a:blip r:embed="rId9"/>
          <a:stretch>
            <a:fillRect/>
          </a:stretch>
        </p:blipFill>
        <p:spPr>
          <a:xfrm>
            <a:off x="688939" y="2743194"/>
            <a:ext cx="3786214" cy="2929199"/>
          </a:xfrm>
          <a:prstGeom prst="rect">
            <a:avLst/>
          </a:prstGeom>
          <a:ln>
            <a:noFill/>
          </a:ln>
          <a:effectLst>
            <a:outerShdw blurRad="292100" dist="139700" dir="2700000" algn="tl" rotWithShape="0">
              <a:srgbClr val="333333">
                <a:alpha val="65000"/>
              </a:srgbClr>
            </a:outerShdw>
          </a:effectLst>
        </p:spPr>
      </p:pic>
      <p:pic>
        <p:nvPicPr>
          <p:cNvPr id="38" name="Picture 26" descr="9">
            <a:hlinkClick r:id="rId10" action="ppaction://hlinksldjump"/>
          </p:cNvPr>
          <p:cNvPicPr>
            <a:picLocks noChangeAspect="1" noChangeArrowheads="1"/>
          </p:cNvPicPr>
          <p:nvPr/>
        </p:nvPicPr>
        <p:blipFill>
          <a:blip r:embed="rId11">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403187" y="1671624"/>
            <a:ext cx="4929222" cy="500066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44" name="图片 43"/>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5903913" y="1671624"/>
            <a:ext cx="4643470" cy="500066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142876"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2646878"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双方投入兵力</a:t>
            </a:r>
            <a:endParaRPr lang="zh-CN" altLang="en-US" sz="2400" b="1" dirty="0">
              <a:solidFill>
                <a:schemeClr val="bg1"/>
              </a:solidFill>
              <a:latin typeface="华文新魏" panose="02010800040101010101" pitchFamily="2" charset="-122"/>
              <a:ea typeface="华文新魏" panose="02010800040101010101" pitchFamily="2" charset="-122"/>
            </a:endParaRPr>
          </a:p>
        </p:txBody>
      </p:sp>
      <p:sp>
        <p:nvSpPr>
          <p:cNvPr id="42" name="TextBox 41"/>
          <p:cNvSpPr txBox="1"/>
          <p:nvPr/>
        </p:nvSpPr>
        <p:spPr>
          <a:xfrm>
            <a:off x="1689071" y="1743062"/>
            <a:ext cx="1143008" cy="509794"/>
          </a:xfrm>
          <a:prstGeom prst="rect">
            <a:avLst/>
          </a:prstGeom>
          <a:noFill/>
        </p:spPr>
        <p:txBody>
          <a:bodyPr wrap="square" lIns="78145" tIns="39072" rIns="78145" bIns="39072" rtlCol="0">
            <a:spAutoFit/>
          </a:bodyPr>
          <a:lstStyle/>
          <a:p>
            <a:r>
              <a:rPr lang="zh-CN" altLang="en-US" sz="2800" dirty="0">
                <a:latin typeface="华文新魏" panose="02010800040101010101" pitchFamily="2" charset="-122"/>
                <a:ea typeface="华文新魏" panose="02010800040101010101" pitchFamily="2" charset="-122"/>
              </a:rPr>
              <a:t>日本：</a:t>
            </a:r>
            <a:endParaRPr lang="zh-CN" altLang="en-US" sz="2800" dirty="0">
              <a:latin typeface="华文新魏" panose="02010800040101010101" pitchFamily="2" charset="-122"/>
              <a:ea typeface="华文新魏" panose="02010800040101010101" pitchFamily="2" charset="-122"/>
            </a:endParaRPr>
          </a:p>
        </p:txBody>
      </p:sp>
      <p:sp>
        <p:nvSpPr>
          <p:cNvPr id="4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1" name="矩形 40"/>
          <p:cNvSpPr/>
          <p:nvPr/>
        </p:nvSpPr>
        <p:spPr>
          <a:xfrm>
            <a:off x="2617765" y="1752790"/>
            <a:ext cx="1406154" cy="523220"/>
          </a:xfrm>
          <a:prstGeom prst="rect">
            <a:avLst/>
          </a:prstGeom>
        </p:spPr>
        <p:txBody>
          <a:bodyPr wrap="none">
            <a:spAutoFit/>
          </a:bodyPr>
          <a:lstStyle/>
          <a:p>
            <a:r>
              <a:rPr lang="zh-CN" altLang="en-US" sz="2800" dirty="0">
                <a:solidFill>
                  <a:prstClr val="black"/>
                </a:solidFill>
                <a:latin typeface="华文新魏" panose="02010800040101010101" pitchFamily="2" charset="-122"/>
                <a:ea typeface="华文新魏" panose="02010800040101010101" pitchFamily="2" charset="-122"/>
              </a:rPr>
              <a:t>约</a:t>
            </a:r>
            <a:r>
              <a:rPr lang="en-US" altLang="zh-CN" sz="2800" dirty="0">
                <a:solidFill>
                  <a:prstClr val="black"/>
                </a:solidFill>
                <a:latin typeface="华文新魏" panose="02010800040101010101" pitchFamily="2" charset="-122"/>
                <a:ea typeface="华文新魏" panose="02010800040101010101" pitchFamily="2" charset="-122"/>
              </a:rPr>
              <a:t>30</a:t>
            </a:r>
            <a:r>
              <a:rPr lang="zh-CN" altLang="en-US" sz="2800" dirty="0">
                <a:solidFill>
                  <a:prstClr val="black"/>
                </a:solidFill>
                <a:latin typeface="华文新魏" panose="02010800040101010101" pitchFamily="2" charset="-122"/>
                <a:ea typeface="华文新魏" panose="02010800040101010101" pitchFamily="2" charset="-122"/>
              </a:rPr>
              <a:t>万 </a:t>
            </a:r>
            <a:endParaRPr lang="zh-CN" altLang="en-US" dirty="0"/>
          </a:p>
        </p:txBody>
      </p:sp>
      <p:sp>
        <p:nvSpPr>
          <p:cNvPr id="45" name="矩形 44"/>
          <p:cNvSpPr/>
          <p:nvPr/>
        </p:nvSpPr>
        <p:spPr>
          <a:xfrm>
            <a:off x="6657625" y="1743062"/>
            <a:ext cx="1980029" cy="523220"/>
          </a:xfrm>
          <a:prstGeom prst="rect">
            <a:avLst/>
          </a:prstGeom>
        </p:spPr>
        <p:txBody>
          <a:bodyPr wrap="none">
            <a:spAutoFit/>
          </a:bodyPr>
          <a:lstStyle/>
          <a:p>
            <a:r>
              <a:rPr lang="zh-CN" altLang="en-US" sz="2800" dirty="0">
                <a:solidFill>
                  <a:prstClr val="black"/>
                </a:solidFill>
                <a:latin typeface="华文新魏" panose="02010800040101010101" pitchFamily="2" charset="-122"/>
                <a:ea typeface="华文新魏" panose="02010800040101010101" pitchFamily="2" charset="-122"/>
              </a:rPr>
              <a:t>中国军队：</a:t>
            </a:r>
            <a:endParaRPr lang="zh-CN" altLang="en-US" dirty="0"/>
          </a:p>
        </p:txBody>
      </p:sp>
      <p:sp>
        <p:nvSpPr>
          <p:cNvPr id="46" name="矩形 45"/>
          <p:cNvSpPr/>
          <p:nvPr/>
        </p:nvSpPr>
        <p:spPr>
          <a:xfrm>
            <a:off x="8372137" y="1743062"/>
            <a:ext cx="1317990" cy="523220"/>
          </a:xfrm>
          <a:prstGeom prst="rect">
            <a:avLst/>
          </a:prstGeom>
        </p:spPr>
        <p:txBody>
          <a:bodyPr wrap="none">
            <a:spAutoFit/>
          </a:bodyPr>
          <a:lstStyle/>
          <a:p>
            <a:pPr lvl="0"/>
            <a:r>
              <a:rPr lang="en-US" altLang="zh-CN" sz="2800" dirty="0">
                <a:solidFill>
                  <a:prstClr val="black"/>
                </a:solidFill>
                <a:latin typeface="华文新魏" panose="02010800040101010101" pitchFamily="2" charset="-122"/>
                <a:ea typeface="华文新魏" panose="02010800040101010101" pitchFamily="2" charset="-122"/>
              </a:rPr>
              <a:t>70</a:t>
            </a:r>
            <a:r>
              <a:rPr lang="zh-CN" altLang="en-US" sz="2800" dirty="0">
                <a:solidFill>
                  <a:prstClr val="black"/>
                </a:solidFill>
                <a:latin typeface="华文新魏" panose="02010800040101010101" pitchFamily="2" charset="-122"/>
                <a:ea typeface="华文新魏" panose="02010800040101010101" pitchFamily="2" charset="-122"/>
              </a:rPr>
              <a:t>余万</a:t>
            </a:r>
            <a:endParaRPr lang="zh-CN" altLang="en-US" sz="2800" dirty="0">
              <a:solidFill>
                <a:prstClr val="black"/>
              </a:solidFill>
              <a:latin typeface="华文新魏" panose="02010800040101010101" pitchFamily="2" charset="-122"/>
              <a:ea typeface="华文新魏" panose="02010800040101010101" pitchFamily="2" charset="-122"/>
            </a:endParaRPr>
          </a:p>
        </p:txBody>
      </p:sp>
      <p:pic>
        <p:nvPicPr>
          <p:cNvPr id="47" name="图片 46" descr="B1B66J6R6C7J0096.jpg"/>
          <p:cNvPicPr>
            <a:picLocks noChangeAspect="1"/>
          </p:cNvPicPr>
          <p:nvPr/>
        </p:nvPicPr>
        <p:blipFill>
          <a:blip r:embed="rId7"/>
          <a:srcRect r="12655" b="19785"/>
          <a:stretch>
            <a:fillRect/>
          </a:stretch>
        </p:blipFill>
        <p:spPr>
          <a:xfrm>
            <a:off x="6068220" y="2275202"/>
            <a:ext cx="4264849" cy="261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图片 37" descr="66da4183f9c35af05faf8a2b11af6a95.jpg"/>
          <p:cNvPicPr>
            <a:picLocks noChangeAspect="1"/>
          </p:cNvPicPr>
          <p:nvPr/>
        </p:nvPicPr>
        <p:blipFill>
          <a:blip r:embed="rId8"/>
          <a:stretch>
            <a:fillRect/>
          </a:stretch>
        </p:blipFill>
        <p:spPr>
          <a:xfrm>
            <a:off x="831815" y="2386004"/>
            <a:ext cx="4071966" cy="252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矩形 34"/>
          <p:cNvSpPr/>
          <p:nvPr/>
        </p:nvSpPr>
        <p:spPr>
          <a:xfrm>
            <a:off x="760377" y="5100648"/>
            <a:ext cx="4286280" cy="1200329"/>
          </a:xfrm>
          <a:prstGeom prst="rect">
            <a:avLst/>
          </a:prstGeom>
        </p:spPr>
        <p:txBody>
          <a:bodyPr wrap="square">
            <a:spAutoFit/>
          </a:bodyPr>
          <a:lstStyle/>
          <a:p>
            <a:r>
              <a:rPr lang="zh-CN" altLang="en-US" sz="2400" dirty="0">
                <a:solidFill>
                  <a:prstClr val="black"/>
                </a:solidFill>
                <a:latin typeface="华文新魏" panose="02010800040101010101" pitchFamily="2" charset="-122"/>
                <a:ea typeface="华文新魏" panose="02010800040101010101" pitchFamily="2" charset="-122"/>
              </a:rPr>
              <a:t>日军投入</a:t>
            </a:r>
            <a:r>
              <a:rPr lang="en-US" altLang="zh-CN" sz="2400" dirty="0">
                <a:solidFill>
                  <a:prstClr val="black"/>
                </a:solidFill>
                <a:latin typeface="华文新魏" panose="02010800040101010101" pitchFamily="2" charset="-122"/>
                <a:ea typeface="华文新魏" panose="02010800040101010101" pitchFamily="2" charset="-122"/>
              </a:rPr>
              <a:t>8</a:t>
            </a:r>
            <a:r>
              <a:rPr lang="zh-CN" altLang="en-US" sz="2400" dirty="0">
                <a:solidFill>
                  <a:prstClr val="black"/>
                </a:solidFill>
                <a:latin typeface="华文新魏" panose="02010800040101010101" pitchFamily="2" charset="-122"/>
                <a:ea typeface="华文新魏" panose="02010800040101010101" pitchFamily="2" charset="-122"/>
              </a:rPr>
              <a:t>个师团和</a:t>
            </a:r>
            <a:r>
              <a:rPr lang="en-US" altLang="zh-CN" sz="2400" dirty="0">
                <a:solidFill>
                  <a:prstClr val="black"/>
                </a:solidFill>
                <a:latin typeface="华文新魏" panose="02010800040101010101" pitchFamily="2" charset="-122"/>
                <a:ea typeface="华文新魏" panose="02010800040101010101" pitchFamily="2" charset="-122"/>
              </a:rPr>
              <a:t>2</a:t>
            </a:r>
            <a:r>
              <a:rPr lang="zh-CN" altLang="en-US" sz="2400" dirty="0">
                <a:solidFill>
                  <a:prstClr val="black"/>
                </a:solidFill>
                <a:latin typeface="华文新魏" panose="02010800040101010101" pitchFamily="2" charset="-122"/>
                <a:ea typeface="华文新魏" panose="02010800040101010101" pitchFamily="2" charset="-122"/>
              </a:rPr>
              <a:t>个旅团，</a:t>
            </a:r>
            <a:r>
              <a:rPr lang="zh-CN" altLang="en-US" sz="2400" kern="0" dirty="0">
                <a:effectLst>
                  <a:outerShdw blurRad="38100" dist="38100" dir="2700000" algn="tl">
                    <a:srgbClr val="C0C0C0"/>
                  </a:outerShdw>
                </a:effectLst>
                <a:latin typeface="华文新魏" panose="02010800040101010101" pitchFamily="2" charset="-122"/>
                <a:ea typeface="华文新魏" panose="02010800040101010101" pitchFamily="2" charset="-122"/>
                <a:sym typeface="Calibri" panose="020F0502020204030204" pitchFamily="34" charset="0"/>
              </a:rPr>
              <a:t>在飞机、坦克、火炮的掩护下，轮番向上海发动进攻。</a:t>
            </a:r>
            <a:endParaRPr lang="zh-CN" altLang="en-US" sz="2400" dirty="0"/>
          </a:p>
        </p:txBody>
      </p:sp>
      <p:sp>
        <p:nvSpPr>
          <p:cNvPr id="50" name="TextBox 49"/>
          <p:cNvSpPr txBox="1"/>
          <p:nvPr/>
        </p:nvSpPr>
        <p:spPr>
          <a:xfrm>
            <a:off x="6118227" y="4957772"/>
            <a:ext cx="4286280" cy="1938992"/>
          </a:xfrm>
          <a:prstGeom prst="rect">
            <a:avLst/>
          </a:prstGeom>
          <a:no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中国军队投入最精锐的中央教导总队及八十七师、八十八师及</a:t>
            </a:r>
            <a:r>
              <a:rPr lang="en-US" altLang="zh-CN" sz="2400" dirty="0">
                <a:latin typeface="华文新魏" panose="02010800040101010101" pitchFamily="2" charset="-122"/>
                <a:ea typeface="华文新魏" panose="02010800040101010101" pitchFamily="2" charset="-122"/>
              </a:rPr>
              <a:t>148</a:t>
            </a:r>
            <a:r>
              <a:rPr lang="zh-CN" altLang="en-US" sz="2400" dirty="0">
                <a:latin typeface="华文新魏" panose="02010800040101010101" pitchFamily="2" charset="-122"/>
                <a:ea typeface="华文新魏" panose="02010800040101010101" pitchFamily="2" charset="-122"/>
              </a:rPr>
              <a:t>个师和</a:t>
            </a:r>
            <a:r>
              <a:rPr lang="en-US" altLang="zh-CN" sz="2400" dirty="0">
                <a:latin typeface="华文新魏" panose="02010800040101010101" pitchFamily="2" charset="-122"/>
                <a:ea typeface="华文新魏" panose="02010800040101010101" pitchFamily="2" charset="-122"/>
              </a:rPr>
              <a:t>62</a:t>
            </a:r>
            <a:r>
              <a:rPr lang="zh-CN" altLang="en-US" sz="2400" dirty="0">
                <a:latin typeface="华文新魏" panose="02010800040101010101" pitchFamily="2" charset="-122"/>
                <a:ea typeface="华文新魏" panose="02010800040101010101" pitchFamily="2" charset="-122"/>
              </a:rPr>
              <a:t>个旅，</a:t>
            </a:r>
            <a:r>
              <a:rPr lang="zh-CN" altLang="en-US" sz="2400" kern="0" dirty="0">
                <a:effectLst>
                  <a:outerShdw blurRad="38100" dist="38100" dir="2700000" algn="tl">
                    <a:srgbClr val="C0C0C0"/>
                  </a:outerShdw>
                </a:effectLst>
                <a:latin typeface="华文新魏" panose="02010800040101010101" pitchFamily="2" charset="-122"/>
                <a:ea typeface="华文新魏" panose="02010800040101010101" pitchFamily="2" charset="-122"/>
                <a:sym typeface="Calibri" panose="020F0502020204030204" pitchFamily="34" charset="0"/>
              </a:rPr>
              <a:t>一次次打退日军的进攻。</a:t>
            </a:r>
            <a:endParaRPr lang="zh-CN" altLang="en-US" sz="2400" dirty="0">
              <a:latin typeface="华文新魏" panose="02010800040101010101" pitchFamily="2" charset="-122"/>
              <a:ea typeface="华文新魏" panose="02010800040101010101" pitchFamily="2" charset="-122"/>
            </a:endParaRPr>
          </a:p>
          <a:p>
            <a:endParaRPr lang="zh-CN" altLang="en-US" sz="2400"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1"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831947" y="1671624"/>
            <a:ext cx="8143932" cy="500066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3689335"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2646878"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双方投入兵力</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48" name="文本占位符 151554"/>
          <p:cNvSpPr txBox="1"/>
          <p:nvPr/>
        </p:nvSpPr>
        <p:spPr>
          <a:xfrm>
            <a:off x="2403451" y="1814500"/>
            <a:ext cx="7572428" cy="214314"/>
          </a:xfrm>
          <a:prstGeom prst="rect">
            <a:avLst/>
          </a:prstGeom>
        </p:spPr>
        <p:txBody>
          <a:bodyPr vert="horz" lIns="91440" tIns="45720" rIns="91440" bIns="45720" rtlCol="0">
            <a:noAutofit/>
          </a:bodyPr>
          <a:lstStyle/>
          <a:p>
            <a:pPr marR="0" lvl="0" algn="just" defTabSz="914400" rtl="0" eaLnBrk="0" fontAlgn="base" latinLnBrk="0" hangingPunct="0">
              <a:lnSpc>
                <a:spcPct val="90000"/>
              </a:lnSpc>
              <a:spcAft>
                <a:spcPct val="0"/>
              </a:spcAft>
              <a:buClrTx/>
              <a:buSzTx/>
              <a:buFont typeface="Arial" panose="020B0604020202020204" pitchFamily="34" charset="0"/>
              <a:buNone/>
              <a:defRPr/>
            </a:pPr>
            <a:r>
              <a:rPr kumimoji="0" lang="zh-CN" altLang="en-US" sz="2800" b="0" i="0" u="none" strike="noStrike" kern="0" cap="none" spc="0" normalizeH="0" baseline="0" noProof="0" dirty="0">
                <a:ln>
                  <a:noFill/>
                </a:ln>
                <a:effectLst>
                  <a:outerShdw blurRad="38100" dist="38100" dir="2700000" algn="tl">
                    <a:srgbClr val="C0C0C0"/>
                  </a:outerShdw>
                </a:effectLst>
                <a:uLnTx/>
                <a:uFillTx/>
                <a:latin typeface="华文新魏" panose="02010800040101010101" pitchFamily="2" charset="-122"/>
                <a:ea typeface="华文新魏" panose="02010800040101010101" pitchFamily="2" charset="-122"/>
                <a:sym typeface="Calibri" panose="020F0502020204030204" pitchFamily="34" charset="0"/>
              </a:rPr>
              <a:t>      中国守军浴血奋战，上海街头尸横遍地</a:t>
            </a:r>
            <a:endParaRPr kumimoji="0" lang="zh-CN" altLang="en-US" sz="2800" b="0" i="0" u="none" strike="noStrike" kern="0" cap="none" spc="0" normalizeH="0" baseline="0" noProof="0" dirty="0">
              <a:ln>
                <a:noFill/>
              </a:ln>
              <a:effectLst>
                <a:outerShdw blurRad="38100" dist="38100" dir="2700000" algn="tl">
                  <a:srgbClr val="C0C0C0"/>
                </a:outerShdw>
              </a:effectLst>
              <a:uLnTx/>
              <a:uFillTx/>
              <a:latin typeface="华文新魏" panose="02010800040101010101" pitchFamily="2" charset="-122"/>
              <a:ea typeface="华文新魏" panose="02010800040101010101" pitchFamily="2" charset="-122"/>
              <a:sym typeface="Calibri" panose="020F0502020204030204" pitchFamily="34" charset="0"/>
            </a:endParaRPr>
          </a:p>
        </p:txBody>
      </p:sp>
      <p:sp>
        <p:nvSpPr>
          <p:cNvPr id="4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5" name="图片 34" descr="B1B61K4P6C7J0096.jpg"/>
          <p:cNvPicPr>
            <a:picLocks noChangeAspect="1"/>
          </p:cNvPicPr>
          <p:nvPr/>
        </p:nvPicPr>
        <p:blipFill>
          <a:blip r:embed="rId7"/>
          <a:srcRect t="31151" b="39087"/>
          <a:stretch>
            <a:fillRect/>
          </a:stretch>
        </p:blipFill>
        <p:spPr>
          <a:xfrm>
            <a:off x="1903385" y="2314566"/>
            <a:ext cx="7929618" cy="3540033"/>
          </a:xfrm>
          <a:prstGeom prst="rect">
            <a:avLst/>
          </a:prstGeom>
        </p:spPr>
      </p:pic>
      <p:pic>
        <p:nvPicPr>
          <p:cNvPr id="39" name="Picture 26" descr="9">
            <a:hlinkClick r:id="rId8" action="ppaction://hlinksldjump"/>
          </p:cNvPr>
          <p:cNvPicPr>
            <a:picLocks noChangeAspect="1" noChangeArrowheads="1"/>
          </p:cNvPicPr>
          <p:nvPr/>
        </p:nvPicPr>
        <p:blipFill>
          <a:blip r:embed="rId9">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29" name="TextBox 28"/>
          <p:cNvSpPr txBox="1"/>
          <p:nvPr/>
        </p:nvSpPr>
        <p:spPr>
          <a:xfrm>
            <a:off x="1831947" y="5815028"/>
            <a:ext cx="8286808" cy="738664"/>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         淞沪会战是日本全面侵华战争后中日第一场海、陆、空全方位的决战。双方投入兵力之多，对决之惨烈，绝无仅有。</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5" cstate="email"/>
          <a:srcRect/>
          <a:stretch>
            <a:fillRect/>
          </a:stretch>
        </p:blipFill>
        <p:spPr bwMode="auto">
          <a:xfrm>
            <a:off x="0" y="814368"/>
            <a:ext cx="2832079"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英勇事迹</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4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7" name="图片 46"/>
          <p:cNvPicPr>
            <a:picLocks noChangeAspect="1"/>
          </p:cNvPicPr>
          <p:nvPr/>
        </p:nvPicPr>
        <p:blipFill rotWithShape="1">
          <a:blip r:embed="rId6" cstate="print">
            <a:extLst>
              <a:ext uri="{28A0092B-C50C-407E-A947-70E740481C1C}">
                <a14:useLocalDpi xmlns:a14="http://schemas.microsoft.com/office/drawing/2010/main" val="0"/>
              </a:ext>
            </a:extLst>
          </a:blip>
          <a:srcRect l="24814" r="13974" b="25049"/>
          <a:stretch>
            <a:fillRect/>
          </a:stretch>
        </p:blipFill>
        <p:spPr>
          <a:xfrm>
            <a:off x="474625" y="2314566"/>
            <a:ext cx="10501386" cy="3286148"/>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sp>
        <p:nvSpPr>
          <p:cNvPr id="51" name="矩形 50"/>
          <p:cNvSpPr/>
          <p:nvPr/>
        </p:nvSpPr>
        <p:spPr>
          <a:xfrm>
            <a:off x="2428891" y="5067611"/>
            <a:ext cx="5260972" cy="400110"/>
          </a:xfrm>
          <a:prstGeom prst="rect">
            <a:avLst/>
          </a:prstGeom>
        </p:spPr>
        <p:txBody>
          <a:bodyPr wrap="square">
            <a:spAutoFit/>
          </a:bodyPr>
          <a:lstStyle/>
          <a:p>
            <a:r>
              <a:rPr lang="zh-CN" altLang="en-US" sz="2000" dirty="0">
                <a:latin typeface="华文新魏" panose="02010800040101010101" pitchFamily="2" charset="-122"/>
                <a:ea typeface="华文新魏" panose="02010800040101010101" pitchFamily="2" charset="-122"/>
              </a:rPr>
              <a:t>国军</a:t>
            </a:r>
            <a:r>
              <a:rPr lang="en-US" altLang="zh-CN" sz="2000" dirty="0">
                <a:latin typeface="华文新魏" panose="02010800040101010101" pitchFamily="2" charset="-122"/>
                <a:ea typeface="华文新魏" panose="02010800040101010101" pitchFamily="2" charset="-122"/>
              </a:rPr>
              <a:t>98</a:t>
            </a:r>
            <a:r>
              <a:rPr lang="zh-CN" altLang="en-US" sz="2000" dirty="0">
                <a:latin typeface="华文新魏" panose="02010800040101010101" pitchFamily="2" charset="-122"/>
                <a:ea typeface="华文新魏" panose="02010800040101010101" pitchFamily="2" charset="-122"/>
              </a:rPr>
              <a:t>师第</a:t>
            </a:r>
            <a:r>
              <a:rPr lang="en-US" altLang="zh-CN" sz="2000" dirty="0">
                <a:latin typeface="华文新魏" panose="02010800040101010101" pitchFamily="2" charset="-122"/>
                <a:ea typeface="华文新魏" panose="02010800040101010101" pitchFamily="2" charset="-122"/>
              </a:rPr>
              <a:t>583</a:t>
            </a:r>
            <a:r>
              <a:rPr lang="zh-CN" altLang="en-US" sz="2000" dirty="0">
                <a:latin typeface="华文新魏" panose="02010800040101010101" pitchFamily="2" charset="-122"/>
                <a:ea typeface="华文新魏" panose="02010800040101010101" pitchFamily="2" charset="-122"/>
              </a:rPr>
              <a:t>团</a:t>
            </a:r>
            <a:r>
              <a:rPr lang="en-US" altLang="zh-CN" sz="2000" dirty="0">
                <a:latin typeface="华文新魏" panose="02010800040101010101" pitchFamily="2" charset="-122"/>
                <a:ea typeface="华文新魏" panose="02010800040101010101" pitchFamily="2" charset="-122"/>
              </a:rPr>
              <a:t>3</a:t>
            </a:r>
            <a:r>
              <a:rPr lang="zh-CN" altLang="en-US" sz="2000" dirty="0">
                <a:latin typeface="华文新魏" panose="02010800040101010101" pitchFamily="2" charset="-122"/>
                <a:ea typeface="华文新魏" panose="02010800040101010101" pitchFamily="2" charset="-122"/>
              </a:rPr>
              <a:t>营</a:t>
            </a:r>
            <a:r>
              <a:rPr lang="en-US" altLang="zh-CN" sz="2000" dirty="0">
                <a:latin typeface="华文新魏" panose="02010800040101010101" pitchFamily="2" charset="-122"/>
                <a:ea typeface="华文新魏" panose="02010800040101010101" pitchFamily="2" charset="-122"/>
              </a:rPr>
              <a:t>500</a:t>
            </a:r>
            <a:r>
              <a:rPr lang="zh-CN" altLang="en-US" sz="2000" dirty="0">
                <a:latin typeface="华文新魏" panose="02010800040101010101" pitchFamily="2" charset="-122"/>
                <a:ea typeface="华文新魏" panose="02010800040101010101" pitchFamily="2" charset="-122"/>
              </a:rPr>
              <a:t>与日军决一死战</a:t>
            </a:r>
            <a:endParaRPr lang="zh-CN" altLang="en-US" sz="2000" dirty="0">
              <a:latin typeface="华文新魏" panose="02010800040101010101" pitchFamily="2" charset="-122"/>
              <a:ea typeface="华文新魏" panose="02010800040101010101" pitchFamily="2" charset="-122"/>
            </a:endParaRPr>
          </a:p>
        </p:txBody>
      </p:sp>
      <p:pic>
        <p:nvPicPr>
          <p:cNvPr id="52" name="图片 51" descr="1.jpg"/>
          <p:cNvPicPr>
            <a:picLocks noChangeAspect="1"/>
          </p:cNvPicPr>
          <p:nvPr/>
        </p:nvPicPr>
        <p:blipFill>
          <a:blip r:embed="rId7"/>
          <a:srcRect t="31457"/>
          <a:stretch>
            <a:fillRect/>
          </a:stretch>
        </p:blipFill>
        <p:spPr>
          <a:xfrm>
            <a:off x="617501" y="2528880"/>
            <a:ext cx="5471751" cy="2500330"/>
          </a:xfrm>
          <a:prstGeom prst="rect">
            <a:avLst/>
          </a:prstGeom>
        </p:spPr>
      </p:pic>
      <p:sp>
        <p:nvSpPr>
          <p:cNvPr id="40" name="矩形 39"/>
          <p:cNvSpPr/>
          <p:nvPr/>
        </p:nvSpPr>
        <p:spPr>
          <a:xfrm>
            <a:off x="2832079" y="885806"/>
            <a:ext cx="8215370" cy="1077218"/>
          </a:xfrm>
          <a:prstGeom prst="rect">
            <a:avLst/>
          </a:prstGeom>
        </p:spPr>
        <p:txBody>
          <a:bodyPr wrap="square">
            <a:spAutoFit/>
          </a:bodyPr>
          <a:lstStyle/>
          <a:p>
            <a:r>
              <a:rPr lang="zh-CN" altLang="en-US" sz="3200" dirty="0"/>
              <a:t>①</a:t>
            </a:r>
            <a:r>
              <a:rPr lang="zh-CN" altLang="en-US" sz="3200" dirty="0">
                <a:solidFill>
                  <a:srgbClr val="760000"/>
                </a:solidFill>
                <a:latin typeface="华文新魏" panose="02010800040101010101" pitchFamily="2" charset="-122"/>
                <a:ea typeface="华文新魏" panose="02010800040101010101" pitchFamily="2" charset="-122"/>
              </a:rPr>
              <a:t>姚子青</a:t>
            </a:r>
            <a:r>
              <a:rPr lang="zh-CN" altLang="en-US" sz="3200" dirty="0">
                <a:latin typeface="华文新魏" panose="02010800040101010101" pitchFamily="2" charset="-122"/>
                <a:ea typeface="华文新魏" panose="02010800040101010101" pitchFamily="2" charset="-122"/>
              </a:rPr>
              <a:t>率全营守卫</a:t>
            </a:r>
            <a:r>
              <a:rPr lang="zh-CN" altLang="en-US" sz="3200" dirty="0">
                <a:solidFill>
                  <a:srgbClr val="760000"/>
                </a:solidFill>
                <a:latin typeface="华文新魏" panose="02010800040101010101" pitchFamily="2" charset="-122"/>
                <a:ea typeface="华文新魏" panose="02010800040101010101" pitchFamily="2" charset="-122"/>
              </a:rPr>
              <a:t>宝山</a:t>
            </a:r>
            <a:r>
              <a:rPr lang="zh-CN" altLang="en-US" sz="3200" dirty="0">
                <a:latin typeface="华文新魏" panose="02010800040101010101" pitchFamily="2" charset="-122"/>
                <a:ea typeface="华文新魏" panose="02010800040101010101" pitchFamily="2" charset="-122"/>
              </a:rPr>
              <a:t>，与日军苦战</a:t>
            </a:r>
            <a:r>
              <a:rPr lang="en-US" altLang="zh-CN" sz="3200" dirty="0">
                <a:latin typeface="华文新魏" panose="02010800040101010101" pitchFamily="2" charset="-122"/>
                <a:ea typeface="华文新魏" panose="02010800040101010101" pitchFamily="2" charset="-122"/>
              </a:rPr>
              <a:t>3</a:t>
            </a:r>
            <a:r>
              <a:rPr lang="zh-CN" altLang="en-US" sz="3200" dirty="0">
                <a:latin typeface="华文新魏" panose="02010800040101010101" pitchFamily="2" charset="-122"/>
                <a:ea typeface="华文新魏" panose="02010800040101010101" pitchFamily="2" charset="-122"/>
              </a:rPr>
              <a:t>天，全营官兵壮烈牺牲。</a:t>
            </a:r>
            <a:endParaRPr lang="zh-CN" altLang="en-US" sz="3200" dirty="0">
              <a:latin typeface="华文新魏" panose="02010800040101010101" pitchFamily="2" charset="-122"/>
              <a:ea typeface="华文新魏" panose="02010800040101010101" pitchFamily="2" charset="-122"/>
            </a:endParaRPr>
          </a:p>
        </p:txBody>
      </p:sp>
      <p:pic>
        <p:nvPicPr>
          <p:cNvPr id="29" name="图片 28" descr="0016nEYnzy734uGwQyx8d&amp;690.jpg"/>
          <p:cNvPicPr>
            <a:picLocks noChangeAspect="1"/>
          </p:cNvPicPr>
          <p:nvPr/>
        </p:nvPicPr>
        <p:blipFill>
          <a:blip r:embed="rId8" cstate="print"/>
          <a:stretch>
            <a:fillRect/>
          </a:stretch>
        </p:blipFill>
        <p:spPr>
          <a:xfrm>
            <a:off x="8832871" y="2528880"/>
            <a:ext cx="1857388" cy="2459182"/>
          </a:xfrm>
          <a:prstGeom prst="rect">
            <a:avLst/>
          </a:prstGeom>
        </p:spPr>
      </p:pic>
      <p:sp>
        <p:nvSpPr>
          <p:cNvPr id="35" name="矩形 34"/>
          <p:cNvSpPr/>
          <p:nvPr/>
        </p:nvSpPr>
        <p:spPr>
          <a:xfrm>
            <a:off x="8232885" y="5042340"/>
            <a:ext cx="2886002" cy="415498"/>
          </a:xfrm>
          <a:prstGeom prst="rect">
            <a:avLst/>
          </a:prstGeom>
        </p:spPr>
        <p:txBody>
          <a:bodyPr wrap="square">
            <a:spAutoFit/>
          </a:bodyPr>
          <a:lstStyle/>
          <a:p>
            <a:pPr algn="ctr"/>
            <a:r>
              <a:rPr lang="zh-CN" altLang="en-US" b="1" dirty="0">
                <a:latin typeface="华文新魏" panose="02010800040101010101" pitchFamily="2" charset="-122"/>
                <a:ea typeface="华文新魏" panose="02010800040101010101" pitchFamily="2" charset="-122"/>
              </a:rPr>
              <a:t>姚子青</a:t>
            </a:r>
            <a:r>
              <a:rPr lang="en-US" altLang="zh-CN" dirty="0">
                <a:latin typeface="华文新魏" panose="02010800040101010101" pitchFamily="2" charset="-122"/>
                <a:ea typeface="华文新魏" panose="02010800040101010101" pitchFamily="2" charset="-122"/>
              </a:rPr>
              <a:t>(1908-1937)</a:t>
            </a:r>
            <a:endParaRPr lang="zh-CN" altLang="en-US" dirty="0">
              <a:latin typeface="华文新魏" panose="02010800040101010101" pitchFamily="2" charset="-122"/>
              <a:ea typeface="华文新魏" panose="02010800040101010101" pitchFamily="2" charset="-122"/>
            </a:endParaRPr>
          </a:p>
        </p:txBody>
      </p:sp>
      <p:sp>
        <p:nvSpPr>
          <p:cNvPr id="38" name="矩形 37"/>
          <p:cNvSpPr/>
          <p:nvPr/>
        </p:nvSpPr>
        <p:spPr>
          <a:xfrm>
            <a:off x="331749" y="5829145"/>
            <a:ext cx="10644262" cy="1200329"/>
          </a:xfrm>
          <a:prstGeom prst="rect">
            <a:avLst/>
          </a:prstGeom>
        </p:spPr>
        <p:txBody>
          <a:bodyPr wrap="square">
            <a:spAutoFit/>
          </a:bodyPr>
          <a:lstStyle/>
          <a:p>
            <a:r>
              <a:rPr lang="zh-CN" altLang="en-US" sz="2400" dirty="0">
                <a:latin typeface="华文新魏" panose="02010800040101010101" pitchFamily="2" charset="-122"/>
                <a:ea typeface="华文新魏" panose="02010800040101010101" pitchFamily="2" charset="-122"/>
              </a:rPr>
              <a:t>       宝山保卫战，日军动用陆、海、空力量，付出惨重的代价方才占领。姚子青和第</a:t>
            </a:r>
            <a:r>
              <a:rPr lang="en-US" altLang="zh-CN" sz="2400" dirty="0">
                <a:latin typeface="华文新魏" panose="02010800040101010101" pitchFamily="2" charset="-122"/>
                <a:ea typeface="华文新魏" panose="02010800040101010101" pitchFamily="2" charset="-122"/>
              </a:rPr>
              <a:t>3</a:t>
            </a:r>
            <a:r>
              <a:rPr lang="zh-CN" altLang="en-US" sz="2400" dirty="0">
                <a:latin typeface="华文新魏" panose="02010800040101010101" pitchFamily="2" charset="-122"/>
                <a:ea typeface="华文新魏" panose="02010800040101010101" pitchFamily="2" charset="-122"/>
              </a:rPr>
              <a:t>营官兵血战宝山、与城偕亡。 连凶暴的日本人也被中国勇士的精神折服，日军进城后将死者尸体收殓掩埋，并列队鸣枪致敬。</a:t>
            </a:r>
            <a:endParaRPr lang="zh-CN" altLang="en-US" sz="2400" dirty="0">
              <a:latin typeface="华文新魏" panose="02010800040101010101" pitchFamily="2" charset="-122"/>
              <a:ea typeface="华文新魏" panose="02010800040101010101" pitchFamily="2" charset="-122"/>
            </a:endParaRPr>
          </a:p>
        </p:txBody>
      </p:sp>
      <p:pic>
        <p:nvPicPr>
          <p:cNvPr id="39" name="图片 38" descr="2017092213363318.jpg"/>
          <p:cNvPicPr>
            <a:picLocks noChangeAspect="1"/>
          </p:cNvPicPr>
          <p:nvPr/>
        </p:nvPicPr>
        <p:blipFill>
          <a:blip r:embed="rId9"/>
          <a:stretch>
            <a:fillRect/>
          </a:stretch>
        </p:blipFill>
        <p:spPr>
          <a:xfrm>
            <a:off x="6189665" y="2528880"/>
            <a:ext cx="2531980" cy="250033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5" cstate="email"/>
          <a:srcRect/>
          <a:stretch>
            <a:fillRect/>
          </a:stretch>
        </p:blipFill>
        <p:spPr bwMode="auto">
          <a:xfrm>
            <a:off x="0" y="814368"/>
            <a:ext cx="2832079"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英勇事迹</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4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5" name="矩形 44"/>
          <p:cNvSpPr/>
          <p:nvPr/>
        </p:nvSpPr>
        <p:spPr>
          <a:xfrm>
            <a:off x="403187" y="1671624"/>
            <a:ext cx="10787138" cy="1077218"/>
          </a:xfrm>
          <a:prstGeom prst="rect">
            <a:avLst/>
          </a:prstGeom>
        </p:spPr>
        <p:txBody>
          <a:bodyPr wrap="square">
            <a:spAutoFit/>
          </a:bodyPr>
          <a:lstStyle/>
          <a:p>
            <a:r>
              <a:rPr lang="zh-CN" altLang="en-US" sz="3200" dirty="0">
                <a:latin typeface="华文新魏" panose="02010800040101010101" pitchFamily="2" charset="-122"/>
                <a:ea typeface="华文新魏" panose="02010800040101010101" pitchFamily="2" charset="-122"/>
              </a:rPr>
              <a:t>②</a:t>
            </a:r>
            <a:r>
              <a:rPr lang="zh-CN" altLang="en-US" sz="3200" dirty="0">
                <a:solidFill>
                  <a:srgbClr val="760000"/>
                </a:solidFill>
                <a:latin typeface="华文新魏" panose="02010800040101010101" pitchFamily="2" charset="-122"/>
                <a:ea typeface="华文新魏" panose="02010800040101010101" pitchFamily="2" charset="-122"/>
              </a:rPr>
              <a:t>谢晋元</a:t>
            </a:r>
            <a:r>
              <a:rPr lang="zh-CN" altLang="en-US" sz="3200" dirty="0">
                <a:latin typeface="华文新魏" panose="02010800040101010101" pitchFamily="2" charset="-122"/>
                <a:ea typeface="华文新魏" panose="02010800040101010101" pitchFamily="2" charset="-122"/>
              </a:rPr>
              <a:t>率部坚守苏州河北岸</a:t>
            </a:r>
            <a:r>
              <a:rPr lang="zh-CN" altLang="en-US" sz="3200" dirty="0">
                <a:solidFill>
                  <a:srgbClr val="760000"/>
                </a:solidFill>
                <a:latin typeface="华文新魏" panose="02010800040101010101" pitchFamily="2" charset="-122"/>
                <a:ea typeface="华文新魏" panose="02010800040101010101" pitchFamily="2" charset="-122"/>
              </a:rPr>
              <a:t>四行仓库</a:t>
            </a:r>
            <a:r>
              <a:rPr lang="zh-CN" altLang="en-US" sz="3200" dirty="0">
                <a:latin typeface="华文新魏" panose="02010800040101010101" pitchFamily="2" charset="-122"/>
                <a:ea typeface="华文新魏" panose="02010800040101010101" pitchFamily="2" charset="-122"/>
              </a:rPr>
              <a:t>阵地，与日军展开血战，消灭日军</a:t>
            </a:r>
            <a:r>
              <a:rPr lang="en-US" sz="3200" dirty="0">
                <a:latin typeface="华文新魏" panose="02010800040101010101" pitchFamily="2" charset="-122"/>
                <a:ea typeface="华文新魏" panose="02010800040101010101" pitchFamily="2" charset="-122"/>
              </a:rPr>
              <a:t>200</a:t>
            </a:r>
            <a:r>
              <a:rPr lang="zh-CN" altLang="en-US" sz="3200" dirty="0">
                <a:latin typeface="华文新魏" panose="02010800040101010101" pitchFamily="2" charset="-122"/>
                <a:ea typeface="华文新魏" panose="02010800040101010101" pitchFamily="2" charset="-122"/>
              </a:rPr>
              <a:t>多人，后奉命撤出。</a:t>
            </a:r>
            <a:endParaRPr lang="zh-CN" altLang="en-US" sz="3200" dirty="0">
              <a:latin typeface="华文新魏" panose="02010800040101010101" pitchFamily="2" charset="-122"/>
              <a:ea typeface="华文新魏" panose="02010800040101010101" pitchFamily="2" charset="-122"/>
            </a:endParaRPr>
          </a:p>
        </p:txBody>
      </p:sp>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l="24814" r="13974" b="25049"/>
          <a:stretch>
            <a:fillRect/>
          </a:stretch>
        </p:blipFill>
        <p:spPr>
          <a:xfrm>
            <a:off x="474625" y="2886070"/>
            <a:ext cx="10501386" cy="3429024"/>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sp>
        <p:nvSpPr>
          <p:cNvPr id="55" name="矩形 54"/>
          <p:cNvSpPr/>
          <p:nvPr/>
        </p:nvSpPr>
        <p:spPr>
          <a:xfrm>
            <a:off x="1331881" y="5496239"/>
            <a:ext cx="6858048" cy="707886"/>
          </a:xfrm>
          <a:prstGeom prst="rect">
            <a:avLst/>
          </a:prstGeom>
        </p:spPr>
        <p:txBody>
          <a:bodyPr wrap="square">
            <a:spAutoFit/>
          </a:bodyPr>
          <a:lstStyle/>
          <a:p>
            <a:r>
              <a:rPr lang="zh-CN" altLang="en-US" sz="2000" dirty="0">
                <a:latin typeface="华文新魏" panose="02010800040101010101" pitchFamily="2" charset="-122"/>
                <a:ea typeface="华文新魏" panose="02010800040101010101" pitchFamily="2" charset="-122"/>
              </a:rPr>
              <a:t>为掩护数十万大军西撤，谢晋元带领八百壮士孤军坚守上海四行仓库，以弹丸之地，抗击日军数万人，激战四昼夜。</a:t>
            </a:r>
            <a:endParaRPr lang="zh-CN" altLang="en-US" sz="2000" dirty="0">
              <a:latin typeface="华文新魏" panose="02010800040101010101" pitchFamily="2" charset="-122"/>
              <a:ea typeface="华文新魏" panose="02010800040101010101" pitchFamily="2" charset="-122"/>
            </a:endParaRPr>
          </a:p>
        </p:txBody>
      </p:sp>
      <p:sp>
        <p:nvSpPr>
          <p:cNvPr id="58" name="矩形 57"/>
          <p:cNvSpPr/>
          <p:nvPr/>
        </p:nvSpPr>
        <p:spPr>
          <a:xfrm>
            <a:off x="8304323" y="5470968"/>
            <a:ext cx="2886002" cy="415498"/>
          </a:xfrm>
          <a:prstGeom prst="rect">
            <a:avLst/>
          </a:prstGeom>
        </p:spPr>
        <p:txBody>
          <a:bodyPr wrap="square">
            <a:spAutoFit/>
          </a:bodyPr>
          <a:lstStyle/>
          <a:p>
            <a:pPr algn="ctr"/>
            <a:r>
              <a:rPr lang="zh-CN" altLang="en-US" b="1" dirty="0">
                <a:latin typeface="华文新魏" panose="02010800040101010101" pitchFamily="2" charset="-122"/>
                <a:ea typeface="华文新魏" panose="02010800040101010101" pitchFamily="2" charset="-122"/>
              </a:rPr>
              <a:t>谢晋元</a:t>
            </a:r>
            <a:r>
              <a:rPr lang="en-US" altLang="zh-CN" dirty="0">
                <a:latin typeface="华文新魏" panose="02010800040101010101" pitchFamily="2" charset="-122"/>
                <a:ea typeface="华文新魏" panose="02010800040101010101" pitchFamily="2" charset="-122"/>
              </a:rPr>
              <a:t>(1905-1941)</a:t>
            </a:r>
            <a:endParaRPr lang="zh-CN" altLang="en-US" dirty="0">
              <a:latin typeface="华文新魏" panose="02010800040101010101" pitchFamily="2" charset="-122"/>
              <a:ea typeface="华文新魏" panose="02010800040101010101" pitchFamily="2" charset="-122"/>
            </a:endParaRPr>
          </a:p>
        </p:txBody>
      </p:sp>
      <p:pic>
        <p:nvPicPr>
          <p:cNvPr id="60" name="图片 59" descr="t01e5b499068a107a6d.jpg"/>
          <p:cNvPicPr>
            <a:picLocks noChangeAspect="1"/>
          </p:cNvPicPr>
          <p:nvPr/>
        </p:nvPicPr>
        <p:blipFill>
          <a:blip r:embed="rId7"/>
          <a:stretch>
            <a:fillRect/>
          </a:stretch>
        </p:blipFill>
        <p:spPr>
          <a:xfrm>
            <a:off x="8832871" y="2957508"/>
            <a:ext cx="1874643" cy="2462218"/>
          </a:xfrm>
          <a:prstGeom prst="rect">
            <a:avLst/>
          </a:prstGeom>
        </p:spPr>
      </p:pic>
      <p:pic>
        <p:nvPicPr>
          <p:cNvPr id="61" name="图片 60" descr="001np6kugy6LMl7mf4he5.jpg"/>
          <p:cNvPicPr>
            <a:picLocks noChangeAspect="1"/>
          </p:cNvPicPr>
          <p:nvPr/>
        </p:nvPicPr>
        <p:blipFill>
          <a:blip r:embed="rId8"/>
          <a:stretch>
            <a:fillRect/>
          </a:stretch>
        </p:blipFill>
        <p:spPr>
          <a:xfrm>
            <a:off x="4793162" y="2957508"/>
            <a:ext cx="3925388" cy="2500330"/>
          </a:xfrm>
          <a:prstGeom prst="rect">
            <a:avLst/>
          </a:prstGeom>
        </p:spPr>
      </p:pic>
      <p:pic>
        <p:nvPicPr>
          <p:cNvPr id="62" name="图片 61" descr="b8e57d7296fd4b418bac8d8d67929db0_th.png"/>
          <p:cNvPicPr>
            <a:picLocks noChangeAspect="1"/>
          </p:cNvPicPr>
          <p:nvPr/>
        </p:nvPicPr>
        <p:blipFill>
          <a:blip r:embed="rId9"/>
          <a:stretch>
            <a:fillRect/>
          </a:stretch>
        </p:blipFill>
        <p:spPr>
          <a:xfrm>
            <a:off x="546063" y="2957508"/>
            <a:ext cx="4061448" cy="2517427"/>
          </a:xfrm>
          <a:prstGeom prst="rect">
            <a:avLst/>
          </a:prstGeom>
        </p:spPr>
      </p:pic>
      <p:pic>
        <p:nvPicPr>
          <p:cNvPr id="63" name="Picture 26" descr="9">
            <a:hlinkClick r:id="rId10" action="ppaction://hlinksldjump"/>
          </p:cNvPr>
          <p:cNvPicPr>
            <a:picLocks noChangeAspect="1" noChangeArrowheads="1"/>
          </p:cNvPicPr>
          <p:nvPr/>
        </p:nvPicPr>
        <p:blipFill>
          <a:blip r:embed="rId11">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dissolv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24814" r="25968" b="25049"/>
          <a:stretch>
            <a:fillRect/>
          </a:stretch>
        </p:blipFill>
        <p:spPr>
          <a:xfrm>
            <a:off x="4046525" y="2171690"/>
            <a:ext cx="7000924" cy="2643206"/>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617633"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结果</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矩形 37"/>
          <p:cNvSpPr/>
          <p:nvPr/>
        </p:nvSpPr>
        <p:spPr>
          <a:xfrm>
            <a:off x="1760509" y="953855"/>
            <a:ext cx="8072494" cy="646331"/>
          </a:xfrm>
          <a:prstGeom prst="rect">
            <a:avLst/>
          </a:prstGeom>
        </p:spPr>
        <p:txBody>
          <a:bodyPr wrap="square">
            <a:spAutoFit/>
          </a:bodyPr>
          <a:lstStyle/>
          <a:p>
            <a:r>
              <a:rPr lang="en-US" altLang="zh-CN" sz="3600" dirty="0">
                <a:solidFill>
                  <a:srgbClr val="760000"/>
                </a:solidFill>
                <a:latin typeface="华文新魏" panose="02010800040101010101" pitchFamily="2" charset="-122"/>
                <a:ea typeface="华文新魏" panose="02010800040101010101" pitchFamily="2" charset="-122"/>
              </a:rPr>
              <a:t>1937</a:t>
            </a:r>
            <a:r>
              <a:rPr lang="zh-CN" altLang="en-US" sz="3600" dirty="0">
                <a:solidFill>
                  <a:srgbClr val="760000"/>
                </a:solidFill>
                <a:latin typeface="华文新魏" panose="02010800040101010101" pitchFamily="2" charset="-122"/>
                <a:ea typeface="华文新魏" panose="02010800040101010101" pitchFamily="2" charset="-122"/>
              </a:rPr>
              <a:t>年</a:t>
            </a:r>
            <a:r>
              <a:rPr lang="en-US" altLang="zh-CN" sz="3600" dirty="0">
                <a:solidFill>
                  <a:srgbClr val="760000"/>
                </a:solidFill>
                <a:latin typeface="华文新魏" panose="02010800040101010101" pitchFamily="2" charset="-122"/>
                <a:ea typeface="华文新魏" panose="02010800040101010101" pitchFamily="2" charset="-122"/>
              </a:rPr>
              <a:t>11</a:t>
            </a:r>
            <a:r>
              <a:rPr lang="zh-CN" altLang="en-US" sz="3600" dirty="0">
                <a:solidFill>
                  <a:srgbClr val="760000"/>
                </a:solidFill>
                <a:latin typeface="华文新魏" panose="02010800040101010101" pitchFamily="2" charset="-122"/>
                <a:ea typeface="华文新魏" panose="02010800040101010101" pitchFamily="2" charset="-122"/>
              </a:rPr>
              <a:t>月</a:t>
            </a:r>
            <a:r>
              <a:rPr lang="zh-CN" altLang="en-US" sz="3600" dirty="0">
                <a:latin typeface="华文新魏" panose="02010800040101010101" pitchFamily="2" charset="-122"/>
                <a:ea typeface="华文新魏" panose="02010800040101010101" pitchFamily="2" charset="-122"/>
              </a:rPr>
              <a:t>，</a:t>
            </a:r>
            <a:r>
              <a:rPr lang="zh-CN" altLang="en-US" sz="3600" dirty="0">
                <a:solidFill>
                  <a:srgbClr val="760000"/>
                </a:solidFill>
                <a:latin typeface="华文新魏" panose="02010800040101010101" pitchFamily="2" charset="-122"/>
                <a:ea typeface="华文新魏" panose="02010800040101010101" pitchFamily="2" charset="-122"/>
              </a:rPr>
              <a:t>上海失陷</a:t>
            </a:r>
            <a:r>
              <a:rPr lang="zh-CN" altLang="en-US" sz="3600" dirty="0">
                <a:latin typeface="华文新魏" panose="02010800040101010101" pitchFamily="2" charset="-122"/>
                <a:ea typeface="华文新魏" panose="02010800040101010101" pitchFamily="2" charset="-122"/>
              </a:rPr>
              <a:t>，淞沪会战结束。</a:t>
            </a:r>
            <a:endParaRPr lang="zh-CN" altLang="en-US" sz="3600" dirty="0">
              <a:latin typeface="华文新魏" panose="02010800040101010101" pitchFamily="2" charset="-122"/>
              <a:ea typeface="华文新魏" panose="02010800040101010101" pitchFamily="2" charset="-122"/>
            </a:endParaRPr>
          </a:p>
        </p:txBody>
      </p:sp>
      <p:sp>
        <p:nvSpPr>
          <p:cNvPr id="45" name="矩形 44"/>
          <p:cNvSpPr/>
          <p:nvPr/>
        </p:nvSpPr>
        <p:spPr>
          <a:xfrm>
            <a:off x="4189401" y="5001537"/>
            <a:ext cx="6643734" cy="1384995"/>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装备低劣的中国军队与日军激战</a:t>
            </a:r>
            <a:r>
              <a:rPr lang="en-US" sz="2800" dirty="0">
                <a:latin typeface="华文新魏" panose="02010800040101010101" pitchFamily="2" charset="-122"/>
                <a:ea typeface="华文新魏" panose="02010800040101010101" pitchFamily="2" charset="-122"/>
              </a:rPr>
              <a:t>3</a:t>
            </a:r>
            <a:r>
              <a:rPr lang="zh-CN" altLang="en-US" sz="2800" dirty="0">
                <a:latin typeface="华文新魏" panose="02010800040101010101" pitchFamily="2" charset="-122"/>
                <a:ea typeface="华文新魏" panose="02010800040101010101" pitchFamily="2" charset="-122"/>
              </a:rPr>
              <a:t>个月，日军宣布死伤</a:t>
            </a:r>
            <a:r>
              <a:rPr lang="en-US" altLang="zh-CN" sz="2800" dirty="0">
                <a:latin typeface="华文新魏" panose="02010800040101010101" pitchFamily="2" charset="-122"/>
                <a:ea typeface="华文新魏" panose="02010800040101010101" pitchFamily="2" charset="-122"/>
              </a:rPr>
              <a:t>4</a:t>
            </a:r>
            <a:r>
              <a:rPr lang="zh-CN" altLang="en-US" sz="2800" dirty="0">
                <a:latin typeface="华文新魏" panose="02010800040101010101" pitchFamily="2" charset="-122"/>
                <a:ea typeface="华文新魏" panose="02010800040101010101" pitchFamily="2" charset="-122"/>
              </a:rPr>
              <a:t>万余人</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中国军队统计死伤</a:t>
            </a:r>
            <a:r>
              <a:rPr lang="en-US" altLang="zh-CN" sz="2800" dirty="0">
                <a:latin typeface="华文新魏" panose="02010800040101010101" pitchFamily="2" charset="-122"/>
                <a:ea typeface="华文新魏" panose="02010800040101010101" pitchFamily="2" charset="-122"/>
              </a:rPr>
              <a:t>30</a:t>
            </a:r>
            <a:r>
              <a:rPr lang="zh-CN" altLang="en-US" sz="2800" dirty="0">
                <a:latin typeface="华文新魏" panose="02010800040101010101" pitchFamily="2" charset="-122"/>
                <a:ea typeface="华文新魏" panose="02010800040101010101" pitchFamily="2" charset="-122"/>
              </a:rPr>
              <a:t>万人。</a:t>
            </a:r>
            <a:endParaRPr lang="zh-CN" altLang="en-US" sz="2800" dirty="0">
              <a:latin typeface="华文新魏" panose="02010800040101010101" pitchFamily="2" charset="-122"/>
              <a:ea typeface="华文新魏" panose="02010800040101010101" pitchFamily="2" charset="-122"/>
            </a:endParaRPr>
          </a:p>
        </p:txBody>
      </p:sp>
      <p:pic>
        <p:nvPicPr>
          <p:cNvPr id="44" name="Picture 26" descr="9">
            <a:hlinkClick r:id="rId7" action="ppaction://hlinksldjump"/>
          </p:cNvPr>
          <p:cNvPicPr>
            <a:picLocks noChangeAspect="1" noChangeArrowheads="1"/>
          </p:cNvPicPr>
          <p:nvPr/>
        </p:nvPicPr>
        <p:blipFill>
          <a:blip r:embed="rId8">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pic>
        <p:nvPicPr>
          <p:cNvPr id="35" name="图片 34" descr="6a591a74e0fd06222cb9e1ec50f2c2a5.jpg"/>
          <p:cNvPicPr>
            <a:picLocks noChangeAspect="1"/>
          </p:cNvPicPr>
          <p:nvPr/>
        </p:nvPicPr>
        <p:blipFill>
          <a:blip r:embed="rId9"/>
          <a:srcRect t="4875"/>
          <a:stretch>
            <a:fillRect/>
          </a:stretch>
        </p:blipFill>
        <p:spPr>
          <a:xfrm>
            <a:off x="188873" y="2171690"/>
            <a:ext cx="3604747" cy="4572032"/>
          </a:xfrm>
          <a:prstGeom prst="rect">
            <a:avLst/>
          </a:prstGeom>
          <a:ln>
            <a:noFill/>
          </a:ln>
          <a:effectLst>
            <a:outerShdw blurRad="292100" dist="139700" dir="2700000" algn="tl" rotWithShape="0">
              <a:srgbClr val="333333">
                <a:alpha val="65000"/>
              </a:srgbClr>
            </a:outerShdw>
          </a:effectLst>
        </p:spPr>
      </p:pic>
      <p:pic>
        <p:nvPicPr>
          <p:cNvPr id="39" name="Picture 16" descr="日軍佔領上海復旦大學"/>
          <p:cNvPicPr>
            <a:picLocks noChangeAspect="1" noChangeArrowheads="1"/>
          </p:cNvPicPr>
          <p:nvPr/>
        </p:nvPicPr>
        <p:blipFill>
          <a:blip r:embed="rId10"/>
          <a:srcRect/>
          <a:stretch>
            <a:fillRect/>
          </a:stretch>
        </p:blipFill>
        <p:spPr bwMode="auto">
          <a:xfrm>
            <a:off x="4189401" y="2314566"/>
            <a:ext cx="3838813" cy="2214578"/>
          </a:xfrm>
          <a:prstGeom prst="rect">
            <a:avLst/>
          </a:prstGeom>
          <a:noFill/>
        </p:spPr>
      </p:pic>
      <p:sp>
        <p:nvSpPr>
          <p:cNvPr id="40" name="Rectangle 17"/>
          <p:cNvSpPr>
            <a:spLocks noChangeArrowheads="1"/>
          </p:cNvSpPr>
          <p:nvPr/>
        </p:nvSpPr>
        <p:spPr bwMode="auto">
          <a:xfrm>
            <a:off x="4689467" y="4445564"/>
            <a:ext cx="2857520" cy="369332"/>
          </a:xfrm>
          <a:prstGeom prst="rect">
            <a:avLst/>
          </a:prstGeom>
          <a:noFill/>
          <a:ln w="9525">
            <a:noFill/>
            <a:miter lim="800000"/>
          </a:ln>
          <a:effectLst/>
        </p:spPr>
        <p:txBody>
          <a:bodyPr wrap="square">
            <a:spAutoFit/>
          </a:bodyPr>
          <a:lstStyle/>
          <a:p>
            <a:r>
              <a:rPr lang="zh-TW"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日</a:t>
            </a:r>
            <a:r>
              <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军占领</a:t>
            </a:r>
            <a:r>
              <a:rPr lang="zh-TW"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上海</a:t>
            </a:r>
            <a:r>
              <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复</a:t>
            </a:r>
            <a:r>
              <a:rPr lang="zh-TW"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旦大</a:t>
            </a:r>
            <a:r>
              <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学</a:t>
            </a:r>
            <a:endPar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pic>
        <p:nvPicPr>
          <p:cNvPr id="41" name="图片 40" descr="1677872336173909387.jpg"/>
          <p:cNvPicPr>
            <a:picLocks noChangeAspect="1"/>
          </p:cNvPicPr>
          <p:nvPr/>
        </p:nvPicPr>
        <p:blipFill>
          <a:blip r:embed="rId11"/>
          <a:srcRect l="18359" t="7294" b="7294"/>
          <a:stretch>
            <a:fillRect/>
          </a:stretch>
        </p:blipFill>
        <p:spPr>
          <a:xfrm>
            <a:off x="8118491" y="2314566"/>
            <a:ext cx="2843900" cy="2143140"/>
          </a:xfrm>
          <a:prstGeom prst="rect">
            <a:avLst/>
          </a:prstGeom>
        </p:spPr>
      </p:pic>
      <p:sp>
        <p:nvSpPr>
          <p:cNvPr id="47" name="Rectangle 17"/>
          <p:cNvSpPr>
            <a:spLocks noChangeArrowheads="1"/>
          </p:cNvSpPr>
          <p:nvPr/>
        </p:nvSpPr>
        <p:spPr bwMode="auto">
          <a:xfrm>
            <a:off x="8832871" y="4457706"/>
            <a:ext cx="2857520" cy="369332"/>
          </a:xfrm>
          <a:prstGeom prst="rect">
            <a:avLst/>
          </a:prstGeom>
          <a:noFill/>
          <a:ln w="9525">
            <a:noFill/>
            <a:miter lim="800000"/>
          </a:ln>
          <a:effectLst/>
        </p:spPr>
        <p:txBody>
          <a:bodyPr wrap="square">
            <a:spAutoFit/>
          </a:bodyPr>
          <a:lstStyle/>
          <a:p>
            <a:r>
              <a:rPr lang="zh-TW"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上海</a:t>
            </a:r>
            <a:r>
              <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rPr>
              <a:t>沦陷后</a:t>
            </a:r>
            <a:endParaRPr lang="zh-CN" altLang="en-US" sz="1800" dirty="0">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ssolve">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105R464N-7.jpg"/>
          <p:cNvPicPr>
            <a:picLocks noChangeAspect="1"/>
          </p:cNvPicPr>
          <p:nvPr/>
        </p:nvPicPr>
        <p:blipFill>
          <a:blip r:embed="rId1">
            <a:clrChange>
              <a:clrFrom>
                <a:srgbClr val="E7EEE6"/>
              </a:clrFrom>
              <a:clrTo>
                <a:srgbClr val="E7EEE6">
                  <a:alpha val="0"/>
                </a:srgbClr>
              </a:clrTo>
            </a:clrChange>
          </a:blip>
          <a:srcRect b="11565"/>
          <a:stretch>
            <a:fillRect/>
          </a:stretch>
        </p:blipFill>
        <p:spPr>
          <a:xfrm>
            <a:off x="1474757" y="3671888"/>
            <a:ext cx="3903649" cy="3036863"/>
          </a:xfrm>
          <a:prstGeom prst="rect">
            <a:avLst/>
          </a:prstGeom>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617633"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影响</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矩形 37"/>
          <p:cNvSpPr/>
          <p:nvPr/>
        </p:nvSpPr>
        <p:spPr>
          <a:xfrm>
            <a:off x="831815" y="1743062"/>
            <a:ext cx="5500726" cy="1754326"/>
          </a:xfrm>
          <a:prstGeom prst="rect">
            <a:avLst/>
          </a:prstGeom>
        </p:spPr>
        <p:txBody>
          <a:bodyPr wrap="square">
            <a:spAutoFit/>
          </a:bodyPr>
          <a:lstStyle/>
          <a:p>
            <a:r>
              <a:rPr lang="zh-CN" altLang="en-US" sz="3600" dirty="0">
                <a:latin typeface="华文新魏" panose="02010800040101010101" pitchFamily="2" charset="-122"/>
                <a:ea typeface="华文新魏" panose="02010800040101010101" pitchFamily="2" charset="-122"/>
              </a:rPr>
              <a:t>       打破了日本</a:t>
            </a:r>
            <a:r>
              <a:rPr lang="en-US" altLang="zh-CN" sz="3600" dirty="0">
                <a:latin typeface="华文新魏" panose="02010800040101010101" pitchFamily="2" charset="-122"/>
                <a:ea typeface="华文新魏" panose="02010800040101010101" pitchFamily="2" charset="-122"/>
              </a:rPr>
              <a:t>3</a:t>
            </a:r>
            <a:r>
              <a:rPr lang="zh-CN" altLang="en-US" sz="3600" dirty="0">
                <a:latin typeface="华文新魏" panose="02010800040101010101" pitchFamily="2" charset="-122"/>
                <a:ea typeface="华文新魏" panose="02010800040101010101" pitchFamily="2" charset="-122"/>
              </a:rPr>
              <a:t>个月灭亡中国的迷梦，激发了全国人民的斗志。</a:t>
            </a:r>
            <a:endParaRPr lang="zh-CN" altLang="en-US" sz="3600" dirty="0">
              <a:latin typeface="华文新魏" panose="02010800040101010101" pitchFamily="2" charset="-122"/>
              <a:ea typeface="华文新魏" panose="02010800040101010101" pitchFamily="2" charset="-122"/>
            </a:endParaRPr>
          </a:p>
        </p:txBody>
      </p:sp>
      <p:sp>
        <p:nvSpPr>
          <p:cNvPr id="45" name="矩形 44"/>
          <p:cNvSpPr/>
          <p:nvPr/>
        </p:nvSpPr>
        <p:spPr>
          <a:xfrm>
            <a:off x="1403319" y="6685414"/>
            <a:ext cx="4143404" cy="415498"/>
          </a:xfrm>
          <a:prstGeom prst="rect">
            <a:avLst/>
          </a:prstGeom>
        </p:spPr>
        <p:txBody>
          <a:bodyPr wrap="square">
            <a:spAutoFit/>
          </a:bodyPr>
          <a:lstStyle/>
          <a:p>
            <a:r>
              <a:rPr lang="zh-CN" altLang="en-US" dirty="0">
                <a:latin typeface="华文新魏" panose="02010800040101010101" pitchFamily="2" charset="-122"/>
                <a:ea typeface="华文新魏" panose="02010800040101010101" pitchFamily="2" charset="-122"/>
              </a:rPr>
              <a:t>国军以</a:t>
            </a:r>
            <a:r>
              <a:rPr lang="en-US" altLang="zh-CN" dirty="0">
                <a:latin typeface="华文新魏" panose="02010800040101010101" pitchFamily="2" charset="-122"/>
                <a:ea typeface="华文新魏" panose="02010800040101010101" pitchFamily="2" charset="-122"/>
              </a:rPr>
              <a:t>60%</a:t>
            </a:r>
            <a:r>
              <a:rPr lang="zh-CN" altLang="en-US" dirty="0">
                <a:latin typeface="华文新魏" panose="02010800040101010101" pitchFamily="2" charset="-122"/>
                <a:ea typeface="华文新魏" panose="02010800040101010101" pitchFamily="2" charset="-122"/>
              </a:rPr>
              <a:t>的精锐部队损失殆尽</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4" name="Picture 26" descr="9">
            <a:hlinkClick r:id="rId5" action="ppaction://hlinksldjump"/>
          </p:cNvPr>
          <p:cNvPicPr>
            <a:picLocks noChangeAspect="1" noChangeArrowheads="1"/>
          </p:cNvPicPr>
          <p:nvPr/>
        </p:nvPicPr>
        <p:blipFill>
          <a:blip r:embed="rId6">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29" name="矩形 28"/>
          <p:cNvSpPr/>
          <p:nvPr/>
        </p:nvSpPr>
        <p:spPr>
          <a:xfrm>
            <a:off x="1046129" y="2907953"/>
            <a:ext cx="9715568" cy="1200329"/>
          </a:xfrm>
          <a:prstGeom prst="rect">
            <a:avLst/>
          </a:prstGeom>
        </p:spPr>
        <p:txBody>
          <a:bodyPr wrap="square">
            <a:spAutoFit/>
          </a:bodyPr>
          <a:lstStyle/>
          <a:p>
            <a:r>
              <a:rPr lang="zh-CN" altLang="en-US" sz="3600" dirty="0">
                <a:solidFill>
                  <a:schemeClr val="bg1"/>
                </a:solidFill>
                <a:latin typeface="华文新魏" panose="02010800040101010101" pitchFamily="2" charset="-122"/>
                <a:ea typeface="华文新魏" panose="02010800040101010101" pitchFamily="2" charset="-122"/>
              </a:rPr>
              <a:t>        上海失陷后，日军向中国军队进行追击，直奔国民政府所在地</a:t>
            </a:r>
            <a:r>
              <a:rPr lang="en-US" altLang="zh-CN" sz="3600" dirty="0">
                <a:solidFill>
                  <a:schemeClr val="bg1"/>
                </a:solidFill>
                <a:latin typeface="华文新魏" panose="02010800040101010101" pitchFamily="2" charset="-122"/>
                <a:ea typeface="华文新魏" panose="02010800040101010101" pitchFamily="2" charset="-122"/>
              </a:rPr>
              <a:t>——</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24" name="矩形 23"/>
          <p:cNvSpPr/>
          <p:nvPr/>
        </p:nvSpPr>
        <p:spPr>
          <a:xfrm>
            <a:off x="4618029" y="4457706"/>
            <a:ext cx="2031325" cy="1200329"/>
          </a:xfrm>
          <a:prstGeom prst="rect">
            <a:avLst/>
          </a:prstGeom>
        </p:spPr>
        <p:txBody>
          <a:bodyPr wrap="none">
            <a:spAutoFit/>
          </a:bodyPr>
          <a:lstStyle/>
          <a:p>
            <a:r>
              <a:rPr lang="zh-CN" altLang="en-US" sz="7200" b="1" dirty="0">
                <a:solidFill>
                  <a:srgbClr val="FF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南京</a:t>
            </a:r>
            <a:endParaRPr lang="zh-CN" altLang="en-US" sz="7200" b="1" dirty="0">
              <a:solidFill>
                <a:srgbClr val="FF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dissolv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5475285" y="957244"/>
            <a:ext cx="5643602" cy="5857916"/>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2689203"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攻陷南京</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TextBox 23"/>
          <p:cNvSpPr txBox="1"/>
          <p:nvPr/>
        </p:nvSpPr>
        <p:spPr>
          <a:xfrm>
            <a:off x="546063" y="1957376"/>
            <a:ext cx="4475153" cy="1310013"/>
          </a:xfrm>
          <a:prstGeom prst="rect">
            <a:avLst/>
          </a:prstGeom>
          <a:noFill/>
        </p:spPr>
        <p:txBody>
          <a:bodyPr wrap="square" lIns="78145" tIns="39072" rIns="78145" bIns="39072" rtlCol="0">
            <a:spAutoFit/>
          </a:bodyPr>
          <a:lstStyle/>
          <a:p>
            <a:r>
              <a:rPr lang="en-US" altLang="zh-CN" sz="4000" b="1" dirty="0">
                <a:solidFill>
                  <a:srgbClr val="760000"/>
                </a:solidFill>
                <a:latin typeface="华文新魏" panose="02010800040101010101" pitchFamily="2" charset="-122"/>
                <a:ea typeface="华文新魏" panose="02010800040101010101" pitchFamily="2" charset="-122"/>
              </a:rPr>
              <a:t>     1937</a:t>
            </a:r>
            <a:r>
              <a:rPr lang="zh-CN" altLang="en-US" sz="4000" b="1" dirty="0">
                <a:solidFill>
                  <a:srgbClr val="760000"/>
                </a:solidFill>
                <a:latin typeface="华文新魏" panose="02010800040101010101" pitchFamily="2" charset="-122"/>
                <a:ea typeface="华文新魏" panose="02010800040101010101" pitchFamily="2" charset="-122"/>
              </a:rPr>
              <a:t>年</a:t>
            </a:r>
            <a:r>
              <a:rPr lang="en-US" altLang="zh-CN" sz="4000" b="1" dirty="0">
                <a:solidFill>
                  <a:srgbClr val="760000"/>
                </a:solidFill>
                <a:latin typeface="华文新魏" panose="02010800040101010101" pitchFamily="2" charset="-122"/>
                <a:ea typeface="华文新魏" panose="02010800040101010101" pitchFamily="2" charset="-122"/>
              </a:rPr>
              <a:t>12</a:t>
            </a:r>
            <a:r>
              <a:rPr lang="zh-CN" altLang="en-US" sz="4000" b="1" dirty="0">
                <a:solidFill>
                  <a:srgbClr val="760000"/>
                </a:solidFill>
                <a:latin typeface="华文新魏" panose="02010800040101010101" pitchFamily="2" charset="-122"/>
                <a:ea typeface="华文新魏" panose="02010800040101010101" pitchFamily="2" charset="-122"/>
              </a:rPr>
              <a:t>月</a:t>
            </a:r>
            <a:r>
              <a:rPr lang="en-US" altLang="zh-CN" sz="4000" b="1" dirty="0">
                <a:solidFill>
                  <a:srgbClr val="760000"/>
                </a:solidFill>
                <a:latin typeface="华文新魏" panose="02010800040101010101" pitchFamily="2" charset="-122"/>
                <a:ea typeface="华文新魏" panose="02010800040101010101" pitchFamily="2" charset="-122"/>
              </a:rPr>
              <a:t>13</a:t>
            </a:r>
            <a:r>
              <a:rPr lang="zh-CN" altLang="en-US" sz="4000" b="1" dirty="0">
                <a:solidFill>
                  <a:srgbClr val="760000"/>
                </a:solidFill>
                <a:latin typeface="华文新魏" panose="02010800040101010101" pitchFamily="2" charset="-122"/>
                <a:ea typeface="华文新魏" panose="02010800040101010101" pitchFamily="2" charset="-122"/>
              </a:rPr>
              <a:t>日</a:t>
            </a:r>
            <a:r>
              <a:rPr lang="zh-CN" altLang="en-US" sz="4000" dirty="0">
                <a:latin typeface="华文新魏" panose="02010800040101010101" pitchFamily="2" charset="-122"/>
                <a:ea typeface="华文新魏" panose="02010800040101010101" pitchFamily="2" charset="-122"/>
              </a:rPr>
              <a:t>，日军</a:t>
            </a:r>
            <a:r>
              <a:rPr lang="zh-CN" altLang="en-US" sz="4000" b="1" dirty="0">
                <a:solidFill>
                  <a:srgbClr val="760000"/>
                </a:solidFill>
                <a:latin typeface="华文新魏" panose="02010800040101010101" pitchFamily="2" charset="-122"/>
                <a:ea typeface="华文新魏" panose="02010800040101010101" pitchFamily="2" charset="-122"/>
              </a:rPr>
              <a:t>攻陷南京</a:t>
            </a:r>
            <a:r>
              <a:rPr lang="zh-CN" altLang="en-US" sz="4000" dirty="0">
                <a:latin typeface="华文新魏" panose="02010800040101010101" pitchFamily="2" charset="-122"/>
                <a:ea typeface="华文新魏" panose="02010800040101010101" pitchFamily="2" charset="-122"/>
              </a:rPr>
              <a:t>。</a:t>
            </a:r>
            <a:endParaRPr lang="zh-CN" altLang="en-US" sz="4000" dirty="0">
              <a:latin typeface="华文新魏" panose="02010800040101010101" pitchFamily="2" charset="-122"/>
              <a:ea typeface="华文新魏" panose="02010800040101010101" pitchFamily="2" charset="-122"/>
            </a:endParaRPr>
          </a:p>
        </p:txBody>
      </p:sp>
      <p:sp>
        <p:nvSpPr>
          <p:cNvPr id="35" name="矩形 34"/>
          <p:cNvSpPr/>
          <p:nvPr/>
        </p:nvSpPr>
        <p:spPr>
          <a:xfrm>
            <a:off x="546063" y="3814764"/>
            <a:ext cx="4643470" cy="1938992"/>
          </a:xfrm>
          <a:prstGeom prst="rect">
            <a:avLst/>
          </a:prstGeom>
        </p:spPr>
        <p:txBody>
          <a:bodyPr wrap="square">
            <a:spAutoFit/>
          </a:bodyPr>
          <a:lstStyle/>
          <a:p>
            <a:r>
              <a:rPr lang="zh-CN" altLang="en-US" sz="4000" dirty="0">
                <a:solidFill>
                  <a:prstClr val="black"/>
                </a:solidFill>
                <a:latin typeface="华文新魏" panose="02010800040101010101" pitchFamily="2" charset="-122"/>
                <a:ea typeface="华文新魏" panose="02010800040101010101" pitchFamily="2" charset="-122"/>
              </a:rPr>
              <a:t>       国民政府迁往</a:t>
            </a:r>
            <a:r>
              <a:rPr lang="zh-CN" altLang="en-US" sz="4000" b="1" dirty="0">
                <a:solidFill>
                  <a:srgbClr val="760000"/>
                </a:solidFill>
                <a:latin typeface="华文新魏" panose="02010800040101010101" pitchFamily="2" charset="-122"/>
                <a:ea typeface="华文新魏" panose="02010800040101010101" pitchFamily="2" charset="-122"/>
              </a:rPr>
              <a:t>重庆</a:t>
            </a:r>
            <a:r>
              <a:rPr lang="zh-CN" altLang="en-US" sz="4000" dirty="0">
                <a:solidFill>
                  <a:prstClr val="black"/>
                </a:solidFill>
                <a:latin typeface="华文新魏" panose="02010800040101010101" pitchFamily="2" charset="-122"/>
                <a:ea typeface="华文新魏" panose="02010800040101010101" pitchFamily="2" charset="-122"/>
              </a:rPr>
              <a:t>，把</a:t>
            </a:r>
            <a:r>
              <a:rPr lang="zh-CN" altLang="en-US" sz="4000" b="1" dirty="0">
                <a:solidFill>
                  <a:srgbClr val="760000"/>
                </a:solidFill>
                <a:latin typeface="华文新魏" panose="02010800040101010101" pitchFamily="2" charset="-122"/>
                <a:ea typeface="华文新魏" panose="02010800040101010101" pitchFamily="2" charset="-122"/>
              </a:rPr>
              <a:t>重庆</a:t>
            </a:r>
            <a:r>
              <a:rPr lang="zh-CN" altLang="en-US" sz="4000" dirty="0">
                <a:solidFill>
                  <a:prstClr val="black"/>
                </a:solidFill>
                <a:latin typeface="华文新魏" panose="02010800040101010101" pitchFamily="2" charset="-122"/>
                <a:ea typeface="华文新魏" panose="02010800040101010101" pitchFamily="2" charset="-122"/>
              </a:rPr>
              <a:t>作为战时的</a:t>
            </a:r>
            <a:r>
              <a:rPr lang="zh-CN" altLang="en-US" sz="4000" b="1" dirty="0">
                <a:solidFill>
                  <a:srgbClr val="760000"/>
                </a:solidFill>
                <a:latin typeface="华文新魏" panose="02010800040101010101" pitchFamily="2" charset="-122"/>
                <a:ea typeface="华文新魏" panose="02010800040101010101" pitchFamily="2" charset="-122"/>
              </a:rPr>
              <a:t>陪都</a:t>
            </a:r>
            <a:r>
              <a:rPr lang="zh-CN" altLang="en-US" sz="4000" dirty="0">
                <a:solidFill>
                  <a:prstClr val="black"/>
                </a:solidFill>
                <a:latin typeface="华文新魏" panose="02010800040101010101" pitchFamily="2" charset="-122"/>
                <a:ea typeface="华文新魏" panose="02010800040101010101" pitchFamily="2" charset="-122"/>
              </a:rPr>
              <a:t>。</a:t>
            </a:r>
            <a:endParaRPr lang="zh-CN" altLang="en-US" sz="4000" dirty="0"/>
          </a:p>
        </p:txBody>
      </p:sp>
      <p:pic>
        <p:nvPicPr>
          <p:cNvPr id="38" name="图片 37" descr="U9982P1DT20140313180633.jpg"/>
          <p:cNvPicPr>
            <a:picLocks noChangeAspect="1"/>
          </p:cNvPicPr>
          <p:nvPr/>
        </p:nvPicPr>
        <p:blipFill>
          <a:blip r:embed="rId7"/>
          <a:stretch>
            <a:fillRect/>
          </a:stretch>
        </p:blipFill>
        <p:spPr>
          <a:xfrm>
            <a:off x="5546723" y="1171558"/>
            <a:ext cx="5373868" cy="4357718"/>
          </a:xfrm>
          <a:prstGeom prst="rect">
            <a:avLst/>
          </a:prstGeom>
        </p:spPr>
      </p:pic>
      <p:sp>
        <p:nvSpPr>
          <p:cNvPr id="39" name="矩形 38"/>
          <p:cNvSpPr/>
          <p:nvPr/>
        </p:nvSpPr>
        <p:spPr>
          <a:xfrm>
            <a:off x="6046789" y="5672152"/>
            <a:ext cx="4929222" cy="830997"/>
          </a:xfrm>
          <a:prstGeom prst="rect">
            <a:avLst/>
          </a:prstGeom>
        </p:spPr>
        <p:txBody>
          <a:bodyPr wrap="square">
            <a:spAutoFit/>
          </a:bodyPr>
          <a:lstStyle/>
          <a:p>
            <a:r>
              <a:rPr lang="en-US" altLang="zh-CN" sz="2400" dirty="0">
                <a:latin typeface="华文新魏" panose="02010800040101010101" pitchFamily="2" charset="-122"/>
                <a:ea typeface="华文新魏" panose="02010800040101010101" pitchFamily="2" charset="-122"/>
              </a:rPr>
              <a:t>        1937</a:t>
            </a:r>
            <a:r>
              <a:rPr lang="zh-CN" altLang="en-US" sz="2400" dirty="0">
                <a:latin typeface="华文新魏" panose="02010800040101010101" pitchFamily="2" charset="-122"/>
                <a:ea typeface="华文新魏" panose="02010800040101010101" pitchFamily="2" charset="-122"/>
              </a:rPr>
              <a:t>年</a:t>
            </a:r>
            <a:r>
              <a:rPr lang="en-US" altLang="zh-CN" sz="2400" dirty="0">
                <a:latin typeface="华文新魏" panose="02010800040101010101" pitchFamily="2" charset="-122"/>
                <a:ea typeface="华文新魏" panose="02010800040101010101" pitchFamily="2" charset="-122"/>
              </a:rPr>
              <a:t>12</a:t>
            </a:r>
            <a:r>
              <a:rPr lang="zh-CN" altLang="en-US" sz="2400" dirty="0">
                <a:latin typeface="华文新魏" panose="02010800040101010101" pitchFamily="2" charset="-122"/>
                <a:ea typeface="华文新魏" panose="02010800040101010101" pitchFamily="2" charset="-122"/>
              </a:rPr>
              <a:t>月，日军攻陷南京，在中央门举行入城式。</a:t>
            </a:r>
            <a:endParaRPr lang="zh-CN" altLang="en-US" sz="2400"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未命名"/>
          <p:cNvPicPr>
            <a:picLocks noChangeAspect="1" noChangeArrowheads="1"/>
          </p:cNvPicPr>
          <p:nvPr/>
        </p:nvPicPr>
        <p:blipFill>
          <a:blip r:embed="rId1">
            <a:extLst>
              <a:ext uri="{28A0092B-C50C-407E-A947-70E740481C1C}">
                <a14:useLocalDpi xmlns:a14="http://schemas.microsoft.com/office/drawing/2010/main" val="0"/>
              </a:ext>
            </a:extLst>
          </a:blip>
          <a:srcRect b="3750"/>
          <a:stretch>
            <a:fillRect/>
          </a:stretch>
        </p:blipFill>
        <p:spPr bwMode="auto">
          <a:xfrm>
            <a:off x="4071965" y="600054"/>
            <a:ext cx="7404112" cy="6600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 name="Text Box 17"/>
          <p:cNvSpPr txBox="1">
            <a:spLocks noChangeArrowheads="1"/>
          </p:cNvSpPr>
          <p:nvPr/>
        </p:nvSpPr>
        <p:spPr bwMode="auto">
          <a:xfrm>
            <a:off x="3512293" y="600054"/>
            <a:ext cx="677108" cy="6858000"/>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zh-CN" altLang="en-US" sz="3200" b="1" dirty="0">
                <a:solidFill>
                  <a:schemeClr val="bg1"/>
                </a:solidFill>
                <a:effectLst>
                  <a:outerShdw blurRad="38100" dist="38100" dir="2700000" algn="tl">
                    <a:srgbClr val="000000">
                      <a:alpha val="43137"/>
                    </a:srgbClr>
                  </a:outerShdw>
                </a:effectLst>
                <a:ea typeface="黑体" panose="02010609060101010101" pitchFamily="49" charset="-122"/>
              </a:rPr>
              <a:t>卢沟桥事变后日本侵略中国形势图</a:t>
            </a:r>
            <a:endParaRPr lang="zh-CN" altLang="en-US" sz="3200" b="1" dirty="0">
              <a:solidFill>
                <a:schemeClr val="bg1"/>
              </a:solidFill>
              <a:effectLst>
                <a:outerShdw blurRad="38100" dist="38100" dir="2700000" algn="tl">
                  <a:srgbClr val="000000">
                    <a:alpha val="43137"/>
                  </a:srgbClr>
                </a:outerShdw>
              </a:effectLst>
              <a:ea typeface="黑体" panose="02010609060101010101" pitchFamily="49" charset="-122"/>
            </a:endParaRPr>
          </a:p>
        </p:txBody>
      </p:sp>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9" name="AutoShape 4"/>
          <p:cNvSpPr>
            <a:spLocks noChangeArrowheads="1"/>
          </p:cNvSpPr>
          <p:nvPr/>
        </p:nvSpPr>
        <p:spPr bwMode="auto">
          <a:xfrm>
            <a:off x="8761433" y="1100120"/>
            <a:ext cx="2540968" cy="760413"/>
          </a:xfrm>
          <a:prstGeom prst="wedgeRoundRectCallout">
            <a:avLst>
              <a:gd name="adj1" fmla="val -79997"/>
              <a:gd name="adj2" fmla="val 56386"/>
              <a:gd name="adj3" fmla="val 16667"/>
            </a:avLst>
          </a:prstGeom>
          <a:solidFill>
            <a:srgbClr val="76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北平失陷</a:t>
            </a:r>
            <a:r>
              <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(1937.7.29</a:t>
            </a:r>
            <a:r>
              <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sz="18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AutoShape 6"/>
          <p:cNvSpPr>
            <a:spLocks noChangeArrowheads="1"/>
          </p:cNvSpPr>
          <p:nvPr/>
        </p:nvSpPr>
        <p:spPr bwMode="auto">
          <a:xfrm>
            <a:off x="8842347" y="2065316"/>
            <a:ext cx="1938959" cy="811610"/>
          </a:xfrm>
          <a:prstGeom prst="wedgeRoundRectCallout">
            <a:avLst>
              <a:gd name="adj1" fmla="val -83179"/>
              <a:gd name="adj2" fmla="val -50165"/>
              <a:gd name="adj3" fmla="val 16667"/>
            </a:avLst>
          </a:prstGeom>
          <a:solidFill>
            <a:srgbClr val="76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天津失陷</a:t>
            </a:r>
            <a:r>
              <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(1937.7.30)</a:t>
            </a:r>
            <a:endPar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9" name="AutoShape 7"/>
          <p:cNvSpPr>
            <a:spLocks noChangeArrowheads="1"/>
          </p:cNvSpPr>
          <p:nvPr/>
        </p:nvSpPr>
        <p:spPr bwMode="auto">
          <a:xfrm>
            <a:off x="8152905" y="4893150"/>
            <a:ext cx="2608792" cy="850440"/>
          </a:xfrm>
          <a:prstGeom prst="wedgeRoundRectCallout">
            <a:avLst>
              <a:gd name="adj1" fmla="val 16594"/>
              <a:gd name="adj2" fmla="val -116094"/>
              <a:gd name="adj3" fmla="val 16667"/>
            </a:avLst>
          </a:prstGeom>
          <a:solidFill>
            <a:srgbClr val="76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上海八一三事变</a:t>
            </a:r>
            <a:r>
              <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1937.8.13)</a:t>
            </a:r>
            <a:endPar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2" name="AutoShape 10"/>
          <p:cNvSpPr>
            <a:spLocks noChangeArrowheads="1"/>
          </p:cNvSpPr>
          <p:nvPr/>
        </p:nvSpPr>
        <p:spPr bwMode="auto">
          <a:xfrm flipH="1">
            <a:off x="4546591" y="2743194"/>
            <a:ext cx="2880321" cy="1005657"/>
          </a:xfrm>
          <a:prstGeom prst="wedgeRoundRectCallout">
            <a:avLst>
              <a:gd name="adj1" fmla="val 47503"/>
              <a:gd name="adj2" fmla="val 167296"/>
              <a:gd name="adj3" fmla="val 16667"/>
            </a:avLst>
          </a:prstGeom>
          <a:solidFill>
            <a:srgbClr val="760000"/>
          </a:solidFill>
          <a:ln w="9525">
            <a:solidFill>
              <a:schemeClr val="tx1"/>
            </a:solidFill>
            <a:miter lim="800000"/>
          </a:ln>
          <a:scene3d>
            <a:camera prst="orthographicFront"/>
            <a:lightRig rig="threePt" dir="t"/>
          </a:scene3d>
          <a:sp3d>
            <a:bevelT/>
          </a:sp3d>
        </p:spPr>
        <p:txBody>
          <a:bodyP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国民党迁都重庆</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1938</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年夏）</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3" name="AutoShape 11"/>
          <p:cNvSpPr>
            <a:spLocks noChangeArrowheads="1"/>
          </p:cNvSpPr>
          <p:nvPr/>
        </p:nvSpPr>
        <p:spPr bwMode="auto">
          <a:xfrm>
            <a:off x="6757665" y="742930"/>
            <a:ext cx="2289520" cy="776890"/>
          </a:xfrm>
          <a:prstGeom prst="wedgeRoundRectCallout">
            <a:avLst>
              <a:gd name="adj1" fmla="val -4587"/>
              <a:gd name="adj2" fmla="val 100403"/>
              <a:gd name="adj3" fmla="val 16667"/>
            </a:avLst>
          </a:prstGeom>
          <a:solidFill>
            <a:srgbClr val="76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卢沟桥事变</a:t>
            </a:r>
            <a:r>
              <a:rPr lang="zh-CN" alt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1937</a:t>
            </a:r>
            <a:r>
              <a:rPr lang="zh-CN" alt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r>
              <a:rPr 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7</a:t>
            </a:r>
            <a:r>
              <a:rPr lang="zh-CN" alt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月</a:t>
            </a:r>
            <a:r>
              <a:rPr 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7</a:t>
            </a:r>
            <a:r>
              <a:rPr lang="zh-CN" altLang="en-US" sz="1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日）</a:t>
            </a:r>
            <a:endParaRPr lang="zh-CN" altLang="en-US" sz="1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6" name="Rectangle 14"/>
          <p:cNvSpPr>
            <a:spLocks noChangeArrowheads="1"/>
          </p:cNvSpPr>
          <p:nvPr/>
        </p:nvSpPr>
        <p:spPr bwMode="auto">
          <a:xfrm>
            <a:off x="9190061" y="2886070"/>
            <a:ext cx="2124075" cy="851695"/>
          </a:xfrm>
          <a:prstGeom prst="wedgeRoundRectCallout">
            <a:avLst>
              <a:gd name="adj1" fmla="val -58045"/>
              <a:gd name="adj2" fmla="val 107993"/>
              <a:gd name="adj3" fmla="val 16667"/>
            </a:avLst>
          </a:prstGeom>
          <a:solidFill>
            <a:srgbClr val="760000"/>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南京大屠杀</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1937</a:t>
            </a:r>
            <a:r>
              <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r>
              <a:rPr 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12</a:t>
            </a:r>
            <a:r>
              <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月）</a:t>
            </a:r>
            <a:endParaRPr lang="zh-CN" altLang="en-US" sz="18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8" name="矩形 47"/>
          <p:cNvSpPr/>
          <p:nvPr/>
        </p:nvSpPr>
        <p:spPr>
          <a:xfrm>
            <a:off x="260311" y="3529012"/>
            <a:ext cx="2571768" cy="1200329"/>
          </a:xfrm>
          <a:prstGeom prst="rect">
            <a:avLst/>
          </a:prstGeom>
        </p:spPr>
        <p:txBody>
          <a:bodyPr wrap="square">
            <a:spAutoFit/>
          </a:bodyPr>
          <a:lstStyle/>
          <a:p>
            <a:r>
              <a:rPr lang="zh-CN" altLang="en-US" sz="36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全民族抗战爆发的标志：</a:t>
            </a:r>
            <a:endParaRPr lang="zh-CN" altLang="en-US" sz="3600"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49" name="矩形 48"/>
          <p:cNvSpPr/>
          <p:nvPr/>
        </p:nvSpPr>
        <p:spPr>
          <a:xfrm>
            <a:off x="117435" y="1100120"/>
            <a:ext cx="3071834" cy="1200329"/>
          </a:xfrm>
          <a:prstGeom prst="rect">
            <a:avLst/>
          </a:prstGeom>
        </p:spPr>
        <p:txBody>
          <a:bodyPr wrap="square">
            <a:spAutoFit/>
          </a:bodyPr>
          <a:lstStyle/>
          <a:p>
            <a:r>
              <a:rPr lang="zh-CN" altLang="en-US" sz="36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中国人民局部抗战的标志：</a:t>
            </a:r>
            <a:endParaRPr lang="zh-CN" altLang="en-US" sz="3600"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50" name="矩形 49"/>
          <p:cNvSpPr/>
          <p:nvPr/>
        </p:nvSpPr>
        <p:spPr>
          <a:xfrm>
            <a:off x="-25441" y="2658485"/>
            <a:ext cx="3714776" cy="584775"/>
          </a:xfrm>
          <a:prstGeom prst="rect">
            <a:avLst/>
          </a:prstGeom>
        </p:spPr>
        <p:txBody>
          <a:bodyPr wrap="square">
            <a:spAutoFit/>
          </a:bodyPr>
          <a:lstStyle/>
          <a:p>
            <a:r>
              <a:rPr lang="es-ES" altLang="zh-CN" sz="32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1931</a:t>
            </a:r>
            <a:r>
              <a:rPr lang="zh-CN" altLang="es-ES" sz="32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年九一八事变</a:t>
            </a:r>
            <a:endParaRPr lang="zh-CN" altLang="en-US" sz="3200" dirty="0">
              <a:latin typeface="华文新魏" panose="02010800040101010101" pitchFamily="2" charset="-122"/>
              <a:ea typeface="华文新魏" panose="02010800040101010101" pitchFamily="2" charset="-122"/>
            </a:endParaRPr>
          </a:p>
        </p:txBody>
      </p:sp>
      <p:sp>
        <p:nvSpPr>
          <p:cNvPr id="51" name="矩形 50"/>
          <p:cNvSpPr/>
          <p:nvPr/>
        </p:nvSpPr>
        <p:spPr>
          <a:xfrm>
            <a:off x="260311" y="5289549"/>
            <a:ext cx="3000396" cy="954107"/>
          </a:xfrm>
          <a:prstGeom prst="rect">
            <a:avLst/>
          </a:prstGeom>
        </p:spPr>
        <p:txBody>
          <a:bodyPr wrap="square">
            <a:spAutoFit/>
          </a:bodyPr>
          <a:lstStyle/>
          <a:p>
            <a:r>
              <a:rPr lang="en-US" altLang="zh-CN"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1937</a:t>
            </a:r>
            <a:r>
              <a:rPr lang="zh-CN" altLang="en-US"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年</a:t>
            </a:r>
            <a:r>
              <a:rPr lang="zh-CN" altLang="es-ES"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七七事变</a:t>
            </a:r>
            <a:endParaRPr lang="en-US" altLang="zh-CN"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a:p>
            <a:r>
              <a:rPr lang="en-US" altLang="zh-CN"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        (</a:t>
            </a:r>
            <a:r>
              <a:rPr lang="zh-CN" altLang="en-US"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卢沟桥事变</a:t>
            </a:r>
            <a:r>
              <a:rPr lang="en-US" altLang="zh-CN" sz="28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endParaRPr lang="zh-CN" altLang="en-US" sz="2800" dirty="0">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1000" fill="hold"/>
                                        <p:tgtEl>
                                          <p:spTgt spid="38"/>
                                        </p:tgtEl>
                                        <p:attrNameLst>
                                          <p:attrName>ppt_w</p:attrName>
                                        </p:attrNameLst>
                                      </p:cBhvr>
                                      <p:tavLst>
                                        <p:tav tm="0">
                                          <p:val>
                                            <p:strVal val="#ppt_w*0.70"/>
                                          </p:val>
                                        </p:tav>
                                        <p:tav tm="100000">
                                          <p:val>
                                            <p:strVal val="#ppt_w"/>
                                          </p:val>
                                        </p:tav>
                                      </p:tavLst>
                                    </p:anim>
                                    <p:anim calcmode="lin" valueType="num">
                                      <p:cBhvr>
                                        <p:cTn id="17" dur="1000" fill="hold"/>
                                        <p:tgtEl>
                                          <p:spTgt spid="38"/>
                                        </p:tgtEl>
                                        <p:attrNameLst>
                                          <p:attrName>ppt_h</p:attrName>
                                        </p:attrNameLst>
                                      </p:cBhvr>
                                      <p:tavLst>
                                        <p:tav tm="0">
                                          <p:val>
                                            <p:strVal val="#ppt_h"/>
                                          </p:val>
                                        </p:tav>
                                        <p:tav tm="100000">
                                          <p:val>
                                            <p:strVal val="#ppt_h"/>
                                          </p:val>
                                        </p:tav>
                                      </p:tavLst>
                                    </p:anim>
                                    <p:animEffect transition="in" filter="fade">
                                      <p:cBhvr>
                                        <p:cTn id="18" dur="1000"/>
                                        <p:tgtEl>
                                          <p:spTgt spid="38"/>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1000" fill="hold"/>
                                        <p:tgtEl>
                                          <p:spTgt spid="39"/>
                                        </p:tgtEl>
                                        <p:attrNameLst>
                                          <p:attrName>ppt_w</p:attrName>
                                        </p:attrNameLst>
                                      </p:cBhvr>
                                      <p:tavLst>
                                        <p:tav tm="0">
                                          <p:val>
                                            <p:strVal val="#ppt_w*0.70"/>
                                          </p:val>
                                        </p:tav>
                                        <p:tav tm="100000">
                                          <p:val>
                                            <p:strVal val="#ppt_w"/>
                                          </p:val>
                                        </p:tav>
                                      </p:tavLst>
                                    </p:anim>
                                    <p:anim calcmode="lin" valueType="num">
                                      <p:cBhvr>
                                        <p:cTn id="23" dur="1000" fill="hold"/>
                                        <p:tgtEl>
                                          <p:spTgt spid="39"/>
                                        </p:tgtEl>
                                        <p:attrNameLst>
                                          <p:attrName>ppt_h</p:attrName>
                                        </p:attrNameLst>
                                      </p:cBhvr>
                                      <p:tavLst>
                                        <p:tav tm="0">
                                          <p:val>
                                            <p:strVal val="#ppt_h"/>
                                          </p:val>
                                        </p:tav>
                                        <p:tav tm="100000">
                                          <p:val>
                                            <p:strVal val="#ppt_h"/>
                                          </p:val>
                                        </p:tav>
                                      </p:tavLst>
                                    </p:anim>
                                    <p:animEffect transition="in" filter="fade">
                                      <p:cBhvr>
                                        <p:cTn id="24" dur="1000"/>
                                        <p:tgtEl>
                                          <p:spTgt spid="39"/>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1000" fill="hold"/>
                                        <p:tgtEl>
                                          <p:spTgt spid="46"/>
                                        </p:tgtEl>
                                        <p:attrNameLst>
                                          <p:attrName>ppt_w</p:attrName>
                                        </p:attrNameLst>
                                      </p:cBhvr>
                                      <p:tavLst>
                                        <p:tav tm="0">
                                          <p:val>
                                            <p:strVal val="#ppt_w*0.70"/>
                                          </p:val>
                                        </p:tav>
                                        <p:tav tm="100000">
                                          <p:val>
                                            <p:strVal val="#ppt_w"/>
                                          </p:val>
                                        </p:tav>
                                      </p:tavLst>
                                    </p:anim>
                                    <p:anim calcmode="lin" valueType="num">
                                      <p:cBhvr>
                                        <p:cTn id="29" dur="1000" fill="hold"/>
                                        <p:tgtEl>
                                          <p:spTgt spid="46"/>
                                        </p:tgtEl>
                                        <p:attrNameLst>
                                          <p:attrName>ppt_h</p:attrName>
                                        </p:attrNameLst>
                                      </p:cBhvr>
                                      <p:tavLst>
                                        <p:tav tm="0">
                                          <p:val>
                                            <p:strVal val="#ppt_h"/>
                                          </p:val>
                                        </p:tav>
                                        <p:tav tm="100000">
                                          <p:val>
                                            <p:strVal val="#ppt_h"/>
                                          </p:val>
                                        </p:tav>
                                      </p:tavLst>
                                    </p:anim>
                                    <p:animEffect transition="in" filter="fade">
                                      <p:cBhvr>
                                        <p:cTn id="30" dur="10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camer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P spid="38" grpId="0" animBg="1" autoUpdateAnimBg="0"/>
      <p:bldP spid="39" grpId="0" animBg="1" autoUpdateAnimBg="0"/>
      <p:bldP spid="42" grpId="0" animBg="1" autoUpdateAnimBg="0"/>
      <p:bldP spid="43" grpId="0" animBg="1" autoUpdateAnimBg="0"/>
      <p:bldP spid="46" grpId="0" bldLvl="0" animBg="1" autoUpdateAnimBg="0"/>
      <p:bldP spid="50" grpId="0"/>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4618029" y="1671624"/>
            <a:ext cx="6664816" cy="4143404"/>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6"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2689203" cy="785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8873" y="885806"/>
            <a:ext cx="1826141"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攻陷南京</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1" name="Picture 26" descr="9">
            <a:hlinkClick r:id="rId7" action="ppaction://hlinksldjump"/>
          </p:cNvPr>
          <p:cNvPicPr>
            <a:picLocks noChangeAspect="1" noChangeArrowheads="1"/>
          </p:cNvPicPr>
          <p:nvPr/>
        </p:nvPicPr>
        <p:blipFill>
          <a:blip r:embed="rId8">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
        <p:nvSpPr>
          <p:cNvPr id="29" name="矩形 28"/>
          <p:cNvSpPr/>
          <p:nvPr/>
        </p:nvSpPr>
        <p:spPr>
          <a:xfrm>
            <a:off x="223143" y="2743194"/>
            <a:ext cx="4037696" cy="4154984"/>
          </a:xfrm>
          <a:prstGeom prst="rect">
            <a:avLst/>
          </a:prstGeom>
        </p:spPr>
        <p:txBody>
          <a:bodyPr wrap="square">
            <a:spAutoFit/>
          </a:bodyPr>
          <a:lstStyle/>
          <a:p>
            <a:r>
              <a:rPr lang="zh-CN" altLang="en-US" sz="3300" dirty="0">
                <a:solidFill>
                  <a:srgbClr val="000000"/>
                </a:solidFill>
                <a:latin typeface="华文新魏" panose="02010800040101010101" pitchFamily="2" charset="-122"/>
                <a:ea typeface="华文新魏" panose="02010800040101010101" pitchFamily="2" charset="-122"/>
              </a:rPr>
              <a:t>        在南京造成大量死亡和财产损失的强盗已经被抓获并处决。现已查明是蒋介石部队中心怀不满的士兵，现在局势已经平定，日本正在赈济</a:t>
            </a:r>
            <a:r>
              <a:rPr lang="en-US" altLang="zh-CN" sz="3300" dirty="0">
                <a:solidFill>
                  <a:srgbClr val="000000"/>
                </a:solidFill>
                <a:latin typeface="华文新魏" panose="02010800040101010101" pitchFamily="2" charset="-122"/>
                <a:ea typeface="华文新魏" panose="02010800040101010101" pitchFamily="2" charset="-122"/>
              </a:rPr>
              <a:t>30</a:t>
            </a:r>
            <a:r>
              <a:rPr lang="zh-CN" altLang="en-US" sz="3300" dirty="0">
                <a:solidFill>
                  <a:srgbClr val="000000"/>
                </a:solidFill>
                <a:latin typeface="华文新魏" panose="02010800040101010101" pitchFamily="2" charset="-122"/>
                <a:ea typeface="华文新魏" panose="02010800040101010101" pitchFamily="2" charset="-122"/>
              </a:rPr>
              <a:t>万中国难民。</a:t>
            </a:r>
            <a:endParaRPr lang="zh-CN" altLang="en-US" dirty="0">
              <a:latin typeface="华文新魏" panose="02010800040101010101" pitchFamily="2" charset="-122"/>
              <a:ea typeface="华文新魏" panose="02010800040101010101" pitchFamily="2" charset="-122"/>
            </a:endParaRPr>
          </a:p>
        </p:txBody>
      </p:sp>
      <p:pic>
        <p:nvPicPr>
          <p:cNvPr id="42" name="Picture 2" descr="日  本  教图1"/>
          <p:cNvPicPr>
            <a:picLocks noChangeAspect="1" noChangeArrowheads="1"/>
          </p:cNvPicPr>
          <p:nvPr/>
        </p:nvPicPr>
        <p:blipFill>
          <a:blip r:embed="rId9">
            <a:lum bright="-18000"/>
          </a:blip>
          <a:srcRect/>
          <a:stretch>
            <a:fillRect/>
          </a:stretch>
        </p:blipFill>
        <p:spPr bwMode="auto">
          <a:xfrm>
            <a:off x="4710549" y="1885938"/>
            <a:ext cx="2701005" cy="3357586"/>
          </a:xfrm>
          <a:prstGeom prst="rect">
            <a:avLst/>
          </a:prstGeom>
          <a:noFill/>
          <a:ln w="9525">
            <a:noFill/>
            <a:miter lim="800000"/>
            <a:headEnd/>
            <a:tailEnd/>
          </a:ln>
        </p:spPr>
      </p:pic>
      <p:sp>
        <p:nvSpPr>
          <p:cNvPr id="43" name="Text Box 3"/>
          <p:cNvSpPr txBox="1">
            <a:spLocks noChangeArrowheads="1"/>
          </p:cNvSpPr>
          <p:nvPr/>
        </p:nvSpPr>
        <p:spPr bwMode="auto">
          <a:xfrm>
            <a:off x="5256613" y="5243524"/>
            <a:ext cx="2539476" cy="415805"/>
          </a:xfrm>
          <a:prstGeom prst="rect">
            <a:avLst/>
          </a:prstGeom>
          <a:noFill/>
          <a:ln w="9525">
            <a:noFill/>
            <a:miter lim="800000"/>
          </a:ln>
        </p:spPr>
        <p:txBody>
          <a:bodyPr wrap="square" lIns="106985" tIns="53492" rIns="106985" bIns="53492">
            <a:spAutoFit/>
          </a:bodyPr>
          <a:lstStyle/>
          <a:p>
            <a:pPr>
              <a:spcBef>
                <a:spcPct val="50000"/>
              </a:spcBef>
            </a:pPr>
            <a:r>
              <a:rPr lang="zh-CN" altLang="en-US" sz="2000" dirty="0">
                <a:solidFill>
                  <a:srgbClr val="000000"/>
                </a:solidFill>
                <a:latin typeface="华文新魏" panose="02010800040101010101" pitchFamily="2" charset="-122"/>
                <a:ea typeface="华文新魏" panose="02010800040101010101" pitchFamily="2" charset="-122"/>
              </a:rPr>
              <a:t>日本兵帮助中国老人</a:t>
            </a:r>
            <a:endParaRPr lang="zh-CN" altLang="en-US" sz="2000" dirty="0">
              <a:solidFill>
                <a:srgbClr val="000000"/>
              </a:solidFill>
              <a:latin typeface="华文新魏" panose="02010800040101010101" pitchFamily="2" charset="-122"/>
              <a:ea typeface="华文新魏" panose="02010800040101010101" pitchFamily="2" charset="-122"/>
            </a:endParaRPr>
          </a:p>
        </p:txBody>
      </p:sp>
      <p:sp>
        <p:nvSpPr>
          <p:cNvPr id="44" name="Text Box 4"/>
          <p:cNvSpPr txBox="1">
            <a:spLocks noChangeArrowheads="1"/>
          </p:cNvSpPr>
          <p:nvPr/>
        </p:nvSpPr>
        <p:spPr bwMode="auto">
          <a:xfrm>
            <a:off x="7770646" y="5256347"/>
            <a:ext cx="3058131" cy="415805"/>
          </a:xfrm>
          <a:prstGeom prst="rect">
            <a:avLst/>
          </a:prstGeom>
          <a:noFill/>
          <a:ln w="9525">
            <a:noFill/>
            <a:miter lim="800000"/>
          </a:ln>
        </p:spPr>
        <p:txBody>
          <a:bodyPr wrap="square" lIns="106985" tIns="53492" rIns="106985" bIns="53492">
            <a:spAutoFit/>
          </a:bodyPr>
          <a:lstStyle/>
          <a:p>
            <a:r>
              <a:rPr lang="zh-CN" altLang="en-US" sz="2000" dirty="0">
                <a:solidFill>
                  <a:srgbClr val="000000"/>
                </a:solidFill>
                <a:latin typeface="华文新魏" panose="02010800040101010101" pitchFamily="2" charset="-122"/>
                <a:ea typeface="华文新魏" panose="02010800040101010101" pitchFamily="2" charset="-122"/>
              </a:rPr>
              <a:t>日本兵给中国孩子发糖果</a:t>
            </a:r>
            <a:endParaRPr lang="zh-CN" altLang="en-US" sz="2000" dirty="0">
              <a:solidFill>
                <a:srgbClr val="000000"/>
              </a:solidFill>
              <a:latin typeface="华文新魏" panose="02010800040101010101" pitchFamily="2" charset="-122"/>
              <a:ea typeface="华文新魏" panose="02010800040101010101" pitchFamily="2" charset="-122"/>
            </a:endParaRPr>
          </a:p>
        </p:txBody>
      </p:sp>
      <p:pic>
        <p:nvPicPr>
          <p:cNvPr id="45" name="Picture 5" descr="图片1"/>
          <p:cNvPicPr>
            <a:picLocks noChangeAspect="1" noChangeArrowheads="1"/>
          </p:cNvPicPr>
          <p:nvPr/>
        </p:nvPicPr>
        <p:blipFill>
          <a:blip r:embed="rId10"/>
          <a:srcRect/>
          <a:stretch>
            <a:fillRect/>
          </a:stretch>
        </p:blipFill>
        <p:spPr bwMode="auto">
          <a:xfrm>
            <a:off x="7496631" y="1885938"/>
            <a:ext cx="3718117" cy="3357586"/>
          </a:xfrm>
          <a:prstGeom prst="rect">
            <a:avLst/>
          </a:prstGeom>
          <a:noFill/>
          <a:ln w="9525">
            <a:noFill/>
            <a:miter lim="800000"/>
            <a:headEnd/>
            <a:tailEnd/>
          </a:ln>
        </p:spPr>
      </p:pic>
      <p:sp>
        <p:nvSpPr>
          <p:cNvPr id="46" name="Rectangle 28"/>
          <p:cNvSpPr>
            <a:spLocks noChangeArrowheads="1"/>
          </p:cNvSpPr>
          <p:nvPr/>
        </p:nvSpPr>
        <p:spPr bwMode="auto">
          <a:xfrm>
            <a:off x="-25441" y="1619503"/>
            <a:ext cx="4534863" cy="1123691"/>
          </a:xfrm>
          <a:prstGeom prst="rect">
            <a:avLst/>
          </a:prstGeom>
          <a:noFill/>
          <a:ln w="9525">
            <a:noFill/>
            <a:miter lim="800000"/>
          </a:ln>
          <a:effectLst/>
        </p:spPr>
        <p:txBody>
          <a:bodyPr wrap="square" lIns="106985" tIns="53492" rIns="106985" bIns="53492">
            <a:spAutoFit/>
          </a:bodyPr>
          <a:lstStyle/>
          <a:p>
            <a:r>
              <a:rPr lang="en-US" altLang="zh-CN" sz="3300" dirty="0">
                <a:solidFill>
                  <a:srgbClr val="800000"/>
                </a:solidFill>
                <a:latin typeface="华文新魏" panose="02010800040101010101" pitchFamily="2" charset="-122"/>
                <a:ea typeface="华文新魏" panose="02010800040101010101" pitchFamily="2" charset="-122"/>
              </a:rPr>
              <a:t>        1937</a:t>
            </a:r>
            <a:r>
              <a:rPr lang="zh-CN" altLang="en-US" sz="3300" dirty="0">
                <a:solidFill>
                  <a:srgbClr val="800000"/>
                </a:solidFill>
                <a:latin typeface="华文新魏" panose="02010800040101010101" pitchFamily="2" charset="-122"/>
                <a:ea typeface="华文新魏" panose="02010800040101010101" pitchFamily="2" charset="-122"/>
              </a:rPr>
              <a:t>年</a:t>
            </a:r>
            <a:r>
              <a:rPr lang="en-US" altLang="zh-CN" sz="3300" dirty="0">
                <a:solidFill>
                  <a:srgbClr val="800000"/>
                </a:solidFill>
                <a:latin typeface="华文新魏" panose="02010800040101010101" pitchFamily="2" charset="-122"/>
                <a:ea typeface="华文新魏" panose="02010800040101010101" pitchFamily="2" charset="-122"/>
              </a:rPr>
              <a:t>12</a:t>
            </a:r>
            <a:r>
              <a:rPr lang="zh-CN" altLang="en-US" sz="3300" dirty="0">
                <a:solidFill>
                  <a:srgbClr val="800000"/>
                </a:solidFill>
                <a:latin typeface="华文新魏" panose="02010800040101010101" pitchFamily="2" charset="-122"/>
                <a:ea typeface="华文新魏" panose="02010800040101010101" pitchFamily="2" charset="-122"/>
              </a:rPr>
              <a:t>月东京电台向全世界发布消息</a:t>
            </a:r>
            <a:r>
              <a:rPr lang="en-US" altLang="zh-CN" sz="3300" dirty="0">
                <a:solidFill>
                  <a:srgbClr val="800000"/>
                </a:solidFill>
                <a:latin typeface="华文新魏" panose="02010800040101010101" pitchFamily="2" charset="-122"/>
                <a:ea typeface="华文新魏" panose="02010800040101010101" pitchFamily="2" charset="-122"/>
              </a:rPr>
              <a:t>:</a:t>
            </a:r>
            <a:endParaRPr lang="en-US" altLang="zh-CN" sz="3300" dirty="0">
              <a:solidFill>
                <a:srgbClr val="800000"/>
              </a:solidFill>
              <a:latin typeface="华文新魏" panose="02010800040101010101" pitchFamily="2" charset="-122"/>
              <a:ea typeface="华文新魏" panose="02010800040101010101" pitchFamily="2" charset="-122"/>
            </a:endParaRPr>
          </a:p>
        </p:txBody>
      </p:sp>
      <p:sp>
        <p:nvSpPr>
          <p:cNvPr id="47" name="TextBox 46"/>
          <p:cNvSpPr txBox="1"/>
          <p:nvPr/>
        </p:nvSpPr>
        <p:spPr>
          <a:xfrm>
            <a:off x="5260971" y="6029342"/>
            <a:ext cx="5724644" cy="646331"/>
          </a:xfrm>
          <a:prstGeom prst="rect">
            <a:avLst/>
          </a:prstGeom>
          <a:noFill/>
        </p:spPr>
        <p:txBody>
          <a:bodyPr wrap="none" rtlCol="0">
            <a:spAutoFit/>
          </a:bodyPr>
          <a:lstStyle/>
          <a:p>
            <a:r>
              <a:rPr lang="zh-CN" altLang="en-US" sz="36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然而，真实的情况如何呢？</a:t>
            </a:r>
            <a:endParaRPr lang="zh-CN" altLang="en-US" sz="36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dissolv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500066" y="4457706"/>
            <a:ext cx="6904045" cy="171451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9" name="TextBox 28"/>
          <p:cNvSpPr txBox="1"/>
          <p:nvPr/>
        </p:nvSpPr>
        <p:spPr>
          <a:xfrm>
            <a:off x="188873" y="1722038"/>
            <a:ext cx="7858180" cy="2664230"/>
          </a:xfrm>
          <a:prstGeom prst="rect">
            <a:avLst/>
          </a:prstGeom>
          <a:noFill/>
        </p:spPr>
        <p:txBody>
          <a:bodyPr wrap="square" lIns="78145" tIns="39072" rIns="78145" bIns="39072" rtlCol="0">
            <a:spAutoFit/>
          </a:bodyPr>
          <a:lstStyle/>
          <a:p>
            <a:r>
              <a:rPr lang="zh-CN" altLang="en-US" sz="2800" dirty="0">
                <a:latin typeface="华文新魏" panose="02010800040101010101" pitchFamily="2" charset="-122"/>
                <a:ea typeface="华文新魏" panose="02010800040101010101" pitchFamily="2" charset="-122"/>
              </a:rPr>
              <a:t>        日军 占领南京后，对南京人民进行了血腥大屠杀，犯下了滔天罪行。南京的和平居民，有的被当作练习射击的靶子，有的被当作刺杀的对象，有的被活埋。据战后中国南京审判日本战犯军事法庭查证，日军占领南京后，屠杀手无寸铁的中国居民和放下武器的士兵达</a:t>
            </a:r>
            <a:r>
              <a:rPr lang="en-US" altLang="zh-CN" sz="2800" dirty="0">
                <a:latin typeface="华文新魏" panose="02010800040101010101" pitchFamily="2" charset="-122"/>
                <a:ea typeface="华文新魏" panose="02010800040101010101" pitchFamily="2" charset="-122"/>
              </a:rPr>
              <a:t>30</a:t>
            </a:r>
            <a:r>
              <a:rPr lang="zh-CN" altLang="en-US" sz="2800" dirty="0">
                <a:latin typeface="华文新魏" panose="02010800040101010101" pitchFamily="2" charset="-122"/>
                <a:ea typeface="华文新魏" panose="02010800040101010101" pitchFamily="2" charset="-122"/>
              </a:rPr>
              <a:t>万人以上。 </a:t>
            </a:r>
            <a:endParaRPr lang="zh-CN" altLang="en-US" sz="2800" dirty="0">
              <a:latin typeface="华文新魏" panose="02010800040101010101" pitchFamily="2" charset="-122"/>
              <a:ea typeface="华文新魏" panose="02010800040101010101" pitchFamily="2" charset="-122"/>
            </a:endParaRPr>
          </a:p>
        </p:txBody>
      </p:sp>
      <p:pic>
        <p:nvPicPr>
          <p:cNvPr id="35"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pic>
        <p:nvPicPr>
          <p:cNvPr id="39" name="Picture 2" descr="ydj01"/>
          <p:cNvPicPr>
            <a:picLocks noChangeAspect="1" noChangeArrowheads="1"/>
          </p:cNvPicPr>
          <p:nvPr/>
        </p:nvPicPr>
        <p:blipFill>
          <a:blip r:embed="rId7">
            <a:extLst>
              <a:ext uri="{28A0092B-C50C-407E-A947-70E740481C1C}">
                <a14:useLocalDpi xmlns:a14="http://schemas.microsoft.com/office/drawing/2010/main" val="0"/>
              </a:ext>
            </a:extLst>
          </a:blip>
          <a:srcRect l="8065" t="2650" r="8064"/>
          <a:stretch>
            <a:fillRect/>
          </a:stretch>
        </p:blipFill>
        <p:spPr>
          <a:xfrm>
            <a:off x="8047053" y="1600186"/>
            <a:ext cx="3286148" cy="4641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 name="矩形 39"/>
          <p:cNvSpPr/>
          <p:nvPr/>
        </p:nvSpPr>
        <p:spPr>
          <a:xfrm>
            <a:off x="500065" y="4529144"/>
            <a:ext cx="6832608" cy="1569660"/>
          </a:xfrm>
          <a:prstGeom prst="rect">
            <a:avLst/>
          </a:prstGeom>
        </p:spPr>
        <p:txBody>
          <a:bodyPr wrap="square">
            <a:spAutoFit/>
          </a:bodyPr>
          <a:lstStyle/>
          <a:p>
            <a:r>
              <a:rPr lang="zh-CN" altLang="en-US" sz="2400" dirty="0">
                <a:latin typeface="华文新魏" panose="02010800040101010101" pitchFamily="2" charset="-122"/>
                <a:ea typeface="华文新魏" panose="02010800040101010101" pitchFamily="2" charset="-122"/>
              </a:rPr>
              <a:t>        据</a:t>
            </a:r>
            <a:r>
              <a:rPr lang="en-US" altLang="zh-CN" sz="2400" dirty="0">
                <a:latin typeface="华文新魏" panose="02010800040101010101" pitchFamily="2" charset="-122"/>
                <a:ea typeface="华文新魏" panose="02010800040101010101" pitchFamily="2" charset="-122"/>
              </a:rPr>
              <a:t>1946</a:t>
            </a:r>
            <a:r>
              <a:rPr lang="zh-CN" altLang="en-US" sz="2400" dirty="0">
                <a:latin typeface="华文新魏" panose="02010800040101010101" pitchFamily="2" charset="-122"/>
                <a:ea typeface="华文新魏" panose="02010800040101010101" pitchFamily="2" charset="-122"/>
              </a:rPr>
              <a:t>年</a:t>
            </a:r>
            <a:r>
              <a:rPr lang="en-US" altLang="zh-CN" sz="2400" dirty="0">
                <a:latin typeface="华文新魏" panose="02010800040101010101" pitchFamily="2" charset="-122"/>
                <a:ea typeface="华文新魏" panose="02010800040101010101" pitchFamily="2" charset="-122"/>
              </a:rPr>
              <a:t>2</a:t>
            </a:r>
            <a:r>
              <a:rPr lang="zh-CN" altLang="en-US" sz="2400" dirty="0">
                <a:latin typeface="华文新魏" panose="02010800040101010101" pitchFamily="2" charset="-122"/>
                <a:ea typeface="华文新魏" panose="02010800040101010101" pitchFamily="2" charset="-122"/>
              </a:rPr>
              <a:t>月中国南京军事法庭查证</a:t>
            </a:r>
            <a:r>
              <a:rPr lang="en-US" altLang="zh-CN" sz="2400" dirty="0">
                <a:latin typeface="华文新魏" panose="02010800040101010101" pitchFamily="2" charset="-122"/>
                <a:ea typeface="华文新魏" panose="02010800040101010101" pitchFamily="2" charset="-122"/>
              </a:rPr>
              <a:t>:</a:t>
            </a:r>
            <a:r>
              <a:rPr lang="zh-CN" altLang="en-US" sz="2400" dirty="0">
                <a:latin typeface="华文新魏" panose="02010800040101010101" pitchFamily="2" charset="-122"/>
                <a:ea typeface="华文新魏" panose="02010800040101010101" pitchFamily="2" charset="-122"/>
              </a:rPr>
              <a:t>日军集体大屠杀</a:t>
            </a:r>
            <a:r>
              <a:rPr lang="en-US" altLang="zh-CN" sz="2400" dirty="0">
                <a:solidFill>
                  <a:srgbClr val="D60000"/>
                </a:solidFill>
                <a:latin typeface="华文新魏" panose="02010800040101010101" pitchFamily="2" charset="-122"/>
                <a:ea typeface="华文新魏" panose="02010800040101010101" pitchFamily="2" charset="-122"/>
              </a:rPr>
              <a:t>28</a:t>
            </a:r>
            <a:r>
              <a:rPr lang="zh-CN" altLang="en-US" sz="2400" dirty="0">
                <a:latin typeface="华文新魏" panose="02010800040101010101" pitchFamily="2" charset="-122"/>
                <a:ea typeface="华文新魏" panose="02010800040101010101" pitchFamily="2" charset="-122"/>
              </a:rPr>
              <a:t>案，</a:t>
            </a:r>
            <a:r>
              <a:rPr lang="en-US" altLang="zh-CN" sz="2400" dirty="0">
                <a:solidFill>
                  <a:srgbClr val="D60000"/>
                </a:solidFill>
                <a:latin typeface="华文新魏" panose="02010800040101010101" pitchFamily="2" charset="-122"/>
                <a:ea typeface="华文新魏" panose="02010800040101010101" pitchFamily="2" charset="-122"/>
              </a:rPr>
              <a:t>19</a:t>
            </a:r>
            <a:r>
              <a:rPr lang="zh-CN" altLang="en-US" sz="2400" dirty="0">
                <a:solidFill>
                  <a:srgbClr val="D60000"/>
                </a:solidFill>
                <a:latin typeface="华文新魏" panose="02010800040101010101" pitchFamily="2" charset="-122"/>
                <a:ea typeface="华文新魏" panose="02010800040101010101" pitchFamily="2" charset="-122"/>
              </a:rPr>
              <a:t>万</a:t>
            </a:r>
            <a:r>
              <a:rPr lang="zh-CN" altLang="en-US" sz="2400" dirty="0">
                <a:latin typeface="华文新魏" panose="02010800040101010101" pitchFamily="2" charset="-122"/>
                <a:ea typeface="华文新魏" panose="02010800040101010101" pitchFamily="2" charset="-122"/>
              </a:rPr>
              <a:t>人，零散屠杀</a:t>
            </a:r>
            <a:r>
              <a:rPr lang="en-US" altLang="zh-CN" sz="2400" dirty="0">
                <a:solidFill>
                  <a:srgbClr val="D60000"/>
                </a:solidFill>
                <a:latin typeface="华文新魏" panose="02010800040101010101" pitchFamily="2" charset="-122"/>
                <a:ea typeface="华文新魏" panose="02010800040101010101" pitchFamily="2" charset="-122"/>
              </a:rPr>
              <a:t>858</a:t>
            </a:r>
            <a:r>
              <a:rPr lang="zh-CN" altLang="en-US" sz="2400" dirty="0">
                <a:latin typeface="华文新魏" panose="02010800040101010101" pitchFamily="2" charset="-122"/>
                <a:ea typeface="华文新魏" panose="02010800040101010101" pitchFamily="2" charset="-122"/>
              </a:rPr>
              <a:t>案，</a:t>
            </a:r>
            <a:r>
              <a:rPr lang="en-US" altLang="zh-CN" sz="2400" dirty="0">
                <a:solidFill>
                  <a:srgbClr val="D60000"/>
                </a:solidFill>
                <a:latin typeface="华文新魏" panose="02010800040101010101" pitchFamily="2" charset="-122"/>
                <a:ea typeface="华文新魏" panose="02010800040101010101" pitchFamily="2" charset="-122"/>
              </a:rPr>
              <a:t>15</a:t>
            </a:r>
            <a:r>
              <a:rPr lang="zh-CN" altLang="en-US" sz="2400" dirty="0">
                <a:solidFill>
                  <a:srgbClr val="D60000"/>
                </a:solidFill>
                <a:latin typeface="华文新魏" panose="02010800040101010101" pitchFamily="2" charset="-122"/>
                <a:ea typeface="华文新魏" panose="02010800040101010101" pitchFamily="2" charset="-122"/>
              </a:rPr>
              <a:t>万</a:t>
            </a:r>
            <a:r>
              <a:rPr lang="zh-CN" altLang="en-US" sz="2400" dirty="0">
                <a:latin typeface="华文新魏" panose="02010800040101010101" pitchFamily="2" charset="-122"/>
                <a:ea typeface="华文新魏" panose="02010800040101010101" pitchFamily="2" charset="-122"/>
              </a:rPr>
              <a:t>人。长达</a:t>
            </a:r>
            <a:r>
              <a:rPr lang="en-US" altLang="zh-CN" sz="2400" dirty="0">
                <a:solidFill>
                  <a:srgbClr val="D60000"/>
                </a:solidFill>
                <a:latin typeface="华文新魏" panose="02010800040101010101" pitchFamily="2" charset="-122"/>
                <a:ea typeface="华文新魏" panose="02010800040101010101" pitchFamily="2" charset="-122"/>
              </a:rPr>
              <a:t>6</a:t>
            </a:r>
            <a:r>
              <a:rPr lang="zh-CN" altLang="en-US" sz="2400" dirty="0">
                <a:latin typeface="华文新魏" panose="02010800040101010101" pitchFamily="2" charset="-122"/>
                <a:ea typeface="华文新魏" panose="02010800040101010101" pitchFamily="2" charset="-122"/>
              </a:rPr>
              <a:t>个星期的大屠杀，中国军民被枪杀和活埋者达</a:t>
            </a:r>
            <a:r>
              <a:rPr lang="en-US" altLang="zh-CN" sz="2400" dirty="0">
                <a:solidFill>
                  <a:srgbClr val="D60000"/>
                </a:solidFill>
                <a:latin typeface="华文新魏" panose="02010800040101010101" pitchFamily="2" charset="-122"/>
                <a:ea typeface="华文新魏" panose="02010800040101010101" pitchFamily="2" charset="-122"/>
              </a:rPr>
              <a:t>30</a:t>
            </a:r>
            <a:r>
              <a:rPr lang="zh-CN" altLang="en-US" sz="2400" dirty="0">
                <a:solidFill>
                  <a:srgbClr val="D60000"/>
                </a:solidFill>
                <a:latin typeface="华文新魏" panose="02010800040101010101" pitchFamily="2" charset="-122"/>
                <a:ea typeface="华文新魏" panose="02010800040101010101" pitchFamily="2" charset="-122"/>
              </a:rPr>
              <a:t>多万</a:t>
            </a:r>
            <a:r>
              <a:rPr lang="zh-CN" altLang="en-US" sz="2400" dirty="0">
                <a:latin typeface="华文新魏" panose="02010800040101010101" pitchFamily="2" charset="-122"/>
                <a:ea typeface="华文新魏" panose="02010800040101010101" pitchFamily="2" charset="-122"/>
              </a:rPr>
              <a:t>人。 </a:t>
            </a:r>
            <a:endParaRPr lang="zh-CN" altLang="en-US" sz="2400" dirty="0"/>
          </a:p>
        </p:txBody>
      </p:sp>
      <p:grpSp>
        <p:nvGrpSpPr>
          <p:cNvPr id="42" name="Group 15"/>
          <p:cNvGrpSpPr/>
          <p:nvPr/>
        </p:nvGrpSpPr>
        <p:grpSpPr bwMode="auto">
          <a:xfrm>
            <a:off x="0" y="6340792"/>
            <a:ext cx="11522075" cy="860108"/>
            <a:chOff x="0" y="0"/>
            <a:chExt cx="5760" cy="516"/>
          </a:xfrm>
        </p:grpSpPr>
        <p:pic>
          <p:nvPicPr>
            <p:cNvPr id="43" name="Picture 16" descr="侵华日军南京大屠杀"/>
            <p:cNvPicPr>
              <a:picLocks noChangeAspect="1" noChangeArrowheads="1"/>
            </p:cNvPicPr>
            <p:nvPr/>
          </p:nvPicPr>
          <p:blipFill>
            <a:blip r:embed="rId8"/>
            <a:srcRect/>
            <a:stretch>
              <a:fillRect/>
            </a:stretch>
          </p:blipFill>
          <p:spPr bwMode="auto">
            <a:xfrm>
              <a:off x="2381" y="0"/>
              <a:ext cx="1270" cy="516"/>
            </a:xfrm>
            <a:prstGeom prst="rect">
              <a:avLst/>
            </a:prstGeom>
            <a:noFill/>
          </p:spPr>
        </p:pic>
        <p:pic>
          <p:nvPicPr>
            <p:cNvPr id="44" name="Picture 17" descr="gw_nj_036"/>
            <p:cNvPicPr>
              <a:picLocks noChangeAspect="1" noChangeArrowheads="1"/>
            </p:cNvPicPr>
            <p:nvPr/>
          </p:nvPicPr>
          <p:blipFill>
            <a:blip r:embed="rId9"/>
            <a:srcRect/>
            <a:stretch>
              <a:fillRect/>
            </a:stretch>
          </p:blipFill>
          <p:spPr bwMode="auto">
            <a:xfrm>
              <a:off x="0" y="0"/>
              <a:ext cx="1188" cy="516"/>
            </a:xfrm>
            <a:prstGeom prst="rect">
              <a:avLst/>
            </a:prstGeom>
            <a:noFill/>
          </p:spPr>
        </p:pic>
        <p:pic>
          <p:nvPicPr>
            <p:cNvPr id="45" name="Picture 18" descr="gw_nj_037"/>
            <p:cNvPicPr>
              <a:picLocks noChangeAspect="1" noChangeArrowheads="1"/>
            </p:cNvPicPr>
            <p:nvPr/>
          </p:nvPicPr>
          <p:blipFill>
            <a:blip r:embed="rId10"/>
            <a:srcRect/>
            <a:stretch>
              <a:fillRect/>
            </a:stretch>
          </p:blipFill>
          <p:spPr bwMode="auto">
            <a:xfrm>
              <a:off x="1156" y="0"/>
              <a:ext cx="1258" cy="516"/>
            </a:xfrm>
            <a:prstGeom prst="rect">
              <a:avLst/>
            </a:prstGeom>
            <a:noFill/>
          </p:spPr>
        </p:pic>
        <p:pic>
          <p:nvPicPr>
            <p:cNvPr id="46" name="Picture 19" descr="gw_nj_039"/>
            <p:cNvPicPr>
              <a:picLocks noChangeAspect="1" noChangeArrowheads="1"/>
            </p:cNvPicPr>
            <p:nvPr/>
          </p:nvPicPr>
          <p:blipFill>
            <a:blip r:embed="rId11"/>
            <a:srcRect/>
            <a:stretch>
              <a:fillRect/>
            </a:stretch>
          </p:blipFill>
          <p:spPr bwMode="auto">
            <a:xfrm>
              <a:off x="3606" y="0"/>
              <a:ext cx="930" cy="516"/>
            </a:xfrm>
            <a:prstGeom prst="rect">
              <a:avLst/>
            </a:prstGeom>
            <a:noFill/>
          </p:spPr>
        </p:pic>
        <p:pic>
          <p:nvPicPr>
            <p:cNvPr id="47" name="Picture 20" descr="gw_nj_039"/>
            <p:cNvPicPr>
              <a:picLocks noChangeAspect="1" noChangeArrowheads="1"/>
            </p:cNvPicPr>
            <p:nvPr/>
          </p:nvPicPr>
          <p:blipFill>
            <a:blip r:embed="rId11"/>
            <a:srcRect/>
            <a:stretch>
              <a:fillRect/>
            </a:stretch>
          </p:blipFill>
          <p:spPr bwMode="auto">
            <a:xfrm>
              <a:off x="4513" y="0"/>
              <a:ext cx="1247" cy="516"/>
            </a:xfrm>
            <a:prstGeom prst="rect">
              <a:avLst/>
            </a:prstGeom>
            <a:noFill/>
          </p:spPr>
        </p:pic>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1" name="Picture 3" descr="C:\Users\Thinkpad\Desktop\PNG\1_0001_渐变映射-2-副本-4.png"/>
          <p:cNvPicPr>
            <a:picLocks noChangeAspect="1" noChangeArrowheads="1"/>
          </p:cNvPicPr>
          <p:nvPr/>
        </p:nvPicPr>
        <p:blipFill>
          <a:blip r:embed="rId5"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grpSp>
        <p:nvGrpSpPr>
          <p:cNvPr id="4" name="Group 15"/>
          <p:cNvGrpSpPr/>
          <p:nvPr/>
        </p:nvGrpSpPr>
        <p:grpSpPr bwMode="auto">
          <a:xfrm>
            <a:off x="0" y="6383680"/>
            <a:ext cx="11522075" cy="860108"/>
            <a:chOff x="0" y="0"/>
            <a:chExt cx="5760" cy="516"/>
          </a:xfrm>
        </p:grpSpPr>
        <p:pic>
          <p:nvPicPr>
            <p:cNvPr id="45" name="Picture 16" descr="侵华日军南京大屠杀"/>
            <p:cNvPicPr>
              <a:picLocks noChangeAspect="1" noChangeArrowheads="1"/>
            </p:cNvPicPr>
            <p:nvPr/>
          </p:nvPicPr>
          <p:blipFill>
            <a:blip r:embed="rId6"/>
            <a:srcRect/>
            <a:stretch>
              <a:fillRect/>
            </a:stretch>
          </p:blipFill>
          <p:spPr bwMode="auto">
            <a:xfrm>
              <a:off x="2381" y="0"/>
              <a:ext cx="1270" cy="516"/>
            </a:xfrm>
            <a:prstGeom prst="rect">
              <a:avLst/>
            </a:prstGeom>
            <a:noFill/>
          </p:spPr>
        </p:pic>
        <p:pic>
          <p:nvPicPr>
            <p:cNvPr id="46" name="Picture 17" descr="gw_nj_036"/>
            <p:cNvPicPr>
              <a:picLocks noChangeAspect="1" noChangeArrowheads="1"/>
            </p:cNvPicPr>
            <p:nvPr/>
          </p:nvPicPr>
          <p:blipFill>
            <a:blip r:embed="rId7"/>
            <a:srcRect/>
            <a:stretch>
              <a:fillRect/>
            </a:stretch>
          </p:blipFill>
          <p:spPr bwMode="auto">
            <a:xfrm>
              <a:off x="0" y="0"/>
              <a:ext cx="1188" cy="516"/>
            </a:xfrm>
            <a:prstGeom prst="rect">
              <a:avLst/>
            </a:prstGeom>
            <a:noFill/>
          </p:spPr>
        </p:pic>
        <p:pic>
          <p:nvPicPr>
            <p:cNvPr id="47" name="Picture 18" descr="gw_nj_037"/>
            <p:cNvPicPr>
              <a:picLocks noChangeAspect="1" noChangeArrowheads="1"/>
            </p:cNvPicPr>
            <p:nvPr/>
          </p:nvPicPr>
          <p:blipFill>
            <a:blip r:embed="rId8"/>
            <a:srcRect/>
            <a:stretch>
              <a:fillRect/>
            </a:stretch>
          </p:blipFill>
          <p:spPr bwMode="auto">
            <a:xfrm>
              <a:off x="1156" y="0"/>
              <a:ext cx="1258" cy="516"/>
            </a:xfrm>
            <a:prstGeom prst="rect">
              <a:avLst/>
            </a:prstGeom>
            <a:noFill/>
          </p:spPr>
        </p:pic>
        <p:pic>
          <p:nvPicPr>
            <p:cNvPr id="48" name="Picture 19" descr="gw_nj_039"/>
            <p:cNvPicPr>
              <a:picLocks noChangeAspect="1" noChangeArrowheads="1"/>
            </p:cNvPicPr>
            <p:nvPr/>
          </p:nvPicPr>
          <p:blipFill>
            <a:blip r:embed="rId9"/>
            <a:srcRect/>
            <a:stretch>
              <a:fillRect/>
            </a:stretch>
          </p:blipFill>
          <p:spPr bwMode="auto">
            <a:xfrm>
              <a:off x="3606" y="0"/>
              <a:ext cx="930" cy="516"/>
            </a:xfrm>
            <a:prstGeom prst="rect">
              <a:avLst/>
            </a:prstGeom>
            <a:noFill/>
          </p:spPr>
        </p:pic>
        <p:pic>
          <p:nvPicPr>
            <p:cNvPr id="49" name="Picture 20" descr="gw_nj_039"/>
            <p:cNvPicPr>
              <a:picLocks noChangeAspect="1" noChangeArrowheads="1"/>
            </p:cNvPicPr>
            <p:nvPr/>
          </p:nvPicPr>
          <p:blipFill>
            <a:blip r:embed="rId9"/>
            <a:srcRect/>
            <a:stretch>
              <a:fillRect/>
            </a:stretch>
          </p:blipFill>
          <p:spPr bwMode="auto">
            <a:xfrm>
              <a:off x="4513" y="0"/>
              <a:ext cx="1247" cy="516"/>
            </a:xfrm>
            <a:prstGeom prst="rect">
              <a:avLst/>
            </a:prstGeom>
            <a:noFill/>
          </p:spPr>
        </p:pic>
      </p:grpSp>
      <p:sp>
        <p:nvSpPr>
          <p:cNvPr id="50" name="WordArt 4" descr="八路軍參謀長葉劍英"/>
          <p:cNvSpPr>
            <a:spLocks noChangeArrowheads="1" noChangeShapeType="1" noTextEdit="1"/>
          </p:cNvSpPr>
          <p:nvPr/>
        </p:nvSpPr>
        <p:spPr bwMode="auto">
          <a:xfrm>
            <a:off x="1403319" y="2100252"/>
            <a:ext cx="8786874" cy="530066"/>
          </a:xfrm>
          <a:prstGeom prst="rect">
            <a:avLst/>
          </a:prstGeom>
        </p:spPr>
        <p:txBody>
          <a:bodyPr wrap="none" lIns="106985" tIns="53492" rIns="106985" bIns="53492" fromWordArt="1">
            <a:prstTxWarp prst="textPlain">
              <a:avLst>
                <a:gd name="adj" fmla="val 50000"/>
              </a:avLst>
            </a:prstTxWarp>
          </a:bodyPr>
          <a:lstStyle/>
          <a:p>
            <a:pPr algn="ctr"/>
            <a:r>
              <a:rPr lang="zh-CN" altLang="en-US" sz="4700" kern="10" dirty="0">
                <a:ln w="12700">
                  <a:solidFill>
                    <a:srgbClr val="800000"/>
                  </a:solidFill>
                  <a:round/>
                </a:ln>
                <a:effectLst>
                  <a:outerShdw dist="35921" dir="2700000" algn="ctr" rotWithShape="0">
                    <a:srgbClr val="C0C0C0">
                      <a:alpha val="80000"/>
                    </a:srgbClr>
                  </a:outerShdw>
                </a:effectLst>
                <a:latin typeface="隶书" panose="02010509060101010101" charset="-122"/>
                <a:ea typeface="隶书" panose="02010509060101010101" charset="-122"/>
              </a:rPr>
              <a:t>日军在南京都犯下了哪些滔天罪行呢？</a:t>
            </a:r>
            <a:endParaRPr lang="zh-CN" altLang="en-US" sz="4700" kern="10" dirty="0">
              <a:ln w="12700">
                <a:solidFill>
                  <a:srgbClr val="800000"/>
                </a:solidFill>
                <a:round/>
              </a:ln>
              <a:effectLst>
                <a:outerShdw dist="35921" dir="2700000" algn="ctr" rotWithShape="0">
                  <a:srgbClr val="C0C0C0">
                    <a:alpha val="80000"/>
                  </a:srgbClr>
                </a:outerShdw>
              </a:effectLst>
              <a:latin typeface="隶书" panose="02010509060101010101" charset="-122"/>
              <a:ea typeface="隶书" panose="02010509060101010101" charset="-122"/>
            </a:endParaRPr>
          </a:p>
        </p:txBody>
      </p:sp>
      <p:pic>
        <p:nvPicPr>
          <p:cNvPr id="36" name="Picture 16" descr="banner"/>
          <p:cNvPicPr>
            <a:picLocks noChangeAspect="1" noChangeArrowheads="1"/>
          </p:cNvPicPr>
          <p:nvPr/>
        </p:nvPicPr>
        <p:blipFill>
          <a:blip r:embed="rId10"/>
          <a:srcRect/>
          <a:stretch>
            <a:fillRect/>
          </a:stretch>
        </p:blipFill>
        <p:spPr bwMode="auto">
          <a:xfrm>
            <a:off x="1546195" y="3028946"/>
            <a:ext cx="8301495" cy="2912030"/>
          </a:xfrm>
          <a:prstGeom prst="rect">
            <a:avLst/>
          </a:prstGeom>
          <a:noFill/>
        </p:spPr>
      </p:pic>
    </p:spTree>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331749" y="1314434"/>
            <a:ext cx="10930014" cy="528641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4" name="Group 15"/>
          <p:cNvGrpSpPr/>
          <p:nvPr/>
        </p:nvGrpSpPr>
        <p:grpSpPr bwMode="auto">
          <a:xfrm>
            <a:off x="0" y="6770846"/>
            <a:ext cx="11522075" cy="860108"/>
            <a:chOff x="0" y="0"/>
            <a:chExt cx="5760" cy="516"/>
          </a:xfrm>
        </p:grpSpPr>
        <p:pic>
          <p:nvPicPr>
            <p:cNvPr id="45" name="Picture 16" descr="侵华日军南京大屠杀"/>
            <p:cNvPicPr>
              <a:picLocks noChangeAspect="1" noChangeArrowheads="1"/>
            </p:cNvPicPr>
            <p:nvPr/>
          </p:nvPicPr>
          <p:blipFill>
            <a:blip r:embed="rId6"/>
            <a:srcRect/>
            <a:stretch>
              <a:fillRect/>
            </a:stretch>
          </p:blipFill>
          <p:spPr bwMode="auto">
            <a:xfrm>
              <a:off x="2381" y="0"/>
              <a:ext cx="1270" cy="516"/>
            </a:xfrm>
            <a:prstGeom prst="rect">
              <a:avLst/>
            </a:prstGeom>
            <a:noFill/>
          </p:spPr>
        </p:pic>
        <p:pic>
          <p:nvPicPr>
            <p:cNvPr id="46" name="Picture 17" descr="gw_nj_036"/>
            <p:cNvPicPr>
              <a:picLocks noChangeAspect="1" noChangeArrowheads="1"/>
            </p:cNvPicPr>
            <p:nvPr/>
          </p:nvPicPr>
          <p:blipFill>
            <a:blip r:embed="rId7"/>
            <a:srcRect/>
            <a:stretch>
              <a:fillRect/>
            </a:stretch>
          </p:blipFill>
          <p:spPr bwMode="auto">
            <a:xfrm>
              <a:off x="0" y="0"/>
              <a:ext cx="1188" cy="516"/>
            </a:xfrm>
            <a:prstGeom prst="rect">
              <a:avLst/>
            </a:prstGeom>
            <a:noFill/>
          </p:spPr>
        </p:pic>
        <p:pic>
          <p:nvPicPr>
            <p:cNvPr id="47" name="Picture 18" descr="gw_nj_037"/>
            <p:cNvPicPr>
              <a:picLocks noChangeAspect="1" noChangeArrowheads="1"/>
            </p:cNvPicPr>
            <p:nvPr/>
          </p:nvPicPr>
          <p:blipFill>
            <a:blip r:embed="rId8"/>
            <a:srcRect/>
            <a:stretch>
              <a:fillRect/>
            </a:stretch>
          </p:blipFill>
          <p:spPr bwMode="auto">
            <a:xfrm>
              <a:off x="1156" y="0"/>
              <a:ext cx="1258" cy="516"/>
            </a:xfrm>
            <a:prstGeom prst="rect">
              <a:avLst/>
            </a:prstGeom>
            <a:noFill/>
          </p:spPr>
        </p:pic>
        <p:pic>
          <p:nvPicPr>
            <p:cNvPr id="48" name="Picture 19" descr="gw_nj_039"/>
            <p:cNvPicPr>
              <a:picLocks noChangeAspect="1" noChangeArrowheads="1"/>
            </p:cNvPicPr>
            <p:nvPr/>
          </p:nvPicPr>
          <p:blipFill>
            <a:blip r:embed="rId9"/>
            <a:srcRect/>
            <a:stretch>
              <a:fillRect/>
            </a:stretch>
          </p:blipFill>
          <p:spPr bwMode="auto">
            <a:xfrm>
              <a:off x="3606" y="0"/>
              <a:ext cx="930" cy="516"/>
            </a:xfrm>
            <a:prstGeom prst="rect">
              <a:avLst/>
            </a:prstGeom>
            <a:noFill/>
          </p:spPr>
        </p:pic>
        <p:pic>
          <p:nvPicPr>
            <p:cNvPr id="49" name="Picture 20" descr="gw_nj_039"/>
            <p:cNvPicPr>
              <a:picLocks noChangeAspect="1" noChangeArrowheads="1"/>
            </p:cNvPicPr>
            <p:nvPr/>
          </p:nvPicPr>
          <p:blipFill>
            <a:blip r:embed="rId9"/>
            <a:srcRect/>
            <a:stretch>
              <a:fillRect/>
            </a:stretch>
          </p:blipFill>
          <p:spPr bwMode="auto">
            <a:xfrm>
              <a:off x="4513" y="0"/>
              <a:ext cx="1247" cy="516"/>
            </a:xfrm>
            <a:prstGeom prst="rect">
              <a:avLst/>
            </a:prstGeom>
            <a:noFill/>
          </p:spPr>
        </p:pic>
      </p:grpSp>
      <p:pic>
        <p:nvPicPr>
          <p:cNvPr id="36" name="Picture 5" descr="三百多名中國軍人被日軍反綁殺死，形成「血池」"/>
          <p:cNvPicPr>
            <a:picLocks noChangeAspect="1" noChangeArrowheads="1"/>
          </p:cNvPicPr>
          <p:nvPr/>
        </p:nvPicPr>
        <p:blipFill>
          <a:blip r:embed="rId10"/>
          <a:srcRect/>
          <a:stretch>
            <a:fillRect/>
          </a:stretch>
        </p:blipFill>
        <p:spPr bwMode="auto">
          <a:xfrm>
            <a:off x="4052383" y="1933339"/>
            <a:ext cx="3452622" cy="4157186"/>
          </a:xfrm>
          <a:prstGeom prst="rect">
            <a:avLst/>
          </a:prstGeom>
          <a:noFill/>
        </p:spPr>
      </p:pic>
      <p:sp>
        <p:nvSpPr>
          <p:cNvPr id="37" name="Rectangle 6"/>
          <p:cNvSpPr>
            <a:spLocks noChangeArrowheads="1"/>
          </p:cNvSpPr>
          <p:nvPr/>
        </p:nvSpPr>
        <p:spPr bwMode="auto">
          <a:xfrm>
            <a:off x="3826317" y="6100780"/>
            <a:ext cx="6006686" cy="431194"/>
          </a:xfrm>
          <a:prstGeom prst="rect">
            <a:avLst/>
          </a:prstGeom>
          <a:noFill/>
          <a:ln w="9525">
            <a:noFill/>
            <a:miter lim="800000"/>
          </a:ln>
          <a:effectLst/>
        </p:spPr>
        <p:txBody>
          <a:bodyPr wrap="square" lIns="106985" tIns="53492" rIns="106985" bIns="53492">
            <a:spAutoFit/>
          </a:bodyPr>
          <a:lstStyle/>
          <a:p>
            <a:r>
              <a:rPr lang="zh-TW" altLang="en-US" b="0" dirty="0">
                <a:latin typeface="华文新魏" panose="02010800040101010101" pitchFamily="2" charset="-122"/>
                <a:ea typeface="华文新魏" panose="02010800040101010101" pitchFamily="2" charset="-122"/>
              </a:rPr>
              <a:t>中</a:t>
            </a:r>
            <a:r>
              <a:rPr lang="zh-CN" altLang="en-US" b="0" dirty="0">
                <a:latin typeface="华文新魏" panose="02010800040101010101" pitchFamily="2" charset="-122"/>
                <a:ea typeface="华文新魏" panose="02010800040101010101" pitchFamily="2" charset="-122"/>
              </a:rPr>
              <a:t>国军</a:t>
            </a:r>
            <a:r>
              <a:rPr lang="zh-TW" altLang="en-US" b="0" dirty="0">
                <a:latin typeface="华文新魏" panose="02010800040101010101" pitchFamily="2" charset="-122"/>
                <a:ea typeface="华文新魏" panose="02010800040101010101" pitchFamily="2" charset="-122"/>
              </a:rPr>
              <a:t>人被日</a:t>
            </a:r>
            <a:r>
              <a:rPr lang="zh-CN" altLang="en-US" b="0" dirty="0">
                <a:latin typeface="华文新魏" panose="02010800040101010101" pitchFamily="2" charset="-122"/>
                <a:ea typeface="华文新魏" panose="02010800040101010101" pitchFamily="2" charset="-122"/>
              </a:rPr>
              <a:t>军</a:t>
            </a:r>
            <a:r>
              <a:rPr lang="zh-TW" altLang="en-US" b="0" dirty="0">
                <a:latin typeface="华文新魏" panose="02010800040101010101" pitchFamily="2" charset="-122"/>
                <a:ea typeface="华文新魏" panose="02010800040101010101" pitchFamily="2" charset="-122"/>
              </a:rPr>
              <a:t>反</a:t>
            </a:r>
            <a:r>
              <a:rPr lang="zh-CN" altLang="en-US" b="0" dirty="0">
                <a:latin typeface="华文新魏" panose="02010800040101010101" pitchFamily="2" charset="-122"/>
                <a:ea typeface="华文新魏" panose="02010800040101010101" pitchFamily="2" charset="-122"/>
              </a:rPr>
              <a:t>绑杀</a:t>
            </a:r>
            <a:r>
              <a:rPr lang="zh-TW" altLang="en-US" b="0" dirty="0">
                <a:latin typeface="华文新魏" panose="02010800040101010101" pitchFamily="2" charset="-122"/>
                <a:ea typeface="华文新魏" panose="02010800040101010101" pitchFamily="2" charset="-122"/>
              </a:rPr>
              <a:t>死，形成血池</a:t>
            </a:r>
            <a:endParaRPr lang="zh-CN" altLang="en-US" b="0" dirty="0">
              <a:latin typeface="华文新魏" panose="02010800040101010101" pitchFamily="2" charset="-122"/>
              <a:ea typeface="华文新魏" panose="02010800040101010101" pitchFamily="2" charset="-122"/>
            </a:endParaRPr>
          </a:p>
        </p:txBody>
      </p:sp>
      <p:pic>
        <p:nvPicPr>
          <p:cNvPr id="44" name="Picture 23" descr="1937年12月13日，日本侵略者占领中国南京。在日本华中派遣军司令松井石根和第六师团师团长谷寿夫指挥下，日军使用集体枪杀、活埋、刀劈、火烧等惨绝人寰的手段，经6个星期的血腥屠杀，在南京杀害中国平民和被俘军人达30多万人。南京大屠杀是第二次世界大战中极端残暴的法西斯兽行。抗战胜利后，甲级战犯松井石根被远东国际军事法庭处以绞刑，谷寿夫被引渡给中国政府处死。"/>
          <p:cNvPicPr>
            <a:picLocks noChangeAspect="1" noChangeArrowheads="1"/>
          </p:cNvPicPr>
          <p:nvPr/>
        </p:nvPicPr>
        <p:blipFill>
          <a:blip r:embed="rId11"/>
          <a:srcRect/>
          <a:stretch>
            <a:fillRect/>
          </a:stretch>
        </p:blipFill>
        <p:spPr bwMode="auto">
          <a:xfrm>
            <a:off x="7591020" y="1933338"/>
            <a:ext cx="3548639" cy="4158853"/>
          </a:xfrm>
          <a:prstGeom prst="rect">
            <a:avLst/>
          </a:prstGeom>
          <a:noFill/>
        </p:spPr>
      </p:pic>
      <p:sp>
        <p:nvSpPr>
          <p:cNvPr id="51" name="Rectangle 27"/>
          <p:cNvSpPr>
            <a:spLocks noChangeArrowheads="1"/>
          </p:cNvSpPr>
          <p:nvPr/>
        </p:nvSpPr>
        <p:spPr bwMode="auto">
          <a:xfrm>
            <a:off x="4689467" y="1242996"/>
            <a:ext cx="2062719" cy="662027"/>
          </a:xfrm>
          <a:prstGeom prst="rect">
            <a:avLst/>
          </a:prstGeom>
          <a:noFill/>
          <a:ln w="9525">
            <a:noFill/>
            <a:miter lim="800000"/>
          </a:ln>
          <a:effectLst/>
        </p:spPr>
        <p:txBody>
          <a:bodyPr wrap="none" lIns="106985" tIns="53492" rIns="106985" bIns="53492">
            <a:spAutoFit/>
          </a:bodyPr>
          <a:lstStyle/>
          <a:p>
            <a:r>
              <a:rPr lang="zh-CN" altLang="en-US" sz="3600" b="1" dirty="0">
                <a:solidFill>
                  <a:srgbClr val="C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集体枪杀</a:t>
            </a:r>
            <a:endParaRPr lang="zh-CN" altLang="en-US" sz="3600" b="1" dirty="0">
              <a:solidFill>
                <a:srgbClr val="C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61" name="Picture 3" descr="C:\Users\Thinkpad\Desktop\PNG\1_0001_渐变映射-2-副本-4.png"/>
          <p:cNvPicPr>
            <a:picLocks noChangeAspect="1" noChangeArrowheads="1"/>
          </p:cNvPicPr>
          <p:nvPr/>
        </p:nvPicPr>
        <p:blipFill>
          <a:blip r:embed="rId12"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pic>
        <p:nvPicPr>
          <p:cNvPr id="63" name="图片 62" descr="QQ截图20171130103053.png"/>
          <p:cNvPicPr>
            <a:picLocks noChangeAspect="1"/>
          </p:cNvPicPr>
          <p:nvPr/>
        </p:nvPicPr>
        <p:blipFill>
          <a:blip r:embed="rId13"/>
          <a:srcRect l="5366" r="10566"/>
          <a:stretch>
            <a:fillRect/>
          </a:stretch>
        </p:blipFill>
        <p:spPr>
          <a:xfrm>
            <a:off x="740187" y="1957377"/>
            <a:ext cx="3234899" cy="4143404"/>
          </a:xfrm>
          <a:prstGeom prst="rect">
            <a:avLst/>
          </a:prstGeom>
        </p:spPr>
      </p:pic>
    </p:spTree>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760509" y="1314434"/>
            <a:ext cx="8715436" cy="5286412"/>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4" name="Group 15"/>
          <p:cNvGrpSpPr/>
          <p:nvPr/>
        </p:nvGrpSpPr>
        <p:grpSpPr bwMode="auto">
          <a:xfrm>
            <a:off x="0" y="6770846"/>
            <a:ext cx="11522075" cy="860108"/>
            <a:chOff x="0" y="0"/>
            <a:chExt cx="5760" cy="516"/>
          </a:xfrm>
        </p:grpSpPr>
        <p:pic>
          <p:nvPicPr>
            <p:cNvPr id="45" name="Picture 16" descr="侵华日军南京大屠杀"/>
            <p:cNvPicPr>
              <a:picLocks noChangeAspect="1" noChangeArrowheads="1"/>
            </p:cNvPicPr>
            <p:nvPr/>
          </p:nvPicPr>
          <p:blipFill>
            <a:blip r:embed="rId6"/>
            <a:srcRect/>
            <a:stretch>
              <a:fillRect/>
            </a:stretch>
          </p:blipFill>
          <p:spPr bwMode="auto">
            <a:xfrm>
              <a:off x="2381" y="0"/>
              <a:ext cx="1270" cy="516"/>
            </a:xfrm>
            <a:prstGeom prst="rect">
              <a:avLst/>
            </a:prstGeom>
            <a:noFill/>
          </p:spPr>
        </p:pic>
        <p:pic>
          <p:nvPicPr>
            <p:cNvPr id="46" name="Picture 17" descr="gw_nj_036"/>
            <p:cNvPicPr>
              <a:picLocks noChangeAspect="1" noChangeArrowheads="1"/>
            </p:cNvPicPr>
            <p:nvPr/>
          </p:nvPicPr>
          <p:blipFill>
            <a:blip r:embed="rId7"/>
            <a:srcRect/>
            <a:stretch>
              <a:fillRect/>
            </a:stretch>
          </p:blipFill>
          <p:spPr bwMode="auto">
            <a:xfrm>
              <a:off x="0" y="0"/>
              <a:ext cx="1188" cy="516"/>
            </a:xfrm>
            <a:prstGeom prst="rect">
              <a:avLst/>
            </a:prstGeom>
            <a:noFill/>
          </p:spPr>
        </p:pic>
        <p:pic>
          <p:nvPicPr>
            <p:cNvPr id="47" name="Picture 18" descr="gw_nj_037"/>
            <p:cNvPicPr>
              <a:picLocks noChangeAspect="1" noChangeArrowheads="1"/>
            </p:cNvPicPr>
            <p:nvPr/>
          </p:nvPicPr>
          <p:blipFill>
            <a:blip r:embed="rId8"/>
            <a:srcRect/>
            <a:stretch>
              <a:fillRect/>
            </a:stretch>
          </p:blipFill>
          <p:spPr bwMode="auto">
            <a:xfrm>
              <a:off x="1156" y="0"/>
              <a:ext cx="1258" cy="516"/>
            </a:xfrm>
            <a:prstGeom prst="rect">
              <a:avLst/>
            </a:prstGeom>
            <a:noFill/>
          </p:spPr>
        </p:pic>
        <p:pic>
          <p:nvPicPr>
            <p:cNvPr id="48" name="Picture 19" descr="gw_nj_039"/>
            <p:cNvPicPr>
              <a:picLocks noChangeAspect="1" noChangeArrowheads="1"/>
            </p:cNvPicPr>
            <p:nvPr/>
          </p:nvPicPr>
          <p:blipFill>
            <a:blip r:embed="rId9"/>
            <a:srcRect/>
            <a:stretch>
              <a:fillRect/>
            </a:stretch>
          </p:blipFill>
          <p:spPr bwMode="auto">
            <a:xfrm>
              <a:off x="3606" y="0"/>
              <a:ext cx="930" cy="516"/>
            </a:xfrm>
            <a:prstGeom prst="rect">
              <a:avLst/>
            </a:prstGeom>
            <a:noFill/>
          </p:spPr>
        </p:pic>
        <p:pic>
          <p:nvPicPr>
            <p:cNvPr id="49" name="Picture 20" descr="gw_nj_039"/>
            <p:cNvPicPr>
              <a:picLocks noChangeAspect="1" noChangeArrowheads="1"/>
            </p:cNvPicPr>
            <p:nvPr/>
          </p:nvPicPr>
          <p:blipFill>
            <a:blip r:embed="rId9"/>
            <a:srcRect/>
            <a:stretch>
              <a:fillRect/>
            </a:stretch>
          </p:blipFill>
          <p:spPr bwMode="auto">
            <a:xfrm>
              <a:off x="4513" y="0"/>
              <a:ext cx="1247" cy="516"/>
            </a:xfrm>
            <a:prstGeom prst="rect">
              <a:avLst/>
            </a:prstGeom>
            <a:noFill/>
          </p:spPr>
        </p:pic>
      </p:grpSp>
      <p:sp>
        <p:nvSpPr>
          <p:cNvPr id="37" name="Rectangle 6"/>
          <p:cNvSpPr>
            <a:spLocks noChangeArrowheads="1"/>
          </p:cNvSpPr>
          <p:nvPr/>
        </p:nvSpPr>
        <p:spPr bwMode="auto">
          <a:xfrm>
            <a:off x="1903385" y="6100780"/>
            <a:ext cx="8572560" cy="431194"/>
          </a:xfrm>
          <a:prstGeom prst="rect">
            <a:avLst/>
          </a:prstGeom>
          <a:noFill/>
          <a:ln w="9525">
            <a:noFill/>
            <a:miter lim="800000"/>
          </a:ln>
          <a:effectLst/>
        </p:spPr>
        <p:txBody>
          <a:bodyPr wrap="square" lIns="106985" tIns="53492" rIns="106985" bIns="53492">
            <a:spAutoFit/>
          </a:bodyPr>
          <a:lstStyle/>
          <a:p>
            <a:r>
              <a:rPr lang="zh-CN" altLang="en-US" dirty="0">
                <a:latin typeface="华文新魏" panose="02010800040101010101" pitchFamily="2" charset="-122"/>
                <a:ea typeface="华文新魏" panose="02010800040101010101" pitchFamily="2" charset="-122"/>
              </a:rPr>
              <a:t>南京幕府山男女老幼</a:t>
            </a:r>
            <a:r>
              <a:rPr lang="en-US" altLang="zh-CN" dirty="0">
                <a:latin typeface="华文新魏" panose="02010800040101010101" pitchFamily="2" charset="-122"/>
                <a:ea typeface="华文新魏" panose="02010800040101010101" pitchFamily="2" charset="-122"/>
              </a:rPr>
              <a:t>5.7</a:t>
            </a:r>
            <a:r>
              <a:rPr lang="zh-CN" altLang="en-US" dirty="0">
                <a:latin typeface="华文新魏" panose="02010800040101010101" pitchFamily="2" charset="-122"/>
                <a:ea typeface="华文新魏" panose="02010800040101010101" pitchFamily="2" charset="-122"/>
              </a:rPr>
              <a:t>万多人，用铅丝捆绑至下关草鞋峡被集体杀死。</a:t>
            </a:r>
            <a:endParaRPr lang="zh-CN" altLang="en-US" b="0" dirty="0">
              <a:latin typeface="华文新魏" panose="02010800040101010101" pitchFamily="2" charset="-122"/>
              <a:ea typeface="华文新魏" panose="02010800040101010101" pitchFamily="2" charset="-122"/>
            </a:endParaRPr>
          </a:p>
        </p:txBody>
      </p:sp>
      <p:sp>
        <p:nvSpPr>
          <p:cNvPr id="51" name="Rectangle 27"/>
          <p:cNvSpPr>
            <a:spLocks noChangeArrowheads="1"/>
          </p:cNvSpPr>
          <p:nvPr/>
        </p:nvSpPr>
        <p:spPr bwMode="auto">
          <a:xfrm>
            <a:off x="4689467" y="1242996"/>
            <a:ext cx="2062719" cy="662027"/>
          </a:xfrm>
          <a:prstGeom prst="rect">
            <a:avLst/>
          </a:prstGeom>
          <a:noFill/>
          <a:ln w="9525">
            <a:noFill/>
            <a:miter lim="800000"/>
          </a:ln>
          <a:effectLst/>
        </p:spPr>
        <p:txBody>
          <a:bodyPr wrap="none" lIns="106985" tIns="53492" rIns="106985" bIns="53492">
            <a:spAutoFit/>
          </a:bodyPr>
          <a:lstStyle/>
          <a:p>
            <a:r>
              <a:rPr lang="zh-CN" altLang="en-US" sz="3600" b="1" dirty="0">
                <a:solidFill>
                  <a:srgbClr val="C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集体枪杀</a:t>
            </a:r>
            <a:endParaRPr lang="zh-CN" altLang="en-US" sz="3600" b="1" dirty="0">
              <a:solidFill>
                <a:srgbClr val="C0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61" name="Picture 3" descr="C:\Users\Thinkpad\Desktop\PNG\1_0001_渐变映射-2-副本-4.png"/>
          <p:cNvPicPr>
            <a:picLocks noChangeAspect="1" noChangeArrowheads="1"/>
          </p:cNvPicPr>
          <p:nvPr/>
        </p:nvPicPr>
        <p:blipFill>
          <a:blip r:embed="rId10"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pic>
        <p:nvPicPr>
          <p:cNvPr id="38" name="图片 37" descr="e9fad782afe5b00df6f27eab4d98ec3e.jpeg"/>
          <p:cNvPicPr>
            <a:picLocks noChangeAspect="1"/>
          </p:cNvPicPr>
          <p:nvPr/>
        </p:nvPicPr>
        <p:blipFill>
          <a:blip r:embed="rId11"/>
          <a:stretch>
            <a:fillRect/>
          </a:stretch>
        </p:blipFill>
        <p:spPr>
          <a:xfrm>
            <a:off x="2546327" y="1957376"/>
            <a:ext cx="6929486" cy="4173569"/>
          </a:xfrm>
          <a:prstGeom prst="rect">
            <a:avLst/>
          </a:prstGeom>
        </p:spPr>
      </p:pic>
      <p:grpSp>
        <p:nvGrpSpPr>
          <p:cNvPr id="5" name="组合 57"/>
          <p:cNvGrpSpPr/>
          <p:nvPr/>
        </p:nvGrpSpPr>
        <p:grpSpPr>
          <a:xfrm>
            <a:off x="2403451" y="1885938"/>
            <a:ext cx="7072362" cy="4572032"/>
            <a:chOff x="2760641" y="2517718"/>
            <a:chExt cx="7208765" cy="3857652"/>
          </a:xfrm>
        </p:grpSpPr>
        <p:pic>
          <p:nvPicPr>
            <p:cNvPr id="56" name="Picture 3" descr="被日军残害的中国百姓的遗骨"/>
            <p:cNvPicPr>
              <a:picLocks noChangeAspect="1" noChangeArrowheads="1"/>
            </p:cNvPicPr>
            <p:nvPr/>
          </p:nvPicPr>
          <p:blipFill>
            <a:blip r:embed="rId12" r:link="rId13"/>
            <a:srcRect/>
            <a:stretch>
              <a:fillRect/>
            </a:stretch>
          </p:blipFill>
          <p:spPr bwMode="auto">
            <a:xfrm>
              <a:off x="2760641" y="2517718"/>
              <a:ext cx="7208765" cy="3857652"/>
            </a:xfrm>
            <a:prstGeom prst="rect">
              <a:avLst/>
            </a:prstGeom>
            <a:noFill/>
          </p:spPr>
        </p:pic>
        <p:sp>
          <p:nvSpPr>
            <p:cNvPr id="57" name="Rectangle 14"/>
            <p:cNvSpPr>
              <a:spLocks noChangeArrowheads="1"/>
            </p:cNvSpPr>
            <p:nvPr/>
          </p:nvSpPr>
          <p:spPr bwMode="auto">
            <a:xfrm>
              <a:off x="3117831" y="5672152"/>
              <a:ext cx="3356417" cy="363820"/>
            </a:xfrm>
            <a:prstGeom prst="rect">
              <a:avLst/>
            </a:prstGeom>
            <a:solidFill>
              <a:schemeClr val="tx1"/>
            </a:solidFill>
            <a:ln w="9525">
              <a:noFill/>
              <a:miter lim="800000"/>
            </a:ln>
            <a:effectLst/>
          </p:spPr>
          <p:txBody>
            <a:bodyPr wrap="square" lIns="106985" tIns="53492" rIns="106985" bIns="53492">
              <a:spAutoFit/>
            </a:bodyPr>
            <a:lstStyle/>
            <a:p>
              <a:r>
                <a:rPr kumimoji="1" lang="zh-CN" altLang="en-US"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万人坑内死人尸骸头颅</a:t>
              </a:r>
              <a:endParaRPr kumimoji="1" lang="zh-CN" altLang="en-US"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88873" y="1885938"/>
            <a:ext cx="10930014" cy="4714908"/>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4" name="Group 15"/>
          <p:cNvGrpSpPr/>
          <p:nvPr/>
        </p:nvGrpSpPr>
        <p:grpSpPr bwMode="auto">
          <a:xfrm>
            <a:off x="0" y="6770846"/>
            <a:ext cx="11522075" cy="860108"/>
            <a:chOff x="0" y="0"/>
            <a:chExt cx="5760" cy="516"/>
          </a:xfrm>
        </p:grpSpPr>
        <p:pic>
          <p:nvPicPr>
            <p:cNvPr id="45" name="Picture 16" descr="侵华日军南京大屠杀"/>
            <p:cNvPicPr>
              <a:picLocks noChangeAspect="1" noChangeArrowheads="1"/>
            </p:cNvPicPr>
            <p:nvPr/>
          </p:nvPicPr>
          <p:blipFill>
            <a:blip r:embed="rId6"/>
            <a:srcRect/>
            <a:stretch>
              <a:fillRect/>
            </a:stretch>
          </p:blipFill>
          <p:spPr bwMode="auto">
            <a:xfrm>
              <a:off x="2381" y="0"/>
              <a:ext cx="1270" cy="516"/>
            </a:xfrm>
            <a:prstGeom prst="rect">
              <a:avLst/>
            </a:prstGeom>
            <a:noFill/>
          </p:spPr>
        </p:pic>
        <p:pic>
          <p:nvPicPr>
            <p:cNvPr id="46" name="Picture 17" descr="gw_nj_036"/>
            <p:cNvPicPr>
              <a:picLocks noChangeAspect="1" noChangeArrowheads="1"/>
            </p:cNvPicPr>
            <p:nvPr/>
          </p:nvPicPr>
          <p:blipFill>
            <a:blip r:embed="rId7"/>
            <a:srcRect/>
            <a:stretch>
              <a:fillRect/>
            </a:stretch>
          </p:blipFill>
          <p:spPr bwMode="auto">
            <a:xfrm>
              <a:off x="0" y="0"/>
              <a:ext cx="1188" cy="516"/>
            </a:xfrm>
            <a:prstGeom prst="rect">
              <a:avLst/>
            </a:prstGeom>
            <a:noFill/>
          </p:spPr>
        </p:pic>
        <p:pic>
          <p:nvPicPr>
            <p:cNvPr id="47" name="Picture 18" descr="gw_nj_037"/>
            <p:cNvPicPr>
              <a:picLocks noChangeAspect="1" noChangeArrowheads="1"/>
            </p:cNvPicPr>
            <p:nvPr/>
          </p:nvPicPr>
          <p:blipFill>
            <a:blip r:embed="rId8"/>
            <a:srcRect/>
            <a:stretch>
              <a:fillRect/>
            </a:stretch>
          </p:blipFill>
          <p:spPr bwMode="auto">
            <a:xfrm>
              <a:off x="1156" y="0"/>
              <a:ext cx="1258" cy="516"/>
            </a:xfrm>
            <a:prstGeom prst="rect">
              <a:avLst/>
            </a:prstGeom>
            <a:noFill/>
          </p:spPr>
        </p:pic>
        <p:pic>
          <p:nvPicPr>
            <p:cNvPr id="48" name="Picture 19" descr="gw_nj_039"/>
            <p:cNvPicPr>
              <a:picLocks noChangeAspect="1" noChangeArrowheads="1"/>
            </p:cNvPicPr>
            <p:nvPr/>
          </p:nvPicPr>
          <p:blipFill>
            <a:blip r:embed="rId9"/>
            <a:srcRect/>
            <a:stretch>
              <a:fillRect/>
            </a:stretch>
          </p:blipFill>
          <p:spPr bwMode="auto">
            <a:xfrm>
              <a:off x="3606" y="0"/>
              <a:ext cx="930" cy="516"/>
            </a:xfrm>
            <a:prstGeom prst="rect">
              <a:avLst/>
            </a:prstGeom>
            <a:noFill/>
          </p:spPr>
        </p:pic>
        <p:pic>
          <p:nvPicPr>
            <p:cNvPr id="49" name="Picture 20" descr="gw_nj_039"/>
            <p:cNvPicPr>
              <a:picLocks noChangeAspect="1" noChangeArrowheads="1"/>
            </p:cNvPicPr>
            <p:nvPr/>
          </p:nvPicPr>
          <p:blipFill>
            <a:blip r:embed="rId9"/>
            <a:srcRect/>
            <a:stretch>
              <a:fillRect/>
            </a:stretch>
          </p:blipFill>
          <p:spPr bwMode="auto">
            <a:xfrm>
              <a:off x="4513" y="0"/>
              <a:ext cx="1247" cy="516"/>
            </a:xfrm>
            <a:prstGeom prst="rect">
              <a:avLst/>
            </a:prstGeom>
            <a:noFill/>
          </p:spPr>
        </p:pic>
      </p:grpSp>
      <p:sp>
        <p:nvSpPr>
          <p:cNvPr id="40" name="Rectangle 14"/>
          <p:cNvSpPr>
            <a:spLocks noChangeArrowheads="1"/>
          </p:cNvSpPr>
          <p:nvPr/>
        </p:nvSpPr>
        <p:spPr bwMode="auto">
          <a:xfrm>
            <a:off x="3760773" y="1814500"/>
            <a:ext cx="3499010" cy="600471"/>
          </a:xfrm>
          <a:prstGeom prst="rect">
            <a:avLst/>
          </a:prstGeom>
          <a:noFill/>
          <a:ln w="9525">
            <a:noFill/>
            <a:miter lim="800000"/>
          </a:ln>
          <a:effectLst/>
        </p:spPr>
        <p:txBody>
          <a:bodyPr wrap="none" lIns="106985" tIns="53492" rIns="106985" bIns="53492">
            <a:spAutoFit/>
          </a:bodyPr>
          <a:lstStyle/>
          <a:p>
            <a:r>
              <a:rPr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刀劈</a:t>
            </a:r>
            <a:r>
              <a:rPr lang="en-US" altLang="zh-CN"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砍杀训练</a:t>
            </a:r>
            <a:endParaRPr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42" name="Picture 2" descr="Img2049145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354" y="2457442"/>
            <a:ext cx="2931353" cy="3571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3" name="文本框 33796"/>
          <p:cNvSpPr txBox="1"/>
          <p:nvPr/>
        </p:nvSpPr>
        <p:spPr>
          <a:xfrm>
            <a:off x="188873" y="6029342"/>
            <a:ext cx="3929090" cy="400110"/>
          </a:xfrm>
          <a:prstGeom prst="rect">
            <a:avLst/>
          </a:prstGeom>
          <a:noFill/>
          <a:ln w="9525">
            <a:noFill/>
          </a:ln>
        </p:spPr>
        <p:txBody>
          <a:bodyPr wrap="square" anchor="t">
            <a:spAutoFit/>
          </a:bodyPr>
          <a:lstStyle/>
          <a:p>
            <a:pPr>
              <a:spcBef>
                <a:spcPct val="50000"/>
              </a:spcBef>
            </a:pPr>
            <a:r>
              <a:rPr lang="zh-CN" altLang="en-US" sz="2000" b="1" dirty="0">
                <a:latin typeface="华文新魏" panose="02010800040101010101" pitchFamily="2" charset="-122"/>
                <a:ea typeface="华文新魏" panose="02010800040101010101" pitchFamily="2" charset="-122"/>
              </a:rPr>
              <a:t>杀人比赛的少尉野田和向井</a:t>
            </a:r>
            <a:endParaRPr lang="zh-CN" altLang="en-US" sz="2000" b="1" dirty="0">
              <a:latin typeface="华文新魏" panose="02010800040101010101" pitchFamily="2" charset="-122"/>
              <a:ea typeface="华文新魏" panose="02010800040101010101" pitchFamily="2" charset="-122"/>
            </a:endParaRPr>
          </a:p>
        </p:txBody>
      </p:sp>
      <p:pic>
        <p:nvPicPr>
          <p:cNvPr id="44" name="图片 3"/>
          <p:cNvPicPr>
            <a:picLocks noChangeAspect="1"/>
          </p:cNvPicPr>
          <p:nvPr/>
        </p:nvPicPr>
        <p:blipFill>
          <a:blip r:embed="rId11">
            <a:extLst>
              <a:ext uri="{28A0092B-C50C-407E-A947-70E740481C1C}">
                <a14:useLocalDpi xmlns:a14="http://schemas.microsoft.com/office/drawing/2010/main" val="0"/>
              </a:ext>
            </a:extLst>
          </a:blip>
          <a:srcRect r="10974"/>
          <a:stretch>
            <a:fillRect/>
          </a:stretch>
        </p:blipFill>
        <p:spPr bwMode="auto">
          <a:xfrm>
            <a:off x="3332145" y="2457442"/>
            <a:ext cx="4000528" cy="35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矩形 4"/>
          <p:cNvSpPr>
            <a:spLocks noChangeArrowheads="1"/>
          </p:cNvSpPr>
          <p:nvPr/>
        </p:nvSpPr>
        <p:spPr bwMode="auto">
          <a:xfrm>
            <a:off x="3689335" y="6029342"/>
            <a:ext cx="40318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s-ES" sz="2000" dirty="0">
                <a:latin typeface="华文新魏" panose="02010800040101010101" pitchFamily="2" charset="-122"/>
                <a:ea typeface="华文新魏" panose="02010800040101010101" pitchFamily="2" charset="-122"/>
              </a:rPr>
              <a:t>日军把青年当作刀靶练习刺杀</a:t>
            </a:r>
            <a:endParaRPr lang="es-ES" altLang="es-ES" sz="2000" dirty="0">
              <a:latin typeface="华文新魏" panose="02010800040101010101" pitchFamily="2" charset="-122"/>
              <a:ea typeface="华文新魏" panose="02010800040101010101" pitchFamily="2" charset="-122"/>
            </a:endParaRPr>
          </a:p>
        </p:txBody>
      </p:sp>
      <p:pic>
        <p:nvPicPr>
          <p:cNvPr id="51" name="图片 3"/>
          <p:cNvPicPr>
            <a:picLocks noChangeAspect="1"/>
          </p:cNvPicPr>
          <p:nvPr/>
        </p:nvPicPr>
        <p:blipFill>
          <a:blip r:embed="rId12">
            <a:extLst>
              <a:ext uri="{28A0092B-C50C-407E-A947-70E740481C1C}">
                <a14:useLocalDpi xmlns:a14="http://schemas.microsoft.com/office/drawing/2010/main" val="0"/>
              </a:ext>
            </a:extLst>
          </a:blip>
          <a:srcRect l="13514" r="16216"/>
          <a:stretch>
            <a:fillRect/>
          </a:stretch>
        </p:blipFill>
        <p:spPr bwMode="auto">
          <a:xfrm>
            <a:off x="7420994" y="2386004"/>
            <a:ext cx="3625766" cy="36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矩形 4"/>
          <p:cNvSpPr>
            <a:spLocks noChangeArrowheads="1"/>
          </p:cNvSpPr>
          <p:nvPr/>
        </p:nvSpPr>
        <p:spPr bwMode="auto">
          <a:xfrm>
            <a:off x="8047053" y="6057860"/>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s-ES" sz="2000" dirty="0">
                <a:latin typeface="华文新魏" panose="02010800040101010101" pitchFamily="2" charset="-122"/>
                <a:ea typeface="华文新魏" panose="02010800040101010101" pitchFamily="2" charset="-122"/>
              </a:rPr>
              <a:t>日军砍杀南京青年</a:t>
            </a:r>
            <a:endParaRPr lang="es-ES" altLang="es-ES" sz="2000" dirty="0">
              <a:latin typeface="华文新魏" panose="02010800040101010101" pitchFamily="2" charset="-122"/>
              <a:ea typeface="华文新魏" panose="02010800040101010101" pitchFamily="2" charset="-122"/>
            </a:endParaRPr>
          </a:p>
        </p:txBody>
      </p:sp>
      <p:pic>
        <p:nvPicPr>
          <p:cNvPr id="56" name="Picture 3" descr="C:\Users\Thinkpad\Desktop\PNG\1_0001_渐变映射-2-副本-4.png"/>
          <p:cNvPicPr>
            <a:picLocks noChangeAspect="1" noChangeArrowheads="1"/>
          </p:cNvPicPr>
          <p:nvPr/>
        </p:nvPicPr>
        <p:blipFill>
          <a:blip r:embed="rId13"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331881" y="1885938"/>
            <a:ext cx="8786874" cy="4429156"/>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5"/>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4" name="Group 15"/>
          <p:cNvGrpSpPr/>
          <p:nvPr/>
        </p:nvGrpSpPr>
        <p:grpSpPr bwMode="auto">
          <a:xfrm>
            <a:off x="0" y="6770846"/>
            <a:ext cx="11522075" cy="860108"/>
            <a:chOff x="0" y="0"/>
            <a:chExt cx="5760" cy="516"/>
          </a:xfrm>
        </p:grpSpPr>
        <p:pic>
          <p:nvPicPr>
            <p:cNvPr id="45" name="Picture 16" descr="侵华日军南京大屠杀"/>
            <p:cNvPicPr>
              <a:picLocks noChangeAspect="1" noChangeArrowheads="1"/>
            </p:cNvPicPr>
            <p:nvPr/>
          </p:nvPicPr>
          <p:blipFill>
            <a:blip r:embed="rId6"/>
            <a:srcRect/>
            <a:stretch>
              <a:fillRect/>
            </a:stretch>
          </p:blipFill>
          <p:spPr bwMode="auto">
            <a:xfrm>
              <a:off x="2381" y="0"/>
              <a:ext cx="1270" cy="516"/>
            </a:xfrm>
            <a:prstGeom prst="rect">
              <a:avLst/>
            </a:prstGeom>
            <a:noFill/>
          </p:spPr>
        </p:pic>
        <p:pic>
          <p:nvPicPr>
            <p:cNvPr id="46" name="Picture 17" descr="gw_nj_036"/>
            <p:cNvPicPr>
              <a:picLocks noChangeAspect="1" noChangeArrowheads="1"/>
            </p:cNvPicPr>
            <p:nvPr/>
          </p:nvPicPr>
          <p:blipFill>
            <a:blip r:embed="rId7"/>
            <a:srcRect/>
            <a:stretch>
              <a:fillRect/>
            </a:stretch>
          </p:blipFill>
          <p:spPr bwMode="auto">
            <a:xfrm>
              <a:off x="0" y="0"/>
              <a:ext cx="1188" cy="516"/>
            </a:xfrm>
            <a:prstGeom prst="rect">
              <a:avLst/>
            </a:prstGeom>
            <a:noFill/>
          </p:spPr>
        </p:pic>
        <p:pic>
          <p:nvPicPr>
            <p:cNvPr id="47" name="Picture 18" descr="gw_nj_037"/>
            <p:cNvPicPr>
              <a:picLocks noChangeAspect="1" noChangeArrowheads="1"/>
            </p:cNvPicPr>
            <p:nvPr/>
          </p:nvPicPr>
          <p:blipFill>
            <a:blip r:embed="rId8"/>
            <a:srcRect/>
            <a:stretch>
              <a:fillRect/>
            </a:stretch>
          </p:blipFill>
          <p:spPr bwMode="auto">
            <a:xfrm>
              <a:off x="1156" y="0"/>
              <a:ext cx="1258" cy="516"/>
            </a:xfrm>
            <a:prstGeom prst="rect">
              <a:avLst/>
            </a:prstGeom>
            <a:noFill/>
          </p:spPr>
        </p:pic>
        <p:pic>
          <p:nvPicPr>
            <p:cNvPr id="48" name="Picture 19" descr="gw_nj_039"/>
            <p:cNvPicPr>
              <a:picLocks noChangeAspect="1" noChangeArrowheads="1"/>
            </p:cNvPicPr>
            <p:nvPr/>
          </p:nvPicPr>
          <p:blipFill>
            <a:blip r:embed="rId9"/>
            <a:srcRect/>
            <a:stretch>
              <a:fillRect/>
            </a:stretch>
          </p:blipFill>
          <p:spPr bwMode="auto">
            <a:xfrm>
              <a:off x="3606" y="0"/>
              <a:ext cx="930" cy="516"/>
            </a:xfrm>
            <a:prstGeom prst="rect">
              <a:avLst/>
            </a:prstGeom>
            <a:noFill/>
          </p:spPr>
        </p:pic>
        <p:pic>
          <p:nvPicPr>
            <p:cNvPr id="49" name="Picture 20" descr="gw_nj_039"/>
            <p:cNvPicPr>
              <a:picLocks noChangeAspect="1" noChangeArrowheads="1"/>
            </p:cNvPicPr>
            <p:nvPr/>
          </p:nvPicPr>
          <p:blipFill>
            <a:blip r:embed="rId9"/>
            <a:srcRect/>
            <a:stretch>
              <a:fillRect/>
            </a:stretch>
          </p:blipFill>
          <p:spPr bwMode="auto">
            <a:xfrm>
              <a:off x="4513" y="0"/>
              <a:ext cx="1247" cy="516"/>
            </a:xfrm>
            <a:prstGeom prst="rect">
              <a:avLst/>
            </a:prstGeom>
            <a:noFill/>
          </p:spPr>
        </p:pic>
      </p:grpSp>
      <p:pic>
        <p:nvPicPr>
          <p:cNvPr id="29" name="Picture 2" descr="日军在活埋中国平民"/>
          <p:cNvPicPr>
            <a:picLocks noChangeAspect="1" noChangeArrowheads="1"/>
          </p:cNvPicPr>
          <p:nvPr/>
        </p:nvPicPr>
        <p:blipFill>
          <a:blip r:embed="rId10"/>
          <a:srcRect/>
          <a:stretch>
            <a:fillRect/>
          </a:stretch>
        </p:blipFill>
        <p:spPr bwMode="auto">
          <a:xfrm>
            <a:off x="1474757" y="2528880"/>
            <a:ext cx="5049689" cy="3398689"/>
          </a:xfrm>
          <a:prstGeom prst="rect">
            <a:avLst/>
          </a:prstGeom>
          <a:noFill/>
        </p:spPr>
      </p:pic>
      <p:sp>
        <p:nvSpPr>
          <p:cNvPr id="35" name="Rectangle 14"/>
          <p:cNvSpPr>
            <a:spLocks noChangeArrowheads="1"/>
          </p:cNvSpPr>
          <p:nvPr/>
        </p:nvSpPr>
        <p:spPr bwMode="auto">
          <a:xfrm>
            <a:off x="2903517" y="1918526"/>
            <a:ext cx="1036797" cy="600471"/>
          </a:xfrm>
          <a:prstGeom prst="rect">
            <a:avLst/>
          </a:prstGeom>
          <a:noFill/>
          <a:ln w="9525">
            <a:noFill/>
            <a:miter lim="800000"/>
          </a:ln>
          <a:effectLst/>
        </p:spPr>
        <p:txBody>
          <a:bodyPr wrap="none" lIns="106985" tIns="53492" rIns="106985" bIns="53492">
            <a:spAutoFit/>
          </a:bodyPr>
          <a:lstStyle/>
          <a:p>
            <a:r>
              <a:rPr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活埋</a:t>
            </a:r>
            <a:endParaRPr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42" name="矩形 41"/>
          <p:cNvSpPr/>
          <p:nvPr/>
        </p:nvSpPr>
        <p:spPr>
          <a:xfrm>
            <a:off x="7261235" y="1957376"/>
            <a:ext cx="1826141" cy="584775"/>
          </a:xfrm>
          <a:prstGeom prst="rect">
            <a:avLst/>
          </a:prstGeom>
        </p:spPr>
        <p:txBody>
          <a:bodyPr wrap="none">
            <a:spAutoFit/>
          </a:bodyPr>
          <a:lstStyle/>
          <a:p>
            <a:pPr>
              <a:spcBef>
                <a:spcPct val="50000"/>
              </a:spcBef>
            </a:pPr>
            <a:r>
              <a:rPr kumimoji="1"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焚烧尸体</a:t>
            </a:r>
            <a:endParaRPr kumimoji="1" lang="zh-CN" altLang="en-US" sz="3200" b="1" dirty="0">
              <a:solidFill>
                <a:srgbClr val="76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43" name="Picture 2" descr="浇上汽油焚烧尸体"/>
          <p:cNvPicPr>
            <a:picLocks noChangeAspect="1" noChangeArrowheads="1"/>
          </p:cNvPicPr>
          <p:nvPr/>
        </p:nvPicPr>
        <p:blipFill>
          <a:blip r:embed="rId11"/>
          <a:srcRect/>
          <a:stretch>
            <a:fillRect/>
          </a:stretch>
        </p:blipFill>
        <p:spPr bwMode="auto">
          <a:xfrm>
            <a:off x="6618293" y="2528880"/>
            <a:ext cx="3222979" cy="3429023"/>
          </a:xfrm>
          <a:prstGeom prst="rect">
            <a:avLst/>
          </a:prstGeom>
          <a:noFill/>
        </p:spPr>
      </p:pic>
      <p:pic>
        <p:nvPicPr>
          <p:cNvPr id="44" name="Picture 3" descr="C:\Users\Thinkpad\Desktop\PNG\1_0001_渐变映射-2-副本-4.png"/>
          <p:cNvPicPr>
            <a:picLocks noChangeAspect="1" noChangeArrowheads="1"/>
          </p:cNvPicPr>
          <p:nvPr/>
        </p:nvPicPr>
        <p:blipFill>
          <a:blip r:embed="rId12" cstate="email"/>
          <a:srcRect/>
          <a:stretch>
            <a:fillRect/>
          </a:stretch>
        </p:blipFill>
        <p:spPr bwMode="auto">
          <a:xfrm>
            <a:off x="0" y="814368"/>
            <a:ext cx="3260707" cy="78581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88873" y="885806"/>
            <a:ext cx="2236510"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南京大屠杀</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7" name="Picture 23" descr="sh_dts_lj_044"/>
          <p:cNvPicPr>
            <a:picLocks noChangeAspect="1" noChangeArrowheads="1"/>
          </p:cNvPicPr>
          <p:nvPr/>
        </p:nvPicPr>
        <p:blipFill>
          <a:blip r:embed="rId1"/>
          <a:srcRect/>
          <a:stretch>
            <a:fillRect/>
          </a:stretch>
        </p:blipFill>
        <p:spPr bwMode="auto">
          <a:xfrm>
            <a:off x="0" y="803434"/>
            <a:ext cx="2610471" cy="6397466"/>
          </a:xfrm>
          <a:prstGeom prst="rect">
            <a:avLst/>
          </a:prstGeom>
          <a:noFill/>
        </p:spPr>
      </p:pic>
      <p:sp>
        <p:nvSpPr>
          <p:cNvPr id="52241" name="Rectangle 17"/>
          <p:cNvSpPr>
            <a:spLocks noChangeArrowheads="1"/>
          </p:cNvSpPr>
          <p:nvPr/>
        </p:nvSpPr>
        <p:spPr bwMode="auto">
          <a:xfrm>
            <a:off x="1689071" y="4678117"/>
            <a:ext cx="9761566" cy="1092914"/>
          </a:xfrm>
          <a:prstGeom prst="rect">
            <a:avLst/>
          </a:prstGeom>
          <a:noFill/>
          <a:ln w="9525">
            <a:noFill/>
            <a:miter lim="800000"/>
          </a:ln>
          <a:effectLst/>
        </p:spPr>
        <p:txBody>
          <a:bodyPr wrap="square" lIns="106985" tIns="53492" rIns="106985" bIns="53492" anchor="ctr">
            <a:spAutoFit/>
          </a:bodyPr>
          <a:lstStyle/>
          <a:p>
            <a:r>
              <a:rPr lang="zh-CN" altLang="en-US" sz="3200" dirty="0">
                <a:latin typeface="华文新魏" panose="02010800040101010101" pitchFamily="2" charset="-122"/>
                <a:ea typeface="华文新魏" panose="02010800040101010101" pitchFamily="2" charset="-122"/>
              </a:rPr>
              <a:t>        德国驻华馆在发回国的文电中说：“</a:t>
            </a:r>
            <a:r>
              <a:rPr lang="zh-CN" altLang="en-US" sz="3200" dirty="0">
                <a:solidFill>
                  <a:srgbClr val="660033"/>
                </a:solidFill>
                <a:latin typeface="华文新魏" panose="02010800040101010101" pitchFamily="2" charset="-122"/>
                <a:ea typeface="华文新魏" panose="02010800040101010101" pitchFamily="2" charset="-122"/>
              </a:rPr>
              <a:t>它是一台正在开动的野兽机器</a:t>
            </a:r>
            <a:r>
              <a:rPr lang="zh-CN" altLang="en-US" sz="3200" dirty="0">
                <a:latin typeface="华文新魏" panose="02010800040101010101" pitchFamily="2" charset="-122"/>
                <a:ea typeface="华文新魏" panose="02010800040101010101" pitchFamily="2" charset="-122"/>
              </a:rPr>
              <a:t>。” </a:t>
            </a:r>
            <a:endParaRPr lang="zh-CN" altLang="en-US" sz="3200" dirty="0">
              <a:latin typeface="华文新魏" panose="02010800040101010101" pitchFamily="2" charset="-122"/>
              <a:ea typeface="华文新魏" panose="02010800040101010101" pitchFamily="2" charset="-122"/>
            </a:endParaRPr>
          </a:p>
        </p:txBody>
      </p:sp>
      <p:sp>
        <p:nvSpPr>
          <p:cNvPr id="52248" name="Rectangle 24"/>
          <p:cNvSpPr>
            <a:spLocks noChangeArrowheads="1"/>
          </p:cNvSpPr>
          <p:nvPr/>
        </p:nvSpPr>
        <p:spPr bwMode="auto">
          <a:xfrm>
            <a:off x="1546195" y="1242996"/>
            <a:ext cx="9904442" cy="2077799"/>
          </a:xfrm>
          <a:prstGeom prst="rect">
            <a:avLst/>
          </a:prstGeom>
          <a:noFill/>
          <a:ln w="9525">
            <a:noFill/>
            <a:miter lim="800000"/>
          </a:ln>
          <a:effectLst/>
        </p:spPr>
        <p:txBody>
          <a:bodyPr wrap="square" lIns="106985" tIns="53492" rIns="106985" bIns="53492">
            <a:spAutoFit/>
          </a:bodyPr>
          <a:lstStyle/>
          <a:p>
            <a:r>
              <a:rPr lang="zh-CN" altLang="en-US" sz="3200" dirty="0">
                <a:latin typeface="华文新魏" panose="02010800040101010101" pitchFamily="2" charset="-122"/>
                <a:ea typeface="华文新魏" panose="02010800040101010101" pitchFamily="2" charset="-122"/>
              </a:rPr>
              <a:t>        英国</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曼彻斯特卫报</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记者田伯烈在所著</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外人目睹中之日军暴行</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中，称日军在南京的暴行是“</a:t>
            </a:r>
            <a:r>
              <a:rPr lang="zh-CN" altLang="en-US" sz="3200" dirty="0">
                <a:solidFill>
                  <a:srgbClr val="660033"/>
                </a:solidFill>
                <a:latin typeface="华文新魏" panose="02010800040101010101" pitchFamily="2" charset="-122"/>
                <a:ea typeface="华文新魏" panose="02010800040101010101" pitchFamily="2" charset="-122"/>
              </a:rPr>
              <a:t>现代史上破天荒的残暴记录</a:t>
            </a:r>
            <a:r>
              <a:rPr lang="zh-CN" altLang="en-US" sz="3200" dirty="0">
                <a:latin typeface="华文新魏" panose="02010800040101010101" pitchFamily="2" charset="-122"/>
                <a:ea typeface="华文新魏" panose="02010800040101010101" pitchFamily="2" charset="-122"/>
              </a:rPr>
              <a:t>”，“</a:t>
            </a:r>
            <a:r>
              <a:rPr lang="zh-CN" altLang="en-US" sz="3200" dirty="0">
                <a:solidFill>
                  <a:srgbClr val="660033"/>
                </a:solidFill>
                <a:latin typeface="华文新魏" panose="02010800040101010101" pitchFamily="2" charset="-122"/>
                <a:ea typeface="华文新魏" panose="02010800040101010101" pitchFamily="2" charset="-122"/>
              </a:rPr>
              <a:t>现代文明史上最黑暗的一页</a:t>
            </a:r>
            <a:r>
              <a:rPr lang="zh-CN" altLang="en-US" sz="3200" dirty="0">
                <a:latin typeface="华文新魏" panose="02010800040101010101" pitchFamily="2" charset="-122"/>
                <a:ea typeface="华文新魏" panose="02010800040101010101" pitchFamily="2" charset="-122"/>
              </a:rPr>
              <a:t>”。</a:t>
            </a:r>
            <a:endParaRPr lang="zh-CN" altLang="en-US" sz="3200" dirty="0">
              <a:latin typeface="华文新魏" panose="02010800040101010101" pitchFamily="2" charset="-122"/>
              <a:ea typeface="华文新魏" panose="02010800040101010101" pitchFamily="2" charset="-122"/>
            </a:endParaRPr>
          </a:p>
        </p:txBody>
      </p:sp>
      <p:sp>
        <p:nvSpPr>
          <p:cNvPr id="52249" name="Rectangle 25"/>
          <p:cNvSpPr>
            <a:spLocks noChangeArrowheads="1"/>
          </p:cNvSpPr>
          <p:nvPr/>
        </p:nvSpPr>
        <p:spPr bwMode="auto">
          <a:xfrm>
            <a:off x="1689071" y="3509153"/>
            <a:ext cx="9445510" cy="1092914"/>
          </a:xfrm>
          <a:prstGeom prst="rect">
            <a:avLst/>
          </a:prstGeom>
          <a:noFill/>
          <a:ln w="9525">
            <a:noFill/>
            <a:miter lim="800000"/>
          </a:ln>
          <a:effectLst/>
        </p:spPr>
        <p:txBody>
          <a:bodyPr wrap="square" lIns="106985" tIns="53492" rIns="106985" bIns="53492">
            <a:spAutoFit/>
          </a:bodyPr>
          <a:lstStyle/>
          <a:p>
            <a:r>
              <a:rPr lang="zh-CN" altLang="en-US" sz="3200" dirty="0">
                <a:latin typeface="华文新魏" panose="02010800040101010101" pitchFamily="2" charset="-122"/>
                <a:ea typeface="华文新魏" panose="02010800040101010101" pitchFamily="2" charset="-122"/>
              </a:rPr>
              <a:t>       美国</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纽约时报</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记者杜廷谴责日军“</a:t>
            </a:r>
            <a:r>
              <a:rPr lang="zh-CN" altLang="en-US" sz="3200" dirty="0">
                <a:solidFill>
                  <a:srgbClr val="660033"/>
                </a:solidFill>
                <a:latin typeface="华文新魏" panose="02010800040101010101" pitchFamily="2" charset="-122"/>
                <a:ea typeface="华文新魏" panose="02010800040101010101" pitchFamily="2" charset="-122"/>
              </a:rPr>
              <a:t>把南京变成一座恐怖的城市</a:t>
            </a:r>
            <a:r>
              <a:rPr lang="zh-CN" altLang="en-US" sz="3200" dirty="0">
                <a:latin typeface="华文新魏" panose="02010800040101010101" pitchFamily="2" charset="-122"/>
                <a:ea typeface="华文新魏" panose="02010800040101010101" pitchFamily="2" charset="-122"/>
              </a:rPr>
              <a:t>。”</a:t>
            </a:r>
            <a:endParaRPr lang="zh-CN" altLang="en-US" sz="3200" dirty="0">
              <a:latin typeface="华文新魏" panose="02010800040101010101" pitchFamily="2" charset="-122"/>
              <a:ea typeface="华文新魏" panose="02010800040101010101" pitchFamily="2" charset="-122"/>
            </a:endParaRPr>
          </a:p>
        </p:txBody>
      </p:sp>
      <p:pic>
        <p:nvPicPr>
          <p:cNvPr id="52251" name="Picture 27" descr="未命名8"/>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2584465" y="5957412"/>
            <a:ext cx="8937610" cy="1271826"/>
          </a:xfrm>
          <a:prstGeom prst="rect">
            <a:avLst/>
          </a:prstGeom>
          <a:noFill/>
        </p:spPr>
      </p:pic>
      <p:pic>
        <p:nvPicPr>
          <p:cNvPr id="14" name="图片 13"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15" name="图片 14"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16" name="图片 15"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7" name="矩形 16"/>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18" name="组合 23"/>
          <p:cNvGrpSpPr/>
          <p:nvPr/>
        </p:nvGrpSpPr>
        <p:grpSpPr>
          <a:xfrm flipH="1">
            <a:off x="8261367" y="-12408"/>
            <a:ext cx="2750820" cy="740098"/>
            <a:chOff x="0" y="-2"/>
            <a:chExt cx="1377891" cy="634701"/>
          </a:xfrm>
          <a:solidFill>
            <a:schemeClr val="bg2">
              <a:lumMod val="90000"/>
            </a:schemeClr>
          </a:solidFill>
        </p:grpSpPr>
        <p:sp>
          <p:nvSpPr>
            <p:cNvPr id="19" name="直角三角形 18"/>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0" name="矩形 19"/>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1" name="直接连接符 20"/>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2"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23" name="组合 66"/>
          <p:cNvGrpSpPr/>
          <p:nvPr/>
        </p:nvGrpSpPr>
        <p:grpSpPr>
          <a:xfrm flipH="1">
            <a:off x="8776673" y="-12408"/>
            <a:ext cx="2750820" cy="740098"/>
            <a:chOff x="0" y="-2"/>
            <a:chExt cx="1377891" cy="634701"/>
          </a:xfrm>
          <a:solidFill>
            <a:schemeClr val="bg2">
              <a:lumMod val="90000"/>
            </a:schemeClr>
          </a:solidFill>
        </p:grpSpPr>
        <p:sp>
          <p:nvSpPr>
            <p:cNvPr id="24" name="直角三角形 23"/>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5" name="矩形 24"/>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26" name="图片 25" descr="网站标志"/>
          <p:cNvPicPr>
            <a:picLocks noChangeAspect="1"/>
          </p:cNvPicPr>
          <p:nvPr/>
        </p:nvPicPr>
        <p:blipFill>
          <a:blip r:embed="rId6"/>
          <a:stretch>
            <a:fillRect/>
          </a:stretch>
        </p:blipFill>
        <p:spPr>
          <a:xfrm>
            <a:off x="161925" y="50165"/>
            <a:ext cx="603250" cy="601980"/>
          </a:xfrm>
          <a:prstGeom prst="rect">
            <a:avLst/>
          </a:prstGeom>
        </p:spPr>
      </p:pic>
      <p:pic>
        <p:nvPicPr>
          <p:cNvPr id="27" name="图片 26"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28"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48"/>
                                        </p:tgtEl>
                                        <p:attrNameLst>
                                          <p:attrName>style.visibility</p:attrName>
                                        </p:attrNameLst>
                                      </p:cBhvr>
                                      <p:to>
                                        <p:strVal val="visible"/>
                                      </p:to>
                                    </p:set>
                                    <p:animEffect transition="in" filter="dissolve">
                                      <p:cBhvr>
                                        <p:cTn id="7" dur="500"/>
                                        <p:tgtEl>
                                          <p:spTgt spid="522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49"/>
                                        </p:tgtEl>
                                        <p:attrNameLst>
                                          <p:attrName>style.visibility</p:attrName>
                                        </p:attrNameLst>
                                      </p:cBhvr>
                                      <p:to>
                                        <p:strVal val="visible"/>
                                      </p:to>
                                    </p:set>
                                    <p:animEffect transition="in" filter="dissolve">
                                      <p:cBhvr>
                                        <p:cTn id="12" dur="500"/>
                                        <p:tgtEl>
                                          <p:spTgt spid="522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41"/>
                                        </p:tgtEl>
                                        <p:attrNameLst>
                                          <p:attrName>style.visibility</p:attrName>
                                        </p:attrNameLst>
                                      </p:cBhvr>
                                      <p:to>
                                        <p:strVal val="visible"/>
                                      </p:to>
                                    </p:set>
                                    <p:animEffect transition="in" filter="dissolve">
                                      <p:cBhvr>
                                        <p:cTn id="17" dur="500"/>
                                        <p:tgtEl>
                                          <p:spTgt spid="5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1" grpId="0"/>
      <p:bldP spid="52248" grpId="0"/>
      <p:bldP spid="522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h_dts_lj_044"/>
          <p:cNvPicPr>
            <a:picLocks noChangeAspect="1" noChangeArrowheads="1"/>
          </p:cNvPicPr>
          <p:nvPr/>
        </p:nvPicPr>
        <p:blipFill>
          <a:blip r:embed="rId1"/>
          <a:srcRect/>
          <a:stretch>
            <a:fillRect/>
          </a:stretch>
        </p:blipFill>
        <p:spPr bwMode="auto">
          <a:xfrm>
            <a:off x="0" y="803434"/>
            <a:ext cx="2610471" cy="6397466"/>
          </a:xfrm>
          <a:prstGeom prst="rect">
            <a:avLst/>
          </a:prstGeom>
          <a:noFill/>
        </p:spPr>
      </p:pic>
      <p:pic>
        <p:nvPicPr>
          <p:cNvPr id="79885" name="Picture 13" descr="未命名8"/>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2584465" y="5957412"/>
            <a:ext cx="8937610" cy="1271826"/>
          </a:xfrm>
          <a:prstGeom prst="rect">
            <a:avLst/>
          </a:prstGeom>
          <a:noFill/>
        </p:spPr>
      </p:pic>
      <p:sp>
        <p:nvSpPr>
          <p:cNvPr id="49154" name="Text Box 2"/>
          <p:cNvSpPr txBox="1">
            <a:spLocks noChangeArrowheads="1"/>
          </p:cNvSpPr>
          <p:nvPr/>
        </p:nvSpPr>
        <p:spPr bwMode="auto">
          <a:xfrm>
            <a:off x="1042188" y="2240281"/>
            <a:ext cx="10207838" cy="3062684"/>
          </a:xfrm>
          <a:prstGeom prst="rect">
            <a:avLst/>
          </a:prstGeom>
          <a:noFill/>
          <a:ln w="9525">
            <a:noFill/>
            <a:miter lim="800000"/>
          </a:ln>
        </p:spPr>
        <p:txBody>
          <a:bodyPr lIns="106985" tIns="53492" rIns="106985" bIns="53492">
            <a:spAutoFit/>
          </a:bodyPr>
          <a:lstStyle/>
          <a:p>
            <a:endParaRPr lang="en-US" altLang="zh-CN" sz="3200" dirty="0">
              <a:solidFill>
                <a:srgbClr val="FF0000"/>
              </a:solidFill>
              <a:latin typeface="华文新魏" panose="02010800040101010101" pitchFamily="2" charset="-122"/>
              <a:ea typeface="华文新魏" panose="02010800040101010101" pitchFamily="2" charset="-122"/>
            </a:endParaRPr>
          </a:p>
          <a:p>
            <a:r>
              <a:rPr lang="en-US" altLang="zh-CN" sz="3200" dirty="0">
                <a:solidFill>
                  <a:srgbClr val="000000"/>
                </a:solidFill>
                <a:latin typeface="华文新魏" panose="02010800040101010101" pitchFamily="2" charset="-122"/>
                <a:ea typeface="华文新魏" panose="02010800040101010101" pitchFamily="2" charset="-122"/>
              </a:rPr>
              <a:t>        12</a:t>
            </a:r>
            <a:r>
              <a:rPr lang="zh-CN" altLang="en-US" sz="3200" dirty="0">
                <a:solidFill>
                  <a:srgbClr val="000000"/>
                </a:solidFill>
                <a:latin typeface="华文新魏" panose="02010800040101010101" pitchFamily="2" charset="-122"/>
                <a:ea typeface="华文新魏" panose="02010800040101010101" pitchFamily="2" charset="-122"/>
              </a:rPr>
              <a:t>月</a:t>
            </a:r>
            <a:r>
              <a:rPr lang="en-US" altLang="zh-CN" sz="3200" dirty="0">
                <a:solidFill>
                  <a:srgbClr val="000000"/>
                </a:solidFill>
                <a:latin typeface="华文新魏" panose="02010800040101010101" pitchFamily="2" charset="-122"/>
                <a:ea typeface="华文新魏" panose="02010800040101010101" pitchFamily="2" charset="-122"/>
              </a:rPr>
              <a:t>15</a:t>
            </a:r>
            <a:r>
              <a:rPr lang="zh-CN" altLang="en-US" sz="3200" dirty="0">
                <a:solidFill>
                  <a:srgbClr val="000000"/>
                </a:solidFill>
                <a:latin typeface="华文新魏" panose="02010800040101010101" pitchFamily="2" charset="-122"/>
                <a:ea typeface="华文新魏" panose="02010800040101010101" pitchFamily="2" charset="-122"/>
              </a:rPr>
              <a:t>日</a:t>
            </a:r>
            <a:r>
              <a:rPr lang="en-US" altLang="zh-CN" sz="3200" dirty="0">
                <a:solidFill>
                  <a:srgbClr val="000000"/>
                </a:solidFill>
                <a:latin typeface="华文新魏" panose="02010800040101010101" pitchFamily="2" charset="-122"/>
                <a:ea typeface="华文新魏" panose="02010800040101010101" pitchFamily="2" charset="-122"/>
              </a:rPr>
              <a:t>,</a:t>
            </a:r>
            <a:r>
              <a:rPr lang="zh-CN" altLang="en-US" sz="3200" dirty="0">
                <a:solidFill>
                  <a:srgbClr val="000000"/>
                </a:solidFill>
                <a:latin typeface="华文新魏" panose="02010800040101010101" pitchFamily="2" charset="-122"/>
                <a:ea typeface="华文新魏" panose="02010800040101010101" pitchFamily="2" charset="-122"/>
              </a:rPr>
              <a:t>在水西门下，记者确确实实不得不开车碾过几英尺的尸体，在等船的时候，他们看到日本军人把</a:t>
            </a:r>
            <a:r>
              <a:rPr lang="en-US" altLang="zh-CN" sz="3200" dirty="0">
                <a:solidFill>
                  <a:srgbClr val="000000"/>
                </a:solidFill>
                <a:latin typeface="华文新魏" panose="02010800040101010101" pitchFamily="2" charset="-122"/>
                <a:ea typeface="华文新魏" panose="02010800040101010101" pitchFamily="2" charset="-122"/>
              </a:rPr>
              <a:t>1000</a:t>
            </a:r>
            <a:r>
              <a:rPr lang="zh-CN" altLang="en-US" sz="3200" dirty="0">
                <a:solidFill>
                  <a:srgbClr val="000000"/>
                </a:solidFill>
                <a:latin typeface="华文新魏" panose="02010800040101010101" pitchFamily="2" charset="-122"/>
                <a:ea typeface="华文新魏" panose="02010800040101010101" pitchFamily="2" charset="-122"/>
              </a:rPr>
              <a:t>多名中国人排成行，强迫他们一小组一小组地跪下，并挨个地朝他们脑后开枪，在杀人的时候，一些日本人又笑又抽烟，就像整个场面给他们莫大的欢乐。</a:t>
            </a:r>
            <a:endParaRPr lang="zh-CN" altLang="en-US" sz="3200" dirty="0">
              <a:solidFill>
                <a:srgbClr val="000000"/>
              </a:solidFill>
              <a:latin typeface="华文新魏" panose="02010800040101010101" pitchFamily="2" charset="-122"/>
              <a:ea typeface="华文新魏" panose="02010800040101010101" pitchFamily="2" charset="-122"/>
            </a:endParaRPr>
          </a:p>
        </p:txBody>
      </p:sp>
      <p:sp>
        <p:nvSpPr>
          <p:cNvPr id="79887" name="Rectangle 15"/>
          <p:cNvSpPr>
            <a:spLocks noChangeArrowheads="1"/>
          </p:cNvSpPr>
          <p:nvPr/>
        </p:nvSpPr>
        <p:spPr bwMode="auto">
          <a:xfrm>
            <a:off x="2015992" y="1600186"/>
            <a:ext cx="7602697" cy="662027"/>
          </a:xfrm>
          <a:prstGeom prst="rect">
            <a:avLst/>
          </a:prstGeom>
          <a:noFill/>
          <a:ln w="9525">
            <a:noFill/>
            <a:miter lim="800000"/>
          </a:ln>
          <a:effectLst/>
        </p:spPr>
        <p:txBody>
          <a:bodyPr wrap="none" lIns="106985" tIns="53492" rIns="106985" bIns="53492">
            <a:spAutoFit/>
          </a:bodyPr>
          <a:lstStyle/>
          <a:p>
            <a:r>
              <a:rPr lang="zh-CN" altLang="en-US" sz="3600" b="0" dirty="0">
                <a:latin typeface="华文新魏" panose="02010800040101010101" pitchFamily="2" charset="-122"/>
                <a:ea typeface="华文新魏" panose="02010800040101010101" pitchFamily="2" charset="-122"/>
              </a:rPr>
              <a:t>美国</a:t>
            </a:r>
            <a:r>
              <a:rPr lang="en-US" altLang="zh-CN" sz="3600" b="0" dirty="0">
                <a:latin typeface="华文新魏" panose="02010800040101010101" pitchFamily="2" charset="-122"/>
                <a:ea typeface="华文新魏" panose="02010800040101010101" pitchFamily="2" charset="-122"/>
              </a:rPr>
              <a:t>《</a:t>
            </a:r>
            <a:r>
              <a:rPr lang="zh-CN" altLang="en-US" sz="3600" b="0" dirty="0">
                <a:latin typeface="华文新魏" panose="02010800040101010101" pitchFamily="2" charset="-122"/>
                <a:ea typeface="华文新魏" panose="02010800040101010101" pitchFamily="2" charset="-122"/>
              </a:rPr>
              <a:t>纽约时报</a:t>
            </a:r>
            <a:r>
              <a:rPr lang="en-US" altLang="zh-CN" sz="3600" b="0" dirty="0">
                <a:latin typeface="华文新魏" panose="02010800040101010101" pitchFamily="2" charset="-122"/>
                <a:ea typeface="华文新魏" panose="02010800040101010101" pitchFamily="2" charset="-122"/>
              </a:rPr>
              <a:t>》</a:t>
            </a:r>
            <a:r>
              <a:rPr lang="zh-CN" altLang="en-US" sz="3600" b="0" dirty="0">
                <a:latin typeface="华文新魏" panose="02010800040101010101" pitchFamily="2" charset="-122"/>
                <a:ea typeface="华文新魏" panose="02010800040101010101" pitchFamily="2" charset="-122"/>
              </a:rPr>
              <a:t>记者德丁的日记：</a:t>
            </a:r>
            <a:endParaRPr lang="zh-CN" altLang="en-US" sz="3600" b="0" dirty="0">
              <a:latin typeface="华文新魏" panose="02010800040101010101" pitchFamily="2" charset="-122"/>
              <a:ea typeface="华文新魏" panose="02010800040101010101" pitchFamily="2" charset="-122"/>
            </a:endParaRPr>
          </a:p>
        </p:txBody>
      </p:sp>
      <p:pic>
        <p:nvPicPr>
          <p:cNvPr id="13" name="图片 12"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14" name="图片 13"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15" name="图片 14"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6" name="矩形 15"/>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17" name="组合 23"/>
          <p:cNvGrpSpPr/>
          <p:nvPr/>
        </p:nvGrpSpPr>
        <p:grpSpPr>
          <a:xfrm flipH="1">
            <a:off x="8261367" y="-12408"/>
            <a:ext cx="2750820" cy="740098"/>
            <a:chOff x="0" y="-2"/>
            <a:chExt cx="1377891" cy="634701"/>
          </a:xfrm>
          <a:solidFill>
            <a:schemeClr val="bg2">
              <a:lumMod val="90000"/>
            </a:schemeClr>
          </a:solidFill>
        </p:grpSpPr>
        <p:sp>
          <p:nvSpPr>
            <p:cNvPr id="18" name="直角三角形 1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19" name="矩形 1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0" name="直接连接符 19"/>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22" name="组合 66"/>
          <p:cNvGrpSpPr/>
          <p:nvPr/>
        </p:nvGrpSpPr>
        <p:grpSpPr>
          <a:xfrm flipH="1">
            <a:off x="8776673" y="-12408"/>
            <a:ext cx="2750820" cy="740098"/>
            <a:chOff x="0" y="-2"/>
            <a:chExt cx="1377891" cy="634701"/>
          </a:xfrm>
          <a:solidFill>
            <a:schemeClr val="bg2">
              <a:lumMod val="90000"/>
            </a:schemeClr>
          </a:solidFill>
        </p:grpSpPr>
        <p:sp>
          <p:nvSpPr>
            <p:cNvPr id="23" name="直角三角形 2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4" name="矩形 2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25" name="图片 24" descr="网站标志"/>
          <p:cNvPicPr>
            <a:picLocks noChangeAspect="1"/>
          </p:cNvPicPr>
          <p:nvPr/>
        </p:nvPicPr>
        <p:blipFill>
          <a:blip r:embed="rId6"/>
          <a:stretch>
            <a:fillRect/>
          </a:stretch>
        </p:blipFill>
        <p:spPr>
          <a:xfrm>
            <a:off x="161925" y="50165"/>
            <a:ext cx="603250" cy="601980"/>
          </a:xfrm>
          <a:prstGeom prst="rect">
            <a:avLst/>
          </a:prstGeom>
        </p:spPr>
      </p:pic>
      <p:pic>
        <p:nvPicPr>
          <p:cNvPr id="26" name="图片 25"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27"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9154">
                                            <p:txEl>
                                              <p:pRg st="1" end="1"/>
                                            </p:txEl>
                                          </p:spTgt>
                                        </p:tgtEl>
                                        <p:attrNameLst>
                                          <p:attrName>style.visibility</p:attrName>
                                        </p:attrNameLst>
                                      </p:cBhvr>
                                      <p:to>
                                        <p:strVal val="visible"/>
                                      </p:to>
                                    </p:set>
                                    <p:animEffect transition="in" filter="box(in)">
                                      <p:cBhvr>
                                        <p:cTn id="7" dur="500"/>
                                        <p:tgtEl>
                                          <p:spTgt spid="491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31749" y="1326689"/>
            <a:ext cx="7000924" cy="4416901"/>
          </a:xfrm>
          <a:prstGeom prst="rect">
            <a:avLst/>
          </a:prstGeom>
          <a:noFill/>
          <a:ln w="9525">
            <a:noFill/>
            <a:miter lim="800000"/>
          </a:ln>
          <a:effectLst/>
        </p:spPr>
        <p:txBody>
          <a:bodyPr wrap="square" lIns="106985" tIns="53492" rIns="106985" bIns="53492">
            <a:spAutoFit/>
          </a:bodyPr>
          <a:lstStyle/>
          <a:p>
            <a:r>
              <a:rPr lang="en-US" altLang="zh-CN" sz="2800" dirty="0">
                <a:latin typeface="华文新魏" panose="02010800040101010101" pitchFamily="2" charset="-122"/>
                <a:ea typeface="华文新魏" panose="02010800040101010101" pitchFamily="2" charset="-122"/>
              </a:rPr>
              <a:t>      ……</a:t>
            </a:r>
            <a:r>
              <a:rPr lang="zh-CN" altLang="en-US" sz="2800" dirty="0">
                <a:latin typeface="华文新魏" panose="02010800040101010101" pitchFamily="2" charset="-122"/>
                <a:ea typeface="华文新魏" panose="02010800040101010101" pitchFamily="2" charset="-122"/>
              </a:rPr>
              <a:t>不知从哪儿拉来一个支那人</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西本提出了一个残忍的提议，就是</a:t>
            </a:r>
            <a:r>
              <a:rPr lang="zh-CN" altLang="en-US" sz="2800" dirty="0">
                <a:solidFill>
                  <a:srgbClr val="760000"/>
                </a:solidFill>
                <a:latin typeface="华文新魏" panose="02010800040101010101" pitchFamily="2" charset="-122"/>
                <a:ea typeface="华文新魏" panose="02010800040101010101" pitchFamily="2" charset="-122"/>
              </a:rPr>
              <a:t>把这个支那人装入袋中，浇上那辆汽车中的汽油，然后点火</a:t>
            </a:r>
            <a:r>
              <a:rPr lang="en-US" altLang="zh-CN" sz="2800" dirty="0">
                <a:solidFill>
                  <a:srgbClr val="760000"/>
                </a:solidFill>
                <a:latin typeface="华文新魏" panose="02010800040101010101" pitchFamily="2" charset="-122"/>
                <a:ea typeface="华文新魏" panose="02010800040101010101" pitchFamily="2" charset="-122"/>
              </a:rPr>
              <a:t>……</a:t>
            </a:r>
            <a:r>
              <a:rPr lang="zh-CN" altLang="en-US" sz="2800" dirty="0">
                <a:solidFill>
                  <a:srgbClr val="760000"/>
                </a:solidFill>
                <a:latin typeface="华文新魏" panose="02010800040101010101" pitchFamily="2" charset="-122"/>
                <a:ea typeface="华文新魏" panose="02010800040101010101" pitchFamily="2" charset="-122"/>
              </a:rPr>
              <a:t>西本像玩足球一样把袋子踢来踢去，像给蔬菜施肥一样向袋子撒尿</a:t>
            </a:r>
            <a:r>
              <a:rPr lang="en-US" altLang="zh-CN" sz="2800" dirty="0">
                <a:solidFill>
                  <a:srgbClr val="760000"/>
                </a:solidFill>
                <a:latin typeface="华文新魏" panose="02010800040101010101" pitchFamily="2" charset="-122"/>
                <a:ea typeface="华文新魏" panose="02010800040101010101" pitchFamily="2" charset="-122"/>
              </a:rPr>
              <a:t>……</a:t>
            </a:r>
            <a:r>
              <a:rPr lang="zh-CN" altLang="en-US" sz="2800" dirty="0">
                <a:solidFill>
                  <a:srgbClr val="760000"/>
                </a:solidFill>
                <a:latin typeface="华文新魏" panose="02010800040101010101" pitchFamily="2" charset="-122"/>
                <a:ea typeface="华文新魏" panose="02010800040101010101" pitchFamily="2" charset="-122"/>
              </a:rPr>
              <a:t>在袋子上系了两颗手榴弹，随后将袋子扔进了池塘。</a:t>
            </a:r>
            <a:r>
              <a:rPr lang="zh-CN" altLang="en-US" sz="2800" dirty="0">
                <a:latin typeface="华文新魏" panose="02010800040101010101" pitchFamily="2" charset="-122"/>
                <a:ea typeface="华文新魏" panose="02010800040101010101" pitchFamily="2" charset="-122"/>
              </a:rPr>
              <a:t>火渐渐地灭掉了，袋子向下沉着，水的波纹也慢慢地平静下来。突然，“澎！”手榴弹爆炸了，掀起了水花。</a:t>
            </a:r>
            <a:endParaRPr lang="zh-CN" altLang="en-US" sz="2800" dirty="0">
              <a:latin typeface="华文新魏" panose="02010800040101010101" pitchFamily="2" charset="-122"/>
              <a:ea typeface="华文新魏" panose="02010800040101010101" pitchFamily="2" charset="-122"/>
            </a:endParaRPr>
          </a:p>
          <a:p>
            <a:r>
              <a:rPr lang="en-US" altLang="zh-CN" sz="2800" dirty="0">
                <a:latin typeface="华文新魏" panose="02010800040101010101" pitchFamily="2" charset="-122"/>
                <a:ea typeface="华文新魏" panose="02010800040101010101" pitchFamily="2" charset="-122"/>
              </a:rPr>
              <a:t>                             ——《</a:t>
            </a:r>
            <a:r>
              <a:rPr lang="zh-CN" altLang="en-US" sz="2800" dirty="0">
                <a:latin typeface="华文新魏" panose="02010800040101010101" pitchFamily="2" charset="-122"/>
                <a:ea typeface="华文新魏" panose="02010800040101010101" pitchFamily="2" charset="-122"/>
              </a:rPr>
              <a:t>东史郎日记</a:t>
            </a:r>
            <a:r>
              <a:rPr lang="en-US" altLang="zh-CN" sz="2800" dirty="0">
                <a:latin typeface="华文新魏" panose="02010800040101010101" pitchFamily="2" charset="-122"/>
                <a:ea typeface="华文新魏" panose="02010800040101010101" pitchFamily="2" charset="-122"/>
              </a:rPr>
              <a:t>》</a:t>
            </a:r>
            <a:endParaRPr lang="en-US" altLang="zh-CN" sz="2800" dirty="0">
              <a:latin typeface="华文新魏" panose="02010800040101010101" pitchFamily="2" charset="-122"/>
              <a:ea typeface="华文新魏" panose="02010800040101010101" pitchFamily="2" charset="-122"/>
            </a:endParaRPr>
          </a:p>
        </p:txBody>
      </p:sp>
      <p:pic>
        <p:nvPicPr>
          <p:cNvPr id="59395" name="Picture 3" descr="62667cd0ecc46cb1a1ec9c23"/>
          <p:cNvPicPr>
            <a:picLocks noChangeAspect="1" noChangeArrowheads="1"/>
          </p:cNvPicPr>
          <p:nvPr/>
        </p:nvPicPr>
        <p:blipFill>
          <a:blip r:embed="rId1"/>
          <a:srcRect/>
          <a:stretch>
            <a:fillRect/>
          </a:stretch>
        </p:blipFill>
        <p:spPr bwMode="auto">
          <a:xfrm>
            <a:off x="7618425" y="2886070"/>
            <a:ext cx="3286148" cy="3567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396" name="Picture 4" descr="8b527d27f2a5703b918f9d8b"/>
          <p:cNvPicPr>
            <a:picLocks noChangeAspect="1" noChangeArrowheads="1"/>
          </p:cNvPicPr>
          <p:nvPr/>
        </p:nvPicPr>
        <p:blipFill>
          <a:blip r:embed="rId2"/>
          <a:srcRect/>
          <a:stretch>
            <a:fillRect/>
          </a:stretch>
        </p:blipFill>
        <p:spPr bwMode="auto">
          <a:xfrm>
            <a:off x="7637985" y="1028682"/>
            <a:ext cx="3266588" cy="1741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403" name="Picture 11" descr="未命名8"/>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0" y="5929075"/>
            <a:ext cx="11522075" cy="1271825"/>
          </a:xfrm>
          <a:prstGeom prst="rect">
            <a:avLst/>
          </a:prstGeom>
          <a:noFill/>
        </p:spPr>
      </p:pic>
      <p:sp>
        <p:nvSpPr>
          <p:cNvPr id="59404" name="WordArt 12" descr="八路軍參謀長葉劍英"/>
          <p:cNvSpPr>
            <a:spLocks noChangeArrowheads="1" noChangeShapeType="1" noTextEdit="1"/>
          </p:cNvSpPr>
          <p:nvPr/>
        </p:nvSpPr>
        <p:spPr bwMode="auto">
          <a:xfrm>
            <a:off x="7031268" y="121683"/>
            <a:ext cx="3986717" cy="530066"/>
          </a:xfrm>
          <a:prstGeom prst="rect">
            <a:avLst/>
          </a:prstGeom>
        </p:spPr>
        <p:txBody>
          <a:bodyPr wrap="none" lIns="106985" tIns="53492" rIns="106985" bIns="53492" fromWordArt="1">
            <a:prstTxWarp prst="textPlain">
              <a:avLst>
                <a:gd name="adj" fmla="val 50000"/>
              </a:avLst>
            </a:prstTxWarp>
          </a:bodyPr>
          <a:lstStyle/>
          <a:p>
            <a:pPr algn="ctr"/>
            <a:r>
              <a:rPr lang="zh-CN" altLang="en-US" sz="4700" kern="10" dirty="0">
                <a:ln w="12700">
                  <a:solidFill>
                    <a:srgbClr val="800000"/>
                  </a:solidFill>
                  <a:round/>
                </a:ln>
                <a:blipFill dpi="0" rotWithShape="0">
                  <a:blip r:embed="rId4"/>
                  <a:srcRect/>
                  <a:stretch>
                    <a:fillRect/>
                  </a:stretch>
                </a:blipFill>
                <a:effectLst>
                  <a:outerShdw dist="35921" dir="2700000" algn="ctr" rotWithShape="0">
                    <a:srgbClr val="C0C0C0">
                      <a:alpha val="80000"/>
                    </a:srgbClr>
                  </a:outerShdw>
                </a:effectLst>
                <a:latin typeface="隶书" panose="02010509060101010101" charset="-122"/>
                <a:ea typeface="隶书" panose="02010509060101010101" charset="-122"/>
              </a:rPr>
              <a:t>铁证如山</a:t>
            </a:r>
            <a:endParaRPr lang="zh-CN" altLang="en-US" sz="4700" kern="10" dirty="0">
              <a:ln w="12700">
                <a:solidFill>
                  <a:srgbClr val="800000"/>
                </a:solidFill>
                <a:round/>
              </a:ln>
              <a:blipFill dpi="0" rotWithShape="0">
                <a:blip r:embed="rId4"/>
                <a:srcRect/>
                <a:stretch>
                  <a:fillRect/>
                </a:stretch>
              </a:blipFill>
              <a:effectLst>
                <a:outerShdw dist="35921" dir="2700000" algn="ctr" rotWithShape="0">
                  <a:srgbClr val="C0C0C0">
                    <a:alpha val="80000"/>
                  </a:srgbClr>
                </a:outerShdw>
              </a:effectLst>
              <a:latin typeface="隶书" panose="02010509060101010101" charset="-122"/>
              <a:ea typeface="隶书" panose="02010509060101010101" charset="-122"/>
            </a:endParaRPr>
          </a:p>
        </p:txBody>
      </p:sp>
      <p:pic>
        <p:nvPicPr>
          <p:cNvPr id="13" name="图片 12" descr="t018d16e110143ea110.jpg"/>
          <p:cNvPicPr>
            <a:picLocks noChangeAspect="1"/>
          </p:cNvPicPr>
          <p:nvPr/>
        </p:nvPicPr>
        <p:blipFill>
          <a:blip r:embed="rId5">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14" name="图片 13" descr="624f9a79jw1eelyzwvu5xj20b408t75j.jpg"/>
          <p:cNvPicPr>
            <a:picLocks noChangeAspect="1"/>
          </p:cNvPicPr>
          <p:nvPr/>
        </p:nvPicPr>
        <p:blipFill>
          <a:blip r:embed="rId6">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15" name="图片 14" descr="t018d16e110143ea110.jpg"/>
          <p:cNvPicPr>
            <a:picLocks noChangeAspect="1"/>
          </p:cNvPicPr>
          <p:nvPr/>
        </p:nvPicPr>
        <p:blipFill>
          <a:blip r:embed="rId5">
            <a:clrChange>
              <a:clrFrom>
                <a:srgbClr val="F2F2F2"/>
              </a:clrFrom>
              <a:clrTo>
                <a:srgbClr val="F2F2F2">
                  <a:alpha val="0"/>
                </a:srgbClr>
              </a:clrTo>
            </a:clrChange>
          </a:blip>
          <a:srcRect t="54831" b="25094"/>
          <a:stretch>
            <a:fillRect/>
          </a:stretch>
        </p:blipFill>
        <p:spPr>
          <a:xfrm rot="10800000">
            <a:off x="0" y="742930"/>
            <a:ext cx="11522075" cy="142876"/>
          </a:xfrm>
          <a:prstGeom prst="rect">
            <a:avLst/>
          </a:prstGeom>
        </p:spPr>
      </p:pic>
      <p:sp>
        <p:nvSpPr>
          <p:cNvPr id="16" name="矩形 15"/>
          <p:cNvSpPr/>
          <p:nvPr/>
        </p:nvSpPr>
        <p:spPr>
          <a:xfrm>
            <a:off x="0" y="0"/>
            <a:ext cx="10776937" cy="704850"/>
          </a:xfrm>
          <a:prstGeom prst="rect">
            <a:avLst/>
          </a:prstGeom>
          <a:blipFill>
            <a:blip r:embed="rId7"/>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17" name="组合 23"/>
          <p:cNvGrpSpPr/>
          <p:nvPr/>
        </p:nvGrpSpPr>
        <p:grpSpPr>
          <a:xfrm flipH="1">
            <a:off x="8261367" y="-12408"/>
            <a:ext cx="2750820" cy="740098"/>
            <a:chOff x="0" y="-2"/>
            <a:chExt cx="1377891" cy="634701"/>
          </a:xfrm>
          <a:solidFill>
            <a:schemeClr val="bg2">
              <a:lumMod val="90000"/>
            </a:schemeClr>
          </a:solidFill>
        </p:grpSpPr>
        <p:sp>
          <p:nvSpPr>
            <p:cNvPr id="18" name="直角三角形 1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19" name="矩形 1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0" name="直接连接符 19"/>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22" name="组合 66"/>
          <p:cNvGrpSpPr/>
          <p:nvPr/>
        </p:nvGrpSpPr>
        <p:grpSpPr>
          <a:xfrm flipH="1">
            <a:off x="8776673" y="-12408"/>
            <a:ext cx="2750820" cy="740098"/>
            <a:chOff x="0" y="-2"/>
            <a:chExt cx="1377891" cy="634701"/>
          </a:xfrm>
          <a:solidFill>
            <a:schemeClr val="bg2">
              <a:lumMod val="90000"/>
            </a:schemeClr>
          </a:solidFill>
        </p:grpSpPr>
        <p:sp>
          <p:nvSpPr>
            <p:cNvPr id="23" name="直角三角形 2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4" name="矩形 2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25" name="图片 24" descr="网站标志"/>
          <p:cNvPicPr>
            <a:picLocks noChangeAspect="1"/>
          </p:cNvPicPr>
          <p:nvPr/>
        </p:nvPicPr>
        <p:blipFill>
          <a:blip r:embed="rId8"/>
          <a:stretch>
            <a:fillRect/>
          </a:stretch>
        </p:blipFill>
        <p:spPr>
          <a:xfrm>
            <a:off x="161925" y="50165"/>
            <a:ext cx="603250" cy="601980"/>
          </a:xfrm>
          <a:prstGeom prst="rect">
            <a:avLst/>
          </a:prstGeom>
        </p:spPr>
      </p:pic>
      <p:pic>
        <p:nvPicPr>
          <p:cNvPr id="26" name="图片 25" descr="624f9a79jw1eelyzwvu5xj20b408t75j.jpg"/>
          <p:cNvPicPr>
            <a:picLocks noChangeAspect="1"/>
          </p:cNvPicPr>
          <p:nvPr/>
        </p:nvPicPr>
        <p:blipFill>
          <a:blip r:embed="rId6">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27"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up)">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无标题"/>
          <p:cNvPicPr>
            <a:picLocks noChangeAspect="1" noChangeArrowheads="1"/>
          </p:cNvPicPr>
          <p:nvPr/>
        </p:nvPicPr>
        <p:blipFill>
          <a:blip r:embed="rId1">
            <a:duotone>
              <a:schemeClr val="bg2">
                <a:shade val="45000"/>
                <a:satMod val="135000"/>
              </a:schemeClr>
              <a:prstClr val="white"/>
            </a:duotone>
            <a:lum bright="20000"/>
          </a:blip>
          <a:srcRect b="8536"/>
          <a:stretch>
            <a:fillRect/>
          </a:stretch>
        </p:blipFill>
        <p:spPr bwMode="auto">
          <a:xfrm>
            <a:off x="0" y="600054"/>
            <a:ext cx="11522075" cy="6600846"/>
          </a:xfrm>
          <a:prstGeom prst="rect">
            <a:avLst/>
          </a:prstGeom>
          <a:noFill/>
        </p:spPr>
      </p:pic>
      <p:sp>
        <p:nvSpPr>
          <p:cNvPr id="43016" name="Text Box 8"/>
          <p:cNvSpPr txBox="1">
            <a:spLocks noChangeArrowheads="1"/>
          </p:cNvSpPr>
          <p:nvPr/>
        </p:nvSpPr>
        <p:spPr bwMode="auto">
          <a:xfrm>
            <a:off x="226042" y="2240280"/>
            <a:ext cx="3266588" cy="3339683"/>
          </a:xfrm>
          <a:prstGeom prst="rect">
            <a:avLst/>
          </a:prstGeom>
          <a:noFill/>
          <a:ln w="9525">
            <a:noFill/>
            <a:miter lim="800000"/>
          </a:ln>
          <a:effectLst/>
        </p:spPr>
        <p:txBody>
          <a:bodyPr lIns="106985" tIns="53492" rIns="106985" bIns="53492">
            <a:spAutoFit/>
          </a:bodyPr>
          <a:lstStyle/>
          <a:p>
            <a:pPr>
              <a:spcBef>
                <a:spcPct val="50000"/>
              </a:spcBef>
            </a:pPr>
            <a:r>
              <a:rPr lang="en-US" altLang="zh-CN"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      1937</a:t>
            </a:r>
            <a:r>
              <a:rPr lang="zh-CN" altLang="en-US"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a:t>
            </a:r>
            <a:r>
              <a:rPr lang="en-US" altLang="zh-CN"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7</a:t>
            </a:r>
            <a:r>
              <a:rPr lang="zh-CN" altLang="en-US"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月</a:t>
            </a:r>
            <a:r>
              <a:rPr lang="en-US" altLang="zh-CN"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7</a:t>
            </a:r>
            <a:r>
              <a:rPr lang="zh-CN" altLang="en-US"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日夜，在北京郊外的卢沟桥，发生了有人向日本军队开枪的事件。第二天一早，与中国国民党军队之间进入战斗状态。事件本身不过是一个小摩擦，虽然人们希望就地解决，但是与日本方面的冲突事件不断发生，解决变得困难起来。</a:t>
            </a:r>
            <a:endParaRPr lang="zh-CN" altLang="en-US"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43017" name="Text Box 9"/>
          <p:cNvSpPr txBox="1">
            <a:spLocks noChangeArrowheads="1"/>
          </p:cNvSpPr>
          <p:nvPr/>
        </p:nvSpPr>
        <p:spPr bwMode="auto">
          <a:xfrm>
            <a:off x="3946712" y="2088595"/>
            <a:ext cx="3810686" cy="3986013"/>
          </a:xfrm>
          <a:prstGeom prst="rect">
            <a:avLst/>
          </a:prstGeom>
          <a:noFill/>
          <a:ln w="9525">
            <a:noFill/>
            <a:miter lim="800000"/>
          </a:ln>
          <a:effectLst/>
        </p:spPr>
        <p:txBody>
          <a:bodyPr lIns="106985" tIns="53492" rIns="106985" bIns="53492">
            <a:spAutoFit/>
          </a:bodyPr>
          <a:lstStyle/>
          <a:p>
            <a:r>
              <a:rPr lang="en-US" altLang="zh-CN">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      </a:t>
            </a:r>
            <a:r>
              <a:rPr lang="zh-CN" altLang="en-US">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在一张名为”因巷战而遭破坏的上海市区”的照片上面用小字注解：那时，日本军队导致民众中也出现了很多死伤者，这就是南京事件。后在东京审判中介绍“东京审判认定日本军队在</a:t>
            </a:r>
            <a:r>
              <a:rPr lang="en-US" altLang="zh-CN">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1937</a:t>
            </a:r>
            <a:r>
              <a:rPr lang="zh-CN" altLang="en-US">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年的中日战争中占领南京时杀害了很多中国民众。但是关于事件的实际情况，资料上被发现有许多疑点，存在各种见解，现在仍在争论。”</a:t>
            </a:r>
            <a:endParaRPr lang="zh-CN" altLang="en-US">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43018" name="Text Box 10"/>
          <p:cNvSpPr txBox="1">
            <a:spLocks noChangeArrowheads="1"/>
          </p:cNvSpPr>
          <p:nvPr/>
        </p:nvSpPr>
        <p:spPr bwMode="auto">
          <a:xfrm>
            <a:off x="8391512" y="2541985"/>
            <a:ext cx="2268409" cy="2370187"/>
          </a:xfrm>
          <a:prstGeom prst="rect">
            <a:avLst/>
          </a:prstGeom>
          <a:noFill/>
          <a:ln w="9525">
            <a:noFill/>
            <a:miter lim="800000"/>
          </a:ln>
          <a:effectLst/>
        </p:spPr>
        <p:txBody>
          <a:bodyPr lIns="106985" tIns="53492" rIns="106985" bIns="53492">
            <a:spAutoFit/>
          </a:bodyPr>
          <a:lstStyle/>
          <a:p>
            <a:pPr>
              <a:spcBef>
                <a:spcPct val="50000"/>
              </a:spcBef>
            </a:pPr>
            <a:r>
              <a:rPr lang="en-US" altLang="zh-CN">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      </a:t>
            </a:r>
            <a:r>
              <a:rPr lang="zh-CN" altLang="en-US">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在迄今为止的历史中，没有任何一个国家没有在战争中发生过杀害和虐待非武装人员的事情，日本也不例外。</a:t>
            </a:r>
            <a:endParaRPr lang="zh-CN" altLang="en-US">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43020" name="Rectangle 12"/>
          <p:cNvSpPr>
            <a:spLocks noChangeArrowheads="1"/>
          </p:cNvSpPr>
          <p:nvPr/>
        </p:nvSpPr>
        <p:spPr bwMode="auto">
          <a:xfrm>
            <a:off x="498090" y="1635205"/>
            <a:ext cx="2101191" cy="431194"/>
          </a:xfrm>
          <a:prstGeom prst="rect">
            <a:avLst/>
          </a:prstGeom>
          <a:noFill/>
          <a:ln w="9525">
            <a:noFill/>
            <a:miter lim="800000"/>
          </a:ln>
          <a:effectLst/>
        </p:spPr>
        <p:txBody>
          <a:bodyPr wrap="none" lIns="106985" tIns="53492" rIns="106985" bIns="53492">
            <a:spAutoFit/>
          </a:bodyPr>
          <a:lstStyle/>
          <a:p>
            <a:pPr>
              <a:spcBef>
                <a:spcPct val="50000"/>
              </a:spcBef>
            </a:pPr>
            <a:r>
              <a:rPr lang="zh-CN" altLang="en-US">
                <a:solidFill>
                  <a:srgbClr val="663300"/>
                </a:solidFill>
                <a:ea typeface="迷你简毡笔黑" pitchFamily="65" charset="-122"/>
              </a:rPr>
              <a:t>关于卢沟桥事变</a:t>
            </a:r>
            <a:endParaRPr lang="zh-CN" altLang="en-US">
              <a:solidFill>
                <a:srgbClr val="663300"/>
              </a:solidFill>
              <a:ea typeface="迷你简毡笔黑" pitchFamily="65" charset="-122"/>
            </a:endParaRPr>
          </a:p>
        </p:txBody>
      </p:sp>
      <p:sp>
        <p:nvSpPr>
          <p:cNvPr id="43021" name="Rectangle 13"/>
          <p:cNvSpPr>
            <a:spLocks noChangeArrowheads="1"/>
          </p:cNvSpPr>
          <p:nvPr/>
        </p:nvSpPr>
        <p:spPr bwMode="auto">
          <a:xfrm>
            <a:off x="4490809" y="1635205"/>
            <a:ext cx="2101191" cy="431194"/>
          </a:xfrm>
          <a:prstGeom prst="rect">
            <a:avLst/>
          </a:prstGeom>
          <a:noFill/>
          <a:ln w="9525">
            <a:noFill/>
            <a:miter lim="800000"/>
          </a:ln>
          <a:effectLst/>
        </p:spPr>
        <p:txBody>
          <a:bodyPr wrap="none" lIns="106985" tIns="53492" rIns="106985" bIns="53492">
            <a:spAutoFit/>
          </a:bodyPr>
          <a:lstStyle/>
          <a:p>
            <a:r>
              <a:rPr lang="zh-CN" altLang="en-US">
                <a:solidFill>
                  <a:srgbClr val="663300"/>
                </a:solidFill>
                <a:ea typeface="迷你简毡笔黑" pitchFamily="65" charset="-122"/>
              </a:rPr>
              <a:t>关于南京大屠杀</a:t>
            </a:r>
            <a:endParaRPr lang="zh-CN" altLang="en-US">
              <a:solidFill>
                <a:srgbClr val="663300"/>
              </a:solidFill>
              <a:ea typeface="迷你简毡笔黑" pitchFamily="65" charset="-122"/>
            </a:endParaRPr>
          </a:p>
        </p:txBody>
      </p:sp>
      <p:sp>
        <p:nvSpPr>
          <p:cNvPr id="43022" name="Rectangle 14"/>
          <p:cNvSpPr>
            <a:spLocks noChangeArrowheads="1"/>
          </p:cNvSpPr>
          <p:nvPr/>
        </p:nvSpPr>
        <p:spPr bwMode="auto">
          <a:xfrm>
            <a:off x="8391512" y="1558529"/>
            <a:ext cx="2101191" cy="754360"/>
          </a:xfrm>
          <a:prstGeom prst="rect">
            <a:avLst/>
          </a:prstGeom>
          <a:noFill/>
          <a:ln w="9525">
            <a:noFill/>
            <a:miter lim="800000"/>
          </a:ln>
          <a:effectLst/>
        </p:spPr>
        <p:txBody>
          <a:bodyPr wrap="none" lIns="106985" tIns="53492" rIns="106985" bIns="53492">
            <a:spAutoFit/>
          </a:bodyPr>
          <a:lstStyle/>
          <a:p>
            <a:r>
              <a:rPr lang="zh-CN" altLang="en-US">
                <a:solidFill>
                  <a:srgbClr val="663300"/>
                </a:solidFill>
                <a:ea typeface="迷你简毡笔黑" pitchFamily="65" charset="-122"/>
              </a:rPr>
              <a:t>对于日本在中国</a:t>
            </a:r>
            <a:endParaRPr lang="zh-CN" altLang="en-US">
              <a:solidFill>
                <a:srgbClr val="663300"/>
              </a:solidFill>
              <a:ea typeface="迷你简毡笔黑" pitchFamily="65" charset="-122"/>
            </a:endParaRPr>
          </a:p>
          <a:p>
            <a:r>
              <a:rPr lang="zh-CN" altLang="en-US">
                <a:solidFill>
                  <a:srgbClr val="663300"/>
                </a:solidFill>
                <a:ea typeface="迷你简毡笔黑" pitchFamily="65" charset="-122"/>
              </a:rPr>
              <a:t>所犯下的罪行</a:t>
            </a:r>
            <a:endParaRPr lang="zh-CN" altLang="en-US">
              <a:solidFill>
                <a:srgbClr val="663300"/>
              </a:solidFill>
              <a:ea typeface="迷你简毡笔黑" pitchFamily="65" charset="-122"/>
            </a:endParaRPr>
          </a:p>
        </p:txBody>
      </p:sp>
      <p:sp>
        <p:nvSpPr>
          <p:cNvPr id="43023" name="Text Box 15" descr="4"/>
          <p:cNvSpPr txBox="1">
            <a:spLocks noChangeArrowheads="1"/>
          </p:cNvSpPr>
          <p:nvPr/>
        </p:nvSpPr>
        <p:spPr bwMode="auto">
          <a:xfrm>
            <a:off x="316058" y="2315290"/>
            <a:ext cx="3084555" cy="3986013"/>
          </a:xfrm>
          <a:prstGeom prst="rect">
            <a:avLst/>
          </a:prstGeom>
          <a:blipFill dpi="0" rotWithShape="1">
            <a:blip r:embed="rId2"/>
            <a:srcRect/>
            <a:stretch>
              <a:fillRect/>
            </a:stretch>
          </a:blipFill>
          <a:ln w="9525">
            <a:noFill/>
            <a:miter lim="800000"/>
          </a:ln>
          <a:effectLst/>
        </p:spPr>
        <p:txBody>
          <a:bodyPr lIns="106985" tIns="53492" rIns="106985" bIns="53492">
            <a:spAutoFit/>
          </a:bodyPr>
          <a:lstStyle/>
          <a:p>
            <a:pPr>
              <a:spcBef>
                <a:spcPct val="50000"/>
              </a:spcBef>
            </a:pPr>
            <a:r>
              <a:rPr lang="en-US" altLang="zh-CN"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      1937</a:t>
            </a:r>
            <a:r>
              <a:rPr lang="zh-CN" altLang="en-US"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a:t>
            </a:r>
            <a:r>
              <a:rPr lang="en-US" altLang="zh-CN"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7</a:t>
            </a:r>
            <a:r>
              <a:rPr lang="zh-CN" altLang="en-US"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月</a:t>
            </a:r>
            <a:r>
              <a:rPr lang="en-US" altLang="zh-CN"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7</a:t>
            </a:r>
            <a:r>
              <a:rPr lang="zh-CN" altLang="en-US"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日夜，日本侵略军借口士兵失踪，要求进入宛平城搜查，遭到中国守军拒绝，随即向中国军队开枪，进攻卢沟桥，发动了蓄谋已久的全面侵华战争</a:t>
            </a:r>
            <a:endParaRPr lang="zh-CN" altLang="en-US" sz="2800" dirty="0">
              <a:solidFill>
                <a:srgbClr val="6633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43024" name="Text Box 16" descr="92"/>
          <p:cNvSpPr txBox="1">
            <a:spLocks noChangeArrowheads="1"/>
          </p:cNvSpPr>
          <p:nvPr/>
        </p:nvSpPr>
        <p:spPr bwMode="auto">
          <a:xfrm>
            <a:off x="4036728" y="2163604"/>
            <a:ext cx="3630654" cy="4847788"/>
          </a:xfrm>
          <a:prstGeom prst="rect">
            <a:avLst/>
          </a:prstGeom>
          <a:blipFill dpi="0" rotWithShape="1">
            <a:blip r:embed="rId3"/>
            <a:srcRect/>
            <a:stretch>
              <a:fillRect/>
            </a:stretch>
          </a:blipFill>
          <a:ln w="9525">
            <a:noFill/>
            <a:miter lim="800000"/>
          </a:ln>
          <a:effectLst/>
        </p:spPr>
        <p:txBody>
          <a:bodyPr lIns="106985" tIns="53492" rIns="106985" bIns="53492">
            <a:spAutoFit/>
          </a:bodyPr>
          <a:lstStyle/>
          <a:p>
            <a:r>
              <a:rPr lang="en-US" altLang="zh-CN"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      </a:t>
            </a:r>
            <a:r>
              <a:rPr lang="zh-CN" altLang="en-US"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日本侵略军在占领南京后，对南京人民进行了惨无人道的大屠杀。日军占领南京后</a:t>
            </a:r>
            <a:r>
              <a:rPr lang="en-US" altLang="zh-CN"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6</a:t>
            </a:r>
            <a:r>
              <a:rPr lang="zh-CN" altLang="en-US"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周之内，屠杀手无寸铁的中国居民和放下武器的士兵达到</a:t>
            </a:r>
            <a:r>
              <a:rPr lang="en-US" altLang="zh-CN"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30</a:t>
            </a:r>
            <a:r>
              <a:rPr lang="zh-CN" altLang="en-US"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rPr>
              <a:t>万人以上。南京大屠杀是日军暴行的最好证据。</a:t>
            </a:r>
            <a:endParaRPr lang="zh-CN" altLang="en-US"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p>
            <a:endParaRPr lang="en-US" altLang="zh-CN" sz="280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43025" name="Text Box 17" descr="99"/>
          <p:cNvSpPr txBox="1">
            <a:spLocks noChangeArrowheads="1"/>
          </p:cNvSpPr>
          <p:nvPr/>
        </p:nvSpPr>
        <p:spPr bwMode="auto">
          <a:xfrm>
            <a:off x="8301496" y="2315290"/>
            <a:ext cx="2358425" cy="2693352"/>
          </a:xfrm>
          <a:prstGeom prst="rect">
            <a:avLst/>
          </a:prstGeom>
          <a:blipFill dpi="0" rotWithShape="1">
            <a:blip r:embed="rId4" cstate="print"/>
            <a:srcRect/>
            <a:stretch>
              <a:fillRect/>
            </a:stretch>
          </a:blipFill>
          <a:ln w="9525">
            <a:noFill/>
            <a:miter lim="800000"/>
          </a:ln>
          <a:effectLst/>
        </p:spPr>
        <p:txBody>
          <a:bodyPr lIns="106985" tIns="53492" rIns="106985" bIns="53492">
            <a:spAutoFit/>
          </a:bodyPr>
          <a:lstStyle/>
          <a:p>
            <a:pPr>
              <a:spcBef>
                <a:spcPct val="50000"/>
              </a:spcBef>
            </a:pPr>
            <a:r>
              <a:rPr lang="en-US" altLang="zh-CN">
                <a:solidFill>
                  <a:schemeClr val="bg1"/>
                </a:solidFill>
                <a:effectLst>
                  <a:outerShdw blurRad="38100" dist="38100" dir="2700000" algn="tl">
                    <a:srgbClr val="C0C0C0"/>
                  </a:outerShdw>
                </a:effectLst>
                <a:ea typeface="华文中宋" panose="02010600040101010101" pitchFamily="2" charset="-122"/>
              </a:rPr>
              <a:t>      </a:t>
            </a:r>
            <a:r>
              <a:rPr lang="zh-CN" altLang="en-US">
                <a:solidFill>
                  <a:schemeClr val="bg1"/>
                </a:solidFill>
                <a:effectLst>
                  <a:outerShdw blurRad="38100" dist="38100" dir="2700000" algn="tl">
                    <a:srgbClr val="C0C0C0"/>
                  </a:outerShdw>
                </a:effectLst>
                <a:ea typeface="华文中宋" panose="02010600040101010101" pitchFamily="2" charset="-122"/>
              </a:rPr>
              <a:t>日本在侵华期间，犯下了人类所不耻的野蛮行径：南京大屠杀、化学武器、细菌战、慰安妇等等，给中国人民造成了永不磨灭的伤痛记忆！</a:t>
            </a:r>
            <a:endParaRPr lang="zh-CN" altLang="en-US">
              <a:solidFill>
                <a:schemeClr val="bg1"/>
              </a:solidFill>
              <a:effectLst>
                <a:outerShdw blurRad="38100" dist="38100" dir="2700000" algn="tl">
                  <a:srgbClr val="C0C0C0"/>
                </a:outerShdw>
              </a:effectLst>
              <a:ea typeface="华文中宋" panose="02010600040101010101" pitchFamily="2" charset="-122"/>
            </a:endParaRPr>
          </a:p>
        </p:txBody>
      </p:sp>
      <p:pic>
        <p:nvPicPr>
          <p:cNvPr id="43026" name="Picture 18" descr="1">
            <a:hlinkClick r:id="rId5" action="ppaction://hlinksldjump"/>
          </p:cNvPr>
          <p:cNvPicPr>
            <a:picLocks noChangeAspect="1" noChangeArrowheads="1" noCrop="1"/>
          </p:cNvPicPr>
          <p:nvPr/>
        </p:nvPicPr>
        <p:blipFill>
          <a:blip r:embed="rId6"/>
          <a:srcRect/>
          <a:stretch>
            <a:fillRect/>
          </a:stretch>
        </p:blipFill>
        <p:spPr bwMode="auto">
          <a:xfrm>
            <a:off x="9751757" y="6347460"/>
            <a:ext cx="1816327" cy="958454"/>
          </a:xfrm>
          <a:prstGeom prst="rect">
            <a:avLst/>
          </a:prstGeom>
          <a:noFill/>
        </p:spPr>
      </p:pic>
      <p:grpSp>
        <p:nvGrpSpPr>
          <p:cNvPr id="2" name="Group 19"/>
          <p:cNvGrpSpPr/>
          <p:nvPr/>
        </p:nvGrpSpPr>
        <p:grpSpPr bwMode="auto">
          <a:xfrm>
            <a:off x="0" y="0"/>
            <a:ext cx="11522075" cy="860108"/>
            <a:chOff x="0" y="0"/>
            <a:chExt cx="5760" cy="516"/>
          </a:xfrm>
        </p:grpSpPr>
        <p:pic>
          <p:nvPicPr>
            <p:cNvPr id="43028" name="Picture 20" descr="侵华日军南京大屠杀"/>
            <p:cNvPicPr>
              <a:picLocks noChangeAspect="1" noChangeArrowheads="1"/>
            </p:cNvPicPr>
            <p:nvPr/>
          </p:nvPicPr>
          <p:blipFill>
            <a:blip r:embed="rId7"/>
            <a:srcRect/>
            <a:stretch>
              <a:fillRect/>
            </a:stretch>
          </p:blipFill>
          <p:spPr bwMode="auto">
            <a:xfrm>
              <a:off x="2381" y="0"/>
              <a:ext cx="1270" cy="516"/>
            </a:xfrm>
            <a:prstGeom prst="rect">
              <a:avLst/>
            </a:prstGeom>
            <a:noFill/>
          </p:spPr>
        </p:pic>
        <p:pic>
          <p:nvPicPr>
            <p:cNvPr id="43029" name="Picture 21" descr="gw_nj_036"/>
            <p:cNvPicPr>
              <a:picLocks noChangeAspect="1" noChangeArrowheads="1"/>
            </p:cNvPicPr>
            <p:nvPr/>
          </p:nvPicPr>
          <p:blipFill>
            <a:blip r:embed="rId8"/>
            <a:srcRect/>
            <a:stretch>
              <a:fillRect/>
            </a:stretch>
          </p:blipFill>
          <p:spPr bwMode="auto">
            <a:xfrm>
              <a:off x="0" y="0"/>
              <a:ext cx="1188" cy="516"/>
            </a:xfrm>
            <a:prstGeom prst="rect">
              <a:avLst/>
            </a:prstGeom>
            <a:noFill/>
          </p:spPr>
        </p:pic>
        <p:pic>
          <p:nvPicPr>
            <p:cNvPr id="43030" name="Picture 22" descr="gw_nj_037"/>
            <p:cNvPicPr>
              <a:picLocks noChangeAspect="1" noChangeArrowheads="1"/>
            </p:cNvPicPr>
            <p:nvPr/>
          </p:nvPicPr>
          <p:blipFill>
            <a:blip r:embed="rId9"/>
            <a:srcRect/>
            <a:stretch>
              <a:fillRect/>
            </a:stretch>
          </p:blipFill>
          <p:spPr bwMode="auto">
            <a:xfrm>
              <a:off x="1156" y="0"/>
              <a:ext cx="1258" cy="516"/>
            </a:xfrm>
            <a:prstGeom prst="rect">
              <a:avLst/>
            </a:prstGeom>
            <a:noFill/>
          </p:spPr>
        </p:pic>
        <p:pic>
          <p:nvPicPr>
            <p:cNvPr id="43031" name="Picture 23" descr="gw_nj_039"/>
            <p:cNvPicPr>
              <a:picLocks noChangeAspect="1" noChangeArrowheads="1"/>
            </p:cNvPicPr>
            <p:nvPr/>
          </p:nvPicPr>
          <p:blipFill>
            <a:blip r:embed="rId10"/>
            <a:srcRect/>
            <a:stretch>
              <a:fillRect/>
            </a:stretch>
          </p:blipFill>
          <p:spPr bwMode="auto">
            <a:xfrm>
              <a:off x="3606" y="0"/>
              <a:ext cx="930" cy="516"/>
            </a:xfrm>
            <a:prstGeom prst="rect">
              <a:avLst/>
            </a:prstGeom>
            <a:noFill/>
          </p:spPr>
        </p:pic>
        <p:pic>
          <p:nvPicPr>
            <p:cNvPr id="43032" name="Picture 24" descr="gw_nj_039"/>
            <p:cNvPicPr>
              <a:picLocks noChangeAspect="1" noChangeArrowheads="1"/>
            </p:cNvPicPr>
            <p:nvPr/>
          </p:nvPicPr>
          <p:blipFill>
            <a:blip r:embed="rId10"/>
            <a:srcRect/>
            <a:stretch>
              <a:fillRect/>
            </a:stretch>
          </p:blipFill>
          <p:spPr bwMode="auto">
            <a:xfrm>
              <a:off x="4513" y="0"/>
              <a:ext cx="1247" cy="516"/>
            </a:xfrm>
            <a:prstGeom prst="rect">
              <a:avLst/>
            </a:prstGeom>
            <a:noFill/>
          </p:spPr>
        </p:pic>
      </p:grpSp>
      <p:sp>
        <p:nvSpPr>
          <p:cNvPr id="43015" name="Text Box 7"/>
          <p:cNvSpPr txBox="1">
            <a:spLocks noChangeArrowheads="1"/>
          </p:cNvSpPr>
          <p:nvPr/>
        </p:nvSpPr>
        <p:spPr bwMode="auto">
          <a:xfrm>
            <a:off x="6305136" y="198359"/>
            <a:ext cx="5490989" cy="538916"/>
          </a:xfrm>
          <a:prstGeom prst="rect">
            <a:avLst/>
          </a:prstGeom>
          <a:noFill/>
          <a:ln w="9525">
            <a:noFill/>
            <a:miter lim="800000"/>
          </a:ln>
          <a:effectLst/>
        </p:spPr>
        <p:txBody>
          <a:bodyPr lIns="106985" tIns="53492" rIns="106985" bIns="53492">
            <a:spAutoFit/>
          </a:bodyPr>
          <a:lstStyle/>
          <a:p>
            <a:pPr>
              <a:spcBef>
                <a:spcPct val="50000"/>
              </a:spcBef>
            </a:pPr>
            <a:r>
              <a:rPr lang="en-US" altLang="zh-CN" sz="2800" dirty="0">
                <a:solidFill>
                  <a:schemeClr val="bg1"/>
                </a:solidFill>
                <a:latin typeface="迷你简水柱" pitchFamily="65" charset="-122"/>
                <a:ea typeface="迷你简水柱" pitchFamily="65" charset="-122"/>
              </a:rPr>
              <a:t>   </a:t>
            </a:r>
            <a:r>
              <a:rPr lang="zh-CN" altLang="en-US" sz="2800" dirty="0">
                <a:solidFill>
                  <a:schemeClr val="bg1"/>
                </a:solidFill>
                <a:latin typeface="迷你简水柱" pitchFamily="65" charset="-122"/>
                <a:ea typeface="迷你简水柱" pitchFamily="65" charset="-122"/>
              </a:rPr>
              <a:t>告 诉 我 真 实 的 历 史</a:t>
            </a:r>
            <a:r>
              <a:rPr lang="zh-CN" altLang="en-US" sz="2800" dirty="0">
                <a:solidFill>
                  <a:srgbClr val="FF0000"/>
                </a:solidFill>
                <a:latin typeface="迷你简水柱" pitchFamily="65" charset="-122"/>
                <a:ea typeface="迷你简水柱" pitchFamily="65" charset="-122"/>
              </a:rPr>
              <a:t>！！</a:t>
            </a:r>
            <a:endParaRPr lang="zh-CN" altLang="en-US" sz="2800" dirty="0">
              <a:solidFill>
                <a:srgbClr val="FF0000"/>
              </a:solidFill>
              <a:latin typeface="迷你简水柱" pitchFamily="65" charset="-122"/>
              <a:ea typeface="迷你简水柱" pitchFamily="65" charset="-122"/>
            </a:endParaRPr>
          </a:p>
        </p:txBody>
      </p:sp>
      <p:sp>
        <p:nvSpPr>
          <p:cNvPr id="43033" name="WordArt 25"/>
          <p:cNvSpPr>
            <a:spLocks noChangeArrowheads="1" noChangeShapeType="1" noTextEdit="1"/>
          </p:cNvSpPr>
          <p:nvPr/>
        </p:nvSpPr>
        <p:spPr bwMode="auto">
          <a:xfrm>
            <a:off x="1678303" y="953453"/>
            <a:ext cx="7645377" cy="455057"/>
          </a:xfrm>
          <a:prstGeom prst="rect">
            <a:avLst/>
          </a:prstGeom>
        </p:spPr>
        <p:txBody>
          <a:bodyPr wrap="none" lIns="106985" tIns="53492" rIns="106985" bIns="53492" fromWordArt="1">
            <a:prstTxWarp prst="textPlain">
              <a:avLst>
                <a:gd name="adj" fmla="val 50000"/>
              </a:avLst>
            </a:prstTxWarp>
          </a:bodyPr>
          <a:lstStyle/>
          <a:p>
            <a:pPr algn="ctr"/>
            <a:r>
              <a:rPr lang="zh-CN" altLang="en-US" sz="4200" kern="10" dirty="0">
                <a:ln w="12700">
                  <a:solidFill>
                    <a:srgbClr val="FF9900"/>
                  </a:solidFill>
                  <a:round/>
                </a:ln>
                <a:solidFill>
                  <a:srgbClr val="993300"/>
                </a:solidFill>
                <a:latin typeface="迷你简艺黑"/>
              </a:rPr>
              <a:t>体验活动：修改日本教科书！</a:t>
            </a:r>
            <a:endParaRPr lang="zh-CN" altLang="en-US" sz="4200" kern="10" dirty="0">
              <a:ln w="12700">
                <a:solidFill>
                  <a:srgbClr val="FF9900"/>
                </a:solidFill>
                <a:round/>
              </a:ln>
              <a:solidFill>
                <a:srgbClr val="993300"/>
              </a:solidFill>
              <a:latin typeface="迷你简艺黑"/>
            </a:endParaRPr>
          </a:p>
        </p:txBody>
      </p:sp>
      <p:grpSp>
        <p:nvGrpSpPr>
          <p:cNvPr id="3" name="Group 26"/>
          <p:cNvGrpSpPr/>
          <p:nvPr/>
        </p:nvGrpSpPr>
        <p:grpSpPr bwMode="auto">
          <a:xfrm>
            <a:off x="0" y="7007543"/>
            <a:ext cx="11522075" cy="228362"/>
            <a:chOff x="-204" y="2976"/>
            <a:chExt cx="5760" cy="137"/>
          </a:xfrm>
        </p:grpSpPr>
        <p:pic>
          <p:nvPicPr>
            <p:cNvPr id="43035" name="Picture 27" descr="7"/>
            <p:cNvPicPr>
              <a:picLocks noChangeAspect="1" noChangeArrowheads="1"/>
            </p:cNvPicPr>
            <p:nvPr/>
          </p:nvPicPr>
          <p:blipFill>
            <a:blip r:embed="rId11"/>
            <a:srcRect t="10446" b="86510"/>
            <a:stretch>
              <a:fillRect/>
            </a:stretch>
          </p:blipFill>
          <p:spPr bwMode="auto">
            <a:xfrm rot="10800000">
              <a:off x="-204" y="2976"/>
              <a:ext cx="5760" cy="132"/>
            </a:xfrm>
            <a:prstGeom prst="rect">
              <a:avLst/>
            </a:prstGeom>
            <a:noFill/>
          </p:spPr>
        </p:pic>
        <p:pic>
          <p:nvPicPr>
            <p:cNvPr id="43036" name="Picture 28" descr="14"/>
            <p:cNvPicPr>
              <a:picLocks noChangeAspect="1" noChangeArrowheads="1"/>
            </p:cNvPicPr>
            <p:nvPr/>
          </p:nvPicPr>
          <p:blipFill>
            <a:blip r:embed="rId12"/>
            <a:srcRect l="35" t="82117" r="-35" b="10780"/>
            <a:stretch>
              <a:fillRect/>
            </a:stretch>
          </p:blipFill>
          <p:spPr bwMode="auto">
            <a:xfrm>
              <a:off x="-204" y="3017"/>
              <a:ext cx="5760" cy="9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3016"/>
                                        </p:tgtEl>
                                        <p:attrNameLst>
                                          <p:attrName>style.visibility</p:attrName>
                                        </p:attrNameLst>
                                      </p:cBhvr>
                                      <p:to>
                                        <p:strVal val="visible"/>
                                      </p:to>
                                    </p:set>
                                    <p:anim calcmode="discrete" valueType="clr">
                                      <p:cBhvr override="childStyle">
                                        <p:cTn id="7" dur="80"/>
                                        <p:tgtEl>
                                          <p:spTgt spid="430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016"/>
                                        </p:tgtEl>
                                        <p:attrNameLst>
                                          <p:attrName>fillcolor</p:attrName>
                                        </p:attrNameLst>
                                      </p:cBhvr>
                                      <p:tavLst>
                                        <p:tav tm="0">
                                          <p:val>
                                            <p:clrVal>
                                              <a:schemeClr val="accent2"/>
                                            </p:clrVal>
                                          </p:val>
                                        </p:tav>
                                        <p:tav tm="50000">
                                          <p:val>
                                            <p:clrVal>
                                              <a:schemeClr val="hlink"/>
                                            </p:clrVal>
                                          </p:val>
                                        </p:tav>
                                      </p:tavLst>
                                    </p:anim>
                                    <p:set>
                                      <p:cBhvr>
                                        <p:cTn id="9" dur="80"/>
                                        <p:tgtEl>
                                          <p:spTgt spid="430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3017"/>
                                        </p:tgtEl>
                                        <p:attrNameLst>
                                          <p:attrName>style.visibility</p:attrName>
                                        </p:attrNameLst>
                                      </p:cBhvr>
                                      <p:to>
                                        <p:strVal val="visible"/>
                                      </p:to>
                                    </p:set>
                                    <p:anim calcmode="discrete" valueType="clr">
                                      <p:cBhvr override="childStyle">
                                        <p:cTn id="14" dur="80"/>
                                        <p:tgtEl>
                                          <p:spTgt spid="430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017"/>
                                        </p:tgtEl>
                                        <p:attrNameLst>
                                          <p:attrName>fillcolor</p:attrName>
                                        </p:attrNameLst>
                                      </p:cBhvr>
                                      <p:tavLst>
                                        <p:tav tm="0">
                                          <p:val>
                                            <p:clrVal>
                                              <a:schemeClr val="accent2"/>
                                            </p:clrVal>
                                          </p:val>
                                        </p:tav>
                                        <p:tav tm="50000">
                                          <p:val>
                                            <p:clrVal>
                                              <a:schemeClr val="hlink"/>
                                            </p:clrVal>
                                          </p:val>
                                        </p:tav>
                                      </p:tavLst>
                                    </p:anim>
                                    <p:set>
                                      <p:cBhvr>
                                        <p:cTn id="16" dur="80"/>
                                        <p:tgtEl>
                                          <p:spTgt spid="430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3018"/>
                                        </p:tgtEl>
                                        <p:attrNameLst>
                                          <p:attrName>style.visibility</p:attrName>
                                        </p:attrNameLst>
                                      </p:cBhvr>
                                      <p:to>
                                        <p:strVal val="visible"/>
                                      </p:to>
                                    </p:set>
                                    <p:anim calcmode="discrete" valueType="clr">
                                      <p:cBhvr override="childStyle">
                                        <p:cTn id="21" dur="80"/>
                                        <p:tgtEl>
                                          <p:spTgt spid="4301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018"/>
                                        </p:tgtEl>
                                        <p:attrNameLst>
                                          <p:attrName>fillcolor</p:attrName>
                                        </p:attrNameLst>
                                      </p:cBhvr>
                                      <p:tavLst>
                                        <p:tav tm="0">
                                          <p:val>
                                            <p:clrVal>
                                              <a:schemeClr val="accent2"/>
                                            </p:clrVal>
                                          </p:val>
                                        </p:tav>
                                        <p:tav tm="50000">
                                          <p:val>
                                            <p:clrVal>
                                              <a:schemeClr val="hlink"/>
                                            </p:clrVal>
                                          </p:val>
                                        </p:tav>
                                      </p:tavLst>
                                    </p:anim>
                                    <p:set>
                                      <p:cBhvr>
                                        <p:cTn id="23" dur="80"/>
                                        <p:tgtEl>
                                          <p:spTgt spid="4301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3023"/>
                                        </p:tgtEl>
                                        <p:attrNameLst>
                                          <p:attrName>style.visibility</p:attrName>
                                        </p:attrNameLst>
                                      </p:cBhvr>
                                      <p:to>
                                        <p:strVal val="visible"/>
                                      </p:to>
                                    </p:set>
                                    <p:animEffect transition="in" filter="wipe(up)">
                                      <p:cBhvr>
                                        <p:cTn id="28" dur="500"/>
                                        <p:tgtEl>
                                          <p:spTgt spid="430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3024"/>
                                        </p:tgtEl>
                                        <p:attrNameLst>
                                          <p:attrName>style.visibility</p:attrName>
                                        </p:attrNameLst>
                                      </p:cBhvr>
                                      <p:to>
                                        <p:strVal val="visible"/>
                                      </p:to>
                                    </p:set>
                                    <p:animEffect transition="in" filter="wipe(up)">
                                      <p:cBhvr>
                                        <p:cTn id="33" dur="500"/>
                                        <p:tgtEl>
                                          <p:spTgt spid="430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3025"/>
                                        </p:tgtEl>
                                        <p:attrNameLst>
                                          <p:attrName>style.visibility</p:attrName>
                                        </p:attrNameLst>
                                      </p:cBhvr>
                                      <p:to>
                                        <p:strVal val="visible"/>
                                      </p:to>
                                    </p:set>
                                    <p:animEffect transition="in" filter="wipe(up)">
                                      <p:cBhvr>
                                        <p:cTn id="38" dur="500"/>
                                        <p:tgtEl>
                                          <p:spTgt spid="43025"/>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43026"/>
                                        </p:tgtEl>
                                        <p:attrNameLst>
                                          <p:attrName>style.visibility</p:attrName>
                                        </p:attrNameLst>
                                      </p:cBhvr>
                                      <p:to>
                                        <p:strVal val="visible"/>
                                      </p:to>
                                    </p:set>
                                    <p:animEffect transition="in" filter="dissolve">
                                      <p:cBhvr>
                                        <p:cTn id="42" dur="500"/>
                                        <p:tgtEl>
                                          <p:spTgt spid="4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P spid="43018" grpId="0"/>
      <p:bldP spid="43023" grpId="0" animBg="1"/>
      <p:bldP spid="43024" grpId="0" animBg="1"/>
      <p:bldP spid="430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2"/>
          <p:cNvSpPr>
            <a:spLocks noChangeArrowheads="1" noChangeShapeType="1" noTextEdit="1"/>
          </p:cNvSpPr>
          <p:nvPr/>
        </p:nvSpPr>
        <p:spPr bwMode="auto">
          <a:xfrm>
            <a:off x="590107" y="1785224"/>
            <a:ext cx="10523895" cy="3023711"/>
          </a:xfrm>
          <a:prstGeom prst="rect">
            <a:avLst/>
          </a:prstGeom>
        </p:spPr>
        <p:txBody>
          <a:bodyPr wrap="none" lIns="106985" tIns="53492" rIns="106985" bIns="53492" fromWordArt="1">
            <a:prstTxWarp prst="textPlain">
              <a:avLst>
                <a:gd name="adj" fmla="val 50000"/>
              </a:avLst>
            </a:prstTxWarp>
          </a:bodyPr>
          <a:lstStyle/>
          <a:p>
            <a:pPr algn="ctr"/>
            <a:r>
              <a:rPr lang="en-US" altLang="zh-CN" sz="5600" kern="10" dirty="0">
                <a:ln w="9525">
                  <a:solidFill>
                    <a:srgbClr val="FF0000"/>
                  </a:solidFill>
                  <a:round/>
                </a:ln>
                <a:solidFill>
                  <a:srgbClr val="800000"/>
                </a:solidFill>
                <a:latin typeface="隶书" panose="02010509060101010101" charset="-122"/>
                <a:ea typeface="隶书" panose="02010509060101010101" charset="-122"/>
              </a:rPr>
              <a:t>80</a:t>
            </a:r>
            <a:r>
              <a:rPr lang="zh-CN" altLang="en-US" sz="5600" kern="10" dirty="0">
                <a:ln w="9525">
                  <a:solidFill>
                    <a:srgbClr val="FF0000"/>
                  </a:solidFill>
                  <a:round/>
                </a:ln>
                <a:solidFill>
                  <a:srgbClr val="800000"/>
                </a:solidFill>
                <a:latin typeface="隶书" panose="02010509060101010101" charset="-122"/>
                <a:ea typeface="隶书" panose="02010509060101010101" charset="-122"/>
              </a:rPr>
              <a:t>年过去了，</a:t>
            </a:r>
            <a:endParaRPr lang="zh-CN" altLang="en-US" sz="5600" kern="10" dirty="0">
              <a:ln w="9525">
                <a:solidFill>
                  <a:srgbClr val="FF0000"/>
                </a:solidFill>
                <a:round/>
              </a:ln>
              <a:solidFill>
                <a:srgbClr val="800000"/>
              </a:solidFill>
              <a:latin typeface="隶书" panose="02010509060101010101" charset="-122"/>
              <a:ea typeface="隶书" panose="02010509060101010101" charset="-122"/>
            </a:endParaRPr>
          </a:p>
          <a:p>
            <a:pPr algn="ctr"/>
            <a:r>
              <a:rPr lang="zh-CN" altLang="en-US" sz="5600" kern="10" dirty="0">
                <a:ln w="9525">
                  <a:solidFill>
                    <a:srgbClr val="FF0000"/>
                  </a:solidFill>
                  <a:round/>
                </a:ln>
                <a:solidFill>
                  <a:srgbClr val="800000"/>
                </a:solidFill>
                <a:latin typeface="隶书" panose="02010509060101010101" charset="-122"/>
                <a:ea typeface="隶书" panose="02010509060101010101" charset="-122"/>
              </a:rPr>
              <a:t>我们一直没有忘记这血泪的历史，</a:t>
            </a:r>
            <a:endParaRPr lang="zh-CN" altLang="en-US" sz="5600" kern="10" dirty="0">
              <a:ln w="9525">
                <a:solidFill>
                  <a:srgbClr val="FF0000"/>
                </a:solidFill>
                <a:round/>
              </a:ln>
              <a:solidFill>
                <a:srgbClr val="800000"/>
              </a:solidFill>
              <a:latin typeface="隶书" panose="02010509060101010101" charset="-122"/>
              <a:ea typeface="隶书" panose="02010509060101010101" charset="-122"/>
            </a:endParaRPr>
          </a:p>
          <a:p>
            <a:pPr algn="ctr"/>
            <a:r>
              <a:rPr lang="zh-CN" altLang="en-US" sz="5600" kern="10" dirty="0">
                <a:ln w="9525">
                  <a:solidFill>
                    <a:srgbClr val="FF0000"/>
                  </a:solidFill>
                  <a:round/>
                </a:ln>
                <a:solidFill>
                  <a:srgbClr val="800000"/>
                </a:solidFill>
                <a:latin typeface="隶书" panose="02010509060101010101" charset="-122"/>
                <a:ea typeface="隶书" panose="02010509060101010101" charset="-122"/>
              </a:rPr>
              <a:t>但是</a:t>
            </a:r>
            <a:r>
              <a:rPr lang="en-US" altLang="zh-CN" sz="5600" kern="10" dirty="0">
                <a:ln w="9525">
                  <a:solidFill>
                    <a:srgbClr val="FF0000"/>
                  </a:solidFill>
                  <a:round/>
                </a:ln>
                <a:solidFill>
                  <a:srgbClr val="800000"/>
                </a:solidFill>
                <a:latin typeface="隶书" panose="02010509060101010101" charset="-122"/>
                <a:ea typeface="隶书" panose="02010509060101010101" charset="-122"/>
              </a:rPr>
              <a:t>……</a:t>
            </a:r>
            <a:endParaRPr lang="zh-CN" altLang="en-US" sz="5600" kern="10" dirty="0">
              <a:ln w="9525">
                <a:solidFill>
                  <a:srgbClr val="FF0000"/>
                </a:solidFill>
                <a:round/>
              </a:ln>
              <a:solidFill>
                <a:srgbClr val="800000"/>
              </a:solidFill>
              <a:latin typeface="隶书" panose="02010509060101010101" charset="-122"/>
              <a:ea typeface="隶书" panose="02010509060101010101" charset="-122"/>
            </a:endParaRPr>
          </a:p>
        </p:txBody>
      </p:sp>
      <p:pic>
        <p:nvPicPr>
          <p:cNvPr id="20497" name="Picture 17" descr="未命名8"/>
          <p:cNvPicPr>
            <a:picLocks noChangeAspect="1" noChangeArrowheads="1"/>
          </p:cNvPicPr>
          <p:nvPr/>
        </p:nvPicPr>
        <p:blipFill>
          <a:blip r:embed="rId1">
            <a:clrChange>
              <a:clrFrom>
                <a:srgbClr val="000000"/>
              </a:clrFrom>
              <a:clrTo>
                <a:srgbClr val="000000">
                  <a:alpha val="0"/>
                </a:srgbClr>
              </a:clrTo>
            </a:clrChange>
          </a:blip>
          <a:srcRect/>
          <a:stretch>
            <a:fillRect/>
          </a:stretch>
        </p:blipFill>
        <p:spPr bwMode="auto">
          <a:xfrm>
            <a:off x="0" y="5929075"/>
            <a:ext cx="11522075" cy="1271825"/>
          </a:xfrm>
          <a:prstGeom prst="rect">
            <a:avLst/>
          </a:prstGeom>
          <a:noFill/>
        </p:spPr>
      </p:pic>
      <p:pic>
        <p:nvPicPr>
          <p:cNvPr id="13" name="图片 12"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14" name="图片 13"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15" name="图片 14"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6" name="矩形 15"/>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17" name="组合 23"/>
          <p:cNvGrpSpPr/>
          <p:nvPr/>
        </p:nvGrpSpPr>
        <p:grpSpPr>
          <a:xfrm flipH="1">
            <a:off x="8261367" y="-12408"/>
            <a:ext cx="2750820" cy="740098"/>
            <a:chOff x="0" y="-2"/>
            <a:chExt cx="1377891" cy="634701"/>
          </a:xfrm>
          <a:solidFill>
            <a:schemeClr val="bg2">
              <a:lumMod val="90000"/>
            </a:schemeClr>
          </a:solidFill>
        </p:grpSpPr>
        <p:sp>
          <p:nvSpPr>
            <p:cNvPr id="18" name="直角三角形 1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19" name="矩形 1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0" name="直接连接符 19"/>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22" name="组合 66"/>
          <p:cNvGrpSpPr/>
          <p:nvPr/>
        </p:nvGrpSpPr>
        <p:grpSpPr>
          <a:xfrm flipH="1">
            <a:off x="8776673" y="-12408"/>
            <a:ext cx="2750820" cy="740098"/>
            <a:chOff x="0" y="-2"/>
            <a:chExt cx="1377891" cy="634701"/>
          </a:xfrm>
          <a:solidFill>
            <a:schemeClr val="bg2">
              <a:lumMod val="90000"/>
            </a:schemeClr>
          </a:solidFill>
        </p:grpSpPr>
        <p:sp>
          <p:nvSpPr>
            <p:cNvPr id="23" name="直角三角形 2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4" name="矩形 2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25" name="图片 24" descr="网站标志"/>
          <p:cNvPicPr>
            <a:picLocks noChangeAspect="1"/>
          </p:cNvPicPr>
          <p:nvPr/>
        </p:nvPicPr>
        <p:blipFill>
          <a:blip r:embed="rId5"/>
          <a:stretch>
            <a:fillRect/>
          </a:stretch>
        </p:blipFill>
        <p:spPr>
          <a:xfrm>
            <a:off x="161925" y="50165"/>
            <a:ext cx="603250" cy="601980"/>
          </a:xfrm>
          <a:prstGeom prst="rect">
            <a:avLst/>
          </a:prstGeom>
        </p:spPr>
      </p:pic>
      <p:pic>
        <p:nvPicPr>
          <p:cNvPr id="26" name="图片 25"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27"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up)">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20" name="图片 1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21" name="图片 20"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22" name="图片 21"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23" name="矩形 22"/>
          <p:cNvSpPr/>
          <p:nvPr/>
        </p:nvSpPr>
        <p:spPr>
          <a:xfrm>
            <a:off x="0" y="0"/>
            <a:ext cx="10776937" cy="704850"/>
          </a:xfrm>
          <a:prstGeom prst="rect">
            <a:avLst/>
          </a:prstGeom>
          <a:blipFill>
            <a:blip r:embed="rId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27" name="直接连接符 26"/>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30" name="直角三角形 2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31" name="矩形 30"/>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32" name="图片 31" descr="网站标志"/>
          <p:cNvPicPr>
            <a:picLocks noChangeAspect="1"/>
          </p:cNvPicPr>
          <p:nvPr/>
        </p:nvPicPr>
        <p:blipFill>
          <a:blip r:embed="rId4"/>
          <a:stretch>
            <a:fillRect/>
          </a:stretch>
        </p:blipFill>
        <p:spPr>
          <a:xfrm>
            <a:off x="161925" y="50165"/>
            <a:ext cx="603250" cy="601980"/>
          </a:xfrm>
          <a:prstGeom prst="rect">
            <a:avLst/>
          </a:prstGeom>
        </p:spPr>
      </p:pic>
      <p:pic>
        <p:nvPicPr>
          <p:cNvPr id="33" name="图片 32" descr="624f9a79jw1eelyzwvu5xj20b408t75j.jpg"/>
          <p:cNvPicPr>
            <a:picLocks noChangeAspect="1"/>
          </p:cNvPicPr>
          <p:nvPr/>
        </p:nvPicPr>
        <p:blipFill>
          <a:blip r:embed="rId2">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34"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24814" r="13974" b="25049"/>
          <a:stretch>
            <a:fillRect/>
          </a:stretch>
        </p:blipFill>
        <p:spPr>
          <a:xfrm>
            <a:off x="974723" y="2671780"/>
            <a:ext cx="9072594" cy="342900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sp>
        <p:nvSpPr>
          <p:cNvPr id="29" name="内容占位符 174081"/>
          <p:cNvSpPr txBox="1"/>
          <p:nvPr/>
        </p:nvSpPr>
        <p:spPr>
          <a:xfrm>
            <a:off x="285720" y="1007452"/>
            <a:ext cx="10904605" cy="1950080"/>
          </a:xfrm>
          <a:prstGeom prst="rect">
            <a:avLst/>
          </a:prstGeom>
        </p:spPr>
        <p:txBody>
          <a:bodyPr anchor="t"/>
          <a:lstStyle/>
          <a:p>
            <a:pPr marR="0" lvl="0" algn="just" defTabSz="914400" rtl="0" eaLnBrk="1" fontAlgn="auto" latinLnBrk="0" hangingPunct="1">
              <a:lnSpc>
                <a:spcPct val="100000"/>
              </a:lnSpc>
              <a:spcAft>
                <a:spcPts val="0"/>
              </a:spcAft>
              <a:buClrTx/>
              <a:buSzTx/>
              <a:buFont typeface="Arial" panose="020B0604020202020204" pitchFamily="34" charset="0"/>
              <a:buNone/>
              <a:defRPr/>
            </a:pPr>
            <a:r>
              <a:rPr kumimoji="0" lang="zh-CN" altLang="en-US" sz="2400" i="0" u="none" strike="noStrike" kern="1200" cap="none" spc="0" normalizeH="0" baseline="0" noProof="0" dirty="0">
                <a:ln>
                  <a:noFill/>
                </a:ln>
                <a:effectLst/>
                <a:uLnTx/>
                <a:uFillTx/>
                <a:latin typeface="华文新魏" panose="02010800040101010101" pitchFamily="2" charset="-122"/>
                <a:ea typeface="华文新魏" panose="02010800040101010101" pitchFamily="2" charset="-122"/>
              </a:rPr>
              <a:t>        当年侵华日军的暴行罄竹难书，铁证如山，但是现在的日本政府并没有认真深刻反省这段历史，没有真诚地向受害国人民，尤其是中国道歉，反而政府官员一而再，再而三地参拜供奉二战战犯的靖国神社；日本新修订的中学历史教科书竟声称“南京大屠杀是捏造的，是</a:t>
            </a:r>
            <a:r>
              <a:rPr kumimoji="0" lang="en-US" altLang="zh-CN" sz="2400" i="0" u="none" strike="noStrike" kern="1200" cap="none" spc="0" normalizeH="0" baseline="0" noProof="0" dirty="0">
                <a:ln>
                  <a:noFill/>
                </a:ln>
                <a:effectLst/>
                <a:uLnTx/>
                <a:uFillTx/>
                <a:latin typeface="华文新魏" panose="02010800040101010101" pitchFamily="2" charset="-122"/>
                <a:ea typeface="华文新魏" panose="02010800040101010101" pitchFamily="2" charset="-122"/>
              </a:rPr>
              <a:t>20</a:t>
            </a:r>
            <a:r>
              <a:rPr kumimoji="0" lang="zh-CN" altLang="en-US" sz="2400" i="0" u="none" strike="noStrike" kern="1200" cap="none" spc="0" normalizeH="0" baseline="0" noProof="0" dirty="0">
                <a:ln>
                  <a:noFill/>
                </a:ln>
                <a:effectLst/>
                <a:uLnTx/>
                <a:uFillTx/>
                <a:latin typeface="华文新魏" panose="02010800040101010101" pitchFamily="2" charset="-122"/>
                <a:ea typeface="华文新魏" panose="02010800040101010101" pitchFamily="2" charset="-122"/>
              </a:rPr>
              <a:t>世纪最大的谎言”。</a:t>
            </a:r>
            <a:endParaRPr kumimoji="0" lang="zh-CN" altLang="en-US" sz="2400" i="0" u="none" strike="noStrike" kern="1200" cap="none" spc="0" normalizeH="0" baseline="0" noProof="0" dirty="0">
              <a:ln>
                <a:noFill/>
              </a:ln>
              <a:effectLst/>
              <a:uLnTx/>
              <a:uFillTx/>
              <a:latin typeface="华文新魏" panose="02010800040101010101" pitchFamily="2" charset="-122"/>
              <a:ea typeface="华文新魏" panose="02010800040101010101" pitchFamily="2" charset="-122"/>
            </a:endParaRPr>
          </a:p>
        </p:txBody>
      </p:sp>
      <p:grpSp>
        <p:nvGrpSpPr>
          <p:cNvPr id="35" name="组合 34"/>
          <p:cNvGrpSpPr/>
          <p:nvPr/>
        </p:nvGrpSpPr>
        <p:grpSpPr>
          <a:xfrm>
            <a:off x="7204104" y="2814656"/>
            <a:ext cx="2700337" cy="3207659"/>
            <a:chOff x="-203" y="0"/>
            <a:chExt cx="1701" cy="3237"/>
          </a:xfrm>
        </p:grpSpPr>
        <p:pic>
          <p:nvPicPr>
            <p:cNvPr id="38" name="图片 74755" descr="Img227232772"/>
            <p:cNvPicPr>
              <a:picLocks noChangeAspect="1"/>
            </p:cNvPicPr>
            <p:nvPr/>
          </p:nvPicPr>
          <p:blipFill>
            <a:blip r:embed="rId6"/>
            <a:stretch>
              <a:fillRect/>
            </a:stretch>
          </p:blipFill>
          <p:spPr>
            <a:xfrm>
              <a:off x="-158" y="0"/>
              <a:ext cx="1395" cy="2568"/>
            </a:xfrm>
            <a:prstGeom prst="rect">
              <a:avLst/>
            </a:prstGeom>
            <a:noFill/>
            <a:ln w="9525">
              <a:noFill/>
            </a:ln>
          </p:spPr>
        </p:pic>
        <p:sp>
          <p:nvSpPr>
            <p:cNvPr id="39" name="文本框 74759"/>
            <p:cNvSpPr txBox="1"/>
            <p:nvPr/>
          </p:nvSpPr>
          <p:spPr>
            <a:xfrm>
              <a:off x="-203" y="2523"/>
              <a:ext cx="1701" cy="714"/>
            </a:xfrm>
            <a:prstGeom prst="rect">
              <a:avLst/>
            </a:prstGeom>
            <a:noFill/>
            <a:ln w="9525">
              <a:noFill/>
            </a:ln>
          </p:spPr>
          <p:txBody>
            <a:bodyPr anchor="t">
              <a:spAutoFit/>
            </a:bodyPr>
            <a:lstStyle/>
            <a:p>
              <a:pPr algn="ctr"/>
              <a:r>
                <a:rPr lang="zh-CN" altLang="en-US" sz="2000" b="1" dirty="0">
                  <a:solidFill>
                    <a:schemeClr val="tx1"/>
                  </a:solidFill>
                  <a:latin typeface="华文新魏" panose="02010800040101010101" pitchFamily="2" charset="-122"/>
                  <a:ea typeface="华文新魏" panose="02010800040101010101" pitchFamily="2" charset="-122"/>
                </a:rPr>
                <a:t>日本前首相参拜</a:t>
              </a:r>
              <a:endParaRPr lang="en-US" altLang="zh-CN" sz="2000" b="1" dirty="0">
                <a:solidFill>
                  <a:schemeClr val="tx1"/>
                </a:solidFill>
                <a:latin typeface="华文新魏" panose="02010800040101010101" pitchFamily="2" charset="-122"/>
                <a:ea typeface="华文新魏" panose="02010800040101010101" pitchFamily="2" charset="-122"/>
              </a:endParaRPr>
            </a:p>
            <a:p>
              <a:pPr algn="ctr"/>
              <a:r>
                <a:rPr lang="zh-CN" altLang="en-US" sz="2000" b="1" dirty="0">
                  <a:solidFill>
                    <a:schemeClr val="tx1"/>
                  </a:solidFill>
                  <a:latin typeface="华文新魏" panose="02010800040101010101" pitchFamily="2" charset="-122"/>
                  <a:ea typeface="华文新魏" panose="02010800040101010101" pitchFamily="2" charset="-122"/>
                </a:rPr>
                <a:t>靖国神社</a:t>
              </a:r>
              <a:endParaRPr lang="zh-CN" altLang="en-US" sz="2000" b="1" dirty="0">
                <a:solidFill>
                  <a:schemeClr val="tx1"/>
                </a:solidFill>
                <a:latin typeface="华文新魏" panose="02010800040101010101" pitchFamily="2" charset="-122"/>
                <a:ea typeface="华文新魏" panose="02010800040101010101" pitchFamily="2" charset="-122"/>
              </a:endParaRPr>
            </a:p>
          </p:txBody>
        </p:sp>
      </p:grpSp>
      <p:sp>
        <p:nvSpPr>
          <p:cNvPr id="40" name="Rectangle 2"/>
          <p:cNvSpPr/>
          <p:nvPr/>
        </p:nvSpPr>
        <p:spPr>
          <a:xfrm>
            <a:off x="1189005" y="2886094"/>
            <a:ext cx="3000396" cy="2862322"/>
          </a:xfrm>
          <a:prstGeom prst="rect">
            <a:avLst/>
          </a:prstGeom>
          <a:noFill/>
          <a:ln w="9525">
            <a:noFill/>
          </a:ln>
        </p:spPr>
        <p:txBody>
          <a:bodyPr wrap="square" anchor="ctr">
            <a:spAutoFit/>
          </a:bodyPr>
          <a:lstStyle/>
          <a:p>
            <a:pPr>
              <a:buClrTx/>
            </a:pPr>
            <a:r>
              <a:rPr lang="zh-CN" altLang="en-US" sz="2000" dirty="0">
                <a:solidFill>
                  <a:schemeClr val="tx1"/>
                </a:solidFill>
                <a:latin typeface="华文新魏" panose="02010800040101010101" pitchFamily="2" charset="-122"/>
                <a:ea typeface="华文新魏" panose="02010800040101010101" pitchFamily="2" charset="-122"/>
              </a:rPr>
              <a:t>       靖国神社</a:t>
            </a:r>
            <a:endParaRPr lang="zh-CN" altLang="en-US" sz="2000" dirty="0">
              <a:solidFill>
                <a:schemeClr val="tx1"/>
              </a:solidFill>
              <a:latin typeface="华文新魏" panose="02010800040101010101" pitchFamily="2" charset="-122"/>
              <a:ea typeface="华文新魏" panose="02010800040101010101" pitchFamily="2" charset="-122"/>
            </a:endParaRPr>
          </a:p>
          <a:p>
            <a:pPr>
              <a:buClrTx/>
            </a:pPr>
            <a:r>
              <a:rPr lang="zh-CN" altLang="en-US" sz="2000" dirty="0">
                <a:solidFill>
                  <a:schemeClr val="tx1"/>
                </a:solidFill>
                <a:latin typeface="华文新魏" panose="02010800040101010101" pitchFamily="2" charset="-122"/>
                <a:ea typeface="华文新魏" panose="02010800040101010101" pitchFamily="2" charset="-122"/>
              </a:rPr>
              <a:t>日本明治</a:t>
            </a:r>
            <a:r>
              <a:rPr lang="zh-CN" altLang="en-US" sz="2000" dirty="0">
                <a:solidFill>
                  <a:schemeClr val="tx1"/>
                </a:solidFill>
                <a:latin typeface="华文新魏" panose="02010800040101010101" pitchFamily="2" charset="-122"/>
                <a:ea typeface="华文新魏" panose="02010800040101010101" pitchFamily="2" charset="-122"/>
                <a:cs typeface="Arial" panose="020B0604020202020204" pitchFamily="34" charset="0"/>
              </a:rPr>
              <a:t> </a:t>
            </a:r>
            <a:r>
              <a:rPr lang="zh-CN" altLang="en-US" sz="2000" dirty="0">
                <a:solidFill>
                  <a:schemeClr val="tx1"/>
                </a:solidFill>
                <a:latin typeface="华文新魏" panose="02010800040101010101" pitchFamily="2" charset="-122"/>
                <a:ea typeface="华文新魏" panose="02010800040101010101" pitchFamily="2" charset="-122"/>
              </a:rPr>
              <a:t>时期建立的，日本政客频频参拜的东京靖国神社里供奉着东条英 机等</a:t>
            </a:r>
            <a:r>
              <a:rPr lang="en-US" altLang="zh-CN" sz="2000" dirty="0">
                <a:solidFill>
                  <a:schemeClr val="tx1"/>
                </a:solidFill>
                <a:latin typeface="华文新魏" panose="02010800040101010101" pitchFamily="2" charset="-122"/>
                <a:ea typeface="华文新魏" panose="02010800040101010101" pitchFamily="2" charset="-122"/>
              </a:rPr>
              <a:t>14</a:t>
            </a:r>
            <a:r>
              <a:rPr lang="zh-CN" altLang="en-US" sz="2000" dirty="0">
                <a:solidFill>
                  <a:schemeClr val="tx1"/>
                </a:solidFill>
                <a:latin typeface="华文新魏" panose="02010800040101010101" pitchFamily="2" charset="-122"/>
                <a:ea typeface="华文新魏" panose="02010800040101010101" pitchFamily="2" charset="-122"/>
              </a:rPr>
              <a:t>名二战甲级战犯和约</a:t>
            </a:r>
            <a:r>
              <a:rPr lang="en-US" altLang="zh-CN" sz="2000" dirty="0">
                <a:solidFill>
                  <a:schemeClr val="tx1"/>
                </a:solidFill>
                <a:latin typeface="华文新魏" panose="02010800040101010101" pitchFamily="2" charset="-122"/>
                <a:ea typeface="华文新魏" panose="02010800040101010101" pitchFamily="2" charset="-122"/>
              </a:rPr>
              <a:t>2000</a:t>
            </a:r>
            <a:r>
              <a:rPr lang="zh-CN" altLang="en-US" sz="2000" dirty="0">
                <a:solidFill>
                  <a:schemeClr val="tx1"/>
                </a:solidFill>
                <a:latin typeface="华文新魏" panose="02010800040101010101" pitchFamily="2" charset="-122"/>
                <a:ea typeface="华文新魏" panose="02010800040101010101" pitchFamily="2" charset="-122"/>
              </a:rPr>
              <a:t>名乙、丙级战犯的牌位。靖国神社已成为日本右翼势力的精神支柱和聚会地。</a:t>
            </a:r>
            <a:endParaRPr lang="zh-CN" altLang="en-US" sz="2000" dirty="0">
              <a:solidFill>
                <a:schemeClr val="tx1"/>
              </a:solidFill>
              <a:latin typeface="华文新魏" panose="02010800040101010101" pitchFamily="2" charset="-122"/>
              <a:ea typeface="华文新魏" panose="02010800040101010101" pitchFamily="2" charset="-122"/>
            </a:endParaRPr>
          </a:p>
        </p:txBody>
      </p:sp>
      <p:pic>
        <p:nvPicPr>
          <p:cNvPr id="41" name="Picture 3" descr="图片1"/>
          <p:cNvPicPr>
            <a:picLocks noChangeAspect="1"/>
          </p:cNvPicPr>
          <p:nvPr/>
        </p:nvPicPr>
        <p:blipFill>
          <a:blip r:embed="rId7"/>
          <a:stretch>
            <a:fillRect/>
          </a:stretch>
        </p:blipFill>
        <p:spPr>
          <a:xfrm>
            <a:off x="4260839" y="2886094"/>
            <a:ext cx="2643206" cy="3071834"/>
          </a:xfrm>
          <a:prstGeom prst="rect">
            <a:avLst/>
          </a:prstGeom>
          <a:noFill/>
          <a:ln w="9525">
            <a:noFill/>
          </a:ln>
        </p:spPr>
      </p:pic>
      <p:pic>
        <p:nvPicPr>
          <p:cNvPr id="42" name="Picture 11" descr="未命名8"/>
          <p:cNvPicPr>
            <a:picLocks noChangeAspect="1" noChangeArrowheads="1"/>
          </p:cNvPicPr>
          <p:nvPr/>
        </p:nvPicPr>
        <p:blipFill>
          <a:blip r:embed="rId8">
            <a:clrChange>
              <a:clrFrom>
                <a:srgbClr val="000000"/>
              </a:clrFrom>
              <a:clrTo>
                <a:srgbClr val="000000">
                  <a:alpha val="0"/>
                </a:srgbClr>
              </a:clrTo>
            </a:clrChange>
          </a:blip>
          <a:srcRect/>
          <a:stretch>
            <a:fillRect/>
          </a:stretch>
        </p:blipFill>
        <p:spPr bwMode="auto">
          <a:xfrm>
            <a:off x="0" y="5929075"/>
            <a:ext cx="11522075" cy="1271825"/>
          </a:xfrm>
          <a:prstGeom prst="rect">
            <a:avLst/>
          </a:prstGeom>
          <a:noFill/>
        </p:spPr>
      </p:pic>
    </p:spTree>
  </p:cSld>
  <p:clrMapOvr>
    <a:masterClrMapping/>
  </p:clrMapOvr>
  <p:transition spd="med">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635374729513196646.jpg"/>
          <p:cNvPicPr>
            <a:picLocks noChangeAspect="1"/>
          </p:cNvPicPr>
          <p:nvPr/>
        </p:nvPicPr>
        <p:blipFill>
          <a:blip r:embed="rId1">
            <a:clrChange>
              <a:clrFrom>
                <a:srgbClr val="FFFFFF"/>
              </a:clrFrom>
              <a:clrTo>
                <a:srgbClr val="FFFFFF">
                  <a:alpha val="0"/>
                </a:srgbClr>
              </a:clrTo>
            </a:clrChange>
          </a:blip>
          <a:srcRect l="25000"/>
          <a:stretch>
            <a:fillRect/>
          </a:stretch>
        </p:blipFill>
        <p:spPr>
          <a:xfrm>
            <a:off x="8975747" y="3386136"/>
            <a:ext cx="3147943" cy="2357454"/>
          </a:xfrm>
          <a:prstGeom prst="rect">
            <a:avLst/>
          </a:prstGeom>
        </p:spPr>
      </p:pic>
      <p:pic>
        <p:nvPicPr>
          <p:cNvPr id="18" name="图片 1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19" name="矩形 18"/>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35" name="Text Box 6"/>
          <p:cNvSpPr txBox="1"/>
          <p:nvPr/>
        </p:nvSpPr>
        <p:spPr>
          <a:xfrm>
            <a:off x="692114" y="2811243"/>
            <a:ext cx="8497887" cy="706755"/>
          </a:xfrm>
          <a:prstGeom prst="rect">
            <a:avLst/>
          </a:prstGeom>
          <a:noFill/>
          <a:ln w="9525">
            <a:noFill/>
          </a:ln>
        </p:spPr>
        <p:txBody>
          <a:bodyPr anchor="t">
            <a:spAutoFit/>
          </a:bodyPr>
          <a:lstStyle/>
          <a:p>
            <a:pPr>
              <a:buClrTx/>
            </a:pPr>
            <a:r>
              <a:rPr lang="zh-CN" altLang="zh-CN" sz="3600" b="1" dirty="0">
                <a:latin typeface="华文新魏" panose="02010800040101010101" pitchFamily="2" charset="-122"/>
                <a:ea typeface="华文新魏" panose="02010800040101010101" pitchFamily="2" charset="-122"/>
              </a:rPr>
              <a:t>△</a:t>
            </a:r>
            <a:r>
              <a:rPr lang="zh-CN" altLang="en-US" sz="3600" b="1" dirty="0">
                <a:latin typeface="华文新魏" panose="02010800040101010101" pitchFamily="2" charset="-122"/>
                <a:ea typeface="华文新魏" panose="02010800040101010101" pitchFamily="2" charset="-122"/>
              </a:rPr>
              <a:t>日本要正视历史，承认战争罪行。</a:t>
            </a:r>
            <a:r>
              <a:rPr lang="zh-CN" altLang="en-US" sz="3600" b="1" dirty="0">
                <a:solidFill>
                  <a:schemeClr val="tx1"/>
                </a:solidFill>
                <a:latin typeface="华文新魏" panose="02010800040101010101" pitchFamily="2" charset="-122"/>
                <a:ea typeface="华文新魏" panose="02010800040101010101" pitchFamily="2" charset="-122"/>
              </a:rPr>
              <a:t>  </a:t>
            </a:r>
            <a:r>
              <a:rPr lang="zh-CN" altLang="en-US" sz="4000" b="1" dirty="0">
                <a:solidFill>
                  <a:schemeClr val="tx1"/>
                </a:solidFill>
                <a:latin typeface="华文新魏" panose="02010800040101010101" pitchFamily="2" charset="-122"/>
                <a:ea typeface="华文新魏" panose="02010800040101010101" pitchFamily="2" charset="-122"/>
              </a:rPr>
              <a:t> </a:t>
            </a:r>
            <a:endParaRPr lang="zh-CN" altLang="en-US" sz="4000" b="1" dirty="0">
              <a:solidFill>
                <a:schemeClr val="tx1"/>
              </a:solidFill>
              <a:latin typeface="华文新魏" panose="02010800040101010101" pitchFamily="2" charset="-122"/>
              <a:ea typeface="华文新魏" panose="02010800040101010101" pitchFamily="2" charset="-122"/>
            </a:endParaRPr>
          </a:p>
        </p:txBody>
      </p:sp>
      <p:sp>
        <p:nvSpPr>
          <p:cNvPr id="38" name="Text Box 7"/>
          <p:cNvSpPr txBox="1"/>
          <p:nvPr/>
        </p:nvSpPr>
        <p:spPr>
          <a:xfrm>
            <a:off x="688939" y="3668499"/>
            <a:ext cx="7961312" cy="646331"/>
          </a:xfrm>
          <a:prstGeom prst="rect">
            <a:avLst/>
          </a:prstGeom>
          <a:noFill/>
          <a:ln w="9525">
            <a:noFill/>
          </a:ln>
        </p:spPr>
        <p:txBody>
          <a:bodyPr anchor="t">
            <a:spAutoFit/>
          </a:bodyPr>
          <a:lstStyle/>
          <a:p>
            <a:pPr>
              <a:buClrTx/>
            </a:pPr>
            <a:r>
              <a:rPr lang="zh-CN" altLang="zh-CN" sz="3600" b="1" dirty="0">
                <a:latin typeface="华文新魏" panose="02010800040101010101" pitchFamily="2" charset="-122"/>
                <a:ea typeface="华文新魏" panose="02010800040101010101" pitchFamily="2" charset="-122"/>
              </a:rPr>
              <a:t>△</a:t>
            </a:r>
            <a:r>
              <a:rPr lang="zh-CN" altLang="en-US" sz="3600" b="1" dirty="0">
                <a:latin typeface="华文新魏" panose="02010800040101010101" pitchFamily="2" charset="-122"/>
                <a:ea typeface="华文新魏" panose="02010800040101010101" pitchFamily="2" charset="-122"/>
              </a:rPr>
              <a:t>以史为鉴，面向未来。</a:t>
            </a:r>
            <a:endParaRPr lang="zh-CN" altLang="en-US" sz="3600" b="1" dirty="0">
              <a:latin typeface="华文新魏" panose="02010800040101010101" pitchFamily="2" charset="-122"/>
              <a:ea typeface="华文新魏" panose="02010800040101010101" pitchFamily="2" charset="-122"/>
            </a:endParaRPr>
          </a:p>
        </p:txBody>
      </p:sp>
      <p:grpSp>
        <p:nvGrpSpPr>
          <p:cNvPr id="39" name="Group 9"/>
          <p:cNvGrpSpPr/>
          <p:nvPr/>
        </p:nvGrpSpPr>
        <p:grpSpPr bwMode="auto">
          <a:xfrm>
            <a:off x="0" y="0"/>
            <a:ext cx="11522075" cy="860108"/>
            <a:chOff x="0" y="0"/>
            <a:chExt cx="5760" cy="516"/>
          </a:xfrm>
        </p:grpSpPr>
        <p:pic>
          <p:nvPicPr>
            <p:cNvPr id="40" name="Picture 10" descr="侵华日军南京大屠杀"/>
            <p:cNvPicPr>
              <a:picLocks noChangeAspect="1" noChangeArrowheads="1"/>
            </p:cNvPicPr>
            <p:nvPr/>
          </p:nvPicPr>
          <p:blipFill>
            <a:blip r:embed="rId3"/>
            <a:srcRect/>
            <a:stretch>
              <a:fillRect/>
            </a:stretch>
          </p:blipFill>
          <p:spPr bwMode="auto">
            <a:xfrm>
              <a:off x="2381" y="0"/>
              <a:ext cx="1270" cy="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11" descr="gw_nj_036"/>
            <p:cNvPicPr>
              <a:picLocks noChangeAspect="1" noChangeArrowheads="1"/>
            </p:cNvPicPr>
            <p:nvPr/>
          </p:nvPicPr>
          <p:blipFill>
            <a:blip r:embed="rId4"/>
            <a:srcRect/>
            <a:stretch>
              <a:fillRect/>
            </a:stretch>
          </p:blipFill>
          <p:spPr bwMode="auto">
            <a:xfrm>
              <a:off x="0" y="0"/>
              <a:ext cx="1188" cy="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12" descr="gw_nj_037"/>
            <p:cNvPicPr>
              <a:picLocks noChangeAspect="1" noChangeArrowheads="1"/>
            </p:cNvPicPr>
            <p:nvPr/>
          </p:nvPicPr>
          <p:blipFill>
            <a:blip r:embed="rId5"/>
            <a:srcRect/>
            <a:stretch>
              <a:fillRect/>
            </a:stretch>
          </p:blipFill>
          <p:spPr bwMode="auto">
            <a:xfrm>
              <a:off x="1156" y="0"/>
              <a:ext cx="1258" cy="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Picture 13" descr="gw_nj_039"/>
            <p:cNvPicPr>
              <a:picLocks noChangeAspect="1" noChangeArrowheads="1"/>
            </p:cNvPicPr>
            <p:nvPr/>
          </p:nvPicPr>
          <p:blipFill>
            <a:blip r:embed="rId6"/>
            <a:srcRect/>
            <a:stretch>
              <a:fillRect/>
            </a:stretch>
          </p:blipFill>
          <p:spPr bwMode="auto">
            <a:xfrm>
              <a:off x="3606" y="0"/>
              <a:ext cx="930" cy="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Picture 14" descr="gw_nj_039"/>
            <p:cNvPicPr>
              <a:picLocks noChangeAspect="1" noChangeArrowheads="1"/>
            </p:cNvPicPr>
            <p:nvPr/>
          </p:nvPicPr>
          <p:blipFill>
            <a:blip r:embed="rId6"/>
            <a:srcRect/>
            <a:stretch>
              <a:fillRect/>
            </a:stretch>
          </p:blipFill>
          <p:spPr bwMode="auto">
            <a:xfrm>
              <a:off x="4513" y="0"/>
              <a:ext cx="1247" cy="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6" name="矩形 45"/>
          <p:cNvSpPr/>
          <p:nvPr/>
        </p:nvSpPr>
        <p:spPr>
          <a:xfrm>
            <a:off x="500065" y="1392366"/>
            <a:ext cx="10904574" cy="707886"/>
          </a:xfrm>
          <a:prstGeom prst="rect">
            <a:avLst/>
          </a:prstGeom>
        </p:spPr>
        <p:txBody>
          <a:bodyPr wrap="square">
            <a:spAutoFit/>
          </a:bodyPr>
          <a:lstStyle/>
          <a:p>
            <a:pPr lvl="0">
              <a:spcBef>
                <a:spcPct val="50000"/>
              </a:spcBef>
            </a:pPr>
            <a:r>
              <a:rPr lang="en-US" altLang="zh-CN"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21</a:t>
            </a:r>
            <a:r>
              <a:rPr lang="zh-CN" altLang="en-US"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世纪的今天</a:t>
            </a:r>
            <a:r>
              <a:rPr lang="en-US" altLang="zh-CN"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我们应该与日本怎样进行交往</a:t>
            </a:r>
            <a:r>
              <a:rPr lang="en-US" altLang="zh-CN"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endParaRPr lang="en-US" altLang="zh-CN" sz="4000" b="1" dirty="0">
              <a:effectLst>
                <a:glow rad="228600">
                  <a:schemeClr val="accent2">
                    <a:satMod val="175000"/>
                    <a:alpha val="40000"/>
                  </a:schemeClr>
                </a:glow>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47" name="Picture 27" descr="未命名8"/>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1" y="5561302"/>
            <a:ext cx="11522075" cy="1639597"/>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勿忘国耻"/>
          <p:cNvPicPr>
            <a:picLocks noChangeAspect="1" noChangeArrowheads="1"/>
          </p:cNvPicPr>
          <p:nvPr/>
        </p:nvPicPr>
        <p:blipFill>
          <a:blip r:embed="rId1"/>
          <a:srcRect/>
          <a:stretch>
            <a:fillRect/>
          </a:stretch>
        </p:blipFill>
        <p:spPr bwMode="auto">
          <a:xfrm>
            <a:off x="0" y="0"/>
            <a:ext cx="11522075" cy="7200900"/>
          </a:xfrm>
          <a:prstGeom prst="rect">
            <a:avLst/>
          </a:prstGeom>
          <a:noFill/>
        </p:spPr>
      </p:pic>
    </p:spTree>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1" name="Object 1"/>
          <p:cNvGraphicFramePr>
            <a:graphicFrameLocks noChangeAspect="1"/>
          </p:cNvGraphicFramePr>
          <p:nvPr/>
        </p:nvGraphicFramePr>
        <p:xfrm>
          <a:off x="0" y="385740"/>
          <a:ext cx="6084888" cy="6877050"/>
        </p:xfrm>
        <a:graphic>
          <a:graphicData uri="http://schemas.openxmlformats.org/presentationml/2006/ole">
            <mc:AlternateContent xmlns:mc="http://schemas.openxmlformats.org/markup-compatibility/2006">
              <mc:Choice xmlns:v="urn:schemas-microsoft-com:vml" Requires="v">
                <p:oleObj spid="_x0000_s92162" name="BMP 图像" r:id="rId1" imgW="6553200" imgH="6419850" progId="Paint.Picture">
                  <p:embed/>
                </p:oleObj>
              </mc:Choice>
              <mc:Fallback>
                <p:oleObj name="BMP 图像" r:id="rId1" imgW="6553200" imgH="6419850" progId="Paint.Picture">
                  <p:embed/>
                  <p:pic>
                    <p:nvPicPr>
                      <p:cNvPr id="0" name="Picture 1"/>
                      <p:cNvPicPr>
                        <a:picLocks noChangeAspect="1" noChangeArrowheads="1"/>
                      </p:cNvPicPr>
                      <p:nvPr/>
                    </p:nvPicPr>
                    <p:blipFill>
                      <a:blip r:embed="rId2">
                        <a:extLst>
                          <a:ext uri="{28A0092B-C50C-407E-A947-70E740481C1C}">
                            <a14:useLocalDpi xmlns:a14="http://schemas.microsoft.com/office/drawing/2010/main" val="0"/>
                          </a:ext>
                        </a:extLst>
                      </a:blip>
                      <a:srcRect l="6152" r="7169"/>
                      <a:stretch>
                        <a:fillRect/>
                      </a:stretch>
                    </p:blipFill>
                    <p:spPr bwMode="auto">
                      <a:xfrm>
                        <a:off x="0" y="385740"/>
                        <a:ext cx="6084888"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 name="图片 4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61" name="矩形 60"/>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6"/>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Text Box 6"/>
          <p:cNvSpPr txBox="1">
            <a:spLocks noChangeArrowheads="1"/>
          </p:cNvSpPr>
          <p:nvPr/>
        </p:nvSpPr>
        <p:spPr bwMode="auto">
          <a:xfrm>
            <a:off x="6227763" y="3171822"/>
            <a:ext cx="4819686" cy="523220"/>
          </a:xfrm>
          <a:prstGeom prst="rect">
            <a:avLst/>
          </a:prstGeom>
          <a:noFill/>
          <a:ln w="9525">
            <a:noFill/>
            <a:miter lim="800000"/>
          </a:ln>
          <a:effectLst/>
        </p:spPr>
        <p:txBody>
          <a:bodyPr wrap="square">
            <a:spAutoFit/>
          </a:bodyPr>
          <a:lstStyle/>
          <a:p>
            <a:pPr>
              <a:spcBef>
                <a:spcPct val="50000"/>
              </a:spcBef>
            </a:pPr>
            <a:r>
              <a:rPr lang="en-US" altLang="zh-CN" sz="2800" dirty="0">
                <a:latin typeface="华文新魏" panose="02010800040101010101" pitchFamily="2" charset="-122"/>
                <a:ea typeface="华文新魏" panose="02010800040101010101" pitchFamily="2" charset="-122"/>
              </a:rPr>
              <a:t>1931</a:t>
            </a:r>
            <a:r>
              <a:rPr lang="zh-CN" altLang="en-US" sz="2800" dirty="0">
                <a:latin typeface="华文新魏" panose="02010800040101010101" pitchFamily="2" charset="-122"/>
                <a:ea typeface="华文新魏" panose="02010800040101010101" pitchFamily="2" charset="-122"/>
              </a:rPr>
              <a:t>年，日本制造九一八事变。</a:t>
            </a:r>
            <a:endParaRPr lang="zh-CN" altLang="en-US" sz="2800" dirty="0">
              <a:latin typeface="华文新魏" panose="02010800040101010101" pitchFamily="2" charset="-122"/>
              <a:ea typeface="华文新魏" panose="02010800040101010101" pitchFamily="2" charset="-122"/>
            </a:endParaRPr>
          </a:p>
        </p:txBody>
      </p:sp>
      <p:grpSp>
        <p:nvGrpSpPr>
          <p:cNvPr id="36" name="Group 7"/>
          <p:cNvGrpSpPr/>
          <p:nvPr/>
        </p:nvGrpSpPr>
        <p:grpSpPr bwMode="auto">
          <a:xfrm>
            <a:off x="4284663" y="3238478"/>
            <a:ext cx="936625" cy="366712"/>
            <a:chOff x="2971" y="1797"/>
            <a:chExt cx="680" cy="231"/>
          </a:xfrm>
        </p:grpSpPr>
        <p:sp>
          <p:nvSpPr>
            <p:cNvPr id="37" name="Oval 8" descr="16"/>
            <p:cNvSpPr>
              <a:spLocks noChangeArrowheads="1"/>
            </p:cNvSpPr>
            <p:nvPr/>
          </p:nvSpPr>
          <p:spPr bwMode="auto">
            <a:xfrm>
              <a:off x="2971" y="1797"/>
              <a:ext cx="90" cy="91"/>
            </a:xfrm>
            <a:prstGeom prst="ellipse">
              <a:avLst/>
            </a:prstGeom>
            <a:blipFill dpi="0" rotWithShape="1">
              <a:blip r:embed="rId7" cstate="print"/>
              <a:srcRect/>
              <a:stretch>
                <a:fillRect/>
              </a:stretch>
            </a:blipFill>
            <a:ln w="9525">
              <a:solidFill>
                <a:schemeClr val="tx1"/>
              </a:solidFill>
              <a:round/>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sp>
          <p:nvSpPr>
            <p:cNvPr id="38" name="Text Box 9" descr="16"/>
            <p:cNvSpPr txBox="1">
              <a:spLocks noChangeArrowheads="1"/>
            </p:cNvSpPr>
            <p:nvPr/>
          </p:nvSpPr>
          <p:spPr bwMode="auto">
            <a:xfrm>
              <a:off x="3107" y="1797"/>
              <a:ext cx="544" cy="231"/>
            </a:xfrm>
            <a:prstGeom prst="rect">
              <a:avLst/>
            </a:prstGeom>
            <a:blipFill dpi="0" rotWithShape="1">
              <a:blip r:embed="rId8" cstate="print"/>
              <a:srcRect/>
              <a:stretch>
                <a:fillRect/>
              </a:stretch>
            </a:blipFill>
            <a:ln w="9525">
              <a:noFill/>
              <a:miter lim="800000"/>
            </a:ln>
            <a:effectLst/>
          </p:spPr>
          <p:txBody>
            <a:bodyPr>
              <a:spAutoFit/>
            </a:bodyPr>
            <a:lstStyle/>
            <a:p>
              <a:pPr>
                <a:spcBef>
                  <a:spcPct val="50000"/>
                </a:spcBef>
              </a:pPr>
              <a:r>
                <a:rPr lang="zh-CN" altLang="en-US" sz="1800">
                  <a:solidFill>
                    <a:srgbClr val="FFFF99"/>
                  </a:solidFill>
                  <a:latin typeface="华文新魏" panose="02010800040101010101" pitchFamily="2" charset="-122"/>
                  <a:ea typeface="华文新魏" panose="02010800040101010101" pitchFamily="2" charset="-122"/>
                </a:rPr>
                <a:t>沈阳</a:t>
              </a:r>
              <a:endParaRPr lang="zh-CN" altLang="en-US" sz="1800">
                <a:solidFill>
                  <a:srgbClr val="FFFF99"/>
                </a:solidFill>
                <a:latin typeface="华文新魏" panose="02010800040101010101" pitchFamily="2" charset="-122"/>
                <a:ea typeface="华文新魏" panose="02010800040101010101" pitchFamily="2" charset="-122"/>
              </a:endParaRPr>
            </a:p>
          </p:txBody>
        </p:sp>
      </p:grpSp>
      <p:grpSp>
        <p:nvGrpSpPr>
          <p:cNvPr id="39" name="Group 10"/>
          <p:cNvGrpSpPr/>
          <p:nvPr/>
        </p:nvGrpSpPr>
        <p:grpSpPr bwMode="auto">
          <a:xfrm>
            <a:off x="4572000" y="2590778"/>
            <a:ext cx="936625" cy="366712"/>
            <a:chOff x="2971" y="1797"/>
            <a:chExt cx="680" cy="231"/>
          </a:xfrm>
        </p:grpSpPr>
        <p:sp>
          <p:nvSpPr>
            <p:cNvPr id="40" name="Oval 11" descr="16"/>
            <p:cNvSpPr>
              <a:spLocks noChangeArrowheads="1"/>
            </p:cNvSpPr>
            <p:nvPr/>
          </p:nvSpPr>
          <p:spPr bwMode="auto">
            <a:xfrm>
              <a:off x="2971" y="1797"/>
              <a:ext cx="90" cy="91"/>
            </a:xfrm>
            <a:prstGeom prst="ellipse">
              <a:avLst/>
            </a:prstGeom>
            <a:blipFill dpi="0" rotWithShape="1">
              <a:blip r:embed="rId7" cstate="print"/>
              <a:srcRect/>
              <a:stretch>
                <a:fillRect/>
              </a:stretch>
            </a:blipFill>
            <a:ln w="9525">
              <a:solidFill>
                <a:schemeClr val="tx1"/>
              </a:solidFill>
              <a:round/>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sp>
          <p:nvSpPr>
            <p:cNvPr id="41" name="Text Box 12" descr="16"/>
            <p:cNvSpPr txBox="1">
              <a:spLocks noChangeArrowheads="1"/>
            </p:cNvSpPr>
            <p:nvPr/>
          </p:nvSpPr>
          <p:spPr bwMode="auto">
            <a:xfrm>
              <a:off x="3107" y="1797"/>
              <a:ext cx="544" cy="231"/>
            </a:xfrm>
            <a:prstGeom prst="rect">
              <a:avLst/>
            </a:prstGeom>
            <a:blipFill dpi="0" rotWithShape="1">
              <a:blip r:embed="rId8" cstate="print"/>
              <a:srcRect/>
              <a:stretch>
                <a:fillRect/>
              </a:stretch>
            </a:blipFill>
            <a:ln w="9525">
              <a:noFill/>
              <a:miter lim="800000"/>
            </a:ln>
            <a:effectLst/>
          </p:spPr>
          <p:txBody>
            <a:bodyPr>
              <a:spAutoFit/>
            </a:bodyPr>
            <a:lstStyle/>
            <a:p>
              <a:pPr>
                <a:spcBef>
                  <a:spcPct val="50000"/>
                </a:spcBef>
              </a:pPr>
              <a:r>
                <a:rPr lang="zh-CN" altLang="en-US" sz="1800">
                  <a:solidFill>
                    <a:srgbClr val="FFFF99"/>
                  </a:solidFill>
                  <a:latin typeface="华文新魏" panose="02010800040101010101" pitchFamily="2" charset="-122"/>
                  <a:ea typeface="华文新魏" panose="02010800040101010101" pitchFamily="2" charset="-122"/>
                </a:rPr>
                <a:t>长春</a:t>
              </a:r>
              <a:endParaRPr lang="zh-CN" altLang="en-US" sz="1800">
                <a:solidFill>
                  <a:srgbClr val="FFFF99"/>
                </a:solidFill>
                <a:latin typeface="华文新魏" panose="02010800040101010101" pitchFamily="2" charset="-122"/>
                <a:ea typeface="华文新魏" panose="02010800040101010101" pitchFamily="2" charset="-122"/>
              </a:endParaRPr>
            </a:p>
          </p:txBody>
        </p:sp>
      </p:grpSp>
      <p:sp>
        <p:nvSpPr>
          <p:cNvPr id="42" name="Text Box 14"/>
          <p:cNvSpPr txBox="1">
            <a:spLocks noChangeArrowheads="1"/>
          </p:cNvSpPr>
          <p:nvPr/>
        </p:nvSpPr>
        <p:spPr bwMode="auto">
          <a:xfrm>
            <a:off x="6261103" y="2314566"/>
            <a:ext cx="4714908" cy="523220"/>
          </a:xfrm>
          <a:prstGeom prst="rect">
            <a:avLst/>
          </a:prstGeom>
          <a:noFill/>
          <a:ln w="9525">
            <a:noFill/>
            <a:miter lim="800000"/>
          </a:ln>
          <a:effectLst/>
        </p:spPr>
        <p:txBody>
          <a:bodyPr wrap="square">
            <a:spAutoFit/>
          </a:bodyPr>
          <a:lstStyle/>
          <a:p>
            <a:pPr>
              <a:spcBef>
                <a:spcPct val="50000"/>
              </a:spcBef>
            </a:pPr>
            <a:r>
              <a:rPr lang="en-US" altLang="zh-CN" sz="2800" dirty="0">
                <a:latin typeface="华文新魏" panose="02010800040101010101" pitchFamily="2" charset="-122"/>
                <a:ea typeface="华文新魏" panose="02010800040101010101" pitchFamily="2" charset="-122"/>
              </a:rPr>
              <a:t>1932</a:t>
            </a:r>
            <a:r>
              <a:rPr lang="zh-CN" altLang="en-US" sz="2800" dirty="0">
                <a:latin typeface="华文新魏" panose="02010800040101010101" pitchFamily="2" charset="-122"/>
                <a:ea typeface="华文新魏" panose="02010800040101010101" pitchFamily="2" charset="-122"/>
              </a:rPr>
              <a:t>年，成立伪满洲国。</a:t>
            </a:r>
            <a:endParaRPr lang="zh-CN" altLang="en-US" sz="2800" dirty="0">
              <a:latin typeface="华文新魏" panose="02010800040101010101" pitchFamily="2" charset="-122"/>
              <a:ea typeface="华文新魏" panose="02010800040101010101" pitchFamily="2" charset="-122"/>
            </a:endParaRPr>
          </a:p>
        </p:txBody>
      </p:sp>
      <p:grpSp>
        <p:nvGrpSpPr>
          <p:cNvPr id="43" name="Group 15"/>
          <p:cNvGrpSpPr/>
          <p:nvPr/>
        </p:nvGrpSpPr>
        <p:grpSpPr bwMode="auto">
          <a:xfrm>
            <a:off x="3060700" y="3816328"/>
            <a:ext cx="285750" cy="430212"/>
            <a:chOff x="2200" y="2161"/>
            <a:chExt cx="180" cy="271"/>
          </a:xfrm>
        </p:grpSpPr>
        <p:sp>
          <p:nvSpPr>
            <p:cNvPr id="44" name="Oval 16" descr="15"/>
            <p:cNvSpPr>
              <a:spLocks noChangeArrowheads="1"/>
            </p:cNvSpPr>
            <p:nvPr/>
          </p:nvSpPr>
          <p:spPr bwMode="auto">
            <a:xfrm>
              <a:off x="2200" y="2161"/>
              <a:ext cx="90" cy="90"/>
            </a:xfrm>
            <a:prstGeom prst="ellipse">
              <a:avLst/>
            </a:prstGeom>
            <a:blipFill dpi="0" rotWithShape="1">
              <a:blip r:embed="rId9"/>
              <a:srcRect/>
              <a:stretch>
                <a:fillRect/>
              </a:stretch>
            </a:blipFill>
            <a:ln w="9525">
              <a:solidFill>
                <a:schemeClr val="tx1"/>
              </a:solidFill>
              <a:round/>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sp>
          <p:nvSpPr>
            <p:cNvPr id="45" name="Oval 17"/>
            <p:cNvSpPr>
              <a:spLocks noChangeArrowheads="1"/>
            </p:cNvSpPr>
            <p:nvPr/>
          </p:nvSpPr>
          <p:spPr bwMode="auto">
            <a:xfrm>
              <a:off x="2290" y="2342"/>
              <a:ext cx="90" cy="90"/>
            </a:xfrm>
            <a:prstGeom prst="ellipse">
              <a:avLst/>
            </a:prstGeom>
            <a:solidFill>
              <a:srgbClr val="FF0000"/>
            </a:solidFill>
            <a:ln w="9525">
              <a:solidFill>
                <a:schemeClr val="tx1"/>
              </a:solidFill>
              <a:round/>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grpSp>
      <p:sp>
        <p:nvSpPr>
          <p:cNvPr id="46" name="Text Box 18" descr="16"/>
          <p:cNvSpPr txBox="1">
            <a:spLocks noChangeArrowheads="1"/>
          </p:cNvSpPr>
          <p:nvPr/>
        </p:nvSpPr>
        <p:spPr bwMode="auto">
          <a:xfrm>
            <a:off x="6332541" y="5314962"/>
            <a:ext cx="4108478" cy="1328023"/>
          </a:xfrm>
          <a:prstGeom prst="roundRect">
            <a:avLst/>
          </a:prstGeom>
          <a:solidFill>
            <a:schemeClr val="accent2">
              <a:lumMod val="50000"/>
            </a:schemeClr>
          </a:solidFill>
          <a:ln w="9525">
            <a:noFill/>
            <a:miter lim="800000"/>
          </a:ln>
          <a:effectLst/>
          <a:scene3d>
            <a:camera prst="orthographicFront"/>
            <a:lightRig rig="threePt" dir="t"/>
          </a:scene3d>
          <a:sp3d>
            <a:bevelT/>
          </a:sp3d>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        1936</a:t>
            </a:r>
            <a:r>
              <a:rPr lang="zh-CN" altLang="en-US" sz="24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年，日本开始了全面侵华的部署，形势十分危急，战争一触即发。</a:t>
            </a:r>
            <a:endParaRPr lang="zh-CN" altLang="en-US" sz="24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47" name="AutoShape 23" descr="140"/>
          <p:cNvSpPr>
            <a:spLocks noChangeArrowheads="1"/>
          </p:cNvSpPr>
          <p:nvPr/>
        </p:nvSpPr>
        <p:spPr bwMode="auto">
          <a:xfrm>
            <a:off x="5508625" y="2662215"/>
            <a:ext cx="720725" cy="215900"/>
          </a:xfrm>
          <a:prstGeom prst="leftArrow">
            <a:avLst>
              <a:gd name="adj1" fmla="val 50000"/>
              <a:gd name="adj2" fmla="val 83456"/>
            </a:avLst>
          </a:prstGeom>
          <a:blipFill dpi="0" rotWithShape="1">
            <a:blip r:embed="rId10"/>
            <a:srcRect/>
            <a:stretch>
              <a:fillRect/>
            </a:stretch>
          </a:blipFill>
          <a:ln w="9525">
            <a:solidFill>
              <a:srgbClr val="FFFF99"/>
            </a:solidFill>
            <a:miter lim="800000"/>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sp>
        <p:nvSpPr>
          <p:cNvPr id="48" name="AutoShape 24" descr="140"/>
          <p:cNvSpPr>
            <a:spLocks noChangeArrowheads="1"/>
          </p:cNvSpPr>
          <p:nvPr/>
        </p:nvSpPr>
        <p:spPr bwMode="auto">
          <a:xfrm>
            <a:off x="5508625" y="3309915"/>
            <a:ext cx="720725" cy="215900"/>
          </a:xfrm>
          <a:prstGeom prst="leftArrow">
            <a:avLst>
              <a:gd name="adj1" fmla="val 50000"/>
              <a:gd name="adj2" fmla="val 83456"/>
            </a:avLst>
          </a:prstGeom>
          <a:blipFill dpi="0" rotWithShape="1">
            <a:blip r:embed="rId10"/>
            <a:srcRect/>
            <a:stretch>
              <a:fillRect/>
            </a:stretch>
          </a:blipFill>
          <a:ln w="9525">
            <a:solidFill>
              <a:srgbClr val="FFFF99"/>
            </a:solidFill>
            <a:miter lim="800000"/>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grpSp>
        <p:nvGrpSpPr>
          <p:cNvPr id="49" name="Group 26"/>
          <p:cNvGrpSpPr/>
          <p:nvPr/>
        </p:nvGrpSpPr>
        <p:grpSpPr bwMode="auto">
          <a:xfrm rot="-1336095">
            <a:off x="2771775" y="3309915"/>
            <a:ext cx="844550" cy="792163"/>
            <a:chOff x="884" y="2931"/>
            <a:chExt cx="1303" cy="918"/>
          </a:xfrm>
        </p:grpSpPr>
        <p:sp>
          <p:nvSpPr>
            <p:cNvPr id="52" name="Freeform 27"/>
            <p:cNvSpPr/>
            <p:nvPr/>
          </p:nvSpPr>
          <p:spPr bwMode="auto">
            <a:xfrm rot="-615929">
              <a:off x="884" y="2931"/>
              <a:ext cx="1043" cy="408"/>
            </a:xfrm>
            <a:custGeom>
              <a:avLst/>
              <a:gdLst/>
              <a:ahLst/>
              <a:cxnLst>
                <a:cxn ang="0">
                  <a:pos x="816" y="0"/>
                </a:cxn>
                <a:cxn ang="0">
                  <a:pos x="227" y="181"/>
                </a:cxn>
                <a:cxn ang="0">
                  <a:pos x="272" y="0"/>
                </a:cxn>
                <a:cxn ang="0">
                  <a:pos x="0" y="317"/>
                </a:cxn>
                <a:cxn ang="0">
                  <a:pos x="317" y="408"/>
                </a:cxn>
                <a:cxn ang="0">
                  <a:pos x="227" y="317"/>
                </a:cxn>
                <a:cxn ang="0">
                  <a:pos x="862" y="317"/>
                </a:cxn>
                <a:cxn ang="0">
                  <a:pos x="816" y="0"/>
                </a:cxn>
              </a:cxnLst>
              <a:rect l="0" t="0" r="r" b="b"/>
              <a:pathLst>
                <a:path w="862" h="408">
                  <a:moveTo>
                    <a:pt x="816" y="0"/>
                  </a:moveTo>
                  <a:lnTo>
                    <a:pt x="227" y="181"/>
                  </a:lnTo>
                  <a:lnTo>
                    <a:pt x="272" y="0"/>
                  </a:lnTo>
                  <a:lnTo>
                    <a:pt x="0" y="317"/>
                  </a:lnTo>
                  <a:lnTo>
                    <a:pt x="317" y="408"/>
                  </a:lnTo>
                  <a:lnTo>
                    <a:pt x="227" y="317"/>
                  </a:lnTo>
                  <a:lnTo>
                    <a:pt x="862" y="317"/>
                  </a:lnTo>
                  <a:lnTo>
                    <a:pt x="816" y="0"/>
                  </a:lnTo>
                  <a:close/>
                </a:path>
              </a:pathLst>
            </a:custGeom>
            <a:solidFill>
              <a:srgbClr val="808000"/>
            </a:solidFill>
            <a:ln w="9525">
              <a:solidFill>
                <a:srgbClr val="FF0000"/>
              </a:solidFill>
              <a:round/>
            </a:ln>
            <a:effectLst/>
          </p:spPr>
          <p:txBody>
            <a:bodyPr/>
            <a:lstStyle/>
            <a:p>
              <a:endParaRPr lang="zh-CN" altLang="en-US">
                <a:latin typeface="华文新魏" panose="02010800040101010101" pitchFamily="2" charset="-122"/>
                <a:ea typeface="华文新魏" panose="02010800040101010101" pitchFamily="2" charset="-122"/>
              </a:endParaRPr>
            </a:p>
          </p:txBody>
        </p:sp>
        <p:sp>
          <p:nvSpPr>
            <p:cNvPr id="53" name="Freeform 28"/>
            <p:cNvSpPr/>
            <p:nvPr/>
          </p:nvSpPr>
          <p:spPr bwMode="auto">
            <a:xfrm rot="-993610">
              <a:off x="1380" y="3241"/>
              <a:ext cx="807" cy="608"/>
            </a:xfrm>
            <a:custGeom>
              <a:avLst/>
              <a:gdLst/>
              <a:ahLst/>
              <a:cxnLst>
                <a:cxn ang="0">
                  <a:pos x="454" y="0"/>
                </a:cxn>
                <a:cxn ang="0">
                  <a:pos x="182" y="363"/>
                </a:cxn>
                <a:cxn ang="0">
                  <a:pos x="182" y="137"/>
                </a:cxn>
                <a:cxn ang="0">
                  <a:pos x="0" y="590"/>
                </a:cxn>
                <a:cxn ang="0">
                  <a:pos x="363" y="545"/>
                </a:cxn>
                <a:cxn ang="0">
                  <a:pos x="227" y="454"/>
                </a:cxn>
                <a:cxn ang="0">
                  <a:pos x="590" y="182"/>
                </a:cxn>
                <a:cxn ang="0">
                  <a:pos x="454" y="0"/>
                </a:cxn>
              </a:cxnLst>
              <a:rect l="0" t="0" r="r" b="b"/>
              <a:pathLst>
                <a:path w="590" h="590">
                  <a:moveTo>
                    <a:pt x="454" y="0"/>
                  </a:moveTo>
                  <a:lnTo>
                    <a:pt x="182" y="363"/>
                  </a:lnTo>
                  <a:lnTo>
                    <a:pt x="182" y="137"/>
                  </a:lnTo>
                  <a:lnTo>
                    <a:pt x="0" y="590"/>
                  </a:lnTo>
                  <a:lnTo>
                    <a:pt x="363" y="545"/>
                  </a:lnTo>
                  <a:lnTo>
                    <a:pt x="227" y="454"/>
                  </a:lnTo>
                  <a:lnTo>
                    <a:pt x="590" y="182"/>
                  </a:lnTo>
                  <a:lnTo>
                    <a:pt x="454" y="0"/>
                  </a:lnTo>
                  <a:close/>
                </a:path>
              </a:pathLst>
            </a:custGeom>
            <a:solidFill>
              <a:srgbClr val="FF0000"/>
            </a:solidFill>
            <a:ln w="9525">
              <a:solidFill>
                <a:srgbClr val="FFCC00"/>
              </a:solidFill>
              <a:round/>
            </a:ln>
            <a:effectLst/>
          </p:spPr>
          <p:txBody>
            <a:bodyPr/>
            <a:lstStyle/>
            <a:p>
              <a:endParaRPr lang="zh-CN" altLang="en-US">
                <a:latin typeface="华文新魏" panose="02010800040101010101" pitchFamily="2" charset="-122"/>
                <a:ea typeface="华文新魏" panose="02010800040101010101" pitchFamily="2" charset="-122"/>
              </a:endParaRPr>
            </a:p>
          </p:txBody>
        </p:sp>
      </p:grpSp>
      <p:sp>
        <p:nvSpPr>
          <p:cNvPr id="54"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5" name="Picture 9" descr="u=612531588,3584811219&amp;fm=21&amp;gp=0"/>
          <p:cNvPicPr>
            <a:picLocks noChangeAspect="1" noChangeArrowheads="1"/>
          </p:cNvPicPr>
          <p:nvPr/>
        </p:nvPicPr>
        <p:blipFill>
          <a:blip r:embed="rId11"/>
          <a:srcRect b="23118"/>
          <a:stretch>
            <a:fillRect/>
          </a:stretch>
        </p:blipFill>
        <p:spPr bwMode="auto">
          <a:xfrm>
            <a:off x="10261631" y="2600318"/>
            <a:ext cx="1117568" cy="642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6" name="Picture 10" descr="1154978650"/>
          <p:cNvPicPr>
            <a:picLocks noChangeAspect="1" noChangeArrowheads="1"/>
          </p:cNvPicPr>
          <p:nvPr/>
        </p:nvPicPr>
        <p:blipFill>
          <a:blip r:embed="rId12"/>
          <a:srcRect/>
          <a:stretch>
            <a:fillRect/>
          </a:stretch>
        </p:blipFill>
        <p:spPr bwMode="auto">
          <a:xfrm>
            <a:off x="9690127" y="3814764"/>
            <a:ext cx="1214446" cy="818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Picture 26" descr="9">
            <a:hlinkClick r:id="rId13" action="ppaction://hlinksldjump"/>
          </p:cNvPr>
          <p:cNvPicPr>
            <a:picLocks noChangeAspect="1" noChangeArrowheads="1"/>
          </p:cNvPicPr>
          <p:nvPr/>
        </p:nvPicPr>
        <p:blipFill>
          <a:blip r:embed="rId14">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pic>
        <p:nvPicPr>
          <p:cNvPr id="74" name="图片 73" descr="001v15Ztzy6Ieh1qN3X59&amp;690.jpg"/>
          <p:cNvPicPr>
            <a:picLocks noChangeAspect="1"/>
          </p:cNvPicPr>
          <p:nvPr/>
        </p:nvPicPr>
        <p:blipFill>
          <a:blip r:embed="rId15" cstate="print"/>
          <a:stretch>
            <a:fillRect/>
          </a:stretch>
        </p:blipFill>
        <p:spPr>
          <a:xfrm>
            <a:off x="8547120" y="1526378"/>
            <a:ext cx="1143008" cy="856428"/>
          </a:xfrm>
          <a:prstGeom prst="rect">
            <a:avLst/>
          </a:prstGeom>
        </p:spPr>
      </p:pic>
      <p:sp>
        <p:nvSpPr>
          <p:cNvPr id="75" name="AutoShape 24" descr="140"/>
          <p:cNvSpPr>
            <a:spLocks noChangeArrowheads="1"/>
          </p:cNvSpPr>
          <p:nvPr/>
        </p:nvSpPr>
        <p:spPr bwMode="auto">
          <a:xfrm>
            <a:off x="3903649" y="3886202"/>
            <a:ext cx="2286016" cy="214314"/>
          </a:xfrm>
          <a:prstGeom prst="leftArrow">
            <a:avLst>
              <a:gd name="adj1" fmla="val 50000"/>
              <a:gd name="adj2" fmla="val 83456"/>
            </a:avLst>
          </a:prstGeom>
          <a:blipFill dpi="0" rotWithShape="1">
            <a:blip r:embed="rId10"/>
            <a:srcRect/>
            <a:stretch>
              <a:fillRect/>
            </a:stretch>
          </a:blipFill>
          <a:ln w="9525">
            <a:solidFill>
              <a:srgbClr val="FFFF99"/>
            </a:solidFill>
            <a:miter lim="800000"/>
          </a:ln>
          <a:effectLst/>
        </p:spPr>
        <p:txBody>
          <a:bodyPr wrap="none" anchor="ctr"/>
          <a:lstStyle/>
          <a:p>
            <a:endParaRPr lang="zh-CN" altLang="en-US">
              <a:latin typeface="华文新魏" panose="02010800040101010101" pitchFamily="2" charset="-122"/>
              <a:ea typeface="华文新魏" panose="02010800040101010101" pitchFamily="2" charset="-122"/>
            </a:endParaRPr>
          </a:p>
        </p:txBody>
      </p:sp>
      <p:sp>
        <p:nvSpPr>
          <p:cNvPr id="76" name="Text Box 6"/>
          <p:cNvSpPr txBox="1">
            <a:spLocks noChangeArrowheads="1"/>
          </p:cNvSpPr>
          <p:nvPr/>
        </p:nvSpPr>
        <p:spPr bwMode="auto">
          <a:xfrm>
            <a:off x="6189665" y="3791610"/>
            <a:ext cx="4819686" cy="523220"/>
          </a:xfrm>
          <a:prstGeom prst="rect">
            <a:avLst/>
          </a:prstGeom>
          <a:noFill/>
          <a:ln w="9525">
            <a:noFill/>
            <a:miter lim="800000"/>
          </a:ln>
          <a:effectLst/>
        </p:spPr>
        <p:txBody>
          <a:bodyPr wrap="square">
            <a:spAutoFit/>
          </a:bodyPr>
          <a:lstStyle/>
          <a:p>
            <a:pPr>
              <a:spcBef>
                <a:spcPct val="50000"/>
              </a:spcBef>
            </a:pPr>
            <a:r>
              <a:rPr lang="en-US" altLang="zh-CN" sz="2800" dirty="0">
                <a:latin typeface="华文新魏" panose="02010800040101010101" pitchFamily="2" charset="-122"/>
                <a:ea typeface="华文新魏" panose="02010800040101010101" pitchFamily="2" charset="-122"/>
              </a:rPr>
              <a:t>1935</a:t>
            </a:r>
            <a:r>
              <a:rPr lang="zh-CN" altLang="en-US" sz="2800" dirty="0">
                <a:latin typeface="华文新魏" panose="02010800040101010101" pitchFamily="2" charset="-122"/>
                <a:ea typeface="华文新魏" panose="02010800040101010101" pitchFamily="2" charset="-122"/>
              </a:rPr>
              <a:t>年，华北危机。</a:t>
            </a:r>
            <a:endParaRPr lang="zh-CN" altLang="en-US" sz="2800" dirty="0">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right)">
                                      <p:cBhvr>
                                        <p:cTn id="11" dur="500"/>
                                        <p:tgtEl>
                                          <p:spTgt spid="4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par>
                                <p:cTn id="16" presetID="9"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dissolv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500"/>
                                        <p:tgtEl>
                                          <p:spTgt spid="42"/>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right)">
                                      <p:cBhvr>
                                        <p:cTn id="31" dur="500"/>
                                        <p:tgtEl>
                                          <p:spTgt spid="39"/>
                                        </p:tgtEl>
                                      </p:cBhvr>
                                    </p:animEffect>
                                  </p:childTnLst>
                                </p:cTn>
                              </p:par>
                              <p:par>
                                <p:cTn id="32" presetID="9"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dissolve">
                                      <p:cBhvr>
                                        <p:cTn id="34" dur="5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wipe(right)">
                                      <p:cBhvr>
                                        <p:cTn id="44" dur="500"/>
                                        <p:tgtEl>
                                          <p:spTgt spid="76"/>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wipe(right)">
                                      <p:cBhvr>
                                        <p:cTn id="48" dur="500"/>
                                        <p:tgtEl>
                                          <p:spTgt spid="75"/>
                                        </p:tgtEl>
                                      </p:cBhvr>
                                    </p:animEffect>
                                  </p:childTnLst>
                                </p:cTn>
                              </p:par>
                              <p:par>
                                <p:cTn id="49" presetID="9"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dissolv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dissolv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up)">
                                      <p:cBhvr>
                                        <p:cTn id="61" dur="500"/>
                                        <p:tgtEl>
                                          <p:spTgt spid="46"/>
                                        </p:tgtEl>
                                      </p:cBhvr>
                                    </p:animEffect>
                                  </p:childTnLst>
                                </p:cTn>
                              </p:par>
                            </p:childTnLst>
                          </p:cTn>
                        </p:par>
                        <p:par>
                          <p:cTn id="62" fill="hold">
                            <p:stCondLst>
                              <p:cond delay="500"/>
                            </p:stCondLst>
                            <p:childTnLst>
                              <p:par>
                                <p:cTn id="63" presetID="9" presetClass="entr" presetSubtype="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dissolve">
                                      <p:cBhvr>
                                        <p:cTn id="6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46" grpId="0" animBg="1"/>
      <p:bldP spid="47" grpId="0" animBg="1"/>
      <p:bldP spid="48" grpId="0" animBg="1"/>
      <p:bldP spid="75" grpId="0" animBg="1"/>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图片 76" descr="bizhensizhixiaoguobeijingsucai_5730857.jpg"/>
          <p:cNvPicPr>
            <a:picLocks noChangeAspect="1"/>
          </p:cNvPicPr>
          <p:nvPr/>
        </p:nvPicPr>
        <p:blipFill>
          <a:blip r:embed="rId1">
            <a:clrChange>
              <a:clrFrom>
                <a:srgbClr val="FFFFFF"/>
              </a:clrFrom>
              <a:clrTo>
                <a:srgbClr val="FFFFFF">
                  <a:alpha val="0"/>
                </a:srgbClr>
              </a:clrTo>
            </a:clrChange>
          </a:blip>
          <a:srcRect t="27747" b="22802"/>
          <a:stretch>
            <a:fillRect/>
          </a:stretch>
        </p:blipFill>
        <p:spPr>
          <a:xfrm>
            <a:off x="5832475" y="4529144"/>
            <a:ext cx="5715040" cy="642942"/>
          </a:xfrm>
          <a:prstGeom prst="rect">
            <a:avLst/>
          </a:prstGeom>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地点</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33"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75" name="图片 74" descr="QQ截图20171124215527.jpg"/>
          <p:cNvPicPr>
            <a:picLocks noChangeAspect="1"/>
          </p:cNvPicPr>
          <p:nvPr/>
        </p:nvPicPr>
        <p:blipFill>
          <a:blip r:embed="rId7"/>
          <a:stretch>
            <a:fillRect/>
          </a:stretch>
        </p:blipFill>
        <p:spPr>
          <a:xfrm>
            <a:off x="260311" y="2224751"/>
            <a:ext cx="5786478" cy="4304657"/>
          </a:xfrm>
          <a:prstGeom prst="rect">
            <a:avLst/>
          </a:prstGeom>
          <a:ln>
            <a:noFill/>
          </a:ln>
          <a:effectLst>
            <a:outerShdw blurRad="292100" dist="139700" dir="2700000" algn="tl" rotWithShape="0">
              <a:srgbClr val="333333">
                <a:alpha val="65000"/>
              </a:srgbClr>
            </a:outerShdw>
          </a:effectLst>
        </p:spPr>
      </p:pic>
      <p:sp>
        <p:nvSpPr>
          <p:cNvPr id="78" name="Text Box 2"/>
          <p:cNvSpPr txBox="1">
            <a:spLocks noChangeArrowheads="1"/>
          </p:cNvSpPr>
          <p:nvPr/>
        </p:nvSpPr>
        <p:spPr bwMode="auto">
          <a:xfrm>
            <a:off x="6189665" y="4577428"/>
            <a:ext cx="4500594" cy="523220"/>
          </a:xfrm>
          <a:prstGeom prst="rect">
            <a:avLst/>
          </a:prstGeom>
          <a:noFill/>
          <a:ln w="9525">
            <a:noFill/>
            <a:miter lim="800000"/>
          </a:ln>
          <a:effectLst/>
        </p:spPr>
        <p:txBody>
          <a:bodyPr wrap="square">
            <a:spAutoFit/>
          </a:bodyPr>
          <a:lstStyle/>
          <a:p>
            <a:pPr>
              <a:spcBef>
                <a:spcPct val="50000"/>
              </a:spcBef>
            </a:pPr>
            <a:r>
              <a:rPr lang="zh-CN" altLang="en-US" sz="28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日军为什么要进攻卢沟桥？</a:t>
            </a:r>
            <a:endParaRPr lang="zh-CN" altLang="en-US" sz="28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80" name="TextBox 79"/>
          <p:cNvSpPr txBox="1"/>
          <p:nvPr/>
        </p:nvSpPr>
        <p:spPr>
          <a:xfrm>
            <a:off x="6332541" y="5243524"/>
            <a:ext cx="5072098" cy="1815882"/>
          </a:xfrm>
          <a:prstGeom prst="rect">
            <a:avLst/>
          </a:prstGeom>
          <a:noFill/>
        </p:spPr>
        <p:txBody>
          <a:bodyPr wrap="square" rtlCol="0">
            <a:spAutoFit/>
          </a:bodyPr>
          <a:lstStyle/>
          <a:p>
            <a:r>
              <a:rPr lang="zh-CN" altLang="en-US" sz="2800" dirty="0">
                <a:latin typeface="华文新魏" panose="02010800040101010101" pitchFamily="2" charset="-122"/>
                <a:ea typeface="华文新魏" panose="02010800040101010101" pitchFamily="2" charset="-122"/>
              </a:rPr>
              <a:t>        卢沟桥横跨永定河，背靠宛平城，扼平汉铁路，是北平通往南方等地的唯一通道，具有重要的战略位置。</a:t>
            </a:r>
            <a:endParaRPr lang="zh-CN" altLang="en-US" sz="2800" dirty="0">
              <a:latin typeface="华文新魏" panose="02010800040101010101" pitchFamily="2" charset="-122"/>
              <a:ea typeface="华文新魏" panose="02010800040101010101" pitchFamily="2" charset="-122"/>
            </a:endParaRPr>
          </a:p>
        </p:txBody>
      </p:sp>
      <p:sp>
        <p:nvSpPr>
          <p:cNvPr id="30" name="TextBox 29"/>
          <p:cNvSpPr txBox="1"/>
          <p:nvPr/>
        </p:nvSpPr>
        <p:spPr>
          <a:xfrm>
            <a:off x="6475417" y="1671624"/>
            <a:ext cx="4714908" cy="2833033"/>
          </a:xfrm>
          <a:prstGeom prst="roundRect">
            <a:avLst>
              <a:gd name="adj" fmla="val 9457"/>
            </a:avLst>
          </a:prstGeom>
          <a:solidFill>
            <a:schemeClr val="bg2">
              <a:lumMod val="75000"/>
            </a:schemeClr>
          </a:solidFill>
          <a:scene3d>
            <a:camera prst="orthographicFront"/>
            <a:lightRig rig="threePt" dir="t"/>
          </a:scene3d>
          <a:sp3d>
            <a:bevelT/>
          </a:sp3d>
        </p:spPr>
        <p:txBody>
          <a:bodyPr wrap="square" rtlCol="0">
            <a:spAutoFit/>
          </a:bodyPr>
          <a:lstStyle/>
          <a:p>
            <a:r>
              <a:rPr lang="zh-CN" altLang="en-US" sz="2800" dirty="0">
                <a:latin typeface="华文新魏" panose="02010800040101010101" pitchFamily="2" charset="-122"/>
                <a:ea typeface="华文新魏" panose="02010800040101010101" pitchFamily="2" charset="-122"/>
              </a:rPr>
              <a:t>当时北平外围的形势</a:t>
            </a:r>
            <a:r>
              <a:rPr lang="en-US" altLang="zh-CN" sz="2800" dirty="0">
                <a:latin typeface="华文新魏" panose="02010800040101010101" pitchFamily="2" charset="-122"/>
                <a:ea typeface="华文新魏" panose="02010800040101010101" pitchFamily="2" charset="-122"/>
              </a:rPr>
              <a:t>——</a:t>
            </a:r>
            <a:endParaRPr lang="en-US" altLang="zh-CN" sz="2800" dirty="0">
              <a:latin typeface="华文新魏" panose="02010800040101010101" pitchFamily="2" charset="-122"/>
              <a:ea typeface="华文新魏" panose="02010800040101010101" pitchFamily="2" charset="-122"/>
            </a:endParaRPr>
          </a:p>
          <a:p>
            <a:endParaRPr lang="en-US" altLang="zh-CN" sz="2800" dirty="0">
              <a:latin typeface="华文新魏" panose="02010800040101010101" pitchFamily="2" charset="-122"/>
              <a:ea typeface="华文新魏" panose="02010800040101010101" pitchFamily="2" charset="-122"/>
            </a:endParaRPr>
          </a:p>
          <a:p>
            <a:endParaRPr lang="zh-CN" altLang="en-US" sz="2800" dirty="0">
              <a:latin typeface="华文新魏" panose="02010800040101010101" pitchFamily="2" charset="-122"/>
              <a:ea typeface="华文新魏" panose="02010800040101010101" pitchFamily="2" charset="-122"/>
            </a:endParaRPr>
          </a:p>
          <a:p>
            <a:endParaRPr lang="en-US" altLang="zh-CN" sz="2800" dirty="0">
              <a:latin typeface="华文新魏" panose="02010800040101010101" pitchFamily="2" charset="-122"/>
              <a:ea typeface="华文新魏" panose="02010800040101010101" pitchFamily="2" charset="-122"/>
            </a:endParaRPr>
          </a:p>
          <a:p>
            <a:endParaRPr lang="en-US" altLang="zh-CN" sz="2800" dirty="0">
              <a:latin typeface="华文新魏" panose="02010800040101010101" pitchFamily="2" charset="-122"/>
              <a:ea typeface="华文新魏" panose="02010800040101010101" pitchFamily="2" charset="-122"/>
            </a:endParaRPr>
          </a:p>
          <a:p>
            <a:endParaRPr lang="en-US" altLang="zh-CN" sz="2800" dirty="0">
              <a:latin typeface="华文新魏" panose="02010800040101010101" pitchFamily="2" charset="-122"/>
              <a:ea typeface="华文新魏" panose="02010800040101010101" pitchFamily="2" charset="-122"/>
            </a:endParaRPr>
          </a:p>
        </p:txBody>
      </p:sp>
      <p:sp>
        <p:nvSpPr>
          <p:cNvPr id="31" name="矩形 30"/>
          <p:cNvSpPr/>
          <p:nvPr/>
        </p:nvSpPr>
        <p:spPr>
          <a:xfrm>
            <a:off x="6689731" y="2171689"/>
            <a:ext cx="4286280" cy="2246769"/>
          </a:xfrm>
          <a:prstGeom prst="rect">
            <a:avLst/>
          </a:prstGeom>
        </p:spPr>
        <p:txBody>
          <a:bodyPr wrap="square">
            <a:spAutoFit/>
          </a:bodyPr>
          <a:lstStyle/>
          <a:p>
            <a:pPr lvl="0"/>
            <a:r>
              <a:rPr lang="zh-CN" altLang="en-US" sz="2800" dirty="0">
                <a:solidFill>
                  <a:prstClr val="black"/>
                </a:solidFill>
                <a:latin typeface="华文新魏" panose="02010800040101010101" pitchFamily="2" charset="-122"/>
                <a:ea typeface="华文新魏" panose="02010800040101010101" pitchFamily="2" charset="-122"/>
              </a:rPr>
              <a:t>        日军势力从东、南、北三面包围了北平，只有北平的西南面，尚为中国驻军宋哲元所部二十九军防守。</a:t>
            </a:r>
            <a:endParaRPr lang="zh-CN" altLang="en-US" sz="2800" dirty="0">
              <a:solidFill>
                <a:prstClr val="black"/>
              </a:solidFill>
              <a:latin typeface="华文新魏" panose="02010800040101010101" pitchFamily="2" charset="-122"/>
              <a:ea typeface="华文新魏" panose="02010800040101010101" pitchFamily="2" charset="-122"/>
            </a:endParaRPr>
          </a:p>
        </p:txBody>
      </p:sp>
      <p:pic>
        <p:nvPicPr>
          <p:cNvPr id="79" name="图片 78" descr="3646_G_1473061389892.png"/>
          <p:cNvPicPr>
            <a:picLocks noChangeAspect="1"/>
          </p:cNvPicPr>
          <p:nvPr/>
        </p:nvPicPr>
        <p:blipFill>
          <a:blip r:embed="rId8" cstate="print">
            <a:clrChange>
              <a:clrFrom>
                <a:srgbClr val="FFFFFF"/>
              </a:clrFrom>
              <a:clrTo>
                <a:srgbClr val="FFFFFF">
                  <a:alpha val="0"/>
                </a:srgbClr>
              </a:clrTo>
            </a:clrChange>
          </a:blip>
          <a:stretch>
            <a:fillRect/>
          </a:stretch>
        </p:blipFill>
        <p:spPr>
          <a:xfrm>
            <a:off x="10523570" y="4314830"/>
            <a:ext cx="666755" cy="1000132"/>
          </a:xfrm>
          <a:prstGeom prst="rect">
            <a:avLst/>
          </a:prstGeom>
        </p:spPr>
      </p:pic>
      <p:pic>
        <p:nvPicPr>
          <p:cNvPr id="32" name="Picture 26" descr="9">
            <a:hlinkClick r:id="rId9" action="ppaction://hlinksldjump"/>
          </p:cNvPr>
          <p:cNvPicPr>
            <a:picLocks noChangeAspect="1" noChangeArrowheads="1"/>
          </p:cNvPicPr>
          <p:nvPr/>
        </p:nvPicPr>
        <p:blipFill>
          <a:blip r:embed="rId10">
            <a:clrChange>
              <a:clrFrom>
                <a:srgbClr val="FAFFFF"/>
              </a:clrFrom>
              <a:clrTo>
                <a:srgbClr val="FAFFFF">
                  <a:alpha val="0"/>
                </a:srgbClr>
              </a:clrTo>
            </a:clrChange>
          </a:blip>
          <a:srcRect/>
          <a:stretch>
            <a:fillRect/>
          </a:stretch>
        </p:blipFill>
        <p:spPr bwMode="auto">
          <a:xfrm>
            <a:off x="10833135" y="6553225"/>
            <a:ext cx="657225" cy="619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dissolve">
                                      <p:cBhvr>
                                        <p:cTn id="17" dur="500"/>
                                        <p:tgtEl>
                                          <p:spTgt spid="7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dissolve">
                                      <p:cBhvr>
                                        <p:cTn id="20" dur="500"/>
                                        <p:tgtEl>
                                          <p:spTgt spid="78"/>
                                        </p:tgtEl>
                                      </p:cBhvr>
                                    </p:animEffect>
                                  </p:childTnLst>
                                </p:cTn>
                              </p:par>
                              <p:par>
                                <p:cTn id="21" presetID="9"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dissolve">
                                      <p:cBhvr>
                                        <p:cTn id="23" dur="500"/>
                                        <p:tgtEl>
                                          <p:spTgt spid="7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dissolve">
                                      <p:cBhvr>
                                        <p:cTn id="28" dur="500"/>
                                        <p:tgtEl>
                                          <p:spTgt spid="80"/>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descr="W020140707317459750117.jpg"/>
          <p:cNvPicPr>
            <a:picLocks noChangeAspect="1"/>
          </p:cNvPicPr>
          <p:nvPr/>
        </p:nvPicPr>
        <p:blipFill>
          <a:blip r:embed="rId1"/>
          <a:srcRect b="19141"/>
          <a:stretch>
            <a:fillRect/>
          </a:stretch>
        </p:blipFill>
        <p:spPr>
          <a:xfrm>
            <a:off x="-1" y="2249228"/>
            <a:ext cx="11522075" cy="4951672"/>
          </a:xfrm>
          <a:prstGeom prst="rect">
            <a:avLst/>
          </a:prstGeom>
          <a:effectLst>
            <a:softEdge rad="317500"/>
          </a:effectLst>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61" name="矩形 60"/>
          <p:cNvSpPr/>
          <p:nvPr/>
        </p:nvSpPr>
        <p:spPr>
          <a:xfrm>
            <a:off x="0" y="0"/>
            <a:ext cx="10776937" cy="704850"/>
          </a:xfrm>
          <a:prstGeom prst="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5"/>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3">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6"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经过</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33"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5" name="矩形 34"/>
          <p:cNvSpPr/>
          <p:nvPr/>
        </p:nvSpPr>
        <p:spPr>
          <a:xfrm>
            <a:off x="117435" y="1528748"/>
            <a:ext cx="11072890" cy="1815882"/>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驻屯</a:t>
            </a:r>
            <a:r>
              <a:rPr lang="zh-CN" altLang="en-US" sz="2800" b="1" dirty="0">
                <a:solidFill>
                  <a:srgbClr val="760000"/>
                </a:solidFill>
                <a:latin typeface="华文新魏" panose="02010800040101010101" pitchFamily="2" charset="-122"/>
                <a:ea typeface="华文新魏" panose="02010800040101010101" pitchFamily="2" charset="-122"/>
              </a:rPr>
              <a:t>北平</a:t>
            </a:r>
            <a:r>
              <a:rPr lang="zh-CN" altLang="en-US" sz="2800" dirty="0">
                <a:latin typeface="华文新魏" panose="02010800040101010101" pitchFamily="2" charset="-122"/>
                <a:ea typeface="华文新魏" panose="02010800040101010101" pitchFamily="2" charset="-122"/>
              </a:rPr>
              <a:t>南郊的日军以军事演习中一名士兵失踪为</a:t>
            </a:r>
            <a:r>
              <a:rPr lang="zh-CN" altLang="en-US" sz="2800" b="1" dirty="0">
                <a:solidFill>
                  <a:srgbClr val="760000"/>
                </a:solidFill>
                <a:latin typeface="华文新魏" panose="02010800040101010101" pitchFamily="2" charset="-122"/>
                <a:ea typeface="华文新魏" panose="02010800040101010101" pitchFamily="2" charset="-122"/>
              </a:rPr>
              <a:t>借口</a:t>
            </a:r>
            <a:r>
              <a:rPr lang="zh-CN" altLang="en-US" sz="2800" dirty="0">
                <a:latin typeface="华文新魏" panose="02010800040101010101" pitchFamily="2" charset="-122"/>
                <a:ea typeface="华文新魏" panose="02010800040101010101" pitchFamily="2" charset="-122"/>
              </a:rPr>
              <a:t>，要求进入</a:t>
            </a:r>
            <a:r>
              <a:rPr lang="zh-CN" altLang="en-US" sz="2800" b="1" dirty="0">
                <a:solidFill>
                  <a:srgbClr val="760000"/>
                </a:solidFill>
                <a:latin typeface="华文新魏" panose="02010800040101010101" pitchFamily="2" charset="-122"/>
                <a:ea typeface="华文新魏" panose="02010800040101010101" pitchFamily="2" charset="-122"/>
              </a:rPr>
              <a:t>宛平城</a:t>
            </a:r>
            <a:r>
              <a:rPr lang="zh-CN" altLang="en-US" sz="2800" dirty="0">
                <a:latin typeface="华文新魏" panose="02010800040101010101" pitchFamily="2" charset="-122"/>
                <a:ea typeface="华文新魏" panose="02010800040101010101" pitchFamily="2" charset="-122"/>
              </a:rPr>
              <a:t>搜查，日方的无理要求，遭到中国驻军的拒绝。早有准备的日军悍然炮轰我军防地。驻卢沟桥和宛平城的中国守军奋起抵抗。这就是七七事变，又称卢沟桥事变。</a:t>
            </a:r>
            <a:endParaRPr lang="zh-CN" altLang="en-US" sz="2800" dirty="0">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24814" r="13974" b="25049"/>
          <a:stretch>
            <a:fillRect/>
          </a:stretch>
        </p:blipFill>
        <p:spPr>
          <a:xfrm>
            <a:off x="1331881" y="2528880"/>
            <a:ext cx="9001188" cy="3929090"/>
          </a:xfrm>
          <a:prstGeom prst="roundRect">
            <a:avLst>
              <a:gd name="adj" fmla="val 5732"/>
            </a:avLst>
          </a:prstGeom>
          <a:ln>
            <a:solidFill>
              <a:schemeClr val="bg2">
                <a:lumMod val="50000"/>
              </a:schemeClr>
            </a:solidFill>
          </a:ln>
          <a:effectLst>
            <a:outerShdw blurRad="292100" dist="139700" dir="2700000" algn="tl" rotWithShape="0">
              <a:srgbClr val="333333">
                <a:alpha val="65000"/>
              </a:srgbClr>
            </a:outerShdw>
          </a:effectLst>
        </p:spPr>
      </p:pic>
      <p:pic>
        <p:nvPicPr>
          <p:cNvPr id="40" name="Picture 28" descr="fca795b56be7efff1d70f6a4421735c4"/>
          <p:cNvPicPr>
            <a:picLocks noChangeAspect="1" noChangeArrowheads="1"/>
          </p:cNvPicPr>
          <p:nvPr/>
        </p:nvPicPr>
        <p:blipFill>
          <a:blip r:embed="rId2"/>
          <a:srcRect t="552" r="47658"/>
          <a:stretch>
            <a:fillRect/>
          </a:stretch>
        </p:blipFill>
        <p:spPr bwMode="auto">
          <a:xfrm>
            <a:off x="2046261" y="885806"/>
            <a:ext cx="7429552" cy="742930"/>
          </a:xfrm>
          <a:prstGeom prst="roundRect">
            <a:avLst/>
          </a:prstGeom>
          <a:noFill/>
        </p:spPr>
      </p:pic>
      <p:pic>
        <p:nvPicPr>
          <p:cNvPr id="50" name="图片 4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sp>
        <p:nvSpPr>
          <p:cNvPr id="51" name="矩形 50"/>
          <p:cNvSpPr/>
          <p:nvPr/>
        </p:nvSpPr>
        <p:spPr bwMode="auto">
          <a:xfrm flipV="1">
            <a:off x="0" y="7198069"/>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58" name="图片 57"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59" name="图片 58"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pic>
        <p:nvPicPr>
          <p:cNvPr id="60" name="图片 59" descr="t018d16e110143ea110.jpg"/>
          <p:cNvPicPr>
            <a:picLocks noChangeAspect="1"/>
          </p:cNvPicPr>
          <p:nvPr/>
        </p:nvPicPr>
        <p:blipFill>
          <a:blip r:embed="rId3">
            <a:clrChange>
              <a:clrFrom>
                <a:srgbClr val="F2F2F2"/>
              </a:clrFrom>
              <a:clrTo>
                <a:srgbClr val="F2F2F2">
                  <a:alpha val="0"/>
                </a:srgbClr>
              </a:clrTo>
            </a:clrChange>
          </a:blip>
          <a:srcRect t="54831" b="25094"/>
          <a:stretch>
            <a:fillRect/>
          </a:stretch>
        </p:blipFill>
        <p:spPr>
          <a:xfrm rot="10800000">
            <a:off x="-168317" y="385740"/>
            <a:ext cx="11522075" cy="142876"/>
          </a:xfrm>
          <a:prstGeom prst="rect">
            <a:avLst/>
          </a:prstGeom>
        </p:spPr>
      </p:pic>
      <p:sp>
        <p:nvSpPr>
          <p:cNvPr id="61" name="矩形 60"/>
          <p:cNvSpPr/>
          <p:nvPr/>
        </p:nvSpPr>
        <p:spPr>
          <a:xfrm>
            <a:off x="0" y="0"/>
            <a:ext cx="10776937" cy="704850"/>
          </a:xfrm>
          <a:prstGeom prst="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12408"/>
            <a:ext cx="2750820" cy="740098"/>
            <a:chOff x="0" y="-2"/>
            <a:chExt cx="1377891" cy="634701"/>
          </a:xfrm>
          <a:solidFill>
            <a:schemeClr val="bg2">
              <a:lumMod val="90000"/>
            </a:schemeClr>
          </a:solidFill>
        </p:grpSpPr>
        <p:sp>
          <p:nvSpPr>
            <p:cNvPr id="63" name="直角三角形 62"/>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4" name="矩形 63"/>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cxnSp>
        <p:nvCxnSpPr>
          <p:cNvPr id="65" name="直接连接符 64"/>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6" name="文本框 5"/>
          <p:cNvSpPr txBox="1"/>
          <p:nvPr/>
        </p:nvSpPr>
        <p:spPr>
          <a:xfrm>
            <a:off x="960120" y="147320"/>
            <a:ext cx="306451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人教版八年级上册</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grpSp>
        <p:nvGrpSpPr>
          <p:cNvPr id="3" name="组合 66"/>
          <p:cNvGrpSpPr/>
          <p:nvPr/>
        </p:nvGrpSpPr>
        <p:grpSpPr>
          <a:xfrm flipH="1">
            <a:off x="8776673" y="-12408"/>
            <a:ext cx="2750820" cy="740098"/>
            <a:chOff x="0" y="-2"/>
            <a:chExt cx="1377891" cy="634701"/>
          </a:xfrm>
          <a:solidFill>
            <a:schemeClr val="bg2">
              <a:lumMod val="90000"/>
            </a:schemeClr>
          </a:solidFill>
        </p:grpSpPr>
        <p:sp>
          <p:nvSpPr>
            <p:cNvPr id="68" name="直角三角形 67"/>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sp>
          <p:nvSpPr>
            <p:cNvPr id="69" name="矩形 6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pitchFamily="34" charset="-122"/>
              </a:endParaRPr>
            </a:p>
          </p:txBody>
        </p:sp>
      </p:grpSp>
      <p:pic>
        <p:nvPicPr>
          <p:cNvPr id="70" name="图片 69" descr="网站标志"/>
          <p:cNvPicPr>
            <a:picLocks noChangeAspect="1"/>
          </p:cNvPicPr>
          <p:nvPr/>
        </p:nvPicPr>
        <p:blipFill>
          <a:blip r:embed="rId6"/>
          <a:stretch>
            <a:fillRect/>
          </a:stretch>
        </p:blipFill>
        <p:spPr>
          <a:xfrm>
            <a:off x="161925" y="50165"/>
            <a:ext cx="603250" cy="601980"/>
          </a:xfrm>
          <a:prstGeom prst="rect">
            <a:avLst/>
          </a:prstGeom>
        </p:spPr>
      </p:pic>
      <p:pic>
        <p:nvPicPr>
          <p:cNvPr id="71" name="图片 70" descr="624f9a79jw1eelyzwvu5xj20b408t75j.jpg"/>
          <p:cNvPicPr>
            <a:picLocks noChangeAspect="1"/>
          </p:cNvPicPr>
          <p:nvPr/>
        </p:nvPicPr>
        <p:blipFill>
          <a:blip r:embed="rId4">
            <a:clrChange>
              <a:clrFrom>
                <a:srgbClr val="FFFFFF"/>
              </a:clrFrom>
              <a:clrTo>
                <a:srgbClr val="FFFFFF">
                  <a:alpha val="0"/>
                </a:srgbClr>
              </a:clrTo>
            </a:clrChange>
          </a:blip>
          <a:stretch>
            <a:fillRect/>
          </a:stretch>
        </p:blipFill>
        <p:spPr>
          <a:xfrm>
            <a:off x="9547251" y="0"/>
            <a:ext cx="1714512" cy="814368"/>
          </a:xfrm>
          <a:prstGeom prst="rect">
            <a:avLst/>
          </a:prstGeom>
        </p:spPr>
      </p:pic>
      <p:sp>
        <p:nvSpPr>
          <p:cNvPr id="72" name="文本框 13"/>
          <p:cNvSpPr txBox="1"/>
          <p:nvPr/>
        </p:nvSpPr>
        <p:spPr>
          <a:xfrm>
            <a:off x="9761565" y="171426"/>
            <a:ext cx="1285884" cy="415498"/>
          </a:xfrm>
          <a:prstGeom prst="rect">
            <a:avLst/>
          </a:prstGeom>
          <a:noFill/>
        </p:spPr>
        <p:txBody>
          <a:bodyPr wrap="square" rtlCol="0">
            <a:spAutoFit/>
            <a:scene3d>
              <a:camera prst="orthographicFront"/>
              <a:lightRig rig="threePt" dir="t"/>
            </a:scene3d>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第六单元</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1" name="Picture 3" descr="C:\Users\Thinkpad\Desktop\PNG\1_0001_渐变映射-2-副本-4.png"/>
          <p:cNvPicPr>
            <a:picLocks noChangeAspect="1" noChangeArrowheads="1"/>
          </p:cNvPicPr>
          <p:nvPr/>
        </p:nvPicPr>
        <p:blipFill>
          <a:blip r:embed="rId7" cstate="email"/>
          <a:srcRect/>
          <a:stretch>
            <a:fillRect/>
          </a:stretch>
        </p:blipFill>
        <p:spPr bwMode="auto">
          <a:xfrm>
            <a:off x="0" y="814368"/>
            <a:ext cx="1760509" cy="78581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188873" y="885806"/>
            <a:ext cx="1005403" cy="584775"/>
          </a:xfrm>
          <a:prstGeom prst="rect">
            <a:avLst/>
          </a:prstGeom>
          <a:noFill/>
        </p:spPr>
        <p:txBody>
          <a:bodyPr wrap="none" rtlCol="0">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经过</a:t>
            </a:r>
            <a:endParaRPr lang="zh-CN" altLang="en-US" sz="3200" b="1" dirty="0">
              <a:solidFill>
                <a:schemeClr val="bg1"/>
              </a:solidFill>
              <a:latin typeface="华文新魏" panose="02010800040101010101" pitchFamily="2" charset="-122"/>
              <a:ea typeface="华文新魏" panose="02010800040101010101" pitchFamily="2" charset="-122"/>
            </a:endParaRPr>
          </a:p>
        </p:txBody>
      </p:sp>
      <p:sp>
        <p:nvSpPr>
          <p:cNvPr id="24" name="Rectangle 29"/>
          <p:cNvSpPr>
            <a:spLocks noChangeArrowheads="1"/>
          </p:cNvSpPr>
          <p:nvPr/>
        </p:nvSpPr>
        <p:spPr bwMode="auto">
          <a:xfrm>
            <a:off x="974691" y="5185357"/>
            <a:ext cx="9935789" cy="1200150"/>
          </a:xfrm>
          <a:prstGeom prst="rect">
            <a:avLst/>
          </a:prstGeom>
          <a:noFill/>
          <a:ln w="9525">
            <a:noFill/>
            <a:miter lim="800000"/>
          </a:ln>
          <a:effectLst/>
        </p:spPr>
        <p:txBody>
          <a:bodyPr lIns="106985" tIns="53492" rIns="106985" bIns="53492" anchor="ctr"/>
          <a:lstStyle/>
          <a:p>
            <a:endParaRPr lang="zh-CN" altLang="zh-CN" sz="3700" dirty="0">
              <a:solidFill>
                <a:srgbClr val="660033"/>
              </a:solidFill>
              <a:latin typeface="华文新魏" panose="02010800040101010101" pitchFamily="2" charset="-122"/>
              <a:ea typeface="华文新魏" panose="02010800040101010101" pitchFamily="2" charset="-122"/>
            </a:endParaRPr>
          </a:p>
        </p:txBody>
      </p:sp>
      <p:sp>
        <p:nvSpPr>
          <p:cNvPr id="32" name="矩形 31"/>
          <p:cNvSpPr/>
          <p:nvPr/>
        </p:nvSpPr>
        <p:spPr>
          <a:xfrm>
            <a:off x="1974823" y="5900614"/>
            <a:ext cx="9429816" cy="523220"/>
          </a:xfrm>
          <a:prstGeom prst="rect">
            <a:avLst/>
          </a:prstGeom>
        </p:spPr>
        <p:txBody>
          <a:bodyPr wrap="square">
            <a:spAutoFit/>
          </a:bodyPr>
          <a:lstStyle/>
          <a:p>
            <a:r>
              <a:rPr lang="zh-CN" altLang="en-US" sz="2800" dirty="0">
                <a:latin typeface="华文新魏" panose="02010800040101010101" pitchFamily="2" charset="-122"/>
                <a:ea typeface="华文新魏" panose="02010800040101010101" pitchFamily="2" charset="-122"/>
              </a:rPr>
              <a:t>        </a:t>
            </a:r>
            <a:endParaRPr lang="zh-CN" altLang="en-US" sz="2800" dirty="0">
              <a:latin typeface="华文新魏" panose="02010800040101010101" pitchFamily="2" charset="-122"/>
              <a:ea typeface="华文新魏" panose="02010800040101010101" pitchFamily="2" charset="-122"/>
            </a:endParaRPr>
          </a:p>
        </p:txBody>
      </p:sp>
      <p:sp>
        <p:nvSpPr>
          <p:cNvPr id="39" name="Rectangle 5"/>
          <p:cNvSpPr>
            <a:spLocks noChangeArrowheads="1"/>
          </p:cNvSpPr>
          <p:nvPr/>
        </p:nvSpPr>
        <p:spPr bwMode="auto">
          <a:xfrm>
            <a:off x="3975087" y="5815028"/>
            <a:ext cx="3816350" cy="519112"/>
          </a:xfrm>
          <a:prstGeom prst="rect">
            <a:avLst/>
          </a:prstGeom>
          <a:noFill/>
          <a:ln w="9525">
            <a:noFill/>
            <a:miter lim="800000"/>
          </a:ln>
          <a:effectLst/>
        </p:spPr>
        <p:txBody>
          <a:bodyPr>
            <a:spAutoFit/>
          </a:bodyPr>
          <a:lstStyle/>
          <a:p>
            <a:r>
              <a:rPr lang="zh-CN" altLang="en-US" sz="2800" b="0" dirty="0">
                <a:latin typeface="华文新魏" panose="02010800040101010101" pitchFamily="2" charset="-122"/>
                <a:ea typeface="华文新魏" panose="02010800040101010101" pitchFamily="2" charset="-122"/>
              </a:rPr>
              <a:t>日寇铁蹄踏上卢沟桥</a:t>
            </a:r>
            <a:endParaRPr lang="zh-CN" altLang="en-US" sz="2800" b="0" dirty="0">
              <a:latin typeface="华文新魏" panose="02010800040101010101" pitchFamily="2" charset="-122"/>
              <a:ea typeface="华文新魏" panose="02010800040101010101" pitchFamily="2" charset="-122"/>
            </a:endParaRPr>
          </a:p>
        </p:txBody>
      </p:sp>
      <p:sp>
        <p:nvSpPr>
          <p:cNvPr id="41" name="文本框 6"/>
          <p:cNvSpPr txBox="1"/>
          <p:nvPr/>
        </p:nvSpPr>
        <p:spPr>
          <a:xfrm>
            <a:off x="3832211" y="138389"/>
            <a:ext cx="5286412"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a:t>
            </a:r>
            <a:r>
              <a:rPr lang="en-US" altLang="zh-CN"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a:t>
            </a:r>
            <a:r>
              <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课  七七事变与全民族抗战</a:t>
            </a:r>
            <a:endParaRPr lang="zh-CN" altLang="en-US" sz="24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7" name="图片 26" descr="F2007120410172200097.jpg"/>
          <p:cNvPicPr>
            <a:picLocks noChangeAspect="1"/>
          </p:cNvPicPr>
          <p:nvPr/>
        </p:nvPicPr>
        <p:blipFill>
          <a:blip r:embed="rId8"/>
          <a:stretch>
            <a:fillRect/>
          </a:stretch>
        </p:blipFill>
        <p:spPr>
          <a:xfrm>
            <a:off x="6046789" y="2600318"/>
            <a:ext cx="4143404" cy="3093166"/>
          </a:xfrm>
          <a:prstGeom prst="rect">
            <a:avLst/>
          </a:prstGeom>
          <a:ln>
            <a:noFill/>
          </a:ln>
          <a:effectLst>
            <a:outerShdw blurRad="292100" dist="139700" dir="2700000" algn="tl" rotWithShape="0">
              <a:srgbClr val="333333">
                <a:alpha val="65000"/>
              </a:srgbClr>
            </a:outerShdw>
          </a:effectLst>
        </p:spPr>
      </p:pic>
      <p:pic>
        <p:nvPicPr>
          <p:cNvPr id="28" name="图片 27" descr="1111507510_14047882665311n.jpg"/>
          <p:cNvPicPr>
            <a:picLocks noChangeAspect="1"/>
          </p:cNvPicPr>
          <p:nvPr/>
        </p:nvPicPr>
        <p:blipFill>
          <a:blip r:embed="rId9"/>
          <a:stretch>
            <a:fillRect/>
          </a:stretch>
        </p:blipFill>
        <p:spPr>
          <a:xfrm>
            <a:off x="1419484" y="2600318"/>
            <a:ext cx="4484429" cy="307183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par>
                                <p:cTn id="20" presetID="9"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3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6479</Words>
  <Application>WPS 演示</Application>
  <PresentationFormat>自定义</PresentationFormat>
  <Paragraphs>749</Paragraphs>
  <Slides>42</Slides>
  <Notes>24</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42</vt:i4>
      </vt:variant>
    </vt:vector>
  </HeadingPairs>
  <TitlesOfParts>
    <vt:vector size="61" baseType="lpstr">
      <vt:lpstr>Arial</vt:lpstr>
      <vt:lpstr>宋体</vt:lpstr>
      <vt:lpstr>Wingdings</vt:lpstr>
      <vt:lpstr>黑体</vt:lpstr>
      <vt:lpstr>华文行楷</vt:lpstr>
      <vt:lpstr>华文新魏</vt:lpstr>
      <vt:lpstr>Calibri</vt:lpstr>
      <vt:lpstr>微软雅黑</vt:lpstr>
      <vt:lpstr>迷你简水柱</vt:lpstr>
      <vt:lpstr>Arial</vt:lpstr>
      <vt:lpstr>华文中宋</vt:lpstr>
      <vt:lpstr>迷你简毡笔黑</vt:lpstr>
      <vt:lpstr>迷你简艺黑</vt:lpstr>
      <vt:lpstr>Arial Unicode MS</vt:lpstr>
      <vt:lpstr>华文隶书</vt:lpstr>
      <vt:lpstr>隶书</vt:lpstr>
      <vt:lpstr>Office 主题​​</vt:lpstr>
      <vt:lpstr>Paint.Picture</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1382316976</cp:lastModifiedBy>
  <cp:revision>2340</cp:revision>
  <dcterms:created xsi:type="dcterms:W3CDTF">2015-10-28T12:59:00Z</dcterms:created>
  <dcterms:modified xsi:type="dcterms:W3CDTF">2018-12-12T12:42:29Z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