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54" r:id="rId3"/>
    <p:sldId id="453" r:id="rId4"/>
    <p:sldId id="456" r:id="rId5"/>
    <p:sldId id="454" r:id="rId7"/>
    <p:sldId id="455" r:id="rId8"/>
    <p:sldId id="289" r:id="rId9"/>
    <p:sldId id="366" r:id="rId10"/>
    <p:sldId id="373" r:id="rId11"/>
    <p:sldId id="273" r:id="rId12"/>
    <p:sldId id="272" r:id="rId13"/>
    <p:sldId id="422" r:id="rId14"/>
    <p:sldId id="423" r:id="rId15"/>
    <p:sldId id="439" r:id="rId16"/>
    <p:sldId id="446" r:id="rId17"/>
    <p:sldId id="445" r:id="rId18"/>
    <p:sldId id="444" r:id="rId19"/>
    <p:sldId id="443" r:id="rId20"/>
    <p:sldId id="478" r:id="rId21"/>
    <p:sldId id="370" r:id="rId22"/>
    <p:sldId id="441" r:id="rId23"/>
    <p:sldId id="442" r:id="rId24"/>
    <p:sldId id="479" r:id="rId25"/>
    <p:sldId id="450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66FF"/>
    <a:srgbClr val="6600FF"/>
    <a:srgbClr val="FFCCCC"/>
    <a:srgbClr val="F0AEDF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27"/>
    <p:restoredTop sz="93159"/>
  </p:normalViewPr>
  <p:slideViewPr>
    <p:cSldViewPr showGuides="1">
      <p:cViewPr varScale="1">
        <p:scale>
          <a:sx n="70" d="100"/>
          <a:sy n="70" d="100"/>
        </p:scale>
        <p:origin x="-16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146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242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100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Relationship Id="rId3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Relationship Id="rId2" Type="http://schemas.openxmlformats.org/officeDocument/2006/relationships/image" Target="../media/image9.jpeg"/><Relationship Id="rId1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12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12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12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12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1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GIF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GIF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1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Relationship Id="rId4" Type="http://schemas.openxmlformats.org/officeDocument/2006/relationships/image" Target="../media/image9.jpeg"/><Relationship Id="rId3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2" Type="http://schemas.openxmlformats.org/officeDocument/2006/relationships/image" Target="../media/image8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media2.mp3"/><Relationship Id="rId8" Type="http://schemas.openxmlformats.org/officeDocument/2006/relationships/image" Target="../media/image18.png"/><Relationship Id="rId7" Type="http://schemas.microsoft.com/office/2007/relationships/media" Target="file:///C:\Users\Administrator\Desktop\&#26032;&#24314;&#25991;&#20214;&#22841;\8a%20unit22\8A%20unit2\U2Inte02.mp3" TargetMode="External"/><Relationship Id="rId6" Type="http://schemas.openxmlformats.org/officeDocument/2006/relationships/audio" Target="file:///C:\Users\Administrator\Desktop\&#26032;&#24314;&#25991;&#20214;&#22841;\8a%20unit22\8A%20unit2\U2Inte02.mp3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microsoft.com/office/2007/relationships/media" Target="../media/media2.mp3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5"/>
          <p:cNvPicPr>
            <a:picLocks noChangeAspect="1"/>
          </p:cNvPicPr>
          <p:nvPr/>
        </p:nvPicPr>
        <p:blipFill>
          <a:blip r:embed="rId1"/>
          <a:srcRect l="1833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Text Box 3"/>
          <p:cNvSpPr txBox="1"/>
          <p:nvPr/>
        </p:nvSpPr>
        <p:spPr>
          <a:xfrm>
            <a:off x="755650" y="620713"/>
            <a:ext cx="70866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</a:rPr>
              <a:t>8A Unit 2</a:t>
            </a:r>
            <a:endParaRPr lang="en-US" altLang="zh-CN" sz="4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Text Box 5"/>
          <p:cNvSpPr txBox="1"/>
          <p:nvPr/>
        </p:nvSpPr>
        <p:spPr>
          <a:xfrm>
            <a:off x="539750" y="2708275"/>
            <a:ext cx="4176713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</a:rPr>
              <a:t>Integrated skills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1266" name="表格 11265"/>
          <p:cNvGraphicFramePr/>
          <p:nvPr/>
        </p:nvGraphicFramePr>
        <p:xfrm>
          <a:off x="468313" y="260350"/>
          <a:ext cx="8280400" cy="2957513"/>
        </p:xfrm>
        <a:graphic>
          <a:graphicData uri="http://schemas.openxmlformats.org/drawingml/2006/table">
            <a:tbl>
              <a:tblPr/>
              <a:tblGrid>
                <a:gridCol w="3960813"/>
                <a:gridCol w="1511300"/>
                <a:gridCol w="1439862"/>
                <a:gridCol w="1368425"/>
              </a:tblGrid>
              <a:tr h="1157288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        Schools 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Information 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9FABE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Sunshine Middle School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Woodland School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74E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Rocky Mountain High school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96875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long is the summer holiday?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 weeks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 weeks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 weeks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much time do students spend on homework every day?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 hours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 hours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 hour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395287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 students wear uniforms?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396875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 students do morning exercises?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  <a:endParaRPr lang="en-US" altLang="zh-CN" sz="20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</a:tbl>
          </a:graphicData>
        </a:graphic>
      </p:graphicFrame>
      <p:sp>
        <p:nvSpPr>
          <p:cNvPr id="14371" name="Rectangle 67"/>
          <p:cNvSpPr/>
          <p:nvPr/>
        </p:nvSpPr>
        <p:spPr>
          <a:xfrm>
            <a:off x="179388" y="0"/>
            <a:ext cx="97218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b="1" dirty="0">
              <a:solidFill>
                <a:srgbClr val="FD95E7"/>
              </a:solidFill>
              <a:latin typeface="Tahoma" panose="020B0604030504040204" pitchFamily="34" charset="0"/>
            </a:endParaRPr>
          </a:p>
        </p:txBody>
      </p:sp>
      <p:sp>
        <p:nvSpPr>
          <p:cNvPr id="14372" name="Text Box 69"/>
          <p:cNvSpPr txBox="1"/>
          <p:nvPr/>
        </p:nvSpPr>
        <p:spPr>
          <a:xfrm>
            <a:off x="0" y="3349625"/>
            <a:ext cx="9685338" cy="350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Chinese students have__________ weeks off for the summer holiday than British students. British </a:t>
            </a:r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students  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spend________ time doing homework than Chinese students. Among the three schools, American </a:t>
            </a:r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students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spend _________ time on homework, and they have _____________ summer holiday. Chinese students spend ___________ time on homework. They work ______________.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4373" name="Text Box 74"/>
          <p:cNvSpPr txBox="1"/>
          <p:nvPr/>
        </p:nvSpPr>
        <p:spPr>
          <a:xfrm>
            <a:off x="-649287" y="5373688"/>
            <a:ext cx="129698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374" name="Picture 79" descr="gb-uj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1052513"/>
            <a:ext cx="574675" cy="315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75" name="Picture 80" descr="american-fla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1052513"/>
            <a:ext cx="576262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76" name="Text Box 82"/>
          <p:cNvSpPr txBox="1"/>
          <p:nvPr/>
        </p:nvSpPr>
        <p:spPr>
          <a:xfrm>
            <a:off x="7019925" y="6400800"/>
            <a:ext cx="2124075" cy="584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660E47"/>
                </a:solidFill>
                <a:latin typeface="Tahoma" panose="020B0604030504040204" pitchFamily="34" charset="0"/>
              </a:rPr>
              <a:t>Part A3</a:t>
            </a:r>
            <a:endParaRPr lang="en-US" altLang="zh-CN" b="1" dirty="0">
              <a:solidFill>
                <a:srgbClr val="660E47"/>
              </a:solidFill>
              <a:latin typeface="Tahoma" panose="020B0604030504040204" pitchFamily="34" charset="0"/>
            </a:endParaRPr>
          </a:p>
        </p:txBody>
      </p:sp>
      <p:pic>
        <p:nvPicPr>
          <p:cNvPr id="14377" name="Picture 95" descr="中国国旗"/>
          <p:cNvPicPr>
            <a:picLocks noChangeAspect="1"/>
          </p:cNvPicPr>
          <p:nvPr/>
        </p:nvPicPr>
        <p:blipFill>
          <a:blip r:embed="rId5"/>
          <a:srcRect r="-117" b="-56"/>
          <a:stretch>
            <a:fillRect/>
          </a:stretch>
        </p:blipFill>
        <p:spPr>
          <a:xfrm>
            <a:off x="5292725" y="1052513"/>
            <a:ext cx="574675" cy="34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097" name="Text Box 209"/>
          <p:cNvSpPr txBox="1"/>
          <p:nvPr/>
        </p:nvSpPr>
        <p:spPr>
          <a:xfrm>
            <a:off x="4211638" y="3357563"/>
            <a:ext cx="10795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more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098" name="Text Box 210"/>
          <p:cNvSpPr txBox="1"/>
          <p:nvPr/>
        </p:nvSpPr>
        <p:spPr>
          <a:xfrm>
            <a:off x="1331913" y="4149725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less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099" name="Text Box 211"/>
          <p:cNvSpPr txBox="1"/>
          <p:nvPr/>
        </p:nvSpPr>
        <p:spPr>
          <a:xfrm>
            <a:off x="1258888" y="5013325"/>
            <a:ext cx="172878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the least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8100" name="Text Box 212"/>
          <p:cNvSpPr txBox="1"/>
          <p:nvPr/>
        </p:nvSpPr>
        <p:spPr>
          <a:xfrm>
            <a:off x="323850" y="5445125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the longest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101" name="Text Box 213"/>
          <p:cNvSpPr txBox="1"/>
          <p:nvPr/>
        </p:nvSpPr>
        <p:spPr>
          <a:xfrm>
            <a:off x="1331913" y="5876925"/>
            <a:ext cx="23050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the most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102" name="Text Box 214"/>
          <p:cNvSpPr txBox="1"/>
          <p:nvPr/>
        </p:nvSpPr>
        <p:spPr>
          <a:xfrm>
            <a:off x="323850" y="6278563"/>
            <a:ext cx="251936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the hardest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7" grpId="0"/>
      <p:bldP spid="38098" grpId="0"/>
      <p:bldP spid="38099" grpId="0"/>
      <p:bldP spid="38100" grpId="0"/>
      <p:bldP spid="38101" grpId="0"/>
      <p:bldP spid="38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5874" name="Text Box 2"/>
          <p:cNvSpPr txBox="1"/>
          <p:nvPr/>
        </p:nvSpPr>
        <p:spPr>
          <a:xfrm>
            <a:off x="107950" y="4268788"/>
            <a:ext cx="9036050" cy="3476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zh-CN" sz="2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291" name="表格 12290"/>
          <p:cNvGraphicFramePr/>
          <p:nvPr/>
        </p:nvGraphicFramePr>
        <p:xfrm>
          <a:off x="0" y="1628775"/>
          <a:ext cx="9144000" cy="3357563"/>
        </p:xfrm>
        <a:graphic>
          <a:graphicData uri="http://schemas.openxmlformats.org/drawingml/2006/table">
            <a:tbl>
              <a:tblPr/>
              <a:tblGrid>
                <a:gridCol w="3851275"/>
                <a:gridCol w="1728788"/>
                <a:gridCol w="1584325"/>
                <a:gridCol w="1979612"/>
              </a:tblGrid>
              <a:tr h="92075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                    Schools 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Information 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D0EB6F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Sunshine Middle 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School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Woodland School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74E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Rocky Mountain High School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830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Number of students 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1,309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308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1,215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350838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Number of teachers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40005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long is the summer holiday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 weeks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 weeks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 weeks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much time do students spend on homework every day?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 hours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 hours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 hour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</a:tr>
              <a:tr h="357187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 students wear uniforms?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</a:tr>
              <a:tr h="34925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 students do morning exercises?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  <a:endParaRPr lang="en-US" altLang="zh-CN" sz="17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</a:tbl>
          </a:graphicData>
        </a:graphic>
      </p:graphicFrame>
      <p:sp>
        <p:nvSpPr>
          <p:cNvPr id="335918" name="Text Box 46"/>
          <p:cNvSpPr txBox="1"/>
          <p:nvPr/>
        </p:nvSpPr>
        <p:spPr>
          <a:xfrm>
            <a:off x="0" y="765175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b="1" dirty="0">
              <a:latin typeface="Tahoma" panose="020B0604030504040204" pitchFamily="34" charset="0"/>
            </a:endParaRPr>
          </a:p>
        </p:txBody>
      </p:sp>
      <p:pic>
        <p:nvPicPr>
          <p:cNvPr id="15406" name="Picture 52" descr="lp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363" y="1844675"/>
            <a:ext cx="5397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7" name="Picture 53" descr="Lp2"/>
          <p:cNvPicPr>
            <a:picLocks noChangeAspect="1"/>
          </p:cNvPicPr>
          <p:nvPr/>
        </p:nvPicPr>
        <p:blipFill>
          <a:blip r:embed="rId2">
            <a:clrChange>
              <a:clrFrom>
                <a:srgbClr val="FAFCFD"/>
              </a:clrFrom>
              <a:clrTo>
                <a:srgbClr val="FA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25" y="1916113"/>
            <a:ext cx="569913" cy="60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8" name="Picture 54" descr="Lp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875" y="1844675"/>
            <a:ext cx="619125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9" name="Text Box 57"/>
          <p:cNvSpPr txBox="1"/>
          <p:nvPr/>
        </p:nvSpPr>
        <p:spPr>
          <a:xfrm>
            <a:off x="2771775" y="404813"/>
            <a:ext cx="58324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Compare  schools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591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WordArt 2"/>
          <p:cNvSpPr>
            <a:spLocks noTextEdit="1"/>
          </p:cNvSpPr>
          <p:nvPr/>
        </p:nvSpPr>
        <p:spPr>
          <a:xfrm>
            <a:off x="1331913" y="908050"/>
            <a:ext cx="67691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6000">
                      <a:srgbClr val="E81766">
                        <a:alpha val="100000"/>
                      </a:srgbClr>
                    </a:gs>
                    <a:gs pos="13499">
                      <a:srgbClr val="EE3F17">
                        <a:alpha val="100000"/>
                      </a:srgbClr>
                    </a:gs>
                    <a:gs pos="24001">
                      <a:srgbClr val="FFFF00">
                        <a:alpha val="100000"/>
                      </a:srgbClr>
                    </a:gs>
                    <a:gs pos="32500">
                      <a:srgbClr val="1A8D48">
                        <a:alpha val="100000"/>
                      </a:srgbClr>
                    </a:gs>
                    <a:gs pos="39500">
                      <a:srgbClr val="0819FB">
                        <a:alpha val="100000"/>
                      </a:srgbClr>
                    </a:gs>
                    <a:gs pos="50000">
                      <a:srgbClr val="A603AB">
                        <a:alpha val="100000"/>
                      </a:srgbClr>
                    </a:gs>
                    <a:gs pos="60500">
                      <a:srgbClr val="0819FB">
                        <a:alpha val="100000"/>
                      </a:srgbClr>
                    </a:gs>
                    <a:gs pos="67500">
                      <a:srgbClr val="1A8D48">
                        <a:alpha val="100000"/>
                      </a:srgbClr>
                    </a:gs>
                    <a:gs pos="75999">
                      <a:srgbClr val="FFFF00">
                        <a:alpha val="100000"/>
                      </a:srgbClr>
                    </a:gs>
                    <a:gs pos="86501">
                      <a:srgbClr val="EE3F17">
                        <a:alpha val="100000"/>
                      </a:srgbClr>
                    </a:gs>
                    <a:gs pos="94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7" dist="17961" dir="2699999">
                    <a:schemeClr val="tx1"/>
                  </a:prst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A memory test</a:t>
            </a:r>
            <a:endParaRPr lang="zh-CN" altLang="en-US" sz="3600"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6000">
                    <a:srgbClr val="E81766">
                      <a:alpha val="100000"/>
                    </a:srgbClr>
                  </a:gs>
                  <a:gs pos="13499">
                    <a:srgbClr val="EE3F17">
                      <a:alpha val="100000"/>
                    </a:srgbClr>
                  </a:gs>
                  <a:gs pos="24001">
                    <a:srgbClr val="FFFF00">
                      <a:alpha val="100000"/>
                    </a:srgbClr>
                  </a:gs>
                  <a:gs pos="32500">
                    <a:srgbClr val="1A8D48">
                      <a:alpha val="100000"/>
                    </a:srgbClr>
                  </a:gs>
                  <a:gs pos="39500">
                    <a:srgbClr val="0819FB">
                      <a:alpha val="100000"/>
                    </a:srgbClr>
                  </a:gs>
                  <a:gs pos="50000">
                    <a:srgbClr val="A603AB">
                      <a:alpha val="100000"/>
                    </a:srgbClr>
                  </a:gs>
                  <a:gs pos="60500">
                    <a:srgbClr val="0819FB">
                      <a:alpha val="100000"/>
                    </a:srgbClr>
                  </a:gs>
                  <a:gs pos="67500">
                    <a:srgbClr val="1A8D48">
                      <a:alpha val="100000"/>
                    </a:srgbClr>
                  </a:gs>
                  <a:gs pos="75999">
                    <a:srgbClr val="FFFF00">
                      <a:alpha val="100000"/>
                    </a:srgbClr>
                  </a:gs>
                  <a:gs pos="86501">
                    <a:srgbClr val="EE3F17">
                      <a:alpha val="100000"/>
                    </a:srgbClr>
                  </a:gs>
                  <a:gs pos="94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7" dist="17961" dir="2699999">
                  <a:schemeClr val="tx1"/>
                </a:prst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16386" name="Text Box 3"/>
          <p:cNvSpPr txBox="1"/>
          <p:nvPr/>
        </p:nvSpPr>
        <p:spPr>
          <a:xfrm>
            <a:off x="1979613" y="3408363"/>
            <a:ext cx="433387" cy="579437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33CC"/>
                </a:solidFill>
                <a:latin typeface="Arial" panose="020B0604020202020204" pitchFamily="34" charset="0"/>
              </a:rPr>
              <a:t>A</a:t>
            </a:r>
            <a:endParaRPr lang="en-US" altLang="zh-CN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 Box 4"/>
          <p:cNvSpPr txBox="1"/>
          <p:nvPr/>
        </p:nvSpPr>
        <p:spPr>
          <a:xfrm>
            <a:off x="5076825" y="3343275"/>
            <a:ext cx="433388" cy="579438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33CC"/>
                </a:solidFill>
                <a:latin typeface="Arial" panose="020B0604020202020204" pitchFamily="34" charset="0"/>
              </a:rPr>
              <a:t>B</a:t>
            </a:r>
            <a:endParaRPr lang="en-US" altLang="zh-CN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 Box 5"/>
          <p:cNvSpPr txBox="1"/>
          <p:nvPr/>
        </p:nvSpPr>
        <p:spPr>
          <a:xfrm>
            <a:off x="7956550" y="3271838"/>
            <a:ext cx="433388" cy="579437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33CC"/>
                </a:solidFill>
                <a:latin typeface="Arial" panose="020B0604020202020204" pitchFamily="34" charset="0"/>
              </a:rPr>
              <a:t>C</a:t>
            </a:r>
            <a:endParaRPr lang="en-US" altLang="zh-CN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 Box 6"/>
          <p:cNvSpPr txBox="1"/>
          <p:nvPr/>
        </p:nvSpPr>
        <p:spPr>
          <a:xfrm>
            <a:off x="3635375" y="5661025"/>
            <a:ext cx="433388" cy="579438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33CC"/>
                </a:solidFill>
                <a:latin typeface="Arial" panose="020B0604020202020204" pitchFamily="34" charset="0"/>
              </a:rPr>
              <a:t>D</a:t>
            </a:r>
            <a:endParaRPr lang="en-US" altLang="zh-CN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Text Box 7"/>
          <p:cNvSpPr txBox="1"/>
          <p:nvPr/>
        </p:nvSpPr>
        <p:spPr>
          <a:xfrm>
            <a:off x="6877050" y="5661025"/>
            <a:ext cx="433388" cy="579438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33CC"/>
                </a:solidFill>
                <a:latin typeface="Arial" panose="020B0604020202020204" pitchFamily="34" charset="0"/>
              </a:rPr>
              <a:t>E</a:t>
            </a:r>
            <a:endParaRPr lang="en-US" altLang="zh-CN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6391" name="Picture 9" descr="图片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271713"/>
            <a:ext cx="173355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10" descr="图片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0" y="2271713"/>
            <a:ext cx="173355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11" descr="图片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238" y="2271713"/>
            <a:ext cx="173355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2" descr="图片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4581525"/>
            <a:ext cx="173355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3" descr="图片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4581525"/>
            <a:ext cx="1733550" cy="173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Text Box 15"/>
          <p:cNvSpPr txBox="1"/>
          <p:nvPr/>
        </p:nvSpPr>
        <p:spPr>
          <a:xfrm>
            <a:off x="0" y="0"/>
            <a:ext cx="31321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Task  3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QQ图片201309091023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3" descr="125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6356" name="Text Box 4"/>
          <p:cNvSpPr txBox="1"/>
          <p:nvPr/>
        </p:nvSpPr>
        <p:spPr>
          <a:xfrm>
            <a:off x="250825" y="1341438"/>
            <a:ext cx="8459788" cy="7127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r>
              <a:rPr lang="en-US" altLang="zh-CN" sz="2400" dirty="0">
                <a:latin typeface="Arial Black" panose="020B0A04020102020204" pitchFamily="34" charset="0"/>
              </a:rPr>
              <a:t>_______  My school has fewer weeks off for the      </a:t>
            </a:r>
            <a:endParaRPr lang="en-US" altLang="zh-CN" sz="24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r>
              <a:rPr lang="en-US" altLang="zh-CN" sz="2400" dirty="0">
                <a:latin typeface="Arial Black" panose="020B0A04020102020204" pitchFamily="34" charset="0"/>
              </a:rPr>
              <a:t>             summer holiday than Daniel’s . </a:t>
            </a:r>
            <a:endParaRPr lang="en-US" altLang="zh-CN" sz="2400" dirty="0">
              <a:latin typeface="Arial Black" panose="020B0A04020102020204" pitchFamily="34" charset="0"/>
            </a:endParaRPr>
          </a:p>
        </p:txBody>
      </p:sp>
      <p:sp>
        <p:nvSpPr>
          <p:cNvPr id="356357" name="Text Box 5"/>
          <p:cNvSpPr txBox="1"/>
          <p:nvPr/>
        </p:nvSpPr>
        <p:spPr>
          <a:xfrm>
            <a:off x="323850" y="1196975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Nancy</a:t>
            </a:r>
            <a:endParaRPr lang="en-US" altLang="zh-CN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413" name="Text Box 10"/>
          <p:cNvSpPr txBox="1"/>
          <p:nvPr/>
        </p:nvSpPr>
        <p:spPr>
          <a:xfrm>
            <a:off x="4716463" y="6400800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660E47"/>
                </a:solidFill>
                <a:latin typeface="Tahoma" panose="020B0604030504040204" pitchFamily="34" charset="0"/>
              </a:rPr>
              <a:t>Part A4</a:t>
            </a:r>
            <a:endParaRPr lang="en-US" altLang="zh-CN" sz="2400" b="1" dirty="0">
              <a:solidFill>
                <a:srgbClr val="660E47"/>
              </a:solidFill>
              <a:latin typeface="Tahoma" panose="020B0604030504040204" pitchFamily="34" charset="0"/>
            </a:endParaRPr>
          </a:p>
        </p:txBody>
      </p:sp>
      <p:sp>
        <p:nvSpPr>
          <p:cNvPr id="17414" name="Text Box 11"/>
          <p:cNvSpPr txBox="1"/>
          <p:nvPr/>
        </p:nvSpPr>
        <p:spPr>
          <a:xfrm>
            <a:off x="179388" y="404813"/>
            <a:ext cx="8785225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i="1" dirty="0">
                <a:solidFill>
                  <a:srgbClr val="3333FF"/>
                </a:solidFill>
                <a:latin typeface="Arial Black" panose="020B0A04020102020204" pitchFamily="34" charset="0"/>
              </a:rPr>
              <a:t>Find out who he/she is.</a:t>
            </a:r>
            <a:endParaRPr lang="en-US" altLang="zh-CN" i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5" name="Picture 12" descr="integrated skil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5084763"/>
            <a:ext cx="874871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8" descr="U_3618~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650" y="3500438"/>
            <a:ext cx="1173163" cy="106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 animBg="1"/>
      <p:bldP spid="3563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QQ图片201309091023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3" descr="125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4"/>
          <p:cNvSpPr txBox="1"/>
          <p:nvPr/>
        </p:nvSpPr>
        <p:spPr>
          <a:xfrm>
            <a:off x="179388" y="1052513"/>
            <a:ext cx="8459787" cy="311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endParaRPr lang="zh-CN" altLang="zh-CN" sz="2400" dirty="0">
              <a:latin typeface="Arial Black" panose="020B0A04020102020204" pitchFamily="34" charset="0"/>
            </a:endParaRPr>
          </a:p>
        </p:txBody>
      </p:sp>
      <p:sp>
        <p:nvSpPr>
          <p:cNvPr id="380936" name="Text Box 8"/>
          <p:cNvSpPr txBox="1"/>
          <p:nvPr/>
        </p:nvSpPr>
        <p:spPr>
          <a:xfrm>
            <a:off x="250825" y="1700213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John</a:t>
            </a:r>
            <a:endParaRPr lang="en-US" altLang="zh-CN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437" name="Text Box 10"/>
          <p:cNvSpPr txBox="1"/>
          <p:nvPr/>
        </p:nvSpPr>
        <p:spPr>
          <a:xfrm>
            <a:off x="4716463" y="6400800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660E47"/>
                </a:solidFill>
                <a:latin typeface="Tahoma" panose="020B0604030504040204" pitchFamily="34" charset="0"/>
              </a:rPr>
              <a:t>Part A4</a:t>
            </a:r>
            <a:endParaRPr lang="en-US" altLang="zh-CN" sz="2400" b="1" dirty="0">
              <a:solidFill>
                <a:srgbClr val="660E47"/>
              </a:solidFill>
              <a:latin typeface="Tahoma" panose="020B0604030504040204" pitchFamily="34" charset="0"/>
            </a:endParaRPr>
          </a:p>
        </p:txBody>
      </p:sp>
      <p:sp>
        <p:nvSpPr>
          <p:cNvPr id="18438" name="Text Box 11"/>
          <p:cNvSpPr txBox="1"/>
          <p:nvPr/>
        </p:nvSpPr>
        <p:spPr>
          <a:xfrm>
            <a:off x="179388" y="404813"/>
            <a:ext cx="8785225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rgbClr val="3333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dirty="0">
                <a:solidFill>
                  <a:srgbClr val="3333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i="1" dirty="0">
                <a:solidFill>
                  <a:srgbClr val="3333FF"/>
                </a:solidFill>
                <a:latin typeface="Arial Black" panose="020B0A04020102020204" pitchFamily="34" charset="0"/>
              </a:rPr>
              <a:t>Find out who he/she is.</a:t>
            </a:r>
            <a:endParaRPr lang="en-US" altLang="zh-CN" i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9" name="Picture 12" descr="integrated skil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5084763"/>
            <a:ext cx="8748712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0941" name="Text Box 13"/>
          <p:cNvSpPr txBox="1"/>
          <p:nvPr/>
        </p:nvSpPr>
        <p:spPr>
          <a:xfrm>
            <a:off x="250825" y="1773238"/>
            <a:ext cx="8713788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latin typeface="Arial Black" panose="020B0A04020102020204" pitchFamily="34" charset="0"/>
              </a:rPr>
              <a:t>_______   Students at my school do not wear</a:t>
            </a:r>
            <a:endParaRPr lang="en-US" altLang="zh-CN" sz="2400" dirty="0">
              <a:latin typeface="Arial Black" panose="020B0A04020102020204" pitchFamily="34" charset="0"/>
            </a:endParaRPr>
          </a:p>
          <a:p>
            <a:r>
              <a:rPr lang="en-US" altLang="zh-CN" sz="2400" dirty="0">
                <a:latin typeface="Arial Black" panose="020B0A04020102020204" pitchFamily="34" charset="0"/>
              </a:rPr>
              <a:t>               uniforms.</a:t>
            </a:r>
            <a:endParaRPr lang="en-US" altLang="zh-CN" sz="2400" dirty="0">
              <a:latin typeface="Arial Black" panose="020B0A04020102020204" pitchFamily="34" charset="0"/>
            </a:endParaRPr>
          </a:p>
        </p:txBody>
      </p:sp>
      <p:pic>
        <p:nvPicPr>
          <p:cNvPr id="18441" name="Picture 17" descr="U_3618~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650" y="3500438"/>
            <a:ext cx="1173163" cy="106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6" grpId="0"/>
      <p:bldP spid="3809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QQ图片201309091023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3" descr="125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4"/>
          <p:cNvSpPr txBox="1"/>
          <p:nvPr/>
        </p:nvSpPr>
        <p:spPr>
          <a:xfrm>
            <a:off x="179388" y="1052513"/>
            <a:ext cx="8459787" cy="311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endParaRPr lang="zh-CN" altLang="zh-CN" sz="2400" dirty="0">
              <a:latin typeface="Arial Black" panose="020B0A04020102020204" pitchFamily="34" charset="0"/>
            </a:endParaRPr>
          </a:p>
        </p:txBody>
      </p:sp>
      <p:sp>
        <p:nvSpPr>
          <p:cNvPr id="379913" name="Text Box 9"/>
          <p:cNvSpPr txBox="1"/>
          <p:nvPr/>
        </p:nvSpPr>
        <p:spPr>
          <a:xfrm>
            <a:off x="684213" y="25654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John</a:t>
            </a:r>
            <a:endParaRPr lang="en-US" altLang="zh-CN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61" name="Text Box 10"/>
          <p:cNvSpPr txBox="1"/>
          <p:nvPr/>
        </p:nvSpPr>
        <p:spPr>
          <a:xfrm>
            <a:off x="4500563" y="6858000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660E47"/>
                </a:solidFill>
                <a:latin typeface="Tahoma" panose="020B0604030504040204" pitchFamily="34" charset="0"/>
              </a:rPr>
              <a:t>Part A4</a:t>
            </a:r>
            <a:endParaRPr lang="en-US" altLang="zh-CN" sz="2400" b="1" dirty="0">
              <a:solidFill>
                <a:srgbClr val="660E47"/>
              </a:solidFill>
              <a:latin typeface="Tahoma" panose="020B0604030504040204" pitchFamily="34" charset="0"/>
            </a:endParaRPr>
          </a:p>
        </p:txBody>
      </p:sp>
      <p:sp>
        <p:nvSpPr>
          <p:cNvPr id="19462" name="Text Box 11"/>
          <p:cNvSpPr txBox="1"/>
          <p:nvPr/>
        </p:nvSpPr>
        <p:spPr>
          <a:xfrm>
            <a:off x="179388" y="404813"/>
            <a:ext cx="8785225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solidFill>
                  <a:srgbClr val="3333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i="1" dirty="0">
                <a:solidFill>
                  <a:srgbClr val="3333FF"/>
                </a:solidFill>
                <a:latin typeface="Arial Black" panose="020B0A04020102020204" pitchFamily="34" charset="0"/>
              </a:rPr>
              <a:t>Find out who he/she is.</a:t>
            </a:r>
            <a:endParaRPr lang="en-US" altLang="zh-CN" i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pic>
        <p:nvPicPr>
          <p:cNvPr id="19463" name="Picture 12" descr="integrated skil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5084763"/>
            <a:ext cx="8748712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918" name="Text Box 14"/>
          <p:cNvSpPr txBox="1"/>
          <p:nvPr/>
        </p:nvSpPr>
        <p:spPr>
          <a:xfrm>
            <a:off x="574675" y="2708275"/>
            <a:ext cx="8569325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latin typeface="Arial Black" panose="020B0A04020102020204" pitchFamily="34" charset="0"/>
              </a:rPr>
              <a:t>_______    I spend less time doing homework than     </a:t>
            </a:r>
            <a:endParaRPr lang="en-US" altLang="zh-CN" sz="2400" dirty="0">
              <a:latin typeface="Arial Black" panose="020B0A04020102020204" pitchFamily="34" charset="0"/>
            </a:endParaRPr>
          </a:p>
          <a:p>
            <a:r>
              <a:rPr lang="en-US" altLang="zh-CN" sz="2400" dirty="0">
                <a:latin typeface="Arial Black" panose="020B0A04020102020204" pitchFamily="34" charset="0"/>
              </a:rPr>
              <a:t>                Nancy.</a:t>
            </a:r>
            <a:endParaRPr lang="en-US" altLang="zh-CN" sz="24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9465" name="Picture 17" descr="U_3618~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650" y="4076700"/>
            <a:ext cx="1173163" cy="1065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3" grpId="0"/>
      <p:bldP spid="3799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2" descr="QQ图片201309091023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Picture 3" descr="125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4"/>
          <p:cNvSpPr txBox="1"/>
          <p:nvPr/>
        </p:nvSpPr>
        <p:spPr>
          <a:xfrm>
            <a:off x="971550" y="1196975"/>
            <a:ext cx="8459788" cy="311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endParaRPr lang="zh-CN" altLang="zh-CN" sz="2400" dirty="0">
              <a:latin typeface="Arial Black" panose="020B0A04020102020204" pitchFamily="34" charset="0"/>
            </a:endParaRPr>
          </a:p>
        </p:txBody>
      </p:sp>
      <p:sp>
        <p:nvSpPr>
          <p:cNvPr id="378887" name="Text Box 7"/>
          <p:cNvSpPr txBox="1"/>
          <p:nvPr/>
        </p:nvSpPr>
        <p:spPr>
          <a:xfrm>
            <a:off x="468313" y="23495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Daniel</a:t>
            </a:r>
            <a:endParaRPr lang="en-US" altLang="zh-CN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485" name="Text Box 10"/>
          <p:cNvSpPr txBox="1"/>
          <p:nvPr/>
        </p:nvSpPr>
        <p:spPr>
          <a:xfrm>
            <a:off x="4716463" y="6400800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660E47"/>
                </a:solidFill>
                <a:latin typeface="Tahoma" panose="020B0604030504040204" pitchFamily="34" charset="0"/>
              </a:rPr>
              <a:t>Part A4</a:t>
            </a:r>
            <a:endParaRPr lang="en-US" altLang="zh-CN" sz="2400" b="1" dirty="0">
              <a:solidFill>
                <a:srgbClr val="660E47"/>
              </a:solidFill>
              <a:latin typeface="Tahoma" panose="020B0604030504040204" pitchFamily="34" charset="0"/>
            </a:endParaRPr>
          </a:p>
        </p:txBody>
      </p:sp>
      <p:sp>
        <p:nvSpPr>
          <p:cNvPr id="20486" name="Text Box 11"/>
          <p:cNvSpPr txBox="1"/>
          <p:nvPr/>
        </p:nvSpPr>
        <p:spPr>
          <a:xfrm>
            <a:off x="179388" y="404813"/>
            <a:ext cx="8785225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solidFill>
                  <a:srgbClr val="3333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i="1" dirty="0">
                <a:solidFill>
                  <a:srgbClr val="3333FF"/>
                </a:solidFill>
                <a:latin typeface="Arial Black" panose="020B0A04020102020204" pitchFamily="34" charset="0"/>
              </a:rPr>
              <a:t>Find out who he/she is.</a:t>
            </a:r>
            <a:endParaRPr lang="en-US" altLang="zh-CN" i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7" name="Picture 12" descr="integrated skil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5084763"/>
            <a:ext cx="8748712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895" name="Text Box 15"/>
          <p:cNvSpPr txBox="1"/>
          <p:nvPr/>
        </p:nvSpPr>
        <p:spPr>
          <a:xfrm>
            <a:off x="539750" y="2420938"/>
            <a:ext cx="76327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latin typeface="Arial Black" panose="020B0A04020102020204" pitchFamily="34" charset="0"/>
              </a:rPr>
              <a:t>_______   My school has the most students .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20489" name="Picture 17" descr="U_3618~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650" y="3500438"/>
            <a:ext cx="1173163" cy="106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7" grpId="0"/>
      <p:bldP spid="3788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2" descr="QQ图片201309091023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3" descr="125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4"/>
          <p:cNvSpPr txBox="1"/>
          <p:nvPr/>
        </p:nvSpPr>
        <p:spPr>
          <a:xfrm>
            <a:off x="179388" y="1052513"/>
            <a:ext cx="8459787" cy="311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endParaRPr lang="zh-CN" altLang="zh-CN" sz="2400" dirty="0">
              <a:latin typeface="Arial Black" panose="020B0A04020102020204" pitchFamily="34" charset="0"/>
            </a:endParaRPr>
          </a:p>
        </p:txBody>
      </p:sp>
      <p:sp>
        <p:nvSpPr>
          <p:cNvPr id="377863" name="Text Box 7"/>
          <p:cNvSpPr txBox="1"/>
          <p:nvPr/>
        </p:nvSpPr>
        <p:spPr>
          <a:xfrm>
            <a:off x="755650" y="2205038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Nancy</a:t>
            </a:r>
            <a:endParaRPr lang="en-US" altLang="zh-CN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509" name="Text Box 10"/>
          <p:cNvSpPr txBox="1"/>
          <p:nvPr/>
        </p:nvSpPr>
        <p:spPr>
          <a:xfrm>
            <a:off x="4716463" y="6400800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660E47"/>
                </a:solidFill>
                <a:latin typeface="Tahoma" panose="020B0604030504040204" pitchFamily="34" charset="0"/>
              </a:rPr>
              <a:t>Part A4</a:t>
            </a:r>
            <a:endParaRPr lang="en-US" altLang="zh-CN" sz="2400" b="1" dirty="0">
              <a:solidFill>
                <a:srgbClr val="660E47"/>
              </a:solidFill>
              <a:latin typeface="Tahoma" panose="020B0604030504040204" pitchFamily="34" charset="0"/>
            </a:endParaRPr>
          </a:p>
        </p:txBody>
      </p:sp>
      <p:sp>
        <p:nvSpPr>
          <p:cNvPr id="21510" name="Text Box 11"/>
          <p:cNvSpPr txBox="1"/>
          <p:nvPr/>
        </p:nvSpPr>
        <p:spPr>
          <a:xfrm>
            <a:off x="179388" y="404813"/>
            <a:ext cx="8785225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rgbClr val="3333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dirty="0">
                <a:solidFill>
                  <a:srgbClr val="3333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i="1" dirty="0">
                <a:solidFill>
                  <a:srgbClr val="3333FF"/>
                </a:solidFill>
                <a:latin typeface="Arial Black" panose="020B0A04020102020204" pitchFamily="34" charset="0"/>
              </a:rPr>
              <a:t>Find out who he/she is.</a:t>
            </a:r>
            <a:endParaRPr lang="en-US" altLang="zh-CN" i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pic>
        <p:nvPicPr>
          <p:cNvPr id="21511" name="Picture 12" descr="integrated skil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5084763"/>
            <a:ext cx="8748712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7871" name="Text Box 15"/>
          <p:cNvSpPr txBox="1"/>
          <p:nvPr/>
        </p:nvSpPr>
        <p:spPr>
          <a:xfrm>
            <a:off x="684213" y="2205038"/>
            <a:ext cx="76327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latin typeface="Arial Black" panose="020B0A04020102020204" pitchFamily="34" charset="0"/>
              </a:rPr>
              <a:t>_______  My school has the fewest students .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21513" name="Picture 17" descr="U_3618~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188" y="3357563"/>
            <a:ext cx="1173162" cy="106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786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1435" y="587375"/>
            <a:ext cx="6664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Speak up    </a:t>
            </a:r>
            <a:endParaRPr lang="en-US" altLang="zh-CN"/>
          </a:p>
          <a:p>
            <a:r>
              <a:rPr lang="en-US" altLang="zh-CN"/>
              <a:t>listen to </a:t>
            </a:r>
            <a:r>
              <a:rPr lang="en-US" altLang="zh-CN">
                <a:sym typeface="+mn-ea"/>
              </a:rPr>
              <a:t>the conversation</a:t>
            </a:r>
            <a:endParaRPr lang="en-US" altLang="zh-CN"/>
          </a:p>
          <a:p>
            <a:r>
              <a:rPr lang="en-US" altLang="zh-CN"/>
              <a:t>and answer the question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158875" y="2572385"/>
            <a:ext cx="68262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Who spends the most time on his hobbies?</a:t>
            </a:r>
            <a:endParaRPr lang="en-US" altLang="zh-CN"/>
          </a:p>
        </p:txBody>
      </p:sp>
      <p:pic>
        <p:nvPicPr>
          <p:cNvPr id="4" name="U2Inte0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09870" y="364871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2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3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23555" name="Rectangle 4"/>
          <p:cNvSpPr>
            <a:spLocks noGrp="1"/>
          </p:cNvSpPr>
          <p:nvPr>
            <p:ph type="body" sz="half" idx="1"/>
          </p:nvPr>
        </p:nvSpPr>
        <p:spPr/>
        <p:txBody>
          <a:bodyPr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23556" name="Picture 5" descr="back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6165850"/>
            <a:ext cx="863600" cy="457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0223" name="Group 63"/>
          <p:cNvGraphicFramePr>
            <a:graphicFrameLocks noGrp="1"/>
          </p:cNvGraphicFramePr>
          <p:nvPr>
            <p:ph sz="half" idx="1"/>
          </p:nvPr>
        </p:nvGraphicFramePr>
        <p:xfrm>
          <a:off x="1547813" y="1412875"/>
          <a:ext cx="7056438" cy="4525963"/>
        </p:xfrm>
        <a:graphic>
          <a:graphicData uri="http://schemas.openxmlformats.org/drawingml/2006/table">
            <a:tbl>
              <a:tblPr/>
              <a:tblGrid>
                <a:gridCol w="1368425"/>
                <a:gridCol w="3887787"/>
                <a:gridCol w="1800225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Names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Hobbies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Time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Daniel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 hour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Millie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 some reading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Simon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Amy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0200" name="Text Box 40"/>
          <p:cNvSpPr txBox="1"/>
          <p:nvPr/>
        </p:nvSpPr>
        <p:spPr>
          <a:xfrm>
            <a:off x="2916238" y="2349500"/>
            <a:ext cx="37433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play computer games and play chess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0205" name="Text Box 45"/>
          <p:cNvSpPr txBox="1"/>
          <p:nvPr/>
        </p:nvSpPr>
        <p:spPr>
          <a:xfrm>
            <a:off x="6877050" y="3213100"/>
            <a:ext cx="172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half  an hour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0212" name="Text Box 52"/>
          <p:cNvSpPr txBox="1"/>
          <p:nvPr/>
        </p:nvSpPr>
        <p:spPr>
          <a:xfrm>
            <a:off x="3059113" y="4221163"/>
            <a:ext cx="13319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sports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0213" name="Text Box 53"/>
          <p:cNvSpPr txBox="1"/>
          <p:nvPr/>
        </p:nvSpPr>
        <p:spPr>
          <a:xfrm>
            <a:off x="6877050" y="4365625"/>
            <a:ext cx="16557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2 hours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220215" name="Text Box 55"/>
          <p:cNvSpPr txBox="1"/>
          <p:nvPr/>
        </p:nvSpPr>
        <p:spPr>
          <a:xfrm>
            <a:off x="6948488" y="5084763"/>
            <a:ext cx="172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half  an hour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0216" name="Text Box 56"/>
          <p:cNvSpPr txBox="1"/>
          <p:nvPr/>
        </p:nvSpPr>
        <p:spPr>
          <a:xfrm>
            <a:off x="2987675" y="5300663"/>
            <a:ext cx="26638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swimming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89" name="Text Box 57"/>
          <p:cNvSpPr txBox="1"/>
          <p:nvPr/>
        </p:nvSpPr>
        <p:spPr>
          <a:xfrm>
            <a:off x="1403350" y="620713"/>
            <a:ext cx="77406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3333CC"/>
                </a:solidFill>
                <a:latin typeface="Arial" panose="020B0604020202020204" pitchFamily="34" charset="0"/>
              </a:rPr>
              <a:t>Task 4  Listen and complete the table</a:t>
            </a:r>
            <a:endParaRPr lang="en-US" altLang="zh-CN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20220" name="Text Box 60"/>
          <p:cNvSpPr txBox="1"/>
          <p:nvPr/>
        </p:nvSpPr>
        <p:spPr>
          <a:xfrm>
            <a:off x="6877050" y="2492375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0221" name="Text Box 61"/>
          <p:cNvSpPr txBox="1"/>
          <p:nvPr/>
        </p:nvSpPr>
        <p:spPr>
          <a:xfrm>
            <a:off x="2987675" y="3357563"/>
            <a:ext cx="25923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2" name="U2Inte0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005" y="7988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021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021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021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7" dur="4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0200" grpId="0"/>
      <p:bldP spid="220205" grpId="0"/>
      <p:bldP spid="220212" grpId="0"/>
      <p:bldP spid="220220" grpId="0"/>
      <p:bldP spid="220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6" descr="红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88913"/>
            <a:ext cx="2952750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4" descr="0f8e759776d91670d0135ef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357563"/>
            <a:ext cx="2447925" cy="167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2" descr="034965f4706df7e9f3d385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3284538"/>
            <a:ext cx="2305050" cy="155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5"/>
          <p:cNvSpPr txBox="1"/>
          <p:nvPr/>
        </p:nvSpPr>
        <p:spPr>
          <a:xfrm>
            <a:off x="0" y="5013325"/>
            <a:ext cx="45005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9900"/>
                </a:solidFill>
                <a:latin typeface="Verdana" panose="020B0604030504040204" pitchFamily="34" charset="0"/>
              </a:rPr>
              <a:t>a British school</a:t>
            </a:r>
            <a:endParaRPr lang="en-US" altLang="zh-CN" dirty="0">
              <a:solidFill>
                <a:srgbClr val="009900"/>
              </a:solidFill>
              <a:latin typeface="Verdana" panose="020B0604030504040204" pitchFamily="34" charset="0"/>
            </a:endParaRPr>
          </a:p>
        </p:txBody>
      </p:sp>
      <p:sp>
        <p:nvSpPr>
          <p:cNvPr id="4102" name="Text Box 4"/>
          <p:cNvSpPr txBox="1"/>
          <p:nvPr/>
        </p:nvSpPr>
        <p:spPr>
          <a:xfrm>
            <a:off x="4427538" y="4868863"/>
            <a:ext cx="500538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Verdana" panose="020B0604030504040204" pitchFamily="34" charset="0"/>
              </a:rPr>
              <a:t>an American school</a:t>
            </a:r>
            <a:endParaRPr lang="en-US" altLang="zh-CN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4103" name="Text Box 4"/>
          <p:cNvSpPr txBox="1"/>
          <p:nvPr/>
        </p:nvSpPr>
        <p:spPr>
          <a:xfrm>
            <a:off x="2555875" y="2205038"/>
            <a:ext cx="500538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C00000"/>
                </a:solidFill>
                <a:latin typeface="Verdana" panose="020B0604030504040204" pitchFamily="34" charset="0"/>
              </a:rPr>
              <a:t>a Chinese school</a:t>
            </a:r>
            <a:endParaRPr lang="en-US" altLang="zh-CN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0" y="6021388"/>
            <a:ext cx="450056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9900"/>
                </a:solidFill>
                <a:latin typeface="Verdana" panose="020B0604030504040204" pitchFamily="34" charset="0"/>
              </a:rPr>
              <a:t>Woodland School</a:t>
            </a:r>
            <a:endParaRPr lang="en-US" altLang="zh-CN" dirty="0">
              <a:solidFill>
                <a:srgbClr val="0099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4500563" y="5780088"/>
            <a:ext cx="5005387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Verdana" panose="020B0604030504040204" pitchFamily="34" charset="0"/>
              </a:rPr>
              <a:t>Rocky Mountain High School</a:t>
            </a:r>
            <a:endParaRPr lang="en-US" altLang="zh-CN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0" y="2708275"/>
            <a:ext cx="90725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C00000"/>
                </a:solidFill>
                <a:latin typeface="Verdana" panose="020B0604030504040204" pitchFamily="34" charset="0"/>
              </a:rPr>
              <a:t>               Benniu Middle School</a:t>
            </a:r>
            <a:endParaRPr lang="en-US" altLang="zh-CN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0"/>
            <a:ext cx="2987675" cy="7080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0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Free talk</a:t>
            </a:r>
            <a:endParaRPr kumimoji="0" lang="en-US" altLang="zh-CN" sz="4000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/>
          </p:cNvSpPr>
          <p:nvPr>
            <p:ph type="title"/>
          </p:nvPr>
        </p:nvSpPr>
        <p:spPr>
          <a:xfrm>
            <a:off x="971550" y="333375"/>
            <a:ext cx="5832475" cy="1143000"/>
          </a:xfrm>
        </p:spPr>
        <p:txBody>
          <a:bodyPr wrap="square" lIns="91440" tIns="45720" rIns="91440" bIns="45720" anchor="ctr"/>
          <a:p>
            <a:pPr algn="l" eaLnBrk="1" hangingPunct="1"/>
            <a:r>
              <a:rPr lang="en-US" altLang="zh-CN" sz="4000" b="1">
                <a:solidFill>
                  <a:srgbClr val="800000"/>
                </a:solidFill>
                <a:latin typeface="Comic Sans MS" panose="030F0702030302020204" pitchFamily="66" charset="0"/>
              </a:rPr>
              <a:t>Task 5  Group work </a:t>
            </a:r>
            <a:endParaRPr lang="en-US" altLang="zh-CN" sz="4000" b="1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Rectangle 4"/>
          <p:cNvSpPr>
            <a:spLocks noGrp="1"/>
          </p:cNvSpPr>
          <p:nvPr>
            <p:ph type="body" sz="half" idx="1"/>
          </p:nvPr>
        </p:nvSpPr>
        <p:spPr/>
        <p:txBody>
          <a:bodyPr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24580" name="Picture 5" descr="back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5516563"/>
            <a:ext cx="9398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6" descr="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5229225"/>
            <a:ext cx="976313" cy="1077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62546" name="Group 50"/>
          <p:cNvGraphicFramePr>
            <a:graphicFrameLocks noGrp="1"/>
          </p:cNvGraphicFramePr>
          <p:nvPr>
            <p:ph sz="half" idx="1"/>
          </p:nvPr>
        </p:nvGraphicFramePr>
        <p:xfrm>
          <a:off x="2484438" y="1412875"/>
          <a:ext cx="5543550" cy="4525963"/>
        </p:xfrm>
        <a:graphic>
          <a:graphicData uri="http://schemas.openxmlformats.org/drawingml/2006/table">
            <a:tbl>
              <a:tblPr/>
              <a:tblGrid>
                <a:gridCol w="1366837"/>
                <a:gridCol w="2449513"/>
                <a:gridCol w="1727200"/>
              </a:tblGrid>
              <a:tr h="6477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Make a survey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(every week)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Hobbies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Time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type="title"/>
          </p:nvPr>
        </p:nvSpPr>
        <p:spPr>
          <a:xfrm>
            <a:off x="971550" y="333375"/>
            <a:ext cx="5832475" cy="1143000"/>
          </a:xfrm>
        </p:spPr>
        <p:txBody>
          <a:bodyPr wrap="square" lIns="91440" tIns="45720" rIns="91440" bIns="45720" anchor="ctr"/>
          <a:p>
            <a:pPr algn="l" eaLnBrk="1" hangingPunct="1"/>
            <a:r>
              <a:rPr lang="en-US" altLang="zh-CN" b="1">
                <a:solidFill>
                  <a:srgbClr val="800000"/>
                </a:solidFill>
                <a:latin typeface="Comic Sans MS" panose="030F0702030302020204" pitchFamily="66" charset="0"/>
              </a:rPr>
              <a:t>Task 6  Report </a:t>
            </a:r>
            <a:endParaRPr lang="en-US" altLang="zh-CN" b="1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Rectangle 4"/>
          <p:cNvSpPr>
            <a:spLocks noGrp="1"/>
          </p:cNvSpPr>
          <p:nvPr>
            <p:ph type="body" sz="half" idx="1"/>
          </p:nvPr>
        </p:nvSpPr>
        <p:spPr/>
        <p:txBody>
          <a:bodyPr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25604" name="Picture 5" descr="back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5516563"/>
            <a:ext cx="9398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6" descr="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5229225"/>
            <a:ext cx="976313" cy="1077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64588" name="Group 44"/>
          <p:cNvGraphicFramePr>
            <a:graphicFrameLocks noGrp="1"/>
          </p:cNvGraphicFramePr>
          <p:nvPr>
            <p:ph sz="half" idx="1"/>
          </p:nvPr>
        </p:nvGraphicFramePr>
        <p:xfrm>
          <a:off x="2051050" y="1773238"/>
          <a:ext cx="5543550" cy="3725863"/>
        </p:xfrm>
        <a:graphic>
          <a:graphicData uri="http://schemas.openxmlformats.org/drawingml/2006/table">
            <a:tbl>
              <a:tblPr/>
              <a:tblGrid>
                <a:gridCol w="55435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Report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_____________________________________________________________________________________________________________________________________________________________________________________________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词组翻译</a:t>
            </a:r>
            <a:endParaRPr lang="zh-CN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p>
            <a:r>
              <a:rPr lang="en-US" altLang="zh-CN" sz="2400"/>
              <a:t>1</a:t>
            </a:r>
            <a:r>
              <a:rPr lang="zh-CN" altLang="en-US" sz="2400"/>
              <a:t>学生的数量</a:t>
            </a:r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穿校服</a:t>
            </a:r>
            <a:endParaRPr lang="zh-CN" altLang="en-US" sz="2400"/>
          </a:p>
          <a:p>
            <a:r>
              <a:rPr lang="en-US" altLang="zh-CN" sz="2400"/>
              <a:t>3</a:t>
            </a:r>
            <a:r>
              <a:rPr lang="zh-CN" altLang="en-US" sz="2400"/>
              <a:t>花</a:t>
            </a:r>
            <a:r>
              <a:rPr lang="en-US" altLang="zh-CN" sz="2400"/>
              <a:t>...</a:t>
            </a:r>
            <a:r>
              <a:rPr lang="zh-CN" altLang="en-US" sz="2400"/>
              <a:t>时间做</a:t>
            </a:r>
            <a:r>
              <a:rPr lang="en-US" altLang="zh-CN" sz="2400"/>
              <a:t>...</a:t>
            </a:r>
            <a:endParaRPr lang="en-US" altLang="zh-CN" sz="2400"/>
          </a:p>
          <a:p>
            <a:r>
              <a:rPr lang="en-US" altLang="zh-CN" sz="2400"/>
              <a:t>4</a:t>
            </a:r>
            <a:r>
              <a:rPr lang="zh-CN" altLang="en-US" sz="2400"/>
              <a:t>做早操</a:t>
            </a:r>
            <a:endParaRPr lang="zh-CN" altLang="en-US" sz="2400"/>
          </a:p>
          <a:p>
            <a:r>
              <a:rPr lang="en-US" altLang="zh-CN" sz="2400"/>
              <a:t>5</a:t>
            </a:r>
            <a:r>
              <a:rPr lang="zh-CN" altLang="en-US" sz="2400"/>
              <a:t>休息几天</a:t>
            </a:r>
            <a:endParaRPr lang="zh-CN" altLang="en-US" sz="2400"/>
          </a:p>
          <a:p>
            <a:r>
              <a:rPr lang="en-US" altLang="zh-CN" sz="2400"/>
              <a:t>6</a:t>
            </a:r>
            <a:r>
              <a:rPr lang="zh-CN" altLang="en-US" sz="2400"/>
              <a:t>至多</a:t>
            </a:r>
            <a:endParaRPr lang="zh-CN" altLang="en-US" sz="2400"/>
          </a:p>
          <a:p>
            <a:r>
              <a:rPr lang="en-US" altLang="zh-CN" sz="2400"/>
              <a:t>7</a:t>
            </a:r>
            <a:r>
              <a:rPr lang="zh-CN" altLang="en-US" sz="2400"/>
              <a:t>读书，阅读</a:t>
            </a:r>
            <a:endParaRPr lang="zh-CN" altLang="en-US" sz="2400"/>
          </a:p>
          <a:p>
            <a:r>
              <a:rPr lang="en-US" altLang="zh-CN" sz="2400"/>
              <a:t>8</a:t>
            </a:r>
            <a:r>
              <a:rPr lang="zh-CN" altLang="en-US" sz="2400"/>
              <a:t>有一个小时做</a:t>
            </a:r>
            <a:r>
              <a:rPr lang="en-US" altLang="zh-CN" sz="2400"/>
              <a:t>...</a:t>
            </a:r>
            <a:endParaRPr lang="en-US" altLang="zh-CN" sz="24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altLang="zh-CN" sz="2400">
                <a:solidFill>
                  <a:srgbClr val="3333FF"/>
                </a:solidFill>
              </a:rPr>
              <a:t>1the number of students</a:t>
            </a:r>
            <a:endParaRPr lang="en-US" altLang="zh-CN" sz="2400">
              <a:solidFill>
                <a:srgbClr val="3333FF"/>
              </a:solidFill>
            </a:endParaRPr>
          </a:p>
          <a:p>
            <a:r>
              <a:rPr lang="en-US" altLang="zh-CN" sz="2400">
                <a:solidFill>
                  <a:srgbClr val="3333FF"/>
                </a:solidFill>
              </a:rPr>
              <a:t>2wear school uniforms</a:t>
            </a:r>
            <a:endParaRPr lang="en-US" altLang="zh-CN" sz="2400">
              <a:solidFill>
                <a:srgbClr val="3333FF"/>
              </a:solidFill>
            </a:endParaRPr>
          </a:p>
          <a:p>
            <a:r>
              <a:rPr lang="en-US" altLang="zh-CN" sz="2400">
                <a:solidFill>
                  <a:srgbClr val="3333FF"/>
                </a:solidFill>
              </a:rPr>
              <a:t>3spend...on/doing sth</a:t>
            </a:r>
            <a:endParaRPr lang="en-US" altLang="zh-CN" sz="2400">
              <a:solidFill>
                <a:srgbClr val="3333FF"/>
              </a:solidFill>
            </a:endParaRPr>
          </a:p>
          <a:p>
            <a:r>
              <a:rPr lang="en-US" altLang="zh-CN" sz="2400">
                <a:solidFill>
                  <a:srgbClr val="3333FF"/>
                </a:solidFill>
              </a:rPr>
              <a:t>4.do morning exercises</a:t>
            </a:r>
            <a:endParaRPr lang="en-US" altLang="zh-CN" sz="2400">
              <a:solidFill>
                <a:srgbClr val="3333FF"/>
              </a:solidFill>
            </a:endParaRPr>
          </a:p>
          <a:p>
            <a:r>
              <a:rPr lang="en-US" altLang="zh-CN" sz="2400">
                <a:solidFill>
                  <a:srgbClr val="3333FF"/>
                </a:solidFill>
              </a:rPr>
              <a:t>5have a few days off</a:t>
            </a:r>
            <a:endParaRPr lang="en-US" altLang="zh-CN" sz="2400">
              <a:solidFill>
                <a:srgbClr val="3333FF"/>
              </a:solidFill>
            </a:endParaRPr>
          </a:p>
          <a:p>
            <a:r>
              <a:rPr lang="en-US" altLang="zh-CN" sz="2400">
                <a:solidFill>
                  <a:srgbClr val="3333FF"/>
                </a:solidFill>
              </a:rPr>
              <a:t>6at most</a:t>
            </a:r>
            <a:endParaRPr lang="en-US" altLang="zh-CN" sz="2400">
              <a:solidFill>
                <a:srgbClr val="3333FF"/>
              </a:solidFill>
            </a:endParaRPr>
          </a:p>
          <a:p>
            <a:r>
              <a:rPr lang="en-US" altLang="zh-CN" sz="2400">
                <a:solidFill>
                  <a:srgbClr val="3333FF"/>
                </a:solidFill>
              </a:rPr>
              <a:t>7do some reading</a:t>
            </a:r>
            <a:endParaRPr lang="en-US" altLang="zh-CN" sz="2400">
              <a:solidFill>
                <a:srgbClr val="3333FF"/>
              </a:solidFill>
            </a:endParaRPr>
          </a:p>
          <a:p>
            <a:r>
              <a:rPr lang="en-US" altLang="zh-CN" sz="2400">
                <a:solidFill>
                  <a:srgbClr val="3333FF"/>
                </a:solidFill>
              </a:rPr>
              <a:t>8have an hour for sth</a:t>
            </a:r>
            <a:endParaRPr lang="en-US" altLang="zh-CN" sz="2400">
              <a:solidFill>
                <a:srgbClr val="3333FF"/>
              </a:solidFill>
            </a:endParaRPr>
          </a:p>
          <a:p>
            <a:r>
              <a:rPr lang="en-US" altLang="zh-CN" sz="2400">
                <a:solidFill>
                  <a:srgbClr val="3333FF"/>
                </a:solidFill>
              </a:rPr>
              <a:t>  have an hour to do sth</a:t>
            </a:r>
            <a:endParaRPr lang="en-US" altLang="zh-CN" sz="2400">
              <a:solidFill>
                <a:srgbClr val="3333FF"/>
              </a:solidFill>
            </a:endParaRPr>
          </a:p>
          <a:p>
            <a:endParaRPr lang="en-US" altLang="zh-CN" sz="24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7731" name="Rectangle 3"/>
          <p:cNvSpPr>
            <a:spLocks noGrp="1"/>
          </p:cNvSpPr>
          <p:nvPr>
            <p:ph type="title"/>
          </p:nvPr>
        </p:nvSpPr>
        <p:spPr>
          <a:xfrm>
            <a:off x="1403350" y="549275"/>
            <a:ext cx="7308850" cy="3673475"/>
          </a:xfrm>
        </p:spPr>
        <p:txBody>
          <a:bodyPr wrap="square" lIns="91440" tIns="45720" rIns="91440" bIns="45720" anchor="ctr"/>
          <a:p>
            <a:pPr algn="l" eaLnBrk="1" hangingPunct="1"/>
            <a:r>
              <a:rPr lang="en-US" altLang="zh-CN" b="1">
                <a:solidFill>
                  <a:schemeClr val="folHlink"/>
                </a:solidFill>
                <a:latin typeface="Comic Sans MS" panose="030F0702030302020204" pitchFamily="66" charset="0"/>
              </a:rPr>
              <a:t>Keep a balance between hobbies and school work!</a:t>
            </a:r>
            <a:br>
              <a:rPr lang="en-US" altLang="zh-CN" b="1">
                <a:solidFill>
                  <a:srgbClr val="800000"/>
                </a:solidFill>
                <a:latin typeface="Comic Sans MS" panose="030F0702030302020204" pitchFamily="66" charset="0"/>
              </a:rPr>
            </a:br>
            <a:br>
              <a:rPr lang="en-US" altLang="zh-CN" b="1">
                <a:solidFill>
                  <a:srgbClr val="800000"/>
                </a:solidFill>
                <a:latin typeface="Comic Sans MS" panose="030F0702030302020204" pitchFamily="66" charset="0"/>
              </a:rPr>
            </a:b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Have a happy school life.</a:t>
            </a:r>
            <a:endParaRPr lang="en-US" altLang="zh-CN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Rectangle 4"/>
          <p:cNvSpPr>
            <a:spLocks noGrp="1"/>
          </p:cNvSpPr>
          <p:nvPr>
            <p:ph type="body" sz="half" idx="1"/>
          </p:nvPr>
        </p:nvSpPr>
        <p:spPr/>
        <p:txBody>
          <a:bodyPr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pic>
        <p:nvPicPr>
          <p:cNvPr id="26628" name="Picture 6" descr="2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388" y="4652963"/>
            <a:ext cx="976312" cy="1077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7744" name="Picture 1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4508500"/>
            <a:ext cx="3095625" cy="1516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AutoShape 2"/>
          <p:cNvSpPr/>
          <p:nvPr/>
        </p:nvSpPr>
        <p:spPr>
          <a:xfrm>
            <a:off x="323850" y="812800"/>
            <a:ext cx="8642350" cy="1752600"/>
          </a:xfrm>
          <a:prstGeom prst="wedgeRoundRectCallout">
            <a:avLst>
              <a:gd name="adj1" fmla="val -37398"/>
              <a:gd name="adj2" fmla="val 98370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sz="28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3" descr="大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3429000"/>
            <a:ext cx="1873250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4"/>
          <p:cNvSpPr>
            <a:spLocks noTextEdit="1"/>
          </p:cNvSpPr>
          <p:nvPr/>
        </p:nvSpPr>
        <p:spPr>
          <a:xfrm>
            <a:off x="539750" y="1196975"/>
            <a:ext cx="80486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How much do you know about our school?</a:t>
            </a:r>
            <a:endParaRPr lang="zh-CN" altLang="en-US" sz="3600" b="1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5124" name="Picture 2" descr="叶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661025"/>
            <a:ext cx="7272338" cy="909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4"/>
          <p:cNvSpPr txBox="1"/>
          <p:nvPr/>
        </p:nvSpPr>
        <p:spPr>
          <a:xfrm>
            <a:off x="2700338" y="3860800"/>
            <a:ext cx="47879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Benniu Middle School</a:t>
            </a:r>
            <a:endParaRPr lang="en-US" altLang="zh-CN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11"/>
          <p:cNvSpPr txBox="1"/>
          <p:nvPr/>
        </p:nvSpPr>
        <p:spPr>
          <a:xfrm>
            <a:off x="2627313" y="620713"/>
            <a:ext cx="3529012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0" name="Rectangle 14"/>
          <p:cNvSpPr/>
          <p:nvPr/>
        </p:nvSpPr>
        <p:spPr>
          <a:xfrm>
            <a:off x="1763713" y="908050"/>
            <a:ext cx="6408737" cy="64135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 About our school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17" name="Rectangle 17"/>
          <p:cNvSpPr/>
          <p:nvPr/>
        </p:nvSpPr>
        <p:spPr>
          <a:xfrm>
            <a:off x="0" y="1700213"/>
            <a:ext cx="8675688" cy="107791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pPr fontAlgn="t"/>
            <a:r>
              <a:rPr lang="en-US" altLang="zh-CN" dirty="0">
                <a:latin typeface="Arial" panose="020B0604020202020204" pitchFamily="34" charset="0"/>
              </a:rPr>
              <a:t>1.How many students/ teachers/classrooms </a:t>
            </a:r>
            <a:endParaRPr lang="en-US" altLang="zh-CN" dirty="0">
              <a:latin typeface="Arial" panose="020B0604020202020204" pitchFamily="34" charset="0"/>
            </a:endParaRPr>
          </a:p>
          <a:p>
            <a:pPr fontAlgn="t"/>
            <a:r>
              <a:rPr lang="en-US" altLang="zh-CN" dirty="0">
                <a:latin typeface="Arial" panose="020B0604020202020204" pitchFamily="34" charset="0"/>
              </a:rPr>
              <a:t>    are there in our school?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6819" name="Text Box 19"/>
          <p:cNvSpPr txBox="1"/>
          <p:nvPr/>
        </p:nvSpPr>
        <p:spPr>
          <a:xfrm>
            <a:off x="250825" y="2565400"/>
            <a:ext cx="7489825" cy="58356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There are more than 1000/  100/ 30.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21" name="Text Box 21"/>
          <p:cNvSpPr txBox="1"/>
          <p:nvPr/>
        </p:nvSpPr>
        <p:spPr>
          <a:xfrm>
            <a:off x="0" y="2924175"/>
            <a:ext cx="9763125" cy="95408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(What’s the number of the students/ teachers/ classrooms?)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6823" name="Text Box 23"/>
          <p:cNvSpPr txBox="1"/>
          <p:nvPr/>
        </p:nvSpPr>
        <p:spPr>
          <a:xfrm>
            <a:off x="0" y="3860800"/>
            <a:ext cx="8532813" cy="10779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2.How long do you have our summer holiday?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6824" name="Text Box 24"/>
          <p:cNvSpPr txBox="1"/>
          <p:nvPr/>
        </p:nvSpPr>
        <p:spPr>
          <a:xfrm>
            <a:off x="2484438" y="3357563"/>
            <a:ext cx="9359900" cy="58356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The number is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1000/  100/ 30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25" name="Rectangle 25"/>
          <p:cNvSpPr/>
          <p:nvPr/>
        </p:nvSpPr>
        <p:spPr>
          <a:xfrm>
            <a:off x="323850" y="4221163"/>
            <a:ext cx="4176713" cy="584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About 8 weeks.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26" name="Rectangle 26"/>
          <p:cNvSpPr/>
          <p:nvPr/>
        </p:nvSpPr>
        <p:spPr>
          <a:xfrm>
            <a:off x="-106362" y="4652963"/>
            <a:ext cx="9191625" cy="584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3.How long do you spend on your homework every day</a:t>
            </a:r>
            <a:r>
              <a:rPr lang="en-US" altLang="zh-CN" dirty="0">
                <a:latin typeface="Arial" panose="020B0604020202020204" pitchFamily="34" charset="0"/>
              </a:rPr>
              <a:t>?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6827" name="Rectangle 27"/>
          <p:cNvSpPr/>
          <p:nvPr/>
        </p:nvSpPr>
        <p:spPr>
          <a:xfrm>
            <a:off x="847725" y="4941888"/>
            <a:ext cx="1778000" cy="64611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wrap="none" anchor="t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hours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28" name="Rectangle 28"/>
          <p:cNvSpPr/>
          <p:nvPr/>
        </p:nvSpPr>
        <p:spPr>
          <a:xfrm>
            <a:off x="0" y="5516563"/>
            <a:ext cx="5508625" cy="53498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latin typeface="Arial" panose="020B0604020202020204" pitchFamily="34" charset="0"/>
              </a:rPr>
              <a:t>4.Do students wear </a:t>
            </a:r>
            <a:r>
              <a:rPr lang="en-US" altLang="zh-CN" u="sng" dirty="0">
                <a:solidFill>
                  <a:srgbClr val="0000FF"/>
                </a:solidFill>
                <a:latin typeface="Arial" panose="020B0604020202020204" pitchFamily="34" charset="0"/>
              </a:rPr>
              <a:t>uniforms?</a:t>
            </a:r>
            <a:endParaRPr lang="en-US" altLang="zh-CN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6829" name="Rectangle 29"/>
          <p:cNvSpPr/>
          <p:nvPr/>
        </p:nvSpPr>
        <p:spPr>
          <a:xfrm>
            <a:off x="0" y="6092825"/>
            <a:ext cx="7308850" cy="584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5.Do students do morning exercises?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6830" name="Rectangle 30"/>
          <p:cNvSpPr/>
          <p:nvPr/>
        </p:nvSpPr>
        <p:spPr>
          <a:xfrm>
            <a:off x="5724525" y="5516563"/>
            <a:ext cx="1116013" cy="64611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Yes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31" name="Rectangle 31"/>
          <p:cNvSpPr/>
          <p:nvPr/>
        </p:nvSpPr>
        <p:spPr>
          <a:xfrm>
            <a:off x="7092950" y="6092825"/>
            <a:ext cx="1031875" cy="584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Yes.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4067175" y="4292600"/>
            <a:ext cx="4176713" cy="584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Have 8 weeks off.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0"/>
            <a:ext cx="2124075" cy="6461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Lead-in</a:t>
            </a:r>
            <a:endParaRPr kumimoji="0" lang="en-US" altLang="zh-CN" sz="4000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charRg st="4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17">
                                            <p:txEl>
                                              <p:charRg st="4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7">
                                            <p:txEl>
                                              <p:charRg st="4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2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2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82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2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2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82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826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26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82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82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83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83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8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8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 bldLvl="0" animBg="1"/>
      <p:bldP spid="76824" grpId="0" bldLvl="0" animBg="1"/>
      <p:bldP spid="76827" grpId="0"/>
      <p:bldP spid="768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AutoShape 3"/>
          <p:cNvSpPr/>
          <p:nvPr/>
        </p:nvSpPr>
        <p:spPr>
          <a:xfrm>
            <a:off x="0" y="0"/>
            <a:ext cx="9144000" cy="65897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44450" cap="flat" cmpd="sng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solidFill>
                <a:srgbClr val="FFE1C3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Text Box 4"/>
          <p:cNvSpPr txBox="1"/>
          <p:nvPr/>
        </p:nvSpPr>
        <p:spPr>
          <a:xfrm>
            <a:off x="609600" y="16002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8195" name="Text Box 5"/>
          <p:cNvSpPr txBox="1"/>
          <p:nvPr/>
        </p:nvSpPr>
        <p:spPr>
          <a:xfrm>
            <a:off x="2971800" y="1287463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8196" name="Rectangle 6"/>
          <p:cNvSpPr/>
          <p:nvPr/>
        </p:nvSpPr>
        <p:spPr>
          <a:xfrm>
            <a:off x="2770188" y="5865813"/>
            <a:ext cx="2971800" cy="768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/>
          <p:nvPr/>
        </p:nvSpPr>
        <p:spPr>
          <a:xfrm>
            <a:off x="179388" y="5865813"/>
            <a:ext cx="2590800" cy="768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198" name="Rectangle 8"/>
          <p:cNvSpPr/>
          <p:nvPr/>
        </p:nvSpPr>
        <p:spPr>
          <a:xfrm>
            <a:off x="2770188" y="5099050"/>
            <a:ext cx="2971800" cy="7667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199" name="Rectangle 9"/>
          <p:cNvSpPr/>
          <p:nvPr/>
        </p:nvSpPr>
        <p:spPr>
          <a:xfrm>
            <a:off x="179388" y="5099050"/>
            <a:ext cx="2590800" cy="7667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00" name="Rectangle 10"/>
          <p:cNvSpPr/>
          <p:nvPr/>
        </p:nvSpPr>
        <p:spPr>
          <a:xfrm>
            <a:off x="2770188" y="4330700"/>
            <a:ext cx="2971800" cy="768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01" name="Rectangle 11"/>
          <p:cNvSpPr/>
          <p:nvPr/>
        </p:nvSpPr>
        <p:spPr>
          <a:xfrm>
            <a:off x="179388" y="4330700"/>
            <a:ext cx="2590800" cy="768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02" name="Rectangle 12"/>
          <p:cNvSpPr/>
          <p:nvPr/>
        </p:nvSpPr>
        <p:spPr>
          <a:xfrm>
            <a:off x="2771775" y="3500438"/>
            <a:ext cx="2971800" cy="76835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03" name="Rectangle 13"/>
          <p:cNvSpPr/>
          <p:nvPr/>
        </p:nvSpPr>
        <p:spPr>
          <a:xfrm>
            <a:off x="179388" y="3500438"/>
            <a:ext cx="3024187" cy="76835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How long is the summer holiday?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8204" name="Rectangle 14"/>
          <p:cNvSpPr/>
          <p:nvPr/>
        </p:nvSpPr>
        <p:spPr>
          <a:xfrm>
            <a:off x="2771775" y="2708275"/>
            <a:ext cx="2971800" cy="76200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05" name="Rectangle 15"/>
          <p:cNvSpPr/>
          <p:nvPr/>
        </p:nvSpPr>
        <p:spPr>
          <a:xfrm>
            <a:off x="179388" y="2800350"/>
            <a:ext cx="2952750" cy="76200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Number of classrooms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8206" name="Rectangle 16"/>
          <p:cNvSpPr/>
          <p:nvPr/>
        </p:nvSpPr>
        <p:spPr>
          <a:xfrm>
            <a:off x="2770188" y="2046288"/>
            <a:ext cx="2971800" cy="754062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07" name="Rectangle 17"/>
          <p:cNvSpPr/>
          <p:nvPr/>
        </p:nvSpPr>
        <p:spPr>
          <a:xfrm>
            <a:off x="179388" y="2046288"/>
            <a:ext cx="2590800" cy="754062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08" name="Rectangle 18"/>
          <p:cNvSpPr/>
          <p:nvPr/>
        </p:nvSpPr>
        <p:spPr>
          <a:xfrm>
            <a:off x="2770188" y="1285875"/>
            <a:ext cx="2971800" cy="760413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09" name="Rectangle 19"/>
          <p:cNvSpPr/>
          <p:nvPr/>
        </p:nvSpPr>
        <p:spPr>
          <a:xfrm>
            <a:off x="179388" y="1285875"/>
            <a:ext cx="2590800" cy="760413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20000"/>
              </a:spcBef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8210" name="Line 20"/>
          <p:cNvSpPr/>
          <p:nvPr/>
        </p:nvSpPr>
        <p:spPr>
          <a:xfrm>
            <a:off x="250825" y="1052513"/>
            <a:ext cx="2590800" cy="0"/>
          </a:xfrm>
          <a:prstGeom prst="line">
            <a:avLst/>
          </a:prstGeom>
          <a:ln w="12700">
            <a:noFill/>
          </a:ln>
        </p:spPr>
      </p:sp>
      <p:sp>
        <p:nvSpPr>
          <p:cNvPr id="8211" name="Line 21"/>
          <p:cNvSpPr/>
          <p:nvPr/>
        </p:nvSpPr>
        <p:spPr>
          <a:xfrm>
            <a:off x="179388" y="2800350"/>
            <a:ext cx="55626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12" name="Line 22"/>
          <p:cNvSpPr/>
          <p:nvPr/>
        </p:nvSpPr>
        <p:spPr>
          <a:xfrm>
            <a:off x="179388" y="3562350"/>
            <a:ext cx="55626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13" name="Line 23"/>
          <p:cNvSpPr/>
          <p:nvPr/>
        </p:nvSpPr>
        <p:spPr>
          <a:xfrm>
            <a:off x="179388" y="4330700"/>
            <a:ext cx="55626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14" name="Line 24"/>
          <p:cNvSpPr/>
          <p:nvPr/>
        </p:nvSpPr>
        <p:spPr>
          <a:xfrm>
            <a:off x="179388" y="5099050"/>
            <a:ext cx="55626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15" name="Line 25"/>
          <p:cNvSpPr/>
          <p:nvPr/>
        </p:nvSpPr>
        <p:spPr>
          <a:xfrm>
            <a:off x="179388" y="1285875"/>
            <a:ext cx="0" cy="760413"/>
          </a:xfrm>
          <a:prstGeom prst="line">
            <a:avLst/>
          </a:prstGeom>
          <a:ln w="12700">
            <a:noFill/>
          </a:ln>
        </p:spPr>
      </p:sp>
      <p:sp>
        <p:nvSpPr>
          <p:cNvPr id="8216" name="Line 26"/>
          <p:cNvSpPr/>
          <p:nvPr/>
        </p:nvSpPr>
        <p:spPr>
          <a:xfrm>
            <a:off x="7451725" y="1268413"/>
            <a:ext cx="0" cy="760412"/>
          </a:xfrm>
          <a:prstGeom prst="line">
            <a:avLst/>
          </a:prstGeom>
          <a:ln w="12700">
            <a:noFill/>
          </a:ln>
        </p:spPr>
      </p:sp>
      <p:sp>
        <p:nvSpPr>
          <p:cNvPr id="8217" name="Line 27"/>
          <p:cNvSpPr/>
          <p:nvPr/>
        </p:nvSpPr>
        <p:spPr>
          <a:xfrm>
            <a:off x="179388" y="5865813"/>
            <a:ext cx="55626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18" name="Line 28"/>
          <p:cNvSpPr/>
          <p:nvPr/>
        </p:nvSpPr>
        <p:spPr>
          <a:xfrm>
            <a:off x="179388" y="6634163"/>
            <a:ext cx="2590800" cy="0"/>
          </a:xfrm>
          <a:prstGeom prst="line">
            <a:avLst/>
          </a:prstGeom>
          <a:ln w="12700">
            <a:noFill/>
          </a:ln>
        </p:spPr>
      </p:sp>
      <p:sp>
        <p:nvSpPr>
          <p:cNvPr id="8219" name="Line 29"/>
          <p:cNvSpPr/>
          <p:nvPr/>
        </p:nvSpPr>
        <p:spPr>
          <a:xfrm>
            <a:off x="3635375" y="1268413"/>
            <a:ext cx="0" cy="5348287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20" name="Line 30"/>
          <p:cNvSpPr/>
          <p:nvPr/>
        </p:nvSpPr>
        <p:spPr>
          <a:xfrm>
            <a:off x="179388" y="2060575"/>
            <a:ext cx="55626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21" name="Line 31"/>
          <p:cNvSpPr/>
          <p:nvPr/>
        </p:nvSpPr>
        <p:spPr>
          <a:xfrm>
            <a:off x="2770188" y="1285875"/>
            <a:ext cx="29718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22" name="Line 32"/>
          <p:cNvSpPr/>
          <p:nvPr/>
        </p:nvSpPr>
        <p:spPr>
          <a:xfrm>
            <a:off x="179388" y="2046288"/>
            <a:ext cx="0" cy="754062"/>
          </a:xfrm>
          <a:prstGeom prst="line">
            <a:avLst/>
          </a:prstGeom>
          <a:ln w="12700">
            <a:noFill/>
          </a:ln>
        </p:spPr>
      </p:sp>
      <p:sp>
        <p:nvSpPr>
          <p:cNvPr id="8223" name="Line 33"/>
          <p:cNvSpPr/>
          <p:nvPr/>
        </p:nvSpPr>
        <p:spPr>
          <a:xfrm>
            <a:off x="468313" y="2781300"/>
            <a:ext cx="0" cy="762000"/>
          </a:xfrm>
          <a:prstGeom prst="line">
            <a:avLst/>
          </a:prstGeom>
          <a:ln w="12700">
            <a:noFill/>
          </a:ln>
        </p:spPr>
      </p:sp>
      <p:sp>
        <p:nvSpPr>
          <p:cNvPr id="8224" name="Line 34"/>
          <p:cNvSpPr/>
          <p:nvPr/>
        </p:nvSpPr>
        <p:spPr>
          <a:xfrm>
            <a:off x="179388" y="3562350"/>
            <a:ext cx="0" cy="768350"/>
          </a:xfrm>
          <a:prstGeom prst="line">
            <a:avLst/>
          </a:prstGeom>
          <a:ln w="12700">
            <a:noFill/>
          </a:ln>
        </p:spPr>
      </p:sp>
      <p:sp>
        <p:nvSpPr>
          <p:cNvPr id="8225" name="Line 35"/>
          <p:cNvSpPr/>
          <p:nvPr/>
        </p:nvSpPr>
        <p:spPr>
          <a:xfrm>
            <a:off x="179388" y="4330700"/>
            <a:ext cx="0" cy="768350"/>
          </a:xfrm>
          <a:prstGeom prst="line">
            <a:avLst/>
          </a:prstGeom>
          <a:ln w="12700">
            <a:noFill/>
          </a:ln>
        </p:spPr>
      </p:sp>
      <p:sp>
        <p:nvSpPr>
          <p:cNvPr id="8226" name="Line 36"/>
          <p:cNvSpPr/>
          <p:nvPr/>
        </p:nvSpPr>
        <p:spPr>
          <a:xfrm>
            <a:off x="179388" y="5099050"/>
            <a:ext cx="0" cy="766763"/>
          </a:xfrm>
          <a:prstGeom prst="line">
            <a:avLst/>
          </a:prstGeom>
          <a:ln w="12700">
            <a:noFill/>
          </a:ln>
        </p:spPr>
      </p:sp>
      <p:sp>
        <p:nvSpPr>
          <p:cNvPr id="8227" name="Line 37"/>
          <p:cNvSpPr/>
          <p:nvPr/>
        </p:nvSpPr>
        <p:spPr>
          <a:xfrm>
            <a:off x="179388" y="5865813"/>
            <a:ext cx="0" cy="768350"/>
          </a:xfrm>
          <a:prstGeom prst="line">
            <a:avLst/>
          </a:prstGeom>
          <a:ln w="12700">
            <a:noFill/>
          </a:ln>
        </p:spPr>
      </p:sp>
      <p:sp>
        <p:nvSpPr>
          <p:cNvPr id="8228" name="Line 38"/>
          <p:cNvSpPr/>
          <p:nvPr/>
        </p:nvSpPr>
        <p:spPr>
          <a:xfrm>
            <a:off x="5741988" y="2046288"/>
            <a:ext cx="0" cy="754062"/>
          </a:xfrm>
          <a:prstGeom prst="line">
            <a:avLst/>
          </a:prstGeom>
          <a:ln w="12700">
            <a:noFill/>
          </a:ln>
        </p:spPr>
      </p:sp>
      <p:sp>
        <p:nvSpPr>
          <p:cNvPr id="8229" name="Line 39"/>
          <p:cNvSpPr/>
          <p:nvPr/>
        </p:nvSpPr>
        <p:spPr>
          <a:xfrm>
            <a:off x="5741988" y="2800350"/>
            <a:ext cx="0" cy="762000"/>
          </a:xfrm>
          <a:prstGeom prst="line">
            <a:avLst/>
          </a:prstGeom>
          <a:ln w="12700">
            <a:noFill/>
          </a:ln>
        </p:spPr>
      </p:sp>
      <p:sp>
        <p:nvSpPr>
          <p:cNvPr id="8230" name="Line 40"/>
          <p:cNvSpPr/>
          <p:nvPr/>
        </p:nvSpPr>
        <p:spPr>
          <a:xfrm>
            <a:off x="5724525" y="3644900"/>
            <a:ext cx="0" cy="768350"/>
          </a:xfrm>
          <a:prstGeom prst="line">
            <a:avLst/>
          </a:prstGeom>
          <a:ln w="12700">
            <a:noFill/>
          </a:ln>
        </p:spPr>
      </p:sp>
      <p:sp>
        <p:nvSpPr>
          <p:cNvPr id="8231" name="Line 41"/>
          <p:cNvSpPr/>
          <p:nvPr/>
        </p:nvSpPr>
        <p:spPr>
          <a:xfrm>
            <a:off x="5741988" y="4330700"/>
            <a:ext cx="0" cy="768350"/>
          </a:xfrm>
          <a:prstGeom prst="line">
            <a:avLst/>
          </a:prstGeom>
          <a:ln w="12700">
            <a:noFill/>
          </a:ln>
        </p:spPr>
      </p:sp>
      <p:sp>
        <p:nvSpPr>
          <p:cNvPr id="8232" name="Line 42"/>
          <p:cNvSpPr/>
          <p:nvPr/>
        </p:nvSpPr>
        <p:spPr>
          <a:xfrm>
            <a:off x="5741988" y="5099050"/>
            <a:ext cx="0" cy="766763"/>
          </a:xfrm>
          <a:prstGeom prst="line">
            <a:avLst/>
          </a:prstGeom>
          <a:ln w="12700">
            <a:noFill/>
          </a:ln>
        </p:spPr>
      </p:sp>
      <p:sp>
        <p:nvSpPr>
          <p:cNvPr id="8233" name="Line 43"/>
          <p:cNvSpPr/>
          <p:nvPr/>
        </p:nvSpPr>
        <p:spPr>
          <a:xfrm>
            <a:off x="5741988" y="5865813"/>
            <a:ext cx="0" cy="768350"/>
          </a:xfrm>
          <a:prstGeom prst="line">
            <a:avLst/>
          </a:prstGeom>
          <a:ln w="12700">
            <a:noFill/>
          </a:ln>
        </p:spPr>
      </p:sp>
      <p:sp>
        <p:nvSpPr>
          <p:cNvPr id="8234" name="Line 44"/>
          <p:cNvSpPr/>
          <p:nvPr/>
        </p:nvSpPr>
        <p:spPr>
          <a:xfrm>
            <a:off x="2770188" y="6634163"/>
            <a:ext cx="2971800" cy="0"/>
          </a:xfrm>
          <a:prstGeom prst="line">
            <a:avLst/>
          </a:prstGeom>
          <a:ln w="12700">
            <a:noFill/>
          </a:ln>
        </p:spPr>
      </p:sp>
      <p:sp>
        <p:nvSpPr>
          <p:cNvPr id="8235" name="AutoShape 45"/>
          <p:cNvSpPr/>
          <p:nvPr/>
        </p:nvSpPr>
        <p:spPr>
          <a:xfrm rot="-5369776">
            <a:off x="3797300" y="-623887"/>
            <a:ext cx="914400" cy="2971800"/>
          </a:xfrm>
          <a:prstGeom prst="flowChartDelay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36" name="Text Box 46"/>
          <p:cNvSpPr txBox="1"/>
          <p:nvPr/>
        </p:nvSpPr>
        <p:spPr>
          <a:xfrm>
            <a:off x="2209483" y="569913"/>
            <a:ext cx="76327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dirty="0">
                <a:latin typeface="Arial" panose="020B0604020202020204" pitchFamily="34" charset="0"/>
              </a:rPr>
              <a:t>Benniu Middle School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237" name="Text Box 47"/>
          <p:cNvSpPr txBox="1"/>
          <p:nvPr/>
        </p:nvSpPr>
        <p:spPr>
          <a:xfrm>
            <a:off x="250825" y="1412875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Number of students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64560" name="Text Box 48"/>
          <p:cNvSpPr txBox="1"/>
          <p:nvPr/>
        </p:nvSpPr>
        <p:spPr>
          <a:xfrm>
            <a:off x="3832225" y="1412875"/>
            <a:ext cx="1316038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</a:rPr>
              <a:t> 1000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8239" name="Text Box 49"/>
          <p:cNvSpPr txBox="1"/>
          <p:nvPr/>
        </p:nvSpPr>
        <p:spPr>
          <a:xfrm>
            <a:off x="228600" y="217805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Number of teachers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64562" name="Text Box 50"/>
          <p:cNvSpPr txBox="1"/>
          <p:nvPr/>
        </p:nvSpPr>
        <p:spPr>
          <a:xfrm>
            <a:off x="3810000" y="2178050"/>
            <a:ext cx="1554163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</a:rPr>
              <a:t>  </a:t>
            </a:r>
            <a:r>
              <a:rPr lang="en-US" altLang="zh-CN" sz="2000" dirty="0">
                <a:latin typeface="Arial" panose="020B0604020202020204" pitchFamily="34" charset="0"/>
              </a:rPr>
              <a:t>100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8241" name="Text Box 51"/>
          <p:cNvSpPr txBox="1"/>
          <p:nvPr/>
        </p:nvSpPr>
        <p:spPr>
          <a:xfrm>
            <a:off x="179388" y="4365625"/>
            <a:ext cx="38163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How much time do students spend on homework every day?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64564" name="Text Box 52"/>
          <p:cNvSpPr txBox="1"/>
          <p:nvPr/>
        </p:nvSpPr>
        <p:spPr>
          <a:xfrm>
            <a:off x="3779838" y="2997200"/>
            <a:ext cx="15240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</a:rPr>
              <a:t>   30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8243" name="Text Box 53"/>
          <p:cNvSpPr txBox="1"/>
          <p:nvPr/>
        </p:nvSpPr>
        <p:spPr>
          <a:xfrm>
            <a:off x="250825" y="5157788"/>
            <a:ext cx="28194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Do students wear uniforms?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64566" name="Text Box 54"/>
          <p:cNvSpPr txBox="1"/>
          <p:nvPr/>
        </p:nvSpPr>
        <p:spPr>
          <a:xfrm>
            <a:off x="3635375" y="3716338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</a:rPr>
              <a:t>8 weeks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8245" name="Text Box 55"/>
          <p:cNvSpPr txBox="1"/>
          <p:nvPr/>
        </p:nvSpPr>
        <p:spPr>
          <a:xfrm>
            <a:off x="250825" y="5876925"/>
            <a:ext cx="28194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Do students do morning exercises?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64568" name="Text Box 56"/>
          <p:cNvSpPr txBox="1"/>
          <p:nvPr/>
        </p:nvSpPr>
        <p:spPr>
          <a:xfrm>
            <a:off x="3996055" y="4413250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</a:rPr>
              <a:t>… hours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8247" name="Text Box 57"/>
          <p:cNvSpPr txBox="1"/>
          <p:nvPr/>
        </p:nvSpPr>
        <p:spPr>
          <a:xfrm>
            <a:off x="250825" y="3644900"/>
            <a:ext cx="2663825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70" name="Text Box 58"/>
          <p:cNvSpPr txBox="1"/>
          <p:nvPr/>
        </p:nvSpPr>
        <p:spPr>
          <a:xfrm>
            <a:off x="3851275" y="5300663"/>
            <a:ext cx="936625" cy="3968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yes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64571" name="Text Box 59"/>
          <p:cNvSpPr txBox="1"/>
          <p:nvPr/>
        </p:nvSpPr>
        <p:spPr>
          <a:xfrm>
            <a:off x="3851275" y="6154738"/>
            <a:ext cx="1008063" cy="3968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640267"/>
            </a:prst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yes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0" y="0"/>
            <a:ext cx="2124075" cy="6461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Lead-in</a:t>
            </a:r>
            <a:endParaRPr kumimoji="0" lang="en-US" altLang="zh-CN" sz="4000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60" grpId="0"/>
      <p:bldP spid="64562" grpId="0"/>
      <p:bldP spid="64564" grpId="0"/>
      <p:bldP spid="64566" grpId="0"/>
      <p:bldP spid="64568" grpId="0"/>
      <p:bldP spid="64570" grpId="0"/>
      <p:bldP spid="645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AutoShape 2"/>
          <p:cNvSpPr/>
          <p:nvPr/>
        </p:nvSpPr>
        <p:spPr>
          <a:xfrm>
            <a:off x="323850" y="388938"/>
            <a:ext cx="8610600" cy="62801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76200" cap="flat" cmpd="sng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pPr algn="ctr"/>
            <a:endParaRPr lang="zh-CN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/>
          <p:nvPr/>
        </p:nvSpPr>
        <p:spPr>
          <a:xfrm>
            <a:off x="3779838" y="3846513"/>
            <a:ext cx="5113337" cy="579437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2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Woodland School 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(the UK)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0905" name="Text Box 9"/>
          <p:cNvSpPr txBox="1"/>
          <p:nvPr/>
        </p:nvSpPr>
        <p:spPr>
          <a:xfrm>
            <a:off x="2484438" y="5646738"/>
            <a:ext cx="6983412" cy="579437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Rocky Mountain High School 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(the USA)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0906" name="Text Box 10"/>
          <p:cNvSpPr txBox="1"/>
          <p:nvPr/>
        </p:nvSpPr>
        <p:spPr>
          <a:xfrm>
            <a:off x="2987675" y="2060575"/>
            <a:ext cx="6553200" cy="579438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2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 Sunshine Middle School 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(China</a:t>
            </a:r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endParaRPr lang="en-US" altLang="zh-CN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222" name="Group 14"/>
          <p:cNvGrpSpPr/>
          <p:nvPr/>
        </p:nvGrpSpPr>
        <p:grpSpPr>
          <a:xfrm>
            <a:off x="611188" y="1212850"/>
            <a:ext cx="1943100" cy="1512888"/>
            <a:chOff x="431" y="2704"/>
            <a:chExt cx="1134" cy="969"/>
          </a:xfrm>
        </p:grpSpPr>
        <p:pic>
          <p:nvPicPr>
            <p:cNvPr id="9223" name="Picture 6" descr="Chin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1" y="2976"/>
              <a:ext cx="1134" cy="6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4" name="Picture 11" descr="l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6000"/>
            </a:blip>
            <a:stretch>
              <a:fillRect/>
            </a:stretch>
          </p:blipFill>
          <p:spPr>
            <a:xfrm>
              <a:off x="657" y="2704"/>
              <a:ext cx="804" cy="9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25" name="WordArt 15" descr="窄竖线"/>
          <p:cNvSpPr>
            <a:spLocks noTextEdit="1"/>
          </p:cNvSpPr>
          <p:nvPr/>
        </p:nvSpPr>
        <p:spPr>
          <a:xfrm>
            <a:off x="1619250" y="-387350"/>
            <a:ext cx="6697663" cy="15303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our friends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9226" name="Text Box 16"/>
          <p:cNvSpPr txBox="1"/>
          <p:nvPr/>
        </p:nvSpPr>
        <p:spPr>
          <a:xfrm>
            <a:off x="4211638" y="4941888"/>
            <a:ext cx="18764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John </a:t>
            </a:r>
            <a:endParaRPr lang="en-US" altLang="zh-CN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227" name="Text Box 17"/>
          <p:cNvSpPr txBox="1"/>
          <p:nvPr/>
        </p:nvSpPr>
        <p:spPr>
          <a:xfrm>
            <a:off x="4140200" y="1503363"/>
            <a:ext cx="22733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Daniel </a:t>
            </a:r>
            <a:endParaRPr lang="en-US" altLang="zh-CN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228" name="Text Box 18"/>
          <p:cNvSpPr txBox="1"/>
          <p:nvPr/>
        </p:nvSpPr>
        <p:spPr>
          <a:xfrm>
            <a:off x="3995738" y="3141663"/>
            <a:ext cx="227171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Nancy </a:t>
            </a:r>
            <a:endParaRPr lang="en-US" altLang="zh-CN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29" name="Picture 24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3068638"/>
            <a:ext cx="1873250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25" descr="american-fla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88" y="5229225"/>
            <a:ext cx="1871662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26" descr="Lp2"/>
          <p:cNvPicPr>
            <a:picLocks noChangeAspect="1"/>
          </p:cNvPicPr>
          <p:nvPr/>
        </p:nvPicPr>
        <p:blipFill>
          <a:blip r:embed="rId7">
            <a:clrChange>
              <a:clrFrom>
                <a:srgbClr val="FAFCFD"/>
              </a:clrFrom>
              <a:clrTo>
                <a:srgbClr val="FA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13" y="2781300"/>
            <a:ext cx="1581150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27" descr="Lp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13" y="4868863"/>
            <a:ext cx="1368425" cy="140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  <p:bldP spid="80905" grpId="0"/>
      <p:bldP spid="809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20091210257187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 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1267" name="Text Box 4"/>
          <p:cNvSpPr txBox="1"/>
          <p:nvPr/>
        </p:nvSpPr>
        <p:spPr>
          <a:xfrm>
            <a:off x="609600" y="16002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1268" name="Text Box 5"/>
          <p:cNvSpPr txBox="1"/>
          <p:nvPr/>
        </p:nvSpPr>
        <p:spPr>
          <a:xfrm>
            <a:off x="2971800" y="1287463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grpSp>
        <p:nvGrpSpPr>
          <p:cNvPr id="11269" name="Group 6"/>
          <p:cNvGrpSpPr/>
          <p:nvPr/>
        </p:nvGrpSpPr>
        <p:grpSpPr>
          <a:xfrm>
            <a:off x="250825" y="1484313"/>
            <a:ext cx="6481763" cy="457200"/>
            <a:chOff x="144" y="720"/>
            <a:chExt cx="2736" cy="320"/>
          </a:xfrm>
        </p:grpSpPr>
        <p:sp>
          <p:nvSpPr>
            <p:cNvPr id="11270" name="Text Box 7"/>
            <p:cNvSpPr txBox="1"/>
            <p:nvPr/>
          </p:nvSpPr>
          <p:spPr>
            <a:xfrm>
              <a:off x="144" y="720"/>
              <a:ext cx="1536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20000"/>
                </a:spcBef>
              </a:pPr>
              <a:endParaRPr lang="zh-CN" altLang="zh-CN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1" name="Text Box 8"/>
            <p:cNvSpPr txBox="1"/>
            <p:nvPr/>
          </p:nvSpPr>
          <p:spPr>
            <a:xfrm>
              <a:off x="2400" y="720"/>
              <a:ext cx="480" cy="2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endParaRPr lang="zh-CN" altLang="zh-CN" sz="20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72" name="Group 9"/>
          <p:cNvGrpSpPr/>
          <p:nvPr/>
        </p:nvGrpSpPr>
        <p:grpSpPr>
          <a:xfrm>
            <a:off x="250825" y="1989138"/>
            <a:ext cx="6481763" cy="457200"/>
            <a:chOff x="144" y="720"/>
            <a:chExt cx="2736" cy="288"/>
          </a:xfrm>
        </p:grpSpPr>
        <p:sp>
          <p:nvSpPr>
            <p:cNvPr id="11273" name="Text Box 10"/>
            <p:cNvSpPr txBox="1"/>
            <p:nvPr/>
          </p:nvSpPr>
          <p:spPr>
            <a:xfrm>
              <a:off x="144" y="720"/>
              <a:ext cx="15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20000"/>
                </a:spcBef>
              </a:pPr>
              <a:endParaRPr lang="zh-CN" altLang="zh-CN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4" name="Text Box 11"/>
            <p:cNvSpPr txBox="1"/>
            <p:nvPr/>
          </p:nvSpPr>
          <p:spPr>
            <a:xfrm>
              <a:off x="2400" y="720"/>
              <a:ext cx="48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endParaRPr lang="zh-CN" altLang="zh-CN" sz="20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75" name="Group 12"/>
          <p:cNvGrpSpPr/>
          <p:nvPr/>
        </p:nvGrpSpPr>
        <p:grpSpPr>
          <a:xfrm>
            <a:off x="228600" y="2921000"/>
            <a:ext cx="4462463" cy="457200"/>
            <a:chOff x="144" y="1584"/>
            <a:chExt cx="2811" cy="288"/>
          </a:xfrm>
        </p:grpSpPr>
        <p:sp>
          <p:nvSpPr>
            <p:cNvPr id="11276" name="Text Box 13"/>
            <p:cNvSpPr txBox="1"/>
            <p:nvPr/>
          </p:nvSpPr>
          <p:spPr>
            <a:xfrm>
              <a:off x="144" y="1584"/>
              <a:ext cx="17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20000"/>
                </a:spcBef>
              </a:pPr>
              <a:endParaRPr lang="zh-CN" altLang="zh-CN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277" name="Text Box 14"/>
            <p:cNvSpPr txBox="1"/>
            <p:nvPr/>
          </p:nvSpPr>
          <p:spPr>
            <a:xfrm>
              <a:off x="2400" y="1584"/>
              <a:ext cx="55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000" b="1" dirty="0">
                  <a:latin typeface="Times New Roman" panose="02020603050405020304" pitchFamily="18" charset="0"/>
                </a:rPr>
                <a:t>  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14031" name="Group 15"/>
          <p:cNvGraphicFramePr>
            <a:graphicFrameLocks noGrp="1"/>
          </p:cNvGraphicFramePr>
          <p:nvPr>
            <p:ph idx="1"/>
          </p:nvPr>
        </p:nvGraphicFramePr>
        <p:xfrm>
          <a:off x="827088" y="1989138"/>
          <a:ext cx="8050213" cy="4435475"/>
        </p:xfrm>
        <a:graphic>
          <a:graphicData uri="http://schemas.openxmlformats.org/drawingml/2006/table">
            <a:tbl>
              <a:tblPr/>
              <a:tblGrid>
                <a:gridCol w="5257800"/>
                <a:gridCol w="27924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1301" name="AutoShape 38"/>
          <p:cNvSpPr/>
          <p:nvPr/>
        </p:nvSpPr>
        <p:spPr>
          <a:xfrm rot="-5369776">
            <a:off x="6734175" y="-177800"/>
            <a:ext cx="1503363" cy="2808288"/>
          </a:xfrm>
          <a:prstGeom prst="flowChartDelay">
            <a:avLst/>
          </a:prstGeom>
          <a:solidFill>
            <a:srgbClr val="0066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302" name="Text Box 39"/>
          <p:cNvSpPr txBox="1"/>
          <p:nvPr/>
        </p:nvSpPr>
        <p:spPr>
          <a:xfrm>
            <a:off x="6156325" y="981075"/>
            <a:ext cx="2700338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 Black" panose="020B0A04020102020204" pitchFamily="34" charset="0"/>
              </a:rPr>
              <a:t>Sunshine Middle School</a:t>
            </a:r>
            <a:endParaRPr lang="en-US" altLang="zh-CN" sz="2400" b="1" dirty="0">
              <a:latin typeface="Arial Black" panose="020B0A04020102020204" pitchFamily="34" charset="0"/>
            </a:endParaRPr>
          </a:p>
        </p:txBody>
      </p:sp>
      <p:sp>
        <p:nvSpPr>
          <p:cNvPr id="11303" name="Text Box 40"/>
          <p:cNvSpPr txBox="1"/>
          <p:nvPr/>
        </p:nvSpPr>
        <p:spPr>
          <a:xfrm>
            <a:off x="900113" y="2060575"/>
            <a:ext cx="30956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 Black" panose="020B0A04020102020204" pitchFamily="34" charset="0"/>
              </a:rPr>
              <a:t>Number of students</a:t>
            </a:r>
            <a:endParaRPr lang="en-US" altLang="zh-CN" sz="2000" b="1" dirty="0">
              <a:latin typeface="Arial Black" panose="020B0A04020102020204" pitchFamily="34" charset="0"/>
            </a:endParaRPr>
          </a:p>
        </p:txBody>
      </p:sp>
      <p:sp>
        <p:nvSpPr>
          <p:cNvPr id="214057" name="Text Box 41"/>
          <p:cNvSpPr txBox="1"/>
          <p:nvPr/>
        </p:nvSpPr>
        <p:spPr>
          <a:xfrm>
            <a:off x="6372225" y="2060575"/>
            <a:ext cx="12969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1,309</a:t>
            </a:r>
            <a:endParaRPr lang="en-US" altLang="zh-CN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305" name="Text Box 42"/>
          <p:cNvSpPr txBox="1"/>
          <p:nvPr/>
        </p:nvSpPr>
        <p:spPr>
          <a:xfrm>
            <a:off x="900113" y="2636838"/>
            <a:ext cx="381635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 Black" panose="020B0A04020102020204" pitchFamily="34" charset="0"/>
              </a:rPr>
              <a:t>Number of teachers</a:t>
            </a:r>
            <a:endParaRPr lang="en-US" altLang="zh-CN" sz="2000" b="1" dirty="0">
              <a:latin typeface="Arial Black" panose="020B0A04020102020204" pitchFamily="34" charset="0"/>
            </a:endParaRPr>
          </a:p>
        </p:txBody>
      </p:sp>
      <p:sp>
        <p:nvSpPr>
          <p:cNvPr id="214059" name="Text Box 43"/>
          <p:cNvSpPr txBox="1"/>
          <p:nvPr/>
        </p:nvSpPr>
        <p:spPr>
          <a:xfrm>
            <a:off x="6588125" y="2636838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90</a:t>
            </a:r>
            <a:endParaRPr lang="en-US" altLang="zh-CN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307" name="Text Box 44"/>
          <p:cNvSpPr txBox="1"/>
          <p:nvPr/>
        </p:nvSpPr>
        <p:spPr>
          <a:xfrm>
            <a:off x="900113" y="3476625"/>
            <a:ext cx="478631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 Black" panose="020B0A04020102020204" pitchFamily="34" charset="0"/>
              </a:rPr>
              <a:t>How long is the summer holiday?</a:t>
            </a:r>
            <a:endParaRPr lang="en-US" altLang="zh-CN" sz="2000" dirty="0">
              <a:latin typeface="Arial Black" panose="020B0A04020102020204" pitchFamily="34" charset="0"/>
            </a:endParaRPr>
          </a:p>
        </p:txBody>
      </p:sp>
      <p:sp>
        <p:nvSpPr>
          <p:cNvPr id="11308" name="Text Box 45"/>
          <p:cNvSpPr txBox="1"/>
          <p:nvPr/>
        </p:nvSpPr>
        <p:spPr>
          <a:xfrm>
            <a:off x="971550" y="4149725"/>
            <a:ext cx="496887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dirty="0">
                <a:latin typeface="Arial Black" panose="020B0A04020102020204" pitchFamily="34" charset="0"/>
              </a:rPr>
              <a:t>How much time do students spend on homework every day?</a:t>
            </a:r>
            <a:endParaRPr lang="en-US" altLang="zh-CN" sz="2000" dirty="0">
              <a:latin typeface="Arial Black" panose="020B0A04020102020204" pitchFamily="34" charset="0"/>
            </a:endParaRPr>
          </a:p>
        </p:txBody>
      </p:sp>
      <p:sp>
        <p:nvSpPr>
          <p:cNvPr id="11309" name="Text Box 46"/>
          <p:cNvSpPr txBox="1"/>
          <p:nvPr/>
        </p:nvSpPr>
        <p:spPr>
          <a:xfrm>
            <a:off x="971550" y="5157788"/>
            <a:ext cx="5040313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 Black" panose="020B0A04020102020204" pitchFamily="34" charset="0"/>
              </a:rPr>
              <a:t>Do students wear uniforms?</a:t>
            </a:r>
            <a:endParaRPr lang="en-US" altLang="zh-CN" sz="2000" dirty="0">
              <a:latin typeface="Arial Black" panose="020B0A04020102020204" pitchFamily="34" charset="0"/>
            </a:endParaRPr>
          </a:p>
        </p:txBody>
      </p:sp>
      <p:sp>
        <p:nvSpPr>
          <p:cNvPr id="11310" name="Text Box 47"/>
          <p:cNvSpPr txBox="1"/>
          <p:nvPr/>
        </p:nvSpPr>
        <p:spPr>
          <a:xfrm>
            <a:off x="971550" y="5805488"/>
            <a:ext cx="4967288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 Black" panose="020B0A04020102020204" pitchFamily="34" charset="0"/>
              </a:rPr>
              <a:t>Do students do morning exercises?</a:t>
            </a:r>
            <a:endParaRPr lang="en-US" altLang="zh-CN" sz="2000" dirty="0">
              <a:latin typeface="Arial Black" panose="020B0A04020102020204" pitchFamily="34" charset="0"/>
            </a:endParaRPr>
          </a:p>
        </p:txBody>
      </p:sp>
      <p:sp>
        <p:nvSpPr>
          <p:cNvPr id="214064" name="Text Box 48"/>
          <p:cNvSpPr txBox="1"/>
          <p:nvPr/>
        </p:nvSpPr>
        <p:spPr>
          <a:xfrm>
            <a:off x="6372225" y="3429000"/>
            <a:ext cx="230505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Arial Black" panose="020B0A04020102020204" pitchFamily="34" charset="0"/>
              </a:rPr>
              <a:t>8 weeks</a:t>
            </a:r>
            <a:endParaRPr lang="en-US" altLang="zh-CN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4065" name="Text Box 49"/>
          <p:cNvSpPr txBox="1"/>
          <p:nvPr/>
        </p:nvSpPr>
        <p:spPr>
          <a:xfrm>
            <a:off x="6372225" y="4292600"/>
            <a:ext cx="24479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Arial Black" panose="020B0A04020102020204" pitchFamily="34" charset="0"/>
              </a:rPr>
              <a:t>3 hours</a:t>
            </a:r>
            <a:endParaRPr lang="en-US" altLang="zh-CN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4066" name="Text Box 50"/>
          <p:cNvSpPr txBox="1"/>
          <p:nvPr/>
        </p:nvSpPr>
        <p:spPr>
          <a:xfrm>
            <a:off x="6588125" y="5157788"/>
            <a:ext cx="13684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Arial Black" panose="020B0A04020102020204" pitchFamily="34" charset="0"/>
              </a:rPr>
              <a:t>yes</a:t>
            </a:r>
            <a:endParaRPr lang="en-US" altLang="zh-CN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314" name="Text Box 51"/>
          <p:cNvSpPr txBox="1"/>
          <p:nvPr/>
        </p:nvSpPr>
        <p:spPr>
          <a:xfrm>
            <a:off x="6588125" y="5876925"/>
            <a:ext cx="9366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 Black" panose="020B0A04020102020204" pitchFamily="34" charset="0"/>
              </a:rPr>
              <a:t>yes</a:t>
            </a:r>
            <a:endParaRPr lang="en-US" altLang="zh-CN" sz="2000" dirty="0">
              <a:latin typeface="Arial Black" panose="020B0A04020102020204" pitchFamily="34" charset="0"/>
            </a:endParaRPr>
          </a:p>
        </p:txBody>
      </p:sp>
      <p:sp>
        <p:nvSpPr>
          <p:cNvPr id="11315" name="Text Box 52"/>
          <p:cNvSpPr txBox="1"/>
          <p:nvPr/>
        </p:nvSpPr>
        <p:spPr>
          <a:xfrm>
            <a:off x="1116013" y="333375"/>
            <a:ext cx="50403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 Black" panose="020B0A04020102020204" pitchFamily="34" charset="0"/>
            </a:endParaRPr>
          </a:p>
        </p:txBody>
      </p:sp>
      <p:sp>
        <p:nvSpPr>
          <p:cNvPr id="11316" name="Text Box 53"/>
          <p:cNvSpPr txBox="1"/>
          <p:nvPr/>
        </p:nvSpPr>
        <p:spPr>
          <a:xfrm>
            <a:off x="611188" y="333375"/>
            <a:ext cx="6408737" cy="85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en-US" altLang="zh-CN" sz="2000" b="1" dirty="0">
              <a:solidFill>
                <a:srgbClr val="6600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dirty="0">
              <a:latin typeface="Arial" panose="020B0604020202020204" pitchFamily="34" charset="0"/>
            </a:endParaRPr>
          </a:p>
        </p:txBody>
      </p:sp>
      <p:grpSp>
        <p:nvGrpSpPr>
          <p:cNvPr id="5" name="Group 86"/>
          <p:cNvGrpSpPr/>
          <p:nvPr/>
        </p:nvGrpSpPr>
        <p:grpSpPr>
          <a:xfrm>
            <a:off x="1331913" y="3716338"/>
            <a:ext cx="7056437" cy="2305050"/>
            <a:chOff x="204" y="572"/>
            <a:chExt cx="5216" cy="1134"/>
          </a:xfrm>
        </p:grpSpPr>
        <p:grpSp>
          <p:nvGrpSpPr>
            <p:cNvPr id="11318" name="Group 87"/>
            <p:cNvGrpSpPr/>
            <p:nvPr/>
          </p:nvGrpSpPr>
          <p:grpSpPr>
            <a:xfrm>
              <a:off x="204" y="572"/>
              <a:ext cx="5216" cy="1043"/>
              <a:chOff x="204" y="572"/>
              <a:chExt cx="5216" cy="1043"/>
            </a:xfrm>
          </p:grpSpPr>
          <p:sp>
            <p:nvSpPr>
              <p:cNvPr id="11319" name="AutoShape 88"/>
              <p:cNvSpPr/>
              <p:nvPr/>
            </p:nvSpPr>
            <p:spPr>
              <a:xfrm>
                <a:off x="204" y="572"/>
                <a:ext cx="5216" cy="1043"/>
              </a:xfrm>
              <a:prstGeom prst="foldedCorner">
                <a:avLst>
                  <a:gd name="adj" fmla="val 12500"/>
                </a:avLst>
              </a:prstGeom>
              <a:solidFill>
                <a:srgbClr val="FFFFFF"/>
              </a:solidFill>
              <a:ln w="28575" cap="rnd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endParaRPr lang="zh-CN" altLang="zh-CN" sz="18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0" name="Text Box 89"/>
              <p:cNvSpPr txBox="1"/>
              <p:nvPr/>
            </p:nvSpPr>
            <p:spPr>
              <a:xfrm>
                <a:off x="250" y="935"/>
                <a:ext cx="4897" cy="4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sz="2400" b="1" dirty="0">
                    <a:solidFill>
                      <a:srgbClr val="FF6600"/>
                    </a:solidFill>
                    <a:latin typeface="楷体_GB2312" pitchFamily="49" charset="-122"/>
                    <a:ea typeface="楷体_GB2312" pitchFamily="49" charset="-122"/>
                  </a:rPr>
                  <a:t>在做听力之前，我们可以尝试根据已有的信息和上下文语境来推测所缺内容。</a:t>
                </a:r>
                <a:endParaRPr lang="zh-CN" altLang="en-US" sz="2400" b="1" dirty="0">
                  <a:solidFill>
                    <a:srgbClr val="FF66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1321" name="Text Box 90"/>
              <p:cNvSpPr txBox="1"/>
              <p:nvPr/>
            </p:nvSpPr>
            <p:spPr>
              <a:xfrm>
                <a:off x="227" y="618"/>
                <a:ext cx="4787" cy="1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 sz="2000" b="1" dirty="0">
                    <a:solidFill>
                      <a:srgbClr val="6600CC"/>
                    </a:solidFill>
                    <a:latin typeface="Arial" panose="020B0604020202020204" pitchFamily="34" charset="0"/>
                  </a:rPr>
                  <a:t>Listening tip </a:t>
                </a:r>
                <a:r>
                  <a:rPr lang="zh-CN" altLang="en-US" sz="2000" b="1" dirty="0">
                    <a:solidFill>
                      <a:srgbClr val="6600CC"/>
                    </a:solidFill>
                    <a:latin typeface="楷体_GB2312" pitchFamily="49" charset="-122"/>
                    <a:ea typeface="楷体_GB2312" pitchFamily="49" charset="-122"/>
                  </a:rPr>
                  <a:t>（听力训练小提示）</a:t>
                </a:r>
                <a:r>
                  <a:rPr lang="en-US" altLang="zh-CN" sz="2000" b="1" dirty="0">
                    <a:solidFill>
                      <a:srgbClr val="6600CC"/>
                    </a:solidFill>
                    <a:latin typeface="楷体_GB2312" pitchFamily="49" charset="-122"/>
                    <a:ea typeface="楷体_GB2312" pitchFamily="49" charset="-122"/>
                  </a:rPr>
                  <a:t>:Prediction  </a:t>
                </a:r>
                <a:r>
                  <a:rPr lang="zh-CN" altLang="en-US" sz="2000" b="1" dirty="0">
                    <a:solidFill>
                      <a:srgbClr val="6600CC"/>
                    </a:solidFill>
                    <a:latin typeface="Arial" panose="020B0604020202020204" pitchFamily="34" charset="0"/>
                    <a:ea typeface="楷体_GB2312" pitchFamily="49" charset="-122"/>
                  </a:rPr>
                  <a:t>预测</a:t>
                </a:r>
                <a:endParaRPr lang="zh-CN" altLang="en-US" sz="2000" b="1" dirty="0">
                  <a:solidFill>
                    <a:srgbClr val="6600CC"/>
                  </a:solidFill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</p:grpSp>
        <p:pic>
          <p:nvPicPr>
            <p:cNvPr id="11322" name="Picture 91" descr="HeinH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" y="1253"/>
              <a:ext cx="453" cy="45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323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333375"/>
            <a:ext cx="1873250" cy="164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24" name="Text Box 62"/>
          <p:cNvSpPr txBox="1"/>
          <p:nvPr/>
        </p:nvSpPr>
        <p:spPr>
          <a:xfrm>
            <a:off x="900113" y="260350"/>
            <a:ext cx="4032250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</a:rPr>
              <a:t>Task   1</a:t>
            </a:r>
            <a:endParaRPr lang="en-US" altLang="zh-CN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b="1" i="1" dirty="0">
                <a:latin typeface="Arial" panose="020B0604020202020204" pitchFamily="34" charset="0"/>
              </a:rPr>
              <a:t>Listen and complete the table.</a:t>
            </a:r>
            <a:endParaRPr lang="en-US" altLang="zh-CN" b="1" i="1" dirty="0">
              <a:latin typeface="Arial" panose="020B0604020202020204" pitchFamily="34" charset="0"/>
            </a:endParaRPr>
          </a:p>
        </p:txBody>
      </p:sp>
      <p:sp>
        <p:nvSpPr>
          <p:cNvPr id="11325" name="Text Box 63"/>
          <p:cNvSpPr txBox="1"/>
          <p:nvPr/>
        </p:nvSpPr>
        <p:spPr>
          <a:xfrm>
            <a:off x="7486650" y="6278563"/>
            <a:ext cx="1657350" cy="5889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660E47"/>
                </a:solidFill>
                <a:latin typeface="Arial" panose="020B0604020202020204" pitchFamily="34" charset="0"/>
              </a:rPr>
              <a:t>Part A1</a:t>
            </a:r>
            <a:endParaRPr lang="en-US" altLang="zh-CN" b="1" dirty="0">
              <a:solidFill>
                <a:srgbClr val="660E4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U2Inte0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51045" y="1978025"/>
            <a:ext cx="873760" cy="658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3" dur="31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4057" grpId="0"/>
      <p:bldP spid="214059" grpId="0"/>
      <p:bldP spid="214064" grpId="0"/>
      <p:bldP spid="214065" grpId="0"/>
      <p:bldP spid="214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表格 9217"/>
          <p:cNvGraphicFramePr/>
          <p:nvPr/>
        </p:nvGraphicFramePr>
        <p:xfrm>
          <a:off x="107950" y="115888"/>
          <a:ext cx="8928100" cy="4497388"/>
        </p:xfrm>
        <a:graphic>
          <a:graphicData uri="http://schemas.openxmlformats.org/drawingml/2006/table">
            <a:tbl>
              <a:tblPr/>
              <a:tblGrid>
                <a:gridCol w="3816350"/>
                <a:gridCol w="1871663"/>
                <a:gridCol w="1512887"/>
                <a:gridCol w="1727200"/>
              </a:tblGrid>
              <a:tr h="1030288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Schools 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Information 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A5E878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Sunshine Middle</a:t>
                      </a:r>
                      <a:r>
                        <a:rPr lang="en-US" altLang="zh-CN" sz="17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8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School</a:t>
                      </a:r>
                      <a:endParaRPr lang="en-US" altLang="zh-CN" sz="18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EBEC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Woodland</a:t>
                      </a:r>
                      <a:endParaRPr lang="en-US" altLang="zh-CN" sz="18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School</a:t>
                      </a:r>
                      <a:endParaRPr lang="en-US" altLang="zh-CN" sz="18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74E2"/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8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Rocky Mountain High School</a:t>
                      </a:r>
                      <a:endParaRPr lang="en-US" altLang="zh-CN" sz="18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7F"/>
                    </a:solidFill>
                  </a:tcPr>
                </a:tc>
              </a:tr>
              <a:tr h="517525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1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1,309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519112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517525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 weeks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874713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 hours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9112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17525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  <a:endParaRPr lang="en-US" altLang="zh-CN" sz="28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225327" name="Text Box 47"/>
          <p:cNvSpPr txBox="1"/>
          <p:nvPr/>
        </p:nvSpPr>
        <p:spPr>
          <a:xfrm>
            <a:off x="4284663" y="1700213"/>
            <a:ext cx="1223962" cy="487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34" name="Text Box 48"/>
          <p:cNvSpPr txBox="1"/>
          <p:nvPr/>
        </p:nvSpPr>
        <p:spPr>
          <a:xfrm>
            <a:off x="5940425" y="1700213"/>
            <a:ext cx="1223963" cy="487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29" name="Text Box 49"/>
          <p:cNvSpPr txBox="1"/>
          <p:nvPr/>
        </p:nvSpPr>
        <p:spPr>
          <a:xfrm>
            <a:off x="5940425" y="2205038"/>
            <a:ext cx="2016125" cy="48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</a:rPr>
              <a:t>6 weeks</a:t>
            </a:r>
            <a:endParaRPr lang="en-US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30" name="Text Box 50"/>
          <p:cNvSpPr txBox="1"/>
          <p:nvPr/>
        </p:nvSpPr>
        <p:spPr>
          <a:xfrm>
            <a:off x="7596188" y="1196975"/>
            <a:ext cx="1223962" cy="487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</a:rPr>
              <a:t>1,215</a:t>
            </a:r>
            <a:endParaRPr lang="en-US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31" name="Text Box 51"/>
          <p:cNvSpPr txBox="1"/>
          <p:nvPr/>
        </p:nvSpPr>
        <p:spPr>
          <a:xfrm>
            <a:off x="7740650" y="1700213"/>
            <a:ext cx="1223963" cy="487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</a:rPr>
              <a:t>85</a:t>
            </a:r>
            <a:endParaRPr lang="en-US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32" name="Text Box 52"/>
          <p:cNvSpPr txBox="1"/>
          <p:nvPr/>
        </p:nvSpPr>
        <p:spPr>
          <a:xfrm>
            <a:off x="5940425" y="2924175"/>
            <a:ext cx="1584325" cy="487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</a:rPr>
              <a:t>2 hours</a:t>
            </a:r>
            <a:endParaRPr lang="en-US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33" name="Text Box 53"/>
          <p:cNvSpPr txBox="1"/>
          <p:nvPr/>
        </p:nvSpPr>
        <p:spPr>
          <a:xfrm>
            <a:off x="7559675" y="2924175"/>
            <a:ext cx="1584325" cy="487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</a:rPr>
              <a:t>1 hour</a:t>
            </a:r>
            <a:endParaRPr lang="en-US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34" name="Text Box 54"/>
          <p:cNvSpPr txBox="1"/>
          <p:nvPr/>
        </p:nvSpPr>
        <p:spPr>
          <a:xfrm>
            <a:off x="0" y="4670425"/>
            <a:ext cx="9144000" cy="2187575"/>
          </a:xfrm>
          <a:prstGeom prst="rect">
            <a:avLst/>
          </a:prstGeom>
          <a:solidFill>
            <a:schemeClr val="tx2"/>
          </a:solidFill>
          <a:ln w="5715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latin typeface="Tahoma" panose="020B0604030504040204" pitchFamily="34" charset="0"/>
              </a:rPr>
              <a:t>A: What</a:t>
            </a:r>
            <a:r>
              <a:rPr lang="en-US" altLang="zh-CN" sz="2000" dirty="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zh-CN" sz="2000" dirty="0">
                <a:solidFill>
                  <a:srgbClr val="FFFF00"/>
                </a:solidFill>
                <a:latin typeface="Tahoma" panose="020B0604030504040204" pitchFamily="34" charset="0"/>
              </a:rPr>
              <a:t>s the number of students/teachers at _____School?   </a:t>
            </a:r>
            <a:endParaRPr lang="en-US" altLang="zh-CN" sz="20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latin typeface="Tahoma" panose="020B0604030504040204" pitchFamily="34" charset="0"/>
              </a:rPr>
              <a:t>B: The number of ___________ is _________.</a:t>
            </a:r>
            <a:endParaRPr lang="en-US" altLang="zh-CN" sz="20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latin typeface="Tahoma" panose="020B0604030504040204" pitchFamily="34" charset="0"/>
              </a:rPr>
              <a:t>A: How long is the summer holiday at __________School?      B: _________.</a:t>
            </a:r>
            <a:endParaRPr lang="en-US" altLang="zh-CN" sz="20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latin typeface="Tahoma" panose="020B0604030504040204" pitchFamily="34" charset="0"/>
              </a:rPr>
              <a:t>A: How much time do the students spend on homework every day at__ school?</a:t>
            </a:r>
            <a:endParaRPr lang="en-US" altLang="zh-CN" sz="20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latin typeface="Tahoma" panose="020B0604030504040204" pitchFamily="34" charset="0"/>
              </a:rPr>
              <a:t>B: __________.</a:t>
            </a:r>
            <a:endParaRPr lang="en-US" altLang="zh-CN" sz="20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latin typeface="Tahoma" panose="020B0604030504040204" pitchFamily="34" charset="0"/>
              </a:rPr>
              <a:t>A: Do students wear unifoms at __________ school ? B: _________. </a:t>
            </a:r>
            <a:endParaRPr lang="en-US" altLang="zh-CN" sz="200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225335" name="Picture 55" descr="中国国旗"/>
          <p:cNvPicPr>
            <a:picLocks noChangeAspect="1"/>
          </p:cNvPicPr>
          <p:nvPr/>
        </p:nvPicPr>
        <p:blipFill>
          <a:blip r:embed="rId1"/>
          <a:srcRect r="-117" b="-56"/>
          <a:stretch>
            <a:fillRect/>
          </a:stretch>
        </p:blipFill>
        <p:spPr>
          <a:xfrm>
            <a:off x="4932363" y="692150"/>
            <a:ext cx="719137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6" name="Picture 56" descr="gb-uj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692150"/>
            <a:ext cx="649288" cy="395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7" name="Picture 57" descr="american-fla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913" y="692150"/>
            <a:ext cx="647700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8" name="Text Box 58"/>
          <p:cNvSpPr txBox="1"/>
          <p:nvPr/>
        </p:nvSpPr>
        <p:spPr>
          <a:xfrm>
            <a:off x="4067175" y="2205038"/>
            <a:ext cx="1512888" cy="48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39" name="Text Box 59"/>
          <p:cNvSpPr txBox="1"/>
          <p:nvPr/>
        </p:nvSpPr>
        <p:spPr>
          <a:xfrm>
            <a:off x="4067175" y="2924175"/>
            <a:ext cx="1800225" cy="48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46" name="Text Box 60"/>
          <p:cNvSpPr txBox="1"/>
          <p:nvPr/>
        </p:nvSpPr>
        <p:spPr>
          <a:xfrm>
            <a:off x="179388" y="3644900"/>
            <a:ext cx="316865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Do students wear unifoms?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12347" name="Text Box 61"/>
          <p:cNvSpPr txBox="1"/>
          <p:nvPr/>
        </p:nvSpPr>
        <p:spPr>
          <a:xfrm>
            <a:off x="179388" y="4076700"/>
            <a:ext cx="467995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Do students do morning exercises?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12348" name="Text Box 62"/>
          <p:cNvSpPr txBox="1"/>
          <p:nvPr/>
        </p:nvSpPr>
        <p:spPr>
          <a:xfrm>
            <a:off x="179388" y="2205038"/>
            <a:ext cx="3887787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How long is the summer holiday?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12349" name="Text Box 63"/>
          <p:cNvSpPr txBox="1"/>
          <p:nvPr/>
        </p:nvSpPr>
        <p:spPr>
          <a:xfrm>
            <a:off x="179388" y="1196975"/>
            <a:ext cx="360045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Number of students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12350" name="Text Box 64"/>
          <p:cNvSpPr txBox="1"/>
          <p:nvPr/>
        </p:nvSpPr>
        <p:spPr>
          <a:xfrm>
            <a:off x="179388" y="1700213"/>
            <a:ext cx="3167062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Number of teachers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12351" name="Text Box 65"/>
          <p:cNvSpPr txBox="1"/>
          <p:nvPr/>
        </p:nvSpPr>
        <p:spPr>
          <a:xfrm>
            <a:off x="179388" y="2781300"/>
            <a:ext cx="39243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How much time do students spend on homework every day?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225346" name="Text Box 66"/>
          <p:cNvSpPr txBox="1"/>
          <p:nvPr/>
        </p:nvSpPr>
        <p:spPr>
          <a:xfrm>
            <a:off x="4500563" y="3573463"/>
            <a:ext cx="1081087" cy="48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47" name="Text Box 67"/>
          <p:cNvSpPr txBox="1"/>
          <p:nvPr/>
        </p:nvSpPr>
        <p:spPr>
          <a:xfrm>
            <a:off x="6156325" y="1196975"/>
            <a:ext cx="1008063" cy="48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</a:rPr>
              <a:t>308</a:t>
            </a:r>
            <a:endParaRPr lang="en-US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48" name="Text Box 68"/>
          <p:cNvSpPr txBox="1"/>
          <p:nvPr/>
        </p:nvSpPr>
        <p:spPr>
          <a:xfrm>
            <a:off x="7380288" y="2205038"/>
            <a:ext cx="1908175" cy="48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</a:rPr>
              <a:t>12 weeks</a:t>
            </a:r>
            <a:endParaRPr lang="en-US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49" name="Text Box 69"/>
          <p:cNvSpPr txBox="1"/>
          <p:nvPr/>
        </p:nvSpPr>
        <p:spPr>
          <a:xfrm>
            <a:off x="7885113" y="3500438"/>
            <a:ext cx="863600" cy="48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  <a:endParaRPr lang="en-US" altLang="zh-CN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5352" name="U2Inte02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32138" y="476250"/>
            <a:ext cx="657225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61" name="Text Box 63"/>
          <p:cNvSpPr txBox="1"/>
          <p:nvPr/>
        </p:nvSpPr>
        <p:spPr>
          <a:xfrm>
            <a:off x="7486650" y="6278563"/>
            <a:ext cx="1657350" cy="5889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660E47"/>
                </a:solidFill>
                <a:latin typeface="Arial" panose="020B0604020202020204" pitchFamily="34" charset="0"/>
              </a:rPr>
              <a:t>Part A2</a:t>
            </a:r>
            <a:endParaRPr lang="en-US" altLang="zh-CN" b="1" dirty="0">
              <a:solidFill>
                <a:srgbClr val="660E4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U2Inte02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70555" y="11969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22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" fill="hold"/>
                                        <p:tgtEl>
                                          <p:spTgt spid="2253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" fill="hold"/>
                                        <p:tgtEl>
                                          <p:spTgt spid="2253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2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2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1" dur="75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5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76238" fill="hold"/>
                                        <p:tgtEl>
                                          <p:spTgt spid="225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2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2"/>
                </p:tgtEl>
              </p:cMediaNode>
            </p:audio>
            <p:audio>
              <p:cMediaNode>
                <p:cTn id="8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27" grpId="0"/>
      <p:bldP spid="225329" grpId="0"/>
      <p:bldP spid="225330" grpId="0"/>
      <p:bldP spid="225331" grpId="0"/>
      <p:bldP spid="225332" grpId="0"/>
      <p:bldP spid="225333" grpId="0"/>
      <p:bldP spid="225334" grpId="0" animBg="1"/>
      <p:bldP spid="225338" grpId="0"/>
      <p:bldP spid="225339" grpId="0"/>
      <p:bldP spid="225346" grpId="0"/>
      <p:bldP spid="225347" grpId="0"/>
      <p:bldP spid="225348" grpId="0"/>
      <p:bldP spid="2253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6178" name="Group 98"/>
          <p:cNvGraphicFramePr>
            <a:graphicFrameLocks noGrp="1"/>
          </p:cNvGraphicFramePr>
          <p:nvPr/>
        </p:nvGraphicFramePr>
        <p:xfrm>
          <a:off x="287338" y="1052513"/>
          <a:ext cx="8856663" cy="1738313"/>
        </p:xfrm>
        <a:graphic>
          <a:graphicData uri="http://schemas.openxmlformats.org/drawingml/2006/table">
            <a:tbl>
              <a:tblPr/>
              <a:tblGrid>
                <a:gridCol w="3263900"/>
                <a:gridCol w="2063750"/>
                <a:gridCol w="1512887"/>
                <a:gridCol w="2016125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                    Schools </a:t>
                      </a:r>
                      <a:endParaRPr kumimoji="0" lang="en-US" altLang="zh-CN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Information </a:t>
                      </a:r>
                      <a:endParaRPr kumimoji="0" lang="en-US" altLang="zh-CN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DEF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Sunshine Middle School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Woodland School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7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Rocky Mountain High School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Number of students 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1,309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308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1,215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Number of teachers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3F5"/>
                    </a:solidFill>
                  </a:tcPr>
                </a:tc>
              </a:tr>
            </a:tbl>
          </a:graphicData>
        </a:graphic>
      </p:graphicFrame>
      <p:sp>
        <p:nvSpPr>
          <p:cNvPr id="13337" name="Text Box 60"/>
          <p:cNvSpPr txBox="1"/>
          <p:nvPr/>
        </p:nvSpPr>
        <p:spPr>
          <a:xfrm>
            <a:off x="252413" y="3429000"/>
            <a:ext cx="8856662" cy="390525"/>
          </a:xfrm>
          <a:prstGeom prst="rect">
            <a:avLst/>
          </a:prstGeom>
          <a:solidFill>
            <a:schemeClr val="bg1"/>
          </a:solidFill>
          <a:ln w="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338" name="Text Box 62"/>
          <p:cNvSpPr txBox="1"/>
          <p:nvPr/>
        </p:nvSpPr>
        <p:spPr>
          <a:xfrm>
            <a:off x="5292725" y="3835400"/>
            <a:ext cx="18716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39" name="Text Box 63"/>
          <p:cNvSpPr txBox="1"/>
          <p:nvPr/>
        </p:nvSpPr>
        <p:spPr>
          <a:xfrm>
            <a:off x="1404938" y="5564188"/>
            <a:ext cx="18716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40" name="Rectangle 65"/>
          <p:cNvSpPr/>
          <p:nvPr/>
        </p:nvSpPr>
        <p:spPr>
          <a:xfrm>
            <a:off x="179388" y="260350"/>
            <a:ext cx="896461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Task  2</a:t>
            </a:r>
            <a:r>
              <a:rPr lang="en-US" altLang="zh-CN" sz="2800" b="1" dirty="0">
                <a:solidFill>
                  <a:srgbClr val="FD95E7"/>
                </a:solidFill>
                <a:latin typeface="Tahoma" panose="020B0604030504040204" pitchFamily="34" charset="0"/>
              </a:rPr>
              <a:t>  </a:t>
            </a:r>
            <a:r>
              <a:rPr lang="en-US" altLang="zh-CN" sz="2800" b="1" dirty="0">
                <a:latin typeface="Tahoma" panose="020B0604030504040204" pitchFamily="34" charset="0"/>
              </a:rPr>
              <a:t>Compare the three schools.</a:t>
            </a:r>
            <a:endParaRPr lang="en-US" altLang="zh-CN" sz="2800" b="1" dirty="0">
              <a:latin typeface="Tahoma" panose="020B0604030504040204" pitchFamily="34" charset="0"/>
            </a:endParaRPr>
          </a:p>
        </p:txBody>
      </p:sp>
      <p:pic>
        <p:nvPicPr>
          <p:cNvPr id="13341" name="Picture 80" descr="中国国旗"/>
          <p:cNvPicPr>
            <a:picLocks noChangeAspect="1"/>
          </p:cNvPicPr>
          <p:nvPr/>
        </p:nvPicPr>
        <p:blipFill>
          <a:blip r:embed="rId1"/>
          <a:srcRect r="-117" b="-56"/>
          <a:stretch>
            <a:fillRect/>
          </a:stretch>
        </p:blipFill>
        <p:spPr>
          <a:xfrm>
            <a:off x="4643438" y="1412875"/>
            <a:ext cx="647700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2" name="Picture 81" descr="gb-uj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1412875"/>
            <a:ext cx="574675" cy="395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3" name="Picture 91" descr="american-fla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300" y="1484313"/>
            <a:ext cx="647700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44" name="Text Box 92"/>
          <p:cNvSpPr txBox="1"/>
          <p:nvPr/>
        </p:nvSpPr>
        <p:spPr>
          <a:xfrm>
            <a:off x="179388" y="3109913"/>
            <a:ext cx="9290050" cy="3748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Woodland School is smaller than Rocky Mountain High School. There are ________ teachers and _______ students at Woodland School than at Rocky Mountain High School. Sunshine Middle School has _____________ teachers and students of the three. 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173" name="Text Box 93"/>
          <p:cNvSpPr txBox="1"/>
          <p:nvPr/>
        </p:nvSpPr>
        <p:spPr>
          <a:xfrm>
            <a:off x="7019925" y="3644900"/>
            <a:ext cx="13319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fewer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174" name="Text Box 94"/>
          <p:cNvSpPr txBox="1"/>
          <p:nvPr/>
        </p:nvSpPr>
        <p:spPr>
          <a:xfrm>
            <a:off x="3132138" y="4076700"/>
            <a:ext cx="15113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fewer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175" name="Text Box 95"/>
          <p:cNvSpPr txBox="1"/>
          <p:nvPr/>
        </p:nvSpPr>
        <p:spPr>
          <a:xfrm>
            <a:off x="6659563" y="5013325"/>
            <a:ext cx="18716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the most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48" name="Text Box 70"/>
          <p:cNvSpPr txBox="1"/>
          <p:nvPr/>
        </p:nvSpPr>
        <p:spPr>
          <a:xfrm>
            <a:off x="7524750" y="6273800"/>
            <a:ext cx="1836738" cy="584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660E47"/>
                </a:solidFill>
                <a:latin typeface="Arial" panose="020B0604020202020204" pitchFamily="34" charset="0"/>
              </a:rPr>
              <a:t>Part A3</a:t>
            </a:r>
            <a:endParaRPr lang="en-US" altLang="zh-CN" b="1" dirty="0">
              <a:solidFill>
                <a:srgbClr val="660E4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73" grpId="0"/>
      <p:bldP spid="46174" grpId="0"/>
      <p:bldP spid="46175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5086</Words>
  <Application>WPS 演示</Application>
  <PresentationFormat>在屏幕上显示</PresentationFormat>
  <Paragraphs>517</Paragraphs>
  <Slides>23</Slides>
  <Notes>2</Notes>
  <HiddenSlides>0</HiddenSlides>
  <MMClips>11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Verdana</vt:lpstr>
      <vt:lpstr>Comic Sans MS</vt:lpstr>
      <vt:lpstr>Times New Roman</vt:lpstr>
      <vt:lpstr>Arial Black</vt:lpstr>
      <vt:lpstr>楷体_GB2312</vt:lpstr>
      <vt:lpstr>Tahoma</vt:lpstr>
      <vt:lpstr>微软雅黑</vt:lpstr>
      <vt:lpstr>Arial Unicode MS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Task 5  Group work </vt:lpstr>
      <vt:lpstr>Task 6  Report </vt:lpstr>
      <vt:lpstr>词组翻译</vt:lpstr>
      <vt:lpstr>Keep a balance between hobbies and school work!  Have a happy school life.</vt:lpstr>
    </vt:vector>
  </TitlesOfParts>
  <Company>sycz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qmh</dc:creator>
  <cp:lastModifiedBy>Administrator</cp:lastModifiedBy>
  <cp:revision>315</cp:revision>
  <dcterms:created xsi:type="dcterms:W3CDTF">2006-02-26T09:51:00Z</dcterms:created>
  <dcterms:modified xsi:type="dcterms:W3CDTF">2018-09-26T08:33:55Z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