
<file path=[Content_Types].xml><?xml version="1.0" encoding="utf-8"?>
<Types xmlns="http://schemas.openxmlformats.org/package/2006/content-types">
  <Default Extension="jpeg" ContentType="image/jpeg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5" r:id="rId5"/>
    <p:sldMasterId id="2147483698" r:id="rId6"/>
  </p:sldMasterIdLst>
  <p:notesMasterIdLst>
    <p:notesMasterId r:id="rId14"/>
  </p:notesMasterIdLst>
  <p:sldIdLst>
    <p:sldId id="257" r:id="rId7"/>
    <p:sldId id="293" r:id="rId8"/>
    <p:sldId id="297" r:id="rId9"/>
    <p:sldId id="298" r:id="rId10"/>
    <p:sldId id="262" r:id="rId11"/>
    <p:sldId id="307" r:id="rId12"/>
    <p:sldId id="263" r:id="rId13"/>
    <p:sldId id="268" r:id="rId15"/>
    <p:sldId id="264" r:id="rId16"/>
    <p:sldId id="267" r:id="rId17"/>
    <p:sldId id="265" r:id="rId18"/>
    <p:sldId id="266" r:id="rId19"/>
    <p:sldId id="270" r:id="rId20"/>
    <p:sldId id="269" r:id="rId21"/>
    <p:sldId id="271" r:id="rId22"/>
    <p:sldId id="272" r:id="rId23"/>
    <p:sldId id="273" r:id="rId24"/>
    <p:sldId id="274" r:id="rId25"/>
    <p:sldId id="344" r:id="rId26"/>
    <p:sldId id="276" r:id="rId27"/>
    <p:sldId id="300" r:id="rId28"/>
    <p:sldId id="304" r:id="rId29"/>
    <p:sldId id="301" r:id="rId30"/>
    <p:sldId id="302" r:id="rId31"/>
    <p:sldId id="303" r:id="rId32"/>
    <p:sldId id="278" r:id="rId33"/>
    <p:sldId id="279" r:id="rId34"/>
    <p:sldId id="280" r:id="rId35"/>
    <p:sldId id="281" r:id="rId36"/>
    <p:sldId id="282" r:id="rId37"/>
    <p:sldId id="283" r:id="rId38"/>
    <p:sldId id="285" r:id="rId39"/>
    <p:sldId id="286" r:id="rId40"/>
    <p:sldId id="287" r:id="rId41"/>
    <p:sldId id="288" r:id="rId42"/>
    <p:sldId id="306" r:id="rId43"/>
    <p:sldId id="289" r:id="rId44"/>
    <p:sldId id="295" r:id="rId45"/>
    <p:sldId id="296" r:id="rId46"/>
    <p:sldId id="291" r:id="rId47"/>
    <p:sldId id="292" r:id="rId48"/>
    <p:sldId id="308" r:id="rId49"/>
    <p:sldId id="290" r:id="rId50"/>
  </p:sldIdLst>
  <p:sldSz cx="12192000" cy="6858000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17"/>
    <p:restoredTop sz="94660"/>
  </p:normalViewPr>
  <p:slideViewPr>
    <p:cSldViewPr snapToGrid="0" showGuides="1">
      <p:cViewPr varScale="1">
        <p:scale>
          <a:sx n="82" d="100"/>
          <a:sy n="82" d="100"/>
        </p:scale>
        <p:origin x="-156" y="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3.xml"/><Relationship Id="rId8" Type="http://schemas.openxmlformats.org/officeDocument/2006/relationships/slide" Target="slides/slide2.xml"/><Relationship Id="rId7" Type="http://schemas.openxmlformats.org/officeDocument/2006/relationships/slide" Target="slides/slide1.xml"/><Relationship Id="rId6" Type="http://schemas.openxmlformats.org/officeDocument/2006/relationships/slideMaster" Target="slideMasters/slideMaster5.xml"/><Relationship Id="rId53" Type="http://schemas.openxmlformats.org/officeDocument/2006/relationships/tableStyles" Target="tableStyles.xml"/><Relationship Id="rId52" Type="http://schemas.openxmlformats.org/officeDocument/2006/relationships/viewProps" Target="viewProps.xml"/><Relationship Id="rId51" Type="http://schemas.openxmlformats.org/officeDocument/2006/relationships/presProps" Target="presProps.xml"/><Relationship Id="rId50" Type="http://schemas.openxmlformats.org/officeDocument/2006/relationships/slide" Target="slides/slide43.xml"/><Relationship Id="rId5" Type="http://schemas.openxmlformats.org/officeDocument/2006/relationships/slideMaster" Target="slideMasters/slideMaster4.xml"/><Relationship Id="rId49" Type="http://schemas.openxmlformats.org/officeDocument/2006/relationships/slide" Target="slides/slide42.xml"/><Relationship Id="rId48" Type="http://schemas.openxmlformats.org/officeDocument/2006/relationships/slide" Target="slides/slide41.xml"/><Relationship Id="rId47" Type="http://schemas.openxmlformats.org/officeDocument/2006/relationships/slide" Target="slides/slide40.xml"/><Relationship Id="rId46" Type="http://schemas.openxmlformats.org/officeDocument/2006/relationships/slide" Target="slides/slide39.xml"/><Relationship Id="rId45" Type="http://schemas.openxmlformats.org/officeDocument/2006/relationships/slide" Target="slides/slide38.xml"/><Relationship Id="rId44" Type="http://schemas.openxmlformats.org/officeDocument/2006/relationships/slide" Target="slides/slide37.xml"/><Relationship Id="rId43" Type="http://schemas.openxmlformats.org/officeDocument/2006/relationships/slide" Target="slides/slide36.xml"/><Relationship Id="rId42" Type="http://schemas.openxmlformats.org/officeDocument/2006/relationships/slide" Target="slides/slide35.xml"/><Relationship Id="rId41" Type="http://schemas.openxmlformats.org/officeDocument/2006/relationships/slide" Target="slides/slide34.xml"/><Relationship Id="rId40" Type="http://schemas.openxmlformats.org/officeDocument/2006/relationships/slide" Target="slides/slide33.xml"/><Relationship Id="rId4" Type="http://schemas.openxmlformats.org/officeDocument/2006/relationships/slideMaster" Target="slideMasters/slideMaster3.xml"/><Relationship Id="rId39" Type="http://schemas.openxmlformats.org/officeDocument/2006/relationships/slide" Target="slides/slide32.xml"/><Relationship Id="rId38" Type="http://schemas.openxmlformats.org/officeDocument/2006/relationships/slide" Target="slides/slide31.xml"/><Relationship Id="rId37" Type="http://schemas.openxmlformats.org/officeDocument/2006/relationships/slide" Target="slides/slide30.xml"/><Relationship Id="rId36" Type="http://schemas.openxmlformats.org/officeDocument/2006/relationships/slide" Target="slides/slide29.xml"/><Relationship Id="rId35" Type="http://schemas.openxmlformats.org/officeDocument/2006/relationships/slide" Target="slides/slide28.xml"/><Relationship Id="rId34" Type="http://schemas.openxmlformats.org/officeDocument/2006/relationships/slide" Target="slides/slide27.xml"/><Relationship Id="rId33" Type="http://schemas.openxmlformats.org/officeDocument/2006/relationships/slide" Target="slides/slide26.xml"/><Relationship Id="rId32" Type="http://schemas.openxmlformats.org/officeDocument/2006/relationships/slide" Target="slides/slide25.xml"/><Relationship Id="rId31" Type="http://schemas.openxmlformats.org/officeDocument/2006/relationships/slide" Target="slides/slide24.xml"/><Relationship Id="rId30" Type="http://schemas.openxmlformats.org/officeDocument/2006/relationships/slide" Target="slides/slide23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2.xml"/><Relationship Id="rId28" Type="http://schemas.openxmlformats.org/officeDocument/2006/relationships/slide" Target="slides/slide21.xml"/><Relationship Id="rId27" Type="http://schemas.openxmlformats.org/officeDocument/2006/relationships/slide" Target="slides/slide20.xml"/><Relationship Id="rId26" Type="http://schemas.openxmlformats.org/officeDocument/2006/relationships/slide" Target="slides/slide19.xml"/><Relationship Id="rId25" Type="http://schemas.openxmlformats.org/officeDocument/2006/relationships/slide" Target="slides/slide18.xml"/><Relationship Id="rId24" Type="http://schemas.openxmlformats.org/officeDocument/2006/relationships/slide" Target="slides/slide17.xml"/><Relationship Id="rId23" Type="http://schemas.openxmlformats.org/officeDocument/2006/relationships/slide" Target="slides/slide16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0" Type="http://schemas.openxmlformats.org/officeDocument/2006/relationships/slide" Target="slides/slide13.xml"/><Relationship Id="rId2" Type="http://schemas.openxmlformats.org/officeDocument/2006/relationships/theme" Target="theme/theme1.xml"/><Relationship Id="rId19" Type="http://schemas.openxmlformats.org/officeDocument/2006/relationships/slide" Target="slides/slide12.xml"/><Relationship Id="rId18" Type="http://schemas.openxmlformats.org/officeDocument/2006/relationships/slide" Target="slides/slide11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5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957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</a:fld>
            <a:endParaRPr lang="en-US" altLang="zh-CN" sz="1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9571" name="Rectangle 2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09572" name="Rectangle 3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r>
              <a:rPr lang="en-US" altLang="zh-CN" b="1" dirty="0"/>
              <a:t>Grammar C  </a:t>
            </a:r>
            <a:endParaRPr lang="en-US" altLang="zh-CN" b="1" dirty="0"/>
          </a:p>
          <a:p>
            <a:pPr lvl="0" eaLnBrk="1" hangingPunct="1">
              <a:spcBef>
                <a:spcPct val="0"/>
              </a:spcBef>
            </a:pPr>
            <a:r>
              <a:rPr lang="en-US" altLang="zh-CN" b="1" dirty="0"/>
              <a:t>Part One    Lead-in</a:t>
            </a:r>
            <a:r>
              <a:rPr lang="en-US" altLang="zh-CN" dirty="0"/>
              <a:t>  </a:t>
            </a:r>
            <a:r>
              <a:rPr lang="zh-CN" altLang="en-US" dirty="0"/>
              <a:t>（拍摄用时</a:t>
            </a:r>
            <a:r>
              <a:rPr lang="en-US" altLang="zh-CN" dirty="0"/>
              <a:t>1.5</a:t>
            </a:r>
            <a:r>
              <a:rPr lang="zh-CN" altLang="en-US" dirty="0"/>
              <a:t>分钟）</a:t>
            </a:r>
            <a:endParaRPr lang="zh-CN" altLang="en-US" b="1" dirty="0"/>
          </a:p>
          <a:p>
            <a:pPr lvl="0" eaLnBrk="1" hangingPunct="1">
              <a:spcBef>
                <a:spcPct val="0"/>
              </a:spcBef>
            </a:pPr>
            <a:r>
              <a:rPr lang="en-US" altLang="zh-CN" dirty="0"/>
              <a:t>T: Just now, we compared Daniel’s classmates with each other in many ways using comparatives and superlatives.</a:t>
            </a:r>
            <a:endParaRPr lang="en-US" altLang="zh-CN" dirty="0"/>
          </a:p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（刚才我们运用形容词的比较级和最高级对</a:t>
            </a:r>
            <a:r>
              <a:rPr lang="en-US" altLang="zh-CN" dirty="0"/>
              <a:t>Daniel</a:t>
            </a:r>
            <a:r>
              <a:rPr lang="zh-CN" altLang="en-US" dirty="0"/>
              <a:t>的同学在许多方面进行了比较。）</a:t>
            </a:r>
            <a:endParaRPr lang="zh-CN" altLang="en-US" dirty="0"/>
          </a:p>
          <a:p>
            <a:pPr lvl="0" eaLnBrk="1" hangingPunct="1">
              <a:spcBef>
                <a:spcPct val="0"/>
              </a:spcBef>
            </a:pPr>
            <a:r>
              <a:rPr lang="en-US" altLang="zh-CN" dirty="0"/>
              <a:t>T: But actually, some of them are the same in some ways. Now look at the profile again, what can you find?</a:t>
            </a:r>
            <a:endParaRPr lang="en-US" altLang="zh-CN" dirty="0"/>
          </a:p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（但是，实际上他们中的一些人在一些方面是相同。现在请再看这张档案表，你能发现什么呢？）</a:t>
            </a:r>
            <a:endParaRPr lang="zh-CN" altLang="en-US" dirty="0"/>
          </a:p>
          <a:p>
            <a:pPr lvl="0" eaLnBrk="1" hangingPunct="1">
              <a:spcBef>
                <a:spcPct val="0"/>
              </a:spcBef>
            </a:pPr>
            <a:r>
              <a:rPr lang="en-US" altLang="zh-CN" dirty="0"/>
              <a:t>S: Millie</a:t>
            </a:r>
            <a:r>
              <a:rPr lang="zh-CN" altLang="en-US" dirty="0"/>
              <a:t>和</a:t>
            </a:r>
            <a:r>
              <a:rPr lang="en-US" altLang="zh-CN" dirty="0"/>
              <a:t>Kitty</a:t>
            </a:r>
            <a:r>
              <a:rPr lang="zh-CN" altLang="en-US" dirty="0"/>
              <a:t>一样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zh-CN" altLang="en-US" dirty="0"/>
          </a:p>
          <a:p>
            <a:pPr lvl="0" eaLnBrk="1" hangingPunct="1">
              <a:spcBef>
                <a:spcPct val="0"/>
              </a:spcBef>
            </a:pPr>
            <a:r>
              <a:rPr lang="en-US" altLang="zh-CN" dirty="0"/>
              <a:t>T: Millie is 1.50 meters tall. Kitty is also 1.50 meters tall. So, we can say ‘Millie is as tall as Kitty’. </a:t>
            </a:r>
            <a:endParaRPr lang="en-US" altLang="zh-CN" dirty="0"/>
          </a:p>
          <a:p>
            <a:pPr lvl="0" eaLnBrk="1" hangingPunct="1">
              <a:spcBef>
                <a:spcPct val="0"/>
              </a:spcBef>
            </a:pPr>
            <a:r>
              <a:rPr lang="en-US" altLang="zh-CN" dirty="0"/>
              <a:t>In the same way, we can find ‘Amy is as heavy as Kitty.’ Sandy’s English is as good as Kitty’s. (</a:t>
            </a:r>
            <a:r>
              <a:rPr lang="zh-CN" altLang="en-US" dirty="0"/>
              <a:t>分别给出汉语</a:t>
            </a:r>
            <a:r>
              <a:rPr lang="en-US" altLang="zh-CN" dirty="0"/>
              <a:t>)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059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Calibri" panose="020F0502020204030204" pitchFamily="34" charset="0"/>
              </a:rPr>
            </a:fld>
            <a:endParaRPr lang="en-US" altLang="zh-CN" sz="1200" dirty="0">
              <a:latin typeface="Calibri" panose="020F0502020204030204" pitchFamily="34" charset="0"/>
            </a:endParaRPr>
          </a:p>
        </p:txBody>
      </p:sp>
      <p:sp>
        <p:nvSpPr>
          <p:cNvPr id="110595" name="Rectangle 2"/>
          <p:cNvSpPr>
            <a:spLocks noRo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10596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lang="zh-CN" altLang="zh-CN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161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Calibri" panose="020F0502020204030204" pitchFamily="34" charset="0"/>
              </a:rPr>
            </a:fld>
            <a:endParaRPr lang="en-US" altLang="zh-CN" sz="1200" dirty="0">
              <a:latin typeface="Calibri" panose="020F0502020204030204" pitchFamily="34" charset="0"/>
            </a:endParaRPr>
          </a:p>
        </p:txBody>
      </p:sp>
      <p:sp>
        <p:nvSpPr>
          <p:cNvPr id="111619" name="Rectangle 2"/>
          <p:cNvSpPr>
            <a:spLocks noRo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11620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lang="zh-CN" altLang="zh-C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4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Calibri" panose="020F0502020204030204" pitchFamily="34" charset="0"/>
              </a:rPr>
            </a:fld>
            <a:endParaRPr lang="en-US" altLang="zh-CN" sz="1200" dirty="0">
              <a:latin typeface="Calibri" panose="020F0502020204030204" pitchFamily="34" charset="0"/>
            </a:endParaRPr>
          </a:p>
        </p:txBody>
      </p:sp>
      <p:sp>
        <p:nvSpPr>
          <p:cNvPr id="112643" name="Rectangle 2"/>
          <p:cNvSpPr>
            <a:spLocks noRo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12644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lang="zh-CN" altLang="zh-CN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366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Calibri" panose="020F0502020204030204" pitchFamily="34" charset="0"/>
              </a:rPr>
            </a:fld>
            <a:endParaRPr lang="en-US" altLang="zh-CN" sz="1200" dirty="0">
              <a:latin typeface="Calibri" panose="020F0502020204030204" pitchFamily="34" charset="0"/>
            </a:endParaRPr>
          </a:p>
        </p:txBody>
      </p:sp>
      <p:sp>
        <p:nvSpPr>
          <p:cNvPr id="113667" name="Rectangle 2"/>
          <p:cNvSpPr>
            <a:spLocks noRo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13668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lang="zh-CN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9" name="Group 2"/>
          <p:cNvGrpSpPr/>
          <p:nvPr/>
        </p:nvGrpSpPr>
        <p:grpSpPr>
          <a:xfrm>
            <a:off x="0" y="2438400"/>
            <a:ext cx="12012613" cy="1052513"/>
            <a:chOff x="0" y="0"/>
            <a:chExt cx="5675" cy="663"/>
          </a:xfrm>
        </p:grpSpPr>
        <p:grpSp>
          <p:nvGrpSpPr>
            <p:cNvPr id="40975" name="Group 3"/>
            <p:cNvGrpSpPr/>
            <p:nvPr/>
          </p:nvGrpSpPr>
          <p:grpSpPr>
            <a:xfrm>
              <a:off x="183" y="68"/>
              <a:ext cx="448" cy="299"/>
              <a:chOff x="0" y="0"/>
              <a:chExt cx="624" cy="432"/>
            </a:xfrm>
          </p:grpSpPr>
          <p:sp>
            <p:nvSpPr>
              <p:cNvPr id="22" name="Rectangle 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81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3" name="Rectangle 5"/>
              <p:cNvSpPr>
                <a:spLocks noChangeArrowheads="1"/>
              </p:cNvSpPr>
              <p:nvPr/>
            </p:nvSpPr>
            <p:spPr bwMode="auto">
              <a:xfrm>
                <a:off x="335" y="0"/>
                <a:ext cx="280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40976" name="Group 6"/>
            <p:cNvGrpSpPr/>
            <p:nvPr/>
          </p:nvGrpSpPr>
          <p:grpSpPr>
            <a:xfrm>
              <a:off x="261" y="334"/>
              <a:ext cx="465" cy="299"/>
              <a:chOff x="0" y="0"/>
              <a:chExt cx="672" cy="432"/>
            </a:xfrm>
          </p:grpSpPr>
          <p:sp>
            <p:nvSpPr>
              <p:cNvPr id="20" name="Rectangle 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" name="Rectangle 8"/>
              <p:cNvSpPr>
                <a:spLocks noChangeArrowheads="1"/>
              </p:cNvSpPr>
              <p:nvPr/>
            </p:nvSpPr>
            <p:spPr bwMode="auto">
              <a:xfrm>
                <a:off x="336" y="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0" y="288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8" name="Rectangle 10"/>
            <p:cNvSpPr>
              <a:spLocks noChangeArrowheads="1"/>
            </p:cNvSpPr>
            <p:nvPr/>
          </p:nvSpPr>
          <p:spPr bwMode="auto">
            <a:xfrm>
              <a:off x="400" y="0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9" name="Rectangle 11"/>
            <p:cNvSpPr>
              <a:spLocks noChangeArrowheads="1"/>
            </p:cNvSpPr>
            <p:nvPr/>
          </p:nvSpPr>
          <p:spPr bwMode="auto">
            <a:xfrm flipV="1">
              <a:off x="199" y="518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  <a:endParaRPr lang="zh-CN" altLang="en-US" noProof="0" smtClean="0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  <a:endParaRPr lang="zh-CN" altLang="en-US" noProof="0" smtClean="0"/>
          </a:p>
        </p:txBody>
      </p:sp>
      <p:sp>
        <p:nvSpPr>
          <p:cNvPr id="24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20800" y="6248400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1C1C1C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8400"/>
            <a:ext cx="3860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1C1C1C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algn="r" eaLnBrk="1" hangingPunct="1"/>
            <a:fld id="{9A0DB2DC-4C9A-4742-B13C-FB6460FD3503}" type="slidenum">
              <a:rPr lang="zh-CN" altLang="en-US" dirty="0">
                <a:solidFill>
                  <a:srgbClr val="1C1C1C"/>
                </a:solidFill>
                <a:latin typeface="Tahoma" panose="020B0604030504040204" pitchFamily="34" charset="0"/>
              </a:rPr>
            </a:fld>
            <a:endParaRPr lang="zh-CN" altLang="en-US" dirty="0">
              <a:solidFill>
                <a:srgbClr val="1C1C1C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4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9390063" y="6243638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algn="r" eaLnBrk="1" hangingPunct="1"/>
            <a:fld id="{9A0DB2DC-4C9A-4742-B13C-FB6460FD3503}" type="slidenum">
              <a:rPr lang="zh-CN" altLang="en-US" dirty="0">
                <a:latin typeface="Tahoma" panose="020B0604030504040204" pitchFamily="34" charset="0"/>
              </a:rPr>
            </a:fld>
            <a:endParaRPr lang="zh-CN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4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9390063" y="6243638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algn="r" eaLnBrk="1" hangingPunct="1"/>
            <a:fld id="{9A0DB2DC-4C9A-4742-B13C-FB6460FD3503}" type="slidenum">
              <a:rPr lang="zh-CN" altLang="en-US" dirty="0">
                <a:latin typeface="Tahoma" panose="020B0604030504040204" pitchFamily="34" charset="0"/>
              </a:rPr>
            </a:fld>
            <a:endParaRPr lang="zh-CN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4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9390063" y="6243638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algn="r" eaLnBrk="1" hangingPunct="1"/>
            <a:fld id="{9A0DB2DC-4C9A-4742-B13C-FB6460FD3503}" type="slidenum">
              <a:rPr lang="zh-CN" altLang="en-US" dirty="0">
                <a:latin typeface="Tahoma" panose="020B0604030504040204" pitchFamily="34" charset="0"/>
              </a:rPr>
            </a:fld>
            <a:endParaRPr lang="zh-CN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4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9390063" y="6243638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algn="r" eaLnBrk="1" hangingPunct="1"/>
            <a:fld id="{9A0DB2DC-4C9A-4742-B13C-FB6460FD3503}" type="slidenum">
              <a:rPr lang="zh-CN" altLang="en-US" dirty="0">
                <a:latin typeface="Tahoma" panose="020B0604030504040204" pitchFamily="34" charset="0"/>
              </a:rPr>
            </a:fld>
            <a:endParaRPr lang="zh-CN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4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9390063" y="6243638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algn="r" eaLnBrk="1" hangingPunct="1"/>
            <a:fld id="{9A0DB2DC-4C9A-4742-B13C-FB6460FD3503}" type="slidenum">
              <a:rPr lang="zh-CN" altLang="en-US" dirty="0">
                <a:latin typeface="Tahoma" panose="020B0604030504040204" pitchFamily="34" charset="0"/>
              </a:rPr>
            </a:fld>
            <a:endParaRPr lang="zh-CN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9390063" y="6243638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algn="r" eaLnBrk="1" hangingPunct="1"/>
            <a:fld id="{9A0DB2DC-4C9A-4742-B13C-FB6460FD3503}" type="slidenum">
              <a:rPr lang="zh-CN" altLang="en-US" dirty="0">
                <a:latin typeface="Tahoma" panose="020B0604030504040204" pitchFamily="34" charset="0"/>
              </a:rPr>
            </a:fld>
            <a:endParaRPr lang="zh-CN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4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9390063" y="6243638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algn="r" eaLnBrk="1" hangingPunct="1"/>
            <a:fld id="{9A0DB2DC-4C9A-4742-B13C-FB6460FD3503}" type="slidenum">
              <a:rPr lang="zh-CN" altLang="en-US" dirty="0">
                <a:latin typeface="Tahoma" panose="020B0604030504040204" pitchFamily="34" charset="0"/>
              </a:rPr>
            </a:fld>
            <a:endParaRPr lang="zh-CN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4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9390063" y="6243638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algn="r" eaLnBrk="1" hangingPunct="1"/>
            <a:fld id="{9A0DB2DC-4C9A-4742-B13C-FB6460FD3503}" type="slidenum">
              <a:rPr lang="zh-CN" altLang="en-US" dirty="0">
                <a:latin typeface="Tahoma" panose="020B0604030504040204" pitchFamily="34" charset="0"/>
              </a:rPr>
            </a:fld>
            <a:endParaRPr lang="zh-CN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4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9390063" y="6243638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algn="r" eaLnBrk="1" hangingPunct="1"/>
            <a:fld id="{9A0DB2DC-4C9A-4742-B13C-FB6460FD3503}" type="slidenum">
              <a:rPr lang="zh-CN" altLang="en-US" dirty="0">
                <a:latin typeface="Tahoma" panose="020B0604030504040204" pitchFamily="34" charset="0"/>
              </a:rPr>
            </a:fld>
            <a:endParaRPr lang="zh-CN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4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9390063" y="6243638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algn="r" eaLnBrk="1" hangingPunct="1"/>
            <a:fld id="{9A0DB2DC-4C9A-4742-B13C-FB6460FD3503}" type="slidenum">
              <a:rPr lang="zh-CN" altLang="en-US" dirty="0">
                <a:latin typeface="Tahoma" panose="020B0604030504040204" pitchFamily="34" charset="0"/>
              </a:rPr>
            </a:fld>
            <a:endParaRPr lang="zh-CN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1534584" y="214313"/>
            <a:ext cx="10405533" cy="5918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4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9390063" y="6243638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algn="r" eaLnBrk="1" hangingPunct="1"/>
            <a:fld id="{9A0DB2DC-4C9A-4742-B13C-FB6460FD3503}" type="slidenum">
              <a:rPr lang="zh-CN" altLang="en-US" dirty="0">
                <a:latin typeface="Tahoma" panose="020B0604030504040204" pitchFamily="34" charset="0"/>
              </a:rPr>
            </a:fld>
            <a:endParaRPr lang="zh-CN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3.xml"/><Relationship Id="rId8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3" Type="http://schemas.openxmlformats.org/officeDocument/2006/relationships/theme" Target="../theme/theme4.xml"/><Relationship Id="rId12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4.xml"/><Relationship Id="rId1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5.xml"/><Relationship Id="rId8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2.xml"/><Relationship Id="rId5" Type="http://schemas.openxmlformats.org/officeDocument/2006/relationships/slideLayout" Target="../slideLayouts/slideLayout51.xml"/><Relationship Id="rId4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8.xml"/><Relationship Id="rId13" Type="http://schemas.openxmlformats.org/officeDocument/2006/relationships/theme" Target="../theme/theme5.xml"/><Relationship Id="rId12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56.xml"/><Relationship Id="rId1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557213" y="1098550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066800" y="1098550"/>
            <a:ext cx="438150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22313" y="1520825"/>
            <a:ext cx="5619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214438" y="1520825"/>
            <a:ext cx="492125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69863" y="1447800"/>
            <a:ext cx="746125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016000" y="990600"/>
            <a:ext cx="4286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590550" y="1781175"/>
            <a:ext cx="10968038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5" name="Rectangle 9"/>
          <p:cNvSpPr>
            <a:spLocks noGrp="1"/>
          </p:cNvSpPr>
          <p:nvPr>
            <p:ph type="title"/>
          </p:nvPr>
        </p:nvSpPr>
        <p:spPr>
          <a:xfrm>
            <a:off x="1535113" y="214313"/>
            <a:ext cx="10390187" cy="14620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4106" name="Rectangle 10"/>
          <p:cNvSpPr>
            <a:spLocks noGrp="1"/>
          </p:cNvSpPr>
          <p:nvPr>
            <p:ph type="body" idx="1"/>
          </p:nvPr>
        </p:nvSpPr>
        <p:spPr>
          <a:xfrm>
            <a:off x="1576388" y="2017713"/>
            <a:ext cx="103632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90063" y="6243638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400">
                <a:solidFill>
                  <a:srgbClr val="000000"/>
                </a:solidFill>
                <a:latin typeface="Tahoma" panose="020B0604030504040204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image" Target="../media/image9.jpeg"/><Relationship Id="rId1" Type="http://schemas.openxmlformats.org/officeDocument/2006/relationships/hyperlink" Target="http://news.yztoday.com/16/2004-02-08/20040208-198968-16.shtml" TargetMode="Externa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9.xml"/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hyperlink" Target="http://image.baidu.com/i?ct=503316480&amp;z=0&amp;tn=baiduimagedetail&amp;word=%C5%D6%D7%D3&amp;in=12365&amp;cl=2&amp;cm=1&amp;sc=0&amp;lm=-1&amp;pn=8&amp;rn=1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image" Target="../media/image17.jpeg"/><Relationship Id="rId1" Type="http://schemas.openxmlformats.org/officeDocument/2006/relationships/image" Target="../media/image16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2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6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" Target="slide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18.jpeg"/></Relationships>
</file>

<file path=ppt/slides/_rels/slide2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9.xml"/><Relationship Id="rId3" Type="http://schemas.openxmlformats.org/officeDocument/2006/relationships/image" Target="../media/image20.jpeg"/><Relationship Id="rId2" Type="http://schemas.openxmlformats.org/officeDocument/2006/relationships/image" Target="../media/image24.png"/><Relationship Id="rId1" Type="http://schemas.openxmlformats.org/officeDocument/2006/relationships/image" Target="../media/image23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image" Target="../media/image2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19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image" Target="../media/image26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image" Target="../media/image28.jpeg"/><Relationship Id="rId1" Type="http://schemas.openxmlformats.org/officeDocument/2006/relationships/image" Target="../media/image27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image" Target="../media/image30.jpeg"/><Relationship Id="rId1" Type="http://schemas.openxmlformats.org/officeDocument/2006/relationships/image" Target="../media/image29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image" Target="../media/image32.jpeg"/><Relationship Id="rId1" Type="http://schemas.openxmlformats.org/officeDocument/2006/relationships/image" Target="../media/image31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8.xml"/><Relationship Id="rId1" Type="http://schemas.openxmlformats.org/officeDocument/2006/relationships/image" Target="../media/image33.jpe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8.xml"/><Relationship Id="rId1" Type="http://schemas.openxmlformats.org/officeDocument/2006/relationships/image" Target="../media/image3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image" Target="../media/image34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1.xml"/><Relationship Id="rId1" Type="http://schemas.openxmlformats.org/officeDocument/2006/relationships/image" Target="../media/image3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GIF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5538" name="Rectangle 2"/>
          <p:cNvSpPr/>
          <p:nvPr/>
        </p:nvSpPr>
        <p:spPr>
          <a:xfrm>
            <a:off x="1227138" y="990600"/>
            <a:ext cx="9123362" cy="2586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50000"/>
              </a:lnSpc>
            </a:pPr>
            <a:r>
              <a:rPr lang="en-US" altLang="zh-CN" sz="5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    Unit 3    A day out</a:t>
            </a:r>
            <a:endParaRPr lang="en-US" altLang="zh-CN" sz="5400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en-US" altLang="zh-CN" sz="5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Grammar</a:t>
            </a:r>
            <a:endParaRPr lang="en-US" altLang="zh-CN" sz="5400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4754" name="Picture 2" descr="cases_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79650" y="1196975"/>
            <a:ext cx="3455988" cy="27384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4755" name="Picture 3" descr="cases_0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1900" y="1196975"/>
            <a:ext cx="3311525" cy="27670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4756" name="Text Box 4"/>
          <p:cNvSpPr txBox="1"/>
          <p:nvPr/>
        </p:nvSpPr>
        <p:spPr>
          <a:xfrm>
            <a:off x="2279650" y="3303588"/>
            <a:ext cx="1462088" cy="701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4000" dirty="0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100kg</a:t>
            </a:r>
            <a:endParaRPr lang="en-US" altLang="zh-CN" sz="4000" dirty="0">
              <a:solidFill>
                <a:srgbClr val="FF33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4757" name="Text Box 5"/>
          <p:cNvSpPr txBox="1"/>
          <p:nvPr/>
        </p:nvSpPr>
        <p:spPr>
          <a:xfrm>
            <a:off x="6311900" y="3284538"/>
            <a:ext cx="1462088" cy="701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4000" dirty="0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500kg</a:t>
            </a:r>
            <a:endParaRPr lang="en-US" altLang="zh-CN" sz="4000" dirty="0">
              <a:solidFill>
                <a:srgbClr val="FF33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4758" name="Rectangle 6"/>
          <p:cNvSpPr/>
          <p:nvPr/>
        </p:nvSpPr>
        <p:spPr>
          <a:xfrm>
            <a:off x="2279650" y="1196975"/>
            <a:ext cx="3455988" cy="2736850"/>
          </a:xfrm>
          <a:prstGeom prst="rect">
            <a:avLst/>
          </a:prstGeom>
          <a:noFill/>
          <a:ln w="38100" cap="flat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4759" name="Rectangle 7"/>
          <p:cNvSpPr/>
          <p:nvPr/>
        </p:nvSpPr>
        <p:spPr>
          <a:xfrm>
            <a:off x="6311900" y="1196975"/>
            <a:ext cx="3313113" cy="2736850"/>
          </a:xfrm>
          <a:prstGeom prst="rect">
            <a:avLst/>
          </a:prstGeom>
          <a:noFill/>
          <a:ln w="38100" cap="flat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488" name="Text Box 8"/>
          <p:cNvSpPr txBox="1"/>
          <p:nvPr/>
        </p:nvSpPr>
        <p:spPr>
          <a:xfrm>
            <a:off x="2193925" y="4741863"/>
            <a:ext cx="8899525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box is 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as heavy as </a:t>
            </a:r>
            <a:r>
              <a:rPr lang="en-US" altLang="zh-C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one.</a:t>
            </a:r>
            <a:endParaRPr lang="en-US" altLang="zh-CN" sz="4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489" name="Line 9"/>
          <p:cNvSpPr/>
          <p:nvPr/>
        </p:nvSpPr>
        <p:spPr>
          <a:xfrm>
            <a:off x="4008438" y="4005263"/>
            <a:ext cx="71437" cy="936625"/>
          </a:xfrm>
          <a:prstGeom prst="line">
            <a:avLst/>
          </a:prstGeom>
          <a:ln w="762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490" name="Line 10"/>
          <p:cNvSpPr/>
          <p:nvPr/>
        </p:nvSpPr>
        <p:spPr>
          <a:xfrm>
            <a:off x="8183563" y="4005263"/>
            <a:ext cx="1368425" cy="936625"/>
          </a:xfrm>
          <a:prstGeom prst="line">
            <a:avLst/>
          </a:prstGeom>
          <a:ln w="762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5778" name="Picture 2" descr="2004113114259332"/>
          <p:cNvPicPr>
            <a:picLocks noGrp="1" noChangeAspect="1"/>
          </p:cNvPicPr>
          <p:nvPr>
            <p:ph sz="half"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5880100" y="1071563"/>
            <a:ext cx="3816350" cy="2862262"/>
          </a:xfrm>
        </p:spPr>
      </p:pic>
      <p:grpSp>
        <p:nvGrpSpPr>
          <p:cNvPr id="75779" name="Group 3"/>
          <p:cNvGrpSpPr/>
          <p:nvPr/>
        </p:nvGrpSpPr>
        <p:grpSpPr>
          <a:xfrm>
            <a:off x="2855913" y="1125538"/>
            <a:ext cx="2403475" cy="2808287"/>
            <a:chOff x="0" y="0"/>
            <a:chExt cx="1514" cy="1769"/>
          </a:xfrm>
        </p:grpSpPr>
        <p:pic>
          <p:nvPicPr>
            <p:cNvPr id="75785" name="Picture 4" descr="Img22639246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486" cy="176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5786" name="Rectangle 5"/>
            <p:cNvSpPr/>
            <p:nvPr/>
          </p:nvSpPr>
          <p:spPr>
            <a:xfrm>
              <a:off x="18" y="0"/>
              <a:ext cx="1496" cy="1769"/>
            </a:xfrm>
            <a:prstGeom prst="rect">
              <a:avLst/>
            </a:prstGeom>
            <a:noFill/>
            <a:ln w="76200" cap="flat" cmpd="sng">
              <a:solidFill>
                <a:srgbClr val="00FF99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eaLnBrk="1" hangingPunct="1"/>
              <a:endParaRPr lang="zh-CN" altLang="en-US" dirty="0">
                <a:latin typeface="Arial" panose="020B0604020202020204" pitchFamily="34" charset="0"/>
              </a:endParaRPr>
            </a:p>
          </p:txBody>
        </p:sp>
      </p:grpSp>
      <p:sp>
        <p:nvSpPr>
          <p:cNvPr id="75780" name="Text Box 6"/>
          <p:cNvSpPr txBox="1"/>
          <p:nvPr/>
        </p:nvSpPr>
        <p:spPr>
          <a:xfrm>
            <a:off x="2690813" y="4441825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5781" name="Text Box 7"/>
          <p:cNvSpPr txBox="1"/>
          <p:nvPr/>
        </p:nvSpPr>
        <p:spPr>
          <a:xfrm>
            <a:off x="2424113" y="4673600"/>
            <a:ext cx="9102725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tree is ______________ that one.</a:t>
            </a:r>
            <a:endParaRPr lang="en-US" altLang="zh-CN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4" name="Text Box 8"/>
          <p:cNvSpPr txBox="1"/>
          <p:nvPr/>
        </p:nvSpPr>
        <p:spPr>
          <a:xfrm>
            <a:off x="5281613" y="4611688"/>
            <a:ext cx="3148012" cy="7699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as big as</a:t>
            </a:r>
            <a:endParaRPr lang="en-US" altLang="zh-CN" sz="4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5783" name="Line 9"/>
          <p:cNvSpPr/>
          <p:nvPr/>
        </p:nvSpPr>
        <p:spPr>
          <a:xfrm>
            <a:off x="3863975" y="4078288"/>
            <a:ext cx="0" cy="719137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75784" name="Line 10"/>
          <p:cNvSpPr/>
          <p:nvPr/>
        </p:nvSpPr>
        <p:spPr>
          <a:xfrm>
            <a:off x="8472488" y="4005263"/>
            <a:ext cx="719137" cy="792162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5298" name="Picture 2" descr="16_08_1331">
            <a:hlinkClick r:id="rId1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457200"/>
            <a:ext cx="4000500" cy="55959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5299" name="Line 3"/>
          <p:cNvSpPr/>
          <p:nvPr/>
        </p:nvSpPr>
        <p:spPr>
          <a:xfrm flipH="1">
            <a:off x="2819400" y="3581400"/>
            <a:ext cx="762000" cy="2590800"/>
          </a:xfrm>
          <a:prstGeom prst="line">
            <a:avLst/>
          </a:prstGeom>
          <a:ln w="254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55300" name="Text Box 4"/>
          <p:cNvSpPr txBox="1"/>
          <p:nvPr/>
        </p:nvSpPr>
        <p:spPr>
          <a:xfrm>
            <a:off x="2208213" y="6092825"/>
            <a:ext cx="1609725" cy="7080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Daniel</a:t>
            </a:r>
            <a:endParaRPr lang="en-US" altLang="zh-CN" sz="4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01" name="Line 5"/>
          <p:cNvSpPr/>
          <p:nvPr/>
        </p:nvSpPr>
        <p:spPr>
          <a:xfrm>
            <a:off x="4495800" y="2743200"/>
            <a:ext cx="1981200" cy="0"/>
          </a:xfrm>
          <a:prstGeom prst="line">
            <a:avLst/>
          </a:prstGeom>
          <a:ln w="254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55302" name="Text Box 6"/>
          <p:cNvSpPr txBox="1"/>
          <p:nvPr/>
        </p:nvSpPr>
        <p:spPr>
          <a:xfrm>
            <a:off x="6689725" y="2381250"/>
            <a:ext cx="1627188" cy="7699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David</a:t>
            </a:r>
            <a:endParaRPr lang="en-US" altLang="zh-CN" sz="4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03" name="Text Box 7"/>
          <p:cNvSpPr txBox="1"/>
          <p:nvPr/>
        </p:nvSpPr>
        <p:spPr>
          <a:xfrm>
            <a:off x="6343650" y="4710113"/>
            <a:ext cx="5848350" cy="585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Daniel is not as tall as David.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04" name="Text Box 8"/>
          <p:cNvSpPr txBox="1"/>
          <p:nvPr/>
        </p:nvSpPr>
        <p:spPr>
          <a:xfrm>
            <a:off x="6194425" y="3186113"/>
            <a:ext cx="5651500" cy="585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Daniel is shorter than David.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/>
      <p:bldP spid="55302" grpId="0"/>
      <p:bldP spid="55303" grpId="0"/>
      <p:bldP spid="5530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7826" name="Picture 2" descr="u=2385020425,2861528303&amp;gp=4">
            <a:hlinkClick r:id="rId1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2057400" cy="3124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7827" name="Text Box 3"/>
          <p:cNvSpPr txBox="1"/>
          <p:nvPr/>
        </p:nvSpPr>
        <p:spPr>
          <a:xfrm>
            <a:off x="3048000" y="0"/>
            <a:ext cx="12954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3200" b="1" dirty="0">
                <a:solidFill>
                  <a:srgbClr val="000000"/>
                </a:solidFill>
                <a:latin typeface="Tahoma" panose="020B0604030504040204" pitchFamily="34" charset="0"/>
              </a:rPr>
              <a:t>Jack</a:t>
            </a:r>
            <a:endParaRPr lang="en-US" altLang="zh-CN" sz="3200" b="1" dirty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33796" name="Text Box 4"/>
          <p:cNvSpPr txBox="1"/>
          <p:nvPr/>
        </p:nvSpPr>
        <p:spPr>
          <a:xfrm>
            <a:off x="1524000" y="3276600"/>
            <a:ext cx="990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3200" b="1" dirty="0">
                <a:solidFill>
                  <a:srgbClr val="000000"/>
                </a:solidFill>
                <a:latin typeface="Tahoma" panose="020B0604030504040204" pitchFamily="34" charset="0"/>
              </a:rPr>
              <a:t>Jim</a:t>
            </a:r>
            <a:endParaRPr lang="en-US" altLang="zh-CN" sz="3200" b="1" dirty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33797" name="Text Box 5"/>
          <p:cNvSpPr txBox="1"/>
          <p:nvPr/>
        </p:nvSpPr>
        <p:spPr>
          <a:xfrm>
            <a:off x="3733800" y="1965325"/>
            <a:ext cx="64770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Jack is fatter than Jim.</a:t>
            </a:r>
            <a:endParaRPr lang="en-US" altLang="zh-CN" sz="40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8" name="Text Box 6"/>
          <p:cNvSpPr txBox="1"/>
          <p:nvPr/>
        </p:nvSpPr>
        <p:spPr>
          <a:xfrm>
            <a:off x="3657600" y="3810000"/>
            <a:ext cx="64008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Jim isn’t 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fat as </a:t>
            </a:r>
            <a:r>
              <a:rPr lang="en-US" altLang="zh-CN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Jack.</a:t>
            </a:r>
            <a:endParaRPr lang="en-US" altLang="zh-CN" sz="40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9" name="Text Box 7"/>
          <p:cNvSpPr txBox="1"/>
          <p:nvPr/>
        </p:nvSpPr>
        <p:spPr>
          <a:xfrm>
            <a:off x="3581400" y="365125"/>
            <a:ext cx="66294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Jim is thinner than Jack.</a:t>
            </a:r>
            <a:endParaRPr lang="en-US" altLang="zh-CN" sz="40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3800" name="Picture 8" descr="GP350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810000"/>
            <a:ext cx="1828800" cy="304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  <p:bldP spid="33797" grpId="0"/>
      <p:bldP spid="33798" grpId="0"/>
      <p:bldP spid="3379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8850" name="Text Box 2"/>
          <p:cNvSpPr txBox="1"/>
          <p:nvPr/>
        </p:nvSpPr>
        <p:spPr>
          <a:xfrm>
            <a:off x="504825" y="207963"/>
            <a:ext cx="4086225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3600" dirty="0">
                <a:latin typeface="黑体" panose="02010609060101010101" pitchFamily="2" charset="-122"/>
                <a:ea typeface="黑体" panose="02010609060101010101" pitchFamily="2" charset="-122"/>
              </a:rPr>
              <a:t>1. 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</a:rPr>
              <a:t>我不如他强壮。</a:t>
            </a:r>
            <a:endParaRPr lang="zh-CN" altLang="en-US" sz="36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2531" name="Text Box 3"/>
          <p:cNvSpPr txBox="1"/>
          <p:nvPr/>
        </p:nvSpPr>
        <p:spPr>
          <a:xfrm>
            <a:off x="1295400" y="882650"/>
            <a:ext cx="7629525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4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am </a:t>
            </a:r>
            <a:r>
              <a:rPr lang="en-US" altLang="zh-CN" sz="40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as strong as</a:t>
            </a:r>
            <a:r>
              <a:rPr lang="en-US" altLang="zh-CN" sz="4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he.</a:t>
            </a:r>
            <a:endParaRPr lang="en-US" altLang="zh-CN" sz="4000" b="1" dirty="0">
              <a:solidFill>
                <a:srgbClr val="FF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8852" name="Text Box 4"/>
          <p:cNvSpPr txBox="1"/>
          <p:nvPr/>
        </p:nvSpPr>
        <p:spPr>
          <a:xfrm>
            <a:off x="504825" y="1658938"/>
            <a:ext cx="5462588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3600" dirty="0">
                <a:latin typeface="黑体" panose="02010609060101010101" pitchFamily="2" charset="-122"/>
                <a:ea typeface="黑体" panose="02010609060101010101" pitchFamily="2" charset="-122"/>
              </a:rPr>
              <a:t>2. 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</a:rPr>
              <a:t>凯特不如她妹妹漂亮。</a:t>
            </a:r>
            <a:endParaRPr lang="zh-CN" altLang="en-US" sz="36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2533" name="Text Box 5"/>
          <p:cNvSpPr txBox="1"/>
          <p:nvPr/>
        </p:nvSpPr>
        <p:spPr>
          <a:xfrm>
            <a:off x="1295400" y="2584450"/>
            <a:ext cx="108966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4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 is </a:t>
            </a:r>
            <a:r>
              <a:rPr lang="en-US" altLang="zh-CN" sz="40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as beautiful as</a:t>
            </a:r>
            <a:r>
              <a:rPr lang="en-US" altLang="zh-CN" sz="4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her sister.</a:t>
            </a:r>
            <a:endParaRPr lang="en-US" altLang="zh-CN" sz="4000" b="1" dirty="0">
              <a:solidFill>
                <a:srgbClr val="FF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8854" name="Text Box 6"/>
          <p:cNvSpPr txBox="1"/>
          <p:nvPr/>
        </p:nvSpPr>
        <p:spPr>
          <a:xfrm>
            <a:off x="452438" y="3530600"/>
            <a:ext cx="500380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3600" dirty="0">
                <a:latin typeface="黑体" panose="02010609060101010101" pitchFamily="2" charset="-122"/>
                <a:ea typeface="黑体" panose="02010609060101010101" pitchFamily="2" charset="-122"/>
              </a:rPr>
              <a:t>3. 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</a:rPr>
              <a:t>游泳不如爬山有趣。</a:t>
            </a:r>
            <a:endParaRPr lang="zh-CN" altLang="en-US" sz="36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2535" name="Text Box 7"/>
          <p:cNvSpPr txBox="1"/>
          <p:nvPr/>
        </p:nvSpPr>
        <p:spPr>
          <a:xfrm>
            <a:off x="1162050" y="4564063"/>
            <a:ext cx="9998075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4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Swimming is </a:t>
            </a:r>
            <a:r>
              <a:rPr lang="en-US" altLang="zh-CN" sz="40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as interesting as</a:t>
            </a:r>
            <a:r>
              <a:rPr lang="en-US" altLang="zh-CN" sz="4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climbing.</a:t>
            </a:r>
            <a:endParaRPr lang="en-US" altLang="zh-CN" sz="4000" b="1" dirty="0">
              <a:solidFill>
                <a:srgbClr val="FF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8856" name="Text Box 8"/>
          <p:cNvSpPr txBox="1"/>
          <p:nvPr/>
        </p:nvSpPr>
        <p:spPr>
          <a:xfrm>
            <a:off x="2690813" y="4005263"/>
            <a:ext cx="1841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  <p:bldP spid="22533" grpId="0"/>
      <p:bldP spid="225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2946" name="Rectangle 2"/>
          <p:cNvSpPr>
            <a:spLocks noGrp="1"/>
          </p:cNvSpPr>
          <p:nvPr>
            <p:ph idx="1"/>
          </p:nvPr>
        </p:nvSpPr>
        <p:spPr>
          <a:xfrm>
            <a:off x="2133600" y="1371600"/>
            <a:ext cx="7924800" cy="3124200"/>
          </a:xfrm>
        </p:spPr>
        <p:txBody>
          <a:bodyPr vert="horz" wrap="square" lIns="91440" tIns="45720" rIns="91440" bIns="45720" anchor="t"/>
          <a:p>
            <a:pPr marL="0" indent="0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rgbClr val="0000FF"/>
                </a:solidFill>
              </a:rPr>
              <a:t>Linda is sending some pictures to her parents via email. Complete her sentence under each picture with </a:t>
            </a:r>
            <a:r>
              <a:rPr lang="en-US" altLang="zh-CN" sz="3600" b="1" i="1" dirty="0">
                <a:solidFill>
                  <a:srgbClr val="FF0000"/>
                </a:solidFill>
              </a:rPr>
              <a:t>as … as</a:t>
            </a:r>
            <a:r>
              <a:rPr lang="en-US" altLang="zh-CN" sz="3600" b="1" dirty="0">
                <a:solidFill>
                  <a:srgbClr val="0000FF"/>
                </a:solidFill>
              </a:rPr>
              <a:t> or </a:t>
            </a:r>
            <a:r>
              <a:rPr lang="en-US" altLang="zh-CN" sz="3600" b="1" i="1" dirty="0">
                <a:solidFill>
                  <a:srgbClr val="FF0000"/>
                </a:solidFill>
              </a:rPr>
              <a:t>not as … as</a:t>
            </a:r>
            <a:r>
              <a:rPr lang="en-US" altLang="zh-CN" sz="3600" b="1" dirty="0">
                <a:solidFill>
                  <a:srgbClr val="0000FF"/>
                </a:solidFill>
              </a:rPr>
              <a:t>.</a:t>
            </a:r>
            <a:endParaRPr lang="en-US" altLang="zh-CN" sz="36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charRg st="0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946">
                                            <p:txEl>
                                              <p:charRg st="0" end="1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3970" name="Picture 2" descr="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62200" y="533400"/>
            <a:ext cx="3505200" cy="25241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3971" name="Picture 3" descr="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609600"/>
            <a:ext cx="3505200" cy="24272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3972" name="Text Box 4"/>
          <p:cNvSpPr txBox="1"/>
          <p:nvPr/>
        </p:nvSpPr>
        <p:spPr>
          <a:xfrm>
            <a:off x="2362200" y="3048000"/>
            <a:ext cx="3429000" cy="3251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15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The bus is ________________ (comfortable) those in the USA.</a:t>
            </a:r>
            <a:endParaRPr lang="en-US" altLang="zh-CN" sz="3600" b="1" dirty="0">
              <a:latin typeface="Times New Roman" panose="02020603050405020304" pitchFamily="18" charset="0"/>
            </a:endParaRPr>
          </a:p>
        </p:txBody>
      </p:sp>
      <p:sp>
        <p:nvSpPr>
          <p:cNvPr id="83973" name="Text Box 5"/>
          <p:cNvSpPr txBox="1"/>
          <p:nvPr/>
        </p:nvSpPr>
        <p:spPr>
          <a:xfrm>
            <a:off x="6781800" y="3124200"/>
            <a:ext cx="3505200" cy="20685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2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Mr Wu is _________ (kind) a friend.</a:t>
            </a:r>
            <a:endParaRPr lang="en-US" altLang="zh-CN" sz="3600" b="1" dirty="0">
              <a:latin typeface="Times New Roman" panose="02020603050405020304" pitchFamily="18" charset="0"/>
            </a:endParaRPr>
          </a:p>
        </p:txBody>
      </p:sp>
      <p:sp>
        <p:nvSpPr>
          <p:cNvPr id="83974" name="Text Box 6"/>
          <p:cNvSpPr txBox="1"/>
          <p:nvPr/>
        </p:nvSpPr>
        <p:spPr>
          <a:xfrm>
            <a:off x="2362200" y="3673475"/>
            <a:ext cx="3352800" cy="13557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15000"/>
              </a:lnSpc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as comfortable as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975" name="Text Box 7"/>
          <p:cNvSpPr txBox="1"/>
          <p:nvPr/>
        </p:nvSpPr>
        <p:spPr>
          <a:xfrm>
            <a:off x="6781800" y="3810000"/>
            <a:ext cx="2895600" cy="750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20000"/>
              </a:lnSpc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as kind as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/>
      <p:bldP spid="83973" grpId="0"/>
      <p:bldP spid="83974" grpId="0"/>
      <p:bldP spid="8397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4994" name="Picture 2" descr="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86000" y="974725"/>
            <a:ext cx="3506788" cy="23780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4995" name="Picture 3" descr="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2388" y="974725"/>
            <a:ext cx="3505200" cy="23415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4996" name="Text Box 4"/>
          <p:cNvSpPr txBox="1"/>
          <p:nvPr/>
        </p:nvSpPr>
        <p:spPr>
          <a:xfrm>
            <a:off x="2286000" y="3578225"/>
            <a:ext cx="3810000" cy="2619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15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The journey is _________________ (not interesting) the visit .</a:t>
            </a:r>
            <a:endParaRPr lang="en-US" altLang="zh-CN" sz="3600" b="1" dirty="0">
              <a:latin typeface="Times New Roman" panose="02020603050405020304" pitchFamily="18" charset="0"/>
            </a:endParaRPr>
          </a:p>
        </p:txBody>
      </p:sp>
      <p:sp>
        <p:nvSpPr>
          <p:cNvPr id="84997" name="Text Box 5"/>
          <p:cNvSpPr txBox="1"/>
          <p:nvPr/>
        </p:nvSpPr>
        <p:spPr>
          <a:xfrm>
            <a:off x="6477000" y="3629025"/>
            <a:ext cx="3657600" cy="2619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15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The Eiffel Tower is ___________ (not tall) the real one in France .</a:t>
            </a:r>
            <a:endParaRPr lang="en-US" altLang="zh-CN" sz="3600" b="1" dirty="0">
              <a:latin typeface="Times New Roman" panose="02020603050405020304" pitchFamily="18" charset="0"/>
            </a:endParaRPr>
          </a:p>
        </p:txBody>
      </p:sp>
      <p:sp>
        <p:nvSpPr>
          <p:cNvPr id="84998" name="Text Box 6"/>
          <p:cNvSpPr txBox="1"/>
          <p:nvPr/>
        </p:nvSpPr>
        <p:spPr>
          <a:xfrm>
            <a:off x="2286000" y="4238625"/>
            <a:ext cx="4572000" cy="13557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15000"/>
              </a:lnSpc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not as interesting 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15000"/>
              </a:lnSpc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as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4999" name="Text Box 7"/>
          <p:cNvSpPr txBox="1"/>
          <p:nvPr/>
        </p:nvSpPr>
        <p:spPr>
          <a:xfrm>
            <a:off x="6934200" y="4314825"/>
            <a:ext cx="2819400" cy="723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15000"/>
              </a:lnSpc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not as tall as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/>
      <p:bldP spid="84997" grpId="0"/>
      <p:bldP spid="84998" grpId="0"/>
      <p:bldP spid="8499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6018" name="Text Box 2"/>
          <p:cNvSpPr txBox="1"/>
          <p:nvPr/>
        </p:nvSpPr>
        <p:spPr>
          <a:xfrm>
            <a:off x="2438400" y="2813050"/>
            <a:ext cx="3657600" cy="3883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15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The model Sydney Opera House looks ___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15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___________ (wonderful) that in Australia .</a:t>
            </a:r>
            <a:endParaRPr lang="en-US" altLang="zh-CN" sz="3600" b="1" dirty="0">
              <a:latin typeface="Times New Roman" panose="02020603050405020304" pitchFamily="18" charset="0"/>
            </a:endParaRPr>
          </a:p>
        </p:txBody>
      </p:sp>
      <p:sp>
        <p:nvSpPr>
          <p:cNvPr id="86019" name="Text Box 3"/>
          <p:cNvSpPr txBox="1"/>
          <p:nvPr/>
        </p:nvSpPr>
        <p:spPr>
          <a:xfrm>
            <a:off x="6858000" y="2895600"/>
            <a:ext cx="3505200" cy="3251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15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The song and dance shows are _________ (good) the models in the park .</a:t>
            </a:r>
            <a:endParaRPr lang="en-US" altLang="zh-CN" sz="3600" b="1" dirty="0">
              <a:latin typeface="Times New Roman" panose="02020603050405020304" pitchFamily="18" charset="0"/>
            </a:endParaRPr>
          </a:p>
        </p:txBody>
      </p:sp>
      <p:sp>
        <p:nvSpPr>
          <p:cNvPr id="86020" name="Text Box 4"/>
          <p:cNvSpPr txBox="1"/>
          <p:nvPr/>
        </p:nvSpPr>
        <p:spPr>
          <a:xfrm>
            <a:off x="2362200" y="4114800"/>
            <a:ext cx="3657600" cy="13557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15000"/>
              </a:lnSpc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                   as 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15000"/>
              </a:lnSpc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wonderful as 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6021" name="Text Box 5"/>
          <p:cNvSpPr txBox="1"/>
          <p:nvPr/>
        </p:nvSpPr>
        <p:spPr>
          <a:xfrm>
            <a:off x="6858000" y="4191000"/>
            <a:ext cx="2895600" cy="723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15000"/>
              </a:lnSpc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as good as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6781800" y="457200"/>
            <a:ext cx="3581400" cy="2362200"/>
            <a:chOff x="768" y="2160"/>
            <a:chExt cx="2311" cy="1631"/>
          </a:xfrm>
        </p:grpSpPr>
        <p:pic>
          <p:nvPicPr>
            <p:cNvPr id="82954" name="Picture 7" descr="6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68" y="2160"/>
              <a:ext cx="2311" cy="1631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82955" name="Rectangle 8"/>
            <p:cNvSpPr/>
            <p:nvPr/>
          </p:nvSpPr>
          <p:spPr>
            <a:xfrm>
              <a:off x="768" y="2160"/>
              <a:ext cx="384" cy="384"/>
            </a:xfrm>
            <a:prstGeom prst="rect">
              <a:avLst/>
            </a:prstGeom>
            <a:solidFill>
              <a:srgbClr val="0000FF">
                <a:alpha val="72940"/>
              </a:srgbClr>
            </a:solidFill>
            <a:ln w="9525">
              <a:noFill/>
            </a:ln>
          </p:spPr>
          <p:txBody>
            <a:bodyPr wrap="none" anchor="ctr"/>
            <a:p>
              <a:pPr eaLnBrk="1" hangingPunct="1"/>
              <a:endParaRPr lang="zh-CN" altLang="en-US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9"/>
          <p:cNvGrpSpPr/>
          <p:nvPr/>
        </p:nvGrpSpPr>
        <p:grpSpPr>
          <a:xfrm>
            <a:off x="2362200" y="425450"/>
            <a:ext cx="3810000" cy="2393950"/>
            <a:chOff x="768" y="0"/>
            <a:chExt cx="2400" cy="1508"/>
          </a:xfrm>
        </p:grpSpPr>
        <p:pic>
          <p:nvPicPr>
            <p:cNvPr id="82952" name="Picture 10" descr="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8" y="0"/>
              <a:ext cx="2400" cy="150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82953" name="Rectangle 11"/>
            <p:cNvSpPr/>
            <p:nvPr/>
          </p:nvSpPr>
          <p:spPr>
            <a:xfrm>
              <a:off x="768" y="0"/>
              <a:ext cx="432" cy="384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eaLnBrk="1" hangingPunct="1"/>
              <a:endParaRPr lang="zh-CN" altLang="en-US" dirty="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  <p:bldP spid="86019" grpId="0"/>
      <p:bldP spid="86020" grpId="0"/>
      <p:bldP spid="860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99720" y="313055"/>
            <a:ext cx="11143615" cy="70472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>
                <a:solidFill>
                  <a:srgbClr val="0000FF"/>
                </a:solidFill>
              </a:rPr>
              <a:t>拓展</a:t>
            </a:r>
            <a:r>
              <a:rPr lang="zh-CN" altLang="en-US"/>
              <a:t>  </a:t>
            </a:r>
            <a:r>
              <a:rPr lang="en-US" altLang="zh-CN"/>
              <a:t>:</a:t>
            </a:r>
            <a:endParaRPr lang="zh-CN" altLang="en-US"/>
          </a:p>
          <a:p>
            <a:r>
              <a:rPr lang="en-US" altLang="zh-CN" sz="2800">
                <a:solidFill>
                  <a:srgbClr val="FF0000"/>
                </a:solidFill>
              </a:rPr>
              <a:t>V(</a:t>
            </a:r>
            <a:r>
              <a:rPr lang="zh-CN" altLang="zh-CN" sz="2800">
                <a:solidFill>
                  <a:srgbClr val="FF0000"/>
                </a:solidFill>
              </a:rPr>
              <a:t>实义动词</a:t>
            </a:r>
            <a:r>
              <a:rPr lang="en-US" altLang="zh-CN" sz="2800">
                <a:solidFill>
                  <a:srgbClr val="FF0000"/>
                </a:solidFill>
              </a:rPr>
              <a:t>)+</a:t>
            </a:r>
            <a:r>
              <a:rPr lang="zh-CN" altLang="zh-CN" sz="2800">
                <a:solidFill>
                  <a:srgbClr val="FF0000"/>
                </a:solidFill>
              </a:rPr>
              <a:t> </a:t>
            </a:r>
            <a:r>
              <a:rPr lang="en-US" altLang="zh-CN" sz="2800">
                <a:solidFill>
                  <a:srgbClr val="FF0000"/>
                </a:solidFill>
              </a:rPr>
              <a:t>as +adv. +as </a:t>
            </a:r>
            <a:endParaRPr lang="en-US" altLang="zh-CN"/>
          </a:p>
          <a:p>
            <a:r>
              <a:rPr lang="en-US" altLang="zh-CN"/>
              <a:t>1.</a:t>
            </a:r>
            <a:r>
              <a:rPr lang="en-US" altLang="zh-CN" sz="2400"/>
              <a:t> He drives as __________ (care) as Sandy.</a:t>
            </a:r>
            <a:endParaRPr lang="en-US" altLang="zh-CN" sz="2400"/>
          </a:p>
          <a:p>
            <a:r>
              <a:rPr lang="en-US" altLang="zh-CN"/>
              <a:t>2.</a:t>
            </a:r>
            <a:r>
              <a:rPr lang="en-US" altLang="zh-CN" sz="2400"/>
              <a:t> He draws as __________ (good) as I.</a:t>
            </a:r>
            <a:endParaRPr lang="en-US" altLang="zh-CN"/>
          </a:p>
          <a:p>
            <a:r>
              <a:rPr lang="en-US" altLang="zh-CN"/>
              <a:t>3  </a:t>
            </a:r>
            <a:r>
              <a:rPr lang="zh-CN" altLang="en-US" sz="2400"/>
              <a:t>昨天，</a:t>
            </a:r>
            <a:r>
              <a:rPr lang="en-US" altLang="zh-CN" sz="2400"/>
              <a:t>Lucy</a:t>
            </a:r>
            <a:r>
              <a:rPr lang="zh-CN" altLang="en-US" sz="2400"/>
              <a:t>和你跑得一样快吗？</a:t>
            </a:r>
            <a:endParaRPr lang="zh-CN" altLang="en-US" sz="2400"/>
          </a:p>
          <a:p>
            <a:r>
              <a:rPr lang="en-US" altLang="zh-CN" sz="2400"/>
              <a:t>4  </a:t>
            </a:r>
            <a:r>
              <a:rPr lang="zh-CN" altLang="en-US" sz="2400"/>
              <a:t>在班上，谁做作业和你一样细心？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 sz="2800">
                <a:solidFill>
                  <a:srgbClr val="FF0000"/>
                </a:solidFill>
              </a:rPr>
              <a:t>as ......as someone  can</a:t>
            </a:r>
            <a:endParaRPr lang="zh-CN" altLang="en-US"/>
          </a:p>
          <a:p>
            <a:r>
              <a:rPr lang="en-US" altLang="zh-CN" sz="2400" b="1">
                <a:solidFill>
                  <a:schemeClr val="tx1"/>
                </a:solidFill>
              </a:rPr>
              <a:t>as  much +</a:t>
            </a:r>
            <a:r>
              <a:rPr lang="zh-CN" altLang="en-US" sz="2400" b="1">
                <a:solidFill>
                  <a:schemeClr val="tx1"/>
                </a:solidFill>
              </a:rPr>
              <a:t>不可数名词</a:t>
            </a:r>
            <a:r>
              <a:rPr lang="en-US" altLang="zh-CN" sz="2400" b="1">
                <a:solidFill>
                  <a:schemeClr val="tx1"/>
                </a:solidFill>
              </a:rPr>
              <a:t>+ as you can  ,       as many +</a:t>
            </a:r>
            <a:r>
              <a:rPr lang="zh-CN" altLang="en-US" sz="2400" b="1">
                <a:solidFill>
                  <a:schemeClr val="tx1"/>
                </a:solidFill>
              </a:rPr>
              <a:t>可数名词</a:t>
            </a:r>
            <a:r>
              <a:rPr lang="en-US" altLang="zh-CN" sz="2400" b="1">
                <a:solidFill>
                  <a:schemeClr val="tx1"/>
                </a:solidFill>
              </a:rPr>
              <a:t>+ as he can ,       </a:t>
            </a:r>
            <a:endParaRPr lang="en-US" altLang="zh-CN" sz="2400" b="1">
              <a:solidFill>
                <a:schemeClr val="tx1"/>
              </a:solidFill>
            </a:endParaRPr>
          </a:p>
          <a:p>
            <a:r>
              <a:rPr lang="en-US" altLang="zh-CN" sz="2400" b="1">
                <a:solidFill>
                  <a:schemeClr val="tx1"/>
                </a:solidFill>
              </a:rPr>
              <a:t>          </a:t>
            </a:r>
            <a:r>
              <a:rPr lang="zh-CN" altLang="zh-CN" sz="2400" b="1">
                <a:solidFill>
                  <a:schemeClr val="tx1"/>
                </a:solidFill>
              </a:rPr>
              <a:t>尽可能多                                                                  </a:t>
            </a:r>
            <a:r>
              <a:rPr lang="zh-CN" altLang="zh-CN" sz="2400" b="1">
                <a:solidFill>
                  <a:schemeClr val="tx1"/>
                </a:solidFill>
                <a:sym typeface="+mn-ea"/>
              </a:rPr>
              <a:t>尽可能多</a:t>
            </a:r>
            <a:endParaRPr lang="zh-CN" altLang="zh-CN" sz="2400" b="1">
              <a:solidFill>
                <a:schemeClr val="tx1"/>
              </a:solidFill>
              <a:sym typeface="+mn-ea"/>
            </a:endParaRPr>
          </a:p>
          <a:p>
            <a:r>
              <a:rPr lang="en-US" altLang="zh-CN" sz="2400" b="1">
                <a:solidFill>
                  <a:schemeClr val="tx1"/>
                </a:solidFill>
                <a:sym typeface="+mn-ea"/>
              </a:rPr>
              <a:t> as possible as you can</a:t>
            </a:r>
            <a:r>
              <a:rPr lang="zh-CN" altLang="zh-CN" sz="2400" b="1">
                <a:solidFill>
                  <a:schemeClr val="tx1"/>
                </a:solidFill>
                <a:sym typeface="+mn-ea"/>
              </a:rPr>
              <a:t>       尽可能地</a:t>
            </a:r>
            <a:endParaRPr lang="zh-CN" altLang="zh-CN" sz="2400" b="1">
              <a:solidFill>
                <a:schemeClr val="tx1"/>
              </a:solidFill>
              <a:sym typeface="+mn-ea"/>
            </a:endParaRPr>
          </a:p>
          <a:p>
            <a:r>
              <a:rPr lang="zh-CN" altLang="zh-CN" sz="2400" b="1">
                <a:solidFill>
                  <a:schemeClr val="tx1"/>
                </a:solidFill>
                <a:sym typeface="+mn-ea"/>
              </a:rPr>
              <a:t>  </a:t>
            </a:r>
            <a:endParaRPr lang="zh-CN" altLang="zh-CN" sz="2400" b="1">
              <a:solidFill>
                <a:schemeClr val="tx1"/>
              </a:solidFill>
              <a:sym typeface="+mn-ea"/>
            </a:endParaRPr>
          </a:p>
          <a:p>
            <a:r>
              <a:rPr lang="en-US" altLang="zh-CN" sz="2400" b="1">
                <a:solidFill>
                  <a:srgbClr val="FF0000"/>
                </a:solidFill>
                <a:sym typeface="+mn-ea"/>
              </a:rPr>
              <a:t>as .....as possible  </a:t>
            </a:r>
            <a:r>
              <a:rPr lang="zh-CN" altLang="zh-CN" sz="2400" b="1">
                <a:solidFill>
                  <a:srgbClr val="FF0000"/>
                </a:solidFill>
                <a:sym typeface="+mn-ea"/>
              </a:rPr>
              <a:t>尽可能地</a:t>
            </a:r>
            <a:r>
              <a:rPr lang="en-US" altLang="zh-CN" sz="2400" b="1">
                <a:solidFill>
                  <a:srgbClr val="FF0000"/>
                </a:solidFill>
                <a:sym typeface="+mn-ea"/>
              </a:rPr>
              <a:t>......</a:t>
            </a:r>
            <a:r>
              <a:rPr lang="en-US" altLang="zh-CN" sz="2400" b="1">
                <a:solidFill>
                  <a:schemeClr val="tx1"/>
                </a:solidFill>
                <a:sym typeface="+mn-ea"/>
              </a:rPr>
              <a:t>  </a:t>
            </a:r>
            <a:endParaRPr lang="en-US" altLang="zh-CN" sz="2400" b="1">
              <a:solidFill>
                <a:schemeClr val="tx1"/>
              </a:solidFill>
              <a:sym typeface="+mn-ea"/>
            </a:endParaRPr>
          </a:p>
          <a:p>
            <a:r>
              <a:rPr lang="en-US" altLang="zh-CN" sz="2400" b="1">
                <a:solidFill>
                  <a:schemeClr val="tx1"/>
                </a:solidFill>
                <a:sym typeface="+mn-ea"/>
              </a:rPr>
              <a:t>as often as possible  ,  as much as possible  , as carefully as possible,</a:t>
            </a:r>
            <a:endParaRPr lang="en-US" altLang="zh-CN" sz="2400" b="1">
              <a:solidFill>
                <a:schemeClr val="tx1"/>
              </a:solidFill>
              <a:sym typeface="+mn-ea"/>
            </a:endParaRPr>
          </a:p>
          <a:p>
            <a:r>
              <a:rPr lang="en-US" altLang="zh-CN" sz="2400" b="1">
                <a:solidFill>
                  <a:schemeClr val="tx1"/>
                </a:solidFill>
                <a:sym typeface="+mn-ea"/>
              </a:rPr>
              <a:t>as soon as possible </a:t>
            </a:r>
            <a:endParaRPr lang="zh-CN" altLang="en-US" sz="2400" b="1">
              <a:solidFill>
                <a:schemeClr val="tx1"/>
              </a:solidFill>
            </a:endParaRPr>
          </a:p>
          <a:p>
            <a:endParaRPr lang="zh-CN" altLang="en-US" sz="2400" b="1">
              <a:solidFill>
                <a:schemeClr val="tx1"/>
              </a:solidFill>
            </a:endParaRPr>
          </a:p>
          <a:p>
            <a:endParaRPr lang="zh-CN" altLang="en-US"/>
          </a:p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471420" y="1319530"/>
            <a:ext cx="17341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carefully</a:t>
            </a:r>
            <a:endParaRPr lang="en-US" altLang="zh-CN" sz="2400"/>
          </a:p>
        </p:txBody>
      </p:sp>
      <p:sp>
        <p:nvSpPr>
          <p:cNvPr id="4" name="文本框 3"/>
          <p:cNvSpPr txBox="1"/>
          <p:nvPr/>
        </p:nvSpPr>
        <p:spPr>
          <a:xfrm>
            <a:off x="2630805" y="1708150"/>
            <a:ext cx="15748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well</a:t>
            </a:r>
            <a:endParaRPr lang="en-US" altLang="zh-CN" sz="2400"/>
          </a:p>
        </p:txBody>
      </p:sp>
      <p:sp>
        <p:nvSpPr>
          <p:cNvPr id="5" name="文本框 4"/>
          <p:cNvSpPr txBox="1"/>
          <p:nvPr/>
        </p:nvSpPr>
        <p:spPr>
          <a:xfrm>
            <a:off x="4993640" y="2026920"/>
            <a:ext cx="68986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Did Lucy run as fast as you?</a:t>
            </a:r>
            <a:endParaRPr lang="en-US" altLang="zh-CN" sz="2400"/>
          </a:p>
        </p:txBody>
      </p:sp>
      <p:sp>
        <p:nvSpPr>
          <p:cNvPr id="6" name="文本框 5"/>
          <p:cNvSpPr txBox="1"/>
          <p:nvPr/>
        </p:nvSpPr>
        <p:spPr>
          <a:xfrm>
            <a:off x="5272405" y="2487295"/>
            <a:ext cx="52539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Who does homework as carefully as you?</a:t>
            </a:r>
            <a:endParaRPr lang="en-US" altLang="zh-CN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47638" y="504825"/>
            <a:ext cx="7397750" cy="5238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为什么不邀请那对双胞胎一起看篮球比赛呢？</a:t>
            </a:r>
            <a:endParaRPr kumimoji="0" lang="zh-CN" altLang="en-US" sz="28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00013" y="966788"/>
            <a:ext cx="10201275" cy="5238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____________________________________  the basketball match?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433388" y="927100"/>
            <a:ext cx="5959475" cy="523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Why not invite the twins to watch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6565" name="文本框 6"/>
          <p:cNvSpPr txBox="1"/>
          <p:nvPr/>
        </p:nvSpPr>
        <p:spPr>
          <a:xfrm>
            <a:off x="5064125" y="-261937"/>
            <a:ext cx="1803400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Revision: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09550" y="1908175"/>
            <a:ext cx="11247438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spends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hours </a:t>
            </a:r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reading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books every day.=</a:t>
            </a:r>
            <a:endParaRPr lang="zh-CN" alt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6567" name="矩形 8"/>
          <p:cNvSpPr/>
          <p:nvPr/>
        </p:nvSpPr>
        <p:spPr>
          <a:xfrm>
            <a:off x="147638" y="1431925"/>
            <a:ext cx="4513262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她每天花两小时时间读书。</a:t>
            </a:r>
            <a:endParaRPr lang="zh-CN" alt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6568" name="矩形 9"/>
          <p:cNvSpPr/>
          <p:nvPr/>
        </p:nvSpPr>
        <p:spPr>
          <a:xfrm>
            <a:off x="430213" y="3389313"/>
            <a:ext cx="3790950" cy="5222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昨天我们到达了上海。</a:t>
            </a:r>
            <a:endParaRPr lang="zh-CN" alt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93675" y="3913188"/>
            <a:ext cx="116459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We </a:t>
            </a:r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got to 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Shanghai yesterday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84175" y="2582863"/>
            <a:ext cx="10113963" cy="9540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takes her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hours </a:t>
            </a:r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read 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books every day.  </a:t>
            </a:r>
            <a:b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CN" alt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22250" y="4630738"/>
            <a:ext cx="5549900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arrived in 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Shanghai yesterday. 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77813" y="5445125"/>
            <a:ext cx="5145087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reached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Shanghai yesterday.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20" grpId="0"/>
      <p:bldP spid="21" grpId="0"/>
      <p:bldP spid="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3186" name="WordArt 2"/>
          <p:cNvSpPr>
            <a:spLocks noChangeArrowheads="1" noChangeShapeType="1" noTextEdit="1"/>
          </p:cNvSpPr>
          <p:nvPr/>
        </p:nvSpPr>
        <p:spPr bwMode="auto">
          <a:xfrm>
            <a:off x="2590800" y="1638300"/>
            <a:ext cx="7162800" cy="339090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10" cap="none" spc="0" normalizeH="0" baseline="0" noProof="0" dirty="0">
                <a:ln w="9525">
                  <a:solidFill>
                    <a:srgbClr val="CC99FF"/>
                  </a:solidFill>
                  <a:rou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B:Reflexive pronouns</a:t>
            </a:r>
            <a:endParaRPr kumimoji="0" lang="en-US" altLang="zh-CN" sz="3600" b="1" i="0" u="none" strike="noStrike" kern="10" cap="none" spc="0" normalizeH="0" baseline="0" noProof="0" dirty="0">
              <a:ln w="9525">
                <a:solidFill>
                  <a:srgbClr val="CC99FF"/>
                </a:solidFill>
                <a:rou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0" cap="none" spc="0" normalizeH="0" baseline="0" noProof="0" dirty="0">
                <a:ln w="9525">
                  <a:solidFill>
                    <a:srgbClr val="CC99FF"/>
                  </a:solidFill>
                  <a:rou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反身代词</a:t>
            </a:r>
            <a:endParaRPr kumimoji="0" lang="zh-CN" altLang="en-US" sz="3600" b="1" i="0" u="none" strike="noStrike" kern="10" cap="none" spc="0" normalizeH="0" baseline="0" noProof="0" dirty="0">
              <a:ln w="9525">
                <a:solidFill>
                  <a:srgbClr val="CC99FF"/>
                </a:solidFill>
                <a:rou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84994" name="表格 84993"/>
          <p:cNvGraphicFramePr/>
          <p:nvPr/>
        </p:nvGraphicFramePr>
        <p:xfrm>
          <a:off x="711200" y="1219200"/>
          <a:ext cx="10871200" cy="5053013"/>
        </p:xfrm>
        <a:graphic>
          <a:graphicData uri="http://schemas.openxmlformats.org/drawingml/2006/table">
            <a:tbl>
              <a:tblPr/>
              <a:tblGrid>
                <a:gridCol w="4057650"/>
                <a:gridCol w="2673350"/>
                <a:gridCol w="4140200"/>
              </a:tblGrid>
              <a:tr h="55721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lnSpc>
                          <a:spcPct val="85000"/>
                        </a:lnSpc>
                        <a:buNone/>
                      </a:pPr>
                      <a:r>
                        <a:rPr lang="en-US" altLang="zh-CN" sz="3600" b="1" dirty="0">
                          <a:solidFill>
                            <a:srgbClr val="3333FF"/>
                          </a:solidFill>
                          <a:latin typeface="Times New Roman" panose="02020603050405020304" pitchFamily="18" charset="0"/>
                        </a:rPr>
                        <a:t>Personal pronouns </a:t>
                      </a:r>
                      <a:endParaRPr lang="en-US" altLang="zh-CN" sz="3600" b="1" dirty="0">
                        <a:solidFill>
                          <a:srgbClr val="3333FF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1920" marR="12192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lnSpc>
                          <a:spcPct val="85000"/>
                        </a:lnSpc>
                        <a:buNone/>
                      </a:pPr>
                      <a:r>
                        <a:rPr lang="en-US" altLang="zh-CN" sz="3600" b="1" dirty="0">
                          <a:solidFill>
                            <a:srgbClr val="3333FF"/>
                          </a:solidFill>
                          <a:latin typeface="Times New Roman" panose="02020603050405020304" pitchFamily="18" charset="0"/>
                        </a:rPr>
                        <a:t>Verb </a:t>
                      </a:r>
                      <a:endParaRPr lang="en-US" altLang="zh-CN" sz="3600" b="1" dirty="0">
                        <a:solidFill>
                          <a:srgbClr val="3333FF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1920" marR="12192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lnSpc>
                          <a:spcPct val="85000"/>
                        </a:lnSpc>
                        <a:buNone/>
                      </a:pPr>
                      <a:r>
                        <a:rPr lang="en-US" altLang="zh-CN" sz="3600" b="1" dirty="0">
                          <a:solidFill>
                            <a:srgbClr val="3333FF"/>
                          </a:solidFill>
                          <a:latin typeface="Times New Roman" panose="02020603050405020304" pitchFamily="18" charset="0"/>
                        </a:rPr>
                        <a:t>Reflexive pronouns</a:t>
                      </a:r>
                      <a:endParaRPr lang="en-US" altLang="zh-CN" sz="3600" b="1" dirty="0">
                        <a:solidFill>
                          <a:srgbClr val="3333FF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1920" marR="12192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lnSpc>
                          <a:spcPct val="85000"/>
                        </a:lnSpc>
                        <a:buNone/>
                      </a:pPr>
                      <a:r>
                        <a:rPr lang="en-US" altLang="zh-CN" sz="3600" b="1" dirty="0">
                          <a:latin typeface="Times New Roman" panose="02020603050405020304" pitchFamily="18" charset="0"/>
                        </a:rPr>
                        <a:t>I</a:t>
                      </a:r>
                      <a:endParaRPr lang="en-US" altLang="zh-CN" sz="3600" b="1" dirty="0">
                        <a:latin typeface="Times New Roman" panose="02020603050405020304" pitchFamily="18" charset="0"/>
                      </a:endParaRPr>
                    </a:p>
                  </a:txBody>
                  <a:tcPr marL="121920" marR="12192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lnSpc>
                          <a:spcPct val="85000"/>
                        </a:lnSpc>
                        <a:buNone/>
                      </a:pPr>
                      <a:endParaRPr lang="en-US" altLang="zh-CN" sz="3600" b="1" dirty="0">
                        <a:latin typeface="Times New Roman" panose="02020603050405020304" pitchFamily="18" charset="0"/>
                      </a:endParaRPr>
                    </a:p>
                    <a:p>
                      <a:pPr lvl="0" eaLnBrk="1" hangingPunct="1">
                        <a:lnSpc>
                          <a:spcPct val="85000"/>
                        </a:lnSpc>
                        <a:buNone/>
                      </a:pPr>
                      <a:endParaRPr lang="en-US" altLang="zh-CN" sz="3600" b="1" dirty="0">
                        <a:latin typeface="Times New Roman" panose="02020603050405020304" pitchFamily="18" charset="0"/>
                      </a:endParaRPr>
                    </a:p>
                    <a:p>
                      <a:pPr lvl="0" eaLnBrk="1" hangingPunct="1">
                        <a:lnSpc>
                          <a:spcPct val="85000"/>
                        </a:lnSpc>
                        <a:buNone/>
                      </a:pPr>
                      <a:r>
                        <a:rPr lang="en-US" altLang="zh-CN" sz="3600" b="1" dirty="0">
                          <a:latin typeface="Times New Roman" panose="02020603050405020304" pitchFamily="18" charset="0"/>
                        </a:rPr>
                        <a:t>enjoy</a:t>
                      </a:r>
                      <a:endParaRPr lang="en-US" altLang="zh-CN" sz="3600" b="1" dirty="0">
                        <a:latin typeface="Times New Roman" panose="02020603050405020304" pitchFamily="18" charset="0"/>
                      </a:endParaRPr>
                    </a:p>
                  </a:txBody>
                  <a:tcPr marL="121920" marR="12192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lnSpc>
                          <a:spcPct val="85000"/>
                        </a:lnSpc>
                        <a:buNone/>
                      </a:pPr>
                      <a:r>
                        <a:rPr lang="en-US" altLang="zh-CN" sz="3600" b="1" dirty="0">
                          <a:latin typeface="Times New Roman" panose="02020603050405020304" pitchFamily="18" charset="0"/>
                        </a:rPr>
                        <a:t>myself.</a:t>
                      </a:r>
                      <a:endParaRPr lang="en-US" altLang="zh-CN" sz="3600" b="1" dirty="0">
                        <a:latin typeface="Times New Roman" panose="02020603050405020304" pitchFamily="18" charset="0"/>
                      </a:endParaRPr>
                    </a:p>
                  </a:txBody>
                  <a:tcPr marL="121920" marR="12192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lnSpc>
                          <a:spcPct val="85000"/>
                        </a:lnSpc>
                        <a:buNone/>
                      </a:pPr>
                      <a:r>
                        <a:rPr lang="en-US" altLang="zh-CN" sz="3600" b="1" dirty="0">
                          <a:latin typeface="Times New Roman" panose="02020603050405020304" pitchFamily="18" charset="0"/>
                        </a:rPr>
                        <a:t>You</a:t>
                      </a:r>
                      <a:endParaRPr lang="en-US" altLang="zh-CN" sz="3600" b="1" dirty="0">
                        <a:latin typeface="Times New Roman" panose="02020603050405020304" pitchFamily="18" charset="0"/>
                      </a:endParaRPr>
                    </a:p>
                  </a:txBody>
                  <a:tcPr marL="121920" marR="12192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lnSpc>
                          <a:spcPct val="85000"/>
                        </a:lnSpc>
                        <a:buNone/>
                      </a:pPr>
                      <a:r>
                        <a:rPr lang="en-US" altLang="zh-CN" sz="3600" b="1" dirty="0">
                          <a:latin typeface="Times New Roman" panose="02020603050405020304" pitchFamily="18" charset="0"/>
                        </a:rPr>
                        <a:t>yourself.</a:t>
                      </a:r>
                      <a:endParaRPr lang="en-US" altLang="zh-CN" sz="3600" b="1" dirty="0">
                        <a:latin typeface="Times New Roman" panose="02020603050405020304" pitchFamily="18" charset="0"/>
                      </a:endParaRPr>
                    </a:p>
                  </a:txBody>
                  <a:tcPr marL="121920" marR="12192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lnSpc>
                          <a:spcPct val="85000"/>
                        </a:lnSpc>
                        <a:buNone/>
                      </a:pPr>
                      <a:r>
                        <a:rPr lang="en-US" altLang="zh-CN" sz="3600" b="1" dirty="0">
                          <a:latin typeface="Times New Roman" panose="02020603050405020304" pitchFamily="18" charset="0"/>
                        </a:rPr>
                        <a:t>You</a:t>
                      </a:r>
                      <a:endParaRPr lang="en-US" altLang="zh-CN" sz="3600" b="1" dirty="0">
                        <a:latin typeface="Times New Roman" panose="02020603050405020304" pitchFamily="18" charset="0"/>
                      </a:endParaRPr>
                    </a:p>
                  </a:txBody>
                  <a:tcPr marL="121920" marR="12192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lnSpc>
                          <a:spcPct val="85000"/>
                        </a:lnSpc>
                        <a:buNone/>
                      </a:pPr>
                      <a:r>
                        <a:rPr lang="en-US" altLang="zh-CN" sz="3600" b="1" dirty="0">
                          <a:latin typeface="Times New Roman" panose="02020603050405020304" pitchFamily="18" charset="0"/>
                        </a:rPr>
                        <a:t>yourselves.</a:t>
                      </a:r>
                      <a:endParaRPr lang="en-US" altLang="zh-CN" sz="3600" b="1" dirty="0">
                        <a:latin typeface="Times New Roman" panose="02020603050405020304" pitchFamily="18" charset="0"/>
                      </a:endParaRPr>
                    </a:p>
                  </a:txBody>
                  <a:tcPr marL="121920" marR="12192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lnSpc>
                          <a:spcPct val="85000"/>
                        </a:lnSpc>
                        <a:buNone/>
                      </a:pPr>
                      <a:r>
                        <a:rPr lang="en-US" altLang="zh-CN" sz="3600" b="1" dirty="0">
                          <a:latin typeface="Times New Roman" panose="02020603050405020304" pitchFamily="18" charset="0"/>
                        </a:rPr>
                        <a:t>We</a:t>
                      </a:r>
                      <a:endParaRPr lang="en-US" altLang="zh-CN" sz="3600" b="1" dirty="0">
                        <a:latin typeface="Times New Roman" panose="02020603050405020304" pitchFamily="18" charset="0"/>
                      </a:endParaRPr>
                    </a:p>
                  </a:txBody>
                  <a:tcPr marL="121920" marR="12192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lnSpc>
                          <a:spcPct val="85000"/>
                        </a:lnSpc>
                        <a:buNone/>
                      </a:pPr>
                      <a:r>
                        <a:rPr lang="en-US" altLang="zh-CN" sz="3600" b="1" dirty="0">
                          <a:latin typeface="Times New Roman" panose="02020603050405020304" pitchFamily="18" charset="0"/>
                        </a:rPr>
                        <a:t>ourselves.</a:t>
                      </a:r>
                      <a:endParaRPr lang="en-US" altLang="zh-CN" sz="3600" b="1" dirty="0">
                        <a:latin typeface="Times New Roman" panose="02020603050405020304" pitchFamily="18" charset="0"/>
                      </a:endParaRPr>
                    </a:p>
                  </a:txBody>
                  <a:tcPr marL="121920" marR="12192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lnSpc>
                          <a:spcPct val="85000"/>
                        </a:lnSpc>
                        <a:buNone/>
                      </a:pPr>
                      <a:r>
                        <a:rPr lang="en-US" altLang="zh-CN" sz="3600" b="1" dirty="0">
                          <a:latin typeface="Times New Roman" panose="02020603050405020304" pitchFamily="18" charset="0"/>
                        </a:rPr>
                        <a:t>They</a:t>
                      </a:r>
                      <a:endParaRPr lang="en-US" altLang="zh-CN" sz="3600" b="1" dirty="0">
                        <a:latin typeface="Times New Roman" panose="02020603050405020304" pitchFamily="18" charset="0"/>
                      </a:endParaRPr>
                    </a:p>
                  </a:txBody>
                  <a:tcPr marL="121920" marR="12192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lnSpc>
                          <a:spcPct val="85000"/>
                        </a:lnSpc>
                        <a:buNone/>
                      </a:pPr>
                      <a:r>
                        <a:rPr lang="en-US" altLang="zh-CN" sz="3600" b="1" dirty="0">
                          <a:latin typeface="Times New Roman" panose="02020603050405020304" pitchFamily="18" charset="0"/>
                        </a:rPr>
                        <a:t>themselves.</a:t>
                      </a:r>
                      <a:endParaRPr lang="en-US" altLang="zh-CN" sz="3600" b="1" dirty="0">
                        <a:latin typeface="Times New Roman" panose="02020603050405020304" pitchFamily="18" charset="0"/>
                      </a:endParaRPr>
                    </a:p>
                  </a:txBody>
                  <a:tcPr marL="121920" marR="12192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lnSpc>
                          <a:spcPct val="85000"/>
                        </a:lnSpc>
                        <a:buNone/>
                      </a:pPr>
                      <a:r>
                        <a:rPr lang="en-US" altLang="zh-CN" sz="3600" b="1" dirty="0">
                          <a:latin typeface="Times New Roman" panose="02020603050405020304" pitchFamily="18" charset="0"/>
                        </a:rPr>
                        <a:t>He</a:t>
                      </a:r>
                      <a:endParaRPr lang="en-US" altLang="zh-CN" sz="3600" b="1" dirty="0">
                        <a:latin typeface="Times New Roman" panose="02020603050405020304" pitchFamily="18" charset="0"/>
                      </a:endParaRPr>
                    </a:p>
                  </a:txBody>
                  <a:tcPr marL="121920" marR="12192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lnSpc>
                          <a:spcPct val="85000"/>
                        </a:lnSpc>
                        <a:buNone/>
                      </a:pPr>
                      <a:endParaRPr lang="en-US" altLang="zh-CN" sz="3600" b="1" dirty="0">
                        <a:latin typeface="Times New Roman" panose="02020603050405020304" pitchFamily="18" charset="0"/>
                      </a:endParaRPr>
                    </a:p>
                    <a:p>
                      <a:pPr lvl="0" eaLnBrk="1" hangingPunct="1">
                        <a:lnSpc>
                          <a:spcPct val="85000"/>
                        </a:lnSpc>
                        <a:buNone/>
                      </a:pPr>
                      <a:r>
                        <a:rPr lang="en-US" altLang="zh-CN" sz="3600" b="1" dirty="0">
                          <a:latin typeface="Times New Roman" panose="02020603050405020304" pitchFamily="18" charset="0"/>
                        </a:rPr>
                        <a:t>enjoys</a:t>
                      </a:r>
                      <a:endParaRPr lang="en-US" altLang="zh-CN" sz="3600" b="1" dirty="0">
                        <a:latin typeface="Times New Roman" panose="02020603050405020304" pitchFamily="18" charset="0"/>
                      </a:endParaRPr>
                    </a:p>
                  </a:txBody>
                  <a:tcPr marL="121920" marR="12192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lnSpc>
                          <a:spcPct val="85000"/>
                        </a:lnSpc>
                        <a:buNone/>
                      </a:pPr>
                      <a:r>
                        <a:rPr lang="en-US" altLang="zh-CN" sz="3600" b="1" dirty="0">
                          <a:latin typeface="Times New Roman" panose="02020603050405020304" pitchFamily="18" charset="0"/>
                        </a:rPr>
                        <a:t>himself.</a:t>
                      </a:r>
                      <a:endParaRPr lang="en-US" altLang="zh-CN" sz="3600" b="1" dirty="0">
                        <a:latin typeface="Times New Roman" panose="02020603050405020304" pitchFamily="18" charset="0"/>
                      </a:endParaRPr>
                    </a:p>
                  </a:txBody>
                  <a:tcPr marL="121920" marR="12192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lnSpc>
                          <a:spcPct val="85000"/>
                        </a:lnSpc>
                        <a:buNone/>
                      </a:pPr>
                      <a:r>
                        <a:rPr lang="en-US" altLang="zh-CN" sz="3600" b="1" dirty="0">
                          <a:latin typeface="Times New Roman" panose="02020603050405020304" pitchFamily="18" charset="0"/>
                        </a:rPr>
                        <a:t>She</a:t>
                      </a:r>
                      <a:endParaRPr lang="en-US" altLang="zh-CN" sz="3600" b="1" dirty="0">
                        <a:latin typeface="Times New Roman" panose="02020603050405020304" pitchFamily="18" charset="0"/>
                      </a:endParaRPr>
                    </a:p>
                  </a:txBody>
                  <a:tcPr marL="121920" marR="12192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lnSpc>
                          <a:spcPct val="85000"/>
                        </a:lnSpc>
                        <a:buNone/>
                      </a:pPr>
                      <a:r>
                        <a:rPr lang="en-US" altLang="zh-CN" sz="3600" b="1" dirty="0">
                          <a:latin typeface="Times New Roman" panose="02020603050405020304" pitchFamily="18" charset="0"/>
                        </a:rPr>
                        <a:t>herself.</a:t>
                      </a:r>
                      <a:endParaRPr lang="en-US" altLang="zh-CN" sz="3600" b="1" dirty="0">
                        <a:latin typeface="Times New Roman" panose="02020603050405020304" pitchFamily="18" charset="0"/>
                      </a:endParaRPr>
                    </a:p>
                  </a:txBody>
                  <a:tcPr marL="121920" marR="12192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lnSpc>
                          <a:spcPct val="85000"/>
                        </a:lnSpc>
                        <a:buNone/>
                      </a:pPr>
                      <a:r>
                        <a:rPr lang="en-US" altLang="zh-CN" sz="3600" b="1" dirty="0">
                          <a:latin typeface="Times New Roman" panose="02020603050405020304" pitchFamily="18" charset="0"/>
                        </a:rPr>
                        <a:t>It</a:t>
                      </a:r>
                      <a:endParaRPr lang="en-US" altLang="zh-CN" sz="3600" b="1" dirty="0">
                        <a:latin typeface="Times New Roman" panose="02020603050405020304" pitchFamily="18" charset="0"/>
                      </a:endParaRPr>
                    </a:p>
                  </a:txBody>
                  <a:tcPr marL="121920" marR="12192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lnSpc>
                          <a:spcPct val="85000"/>
                        </a:lnSpc>
                        <a:buNone/>
                      </a:pPr>
                      <a:r>
                        <a:rPr lang="en-US" altLang="zh-CN" sz="3600" b="1" dirty="0">
                          <a:latin typeface="Times New Roman" panose="02020603050405020304" pitchFamily="18" charset="0"/>
                        </a:rPr>
                        <a:t>itself.</a:t>
                      </a:r>
                      <a:endParaRPr lang="en-US" altLang="zh-CN" sz="3600" b="1" dirty="0">
                        <a:latin typeface="Times New Roman" panose="02020603050405020304" pitchFamily="18" charset="0"/>
                      </a:endParaRPr>
                    </a:p>
                  </a:txBody>
                  <a:tcPr marL="121920" marR="12192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148" name="Text Box 68"/>
          <p:cNvSpPr txBox="1"/>
          <p:nvPr/>
        </p:nvSpPr>
        <p:spPr>
          <a:xfrm>
            <a:off x="609600" y="6350"/>
            <a:ext cx="10752138" cy="501650"/>
          </a:xfrm>
          <a:prstGeom prst="rect">
            <a:avLst/>
          </a:prstGeom>
          <a:noFill/>
          <a:ln w="57150">
            <a:noFill/>
          </a:ln>
        </p:spPr>
        <p:txBody>
          <a:bodyPr>
            <a:spAutoFit/>
          </a:bodyPr>
          <a:p>
            <a:pPr algn="ctr">
              <a:lnSpc>
                <a:spcPct val="95000"/>
              </a:lnSpc>
            </a:pPr>
            <a:r>
              <a:rPr lang="en-US" altLang="zh-CN" sz="2800" dirty="0">
                <a:solidFill>
                  <a:srgbClr val="CC0000"/>
                </a:solidFill>
                <a:latin typeface="Arial" panose="020B0604020202020204" pitchFamily="34" charset="0"/>
                <a:ea typeface="方正舒体" panose="02010601030101010101" pitchFamily="2" charset="-122"/>
              </a:rPr>
              <a:t>We make sentences using reflexive pronouns like this.</a:t>
            </a:r>
            <a:endParaRPr lang="en-US" altLang="zh-CN" sz="2800" dirty="0">
              <a:solidFill>
                <a:srgbClr val="CC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86018" name="内容占位符 86017"/>
          <p:cNvGraphicFramePr/>
          <p:nvPr>
            <p:ph/>
          </p:nvPr>
        </p:nvGraphicFramePr>
        <p:xfrm>
          <a:off x="2640013" y="549275"/>
          <a:ext cx="7696200" cy="5834063"/>
        </p:xfrm>
        <a:graphic>
          <a:graphicData uri="http://schemas.openxmlformats.org/drawingml/2006/table">
            <a:tbl>
              <a:tblPr/>
              <a:tblGrid>
                <a:gridCol w="3816350"/>
                <a:gridCol w="3879850"/>
              </a:tblGrid>
              <a:tr h="11636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3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Personal pronoun</a:t>
                      </a:r>
                      <a:endParaRPr lang="en-US" altLang="zh-CN" sz="32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3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zh-CN" altLang="en-US" sz="3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（人称代词）</a:t>
                      </a:r>
                      <a:endParaRPr lang="zh-CN" altLang="en-US" sz="32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9" marB="45719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3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Reflexive pronoun</a:t>
                      </a:r>
                      <a:endParaRPr lang="en-US" altLang="zh-CN" sz="32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3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zh-CN" altLang="en-US" sz="3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（反身代词）</a:t>
                      </a:r>
                      <a:endParaRPr lang="zh-CN" altLang="en-US" sz="32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9" marB="4571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3200" dirty="0">
                          <a:solidFill>
                            <a:srgbClr val="33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altLang="zh-CN" sz="3200" dirty="0">
                        <a:solidFill>
                          <a:srgbClr val="333399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9" marB="45719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3200" dirty="0">
                        <a:solidFill>
                          <a:srgbClr val="333399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9" marB="4571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3200" dirty="0">
                          <a:solidFill>
                            <a:srgbClr val="33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en-US" altLang="zh-CN" sz="2800" dirty="0">
                          <a:solidFill>
                            <a:srgbClr val="33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zh-CN" sz="2800" dirty="0">
                        <a:solidFill>
                          <a:srgbClr val="333399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9" marB="45719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3200" dirty="0">
                        <a:solidFill>
                          <a:srgbClr val="333399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9" marB="4571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3200" dirty="0">
                          <a:solidFill>
                            <a:srgbClr val="33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</a:t>
                      </a:r>
                      <a:endParaRPr lang="en-US" altLang="zh-CN" sz="3200" dirty="0">
                        <a:solidFill>
                          <a:srgbClr val="333399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9" marB="45719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3200" dirty="0">
                        <a:solidFill>
                          <a:srgbClr val="333399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9" marB="4571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3200" dirty="0">
                          <a:solidFill>
                            <a:srgbClr val="33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</a:t>
                      </a:r>
                      <a:endParaRPr lang="en-US" altLang="zh-CN" sz="3200" dirty="0">
                        <a:solidFill>
                          <a:srgbClr val="333399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9" marB="45719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3200" dirty="0">
                        <a:solidFill>
                          <a:srgbClr val="333399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9" marB="4571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3200" dirty="0">
                          <a:solidFill>
                            <a:srgbClr val="33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</a:t>
                      </a:r>
                      <a:endParaRPr lang="en-US" altLang="zh-CN" sz="3200" dirty="0">
                        <a:solidFill>
                          <a:srgbClr val="333399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9" marB="45719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3200" dirty="0">
                        <a:solidFill>
                          <a:srgbClr val="333399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9" marB="4571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3200" dirty="0">
                          <a:solidFill>
                            <a:srgbClr val="33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endParaRPr lang="en-US" altLang="zh-CN" sz="3200" dirty="0">
                        <a:solidFill>
                          <a:srgbClr val="333399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9" marB="45719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3200" dirty="0">
                        <a:solidFill>
                          <a:srgbClr val="333399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9" marB="4571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3200" dirty="0">
                          <a:solidFill>
                            <a:srgbClr val="33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endParaRPr lang="en-US" altLang="zh-CN" sz="3200" dirty="0">
                        <a:solidFill>
                          <a:srgbClr val="333399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9" marB="45719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3200" dirty="0">
                        <a:solidFill>
                          <a:srgbClr val="333399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9" marB="4571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3200" dirty="0">
                          <a:solidFill>
                            <a:srgbClr val="33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They</a:t>
                      </a:r>
                      <a:endParaRPr lang="en-US" altLang="zh-CN" sz="2800" dirty="0">
                        <a:solidFill>
                          <a:srgbClr val="333399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9" marB="45719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3200" dirty="0">
                        <a:solidFill>
                          <a:srgbClr val="333399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9" marB="4571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194" name="Rectangle 34"/>
          <p:cNvSpPr/>
          <p:nvPr/>
        </p:nvSpPr>
        <p:spPr>
          <a:xfrm>
            <a:off x="6884988" y="1752600"/>
            <a:ext cx="1303337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1" hangingPunct="1"/>
            <a:r>
              <a:rPr lang="en-US" altLang="zh-CN" sz="32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myself</a:t>
            </a:r>
            <a:endParaRPr lang="en-US" altLang="zh-CN" sz="3200" dirty="0">
              <a:solidFill>
                <a:srgbClr val="3333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195" name="Rectangle 35"/>
          <p:cNvSpPr/>
          <p:nvPr/>
        </p:nvSpPr>
        <p:spPr>
          <a:xfrm>
            <a:off x="6819900" y="2209800"/>
            <a:ext cx="1528763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1" hangingPunct="1"/>
            <a:r>
              <a:rPr lang="en-US" altLang="zh-CN" sz="32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yourself</a:t>
            </a:r>
            <a:endParaRPr lang="en-US" altLang="zh-CN" sz="3200" dirty="0">
              <a:solidFill>
                <a:srgbClr val="3333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196" name="Rectangle 36"/>
          <p:cNvSpPr/>
          <p:nvPr/>
        </p:nvSpPr>
        <p:spPr>
          <a:xfrm>
            <a:off x="6796088" y="5257800"/>
            <a:ext cx="1943100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1" hangingPunct="1"/>
            <a:r>
              <a:rPr lang="en-US" altLang="zh-CN" sz="32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yourselves</a:t>
            </a:r>
            <a:endParaRPr lang="en-US" altLang="zh-CN" sz="3200" dirty="0">
              <a:solidFill>
                <a:srgbClr val="3333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197" name="Rectangle 37"/>
          <p:cNvSpPr/>
          <p:nvPr/>
        </p:nvSpPr>
        <p:spPr>
          <a:xfrm>
            <a:off x="6797675" y="4724400"/>
            <a:ext cx="1736725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1" hangingPunct="1"/>
            <a:r>
              <a:rPr lang="en-US" altLang="zh-CN" sz="32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ourselves</a:t>
            </a:r>
            <a:endParaRPr lang="en-US" altLang="zh-CN" sz="3200" dirty="0">
              <a:solidFill>
                <a:srgbClr val="3333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198" name="Rectangle 38"/>
          <p:cNvSpPr/>
          <p:nvPr/>
        </p:nvSpPr>
        <p:spPr>
          <a:xfrm>
            <a:off x="6818313" y="5791200"/>
            <a:ext cx="2011362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1" hangingPunct="1">
              <a:spcBef>
                <a:spcPct val="20000"/>
              </a:spcBef>
            </a:pPr>
            <a:r>
              <a:rPr lang="en-US" altLang="zh-CN" sz="32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themselves</a:t>
            </a:r>
            <a:endParaRPr lang="en-US" altLang="zh-CN" sz="3200" dirty="0">
              <a:solidFill>
                <a:srgbClr val="3333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199" name="Rectangle 39"/>
          <p:cNvSpPr/>
          <p:nvPr/>
        </p:nvSpPr>
        <p:spPr>
          <a:xfrm>
            <a:off x="6934200" y="2895600"/>
            <a:ext cx="1470025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1" hangingPunct="1"/>
            <a:r>
              <a:rPr lang="en-US" altLang="zh-CN" sz="32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himself</a:t>
            </a:r>
            <a:endParaRPr lang="en-US" altLang="zh-CN" sz="3200" dirty="0">
              <a:solidFill>
                <a:srgbClr val="3333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00" name="Rectangle 40"/>
          <p:cNvSpPr/>
          <p:nvPr/>
        </p:nvSpPr>
        <p:spPr>
          <a:xfrm>
            <a:off x="6934200" y="3581400"/>
            <a:ext cx="140176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20000"/>
              </a:spcBef>
            </a:pPr>
            <a:r>
              <a:rPr lang="en-US" altLang="zh-CN" sz="32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herself</a:t>
            </a:r>
            <a:endParaRPr lang="en-US" altLang="zh-CN" sz="3200" dirty="0">
              <a:solidFill>
                <a:srgbClr val="3333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01" name="Rectangle 41"/>
          <p:cNvSpPr/>
          <p:nvPr/>
        </p:nvSpPr>
        <p:spPr>
          <a:xfrm>
            <a:off x="7086600" y="4191000"/>
            <a:ext cx="1019175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1" hangingPunct="1"/>
            <a:r>
              <a:rPr lang="en-US" altLang="zh-CN" sz="32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itself</a:t>
            </a:r>
            <a:endParaRPr lang="en-US" altLang="zh-CN" sz="3200" dirty="0">
              <a:solidFill>
                <a:srgbClr val="3333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2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4" grpId="0"/>
      <p:bldP spid="92195" grpId="0"/>
      <p:bldP spid="92196" grpId="0"/>
      <p:bldP spid="92197" grpId="0"/>
      <p:bldP spid="92198" grpId="0"/>
      <p:bldP spid="92199" grpId="0"/>
      <p:bldP spid="92200" grpId="0"/>
      <p:bldP spid="9220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7042" name="Text Box 2"/>
          <p:cNvSpPr txBox="1"/>
          <p:nvPr/>
        </p:nvSpPr>
        <p:spPr>
          <a:xfrm>
            <a:off x="609600" y="533400"/>
            <a:ext cx="11277600" cy="23082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  <a:tileRect/>
          </a:gradFill>
          <a:ln w="9525" cap="flat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en-US" altLang="zh-CN" sz="3600" dirty="0">
                <a:latin typeface="Arial" panose="020B0604020202020204" pitchFamily="34" charset="0"/>
              </a:rPr>
              <a:t>. </a:t>
            </a:r>
            <a:r>
              <a:rPr lang="zh-CN" altLang="en-US" sz="3600" dirty="0">
                <a:latin typeface="Arial" panose="020B0604020202020204" pitchFamily="34" charset="0"/>
              </a:rPr>
              <a:t>反身代词也可用来加强语气，作主语或宾语的同位语，译作“亲自，本人”等。</a:t>
            </a:r>
            <a:endParaRPr lang="zh-CN" altLang="en-US" sz="3600" dirty="0">
              <a:latin typeface="Arial" panose="020B0604020202020204" pitchFamily="34" charset="0"/>
            </a:endParaRPr>
          </a:p>
          <a:p>
            <a:r>
              <a:rPr lang="zh-CN" altLang="en-US" sz="3600" dirty="0">
                <a:latin typeface="Arial" panose="020B0604020202020204" pitchFamily="34" charset="0"/>
              </a:rPr>
              <a:t>   主语的同位语，则反身代词可</a:t>
            </a:r>
            <a:endParaRPr lang="zh-CN" altLang="en-US" sz="3600" dirty="0">
              <a:latin typeface="Arial" panose="020B0604020202020204" pitchFamily="34" charset="0"/>
            </a:endParaRPr>
          </a:p>
          <a:p>
            <a:r>
              <a:rPr lang="zh-CN" altLang="en-US" sz="3600" dirty="0">
                <a:latin typeface="Arial" panose="020B0604020202020204" pitchFamily="34" charset="0"/>
              </a:rPr>
              <a:t>移至句末。</a:t>
            </a:r>
            <a:endParaRPr lang="zh-CN" altLang="en-US" sz="3600" dirty="0">
              <a:latin typeface="Arial" panose="020B0604020202020204" pitchFamily="34" charset="0"/>
            </a:endParaRPr>
          </a:p>
        </p:txBody>
      </p:sp>
      <p:sp>
        <p:nvSpPr>
          <p:cNvPr id="351237" name="Rectangle 5"/>
          <p:cNvSpPr/>
          <p:nvPr/>
        </p:nvSpPr>
        <p:spPr>
          <a:xfrm>
            <a:off x="508000" y="2971800"/>
            <a:ext cx="10464800" cy="2862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latin typeface="Arial" panose="020B0604020202020204" pitchFamily="34" charset="0"/>
              </a:rPr>
              <a:t>你见过王先生本人吗？</a:t>
            </a:r>
            <a:endParaRPr lang="zh-CN" altLang="en-US" sz="3600" dirty="0">
              <a:latin typeface="Arial" panose="020B0604020202020204" pitchFamily="34" charset="0"/>
            </a:endParaRPr>
          </a:p>
          <a:p>
            <a:r>
              <a:rPr lang="en-US" altLang="zh-CN" sz="3600" dirty="0">
                <a:latin typeface="Arial" panose="020B0604020202020204" pitchFamily="34" charset="0"/>
              </a:rPr>
              <a:t>Did you see </a:t>
            </a:r>
            <a:r>
              <a:rPr lang="en-US" altLang="zh-CN" sz="3600" dirty="0">
                <a:solidFill>
                  <a:srgbClr val="3333FF"/>
                </a:solidFill>
                <a:latin typeface="Arial" panose="020B0604020202020204" pitchFamily="34" charset="0"/>
              </a:rPr>
              <a:t>Mr Wang</a:t>
            </a:r>
            <a:r>
              <a:rPr lang="en-US" altLang="zh-CN" sz="3600" dirty="0">
                <a:latin typeface="Arial" panose="020B0604020202020204" pitchFamily="34" charset="0"/>
              </a:rPr>
              <a:t> </a:t>
            </a:r>
            <a:r>
              <a:rPr lang="en-US" altLang="zh-CN" sz="3600" dirty="0">
                <a:solidFill>
                  <a:srgbClr val="FF0066"/>
                </a:solidFill>
                <a:latin typeface="Arial" panose="020B0604020202020204" pitchFamily="34" charset="0"/>
              </a:rPr>
              <a:t>himself</a:t>
            </a:r>
            <a:r>
              <a:rPr lang="en-US" altLang="zh-CN" sz="3600" dirty="0">
                <a:latin typeface="Arial" panose="020B0604020202020204" pitchFamily="34" charset="0"/>
              </a:rPr>
              <a:t>? </a:t>
            </a:r>
            <a:endParaRPr lang="en-US" altLang="zh-CN" sz="3600" dirty="0">
              <a:latin typeface="Arial" panose="020B0604020202020204" pitchFamily="34" charset="0"/>
            </a:endParaRPr>
          </a:p>
          <a:p>
            <a:r>
              <a:rPr lang="zh-CN" altLang="en-US" sz="3600" dirty="0">
                <a:latin typeface="Arial" panose="020B0604020202020204" pitchFamily="34" charset="0"/>
              </a:rPr>
              <a:t>我们自己煮了晚饭。 </a:t>
            </a:r>
            <a:endParaRPr lang="zh-CN" altLang="en-US" sz="3600" dirty="0">
              <a:latin typeface="Arial" panose="020B0604020202020204" pitchFamily="34" charset="0"/>
            </a:endParaRPr>
          </a:p>
          <a:p>
            <a:r>
              <a:rPr lang="en-US" altLang="zh-CN" sz="3600" dirty="0">
                <a:solidFill>
                  <a:srgbClr val="3333FF"/>
                </a:solidFill>
                <a:latin typeface="Arial" panose="020B0604020202020204" pitchFamily="34" charset="0"/>
              </a:rPr>
              <a:t>We</a:t>
            </a:r>
            <a:r>
              <a:rPr lang="en-US" altLang="zh-CN" sz="3600" dirty="0">
                <a:solidFill>
                  <a:srgbClr val="FF0066"/>
                </a:solidFill>
                <a:latin typeface="Arial" panose="020B0604020202020204" pitchFamily="34" charset="0"/>
              </a:rPr>
              <a:t> ourselves</a:t>
            </a:r>
            <a:r>
              <a:rPr lang="en-US" altLang="zh-CN" sz="3600" dirty="0">
                <a:latin typeface="Arial" panose="020B0604020202020204" pitchFamily="34" charset="0"/>
              </a:rPr>
              <a:t> cooked the dinner. </a:t>
            </a:r>
            <a:endParaRPr lang="en-US" altLang="zh-CN" sz="3600" dirty="0">
              <a:latin typeface="Arial" panose="020B0604020202020204" pitchFamily="34" charset="0"/>
            </a:endParaRPr>
          </a:p>
          <a:p>
            <a:r>
              <a:rPr lang="en-US" altLang="zh-CN" sz="3600" dirty="0">
                <a:latin typeface="Arial" panose="020B0604020202020204" pitchFamily="34" charset="0"/>
              </a:rPr>
              <a:t>= </a:t>
            </a:r>
            <a:r>
              <a:rPr lang="en-US" altLang="zh-CN" sz="3600" dirty="0">
                <a:solidFill>
                  <a:srgbClr val="3333FF"/>
                </a:solidFill>
                <a:latin typeface="Arial" panose="020B0604020202020204" pitchFamily="34" charset="0"/>
              </a:rPr>
              <a:t>We</a:t>
            </a:r>
            <a:r>
              <a:rPr lang="en-US" altLang="zh-CN" sz="3600" dirty="0">
                <a:latin typeface="Arial" panose="020B0604020202020204" pitchFamily="34" charset="0"/>
              </a:rPr>
              <a:t> cooked the dinner </a:t>
            </a:r>
            <a:r>
              <a:rPr lang="en-US" altLang="zh-CN" sz="3600" dirty="0">
                <a:solidFill>
                  <a:srgbClr val="FF0066"/>
                </a:solidFill>
                <a:latin typeface="Arial" panose="020B0604020202020204" pitchFamily="34" charset="0"/>
              </a:rPr>
              <a:t>ourselves</a:t>
            </a:r>
            <a:r>
              <a:rPr lang="en-US" altLang="zh-CN" sz="3600" dirty="0">
                <a:latin typeface="Arial" panose="020B0604020202020204" pitchFamily="34" charset="0"/>
              </a:rPr>
              <a:t>. </a:t>
            </a:r>
            <a:endParaRPr lang="en-US" altLang="zh-CN" sz="36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7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1237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7">
                                            <p:txEl>
                                              <p:charRg st="41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51237">
                                            <p:txEl>
                                              <p:charRg st="41" end="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7">
                                            <p:txEl>
                                              <p:charRg st="1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51237">
                                            <p:txEl>
                                              <p:charRg st="11" end="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7">
                                            <p:txEl>
                                              <p:charRg st="52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51237">
                                            <p:txEl>
                                              <p:charRg st="52" end="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7">
                                            <p:txEl>
                                              <p:charRg st="85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51237">
                                            <p:txEl>
                                              <p:charRg st="85" end="1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3282" name="Text Box 2"/>
          <p:cNvSpPr txBox="1"/>
          <p:nvPr/>
        </p:nvSpPr>
        <p:spPr>
          <a:xfrm>
            <a:off x="1016000" y="760413"/>
            <a:ext cx="10261600" cy="1754187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  <a:tileRect/>
          </a:gradFill>
          <a:ln w="9525" cap="flat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3600" dirty="0">
                <a:latin typeface="Arial" panose="020B0604020202020204" pitchFamily="34" charset="0"/>
              </a:rPr>
              <a:t>要注意与反身代词相关的一些固定搭配，像</a:t>
            </a:r>
            <a:r>
              <a:rPr lang="en-US" altLang="zh-CN" sz="3600" dirty="0">
                <a:latin typeface="Arial" panose="020B0604020202020204" pitchFamily="34" charset="0"/>
              </a:rPr>
              <a:t>enjoy oneself (=have a good time)</a:t>
            </a:r>
            <a:r>
              <a:rPr lang="zh-CN" altLang="en-US" sz="3600" dirty="0">
                <a:latin typeface="Arial" panose="020B0604020202020204" pitchFamily="34" charset="0"/>
              </a:rPr>
              <a:t>，</a:t>
            </a:r>
            <a:r>
              <a:rPr lang="en-US" altLang="zh-CN" sz="3600" dirty="0">
                <a:latin typeface="Arial" panose="020B0604020202020204" pitchFamily="34" charset="0"/>
              </a:rPr>
              <a:t>by oneself (=alone)</a:t>
            </a:r>
            <a:r>
              <a:rPr lang="zh-CN" altLang="en-US" sz="3600" dirty="0">
                <a:latin typeface="Arial" panose="020B0604020202020204" pitchFamily="34" charset="0"/>
              </a:rPr>
              <a:t>等。</a:t>
            </a:r>
            <a:endParaRPr lang="zh-CN" altLang="en-US" sz="3600" dirty="0">
              <a:latin typeface="Arial" panose="020B0604020202020204" pitchFamily="34" charset="0"/>
            </a:endParaRPr>
          </a:p>
        </p:txBody>
      </p:sp>
      <p:sp>
        <p:nvSpPr>
          <p:cNvPr id="353284" name="Rectangle 4"/>
          <p:cNvSpPr/>
          <p:nvPr/>
        </p:nvSpPr>
        <p:spPr>
          <a:xfrm>
            <a:off x="914400" y="2741613"/>
            <a:ext cx="10160000" cy="2378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05000"/>
              </a:lnSpc>
            </a:pPr>
            <a:r>
              <a:rPr lang="zh-CN" altLang="en-US" sz="3600" dirty="0">
                <a:latin typeface="Arial" panose="020B0604020202020204" pitchFamily="34" charset="0"/>
              </a:rPr>
              <a:t>他独自一人住在乡下。</a:t>
            </a:r>
            <a:endParaRPr lang="zh-CN" altLang="en-US" sz="3600" dirty="0">
              <a:latin typeface="Arial" panose="020B0604020202020204" pitchFamily="34" charset="0"/>
            </a:endParaRPr>
          </a:p>
          <a:p>
            <a:pPr>
              <a:lnSpc>
                <a:spcPct val="105000"/>
              </a:lnSpc>
            </a:pPr>
            <a:r>
              <a:rPr lang="en-US" altLang="zh-CN" sz="3600" dirty="0">
                <a:latin typeface="Arial" panose="020B0604020202020204" pitchFamily="34" charset="0"/>
              </a:rPr>
              <a:t>He lives </a:t>
            </a:r>
            <a:r>
              <a:rPr lang="en-US" altLang="zh-CN" sz="3600" dirty="0">
                <a:solidFill>
                  <a:srgbClr val="FF0066"/>
                </a:solidFill>
                <a:latin typeface="Arial" panose="020B0604020202020204" pitchFamily="34" charset="0"/>
              </a:rPr>
              <a:t>by himself</a:t>
            </a:r>
            <a:r>
              <a:rPr lang="en-US" altLang="zh-CN" sz="3600" dirty="0">
                <a:latin typeface="Arial" panose="020B0604020202020204" pitchFamily="34" charset="0"/>
              </a:rPr>
              <a:t> in the country. </a:t>
            </a:r>
            <a:endParaRPr lang="en-US" altLang="zh-CN" sz="3600" dirty="0">
              <a:latin typeface="Arial" panose="020B0604020202020204" pitchFamily="34" charset="0"/>
            </a:endParaRPr>
          </a:p>
          <a:p>
            <a:pPr>
              <a:lnSpc>
                <a:spcPct val="105000"/>
              </a:lnSpc>
            </a:pPr>
            <a:r>
              <a:rPr lang="zh-CN" altLang="en-US" sz="3600" dirty="0">
                <a:latin typeface="Arial" panose="020B0604020202020204" pitchFamily="34" charset="0"/>
              </a:rPr>
              <a:t>我希望你能在晚会上玩的愉快。</a:t>
            </a:r>
            <a:endParaRPr lang="zh-CN" altLang="en-US" sz="3600" dirty="0">
              <a:latin typeface="Arial" panose="020B0604020202020204" pitchFamily="34" charset="0"/>
            </a:endParaRPr>
          </a:p>
          <a:p>
            <a:pPr>
              <a:lnSpc>
                <a:spcPct val="105000"/>
              </a:lnSpc>
            </a:pPr>
            <a:r>
              <a:rPr lang="en-US" altLang="zh-CN" sz="3600" dirty="0">
                <a:latin typeface="Arial" panose="020B0604020202020204" pitchFamily="34" charset="0"/>
              </a:rPr>
              <a:t>I hope you can </a:t>
            </a:r>
            <a:r>
              <a:rPr lang="en-US" altLang="zh-CN" sz="3600" dirty="0">
                <a:solidFill>
                  <a:srgbClr val="FF0066"/>
                </a:solidFill>
                <a:latin typeface="Arial" panose="020B0604020202020204" pitchFamily="34" charset="0"/>
              </a:rPr>
              <a:t>enjoy yourself</a:t>
            </a:r>
            <a:r>
              <a:rPr lang="en-US" altLang="zh-CN" sz="3600" dirty="0">
                <a:latin typeface="Arial" panose="020B0604020202020204" pitchFamily="34" charset="0"/>
              </a:rPr>
              <a:t> at the party.</a:t>
            </a:r>
            <a:endParaRPr lang="en-US" altLang="zh-CN" sz="36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3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4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53284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4">
                                            <p:txEl>
                                              <p:charRg st="48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53284">
                                            <p:txEl>
                                              <p:charRg st="48" end="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4">
                                            <p:txEl>
                                              <p:charRg st="11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53284">
                                            <p:txEl>
                                              <p:charRg st="11" end="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4">
                                            <p:txEl>
                                              <p:charRg st="63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53284">
                                            <p:txEl>
                                              <p:charRg st="63" end="10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5330" name="Text Box 2"/>
          <p:cNvSpPr txBox="1"/>
          <p:nvPr/>
        </p:nvSpPr>
        <p:spPr>
          <a:xfrm>
            <a:off x="1117600" y="654050"/>
            <a:ext cx="10421938" cy="452437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  <a:tileRect/>
          </a:gradFill>
          <a:ln w="9525" cap="flat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en-US" altLang="zh-CN" sz="3600" dirty="0">
                <a:latin typeface="Arial" panose="020B0604020202020204" pitchFamily="34" charset="0"/>
              </a:rPr>
              <a:t>look after oneself</a:t>
            </a:r>
            <a:endParaRPr lang="en-US" altLang="zh-CN" sz="3600" dirty="0">
              <a:latin typeface="Arial" panose="020B0604020202020204" pitchFamily="34" charset="0"/>
            </a:endParaRPr>
          </a:p>
          <a:p>
            <a:r>
              <a:rPr lang="en-US" altLang="zh-CN" sz="3600" dirty="0">
                <a:latin typeface="Arial" panose="020B0604020202020204" pitchFamily="34" charset="0"/>
              </a:rPr>
              <a:t>take care of oneself         </a:t>
            </a:r>
            <a:endParaRPr lang="en-US" altLang="zh-CN" sz="3600" dirty="0">
              <a:latin typeface="Arial" panose="020B0604020202020204" pitchFamily="34" charset="0"/>
            </a:endParaRPr>
          </a:p>
          <a:p>
            <a:r>
              <a:rPr lang="en-US" altLang="zh-CN" sz="3600" dirty="0">
                <a:latin typeface="Arial" panose="020B0604020202020204" pitchFamily="34" charset="0"/>
              </a:rPr>
              <a:t>hurt oneself                  dress oneself </a:t>
            </a:r>
            <a:endParaRPr lang="en-US" altLang="zh-CN" sz="3600" dirty="0">
              <a:latin typeface="Arial" panose="020B0604020202020204" pitchFamily="34" charset="0"/>
            </a:endParaRPr>
          </a:p>
          <a:p>
            <a:r>
              <a:rPr lang="en-US" altLang="zh-CN" sz="3600" dirty="0">
                <a:latin typeface="Arial" panose="020B0604020202020204" pitchFamily="34" charset="0"/>
              </a:rPr>
              <a:t>make … by oneself</a:t>
            </a:r>
            <a:endParaRPr lang="en-US" altLang="zh-CN" sz="3600" dirty="0">
              <a:latin typeface="Arial" panose="020B0604020202020204" pitchFamily="34" charset="0"/>
            </a:endParaRPr>
          </a:p>
          <a:p>
            <a:r>
              <a:rPr lang="en-US" altLang="zh-CN" sz="3600" dirty="0">
                <a:latin typeface="Arial" panose="020B0604020202020204" pitchFamily="34" charset="0"/>
              </a:rPr>
              <a:t>help oneself to…          </a:t>
            </a:r>
            <a:endParaRPr lang="en-US" altLang="zh-CN" sz="3600" dirty="0">
              <a:latin typeface="Arial" panose="020B0604020202020204" pitchFamily="34" charset="0"/>
            </a:endParaRPr>
          </a:p>
          <a:p>
            <a:r>
              <a:rPr lang="en-US" altLang="zh-CN" sz="3600" dirty="0">
                <a:latin typeface="Arial" panose="020B0604020202020204" pitchFamily="34" charset="0"/>
              </a:rPr>
              <a:t>look at oneself in a mirror</a:t>
            </a:r>
            <a:endParaRPr lang="en-US" altLang="zh-CN" sz="3600" dirty="0">
              <a:latin typeface="Arial" panose="020B0604020202020204" pitchFamily="34" charset="0"/>
            </a:endParaRPr>
          </a:p>
          <a:p>
            <a:r>
              <a:rPr lang="en-US" altLang="zh-CN" sz="3600" dirty="0">
                <a:latin typeface="Arial" panose="020B0604020202020204" pitchFamily="34" charset="0"/>
              </a:rPr>
              <a:t>teach oneself = learn … by oneself</a:t>
            </a:r>
            <a:endParaRPr lang="en-US" altLang="zh-CN" sz="3600" dirty="0">
              <a:latin typeface="Arial" panose="020B0604020202020204" pitchFamily="34" charset="0"/>
            </a:endParaRPr>
          </a:p>
          <a:p>
            <a:r>
              <a:rPr lang="en-US" altLang="zh-CN" sz="3600" dirty="0">
                <a:latin typeface="Arial" panose="020B0604020202020204" pitchFamily="34" charset="0"/>
              </a:rPr>
              <a:t>buy … for oneself</a:t>
            </a:r>
            <a:endParaRPr lang="en-US" altLang="zh-CN" sz="36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5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8" name="Picture 2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950" y="981075"/>
            <a:ext cx="3024188" cy="29527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99" name="Picture 3">
            <a:hlinkClick r:id="" action="ppaction://noaction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3113" y="2492375"/>
            <a:ext cx="2520950" cy="28082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0" name="Picture 4">
            <a:hlinkClick r:id="" action="ppaction://noaction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7088" y="1196975"/>
            <a:ext cx="3673475" cy="23050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1" name="Picture 5">
            <a:hlinkClick r:id="" action="ppaction://noaction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37450" y="3860800"/>
            <a:ext cx="2806700" cy="26955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2" name="Picture 6">
            <a:hlinkClick r:id="" action="ppaction://noaction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93900" y="3913188"/>
            <a:ext cx="2374900" cy="26114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0119" name="WordArt 7"/>
          <p:cNvSpPr/>
          <p:nvPr/>
        </p:nvSpPr>
        <p:spPr>
          <a:xfrm>
            <a:off x="1774825" y="188913"/>
            <a:ext cx="36734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9999"/>
                    </a:srgbClr>
                  </a:prstShdw>
                </a:effectLst>
                <a:latin typeface="Comic Sans MS" panose="030F0702030302020204" pitchFamily="66" charset="0"/>
                <a:ea typeface="Comic Sans MS" panose="030F0702030302020204" pitchFamily="66" charset="0"/>
              </a:rPr>
              <a:t>Help us!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9999"/>
                  </a:srgbClr>
                </a:prstShdw>
              </a:effectLst>
              <a:latin typeface="Comic Sans MS" panose="030F0702030302020204" pitchFamily="66" charset="0"/>
              <a:ea typeface="Comic Sans MS" panose="030F0702030302020204" pitchFamily="66" charset="0"/>
            </a:endParaRPr>
          </a:p>
        </p:txBody>
      </p:sp>
      <p:sp>
        <p:nvSpPr>
          <p:cNvPr id="4104" name="Text Box 8"/>
          <p:cNvSpPr txBox="1"/>
          <p:nvPr/>
        </p:nvSpPr>
        <p:spPr>
          <a:xfrm>
            <a:off x="1919288" y="3213100"/>
            <a:ext cx="2590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3200" b="1" dirty="0">
                <a:solidFill>
                  <a:srgbClr val="9900FF"/>
                </a:solidFill>
                <a:latin typeface="Comic Sans MS" panose="030F0702030302020204" pitchFamily="66" charset="0"/>
              </a:rPr>
              <a:t>Xiyangyang</a:t>
            </a:r>
            <a:endParaRPr lang="en-US" altLang="zh-CN" sz="3200" b="1" dirty="0">
              <a:solidFill>
                <a:srgbClr val="99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4105" name="Text Box 9"/>
          <p:cNvSpPr txBox="1"/>
          <p:nvPr/>
        </p:nvSpPr>
        <p:spPr>
          <a:xfrm>
            <a:off x="4656138" y="4940300"/>
            <a:ext cx="29940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3200" b="1" dirty="0">
                <a:solidFill>
                  <a:srgbClr val="9900FF"/>
                </a:solidFill>
                <a:latin typeface="Comic Sans MS" panose="030F0702030302020204" pitchFamily="66" charset="0"/>
              </a:rPr>
              <a:t>Meiyangyang</a:t>
            </a:r>
            <a:endParaRPr lang="en-US" altLang="zh-CN" sz="3200" b="1" dirty="0">
              <a:solidFill>
                <a:srgbClr val="99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4106" name="Text Box 10"/>
          <p:cNvSpPr txBox="1"/>
          <p:nvPr/>
        </p:nvSpPr>
        <p:spPr>
          <a:xfrm>
            <a:off x="2063750" y="6165850"/>
            <a:ext cx="2865438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3200" b="1" dirty="0">
                <a:solidFill>
                  <a:srgbClr val="9900FF"/>
                </a:solidFill>
                <a:latin typeface="Comic Sans MS" panose="030F0702030302020204" pitchFamily="66" charset="0"/>
              </a:rPr>
              <a:t>Feiyangyang</a:t>
            </a:r>
            <a:endParaRPr lang="en-US" altLang="zh-CN" sz="3200" b="1" dirty="0">
              <a:solidFill>
                <a:srgbClr val="99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4107" name="Text Box 11"/>
          <p:cNvSpPr txBox="1"/>
          <p:nvPr/>
        </p:nvSpPr>
        <p:spPr>
          <a:xfrm>
            <a:off x="7753350" y="3357563"/>
            <a:ext cx="29511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3200" b="1" dirty="0">
                <a:solidFill>
                  <a:srgbClr val="9900FF"/>
                </a:solidFill>
                <a:latin typeface="Comic Sans MS" panose="030F0702030302020204" pitchFamily="66" charset="0"/>
              </a:rPr>
              <a:t>Lanyangyang</a:t>
            </a:r>
            <a:endParaRPr lang="en-US" altLang="zh-CN" sz="3200" b="1" dirty="0">
              <a:solidFill>
                <a:srgbClr val="99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4108" name="Text Box 12"/>
          <p:cNvSpPr txBox="1"/>
          <p:nvPr/>
        </p:nvSpPr>
        <p:spPr>
          <a:xfrm>
            <a:off x="7608888" y="6308725"/>
            <a:ext cx="3309937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3200" b="1" dirty="0">
                <a:solidFill>
                  <a:srgbClr val="9900FF"/>
                </a:solidFill>
                <a:latin typeface="Comic Sans MS" panose="030F0702030302020204" pitchFamily="66" charset="0"/>
              </a:rPr>
              <a:t>Nuanyangyang</a:t>
            </a:r>
            <a:endParaRPr lang="en-US" altLang="zh-CN" sz="3200" b="1" dirty="0">
              <a:solidFill>
                <a:srgbClr val="9900FF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 bldLvl="0"/>
      <p:bldP spid="4105" grpId="0" bldLvl="0"/>
      <p:bldP spid="4106" grpId="0" bldLvl="0"/>
      <p:bldP spid="4107" grpId="0" bldLvl="0"/>
      <p:bldP spid="4108" grpId="0" bldLvl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1138" name="AutoShape 2"/>
          <p:cNvSpPr/>
          <p:nvPr/>
        </p:nvSpPr>
        <p:spPr>
          <a:xfrm>
            <a:off x="4008438" y="44450"/>
            <a:ext cx="6480175" cy="3924300"/>
          </a:xfrm>
          <a:prstGeom prst="cloudCallout">
            <a:avLst>
              <a:gd name="adj1" fmla="val -24375"/>
              <a:gd name="adj2" fmla="val 56495"/>
            </a:avLst>
          </a:prstGeom>
          <a:gradFill rotWithShape="0">
            <a:gsLst>
              <a:gs pos="0">
                <a:srgbClr val="FF6699"/>
              </a:gs>
              <a:gs pos="100000">
                <a:schemeClr val="bg1"/>
              </a:gs>
            </a:gsLst>
            <a:path path="rect">
              <a:fillToRect r="100000" b="10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 eaLnBrk="1" hangingPunct="1"/>
            <a:endParaRPr lang="zh-CN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91139" name="Text Box 3"/>
          <p:cNvSpPr txBox="1"/>
          <p:nvPr/>
        </p:nvSpPr>
        <p:spPr>
          <a:xfrm>
            <a:off x="4313238" y="969963"/>
            <a:ext cx="7132637" cy="18653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20000"/>
              </a:lnSpc>
            </a:pP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is less and less water and grass. All the other sheep should look after __________ (they) well, just like me.</a:t>
            </a:r>
            <a:endParaRPr lang="zh-CN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1140" name="Picture 4">
            <a:hlinkClick r:id="" action="ppaction://noaction"/>
      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31950" y="3284538"/>
            <a:ext cx="3392488" cy="35290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5" name="Text Box 5"/>
          <p:cNvSpPr txBox="1"/>
          <p:nvPr/>
        </p:nvSpPr>
        <p:spPr>
          <a:xfrm>
            <a:off x="4313238" y="2255838"/>
            <a:ext cx="2376487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32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themselves</a:t>
            </a:r>
            <a:endParaRPr lang="zh-CN" altLang="en-US" sz="3200" b="1" dirty="0">
              <a:solidFill>
                <a:srgbClr val="CC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bldLvl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62" name="AutoShape 2"/>
          <p:cNvSpPr/>
          <p:nvPr/>
        </p:nvSpPr>
        <p:spPr>
          <a:xfrm>
            <a:off x="1635125" y="765175"/>
            <a:ext cx="6767513" cy="3024188"/>
          </a:xfrm>
          <a:prstGeom prst="wedgeRoundRectCallout">
            <a:avLst>
              <a:gd name="adj1" fmla="val 44704"/>
              <a:gd name="adj2" fmla="val 56898"/>
              <a:gd name="adj3" fmla="val 16667"/>
            </a:avLst>
          </a:prstGeom>
          <a:gradFill rotWithShape="0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 eaLnBrk="1" hangingPunct="1"/>
            <a:endParaRPr lang="zh-CN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92163" name="Text Box 3"/>
          <p:cNvSpPr txBox="1"/>
          <p:nvPr/>
        </p:nvSpPr>
        <p:spPr>
          <a:xfrm>
            <a:off x="1847850" y="1268413"/>
            <a:ext cx="6769100" cy="2800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10000"/>
              </a:lnSpc>
            </a:pPr>
            <a:r>
              <a:rPr lang="zh-CN" altLang="en-US" sz="3200" b="1" dirty="0">
                <a:latin typeface="Times New Roman" panose="02020603050405020304" pitchFamily="18" charset="0"/>
              </a:rPr>
              <a:t>  </a:t>
            </a:r>
            <a:r>
              <a:rPr lang="en-US" altLang="zh-CN" sz="3200" b="1" dirty="0">
                <a:latin typeface="Comic Sans MS" panose="030F0702030302020204" pitchFamily="66" charset="0"/>
              </a:rPr>
              <a:t>I am too full, because I had 5 kilos of grass just now. Well, please keep the secret to _______ (we). Don</a:t>
            </a:r>
            <a:r>
              <a:rPr lang="en-US" altLang="zh-CN" sz="3200" b="1" dirty="0">
                <a:latin typeface="Times New Roman" panose="02020603050405020304" pitchFamily="18" charset="0"/>
              </a:rPr>
              <a:t>’</a:t>
            </a:r>
            <a:r>
              <a:rPr lang="en-US" altLang="zh-CN" sz="3200" b="1" dirty="0">
                <a:latin typeface="Comic Sans MS" panose="030F0702030302020204" pitchFamily="66" charset="0"/>
              </a:rPr>
              <a:t>t tell others.</a:t>
            </a:r>
            <a:endParaRPr lang="zh-CN" alt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92164" name="Rectangle 4"/>
          <p:cNvSpPr/>
          <p:nvPr/>
        </p:nvSpPr>
        <p:spPr>
          <a:xfrm>
            <a:off x="8534400" y="6400800"/>
            <a:ext cx="1600200" cy="3810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pic>
        <p:nvPicPr>
          <p:cNvPr id="92165" name="Picture 5" descr="fl8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16275" y="5300663"/>
            <a:ext cx="1727200" cy="8874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166" name="Picture 6" descr="fl8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2400" y="5300663"/>
            <a:ext cx="1871663" cy="9636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1" name="Picture 7">
            <a:hlinkClick r:id="" action="ppaction://noaction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9600" y="3789363"/>
            <a:ext cx="3673475" cy="28082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52" name="Rectangle 8"/>
          <p:cNvSpPr/>
          <p:nvPr/>
        </p:nvSpPr>
        <p:spPr>
          <a:xfrm>
            <a:off x="2279650" y="4365625"/>
            <a:ext cx="5616575" cy="719138"/>
          </a:xfrm>
          <a:prstGeom prst="rect">
            <a:avLst/>
          </a:prstGeom>
          <a:solidFill>
            <a:srgbClr val="FFCCFF"/>
          </a:solidFill>
          <a:ln w="9525" cap="flat" cmpd="sng">
            <a:solidFill>
              <a:srgbClr val="FFCC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eaLnBrk="1" hangingPunct="1"/>
            <a:r>
              <a:rPr lang="en-US" altLang="zh-CN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keep the secret to oneself</a:t>
            </a:r>
            <a:endParaRPr lang="en-US" altLang="zh-CN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6153" name="Text Box 9"/>
          <p:cNvSpPr txBox="1"/>
          <p:nvPr/>
        </p:nvSpPr>
        <p:spPr>
          <a:xfrm>
            <a:off x="1992313" y="2924175"/>
            <a:ext cx="1982787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3200" b="1" dirty="0">
                <a:solidFill>
                  <a:srgbClr val="CC0099"/>
                </a:solidFill>
                <a:latin typeface="Comic Sans MS" panose="030F0702030302020204" pitchFamily="66" charset="0"/>
              </a:rPr>
              <a:t>ourselves</a:t>
            </a:r>
            <a:endParaRPr lang="zh-CN" altLang="en-US" sz="32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</p:txBody>
      </p:sp>
      <p:sp>
        <p:nvSpPr>
          <p:cNvPr id="6154" name="Line 10"/>
          <p:cNvSpPr/>
          <p:nvPr/>
        </p:nvSpPr>
        <p:spPr>
          <a:xfrm flipV="1">
            <a:off x="3287713" y="2924175"/>
            <a:ext cx="3744912" cy="0"/>
          </a:xfrm>
          <a:prstGeom prst="line">
            <a:avLst/>
          </a:prstGeom>
          <a:ln w="38100" cap="flat" cmpd="sng">
            <a:solidFill>
              <a:srgbClr val="CC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55" name="Line 11"/>
          <p:cNvSpPr/>
          <p:nvPr/>
        </p:nvSpPr>
        <p:spPr>
          <a:xfrm>
            <a:off x="1919288" y="3500438"/>
            <a:ext cx="1944687" cy="0"/>
          </a:xfrm>
          <a:prstGeom prst="line">
            <a:avLst/>
          </a:prstGeom>
          <a:ln w="38100" cap="flat" cmpd="sng">
            <a:solidFill>
              <a:srgbClr val="CC3300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ldLvl="0" animBg="1"/>
      <p:bldP spid="6153" grpId="0" bldLvl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3186" name="AutoShape 3"/>
          <p:cNvSpPr/>
          <p:nvPr/>
        </p:nvSpPr>
        <p:spPr>
          <a:xfrm flipH="1">
            <a:off x="1524000" y="188913"/>
            <a:ext cx="6877050" cy="3600450"/>
          </a:xfrm>
          <a:prstGeom prst="cloudCallout">
            <a:avLst>
              <a:gd name="adj1" fmla="val -42037"/>
              <a:gd name="adj2" fmla="val 47486"/>
            </a:avLst>
          </a:prstGeom>
          <a:gradFill rotWithShape="0">
            <a:gsLst>
              <a:gs pos="0">
                <a:srgbClr val="CCECFF"/>
              </a:gs>
              <a:gs pos="100000">
                <a:srgbClr val="99FFCC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eaLnBrk="1" hangingPunct="1"/>
            <a:endParaRPr lang="zh-CN" altLang="zh-CN" sz="3200" b="1" dirty="0">
              <a:latin typeface="Comic Sans MS" panose="030F0702030302020204" pitchFamily="66" charset="0"/>
            </a:endParaRPr>
          </a:p>
        </p:txBody>
      </p:sp>
      <p:sp>
        <p:nvSpPr>
          <p:cNvPr id="93187" name="Text Box 4"/>
          <p:cNvSpPr txBox="1"/>
          <p:nvPr/>
        </p:nvSpPr>
        <p:spPr>
          <a:xfrm>
            <a:off x="1774825" y="836613"/>
            <a:ext cx="67691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endParaRPr lang="zh-CN" altLang="zh-CN" sz="3200" b="1" dirty="0">
              <a:solidFill>
                <a:schemeClr val="bg2"/>
              </a:solidFill>
              <a:latin typeface="Comic Sans MS" panose="030F0702030302020204" pitchFamily="66" charset="0"/>
            </a:endParaRPr>
          </a:p>
        </p:txBody>
      </p:sp>
      <p:sp>
        <p:nvSpPr>
          <p:cNvPr id="93188" name="Text Box 5"/>
          <p:cNvSpPr txBox="1"/>
          <p:nvPr/>
        </p:nvSpPr>
        <p:spPr>
          <a:xfrm>
            <a:off x="1992313" y="479425"/>
            <a:ext cx="5976937" cy="2800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 now a man called Mr. Wolf wanted to teach ________ (he) to ride a horse, but he fell off. It’s so funny!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zh-CN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3189" name="Picture 6" descr="26e4e89117869eafa877a4f4[1]">
            <a:hlinkClick r:id="" action="ppaction://noaction"/>
      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35638" y="3644900"/>
            <a:ext cx="4932362" cy="3213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5" name="Text Box 7"/>
          <p:cNvSpPr txBox="1"/>
          <p:nvPr/>
        </p:nvSpPr>
        <p:spPr>
          <a:xfrm>
            <a:off x="4872038" y="977900"/>
            <a:ext cx="22320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himself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76" name="Line 8"/>
          <p:cNvSpPr/>
          <p:nvPr/>
        </p:nvSpPr>
        <p:spPr>
          <a:xfrm flipV="1">
            <a:off x="2495550" y="1989138"/>
            <a:ext cx="3744913" cy="0"/>
          </a:xfrm>
          <a:prstGeom prst="line">
            <a:avLst/>
          </a:prstGeom>
          <a:ln w="38100" cap="flat" cmpd="sng">
            <a:solidFill>
              <a:srgbClr val="CC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7" name="Line 9"/>
          <p:cNvSpPr/>
          <p:nvPr/>
        </p:nvSpPr>
        <p:spPr>
          <a:xfrm flipV="1">
            <a:off x="5591175" y="1484313"/>
            <a:ext cx="1512888" cy="0"/>
          </a:xfrm>
          <a:prstGeom prst="line">
            <a:avLst/>
          </a:prstGeom>
          <a:ln w="38100" cap="flat" cmpd="sng">
            <a:solidFill>
              <a:srgbClr val="CC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8" name="Rectangle 10"/>
          <p:cNvSpPr/>
          <p:nvPr/>
        </p:nvSpPr>
        <p:spPr>
          <a:xfrm>
            <a:off x="1992313" y="3933825"/>
            <a:ext cx="5040312" cy="719138"/>
          </a:xfrm>
          <a:prstGeom prst="rect">
            <a:avLst/>
          </a:prstGeom>
          <a:solidFill>
            <a:srgbClr val="FFCCFF"/>
          </a:solidFill>
          <a:ln w="9525" cap="flat" cmpd="sng">
            <a:solidFill>
              <a:srgbClr val="FFCC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eaLnBrk="1" hangingPunct="1"/>
            <a:r>
              <a:rPr lang="en-US" altLang="zh-C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 oneself to do sth. </a:t>
            </a:r>
            <a:endParaRPr lang="en-US" altLang="zh-CN" sz="32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79" name="Rectangle 11"/>
          <p:cNvSpPr/>
          <p:nvPr/>
        </p:nvSpPr>
        <p:spPr>
          <a:xfrm>
            <a:off x="1919288" y="4868863"/>
            <a:ext cx="5689600" cy="720725"/>
          </a:xfrm>
          <a:prstGeom prst="rect">
            <a:avLst/>
          </a:prstGeom>
          <a:solidFill>
            <a:srgbClr val="FFCCFF"/>
          </a:solidFill>
          <a:ln w="9525" cap="flat" cmpd="sng">
            <a:solidFill>
              <a:srgbClr val="FFCC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eaLnBrk="1" hangingPunct="1"/>
            <a:r>
              <a:rPr lang="en-US" altLang="zh-C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 to do sth. by oneself</a:t>
            </a:r>
            <a:endParaRPr lang="en-US" altLang="zh-CN" sz="32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  <p:bldP spid="7178" grpId="0" bldLvl="0" animBg="1"/>
      <p:bldP spid="7179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7586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endParaRPr lang="zh-CN" alt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893763" y="2078038"/>
            <a:ext cx="6550025" cy="4000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After finishing homework, Daniel_____________________</a:t>
            </a: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93763" y="1684338"/>
            <a:ext cx="6316663" cy="18161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做完作业，丹尼尔迫不及待打开电脑。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这条街道有多宽？ 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多米。</a:t>
            </a:r>
            <a:endParaRPr kumimoji="0" lang="zh-CN" altLang="en-US" sz="28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38213" y="3467100"/>
            <a:ext cx="8491538" cy="5222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How wide is the street? It’s more than 20 </a:t>
            </a: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metres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wide.</a:t>
            </a:r>
            <a:endParaRPr kumimoji="0" lang="en-US" altLang="zh-CN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12813" y="4346575"/>
            <a:ext cx="8610600" cy="7381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We learned a lot about different cultures.</a:t>
            </a:r>
            <a:endParaRPr kumimoji="0" lang="zh-CN" altLang="zh-CN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55650" y="3821113"/>
            <a:ext cx="6324600" cy="7381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6670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zh-CN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我们学了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kumimoji="0" lang="zh-CN" altLang="zh-CN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解了很多关于不同的文化。</a:t>
            </a:r>
            <a:endParaRPr kumimoji="0" lang="zh-CN" altLang="zh-CN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44538" y="5676900"/>
            <a:ext cx="8091488" cy="4810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There are many </a:t>
            </a:r>
            <a:r>
              <a:rPr kumimoji="0" lang="en-US" altLang="zh-CN" sz="2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places of interest  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 Nanjing.</a:t>
            </a:r>
            <a:endParaRPr kumimoji="0" lang="en-US" altLang="zh-CN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54100" y="5019675"/>
            <a:ext cx="3070225" cy="5222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南京有很多景点。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Text Box 6"/>
          <p:cNvSpPr txBox="1">
            <a:spLocks noGrp="1" noChangeArrowheads="1"/>
          </p:cNvSpPr>
          <p:nvPr>
            <p:ph idx="1"/>
          </p:nvPr>
        </p:nvSpPr>
        <p:spPr>
          <a:xfrm>
            <a:off x="0" y="2038350"/>
            <a:ext cx="10972800" cy="523875"/>
          </a:xfrm>
        </p:spPr>
        <p:txBody>
          <a:bodyPr vert="horz" wrap="square" lIns="91440" tIns="45720" rIns="91440" bIns="45720" numCol="1" anchor="t" anchorCtr="0" compatLnSpc="1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couldn’t wait to turn on the computer. 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0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charRg st="0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charRg st="0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 build="allAtOnce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4210" name="Text Box 3"/>
          <p:cNvSpPr txBox="1"/>
          <p:nvPr/>
        </p:nvSpPr>
        <p:spPr>
          <a:xfrm>
            <a:off x="4008438" y="836613"/>
            <a:ext cx="6192837" cy="24558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20000"/>
              </a:lnSpc>
            </a:pPr>
            <a:r>
              <a:rPr lang="zh-CN" altLang="en-US" sz="3200" b="1" dirty="0">
                <a:latin typeface="Times New Roman" panose="02020603050405020304" pitchFamily="18" charset="0"/>
              </a:rPr>
              <a:t>   </a:t>
            </a:r>
            <a:r>
              <a:rPr lang="en-US" altLang="zh-CN" sz="3200" b="1" dirty="0">
                <a:latin typeface="Times New Roman" panose="02020603050405020304" pitchFamily="18" charset="0"/>
              </a:rPr>
              <a:t>Welcome to my home,  and please help __________ (you) to some milk and grass, my dear friends.</a:t>
            </a:r>
            <a:endParaRPr lang="zh-CN" altLang="en-US" sz="3200" b="1" dirty="0">
              <a:latin typeface="Comic Sans MS" panose="030F0702030302020204" pitchFamily="66" charset="0"/>
            </a:endParaRPr>
          </a:p>
        </p:txBody>
      </p:sp>
      <p:pic>
        <p:nvPicPr>
          <p:cNvPr id="8196" name="Picture 4">
            <a:hlinkClick r:id="" action="ppaction://noaction"/>
      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74825" y="3213100"/>
            <a:ext cx="2881313" cy="34575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7" name="Text Box 5"/>
          <p:cNvSpPr txBox="1"/>
          <p:nvPr/>
        </p:nvSpPr>
        <p:spPr>
          <a:xfrm>
            <a:off x="6086475" y="1473200"/>
            <a:ext cx="2611438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3200" b="1" dirty="0">
                <a:solidFill>
                  <a:srgbClr val="FF5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yourselves</a:t>
            </a:r>
            <a:endParaRPr lang="zh-CN" altLang="en-US" sz="3200" b="1" dirty="0">
              <a:solidFill>
                <a:srgbClr val="FF5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198" name="Rectangle 6"/>
          <p:cNvSpPr/>
          <p:nvPr/>
        </p:nvSpPr>
        <p:spPr>
          <a:xfrm>
            <a:off x="5232400" y="4797425"/>
            <a:ext cx="4321175" cy="720725"/>
          </a:xfrm>
          <a:prstGeom prst="rect">
            <a:avLst/>
          </a:prstGeom>
          <a:solidFill>
            <a:srgbClr val="FFCCFF"/>
          </a:solidFill>
          <a:ln w="9525" cap="flat" cmpd="sng">
            <a:solidFill>
              <a:srgbClr val="FFCC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eaLnBrk="1" hangingPunct="1"/>
            <a:r>
              <a:rPr lang="en-US" altLang="zh-C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 oneself to sth. </a:t>
            </a:r>
            <a:endParaRPr lang="en-US" altLang="zh-CN" sz="32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199" name="Line 7"/>
          <p:cNvSpPr/>
          <p:nvPr/>
        </p:nvSpPr>
        <p:spPr>
          <a:xfrm>
            <a:off x="5159375" y="2060575"/>
            <a:ext cx="4465638" cy="0"/>
          </a:xfrm>
          <a:prstGeom prst="line">
            <a:avLst/>
          </a:prstGeom>
          <a:ln w="38100" cap="flat" cmpd="sng">
            <a:solidFill>
              <a:srgbClr val="CC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0" name="Line 8"/>
          <p:cNvSpPr/>
          <p:nvPr/>
        </p:nvSpPr>
        <p:spPr>
          <a:xfrm>
            <a:off x="4151313" y="2636838"/>
            <a:ext cx="3313112" cy="0"/>
          </a:xfrm>
          <a:prstGeom prst="line">
            <a:avLst/>
          </a:prstGeom>
          <a:ln w="38100" cap="flat" cmpd="sng">
            <a:solidFill>
              <a:srgbClr val="CC3300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7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7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bldLvl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523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95235" name="Text Box 5"/>
          <p:cNvSpPr txBox="1"/>
          <p:nvPr/>
        </p:nvSpPr>
        <p:spPr>
          <a:xfrm>
            <a:off x="1693863" y="993775"/>
            <a:ext cx="6769100" cy="1570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beautiful girl asked me to carry a heavy box for her. Why can't she do it by _______ (she)? Do I look so strong?</a:t>
            </a:r>
            <a:endParaRPr lang="zh-CN" altLang="en-US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2" name="Text Box 6"/>
          <p:cNvSpPr txBox="1"/>
          <p:nvPr/>
        </p:nvSpPr>
        <p:spPr>
          <a:xfrm>
            <a:off x="2141538" y="1979613"/>
            <a:ext cx="1868487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herself</a:t>
            </a:r>
            <a:endParaRPr lang="en-US" altLang="zh-CN" sz="32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5237" name="Picture 8" descr="[~8T$UT3D3TSLV`CDFM$(1H">
            <a:hlinkClick r:id="" action="ppaction://noaction"/>
          </p:cNvPr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6553200" y="3276600"/>
            <a:ext cx="3819525" cy="30861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22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7042" name="Rectangle 2"/>
          <p:cNvSpPr>
            <a:spLocks noGrp="1"/>
          </p:cNvSpPr>
          <p:nvPr>
            <p:ph idx="1"/>
          </p:nvPr>
        </p:nvSpPr>
        <p:spPr>
          <a:xfrm>
            <a:off x="2590800" y="2133600"/>
            <a:ext cx="7086600" cy="3886200"/>
          </a:xfrm>
        </p:spPr>
        <p:txBody>
          <a:bodyPr vert="horz" wrap="square" lIns="91440" tIns="45720" rIns="91440" bIns="45720" anchor="t"/>
          <a:p>
            <a:pPr marL="0" indent="0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rgbClr val="0000FF"/>
                </a:solidFill>
              </a:rPr>
              <a:t>The students are at South Hill. Read about Linda and Simon’s secret. Complete the sentences with the correct reflexive pronouns.</a:t>
            </a:r>
            <a:endParaRPr lang="en-US" altLang="zh-CN" sz="3600" b="1" dirty="0">
              <a:solidFill>
                <a:srgbClr val="0000FF"/>
              </a:solidFill>
            </a:endParaRPr>
          </a:p>
        </p:txBody>
      </p:sp>
      <p:sp>
        <p:nvSpPr>
          <p:cNvPr id="87043" name="Text Box 3" descr="2010122016332414"/>
          <p:cNvSpPr txBox="1"/>
          <p:nvPr/>
        </p:nvSpPr>
        <p:spPr>
          <a:xfrm>
            <a:off x="2590800" y="1066800"/>
            <a:ext cx="72390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4000" b="1" i="1" dirty="0">
                <a:solidFill>
                  <a:srgbClr val="008000"/>
                </a:solidFill>
                <a:latin typeface="Arial" panose="020B0604020202020204" pitchFamily="34" charset="0"/>
              </a:rPr>
              <a:t>What happened at South Hill?</a:t>
            </a:r>
            <a:endParaRPr lang="en-US" altLang="zh-CN" sz="4000" b="1" i="1" dirty="0">
              <a:solidFill>
                <a:srgbClr val="008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charRg st="0" end="1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7042">
                                            <p:txEl>
                                              <p:charRg st="0" end="1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 build="p"/>
      <p:bldP spid="8704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8066" name="Picture 2" descr="复件 (4) 0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53200" y="609600"/>
            <a:ext cx="3810000" cy="30686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067" name="Picture 3" descr="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630238"/>
            <a:ext cx="4191000" cy="3009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8068" name="Text Box 4"/>
          <p:cNvSpPr txBox="1"/>
          <p:nvPr/>
        </p:nvSpPr>
        <p:spPr>
          <a:xfrm>
            <a:off x="1905000" y="3754438"/>
            <a:ext cx="4495800" cy="20685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20000"/>
              </a:lnSpc>
            </a:pPr>
            <a:r>
              <a:rPr lang="en-US" altLang="zh-CN" sz="3600" b="1" dirty="0">
                <a:solidFill>
                  <a:srgbClr val="990000"/>
                </a:solidFill>
                <a:latin typeface="Times New Roman" panose="02020603050405020304" pitchFamily="18" charset="0"/>
              </a:rPr>
              <a:t>Guide:</a:t>
            </a:r>
            <a:r>
              <a:rPr lang="en-US" altLang="zh-CN" sz="3600" b="1" dirty="0">
                <a:latin typeface="Times New Roman" panose="02020603050405020304" pitchFamily="18" charset="0"/>
              </a:rPr>
              <a:t> You can go and enjoy _________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now.</a:t>
            </a:r>
            <a:endParaRPr lang="en-US" altLang="zh-CN" sz="3600" b="1" dirty="0">
              <a:latin typeface="Times New Roman" panose="02020603050405020304" pitchFamily="18" charset="0"/>
            </a:endParaRPr>
          </a:p>
        </p:txBody>
      </p:sp>
      <p:sp>
        <p:nvSpPr>
          <p:cNvPr id="88069" name="Text Box 5"/>
          <p:cNvSpPr txBox="1"/>
          <p:nvPr/>
        </p:nvSpPr>
        <p:spPr>
          <a:xfrm>
            <a:off x="6488113" y="3694113"/>
            <a:ext cx="3951287" cy="2727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zh-CN" sz="3600" b="1" dirty="0">
                <a:solidFill>
                  <a:srgbClr val="9933FF"/>
                </a:solidFill>
                <a:latin typeface="Times New Roman" panose="02020603050405020304" pitchFamily="18" charset="0"/>
              </a:rPr>
              <a:t>Linda: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600" b="1" dirty="0">
                <a:latin typeface="Times New Roman" panose="02020603050405020304" pitchFamily="18" charset="0"/>
              </a:rPr>
              <a:t>Oh no! Simon is trying to pull ______ up the rocks.</a:t>
            </a:r>
            <a:endParaRPr lang="en-US" altLang="zh-CN" sz="3600" b="1" dirty="0">
              <a:latin typeface="Times New Roman" panose="02020603050405020304" pitchFamily="18" charset="0"/>
            </a:endParaRPr>
          </a:p>
        </p:txBody>
      </p:sp>
      <p:sp>
        <p:nvSpPr>
          <p:cNvPr id="88070" name="Text Box 6"/>
          <p:cNvSpPr txBox="1"/>
          <p:nvPr/>
        </p:nvSpPr>
        <p:spPr>
          <a:xfrm>
            <a:off x="3962400" y="4516438"/>
            <a:ext cx="2438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yourselves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8071" name="Rectangle 7"/>
          <p:cNvSpPr/>
          <p:nvPr/>
        </p:nvSpPr>
        <p:spPr>
          <a:xfrm>
            <a:off x="7315200" y="5040313"/>
            <a:ext cx="1606550" cy="7508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>
              <a:lnSpc>
                <a:spcPct val="120000"/>
              </a:lnSpc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himself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/>
      <p:bldP spid="88069" grpId="0"/>
      <p:bldP spid="88070" grpId="0"/>
      <p:bldP spid="8807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9090" name="Picture 2" descr="复件 (5) 0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81200" y="254000"/>
            <a:ext cx="3733800" cy="2946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9091" name="Picture 3" descr="复件 (6) 0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233363"/>
            <a:ext cx="3657600" cy="28908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9092" name="Text Box 4"/>
          <p:cNvSpPr txBox="1"/>
          <p:nvPr/>
        </p:nvSpPr>
        <p:spPr>
          <a:xfrm>
            <a:off x="5867400" y="3060700"/>
            <a:ext cx="4648200" cy="37458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10000"/>
              </a:lnSpc>
            </a:pPr>
            <a:r>
              <a:rPr lang="en-US" altLang="zh-CN" sz="36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Simon:</a:t>
            </a:r>
            <a:r>
              <a:rPr lang="en-US" altLang="zh-CN" sz="3600" b="1" dirty="0">
                <a:latin typeface="Times New Roman" panose="02020603050405020304" pitchFamily="18" charset="0"/>
              </a:rPr>
              <a:t> Please don’t tell anybody about this, Linda. 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zh-CN" sz="3600" b="1" dirty="0">
                <a:solidFill>
                  <a:srgbClr val="9933FF"/>
                </a:solidFill>
                <a:latin typeface="Times New Roman" panose="02020603050405020304" pitchFamily="18" charset="0"/>
              </a:rPr>
              <a:t>Linda:</a:t>
            </a:r>
            <a:r>
              <a:rPr lang="en-US" altLang="zh-CN" sz="3600" b="1" dirty="0">
                <a:latin typeface="Times New Roman" panose="02020603050405020304" pitchFamily="18" charset="0"/>
              </a:rPr>
              <a:t> OK, I won’t. You’re lucky you didn’t hurt _______!</a:t>
            </a:r>
            <a:endParaRPr lang="en-US" altLang="zh-CN" sz="3600" b="1" dirty="0">
              <a:latin typeface="Times New Roman" panose="02020603050405020304" pitchFamily="18" charset="0"/>
            </a:endParaRPr>
          </a:p>
        </p:txBody>
      </p:sp>
      <p:sp>
        <p:nvSpPr>
          <p:cNvPr id="89093" name="Text Box 5"/>
          <p:cNvSpPr txBox="1"/>
          <p:nvPr/>
        </p:nvSpPr>
        <p:spPr>
          <a:xfrm>
            <a:off x="2057400" y="3505200"/>
            <a:ext cx="3676650" cy="20685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2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Luckily, some climbers helped Simon.</a:t>
            </a:r>
            <a:endParaRPr lang="en-US" altLang="zh-CN" sz="3600" b="1" dirty="0">
              <a:latin typeface="Times New Roman" panose="02020603050405020304" pitchFamily="18" charset="0"/>
            </a:endParaRPr>
          </a:p>
        </p:txBody>
      </p:sp>
      <p:sp>
        <p:nvSpPr>
          <p:cNvPr id="89094" name="Rectangle 6"/>
          <p:cNvSpPr/>
          <p:nvPr/>
        </p:nvSpPr>
        <p:spPr>
          <a:xfrm>
            <a:off x="8123555" y="6165215"/>
            <a:ext cx="17589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yourself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9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/>
      <p:bldP spid="89093" grpId="0"/>
      <p:bldP spid="8909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0114" name="Picture 2" descr="复件 (7) 0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14600" y="536575"/>
            <a:ext cx="3276600" cy="27400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0115" name="Picture 3" descr="复件 (8) 0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400" y="541338"/>
            <a:ext cx="3124200" cy="27352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0116" name="Text Box 4"/>
          <p:cNvSpPr txBox="1"/>
          <p:nvPr/>
        </p:nvSpPr>
        <p:spPr>
          <a:xfrm>
            <a:off x="2438400" y="3429000"/>
            <a:ext cx="3810000" cy="3116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10000"/>
              </a:lnSpc>
            </a:pPr>
            <a:r>
              <a:rPr lang="en-US" altLang="zh-CN" sz="3600" b="1" dirty="0">
                <a:solidFill>
                  <a:srgbClr val="990000"/>
                </a:solidFill>
                <a:latin typeface="Times New Roman" panose="02020603050405020304" pitchFamily="18" charset="0"/>
              </a:rPr>
              <a:t>Guide:</a:t>
            </a:r>
            <a:r>
              <a:rPr lang="en-US" altLang="zh-CN" sz="3600" b="1" dirty="0">
                <a:latin typeface="Times New Roman" panose="02020603050405020304" pitchFamily="18" charset="0"/>
              </a:rPr>
              <a:t> Did you all have a good time?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zh-CN" sz="3600" b="1" dirty="0">
                <a:solidFill>
                  <a:srgbClr val="00CC00"/>
                </a:solidFill>
                <a:latin typeface="Times New Roman" panose="02020603050405020304" pitchFamily="18" charset="0"/>
              </a:rPr>
              <a:t>All:</a:t>
            </a:r>
            <a:r>
              <a:rPr lang="en-US" altLang="zh-CN" sz="3600" b="1" dirty="0">
                <a:latin typeface="Times New Roman" panose="02020603050405020304" pitchFamily="18" charset="0"/>
              </a:rPr>
              <a:t> Yes, we did. We really enjoy ________!</a:t>
            </a:r>
            <a:endParaRPr lang="en-US" altLang="zh-CN" sz="3600" b="1" dirty="0">
              <a:latin typeface="Times New Roman" panose="02020603050405020304" pitchFamily="18" charset="0"/>
            </a:endParaRPr>
          </a:p>
        </p:txBody>
      </p:sp>
      <p:sp>
        <p:nvSpPr>
          <p:cNvPr id="90117" name="Text Box 5"/>
          <p:cNvSpPr txBox="1"/>
          <p:nvPr/>
        </p:nvSpPr>
        <p:spPr>
          <a:xfrm>
            <a:off x="6858000" y="3378200"/>
            <a:ext cx="3505200" cy="3251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15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Simon and Linda looked at each other. They kept the secret to __________.</a:t>
            </a:r>
            <a:endParaRPr lang="en-US" altLang="zh-CN" sz="3600" b="1" dirty="0">
              <a:latin typeface="Times New Roman" panose="02020603050405020304" pitchFamily="18" charset="0"/>
            </a:endParaRPr>
          </a:p>
        </p:txBody>
      </p:sp>
      <p:sp>
        <p:nvSpPr>
          <p:cNvPr id="90118" name="Rectangle 6"/>
          <p:cNvSpPr/>
          <p:nvPr/>
        </p:nvSpPr>
        <p:spPr>
          <a:xfrm>
            <a:off x="2432050" y="5911850"/>
            <a:ext cx="19875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ourselves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0119" name="Rectangle 7"/>
          <p:cNvSpPr/>
          <p:nvPr/>
        </p:nvSpPr>
        <p:spPr>
          <a:xfrm>
            <a:off x="7385050" y="5943600"/>
            <a:ext cx="2292350" cy="7239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>
              <a:lnSpc>
                <a:spcPct val="115000"/>
              </a:lnSpc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themselves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0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/>
      <p:bldP spid="90117" grpId="0"/>
      <p:bldP spid="90118" grpId="0"/>
      <p:bldP spid="9011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354" name="Text Box 2"/>
          <p:cNvSpPr txBox="1"/>
          <p:nvPr/>
        </p:nvSpPr>
        <p:spPr>
          <a:xfrm>
            <a:off x="2063750" y="260350"/>
            <a:ext cx="5319713" cy="14938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1" hangingPunct="1"/>
            <a:r>
              <a:rPr lang="en-US" altLang="zh-CN" sz="6000" dirty="0">
                <a:solidFill>
                  <a:srgbClr val="FF0000"/>
                </a:solidFill>
                <a:latin typeface="Monotype Corsiva" panose="03010101010201010101" pitchFamily="66" charset="0"/>
              </a:rPr>
              <a:t>Reflexive pronouns</a:t>
            </a:r>
            <a:endParaRPr lang="en-US" altLang="zh-CN" sz="6000" dirty="0">
              <a:solidFill>
                <a:srgbClr val="FF0000"/>
              </a:solidFill>
              <a:latin typeface="Monotype Corsiva" panose="03010101010201010101" pitchFamily="66" charset="0"/>
            </a:endParaRPr>
          </a:p>
          <a:p>
            <a:pPr algn="ctr" eaLnBrk="1" hangingPunct="1"/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（反身代词）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0355" name="Text Box 3"/>
          <p:cNvSpPr txBox="1"/>
          <p:nvPr/>
        </p:nvSpPr>
        <p:spPr>
          <a:xfrm>
            <a:off x="1066800" y="1981200"/>
            <a:ext cx="101346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r>
              <a:rPr lang="en-US" altLang="zh-CN" sz="3200" dirty="0">
                <a:solidFill>
                  <a:srgbClr val="333399"/>
                </a:solidFill>
                <a:latin typeface="Arial" panose="020B0604020202020204" pitchFamily="34" charset="0"/>
              </a:rPr>
              <a:t>We use reflexive pronouns when the subject and</a:t>
            </a:r>
            <a:endParaRPr lang="en-US" altLang="zh-CN" sz="3200" dirty="0">
              <a:solidFill>
                <a:srgbClr val="333399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en-US" altLang="zh-CN" sz="3200" dirty="0">
                <a:solidFill>
                  <a:srgbClr val="333399"/>
                </a:solidFill>
                <a:latin typeface="Arial" panose="020B0604020202020204" pitchFamily="34" charset="0"/>
              </a:rPr>
              <a:t> the object are the same person. </a:t>
            </a:r>
            <a:endParaRPr lang="en-US" altLang="zh-CN" sz="3200" dirty="0">
              <a:solidFill>
                <a:srgbClr val="333399"/>
              </a:solidFill>
              <a:latin typeface="Arial" panose="020B0604020202020204" pitchFamily="34" charset="0"/>
            </a:endParaRPr>
          </a:p>
        </p:txBody>
      </p:sp>
      <p:sp>
        <p:nvSpPr>
          <p:cNvPr id="100356" name="Text Box 4"/>
          <p:cNvSpPr txBox="1"/>
          <p:nvPr/>
        </p:nvSpPr>
        <p:spPr>
          <a:xfrm>
            <a:off x="1911350" y="3290888"/>
            <a:ext cx="8756650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1" hangingPunct="1"/>
            <a:r>
              <a:rPr lang="zh-CN" altLang="en-US" sz="2800" b="1" dirty="0">
                <a:solidFill>
                  <a:srgbClr val="333399"/>
                </a:solidFill>
                <a:latin typeface="Arial" panose="020B0604020202020204" pitchFamily="34" charset="0"/>
              </a:rPr>
              <a:t>当主语和宾语是同一个人时，我们可以使用反身代词．</a:t>
            </a:r>
            <a:endParaRPr lang="zh-CN" altLang="en-US" sz="2800" b="1" dirty="0">
              <a:solidFill>
                <a:srgbClr val="333399"/>
              </a:solidFill>
              <a:latin typeface="Arial" panose="020B0604020202020204" pitchFamily="34" charset="0"/>
            </a:endParaRPr>
          </a:p>
        </p:txBody>
      </p:sp>
      <p:sp>
        <p:nvSpPr>
          <p:cNvPr id="91141" name="Text Box 5"/>
          <p:cNvSpPr txBox="1"/>
          <p:nvPr/>
        </p:nvSpPr>
        <p:spPr>
          <a:xfrm>
            <a:off x="2476500" y="4005263"/>
            <a:ext cx="8191500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1" hangingPunct="1"/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</a:rPr>
              <a:t>1.Daniel taught himself how to learn English.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91142" name="Text Box 6"/>
          <p:cNvSpPr txBox="1"/>
          <p:nvPr/>
        </p:nvSpPr>
        <p:spPr>
          <a:xfrm>
            <a:off x="1703388" y="4005263"/>
            <a:ext cx="747712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1" hangingPunct="1"/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</a:rPr>
              <a:t>eg.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91143" name="Text Box 7"/>
          <p:cNvSpPr txBox="1"/>
          <p:nvPr/>
        </p:nvSpPr>
        <p:spPr>
          <a:xfrm>
            <a:off x="2566988" y="5084763"/>
            <a:ext cx="3973512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1" hangingPunct="1"/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</a:rPr>
              <a:t>2.She enjoys herself.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1" grpId="0"/>
      <p:bldP spid="91142" grpId="0"/>
      <p:bldP spid="9114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8306" name="Rectangle 2"/>
          <p:cNvSpPr>
            <a:spLocks noGrp="1"/>
          </p:cNvSpPr>
          <p:nvPr>
            <p:ph idx="1"/>
          </p:nvPr>
        </p:nvSpPr>
        <p:spPr>
          <a:xfrm>
            <a:off x="1524000" y="620713"/>
            <a:ext cx="9144000" cy="5111750"/>
          </a:xfrm>
        </p:spPr>
        <p:txBody>
          <a:bodyPr vert="horz" wrap="square" lIns="91440" tIns="45720" rIns="91440" bIns="45720" anchor="t"/>
          <a:p>
            <a:pPr eaLnBrk="1" hangingPunct="1">
              <a:lnSpc>
                <a:spcPct val="105000"/>
              </a:lnSpc>
              <a:buNone/>
            </a:pPr>
            <a:r>
              <a:rPr lang="en-US" altLang="zh-CN" b="1" dirty="0">
                <a:latin typeface="Comic Sans MS" panose="030F0702030302020204" pitchFamily="66" charset="0"/>
              </a:rPr>
              <a:t>1) We taught ________(we) to ride a horse.</a:t>
            </a:r>
            <a:endParaRPr lang="en-US" altLang="zh-CN" b="1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05000"/>
              </a:lnSpc>
              <a:buNone/>
            </a:pPr>
            <a:r>
              <a:rPr lang="en-US" altLang="zh-CN" b="1" dirty="0">
                <a:latin typeface="Comic Sans MS" panose="030F0702030302020204" pitchFamily="66" charset="0"/>
              </a:rPr>
              <a:t>2) Some people there taught ______ (we) to ride a horse.</a:t>
            </a:r>
            <a:endParaRPr lang="en-US" altLang="zh-CN" b="1" dirty="0">
              <a:latin typeface="Comic Sans MS" panose="030F0702030302020204" pitchFamily="66" charset="0"/>
            </a:endParaRPr>
          </a:p>
        </p:txBody>
      </p:sp>
      <p:sp>
        <p:nvSpPr>
          <p:cNvPr id="98307" name="Text Box 3"/>
          <p:cNvSpPr txBox="1"/>
          <p:nvPr/>
        </p:nvSpPr>
        <p:spPr>
          <a:xfrm>
            <a:off x="4295775" y="549275"/>
            <a:ext cx="2667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ourselves</a:t>
            </a:r>
            <a:endParaRPr lang="en-US" altLang="zh-CN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8308" name="Text Box 4"/>
          <p:cNvSpPr txBox="1"/>
          <p:nvPr/>
        </p:nvSpPr>
        <p:spPr>
          <a:xfrm>
            <a:off x="7766050" y="1196975"/>
            <a:ext cx="1646238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3200" b="1" dirty="0">
                <a:solidFill>
                  <a:srgbClr val="339966"/>
                </a:solidFill>
                <a:latin typeface="Comic Sans MS" panose="030F0702030302020204" pitchFamily="66" charset="0"/>
              </a:rPr>
              <a:t>us</a:t>
            </a:r>
            <a:endParaRPr lang="en-US" altLang="zh-CN" sz="3200" b="1" dirty="0">
              <a:solidFill>
                <a:srgbClr val="339966"/>
              </a:solidFill>
              <a:latin typeface="Comic Sans MS" panose="030F0702030302020204" pitchFamily="66" charset="0"/>
            </a:endParaRPr>
          </a:p>
        </p:txBody>
      </p:sp>
      <p:sp>
        <p:nvSpPr>
          <p:cNvPr id="101381" name="WordArt 6"/>
          <p:cNvSpPr/>
          <p:nvPr/>
        </p:nvSpPr>
        <p:spPr>
          <a:xfrm>
            <a:off x="1703388" y="0"/>
            <a:ext cx="3651250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9999"/>
                    </a:srgbClr>
                  </a:prstShdw>
                </a:effectLst>
                <a:latin typeface="Comic Sans MS" panose="030F0702030302020204" pitchFamily="66" charset="0"/>
                <a:ea typeface="Comic Sans MS" panose="030F0702030302020204" pitchFamily="66" charset="0"/>
              </a:rPr>
              <a:t>Let's  have a try!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9999"/>
                  </a:srgbClr>
                </a:prstShdw>
              </a:effectLst>
              <a:latin typeface="Comic Sans MS" panose="030F0702030302020204" pitchFamily="66" charset="0"/>
              <a:ea typeface="Comic Sans MS" panose="030F0702030302020204" pitchFamily="66" charset="0"/>
            </a:endParaRPr>
          </a:p>
        </p:txBody>
      </p:sp>
      <p:sp>
        <p:nvSpPr>
          <p:cNvPr id="101382" name="Line 7"/>
          <p:cNvSpPr/>
          <p:nvPr/>
        </p:nvSpPr>
        <p:spPr>
          <a:xfrm>
            <a:off x="8832850" y="1773238"/>
            <a:ext cx="93662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8312" name="Rectangle 8"/>
          <p:cNvSpPr/>
          <p:nvPr/>
        </p:nvSpPr>
        <p:spPr>
          <a:xfrm>
            <a:off x="2063433" y="1344613"/>
            <a:ext cx="2590800" cy="503237"/>
          </a:xfrm>
          <a:prstGeom prst="rect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 eaLnBrk="1" hangingPunct="1"/>
            <a:r>
              <a:rPr lang="en-US" altLang="zh-CN" sz="3200" b="1" dirty="0">
                <a:solidFill>
                  <a:srgbClr val="339966"/>
                </a:solidFill>
                <a:latin typeface="Comic Sans MS" panose="030F0702030302020204" pitchFamily="66" charset="0"/>
              </a:rPr>
              <a:t>Some people</a:t>
            </a:r>
            <a:endParaRPr lang="en-US" altLang="zh-CN" sz="3200" b="1" dirty="0">
              <a:solidFill>
                <a:srgbClr val="339966"/>
              </a:solidFill>
              <a:latin typeface="Comic Sans MS" panose="030F0702030302020204" pitchFamily="66" charset="0"/>
            </a:endParaRPr>
          </a:p>
        </p:txBody>
      </p:sp>
      <p:sp>
        <p:nvSpPr>
          <p:cNvPr id="98314" name="Text Box 10"/>
          <p:cNvSpPr txBox="1"/>
          <p:nvPr/>
        </p:nvSpPr>
        <p:spPr>
          <a:xfrm>
            <a:off x="1524000" y="2930525"/>
            <a:ext cx="9144000" cy="5264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3200" b="1" dirty="0">
                <a:latin typeface="Comic Sans MS" panose="030F0702030302020204" pitchFamily="66" charset="0"/>
              </a:rPr>
              <a:t>3) The guide (</a:t>
            </a:r>
            <a:r>
              <a:rPr lang="zh-CN" altLang="en-US" sz="3200" b="1" dirty="0">
                <a:latin typeface="Comic Sans MS" panose="030F0702030302020204" pitchFamily="66" charset="0"/>
              </a:rPr>
              <a:t>导游）</a:t>
            </a:r>
            <a:r>
              <a:rPr lang="en-US" altLang="zh-CN" sz="3200" b="1" dirty="0">
                <a:latin typeface="Comic Sans MS" panose="030F0702030302020204" pitchFamily="66" charset="0"/>
              </a:rPr>
              <a:t>looked after _______       (we) well.</a:t>
            </a:r>
            <a:endParaRPr lang="en-US" altLang="zh-CN" sz="3200" b="1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zh-CN" sz="3200" b="1" dirty="0">
                <a:latin typeface="Comic Sans MS" panose="030F0702030302020204" pitchFamily="66" charset="0"/>
              </a:rPr>
              <a:t>4) We could look after ________ (we) well.</a:t>
            </a:r>
            <a:endParaRPr lang="en-US" altLang="zh-CN" sz="3200" b="1" dirty="0">
              <a:latin typeface="Comic Sans MS" panose="030F0702030302020204" pitchFamily="66" charset="0"/>
            </a:endParaRPr>
          </a:p>
          <a:p>
            <a:pPr eaLnBrk="1" hangingPunct="1"/>
            <a:r>
              <a:rPr lang="en-US" altLang="zh-CN" sz="3200" b="1" dirty="0">
                <a:latin typeface="Comic Sans MS" panose="030F0702030302020204" pitchFamily="66" charset="0"/>
              </a:rPr>
              <a:t>5) Mr. Li fell off the horse and hurt ________(he).</a:t>
            </a:r>
            <a:endParaRPr lang="en-US" altLang="zh-CN" sz="3200" b="1" dirty="0">
              <a:latin typeface="Comic Sans MS" panose="030F0702030302020204" pitchFamily="66" charset="0"/>
            </a:endParaRPr>
          </a:p>
          <a:p>
            <a:pPr eaLnBrk="1" hangingPunct="1"/>
            <a:r>
              <a:rPr lang="en-US" altLang="zh-CN" sz="3200" b="1" dirty="0">
                <a:latin typeface="Comic Sans MS" panose="030F0702030302020204" pitchFamily="66" charset="0"/>
              </a:rPr>
              <a:t>6) Mr.Li fell off  and the horse hurt ________(he) </a:t>
            </a:r>
            <a:endParaRPr lang="en-US" altLang="zh-CN" sz="3200" b="1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zh-CN" sz="3200" b="1" dirty="0">
              <a:solidFill>
                <a:schemeClr val="bg2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zh-CN" sz="3200" b="1" dirty="0">
              <a:solidFill>
                <a:schemeClr val="bg2"/>
              </a:solidFill>
              <a:latin typeface="Comic Sans MS" panose="030F0702030302020204" pitchFamily="66" charset="0"/>
            </a:endParaRPr>
          </a:p>
        </p:txBody>
      </p:sp>
      <p:sp>
        <p:nvSpPr>
          <p:cNvPr id="98315" name="Text Box 11"/>
          <p:cNvSpPr txBox="1"/>
          <p:nvPr/>
        </p:nvSpPr>
        <p:spPr>
          <a:xfrm>
            <a:off x="8472488" y="2852738"/>
            <a:ext cx="143986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3200" b="1" dirty="0">
                <a:solidFill>
                  <a:srgbClr val="339966"/>
                </a:solidFill>
                <a:latin typeface="Comic Sans MS" panose="030F0702030302020204" pitchFamily="66" charset="0"/>
              </a:rPr>
              <a:t>us</a:t>
            </a:r>
            <a:endParaRPr lang="en-US" altLang="zh-CN" sz="3200" b="1" dirty="0">
              <a:solidFill>
                <a:srgbClr val="339966"/>
              </a:solidFill>
              <a:latin typeface="Comic Sans MS" panose="030F0702030302020204" pitchFamily="66" charset="0"/>
            </a:endParaRPr>
          </a:p>
        </p:txBody>
      </p:sp>
      <p:sp>
        <p:nvSpPr>
          <p:cNvPr id="98316" name="Text Box 12"/>
          <p:cNvSpPr txBox="1"/>
          <p:nvPr/>
        </p:nvSpPr>
        <p:spPr>
          <a:xfrm>
            <a:off x="6240463" y="4076700"/>
            <a:ext cx="223361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ourselves</a:t>
            </a:r>
            <a:endParaRPr lang="en-US" altLang="zh-CN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8317" name="Text Box 13"/>
          <p:cNvSpPr txBox="1"/>
          <p:nvPr/>
        </p:nvSpPr>
        <p:spPr>
          <a:xfrm flipV="1">
            <a:off x="1524000" y="4872038"/>
            <a:ext cx="84248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zh-CN" altLang="zh-CN" sz="3200" b="1" dirty="0">
              <a:solidFill>
                <a:schemeClr val="bg2"/>
              </a:solidFill>
              <a:latin typeface="Comic Sans MS" panose="030F0702030302020204" pitchFamily="66" charset="0"/>
            </a:endParaRPr>
          </a:p>
        </p:txBody>
      </p:sp>
      <p:sp>
        <p:nvSpPr>
          <p:cNvPr id="98318" name="Text Box 14"/>
          <p:cNvSpPr txBox="1"/>
          <p:nvPr/>
        </p:nvSpPr>
        <p:spPr>
          <a:xfrm>
            <a:off x="1774825" y="5084763"/>
            <a:ext cx="18288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himself</a:t>
            </a:r>
            <a:endParaRPr lang="en-US" altLang="zh-CN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8319" name="Text Box 15"/>
          <p:cNvSpPr txBox="1"/>
          <p:nvPr/>
        </p:nvSpPr>
        <p:spPr>
          <a:xfrm>
            <a:off x="2063750" y="6021388"/>
            <a:ext cx="15779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3200" b="1" dirty="0">
                <a:solidFill>
                  <a:srgbClr val="339966"/>
                </a:solidFill>
                <a:latin typeface="Comic Sans MS" panose="030F0702030302020204" pitchFamily="66" charset="0"/>
              </a:rPr>
              <a:t>him</a:t>
            </a:r>
            <a:endParaRPr lang="en-US" altLang="zh-CN" sz="3200" b="1" dirty="0">
              <a:solidFill>
                <a:srgbClr val="339966"/>
              </a:solidFill>
              <a:latin typeface="Comic Sans MS" panose="030F0702030302020204" pitchFamily="66" charset="0"/>
            </a:endParaRPr>
          </a:p>
        </p:txBody>
      </p:sp>
      <p:sp>
        <p:nvSpPr>
          <p:cNvPr id="98320" name="Rectangle 16"/>
          <p:cNvSpPr/>
          <p:nvPr/>
        </p:nvSpPr>
        <p:spPr>
          <a:xfrm>
            <a:off x="1752600" y="4648200"/>
            <a:ext cx="1746250" cy="504825"/>
          </a:xfrm>
          <a:prstGeom prst="rect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 eaLnBrk="1" hangingPunct="1"/>
            <a:r>
              <a:rPr lang="en-US" altLang="zh-CN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Mr. Li</a:t>
            </a:r>
            <a:endParaRPr lang="en-US" altLang="zh-CN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8321" name="Rectangle 17"/>
          <p:cNvSpPr/>
          <p:nvPr/>
        </p:nvSpPr>
        <p:spPr>
          <a:xfrm>
            <a:off x="6019800" y="5562600"/>
            <a:ext cx="2017713" cy="503238"/>
          </a:xfrm>
          <a:prstGeom prst="rect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 eaLnBrk="1" hangingPunct="1"/>
            <a:r>
              <a:rPr lang="en-US" altLang="zh-CN" sz="3200" b="1" dirty="0">
                <a:solidFill>
                  <a:srgbClr val="339966"/>
                </a:solidFill>
                <a:latin typeface="Comic Sans MS" panose="030F0702030302020204" pitchFamily="66" charset="0"/>
              </a:rPr>
              <a:t>the horse</a:t>
            </a:r>
            <a:endParaRPr lang="en-US" altLang="zh-CN" sz="3200" b="1" dirty="0">
              <a:solidFill>
                <a:srgbClr val="339966"/>
              </a:solidFill>
              <a:latin typeface="Comic Sans MS" panose="030F0702030302020204" pitchFamily="66" charset="0"/>
            </a:endParaRPr>
          </a:p>
        </p:txBody>
      </p:sp>
      <p:sp>
        <p:nvSpPr>
          <p:cNvPr id="98322" name="Rectangle 18"/>
          <p:cNvSpPr/>
          <p:nvPr/>
        </p:nvSpPr>
        <p:spPr>
          <a:xfrm>
            <a:off x="2208213" y="620713"/>
            <a:ext cx="647700" cy="504825"/>
          </a:xfrm>
          <a:prstGeom prst="rect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 eaLnBrk="1" hangingPunct="1"/>
            <a:r>
              <a:rPr lang="en-US" altLang="zh-CN" sz="3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We</a:t>
            </a:r>
            <a:endParaRPr lang="en-US" altLang="zh-CN" sz="32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8323" name="Rectangle 19"/>
          <p:cNvSpPr/>
          <p:nvPr/>
        </p:nvSpPr>
        <p:spPr>
          <a:xfrm>
            <a:off x="2208213" y="2924175"/>
            <a:ext cx="1873250" cy="504825"/>
          </a:xfrm>
          <a:prstGeom prst="rect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 eaLnBrk="1" hangingPunct="1"/>
            <a:r>
              <a:rPr lang="en-US" altLang="zh-CN" sz="3200" b="1" dirty="0">
                <a:solidFill>
                  <a:srgbClr val="339966"/>
                </a:solidFill>
                <a:latin typeface="Comic Sans MS" panose="030F0702030302020204" pitchFamily="66" charset="0"/>
              </a:rPr>
              <a:t>The guide</a:t>
            </a:r>
            <a:endParaRPr lang="en-US" altLang="zh-CN" sz="3200" b="1" dirty="0">
              <a:solidFill>
                <a:srgbClr val="339966"/>
              </a:solidFill>
              <a:latin typeface="Comic Sans MS" panose="030F0702030302020204" pitchFamily="66" charset="0"/>
            </a:endParaRPr>
          </a:p>
        </p:txBody>
      </p:sp>
      <p:sp>
        <p:nvSpPr>
          <p:cNvPr id="98324" name="Rectangle 20"/>
          <p:cNvSpPr/>
          <p:nvPr/>
        </p:nvSpPr>
        <p:spPr>
          <a:xfrm>
            <a:off x="2208213" y="4149725"/>
            <a:ext cx="647700" cy="504825"/>
          </a:xfrm>
          <a:prstGeom prst="rect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 eaLnBrk="1" hangingPunct="1"/>
            <a:r>
              <a:rPr lang="en-US" altLang="zh-CN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We</a:t>
            </a:r>
            <a:endParaRPr lang="en-US" altLang="zh-CN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>
                                            <p:txEl>
                                              <p:charRg st="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8306">
                                            <p:txEl>
                                              <p:charRg st="0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>
                                            <p:txEl>
                                              <p:charRg st="43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8306">
                                            <p:txEl>
                                              <p:charRg st="43" end="10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8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 build="p"/>
      <p:bldP spid="98307" grpId="0" bldLvl="0"/>
      <p:bldP spid="98308" grpId="0" bldLvl="0"/>
      <p:bldP spid="98312" grpId="0" bldLvl="0" animBg="1"/>
      <p:bldP spid="98314" grpId="0"/>
      <p:bldP spid="98315" grpId="0"/>
      <p:bldP spid="98316" grpId="0"/>
      <p:bldP spid="98317" grpId="0"/>
      <p:bldP spid="98318" grpId="0" bldLvl="0"/>
      <p:bldP spid="98319" grpId="0" bldLvl="0"/>
      <p:bldP spid="98320" grpId="0" bldLvl="0" animBg="1"/>
      <p:bldP spid="98321" grpId="0" bldLvl="0" animBg="1"/>
      <p:bldP spid="98322" grpId="0" bldLvl="0" animBg="1"/>
      <p:bldP spid="98323" grpId="0" bldLvl="0" animBg="1"/>
      <p:bldP spid="98324" grpId="0" bldLvl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1442" name="Rectangle 2"/>
          <p:cNvSpPr>
            <a:spLocks noGrp="1"/>
          </p:cNvSpPr>
          <p:nvPr>
            <p:ph type="title"/>
          </p:nvPr>
        </p:nvSpPr>
        <p:spPr>
          <a:xfrm>
            <a:off x="1828800" y="228600"/>
            <a:ext cx="6454775" cy="914400"/>
          </a:xfrm>
        </p:spPr>
        <p:txBody>
          <a:bodyPr vert="horz" wrap="square" lIns="91440" tIns="45720" rIns="91440" bIns="45720" anchor="ctr"/>
          <a:p>
            <a:pPr algn="l" eaLnBrk="1" hangingPunct="1">
              <a:lnSpc>
                <a:spcPct val="90000"/>
              </a:lnSpc>
            </a:pPr>
            <a:r>
              <a:rPr lang="zh-CN" altLang="en-US" sz="3600" b="1" dirty="0">
                <a:solidFill>
                  <a:srgbClr val="0000FF"/>
                </a:solidFill>
              </a:rPr>
              <a:t>用适当的反身代词填空。</a:t>
            </a:r>
            <a:endParaRPr lang="zh-CN" altLang="en-US" sz="3600" b="1" dirty="0">
              <a:solidFill>
                <a:srgbClr val="0000FF"/>
              </a:solidFill>
            </a:endParaRPr>
          </a:p>
        </p:txBody>
      </p:sp>
      <p:sp>
        <p:nvSpPr>
          <p:cNvPr id="61443" name="Rectangle 3"/>
          <p:cNvSpPr>
            <a:spLocks noGrp="1"/>
          </p:cNvSpPr>
          <p:nvPr>
            <p:ph idx="1"/>
          </p:nvPr>
        </p:nvSpPr>
        <p:spPr>
          <a:xfrm>
            <a:off x="1752600" y="838200"/>
            <a:ext cx="8686800" cy="5867400"/>
          </a:xfrm>
        </p:spPr>
        <p:txBody>
          <a:bodyPr vert="horz" wrap="square" lIns="91440" tIns="45720" rIns="91440" bIns="45720" anchor="t"/>
          <a:p>
            <a:pPr eaLnBrk="1" hangingPunct="1">
              <a:lnSpc>
                <a:spcPct val="13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1. The students of Class Two enjoyed _________  </a:t>
            </a:r>
            <a:endParaRPr lang="en-US" altLang="zh-CN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 eaLnBrk="1" hangingPunct="1">
              <a:lnSpc>
                <a:spcPct val="13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    very much in the World Park.</a:t>
            </a:r>
            <a:endParaRPr lang="en-US" altLang="zh-CN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 eaLnBrk="1" hangingPunct="1">
              <a:lnSpc>
                <a:spcPct val="13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2. Mary, don’t always think of  ________.</a:t>
            </a:r>
            <a:endParaRPr lang="en-US" altLang="zh-CN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 eaLnBrk="1" hangingPunct="1">
              <a:lnSpc>
                <a:spcPct val="13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3. At the weekend, I ______ often cook meals.</a:t>
            </a:r>
            <a:endParaRPr lang="en-US" altLang="zh-CN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 eaLnBrk="1" hangingPunct="1">
              <a:lnSpc>
                <a:spcPct val="13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4. When she was in the middle school, she began  </a:t>
            </a:r>
            <a:endParaRPr lang="en-US" altLang="zh-CN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 eaLnBrk="1" hangingPunct="1">
              <a:lnSpc>
                <a:spcPct val="13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    to teach ______ English.</a:t>
            </a:r>
            <a:endParaRPr lang="en-US" altLang="zh-CN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 eaLnBrk="1" hangingPunct="1">
              <a:lnSpc>
                <a:spcPct val="13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5. He fell off the bike and hurt ______ yesterday </a:t>
            </a:r>
            <a:endParaRPr lang="en-US" altLang="zh-CN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 eaLnBrk="1" hangingPunct="1">
              <a:lnSpc>
                <a:spcPct val="13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    when he went home.</a:t>
            </a:r>
            <a:endParaRPr lang="en-US" altLang="zh-CN" dirty="0">
              <a:latin typeface="Times New Roman" panose="02020603050405020304" pitchFamily="18" charset="0"/>
            </a:endParaRPr>
          </a:p>
        </p:txBody>
      </p:sp>
      <p:sp>
        <p:nvSpPr>
          <p:cNvPr id="61444" name="Text Box 4"/>
          <p:cNvSpPr txBox="1"/>
          <p:nvPr/>
        </p:nvSpPr>
        <p:spPr>
          <a:xfrm>
            <a:off x="8304213" y="990600"/>
            <a:ext cx="2058987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themselves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45" name="Text Box 5"/>
          <p:cNvSpPr txBox="1"/>
          <p:nvPr/>
        </p:nvSpPr>
        <p:spPr>
          <a:xfrm>
            <a:off x="7224713" y="2430463"/>
            <a:ext cx="1584325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yourself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46" name="Text Box 6"/>
          <p:cNvSpPr txBox="1"/>
          <p:nvPr/>
        </p:nvSpPr>
        <p:spPr>
          <a:xfrm>
            <a:off x="5351463" y="3151188"/>
            <a:ext cx="1312862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myself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47" name="Text Box 7"/>
          <p:cNvSpPr txBox="1"/>
          <p:nvPr/>
        </p:nvSpPr>
        <p:spPr>
          <a:xfrm>
            <a:off x="7080250" y="5310188"/>
            <a:ext cx="1447800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himself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48" name="Text Box 8"/>
          <p:cNvSpPr txBox="1"/>
          <p:nvPr/>
        </p:nvSpPr>
        <p:spPr>
          <a:xfrm>
            <a:off x="3624263" y="4662488"/>
            <a:ext cx="1358900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herself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charRg st="0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1443">
                                            <p:txEl>
                                              <p:charRg st="0" end="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charRg st="49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1443">
                                            <p:txEl>
                                              <p:charRg st="49" end="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charRg st="82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1443">
                                            <p:txEl>
                                              <p:charRg st="82" end="1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charRg st="124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1443">
                                            <p:txEl>
                                              <p:charRg st="124" end="1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charRg st="170" end="2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443">
                                            <p:txEl>
                                              <p:charRg st="170" end="2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charRg st="220" end="2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1443">
                                            <p:txEl>
                                              <p:charRg st="220" end="2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charRg st="249" end="3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1443">
                                            <p:txEl>
                                              <p:charRg st="249" end="30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charRg st="300" end="3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1443">
                                            <p:txEl>
                                              <p:charRg st="300" end="3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43" grpId="0" build="p"/>
      <p:bldP spid="61444" grpId="0"/>
      <p:bldP spid="61445" grpId="0"/>
      <p:bldP spid="61446" grpId="0"/>
      <p:bldP spid="61447" grpId="0"/>
      <p:bldP spid="6144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2466" name="Rectangle 2"/>
          <p:cNvSpPr>
            <a:spLocks noGrp="1"/>
          </p:cNvSpPr>
          <p:nvPr>
            <p:ph idx="1"/>
          </p:nvPr>
        </p:nvSpPr>
        <p:spPr>
          <a:xfrm>
            <a:off x="1676400" y="381000"/>
            <a:ext cx="8534400" cy="6096000"/>
          </a:xfrm>
        </p:spPr>
        <p:txBody>
          <a:bodyPr vert="horz" wrap="square" lIns="91440" tIns="45720" rIns="91440" bIns="45720" anchor="t"/>
          <a:p>
            <a:pPr eaLnBrk="1" hangingPunct="1">
              <a:lnSpc>
                <a:spcPct val="12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6. In autumn, the leaves on the trees dropped </a:t>
            </a:r>
            <a:endParaRPr lang="en-US" altLang="zh-CN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    off __________.</a:t>
            </a:r>
            <a:endParaRPr lang="en-US" altLang="zh-CN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7. Can she do it ______ or does she need help?</a:t>
            </a:r>
            <a:endParaRPr lang="en-US" altLang="zh-CN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8. Please help _________ to some apples and </a:t>
            </a:r>
            <a:endParaRPr lang="en-US" altLang="zh-CN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    make _________ at home, children.</a:t>
            </a:r>
            <a:endParaRPr lang="en-US" altLang="zh-CN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9. They wanted to keep their secrets to  </a:t>
            </a:r>
            <a:endParaRPr lang="en-US" altLang="zh-CN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    __________, but they were wrong. We all </a:t>
            </a:r>
            <a:endParaRPr lang="en-US" altLang="zh-CN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    know about it.</a:t>
            </a:r>
            <a:endParaRPr lang="en-US" altLang="zh-CN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10. The little cat can’t catch the mice by _____.</a:t>
            </a:r>
            <a:endParaRPr lang="en-US" altLang="zh-CN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62467" name="Text Box 3"/>
          <p:cNvSpPr txBox="1"/>
          <p:nvPr/>
        </p:nvSpPr>
        <p:spPr>
          <a:xfrm>
            <a:off x="2711450" y="1125538"/>
            <a:ext cx="2058988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themselves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468" name="Text Box 4"/>
          <p:cNvSpPr txBox="1"/>
          <p:nvPr/>
        </p:nvSpPr>
        <p:spPr>
          <a:xfrm>
            <a:off x="4440238" y="1844675"/>
            <a:ext cx="1358900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herself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469" name="Text Box 5"/>
          <p:cNvSpPr txBox="1"/>
          <p:nvPr/>
        </p:nvSpPr>
        <p:spPr>
          <a:xfrm>
            <a:off x="4151313" y="2492375"/>
            <a:ext cx="1992312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yourselves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470" name="Text Box 6"/>
          <p:cNvSpPr txBox="1"/>
          <p:nvPr/>
        </p:nvSpPr>
        <p:spPr>
          <a:xfrm>
            <a:off x="3143250" y="3213100"/>
            <a:ext cx="1992313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yourselves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471" name="Text Box 7"/>
          <p:cNvSpPr txBox="1"/>
          <p:nvPr/>
        </p:nvSpPr>
        <p:spPr>
          <a:xfrm>
            <a:off x="2133600" y="4572000"/>
            <a:ext cx="2058988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themselves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472" name="Text Box 8"/>
          <p:cNvSpPr txBox="1"/>
          <p:nvPr/>
        </p:nvSpPr>
        <p:spPr>
          <a:xfrm>
            <a:off x="8759825" y="5949950"/>
            <a:ext cx="1019175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itself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433" name="Rectangle 9"/>
          <p:cNvSpPr/>
          <p:nvPr/>
        </p:nvSpPr>
        <p:spPr>
          <a:xfrm>
            <a:off x="1525588" y="3208338"/>
            <a:ext cx="9144000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endParaRPr lang="zh-CN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3434" name="Rectangle 10"/>
          <p:cNvSpPr/>
          <p:nvPr/>
        </p:nvSpPr>
        <p:spPr>
          <a:xfrm>
            <a:off x="1525588" y="3208338"/>
            <a:ext cx="9144000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endParaRPr lang="zh-CN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2475" name="Text Box 11"/>
          <p:cNvSpPr txBox="1"/>
          <p:nvPr/>
        </p:nvSpPr>
        <p:spPr>
          <a:xfrm>
            <a:off x="8534400" y="5410200"/>
            <a:ext cx="1752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zh-CN" altLang="en-US" sz="3600" b="1" dirty="0">
                <a:solidFill>
                  <a:srgbClr val="660066"/>
                </a:solidFill>
                <a:latin typeface="Arial" panose="020B0604020202020204" pitchFamily="34" charset="0"/>
              </a:rPr>
              <a:t>它自己</a:t>
            </a:r>
            <a:endParaRPr lang="zh-CN" altLang="en-US" sz="3600" b="1" dirty="0">
              <a:solidFill>
                <a:srgbClr val="660066"/>
              </a:solidFill>
              <a:latin typeface="Arial" panose="020B0604020202020204" pitchFamily="34" charset="0"/>
            </a:endParaRPr>
          </a:p>
        </p:txBody>
      </p:sp>
      <p:sp>
        <p:nvSpPr>
          <p:cNvPr id="62476" name="Rectangle 12"/>
          <p:cNvSpPr/>
          <p:nvPr/>
        </p:nvSpPr>
        <p:spPr>
          <a:xfrm>
            <a:off x="8763000" y="6019800"/>
            <a:ext cx="1143000" cy="457200"/>
          </a:xfrm>
          <a:prstGeom prst="rect">
            <a:avLst/>
          </a:prstGeom>
          <a:noFill/>
          <a:ln w="635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eaLnBrk="1" hangingPunct="1"/>
            <a:endParaRPr lang="zh-CN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charRg st="0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466">
                                            <p:txEl>
                                              <p:charRg st="0" end="4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charRg st="47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2466">
                                            <p:txEl>
                                              <p:charRg st="47" end="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charRg st="67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2466">
                                            <p:txEl>
                                              <p:charRg st="67" end="1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charRg st="114" end="1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2466">
                                            <p:txEl>
                                              <p:charRg st="114" end="1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charRg st="159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2466">
                                            <p:txEl>
                                              <p:charRg st="159" end="1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charRg st="197" end="2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466">
                                            <p:txEl>
                                              <p:charRg st="197" end="2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charRg st="239" end="2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2466">
                                            <p:txEl>
                                              <p:charRg st="239" end="28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charRg st="284" end="3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2466">
                                            <p:txEl>
                                              <p:charRg st="284" end="3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charRg st="303" end="3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2466">
                                            <p:txEl>
                                              <p:charRg st="303" end="3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build="p"/>
      <p:bldP spid="62467" grpId="0"/>
      <p:bldP spid="62468" grpId="0"/>
      <p:bldP spid="62469" grpId="0"/>
      <p:bldP spid="62470" grpId="0"/>
      <p:bldP spid="62471" grpId="0"/>
      <p:bldP spid="62472" grpId="0"/>
      <p:bldP spid="62475" grpId="0"/>
      <p:bldP spid="6247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8610" name="Text Box 2"/>
          <p:cNvSpPr txBox="1"/>
          <p:nvPr/>
        </p:nvSpPr>
        <p:spPr>
          <a:xfrm>
            <a:off x="774700" y="814388"/>
            <a:ext cx="9144000" cy="4616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 was very happy that day because my teacher Mr Wu ______ my cousin Linda to _____ in our school trip. At first we felt _____ because there was heavy _____ on the way. Finally we____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 at the World Park. When we saw the Eiffel Tower, we became________. In the World Park, there were models of over a hundred place</a:t>
            </a:r>
            <a:r>
              <a:rPr lang="en-US" altLang="zh-CN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______ from all over the world. We also saw the song and dance_____. We really enjoyed ____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 on that ___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___day.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After our trip, Daniel _____ a home page on the Internet. He put his photos on it.</a:t>
            </a:r>
            <a:endParaRPr lang="en-US" altLang="zh-CN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8611" name="Text Box 3"/>
          <p:cNvSpPr txBox="1"/>
          <p:nvPr/>
        </p:nvSpPr>
        <p:spPr>
          <a:xfrm>
            <a:off x="4876800" y="533400"/>
            <a:ext cx="1524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zh-CN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2292" name="Text Box 4"/>
          <p:cNvSpPr txBox="1"/>
          <p:nvPr/>
        </p:nvSpPr>
        <p:spPr>
          <a:xfrm>
            <a:off x="5130800" y="1227138"/>
            <a:ext cx="19812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join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3" name="Text Box 5"/>
          <p:cNvSpPr txBox="1"/>
          <p:nvPr/>
        </p:nvSpPr>
        <p:spPr>
          <a:xfrm>
            <a:off x="774700" y="1228725"/>
            <a:ext cx="1981200" cy="5222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invited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4" name="Text Box 6"/>
          <p:cNvSpPr txBox="1"/>
          <p:nvPr/>
        </p:nvSpPr>
        <p:spPr>
          <a:xfrm>
            <a:off x="2574925" y="1660525"/>
            <a:ext cx="1981200" cy="5222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boring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5" name="Text Box 7"/>
          <p:cNvSpPr txBox="1"/>
          <p:nvPr/>
        </p:nvSpPr>
        <p:spPr>
          <a:xfrm>
            <a:off x="7400925" y="1682750"/>
            <a:ext cx="19812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traffic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6" name="Text Box 8"/>
          <p:cNvSpPr txBox="1"/>
          <p:nvPr/>
        </p:nvSpPr>
        <p:spPr>
          <a:xfrm>
            <a:off x="3149600" y="2109788"/>
            <a:ext cx="1981200" cy="5222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arrived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7" name="Text Box 9"/>
          <p:cNvSpPr txBox="1"/>
          <p:nvPr/>
        </p:nvSpPr>
        <p:spPr>
          <a:xfrm>
            <a:off x="5187950" y="2438400"/>
            <a:ext cx="1981200" cy="5222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excited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8" name="Text Box 10"/>
          <p:cNvSpPr txBox="1"/>
          <p:nvPr/>
        </p:nvSpPr>
        <p:spPr>
          <a:xfrm>
            <a:off x="7840663" y="2935288"/>
            <a:ext cx="1981200" cy="5222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9" name="Text Box 11"/>
          <p:cNvSpPr txBox="1"/>
          <p:nvPr/>
        </p:nvSpPr>
        <p:spPr>
          <a:xfrm>
            <a:off x="8466138" y="3386138"/>
            <a:ext cx="19812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300" name="Text Box 12"/>
          <p:cNvSpPr txBox="1"/>
          <p:nvPr/>
        </p:nvSpPr>
        <p:spPr>
          <a:xfrm>
            <a:off x="3684588" y="3846513"/>
            <a:ext cx="19812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ourselves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301" name="Text Box 13"/>
          <p:cNvSpPr txBox="1"/>
          <p:nvPr/>
        </p:nvSpPr>
        <p:spPr>
          <a:xfrm>
            <a:off x="6746875" y="3794125"/>
            <a:ext cx="1981200" cy="5222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amazing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302" name="Text Box 14"/>
          <p:cNvSpPr txBox="1"/>
          <p:nvPr/>
        </p:nvSpPr>
        <p:spPr>
          <a:xfrm>
            <a:off x="4375150" y="4468813"/>
            <a:ext cx="19812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8623" name="Text Box 15"/>
          <p:cNvSpPr txBox="1"/>
          <p:nvPr/>
        </p:nvSpPr>
        <p:spPr>
          <a:xfrm>
            <a:off x="609600" y="215900"/>
            <a:ext cx="7707313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Read it more carefully and fill in blanks</a:t>
            </a:r>
            <a:r>
              <a:rPr lang="en-US" altLang="zh-CN" sz="2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endParaRPr lang="en-US" altLang="zh-CN" sz="24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/>
      <p:bldP spid="12294" grpId="0"/>
      <p:bldP spid="12295" grpId="0"/>
      <p:bldP spid="12296" grpId="0"/>
      <p:bldP spid="12297" grpId="0"/>
      <p:bldP spid="12298" grpId="0"/>
      <p:bldP spid="12299" grpId="0"/>
      <p:bldP spid="12300" grpId="0"/>
      <p:bldP spid="12301" grpId="0"/>
      <p:bldP spid="1230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627063" y="987425"/>
            <a:ext cx="10279063" cy="56324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       )1. Those girls enjoyed ____ in the party last night.</a:t>
            </a:r>
            <a:endParaRPr kumimoji="0" lang="zh-CN" altLang="zh-CN" sz="24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A. them     B. they     C. themselves      D. herself </a:t>
            </a:r>
            <a:endParaRPr kumimoji="0" lang="zh-CN" altLang="zh-CN" sz="24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       ) 2. Help ____ to some fish, children. </a:t>
            </a:r>
            <a:endParaRPr kumimoji="0" lang="zh-CN" altLang="zh-CN" sz="24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A. yourself   B. your     C. yours           D. yourselves</a:t>
            </a:r>
            <a:endParaRPr kumimoji="0" lang="zh-CN" altLang="zh-CN" sz="24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       ) 3. The film ____ is very fun. </a:t>
            </a:r>
            <a:endParaRPr kumimoji="0" lang="zh-CN" altLang="zh-CN" sz="24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A. it’s       B. itself     C. it              D. its </a:t>
            </a:r>
            <a:endParaRPr kumimoji="0" lang="zh-CN" altLang="zh-CN" sz="24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       ) 4. –Who teaches ____ math?   –I teach ______. </a:t>
            </a:r>
            <a:endParaRPr kumimoji="0" lang="zh-CN" altLang="zh-CN" sz="24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A. your, myself    B. you, myself     C. you, me      D. you, herself </a:t>
            </a:r>
            <a:endParaRPr kumimoji="0" lang="zh-CN" altLang="zh-CN" sz="24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       ) 5. The father will make ____ a bike ____. </a:t>
            </a:r>
            <a:endParaRPr kumimoji="0" lang="zh-CN" altLang="zh-CN" sz="24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A. her, himself     B. she, himself    C. her, herself       D. she, herself </a:t>
            </a:r>
            <a:endParaRPr kumimoji="0" lang="zh-CN" altLang="zh-CN" sz="24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96863" y="138113"/>
            <a:ext cx="1211263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40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楷体_GB2312"/>
                <a:cs typeface="Times New Roman" panose="02020603050405020304" pitchFamily="18" charset="0"/>
              </a:rPr>
              <a:t>选择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03288" y="1233488"/>
            <a:ext cx="36988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03288" y="2282825"/>
            <a:ext cx="36988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03288" y="3402013"/>
            <a:ext cx="355600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17575" y="4451350"/>
            <a:ext cx="355600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89000" y="5570538"/>
            <a:ext cx="36988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315913" y="576263"/>
            <a:ext cx="11769725" cy="56324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       ) 6. The scarf is ____, she made it_____. </a:t>
            </a:r>
            <a:endParaRPr kumimoji="0" lang="zh-CN" altLang="zh-CN" sz="24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A. herself, her        B. herself, hers       C. hers, herself            D. her, herself </a:t>
            </a:r>
            <a:endParaRPr kumimoji="0" lang="zh-CN" altLang="zh-CN" sz="24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       ) 7. Liu </a:t>
            </a:r>
            <a:r>
              <a:rPr kumimoji="0" lang="en-US" altLang="zh-CN" sz="2400" b="1" i="0" u="none" strike="noStrike" kern="1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Hulan’s</a:t>
            </a: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death was great. She thought more of others than ______. </a:t>
            </a:r>
            <a:endParaRPr kumimoji="0" lang="en-US" altLang="zh-CN" sz="24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A. her          B. she         C. hers        D. herself </a:t>
            </a:r>
            <a:endParaRPr kumimoji="0" lang="zh-CN" altLang="zh-CN" sz="24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       ) 8. Luckily, he didn’t hurt ____ terribly yesterday.</a:t>
            </a:r>
            <a:endParaRPr kumimoji="0" lang="zh-CN" altLang="zh-CN" sz="24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A. him        B. themselves   C. himself      D. they </a:t>
            </a:r>
            <a:endParaRPr kumimoji="0" lang="zh-CN" altLang="zh-CN" sz="24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       ) 9. I can’t mend my shoe _____. Can you mend it for </a:t>
            </a:r>
            <a:r>
              <a:rPr kumimoji="0" lang="en-US" altLang="zh-CN" sz="2400" b="1" i="0" u="sng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?</a:t>
            </a:r>
            <a:endParaRPr kumimoji="0" lang="zh-CN" altLang="zh-CN" sz="24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A. myself, me   B. myself, I    C. me, I        D. I, me</a:t>
            </a:r>
            <a:endParaRPr kumimoji="0" lang="zh-CN" altLang="zh-CN" sz="24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       ) 10. I like watching </a:t>
            </a:r>
            <a:r>
              <a:rPr kumimoji="0" lang="en-US" altLang="zh-CN" sz="2400" b="1" i="0" u="sng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in the mirror.</a:t>
            </a:r>
            <a:endParaRPr kumimoji="0" lang="zh-CN" altLang="zh-CN" sz="24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A. me          B. I          C. </a:t>
            </a:r>
            <a:r>
              <a:rPr kumimoji="0" lang="en-US" altLang="zh-CN" sz="2400" b="1" i="0" u="none" strike="noStrike" kern="1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my          D. </a:t>
            </a: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myself</a:t>
            </a:r>
            <a:endParaRPr kumimoji="0" lang="zh-CN" altLang="zh-CN" sz="24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17538" y="741363"/>
            <a:ext cx="36988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63563" y="1830388"/>
            <a:ext cx="36988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17538" y="2992438"/>
            <a:ext cx="36988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17538" y="4078288"/>
            <a:ext cx="36988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63563" y="5211763"/>
            <a:ext cx="36988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6498" name="Rectangle 2"/>
          <p:cNvSpPr/>
          <p:nvPr/>
        </p:nvSpPr>
        <p:spPr>
          <a:xfrm>
            <a:off x="1219200" y="1854200"/>
            <a:ext cx="10160000" cy="3416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/>
            <a:r>
              <a:rPr lang="en-US" altLang="zh-CN" sz="3600" dirty="0">
                <a:latin typeface="Arial" panose="020B0604020202020204" pitchFamily="34" charset="0"/>
              </a:rPr>
              <a:t>1. Review Grammar and make </a:t>
            </a:r>
            <a:endParaRPr lang="en-US" altLang="zh-CN" sz="3600" dirty="0">
              <a:latin typeface="Arial" panose="020B0604020202020204" pitchFamily="34" charset="0"/>
            </a:endParaRPr>
          </a:p>
          <a:p>
            <a:pPr marL="342900" indent="-342900"/>
            <a:r>
              <a:rPr lang="en-US" altLang="zh-CN" sz="3600" dirty="0">
                <a:latin typeface="Arial" panose="020B0604020202020204" pitchFamily="34" charset="0"/>
              </a:rPr>
              <a:t>    some sentences with ‘(not) as …as’ </a:t>
            </a:r>
            <a:endParaRPr lang="en-US" altLang="zh-CN" sz="3600" dirty="0">
              <a:latin typeface="Arial" panose="020B0604020202020204" pitchFamily="34" charset="0"/>
            </a:endParaRPr>
          </a:p>
          <a:p>
            <a:pPr marL="342900" indent="-342900"/>
            <a:r>
              <a:rPr lang="en-US" altLang="zh-CN" sz="3600" dirty="0">
                <a:latin typeface="Arial" panose="020B0604020202020204" pitchFamily="34" charset="0"/>
              </a:rPr>
              <a:t>    and reflexive pronouns. (at least 10)</a:t>
            </a:r>
            <a:endParaRPr lang="en-US" altLang="zh-CN" sz="3600" dirty="0">
              <a:latin typeface="Arial" panose="020B0604020202020204" pitchFamily="34" charset="0"/>
            </a:endParaRPr>
          </a:p>
          <a:p>
            <a:pPr marL="342900" indent="-342900"/>
            <a:r>
              <a:rPr lang="en-US" altLang="zh-CN" sz="3600" dirty="0">
                <a:latin typeface="Arial" panose="020B0604020202020204" pitchFamily="34" charset="0"/>
              </a:rPr>
              <a:t>2. Finish the exercise in </a:t>
            </a:r>
            <a:r>
              <a:rPr lang="en-US" altLang="zh-CN" sz="3600" i="1" dirty="0">
                <a:solidFill>
                  <a:srgbClr val="6600CC"/>
                </a:solidFill>
                <a:latin typeface="Arial" panose="020B0604020202020204" pitchFamily="34" charset="0"/>
              </a:rPr>
              <a:t>Learning </a:t>
            </a:r>
            <a:endParaRPr lang="en-US" altLang="zh-CN" sz="3600" i="1" dirty="0">
              <a:solidFill>
                <a:srgbClr val="6600CC"/>
              </a:solidFill>
              <a:latin typeface="Arial" panose="020B0604020202020204" pitchFamily="34" charset="0"/>
            </a:endParaRPr>
          </a:p>
          <a:p>
            <a:pPr marL="342900" indent="-342900"/>
            <a:r>
              <a:rPr lang="en-US" altLang="zh-CN" sz="3600" i="1" dirty="0">
                <a:solidFill>
                  <a:srgbClr val="6600CC"/>
                </a:solidFill>
                <a:latin typeface="Arial" panose="020B0604020202020204" pitchFamily="34" charset="0"/>
              </a:rPr>
              <a:t>    English</a:t>
            </a:r>
            <a:r>
              <a:rPr lang="en-US" altLang="zh-CN" sz="3600" dirty="0">
                <a:latin typeface="Arial" panose="020B0604020202020204" pitchFamily="34" charset="0"/>
              </a:rPr>
              <a:t>.</a:t>
            </a:r>
            <a:endParaRPr lang="en-US" altLang="zh-CN" sz="3600" dirty="0">
              <a:latin typeface="Arial" panose="020B0604020202020204" pitchFamily="34" charset="0"/>
            </a:endParaRPr>
          </a:p>
          <a:p>
            <a:pPr marL="342900" indent="-342900"/>
            <a:r>
              <a:rPr lang="en-US" altLang="zh-CN" sz="3600" dirty="0">
                <a:latin typeface="Arial" panose="020B0604020202020204" pitchFamily="34" charset="0"/>
              </a:rPr>
              <a:t>3. Preview </a:t>
            </a:r>
            <a:r>
              <a:rPr lang="en-US" altLang="zh-CN" sz="3600" dirty="0">
                <a:solidFill>
                  <a:srgbClr val="9900FF"/>
                </a:solidFill>
                <a:latin typeface="Arial" panose="020B0604020202020204" pitchFamily="34" charset="0"/>
              </a:rPr>
              <a:t>Integrated skills</a:t>
            </a:r>
            <a:r>
              <a:rPr lang="en-US" altLang="zh-CN" sz="3600" dirty="0">
                <a:latin typeface="Arial" panose="020B0604020202020204" pitchFamily="34" charset="0"/>
              </a:rPr>
              <a:t> on Page 37-38.</a:t>
            </a:r>
            <a:endParaRPr lang="en-US" altLang="zh-CN" sz="3600" dirty="0">
              <a:latin typeface="Arial" panose="020B0604020202020204" pitchFamily="34" charset="0"/>
            </a:endParaRPr>
          </a:p>
        </p:txBody>
      </p:sp>
      <p:pic>
        <p:nvPicPr>
          <p:cNvPr id="106499" name="Picture 3" descr="图片4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32000" y="304800"/>
            <a:ext cx="2438400" cy="168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6500" name="Rectangle 4"/>
          <p:cNvSpPr/>
          <p:nvPr/>
        </p:nvSpPr>
        <p:spPr>
          <a:xfrm>
            <a:off x="4443413" y="533400"/>
            <a:ext cx="3494087" cy="1006475"/>
          </a:xfrm>
          <a:prstGeom prst="rect">
            <a:avLst/>
          </a:prstGeom>
          <a:noFill/>
          <a:ln w="12700">
            <a:noFill/>
          </a:ln>
        </p:spPr>
        <p:txBody>
          <a:bodyPr wrap="none" lIns="92075" tIns="46038" rIns="92075" bIns="46038">
            <a:spAutoFit/>
          </a:bodyPr>
          <a:p>
            <a:pPr algn="ctr">
              <a:lnSpc>
                <a:spcPct val="110000"/>
              </a:lnSpc>
            </a:pPr>
            <a:r>
              <a:rPr lang="en-US" altLang="zh-CN" sz="5400" dirty="0">
                <a:solidFill>
                  <a:srgbClr val="6666FF"/>
                </a:solidFill>
                <a:latin typeface="Arial" panose="020B0604020202020204" pitchFamily="34" charset="0"/>
              </a:rPr>
              <a:t>Homework</a:t>
            </a:r>
            <a:endParaRPr lang="en-US" altLang="zh-CN" sz="5400" dirty="0">
              <a:solidFill>
                <a:srgbClr val="6666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diamond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7522" name="Picture 2" descr="001"/>
          <p:cNvPicPr>
            <a:picLocks noChangeAspect="1"/>
          </p:cNvPicPr>
          <p:nvPr/>
        </p:nvPicPr>
        <p:blipFill>
          <a:blip r:embed="rId1">
            <a:lum bright="-6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2771" name="Text Box 3"/>
          <p:cNvSpPr txBox="1"/>
          <p:nvPr/>
        </p:nvSpPr>
        <p:spPr>
          <a:xfrm>
            <a:off x="6369050" y="2235200"/>
            <a:ext cx="4346575" cy="2419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>
              <a:lnSpc>
                <a:spcPct val="140000"/>
              </a:lnSpc>
            </a:pPr>
            <a:r>
              <a:rPr lang="en-US" altLang="zh-CN" sz="5400" i="1" dirty="0">
                <a:solidFill>
                  <a:srgbClr val="000000"/>
                </a:solidFill>
                <a:latin typeface="Arial Black" panose="020B0A04020102020204" pitchFamily="34" charset="0"/>
              </a:rPr>
              <a:t>Thank you </a:t>
            </a:r>
            <a:endParaRPr lang="en-US" altLang="zh-CN" sz="5400" i="1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eaLnBrk="1" hangingPunct="1">
              <a:lnSpc>
                <a:spcPct val="140000"/>
              </a:lnSpc>
            </a:pPr>
            <a:r>
              <a:rPr lang="en-US" altLang="zh-CN" sz="5400" i="1" dirty="0">
                <a:solidFill>
                  <a:srgbClr val="000000"/>
                </a:solidFill>
                <a:latin typeface="Arial Black" panose="020B0A04020102020204" pitchFamily="34" charset="0"/>
              </a:rPr>
              <a:t>  Goodbye</a:t>
            </a:r>
            <a:endParaRPr lang="en-US" altLang="zh-CN" sz="5400" i="1" dirty="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9634" name="Picture 2" descr="EA010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86200" y="0"/>
            <a:ext cx="3733800" cy="26495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6803" name="Picture 3" descr="0028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 rot="10800000">
            <a:off x="7391400" y="1219200"/>
            <a:ext cx="1066800" cy="381000"/>
          </a:xfrm>
        </p:spPr>
      </p:pic>
      <p:pic>
        <p:nvPicPr>
          <p:cNvPr id="76804" name="Picture 4" descr="00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219200"/>
            <a:ext cx="1066800" cy="41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6805" name="Text Box 5"/>
          <p:cNvSpPr txBox="1"/>
          <p:nvPr/>
        </p:nvSpPr>
        <p:spPr>
          <a:xfrm>
            <a:off x="2209800" y="1143000"/>
            <a:ext cx="9906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000000"/>
                </a:solidFill>
                <a:latin typeface="Arial" panose="020B0604020202020204" pitchFamily="34" charset="0"/>
              </a:rPr>
              <a:t>Lili</a:t>
            </a:r>
            <a:endParaRPr lang="en-US" altLang="zh-CN" sz="4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06" name="Text Box 6"/>
          <p:cNvSpPr txBox="1"/>
          <p:nvPr/>
        </p:nvSpPr>
        <p:spPr>
          <a:xfrm>
            <a:off x="8610600" y="990600"/>
            <a:ext cx="14478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000000"/>
                </a:solidFill>
                <a:latin typeface="Arial" panose="020B0604020202020204" pitchFamily="34" charset="0"/>
              </a:rPr>
              <a:t>May</a:t>
            </a:r>
            <a:endParaRPr lang="en-US" altLang="zh-CN" sz="4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07" name="Text Box 7"/>
          <p:cNvSpPr txBox="1"/>
          <p:nvPr/>
        </p:nvSpPr>
        <p:spPr>
          <a:xfrm>
            <a:off x="3200400" y="2743200"/>
            <a:ext cx="60960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4400" b="1" dirty="0">
                <a:solidFill>
                  <a:srgbClr val="000000"/>
                </a:solidFill>
                <a:latin typeface="Arial" panose="020B0604020202020204" pitchFamily="34" charset="0"/>
              </a:rPr>
              <a:t>Lili is five years old.</a:t>
            </a:r>
            <a:endParaRPr lang="en-US" altLang="zh-CN" sz="44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08" name="Text Box 8"/>
          <p:cNvSpPr txBox="1"/>
          <p:nvPr/>
        </p:nvSpPr>
        <p:spPr>
          <a:xfrm>
            <a:off x="3200400" y="3581400"/>
            <a:ext cx="67818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000000"/>
                </a:solidFill>
                <a:latin typeface="Arial" panose="020B0604020202020204" pitchFamily="34" charset="0"/>
              </a:rPr>
              <a:t>May is five years old, too.</a:t>
            </a:r>
            <a:endParaRPr lang="en-US" altLang="zh-CN" sz="4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09" name="Text Box 9"/>
          <p:cNvSpPr txBox="1"/>
          <p:nvPr/>
        </p:nvSpPr>
        <p:spPr>
          <a:xfrm>
            <a:off x="3200400" y="4419600"/>
            <a:ext cx="57150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000000"/>
                </a:solidFill>
                <a:latin typeface="Arial" panose="020B0604020202020204" pitchFamily="34" charset="0"/>
              </a:rPr>
              <a:t>Lili is as 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</a:rPr>
              <a:t>old</a:t>
            </a:r>
            <a:r>
              <a:rPr lang="en-US" altLang="zh-CN" sz="4000" b="1" dirty="0">
                <a:solidFill>
                  <a:srgbClr val="000000"/>
                </a:solidFill>
                <a:latin typeface="Arial" panose="020B0604020202020204" pitchFamily="34" charset="0"/>
              </a:rPr>
              <a:t> as May.</a:t>
            </a:r>
            <a:endParaRPr lang="en-US" altLang="zh-CN" sz="4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5" grpId="0"/>
      <p:bldP spid="76806" grpId="0"/>
      <p:bldP spid="76807" grpId="0"/>
      <p:bldP spid="76808" grpId="0"/>
      <p:bldP spid="7680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0658" name="Picture 2" descr="BKS9_0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05000" y="228600"/>
            <a:ext cx="8424863" cy="6318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0659" name="WordArt 3"/>
          <p:cNvSpPr>
            <a:spLocks noTextEdit="1"/>
          </p:cNvSpPr>
          <p:nvPr/>
        </p:nvSpPr>
        <p:spPr>
          <a:xfrm>
            <a:off x="2681288" y="533400"/>
            <a:ext cx="6843712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800080"/>
                </a:soli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+mn-lt"/>
                <a:ea typeface="+mn-lt"/>
              </a:rPr>
              <a:t>  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solidFill>
                <a:srgbClr val="800080"/>
              </a:solidFill>
              <a:effectLst>
                <a:outerShdw dist="35921" dir="2699999" sy="50000" kx="2115830" algn="bl" rotWithShape="0">
                  <a:srgbClr val="C0C0C0">
                    <a:alpha val="79999"/>
                  </a:srgbClr>
                </a:outerShdw>
              </a:effectLst>
              <a:latin typeface="+mn-lt"/>
              <a:ea typeface="+mn-lt"/>
            </a:endParaRPr>
          </a:p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800080"/>
                </a:soli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+mn-lt"/>
                <a:ea typeface="+mn-lt"/>
              </a:rPr>
              <a:t>“(not) as” + adjective + “as”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solidFill>
                <a:srgbClr val="800080"/>
              </a:solidFill>
              <a:effectLst>
                <a:outerShdw dist="35921" dir="2699999" sy="50000" kx="2115830" algn="bl" rotWithShape="0">
                  <a:srgbClr val="C0C0C0">
                    <a:alpha val="79999"/>
                  </a:srgbClr>
                </a:outerShdw>
              </a:effectLst>
              <a:latin typeface="+mn-lt"/>
              <a:ea typeface="+mn-lt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5538" name="Text Box 2"/>
          <p:cNvSpPr txBox="1"/>
          <p:nvPr/>
        </p:nvSpPr>
        <p:spPr>
          <a:xfrm>
            <a:off x="1762125" y="4691063"/>
            <a:ext cx="6618288" cy="5222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Millie is </a:t>
            </a:r>
            <a:r>
              <a:rPr lang="en-US" altLang="zh-CN" sz="2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as tall as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Kitty.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683" name="Text Box 3"/>
          <p:cNvSpPr txBox="1"/>
          <p:nvPr/>
        </p:nvSpPr>
        <p:spPr>
          <a:xfrm>
            <a:off x="3027363" y="0"/>
            <a:ext cx="58674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profile of Daniel’s classmates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5540" name="Group 4"/>
          <p:cNvGraphicFramePr>
            <a:graphicFrameLocks noGrp="1"/>
          </p:cNvGraphicFramePr>
          <p:nvPr/>
        </p:nvGraphicFramePr>
        <p:xfrm>
          <a:off x="1862138" y="682625"/>
          <a:ext cx="8527055" cy="4010025"/>
        </p:xfrm>
        <a:graphic>
          <a:graphicData uri="http://schemas.openxmlformats.org/drawingml/2006/table">
            <a:tbl>
              <a:tblPr/>
              <a:tblGrid>
                <a:gridCol w="1438746"/>
                <a:gridCol w="1233768"/>
                <a:gridCol w="1231815"/>
                <a:gridCol w="1028791"/>
                <a:gridCol w="1130303"/>
                <a:gridCol w="1130304"/>
                <a:gridCol w="1333328"/>
              </a:tblGrid>
              <a:tr h="9126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Millie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Sandy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Amy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Peter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Kitty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Simon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73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Height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(cm)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150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160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160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161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150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161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73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Weight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(kg)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44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45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44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45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40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40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5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English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test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8/10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10/10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8/10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7/10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10/10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7/10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5582" name="Text Box 46"/>
          <p:cNvSpPr txBox="1"/>
          <p:nvPr/>
        </p:nvSpPr>
        <p:spPr>
          <a:xfrm>
            <a:off x="1762125" y="5213350"/>
            <a:ext cx="599757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Amy is </a:t>
            </a:r>
            <a:r>
              <a:rPr lang="en-US" altLang="zh-CN" sz="2800" b="1" dirty="0">
                <a:solidFill>
                  <a:srgbClr val="FF0066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as heavy as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Kitty. 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65583" name="Text Box 47"/>
          <p:cNvSpPr txBox="1"/>
          <p:nvPr/>
        </p:nvSpPr>
        <p:spPr>
          <a:xfrm>
            <a:off x="1762125" y="5675313"/>
            <a:ext cx="7445375" cy="11699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Sandy’s English is </a:t>
            </a:r>
            <a:r>
              <a:rPr lang="en-US" altLang="zh-CN" sz="2800" b="1" dirty="0">
                <a:solidFill>
                  <a:srgbClr val="FF0066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as good as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Kitty’s.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eaLnBrk="1" hangingPunct="1">
              <a:spcBef>
                <a:spcPct val="50000"/>
              </a:spcBef>
            </a:pP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  <p:bldP spid="65582" grpId="0"/>
      <p:bldP spid="6558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2706" name="Text Box 2"/>
          <p:cNvSpPr txBox="1"/>
          <p:nvPr/>
        </p:nvSpPr>
        <p:spPr>
          <a:xfrm>
            <a:off x="349250" y="314325"/>
            <a:ext cx="5462588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3600" dirty="0">
                <a:latin typeface="黑体" panose="02010609060101010101" pitchFamily="2" charset="-122"/>
                <a:ea typeface="黑体" panose="02010609060101010101" pitchFamily="2" charset="-122"/>
              </a:rPr>
              <a:t>1. 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</a:rPr>
              <a:t>李雷和我年龄一样大。</a:t>
            </a:r>
            <a:endParaRPr lang="zh-CN" altLang="en-US" sz="36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8435" name="Text Box 3"/>
          <p:cNvSpPr txBox="1"/>
          <p:nvPr/>
        </p:nvSpPr>
        <p:spPr>
          <a:xfrm>
            <a:off x="1090613" y="936625"/>
            <a:ext cx="59182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4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 Lei is </a:t>
            </a:r>
            <a:r>
              <a:rPr lang="en-US" altLang="zh-CN" sz="40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old as</a:t>
            </a:r>
            <a:r>
              <a:rPr lang="en-US" altLang="zh-CN" sz="4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I.</a:t>
            </a:r>
            <a:endParaRPr lang="en-US" altLang="zh-CN" sz="4000" b="1" dirty="0">
              <a:solidFill>
                <a:srgbClr val="FF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2708" name="Text Box 4"/>
          <p:cNvSpPr txBox="1"/>
          <p:nvPr/>
        </p:nvSpPr>
        <p:spPr>
          <a:xfrm>
            <a:off x="349250" y="1711325"/>
            <a:ext cx="6380163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3600" dirty="0">
                <a:latin typeface="黑体" panose="02010609060101010101" pitchFamily="2" charset="-122"/>
                <a:ea typeface="黑体" panose="02010609060101010101" pitchFamily="2" charset="-122"/>
              </a:rPr>
              <a:t>2. 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</a:rPr>
              <a:t>这本书和那本书一样有趣。</a:t>
            </a:r>
            <a:endParaRPr lang="zh-CN" altLang="en-US" sz="36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8437" name="Text Box 5"/>
          <p:cNvSpPr txBox="1"/>
          <p:nvPr/>
        </p:nvSpPr>
        <p:spPr>
          <a:xfrm>
            <a:off x="1020763" y="2593975"/>
            <a:ext cx="8967787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4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book is </a:t>
            </a:r>
            <a:r>
              <a:rPr lang="en-US" altLang="zh-CN" sz="40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interesting as</a:t>
            </a:r>
            <a:r>
              <a:rPr lang="en-US" altLang="zh-CN" sz="4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that one.</a:t>
            </a:r>
            <a:endParaRPr lang="en-US" altLang="zh-CN" sz="4000" b="1" dirty="0">
              <a:solidFill>
                <a:srgbClr val="FF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2710" name="Text Box 6"/>
          <p:cNvSpPr txBox="1"/>
          <p:nvPr/>
        </p:nvSpPr>
        <p:spPr>
          <a:xfrm>
            <a:off x="420688" y="3368675"/>
            <a:ext cx="500380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3600" dirty="0">
                <a:latin typeface="黑体" panose="02010609060101010101" pitchFamily="2" charset="-122"/>
                <a:ea typeface="黑体" panose="02010609060101010101" pitchFamily="2" charset="-122"/>
              </a:rPr>
              <a:t>3. 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</a:rPr>
              <a:t>你和你弟弟一样高。</a:t>
            </a:r>
            <a:endParaRPr lang="zh-CN" altLang="en-US" sz="36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8439" name="Text Box 7"/>
          <p:cNvSpPr txBox="1"/>
          <p:nvPr/>
        </p:nvSpPr>
        <p:spPr>
          <a:xfrm>
            <a:off x="1187450" y="3968750"/>
            <a:ext cx="9250363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4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are </a:t>
            </a:r>
            <a:r>
              <a:rPr lang="en-US" altLang="zh-CN" sz="40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tall as</a:t>
            </a:r>
            <a:r>
              <a:rPr lang="en-US" altLang="zh-CN" sz="4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your brother.</a:t>
            </a:r>
            <a:endParaRPr lang="en-US" altLang="zh-CN" sz="4000" b="1" dirty="0">
              <a:solidFill>
                <a:srgbClr val="FF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2712" name="Text Box 8"/>
          <p:cNvSpPr txBox="1"/>
          <p:nvPr/>
        </p:nvSpPr>
        <p:spPr>
          <a:xfrm>
            <a:off x="420688" y="4594225"/>
            <a:ext cx="5462587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3600" dirty="0">
                <a:latin typeface="黑体" panose="02010609060101010101" pitchFamily="2" charset="-122"/>
                <a:ea typeface="黑体" panose="02010609060101010101" pitchFamily="2" charset="-122"/>
              </a:rPr>
              <a:t>4. 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</a:rPr>
              <a:t>游泳和滑雪一样危险。</a:t>
            </a:r>
            <a:endParaRPr lang="zh-CN" altLang="en-US" sz="36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8441" name="Text Box 9"/>
          <p:cNvSpPr txBox="1"/>
          <p:nvPr/>
        </p:nvSpPr>
        <p:spPr>
          <a:xfrm>
            <a:off x="1090613" y="5467350"/>
            <a:ext cx="8897937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4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Swimming is </a:t>
            </a:r>
            <a:r>
              <a:rPr lang="en-US" altLang="zh-CN" sz="40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dangerous as</a:t>
            </a:r>
            <a:r>
              <a:rPr lang="en-US" altLang="zh-CN" sz="4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skiing.</a:t>
            </a:r>
            <a:endParaRPr lang="en-US" altLang="zh-CN" sz="4000" b="1" dirty="0">
              <a:solidFill>
                <a:srgbClr val="FF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18437" grpId="0"/>
      <p:bldP spid="18439" grpId="0"/>
      <p:bldP spid="184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2" name="Text Box 2"/>
          <p:cNvSpPr txBox="1"/>
          <p:nvPr/>
        </p:nvSpPr>
        <p:spPr>
          <a:xfrm>
            <a:off x="4351338" y="3182938"/>
            <a:ext cx="7521575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Liu Xiang is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as tall as</a:t>
            </a:r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Yao Ming.</a:t>
            </a:r>
            <a:endParaRPr lang="en-US" altLang="zh-CN" sz="36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3731" name="Picture 4" descr="09512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3988" y="0"/>
            <a:ext cx="3810000" cy="6026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05" name="Text Box 5"/>
          <p:cNvSpPr txBox="1"/>
          <p:nvPr/>
        </p:nvSpPr>
        <p:spPr>
          <a:xfrm>
            <a:off x="4351338" y="838200"/>
            <a:ext cx="7666037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Liu Xiang is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shorter than</a:t>
            </a:r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Yao Ming.</a:t>
            </a:r>
            <a:endParaRPr lang="en-US" altLang="zh-CN" sz="36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06" name="Text Box 6"/>
          <p:cNvSpPr txBox="1"/>
          <p:nvPr/>
        </p:nvSpPr>
        <p:spPr>
          <a:xfrm>
            <a:off x="4351338" y="2011363"/>
            <a:ext cx="6897687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Yao Ming is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taller than </a:t>
            </a:r>
            <a:r>
              <a:rPr lang="en-US" altLang="zh-CN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Liu Xiang.</a:t>
            </a:r>
            <a:endParaRPr lang="en-US" altLang="zh-CN" sz="36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5" grpId="0"/>
      <p:bldP spid="51206" grpId="0"/>
    </p:bldLst>
  </p:timing>
</p:sld>
</file>

<file path=ppt/theme/theme1.xml><?xml version="1.0" encoding="utf-8"?>
<a:theme xmlns:a="http://schemas.openxmlformats.org/drawingml/2006/main" name="1_默认设计模板">
  <a:themeElements>
    <a:clrScheme name="1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1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默认设计模板">
  <a:themeElements>
    <a:clrScheme name="1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1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默认设计模板">
  <a:themeElements>
    <a:clrScheme name="1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1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8679</Words>
  <Application>WPS 演示</Application>
  <PresentationFormat>自定义</PresentationFormat>
  <Paragraphs>618</Paragraphs>
  <Slides>43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5</vt:i4>
      </vt:variant>
      <vt:variant>
        <vt:lpstr>幻灯片标题</vt:lpstr>
      </vt:variant>
      <vt:variant>
        <vt:i4>43</vt:i4>
      </vt:variant>
    </vt:vector>
  </HeadingPairs>
  <TitlesOfParts>
    <vt:vector size="64" baseType="lpstr">
      <vt:lpstr>Arial</vt:lpstr>
      <vt:lpstr>宋体</vt:lpstr>
      <vt:lpstr>Wingdings</vt:lpstr>
      <vt:lpstr>Tahoma</vt:lpstr>
      <vt:lpstr>Calibri</vt:lpstr>
      <vt:lpstr>Times New Roman</vt:lpstr>
      <vt:lpstr>黑体</vt:lpstr>
      <vt:lpstr>微软雅黑</vt:lpstr>
      <vt:lpstr>Arial Unicode MS</vt:lpstr>
      <vt:lpstr>方正舒体</vt:lpstr>
      <vt:lpstr>Comic Sans MS</vt:lpstr>
      <vt:lpstr>Monotype Corsiva</vt:lpstr>
      <vt:lpstr>华文新魏</vt:lpstr>
      <vt:lpstr>楷体_GB2312</vt:lpstr>
      <vt:lpstr>Arial Black</vt:lpstr>
      <vt:lpstr>新宋体</vt:lpstr>
      <vt:lpstr>1_默认设计模板</vt:lpstr>
      <vt:lpstr>2_默认设计模板</vt:lpstr>
      <vt:lpstr>3_默认设计模板</vt:lpstr>
      <vt:lpstr>Blends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用适当的反身代词填空。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盐城市北龙港初级中学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李木子</dc:creator>
  <cp:lastModifiedBy>Administrator</cp:lastModifiedBy>
  <cp:revision>39</cp:revision>
  <dcterms:created xsi:type="dcterms:W3CDTF">2013-10-10T02:53:00Z</dcterms:created>
  <dcterms:modified xsi:type="dcterms:W3CDTF">2018-10-15T01:22:31Z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