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326" r:id="rId3"/>
    <p:sldId id="332" r:id="rId4"/>
    <p:sldId id="316" r:id="rId5"/>
    <p:sldId id="321" r:id="rId6"/>
    <p:sldId id="304" r:id="rId7"/>
    <p:sldId id="309" r:id="rId9"/>
    <p:sldId id="320" r:id="rId10"/>
    <p:sldId id="264" r:id="rId11"/>
    <p:sldId id="297" r:id="rId12"/>
    <p:sldId id="296" r:id="rId13"/>
    <p:sldId id="267" r:id="rId14"/>
    <p:sldId id="333" r:id="rId15"/>
    <p:sldId id="334" r:id="rId16"/>
    <p:sldId id="306" r:id="rId17"/>
    <p:sldId id="322" r:id="rId18"/>
    <p:sldId id="323" r:id="rId19"/>
    <p:sldId id="270" r:id="rId20"/>
    <p:sldId id="312" r:id="rId21"/>
    <p:sldId id="298" r:id="rId22"/>
    <p:sldId id="294" r:id="rId23"/>
    <p:sldId id="315" r:id="rId24"/>
    <p:sldId id="324" r:id="rId25"/>
    <p:sldId id="325" r:id="rId26"/>
    <p:sldId id="300" r:id="rId27"/>
    <p:sldId id="299" r:id="rId28"/>
    <p:sldId id="327" r:id="rId29"/>
    <p:sldId id="328" r:id="rId30"/>
    <p:sldId id="329" r:id="rId31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CC"/>
    <a:srgbClr val="F3F3AB"/>
    <a:srgbClr val="FFCC00"/>
    <a:srgbClr val="E5E9B5"/>
    <a:srgbClr val="0000FF"/>
    <a:srgbClr val="CC00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09"/>
    <p:restoredTop sz="94660"/>
  </p:normalViewPr>
  <p:slideViewPr>
    <p:cSldViewPr showGuides="1">
      <p:cViewPr varScale="1">
        <p:scale>
          <a:sx n="65" d="100"/>
          <a:sy n="65" d="100"/>
        </p:scale>
        <p:origin x="-151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5844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36867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3686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37891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38915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38916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Rectangle 7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39939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39940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40963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40964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41987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41988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microsoft.com/office/2007/relationships/media" Target="file:///C:\Documents%20and%20Settings\Administrator\&#26700;&#38754;\&#26700;&#38754;\interegrated&#38899;&#39057;\&#26472;&#22521;&#23433;%20-%20&#25105;&#30456;&#20449;%20-%20I%20Do%20Believe.mp3" TargetMode="External"/><Relationship Id="rId5" Type="http://schemas.openxmlformats.org/officeDocument/2006/relationships/audio" Target="file:///C:\Documents%20and%20Settings\Administrator\&#26700;&#38754;\&#26700;&#38754;\interegrated&#38899;&#39057;\&#26472;&#22521;&#23433;%20-%20&#25105;&#30456;&#20449;%20-%20I%20Do%20Believe.mp3" TargetMode="External"/><Relationship Id="rId4" Type="http://schemas.openxmlformats.org/officeDocument/2006/relationships/image" Target="../media/image3.png"/><Relationship Id="rId3" Type="http://schemas.microsoft.com/office/2007/relationships/media" Target="file:///D:\KuGou\Celine%20Dion%20-%20My%20Heart%20Will%20Go%20On.mp3" TargetMode="External"/><Relationship Id="rId2" Type="http://schemas.openxmlformats.org/officeDocument/2006/relationships/audio" Target="file:///D:\KuGou\Celine%20Dion%20-%20My%20Heart%20Will%20Go%20On.mp3" TargetMode="Externa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3" Type="http://schemas.microsoft.com/office/2007/relationships/media" Target="file:///C:\Documents%20and%20Settings\Administrator\&#26700;&#38754;\&#26700;&#38754;\interegrated&#38899;&#39057;\U1Inte01.mp3" TargetMode="External"/><Relationship Id="rId2" Type="http://schemas.openxmlformats.org/officeDocument/2006/relationships/audio" Target="file:///C:\Documents%20and%20Settings\Administrator\&#26700;&#38754;\&#26700;&#38754;\interegrated&#38899;&#39057;\U1Inte01.mp3" TargetMode="External"/><Relationship Id="rId1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.png"/><Relationship Id="rId3" Type="http://schemas.microsoft.com/office/2007/relationships/media" Target="file:///C:\Documents%20and%20Settings\Administrator\&#26700;&#38754;\&#26700;&#38754;\interegrated&#38899;&#39057;\U1Inte01.mp3" TargetMode="External"/><Relationship Id="rId2" Type="http://schemas.openxmlformats.org/officeDocument/2006/relationships/audio" Target="file:///C:\Documents%20and%20Settings\Administrator\&#26700;&#38754;\&#26700;&#38754;\interegrated&#38899;&#39057;\U1Inte01.mp3" TargetMode="External"/><Relationship Id="rId1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png"/><Relationship Id="rId2" Type="http://schemas.microsoft.com/office/2007/relationships/media" Target="file:///C:\Documents%20and%20Settings\Administrator\&#26700;&#38754;\&#26700;&#38754;\interegrated&#38899;&#39057;\U1Inte01.mp3" TargetMode="External"/><Relationship Id="rId1" Type="http://schemas.openxmlformats.org/officeDocument/2006/relationships/audio" Target="file:///C:\Documents%20and%20Settings\Administrator\&#26700;&#38754;\&#26700;&#38754;\interegrated&#38899;&#39057;\U1Inte01.mp3" TargetMode="Externa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image" Target="../media/image23.jpeg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.png"/><Relationship Id="rId3" Type="http://schemas.microsoft.com/office/2007/relationships/media" Target="file:///C:\Documents%20and%20Settings\Administrator\&#26700;&#38754;\&#26700;&#38754;\interegrated&#38899;&#39057;\U1Inte02.mp3" TargetMode="External"/><Relationship Id="rId2" Type="http://schemas.openxmlformats.org/officeDocument/2006/relationships/audio" Target="file:///C:\Documents%20and%20Settings\Administrator\&#26700;&#38754;\&#26700;&#38754;\interegrated&#38899;&#39057;\U1Inte02.mp3" TargetMode="External"/><Relationship Id="rId1" Type="http://schemas.openxmlformats.org/officeDocument/2006/relationships/image" Target="../media/image2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8.jpeg"/><Relationship Id="rId1" Type="http://schemas.openxmlformats.org/officeDocument/2006/relationships/image" Target="../media/image27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9.jpeg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.png"/><Relationship Id="rId3" Type="http://schemas.microsoft.com/office/2007/relationships/media" Target="file:///C:\Documents%20and%20Settings\Administrator\&#26700;&#38754;\&#26700;&#38754;\interegrated&#38899;&#39057;\U1Inte02.mp3" TargetMode="External"/><Relationship Id="rId2" Type="http://schemas.openxmlformats.org/officeDocument/2006/relationships/audio" Target="file:///C:\Documents%20and%20Settings\Administrator\&#26700;&#38754;\&#26700;&#38754;\interegrated&#38899;&#39057;\U1Inte02.mp3" TargetMode="External"/><Relationship Id="rId1" Type="http://schemas.openxmlformats.org/officeDocument/2006/relationships/image" Target="../media/image30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35.GIF"/><Relationship Id="rId5" Type="http://schemas.openxmlformats.org/officeDocument/2006/relationships/image" Target="../media/image34.GIF"/><Relationship Id="rId4" Type="http://schemas.openxmlformats.org/officeDocument/2006/relationships/image" Target="../media/image33.png"/><Relationship Id="rId3" Type="http://schemas.openxmlformats.org/officeDocument/2006/relationships/oleObject" Target="../embeddings/oleObject1.bin"/><Relationship Id="rId2" Type="http://schemas.openxmlformats.org/officeDocument/2006/relationships/image" Target="../media/image32.GIF"/><Relationship Id="rId1" Type="http://schemas.openxmlformats.org/officeDocument/2006/relationships/image" Target="../media/image31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slide" Target="slide27.xml"/><Relationship Id="rId4" Type="http://schemas.openxmlformats.org/officeDocument/2006/relationships/image" Target="../media/image5.jpeg"/><Relationship Id="rId3" Type="http://schemas.openxmlformats.org/officeDocument/2006/relationships/slide" Target="slide26.xml"/><Relationship Id="rId2" Type="http://schemas.openxmlformats.org/officeDocument/2006/relationships/image" Target="../media/image4.jpeg"/><Relationship Id="rId1" Type="http://schemas.openxmlformats.org/officeDocument/2006/relationships/slide" Target="slide28.xml"/></Relationships>
</file>

<file path=ppt/slides/_rels/slide20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.png"/><Relationship Id="rId3" Type="http://schemas.microsoft.com/office/2007/relationships/media" Target="file:///C:\Documents%20and%20Settings\Administrator\&#26700;&#38754;\&#26700;&#38754;\interegrated&#38899;&#39057;\U1Inte03.mp3" TargetMode="External"/><Relationship Id="rId2" Type="http://schemas.openxmlformats.org/officeDocument/2006/relationships/audio" Target="file:///C:\Documents%20and%20Settings\Administrator\&#26700;&#38754;\&#26700;&#38754;\interegrated&#38899;&#39057;\U1Inte03.mp3" TargetMode="External"/><Relationship Id="rId1" Type="http://schemas.openxmlformats.org/officeDocument/2006/relationships/image" Target="../media/image36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7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1" Type="http://schemas.openxmlformats.org/officeDocument/2006/relationships/slide" Target="slide1.xml"/></Relationships>
</file>

<file path=ppt/slides/_rels/slide2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media" Target="file:///C:\Documents%20and%20Settings\Administrator\&#26700;&#38754;\&#26700;&#38754;\interegrated&#38899;&#39057;\&#24352;&#38632;&#29983;%20-%20&#25105;&#30340;&#26410;&#26469;&#19981;&#26159;&#26790;.mp3" TargetMode="External"/><Relationship Id="rId4" Type="http://schemas.openxmlformats.org/officeDocument/2006/relationships/audio" Target="file:///C:\Documents%20and%20Settings\Administrator\&#26700;&#38754;\&#26700;&#38754;\interegrated&#38899;&#39057;\&#24352;&#38632;&#29983;%20-%20&#25105;&#30340;&#26410;&#26469;&#19981;&#26159;&#26790;.mp3" TargetMode="External"/><Relationship Id="rId3" Type="http://schemas.openxmlformats.org/officeDocument/2006/relationships/image" Target="../media/image3.png"/><Relationship Id="rId2" Type="http://schemas.microsoft.com/office/2007/relationships/media" Target="file:///C:\Documents%20and%20Settings\Administrator\&#26700;&#38754;\&#26700;&#38754;\interegrated&#38899;&#39057;\&#26472;&#22521;&#23433;%20-%20&#25105;&#30456;&#20449;%20-%20I%20Do%20Believe.mp3" TargetMode="External"/><Relationship Id="rId1" Type="http://schemas.openxmlformats.org/officeDocument/2006/relationships/audio" Target="file:///C:\Documents%20and%20Settings\Administrator\&#26700;&#38754;\&#26700;&#38754;\interegrated&#38899;&#39057;\&#26472;&#22521;&#23433;%20-%20&#25105;&#30456;&#20449;%20-%20I%20Do%20Believe.mp3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38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slide" Target="slide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media" Target="file:///C:\Documents%20and%20Settings\Administrator\&#26700;&#38754;\&#26700;&#38754;\interegrated&#38899;&#39057;\Celine%20Dion%20-%20My%20Heart%20Will%20Go%20On.mp3" TargetMode="External"/><Relationship Id="rId4" Type="http://schemas.openxmlformats.org/officeDocument/2006/relationships/audio" Target="file:///C:\Documents%20and%20Settings\Administrator\&#26700;&#38754;\&#26700;&#38754;\interegrated&#38899;&#39057;\Celine%20Dion%20-%20My%20Heart%20Will%20Go%20On.mp3" TargetMode="External"/><Relationship Id="rId3" Type="http://schemas.openxmlformats.org/officeDocument/2006/relationships/image" Target="../media/image8.jpeg"/><Relationship Id="rId2" Type="http://schemas.openxmlformats.org/officeDocument/2006/relationships/hyperlink" Target="http://www.51r.com/user3/yan-xi/archives/2006/133092.shtml" TargetMode="Externa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jpeg"/><Relationship Id="rId1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19.jpeg"/><Relationship Id="rId7" Type="http://schemas.openxmlformats.org/officeDocument/2006/relationships/image" Target="../media/image18.jpeg"/><Relationship Id="rId6" Type="http://schemas.openxmlformats.org/officeDocument/2006/relationships/image" Target="../media/image10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0" Type="http://schemas.openxmlformats.org/officeDocument/2006/relationships/notesSlide" Target="../notesSlides/notesSlide2.xml"/><Relationship Id="rId1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ext Box 2"/>
          <p:cNvSpPr txBox="1"/>
          <p:nvPr/>
        </p:nvSpPr>
        <p:spPr>
          <a:xfrm>
            <a:off x="1524000" y="381000"/>
            <a:ext cx="365760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Unit 1</a:t>
            </a:r>
            <a:endParaRPr lang="en-US" altLang="zh-CN" sz="4800" b="1" dirty="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9" name="Text Box 3"/>
          <p:cNvSpPr txBox="1"/>
          <p:nvPr/>
        </p:nvSpPr>
        <p:spPr>
          <a:xfrm>
            <a:off x="4038600" y="304800"/>
            <a:ext cx="419100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6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Friends</a:t>
            </a:r>
            <a:endParaRPr lang="en-US" altLang="zh-CN" sz="6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100" name="Picture 5" descr="u=2167466066,3363779819&amp;fm=0&amp;gp=4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3400" y="2819400"/>
            <a:ext cx="4906963" cy="3683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Rectangle 6"/>
          <p:cNvSpPr/>
          <p:nvPr/>
        </p:nvSpPr>
        <p:spPr>
          <a:xfrm>
            <a:off x="3429000" y="2057400"/>
            <a:ext cx="4800600" cy="769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400" b="1" dirty="0">
                <a:latin typeface="Comic Sans MS" panose="030F0702030302020204" pitchFamily="66" charset="0"/>
              </a:rPr>
              <a:t>Integrated skills</a:t>
            </a:r>
            <a:endParaRPr lang="en-US" altLang="zh-CN" sz="4400" b="1" dirty="0">
              <a:latin typeface="Comic Sans MS" panose="030F0702030302020204" pitchFamily="66" charset="0"/>
            </a:endParaRPr>
          </a:p>
        </p:txBody>
      </p:sp>
      <p:pic>
        <p:nvPicPr>
          <p:cNvPr id="54278" name="Celine Dion - My Heart Will Go On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019800" y="3200400"/>
            <a:ext cx="1371600" cy="990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4279" name="杨培安 - 我相信 - I Do Believe.mp3">
            <a:hlinkClick r:id="" action="ppaction://media"/>
          </p:cNvPr>
          <p:cNvPicPr>
            <a:picLocks noRot="1" noChangeAspect="1"/>
          </p:cNvPicPr>
          <p:nvPr>
            <a:audioFile r:link="rId5"/>
            <p:extLst>
              <p:ext uri="{DAA4B4D4-6D71-4841-9C94-3DE7FCFB9230}">
                <p14:media xmlns:p14="http://schemas.microsoft.com/office/powerpoint/2010/main" r:link="rId6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943600" y="4800600"/>
            <a:ext cx="1295400" cy="1143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2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8401" fill="hold"/>
                                        <p:tgtEl>
                                          <p:spTgt spid="5427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7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278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42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47537" fill="hold"/>
                                        <p:tgtEl>
                                          <p:spTgt spid="542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79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279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13314" name="Picture 49" descr="图片11"/>
          <p:cNvPicPr>
            <a:picLocks noChangeAspect="1"/>
          </p:cNvPicPr>
          <p:nvPr/>
        </p:nvPicPr>
        <p:blipFill>
          <a:blip r:embed="rId1">
            <a:lum bright="12000"/>
          </a:blip>
          <a:stretch>
            <a:fillRect/>
          </a:stretch>
        </p:blipFill>
        <p:spPr>
          <a:xfrm>
            <a:off x="-228600" y="0"/>
            <a:ext cx="9372600" cy="1176338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9262" name="Group 46"/>
          <p:cNvGraphicFramePr>
            <a:graphicFrameLocks noGrp="1"/>
          </p:cNvGraphicFramePr>
          <p:nvPr/>
        </p:nvGraphicFramePr>
        <p:xfrm>
          <a:off x="76200" y="914400"/>
          <a:ext cx="8991600" cy="5878513"/>
        </p:xfrm>
        <a:graphic>
          <a:graphicData uri="http://schemas.openxmlformats.org/drawingml/2006/table">
            <a:tbl>
              <a:tblPr/>
              <a:tblGrid>
                <a:gridCol w="6705600"/>
                <a:gridCol w="2286000"/>
              </a:tblGrid>
              <a:tr h="5286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I would like to …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 hMerge="1">
                  <a:tcPr/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be an artist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900430" marR="0" lvl="0" indent="-90043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be famous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meet different people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make friends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listen to people carefully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help people with their problems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make people happy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travel around the world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 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95269" name="Rectangle 37"/>
          <p:cNvSpPr/>
          <p:nvPr/>
        </p:nvSpPr>
        <p:spPr>
          <a:xfrm>
            <a:off x="7239000" y="2362200"/>
            <a:ext cx="869950" cy="9144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5400" dirty="0">
                <a:solidFill>
                  <a:srgbClr val="FF3300"/>
                </a:solidFill>
                <a:latin typeface="宋体" panose="02010600030101010101" pitchFamily="2" charset="-122"/>
              </a:rPr>
              <a:t>√</a:t>
            </a:r>
            <a:endParaRPr lang="en-US" altLang="zh-CN" sz="5400" dirty="0">
              <a:solidFill>
                <a:srgbClr val="FF3300"/>
              </a:solidFill>
              <a:latin typeface="宋体" panose="02010600030101010101" pitchFamily="2" charset="-122"/>
            </a:endParaRPr>
          </a:p>
        </p:txBody>
      </p:sp>
      <p:sp>
        <p:nvSpPr>
          <p:cNvPr id="95270" name="Rectangle 38"/>
          <p:cNvSpPr/>
          <p:nvPr/>
        </p:nvSpPr>
        <p:spPr>
          <a:xfrm>
            <a:off x="7239000" y="2971800"/>
            <a:ext cx="869950" cy="9144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5400" dirty="0">
                <a:solidFill>
                  <a:srgbClr val="FF3300"/>
                </a:solidFill>
                <a:latin typeface="宋体" panose="02010600030101010101" pitchFamily="2" charset="-122"/>
              </a:rPr>
              <a:t>√</a:t>
            </a:r>
            <a:endParaRPr lang="en-US" altLang="zh-CN" sz="5400" dirty="0">
              <a:solidFill>
                <a:srgbClr val="FF3300"/>
              </a:solidFill>
              <a:latin typeface="宋体" panose="02010600030101010101" pitchFamily="2" charset="-122"/>
            </a:endParaRPr>
          </a:p>
        </p:txBody>
      </p:sp>
      <p:sp>
        <p:nvSpPr>
          <p:cNvPr id="95271" name="Rectangle 39"/>
          <p:cNvSpPr/>
          <p:nvPr/>
        </p:nvSpPr>
        <p:spPr>
          <a:xfrm>
            <a:off x="7239000" y="3581400"/>
            <a:ext cx="869950" cy="9144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5400" dirty="0">
                <a:solidFill>
                  <a:srgbClr val="FF3300"/>
                </a:solidFill>
                <a:latin typeface="宋体" panose="02010600030101010101" pitchFamily="2" charset="-122"/>
              </a:rPr>
              <a:t>√</a:t>
            </a:r>
            <a:endParaRPr lang="en-US" altLang="zh-CN" sz="5400" dirty="0">
              <a:solidFill>
                <a:srgbClr val="FF3300"/>
              </a:solidFill>
              <a:latin typeface="宋体" panose="02010600030101010101" pitchFamily="2" charset="-122"/>
            </a:endParaRPr>
          </a:p>
        </p:txBody>
      </p:sp>
      <p:sp>
        <p:nvSpPr>
          <p:cNvPr id="95272" name="Rectangle 40"/>
          <p:cNvSpPr/>
          <p:nvPr/>
        </p:nvSpPr>
        <p:spPr>
          <a:xfrm>
            <a:off x="7239000" y="4114800"/>
            <a:ext cx="869950" cy="9144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5400" dirty="0">
                <a:solidFill>
                  <a:srgbClr val="FF3300"/>
                </a:solidFill>
                <a:latin typeface="宋体" panose="02010600030101010101" pitchFamily="2" charset="-122"/>
              </a:rPr>
              <a:t>√</a:t>
            </a:r>
            <a:endParaRPr lang="en-US" altLang="zh-CN" sz="5400" dirty="0">
              <a:solidFill>
                <a:srgbClr val="FF3300"/>
              </a:solidFill>
              <a:latin typeface="宋体" panose="02010600030101010101" pitchFamily="2" charset="-122"/>
            </a:endParaRPr>
          </a:p>
        </p:txBody>
      </p:sp>
      <p:sp>
        <p:nvSpPr>
          <p:cNvPr id="13353" name="Rectangle 46"/>
          <p:cNvSpPr>
            <a:spLocks noGrp="1"/>
          </p:cNvSpPr>
          <p:nvPr>
            <p:ph type="title"/>
          </p:nvPr>
        </p:nvSpPr>
        <p:spPr>
          <a:xfrm>
            <a:off x="762000" y="609600"/>
            <a:ext cx="8382000" cy="304800"/>
          </a:xfrm>
        </p:spPr>
        <p:txBody>
          <a:bodyPr vert="horz" wrap="square" lIns="91440" tIns="45720" rIns="91440" bIns="45720" anchor="ctr"/>
          <a:p>
            <a:pPr algn="l" eaLnBrk="1" hangingPunct="1"/>
            <a:r>
              <a:rPr lang="en-US" altLang="zh-CN" sz="3200" b="1" dirty="0">
                <a:solidFill>
                  <a:srgbClr val="CC0000"/>
                </a:solidFill>
                <a:latin typeface="Comic Sans MS" panose="030F0702030302020204" pitchFamily="66" charset="0"/>
              </a:rPr>
              <a:t>Part A1</a:t>
            </a:r>
            <a:r>
              <a:rPr lang="en-US" altLang="zh-CN" sz="2400" b="1" dirty="0">
                <a:latin typeface="Comic Sans MS" panose="030F0702030302020204" pitchFamily="66" charset="0"/>
              </a:rPr>
              <a:t>  </a:t>
            </a:r>
            <a:r>
              <a:rPr lang="en-US" altLang="zh-CN" sz="2600" b="1" dirty="0">
                <a:solidFill>
                  <a:srgbClr val="0000FF"/>
                </a:solidFill>
                <a:latin typeface="Comic Sans MS" panose="030F0702030302020204" pitchFamily="66" charset="0"/>
              </a:rPr>
              <a:t>Put a tick (√) in the correct boxes.</a:t>
            </a:r>
            <a:br>
              <a:rPr lang="en-US" altLang="zh-CN" sz="2800" b="1" dirty="0">
                <a:solidFill>
                  <a:srgbClr val="0000FF"/>
                </a:solidFill>
                <a:latin typeface="Comic Sans MS" panose="030F0702030302020204" pitchFamily="66" charset="0"/>
              </a:rPr>
            </a:br>
            <a:endParaRPr lang="en-US" altLang="zh-CN" sz="28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40"/>
          <p:cNvSpPr/>
          <p:nvPr/>
        </p:nvSpPr>
        <p:spPr>
          <a:xfrm>
            <a:off x="7239000" y="4724400"/>
            <a:ext cx="869950" cy="9144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5400" dirty="0">
                <a:solidFill>
                  <a:srgbClr val="FF3300"/>
                </a:solidFill>
                <a:latin typeface="宋体" panose="02010600030101010101" pitchFamily="2" charset="-122"/>
              </a:rPr>
              <a:t>√</a:t>
            </a:r>
            <a:endParaRPr lang="en-US" altLang="zh-CN" sz="5400" dirty="0">
              <a:solidFill>
                <a:srgbClr val="FF3300"/>
              </a:solidFill>
              <a:latin typeface="宋体" panose="02010600030101010101" pitchFamily="2" charset="-122"/>
            </a:endParaRPr>
          </a:p>
        </p:txBody>
      </p:sp>
      <p:pic>
        <p:nvPicPr>
          <p:cNvPr id="9265" name="U1Inte01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620000" y="1219200"/>
            <a:ext cx="838200" cy="838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5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5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9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26959" fill="hold"/>
                                        <p:tgtEl>
                                          <p:spTgt spid="92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65"/>
                  </p:tgtEl>
                </p:cond>
              </p:nextCondLst>
            </p:seq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65"/>
                </p:tgtEl>
              </p:cMediaNode>
            </p:audio>
          </p:childTnLst>
        </p:cTn>
      </p:par>
    </p:tnLst>
    <p:bldLst>
      <p:bldP spid="95271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4338" name="Text Box 7"/>
          <p:cNvSpPr txBox="1"/>
          <p:nvPr/>
        </p:nvSpPr>
        <p:spPr>
          <a:xfrm>
            <a:off x="304800" y="1143000"/>
            <a:ext cx="8483600" cy="4973638"/>
          </a:xfrm>
          <a:prstGeom prst="rect">
            <a:avLst/>
          </a:prstGeom>
          <a:noFill/>
          <a:ln w="57150">
            <a:noFill/>
          </a:ln>
        </p:spPr>
        <p:txBody>
          <a:bodyPr>
            <a:spAutoFit/>
          </a:bodyPr>
          <a:p>
            <a:pPr>
              <a:lnSpc>
                <a:spcPct val="90000"/>
              </a:lnSpc>
            </a:pPr>
            <a:r>
              <a:rPr lang="en-US" altLang="zh-CN" sz="3200" b="1" i="1" dirty="0">
                <a:latin typeface="Comic Sans MS" panose="030F0702030302020204" pitchFamily="66" charset="0"/>
                <a:ea typeface="黑体" panose="02010609060101010101" pitchFamily="2" charset="-122"/>
              </a:rPr>
              <a:t>Dear Diary,</a:t>
            </a:r>
            <a:endParaRPr lang="en-US" altLang="zh-CN" sz="3200" b="1" i="1" dirty="0">
              <a:latin typeface="Comic Sans MS" panose="030F0702030302020204" pitchFamily="66" charset="0"/>
              <a:ea typeface="黑体" panose="0201060906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Today Amy and I talked about our future plans. I would like to be a social worker when I grow up .I am always kind to people.I have many frineds at school.I like to _____a lot of people and make </a:t>
            </a:r>
            <a:r>
              <a:rPr lang="en-US" altLang="zh-CN" b="1" dirty="0">
                <a:latin typeface="Arial" panose="020B0604020202020204" pitchFamily="34" charset="0"/>
              </a:rPr>
              <a:t>________</a:t>
            </a:r>
            <a:r>
              <a:rPr lang="en-US" altLang="zh-CN" dirty="0">
                <a:latin typeface="Arial" panose="020B0604020202020204" pitchFamily="34" charset="0"/>
              </a:rPr>
              <a:t> 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with them.I can _______to people carefullyand help them with their_________. I will be happy if I can make other people______.</a:t>
            </a:r>
            <a:endParaRPr lang="en-US" altLang="zh-CN" sz="36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4339" name="Text Box 12"/>
          <p:cNvSpPr txBox="1"/>
          <p:nvPr/>
        </p:nvSpPr>
        <p:spPr>
          <a:xfrm>
            <a:off x="4114800" y="1447800"/>
            <a:ext cx="1447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US" altLang="zh-CN" sz="36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0" name="Text Box 17"/>
          <p:cNvSpPr txBox="1"/>
          <p:nvPr/>
        </p:nvSpPr>
        <p:spPr>
          <a:xfrm>
            <a:off x="990600" y="228600"/>
            <a:ext cx="8839200" cy="804863"/>
          </a:xfrm>
          <a:prstGeom prst="rect">
            <a:avLst/>
          </a:prstGeom>
          <a:noFill/>
          <a:ln w="57150">
            <a:noFill/>
          </a:ln>
        </p:spPr>
        <p:txBody>
          <a:bodyPr>
            <a:spAutoFit/>
          </a:bodyPr>
          <a:p>
            <a:pPr marL="802005" indent="-802005">
              <a:lnSpc>
                <a:spcPct val="90000"/>
              </a:lnSpc>
            </a:pPr>
            <a:r>
              <a:rPr lang="en-US" altLang="zh-CN" sz="2600" b="1" dirty="0">
                <a:solidFill>
                  <a:srgbClr val="3333FF"/>
                </a:solidFill>
                <a:latin typeface="Comic Sans MS" panose="030F0702030302020204" pitchFamily="66" charset="0"/>
                <a:ea typeface="黑体" panose="02010609060101010101" pitchFamily="2" charset="-122"/>
              </a:rPr>
              <a:t>     Nora is writing about her future plans in her diary. Help Nora complete her diary entry.</a:t>
            </a:r>
            <a:endParaRPr lang="en-US" altLang="zh-CN" sz="2600" b="1" dirty="0">
              <a:solidFill>
                <a:srgbClr val="3333FF"/>
              </a:solidFill>
              <a:latin typeface="Comic Sans MS" panose="030F0702030302020204" pitchFamily="66" charset="0"/>
              <a:ea typeface="黑体" panose="02010609060101010101" pitchFamily="2" charset="-122"/>
            </a:endParaRPr>
          </a:p>
        </p:txBody>
      </p:sp>
      <p:sp>
        <p:nvSpPr>
          <p:cNvPr id="14341" name="Rectangle 18"/>
          <p:cNvSpPr/>
          <p:nvPr/>
        </p:nvSpPr>
        <p:spPr>
          <a:xfrm>
            <a:off x="0" y="304800"/>
            <a:ext cx="1828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solidFill>
                  <a:srgbClr val="FF3300"/>
                </a:solidFill>
                <a:latin typeface="Arial" panose="020B0604020202020204" pitchFamily="34" charset="0"/>
              </a:rPr>
              <a:t>Part A2</a:t>
            </a:r>
            <a:endParaRPr lang="en-US" altLang="zh-CN" sz="36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0249" name="Text Box 9"/>
          <p:cNvSpPr txBox="1"/>
          <p:nvPr/>
        </p:nvSpPr>
        <p:spPr>
          <a:xfrm>
            <a:off x="838200" y="3505200"/>
            <a:ext cx="1447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meet</a:t>
            </a:r>
            <a:endParaRPr lang="zh-CN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0" name="Text Box 10"/>
          <p:cNvSpPr txBox="1"/>
          <p:nvPr/>
        </p:nvSpPr>
        <p:spPr>
          <a:xfrm>
            <a:off x="6858000" y="3505200"/>
            <a:ext cx="1828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friends</a:t>
            </a:r>
            <a:endParaRPr lang="zh-CN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1" name="Text Box 11"/>
          <p:cNvSpPr txBox="1"/>
          <p:nvPr/>
        </p:nvSpPr>
        <p:spPr>
          <a:xfrm>
            <a:off x="3733800" y="4038600"/>
            <a:ext cx="1371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listen</a:t>
            </a:r>
            <a:endParaRPr lang="zh-CN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2" name="Text Box 12"/>
          <p:cNvSpPr txBox="1"/>
          <p:nvPr/>
        </p:nvSpPr>
        <p:spPr>
          <a:xfrm>
            <a:off x="1295400" y="4876800"/>
            <a:ext cx="2057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problems</a:t>
            </a:r>
            <a:endParaRPr lang="zh-CN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3" name="Text Box 13"/>
          <p:cNvSpPr txBox="1"/>
          <p:nvPr/>
        </p:nvSpPr>
        <p:spPr>
          <a:xfrm>
            <a:off x="4038600" y="5562600"/>
            <a:ext cx="1905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happy</a:t>
            </a:r>
            <a:endParaRPr lang="zh-CN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0256" name="U1Inte01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924800" y="5410200"/>
            <a:ext cx="990600" cy="1066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9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9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0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0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0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26959" fill="hold"/>
                                        <p:tgtEl>
                                          <p:spTgt spid="102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6"/>
                  </p:tgtEl>
                </p:cond>
              </p:nextCondLst>
            </p:seq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56"/>
                </p:tgtEl>
              </p:cMediaNode>
            </p:audio>
          </p:childTnLst>
        </p:cTn>
      </p:par>
    </p:tnLst>
    <p:bldLst>
      <p:bldP spid="10251" grpId="0"/>
      <p:bldP spid="10252" grpId="0"/>
      <p:bldP spid="1025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ext Box 7"/>
          <p:cNvSpPr txBox="1"/>
          <p:nvPr/>
        </p:nvSpPr>
        <p:spPr>
          <a:xfrm>
            <a:off x="304800" y="1143000"/>
            <a:ext cx="8483600" cy="4973638"/>
          </a:xfrm>
          <a:prstGeom prst="rect">
            <a:avLst/>
          </a:prstGeom>
          <a:noFill/>
          <a:ln w="57150">
            <a:noFill/>
          </a:ln>
        </p:spPr>
        <p:txBody>
          <a:bodyPr>
            <a:spAutoFit/>
          </a:bodyPr>
          <a:p>
            <a:pPr>
              <a:lnSpc>
                <a:spcPct val="90000"/>
              </a:lnSpc>
            </a:pPr>
            <a:r>
              <a:rPr lang="en-US" altLang="zh-CN" sz="3200" b="1" i="1" dirty="0">
                <a:latin typeface="Comic Sans MS" panose="030F0702030302020204" pitchFamily="66" charset="0"/>
                <a:ea typeface="黑体" panose="02010609060101010101" pitchFamily="2" charset="-122"/>
              </a:rPr>
              <a:t>Dear Diary,</a:t>
            </a:r>
            <a:endParaRPr lang="en-US" altLang="zh-CN" sz="3200" b="1" i="1" dirty="0">
              <a:latin typeface="Comic Sans MS" panose="030F0702030302020204" pitchFamily="66" charset="0"/>
              <a:ea typeface="黑体" panose="0201060906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Today Amy and I talked about our future plans. I </a:t>
            </a:r>
            <a:r>
              <a:rPr lang="en-US" altLang="zh-CN" sz="3600" b="1" u="sng" dirty="0">
                <a:latin typeface="Times New Roman" panose="02020603050405020304" pitchFamily="18" charset="0"/>
                <a:ea typeface="黑体" panose="02010609060101010101" pitchFamily="2" charset="-122"/>
              </a:rPr>
              <a:t>would like to be a social worker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 when I grow up .I am always kind to people.I have many frineds at school.I like to </a:t>
            </a:r>
            <a:r>
              <a:rPr lang="en-US" altLang="zh-CN" sz="3600" b="1" u="sng" dirty="0">
                <a:latin typeface="Times New Roman" panose="02020603050405020304" pitchFamily="18" charset="0"/>
                <a:ea typeface="黑体" panose="02010609060101010101" pitchFamily="2" charset="-122"/>
              </a:rPr>
              <a:t>meet a lot of people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 and </a:t>
            </a:r>
            <a:r>
              <a:rPr lang="en-US" altLang="zh-CN" sz="3600" b="1" u="sng" dirty="0">
                <a:latin typeface="Times New Roman" panose="02020603050405020304" pitchFamily="18" charset="0"/>
                <a:ea typeface="黑体" panose="02010609060101010101" pitchFamily="2" charset="-122"/>
              </a:rPr>
              <a:t>make friends with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 them.I can </a:t>
            </a:r>
            <a:r>
              <a:rPr lang="en-US" altLang="zh-CN" sz="3600" b="1" u="sng" dirty="0">
                <a:latin typeface="Times New Roman" panose="02020603050405020304" pitchFamily="18" charset="0"/>
                <a:ea typeface="黑体" panose="02010609060101010101" pitchFamily="2" charset="-122"/>
              </a:rPr>
              <a:t>listen to people carefully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 and </a:t>
            </a:r>
            <a:r>
              <a:rPr lang="en-US" altLang="zh-CN" sz="3600" b="1" u="sng" dirty="0">
                <a:latin typeface="Times New Roman" panose="02020603050405020304" pitchFamily="18" charset="0"/>
                <a:ea typeface="黑体" panose="02010609060101010101" pitchFamily="2" charset="-122"/>
              </a:rPr>
              <a:t>help them with their problems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 . I will be happy if I can </a:t>
            </a:r>
            <a:r>
              <a:rPr lang="en-US" altLang="zh-CN" sz="3600" b="1" u="sng" dirty="0">
                <a:latin typeface="Times New Roman" panose="02020603050405020304" pitchFamily="18" charset="0"/>
                <a:ea typeface="黑体" panose="02010609060101010101" pitchFamily="2" charset="-122"/>
              </a:rPr>
              <a:t>make other people happy.</a:t>
            </a:r>
            <a:endParaRPr lang="en-US" altLang="zh-CN" sz="3600" b="1" u="sng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5363" name="Text Box 12"/>
          <p:cNvSpPr txBox="1"/>
          <p:nvPr/>
        </p:nvSpPr>
        <p:spPr>
          <a:xfrm>
            <a:off x="4114800" y="1447800"/>
            <a:ext cx="1447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US" altLang="zh-CN" sz="36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4" name="Rectangle 18"/>
          <p:cNvSpPr/>
          <p:nvPr/>
        </p:nvSpPr>
        <p:spPr>
          <a:xfrm>
            <a:off x="0" y="304800"/>
            <a:ext cx="1828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solidFill>
                  <a:srgbClr val="FF3300"/>
                </a:solidFill>
                <a:latin typeface="Arial" panose="020B0604020202020204" pitchFamily="34" charset="0"/>
              </a:rPr>
              <a:t>Part A2</a:t>
            </a:r>
            <a:endParaRPr lang="en-US" altLang="zh-CN" sz="36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pic>
        <p:nvPicPr>
          <p:cNvPr id="61451" name="U1Inte01.mp3">
            <a:hlinkClick r:id="" action="ppaction://media"/>
          </p:cNvPr>
          <p:cNvPicPr>
            <a:picLocks noRot="1"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7924800" y="5410200"/>
            <a:ext cx="990600" cy="1066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959" fill="hold"/>
                                        <p:tgtEl>
                                          <p:spTgt spid="6145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51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451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endParaRPr lang="zh-CN" altLang="en-US" dirty="0"/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>
          <a:xfrm>
            <a:off x="7239000" y="1600200"/>
            <a:ext cx="1447800" cy="152400"/>
          </a:xfrm>
        </p:spPr>
        <p:txBody>
          <a:bodyPr vert="horz" wrap="square" lIns="91440" tIns="45720" rIns="91440" bIns="45720" anchor="t"/>
          <a:p>
            <a:pPr>
              <a:lnSpc>
                <a:spcPct val="80000"/>
              </a:lnSpc>
            </a:pPr>
            <a:endParaRPr lang="zh-CN" altLang="en-US" sz="800" dirty="0"/>
          </a:p>
        </p:txBody>
      </p:sp>
      <p:pic>
        <p:nvPicPr>
          <p:cNvPr id="65541" name="Picture 5" descr="u=1310643041,2090982041&amp;fm=21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914400"/>
            <a:ext cx="2895600" cy="3810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5542" name="Text Box 6"/>
          <p:cNvSpPr txBox="1"/>
          <p:nvPr/>
        </p:nvSpPr>
        <p:spPr>
          <a:xfrm>
            <a:off x="0" y="5029200"/>
            <a:ext cx="2514600" cy="13700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20000"/>
              </a:spcBef>
            </a:pPr>
            <a:r>
              <a:rPr lang="en-US" altLang="zh-CN" sz="2400" dirty="0">
                <a:latin typeface="Times New Roman" panose="02020603050405020304" pitchFamily="18" charset="0"/>
              </a:rPr>
              <a:t>Leonardo da Vinci Italian</a:t>
            </a:r>
            <a:endParaRPr lang="zh-CN" altLang="en-US" sz="24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400" dirty="0">
              <a:latin typeface="Arial" panose="020B0604020202020204" pitchFamily="34" charset="0"/>
            </a:endParaRPr>
          </a:p>
        </p:txBody>
      </p:sp>
      <p:pic>
        <p:nvPicPr>
          <p:cNvPr id="65544" name="Picture 8" descr="u=246089242,203112830&amp;fm=23&amp;gp=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990600"/>
            <a:ext cx="3581400" cy="3962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5545" name="Text Box 9"/>
          <p:cNvSpPr txBox="1"/>
          <p:nvPr/>
        </p:nvSpPr>
        <p:spPr>
          <a:xfrm>
            <a:off x="2895600" y="5029200"/>
            <a:ext cx="2514600" cy="1004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dirty="0">
                <a:latin typeface="Times New Roman" panose="02020603050405020304" pitchFamily="18" charset="0"/>
              </a:rPr>
              <a:t>Picasso</a:t>
            </a:r>
            <a:endParaRPr lang="en-US" altLang="zh-CN" sz="2400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400" dirty="0">
                <a:latin typeface="Times New Roman" panose="02020603050405020304" pitchFamily="18" charset="0"/>
              </a:rPr>
              <a:t>Spanish painter</a:t>
            </a:r>
            <a:r>
              <a:rPr lang="en-US" altLang="zh-CN" dirty="0">
                <a:latin typeface="Arial" panose="020B0604020202020204" pitchFamily="34" charset="0"/>
              </a:rPr>
              <a:t>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pic>
        <p:nvPicPr>
          <p:cNvPr id="65547" name="Picture 11" descr="u=1073581869,3219351347&amp;fm=21&amp;gp=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990600"/>
            <a:ext cx="2819400" cy="3733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5548" name="Text Box 12"/>
          <p:cNvSpPr txBox="1"/>
          <p:nvPr/>
        </p:nvSpPr>
        <p:spPr>
          <a:xfrm>
            <a:off x="6172200" y="4876800"/>
            <a:ext cx="2209800" cy="1004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dirty="0">
                <a:latin typeface="Times New Roman" panose="02020603050405020304" pitchFamily="18" charset="0"/>
              </a:rPr>
              <a:t>Qi Baishi</a:t>
            </a:r>
            <a:endParaRPr lang="en-US" altLang="zh-CN" sz="2400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400" dirty="0">
                <a:latin typeface="Times New Roman" panose="02020603050405020304" pitchFamily="18" charset="0"/>
              </a:rPr>
              <a:t>shrimp and crab</a:t>
            </a:r>
            <a:r>
              <a:rPr lang="en-US" altLang="zh-CN" dirty="0">
                <a:latin typeface="Arial" panose="020B0604020202020204" pitchFamily="34" charset="0"/>
              </a:rPr>
              <a:t>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5549" name="Text Box 13"/>
          <p:cNvSpPr txBox="1"/>
          <p:nvPr/>
        </p:nvSpPr>
        <p:spPr>
          <a:xfrm>
            <a:off x="1905000" y="304800"/>
            <a:ext cx="5562600" cy="990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8800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Works of art</a:t>
            </a:r>
            <a:endParaRPr lang="en-US" altLang="zh-CN" sz="8800" b="1" baseline="300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5549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2" grpId="0"/>
      <p:bldP spid="65545" grpId="0"/>
      <p:bldP spid="65548" grpId="0"/>
      <p:bldP spid="65549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9570" name="Text Box 2"/>
          <p:cNvSpPr txBox="1"/>
          <p:nvPr/>
        </p:nvSpPr>
        <p:spPr>
          <a:xfrm>
            <a:off x="457200" y="1447800"/>
            <a:ext cx="8686800" cy="3994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</a:rPr>
              <a:t>1.What does she love doing?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zh-CN" sz="32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2.Who does Sandy like best among all the Chinese artists  ?</a:t>
            </a:r>
            <a:endParaRPr lang="en-US" altLang="zh-CN" sz="32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32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3.What does Sandy want to do in the future?</a:t>
            </a:r>
            <a:endParaRPr lang="en-US" altLang="zh-CN" sz="32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7411" name="Text Box 4"/>
          <p:cNvSpPr txBox="1"/>
          <p:nvPr/>
        </p:nvSpPr>
        <p:spPr>
          <a:xfrm>
            <a:off x="1219200" y="4343400"/>
            <a:ext cx="3352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zh-CN" sz="2400" dirty="0">
              <a:latin typeface="Tahoma" panose="020B0604030504040204" pitchFamily="34" charset="0"/>
            </a:endParaRPr>
          </a:p>
        </p:txBody>
      </p:sp>
      <p:sp>
        <p:nvSpPr>
          <p:cNvPr id="17412" name="Text Box 5"/>
          <p:cNvSpPr txBox="1"/>
          <p:nvPr/>
        </p:nvSpPr>
        <p:spPr>
          <a:xfrm>
            <a:off x="1295400" y="5943600"/>
            <a:ext cx="4572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zh-CN" sz="2400" dirty="0">
              <a:latin typeface="Tahoma" panose="020B0604030504040204" pitchFamily="34" charset="0"/>
            </a:endParaRPr>
          </a:p>
        </p:txBody>
      </p:sp>
      <p:sp>
        <p:nvSpPr>
          <p:cNvPr id="109575" name="Text Box 7"/>
          <p:cNvSpPr txBox="1"/>
          <p:nvPr/>
        </p:nvSpPr>
        <p:spPr>
          <a:xfrm>
            <a:off x="609600" y="3886200"/>
            <a:ext cx="662463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She likes Xu Beihong best.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9576" name="Text Box 8"/>
          <p:cNvSpPr txBox="1"/>
          <p:nvPr/>
        </p:nvSpPr>
        <p:spPr>
          <a:xfrm>
            <a:off x="914400" y="1905000"/>
            <a:ext cx="4953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She loves drawing.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5" name="Text Box 9"/>
          <p:cNvSpPr txBox="1"/>
          <p:nvPr/>
        </p:nvSpPr>
        <p:spPr>
          <a:xfrm>
            <a:off x="533400" y="152400"/>
            <a:ext cx="243205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400" b="1" dirty="0">
                <a:solidFill>
                  <a:srgbClr val="FF0000"/>
                </a:solidFill>
                <a:latin typeface="Arial" panose="020B0604020202020204" pitchFamily="34" charset="0"/>
              </a:rPr>
              <a:t>Part A3</a:t>
            </a:r>
            <a:endParaRPr lang="en-US" altLang="zh-CN" sz="4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7416" name="Text Box 11"/>
          <p:cNvSpPr txBox="1"/>
          <p:nvPr/>
        </p:nvSpPr>
        <p:spPr>
          <a:xfrm>
            <a:off x="228600" y="762000"/>
            <a:ext cx="89154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0000CC"/>
                </a:solidFill>
                <a:latin typeface="Arial" panose="020B0604020202020204" pitchFamily="34" charset="0"/>
              </a:rPr>
              <a:t>Sandy is writing about her future plans in her diary too.Listen to her conversation with ,answer the questions.</a:t>
            </a:r>
            <a:endParaRPr lang="en-US" altLang="zh-CN" sz="2400" b="1" dirty="0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  <p:pic>
        <p:nvPicPr>
          <p:cNvPr id="11275" name="U1Inte02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391400" y="5867400"/>
            <a:ext cx="762000" cy="762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6" name="Text Box 12"/>
          <p:cNvSpPr txBox="1"/>
          <p:nvPr/>
        </p:nvSpPr>
        <p:spPr>
          <a:xfrm>
            <a:off x="762000" y="5257800"/>
            <a:ext cx="71628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He wants to travel around the world and learn more about art some day.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0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0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charRg st="29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9570">
                                            <p:txEl>
                                              <p:charRg st="29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9570">
                                            <p:txEl>
                                              <p:charRg st="29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charRg st="90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9570">
                                            <p:txEl>
                                              <p:charRg st="90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9570">
                                            <p:txEl>
                                              <p:charRg st="90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1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9" dur="48552" fill="hold"/>
                                        <p:tgtEl>
                                          <p:spTgt spid="112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75"/>
                  </p:tgtEl>
                </p:cond>
              </p:nextCondLst>
            </p:seq>
            <p:audio>
              <p:cMediaNode>
                <p:cTn id="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75"/>
                </p:tgtEl>
              </p:cMediaNode>
            </p:audio>
          </p:childTnLst>
        </p:cTn>
      </p:par>
    </p:tnLst>
    <p:bldLst>
      <p:bldP spid="109570" grpId="0" build="allAtOnce"/>
      <p:bldP spid="109575" grpId="0"/>
      <p:bldP spid="109576" grpId="0"/>
      <p:bldP spid="1127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endParaRPr lang="zh-CN" altLang="en-US" dirty="0"/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endParaRPr lang="zh-CN" altLang="en-US" dirty="0"/>
          </a:p>
        </p:txBody>
      </p:sp>
      <p:pic>
        <p:nvPicPr>
          <p:cNvPr id="18436" name="Picture 5" descr="6f7c08909d49500f076807ed7d6c888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6482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437" name="Picture 9" descr="v_a0090809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0"/>
            <a:ext cx="40386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endParaRPr lang="zh-CN" altLang="en-US" dirty="0"/>
          </a:p>
        </p:txBody>
      </p:sp>
      <p:pic>
        <p:nvPicPr>
          <p:cNvPr id="19459" name="Picture 4" descr="550T03487892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-304800" y="-152400"/>
            <a:ext cx="9448800" cy="701040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5606" name="Text Box 6"/>
          <p:cNvSpPr txBox="1"/>
          <p:nvPr/>
        </p:nvSpPr>
        <p:spPr>
          <a:xfrm>
            <a:off x="304800" y="723900"/>
            <a:ext cx="8839200" cy="4973638"/>
          </a:xfrm>
          <a:prstGeom prst="rect">
            <a:avLst/>
          </a:prstGeom>
          <a:noFill/>
          <a:ln w="57150">
            <a:noFill/>
          </a:ln>
        </p:spPr>
        <p:txBody>
          <a:bodyPr>
            <a:spAutoFit/>
          </a:bodyPr>
          <a:p>
            <a:pPr defTabSz="0">
              <a:tabLst>
                <a:tab pos="7807325" algn="l"/>
              </a:tabLst>
            </a:pPr>
            <a:r>
              <a:rPr lang="en-US" altLang="zh-CN" sz="3200" b="1" dirty="0">
                <a:latin typeface="Comic Sans MS" panose="030F0702030302020204" pitchFamily="66" charset="0"/>
                <a:ea typeface="黑体" panose="02010609060101010101" pitchFamily="2" charset="-122"/>
              </a:rPr>
              <a:t>Dear Diary,</a:t>
            </a:r>
            <a:endParaRPr lang="en-US" altLang="zh-CN" sz="3200" b="1" dirty="0">
              <a:latin typeface="Comic Sans MS" panose="030F0702030302020204" pitchFamily="66" charset="0"/>
              <a:ea typeface="黑体" panose="02010609060101010101" pitchFamily="2" charset="-122"/>
            </a:endParaRPr>
          </a:p>
          <a:p>
            <a:pPr defTabSz="0">
              <a:tabLst>
                <a:tab pos="7807325" algn="l"/>
              </a:tabLst>
            </a:pP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I love drawing and I would like to be _________ when I grow up.</a:t>
            </a:r>
            <a:endParaRPr lang="en-US" altLang="zh-CN" sz="36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defTabSz="0">
              <a:tabLst>
                <a:tab pos="7807325" algn="l"/>
              </a:tabLst>
            </a:pP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 Among all the Chinese artists, I like __________best. His pictures of ______are beautiful works of art. I want to be as _______as he is . </a:t>
            </a:r>
            <a:endParaRPr lang="en-US" altLang="zh-CN" sz="36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defTabSz="0">
              <a:tabLst>
                <a:tab pos="7807325" algn="l"/>
              </a:tabLst>
            </a:pP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I want to travel around the world and learn more about ______some day. </a:t>
            </a:r>
            <a:endParaRPr lang="en-US" altLang="zh-CN" sz="3200" b="1" dirty="0">
              <a:latin typeface="Monotype Corsiva" panose="03010101010201010101" pitchFamily="66" charset="0"/>
              <a:ea typeface="黑体" panose="02010609060101010101" pitchFamily="2" charset="-122"/>
            </a:endParaRPr>
          </a:p>
        </p:txBody>
      </p:sp>
      <p:sp>
        <p:nvSpPr>
          <p:cNvPr id="20483" name="Text Box 16"/>
          <p:cNvSpPr txBox="1"/>
          <p:nvPr/>
        </p:nvSpPr>
        <p:spPr>
          <a:xfrm>
            <a:off x="0" y="228600"/>
            <a:ext cx="9677400" cy="585788"/>
          </a:xfrm>
          <a:prstGeom prst="rect">
            <a:avLst/>
          </a:prstGeom>
          <a:noFill/>
          <a:ln w="57150">
            <a:noFill/>
          </a:ln>
        </p:spPr>
        <p:txBody>
          <a:bodyPr>
            <a:spAutoFit/>
          </a:bodyPr>
          <a:p>
            <a:pPr marL="802005" indent="-802005">
              <a:lnSpc>
                <a:spcPct val="90000"/>
              </a:lnSpc>
            </a:pPr>
            <a:r>
              <a:rPr lang="en-US" altLang="zh-CN" sz="3200" b="1" dirty="0">
                <a:solidFill>
                  <a:srgbClr val="FF3300"/>
                </a:solidFill>
                <a:latin typeface="Arial" panose="020B0604020202020204" pitchFamily="34" charset="0"/>
              </a:rPr>
              <a:t>Part A3</a:t>
            </a:r>
            <a:r>
              <a:rPr lang="en-US" altLang="zh-CN" sz="3600" b="1" dirty="0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   </a:t>
            </a:r>
            <a:r>
              <a:rPr lang="en-US" altLang="zh-CN" sz="2800" b="1" dirty="0">
                <a:solidFill>
                  <a:srgbClr val="0000CC"/>
                </a:solidFill>
                <a:latin typeface="Comic Sans MS" panose="030F0702030302020204" pitchFamily="66" charset="0"/>
              </a:rPr>
              <a:t>Help Sandy complete her letter.</a:t>
            </a:r>
            <a:endParaRPr lang="en-US" altLang="zh-CN" sz="28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2297" name="Text Box 9"/>
          <p:cNvSpPr txBox="1"/>
          <p:nvPr/>
        </p:nvSpPr>
        <p:spPr>
          <a:xfrm>
            <a:off x="457200" y="1752600"/>
            <a:ext cx="1981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 artist</a:t>
            </a:r>
            <a:endParaRPr lang="en-US" altLang="zh-CN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298" name="Text Box 10"/>
          <p:cNvSpPr txBox="1"/>
          <p:nvPr/>
        </p:nvSpPr>
        <p:spPr>
          <a:xfrm>
            <a:off x="228600" y="2895600"/>
            <a:ext cx="2667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Xu Beihong</a:t>
            </a:r>
            <a:endParaRPr lang="en-US" altLang="zh-CN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299" name="Text Box 11"/>
          <p:cNvSpPr txBox="1"/>
          <p:nvPr/>
        </p:nvSpPr>
        <p:spPr>
          <a:xfrm>
            <a:off x="6553200" y="2971800"/>
            <a:ext cx="2057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horses</a:t>
            </a:r>
            <a:endParaRPr lang="en-US" altLang="zh-CN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300" name="Text Box 12"/>
          <p:cNvSpPr txBox="1"/>
          <p:nvPr/>
        </p:nvSpPr>
        <p:spPr>
          <a:xfrm>
            <a:off x="381000" y="3962400"/>
            <a:ext cx="1905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famous</a:t>
            </a:r>
            <a:endParaRPr lang="zh-CN" altLang="en-US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301" name="Text Box 13"/>
          <p:cNvSpPr txBox="1"/>
          <p:nvPr/>
        </p:nvSpPr>
        <p:spPr>
          <a:xfrm>
            <a:off x="2895600" y="5105400"/>
            <a:ext cx="1295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art</a:t>
            </a:r>
            <a:endParaRPr lang="en-US" altLang="zh-CN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2302" name="U1Inte02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924800" y="838200"/>
            <a:ext cx="914400" cy="914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23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" dur="48552" fill="hold"/>
                                        <p:tgtEl>
                                          <p:spTgt spid="123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02"/>
                  </p:tgtEl>
                </p:cond>
              </p:nextCondLst>
            </p:seq>
            <p:audio>
              <p:cMediaNode>
                <p:cTn id="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02"/>
                </p:tgtEl>
              </p:cMediaNode>
            </p:audio>
          </p:childTnLst>
        </p:cTn>
      </p:par>
    </p:tnLst>
    <p:bldLst>
      <p:bldP spid="25606" grpId="0"/>
      <p:bldP spid="12297" grpId="0"/>
      <p:bldP spid="12298" grpId="0"/>
      <p:bldP spid="12299" grpId="0"/>
      <p:bldP spid="12300" grpId="0"/>
      <p:bldP spid="1230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117767" name="Picture 7" descr="1150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0" y="2819400"/>
            <a:ext cx="1003300" cy="1147763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026" name="Object 8"/>
          <p:cNvGraphicFramePr/>
          <p:nvPr/>
        </p:nvGraphicFramePr>
        <p:xfrm>
          <a:off x="8628063" y="304800"/>
          <a:ext cx="5159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3" imgW="838200" imgH="1362075" progId="Paint.Picture">
                  <p:embed/>
                </p:oleObj>
              </mc:Choice>
              <mc:Fallback>
                <p:oleObj name="" r:id="rId3" imgW="838200" imgH="1362075" progId="Paint.Picture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28063" y="304800"/>
                        <a:ext cx="515937" cy="838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770" name="Rectangle 10"/>
          <p:cNvSpPr/>
          <p:nvPr/>
        </p:nvSpPr>
        <p:spPr>
          <a:xfrm>
            <a:off x="0" y="685800"/>
            <a:ext cx="2209800" cy="1798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solidFill>
                  <a:srgbClr val="FF3300"/>
                </a:solidFill>
                <a:latin typeface="Comic Sans MS" panose="030F0702030302020204" pitchFamily="66" charset="0"/>
              </a:rPr>
              <a:t>Interview</a:t>
            </a:r>
            <a:endParaRPr lang="en-US" altLang="zh-CN" sz="3200" b="1" dirty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r>
              <a:rPr lang="en-US" altLang="zh-CN" sz="2000" b="1" dirty="0">
                <a:latin typeface="Comic Sans MS" panose="030F0702030302020204" pitchFamily="66" charset="0"/>
              </a:rPr>
              <a:t>   (</a:t>
            </a:r>
            <a:r>
              <a:rPr lang="zh-CN" altLang="en-US" sz="2000" b="1" dirty="0">
                <a:latin typeface="Comic Sans MS" panose="030F0702030302020204" pitchFamily="66" charset="0"/>
              </a:rPr>
              <a:t>采访</a:t>
            </a:r>
            <a:r>
              <a:rPr lang="en-US" altLang="zh-CN" sz="2000" b="1" dirty="0">
                <a:latin typeface="Comic Sans MS" panose="030F0702030302020204" pitchFamily="66" charset="0"/>
              </a:rPr>
              <a:t>)</a:t>
            </a:r>
            <a:endParaRPr lang="en-US" altLang="zh-CN" sz="2000" b="1" dirty="0">
              <a:latin typeface="Comic Sans MS" panose="030F0702030302020204" pitchFamily="66" charset="0"/>
            </a:endParaRPr>
          </a:p>
          <a:p>
            <a:endParaRPr lang="en-US" altLang="zh-CN" sz="2000" b="1" dirty="0">
              <a:latin typeface="Comic Sans MS" panose="030F0702030302020204" pitchFamily="66" charset="0"/>
            </a:endParaRPr>
          </a:p>
          <a:p>
            <a:endParaRPr lang="en-US" altLang="zh-CN" sz="2000" b="1" dirty="0">
              <a:latin typeface="Comic Sans MS" panose="030F0702030302020204" pitchFamily="66" charset="0"/>
            </a:endParaRPr>
          </a:p>
          <a:p>
            <a:endParaRPr lang="en-US" altLang="zh-CN" sz="2000" b="1" dirty="0">
              <a:latin typeface="Comic Sans MS" panose="030F0702030302020204" pitchFamily="66" charset="0"/>
            </a:endParaRPr>
          </a:p>
        </p:txBody>
      </p:sp>
      <p:sp>
        <p:nvSpPr>
          <p:cNvPr id="117771" name="Text Box 11"/>
          <p:cNvSpPr txBox="1"/>
          <p:nvPr/>
        </p:nvSpPr>
        <p:spPr>
          <a:xfrm>
            <a:off x="2133600" y="304800"/>
            <a:ext cx="7620000" cy="210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Comic Sans MS" panose="030F0702030302020204" pitchFamily="66" charset="0"/>
              </a:rPr>
              <a:t>Suppose(</a:t>
            </a:r>
            <a:r>
              <a:rPr lang="zh-CN" altLang="en-US" sz="2400" b="1" dirty="0">
                <a:latin typeface="Comic Sans MS" panose="030F0702030302020204" pitchFamily="66" charset="0"/>
              </a:rPr>
              <a:t>假设</a:t>
            </a:r>
            <a:r>
              <a:rPr lang="en-US" altLang="zh-CN" sz="2400" b="1" dirty="0">
                <a:latin typeface="Comic Sans MS" panose="030F0702030302020204" pitchFamily="66" charset="0"/>
              </a:rPr>
              <a:t>)you are a news reporter(</a:t>
            </a:r>
            <a:r>
              <a:rPr lang="zh-CN" altLang="en-US" sz="2400" b="1" dirty="0">
                <a:latin typeface="Comic Sans MS" panose="030F0702030302020204" pitchFamily="66" charset="0"/>
              </a:rPr>
              <a:t>记者</a:t>
            </a:r>
            <a:r>
              <a:rPr lang="en-US" altLang="zh-CN" sz="2400" b="1" dirty="0">
                <a:latin typeface="Comic Sans MS" panose="030F0702030302020204" pitchFamily="66" charset="0"/>
              </a:rPr>
              <a:t>). Interview Nora or Sandy about their </a:t>
            </a:r>
            <a:endParaRPr lang="en-US" altLang="zh-CN" sz="2400" b="1" dirty="0">
              <a:latin typeface="Comic Sans MS" panose="030F0702030302020204" pitchFamily="66" charset="0"/>
            </a:endParaRPr>
          </a:p>
          <a:p>
            <a:r>
              <a:rPr lang="en-US" altLang="zh-CN" sz="2400" b="1" dirty="0">
                <a:latin typeface="Comic Sans MS" panose="030F0702030302020204" pitchFamily="66" charset="0"/>
              </a:rPr>
              <a:t>future plans.</a:t>
            </a:r>
            <a:endParaRPr lang="en-US" altLang="zh-CN" sz="2400" b="1" dirty="0">
              <a:latin typeface="Comic Sans MS" panose="030F0702030302020204" pitchFamily="66" charset="0"/>
            </a:endParaRPr>
          </a:p>
          <a:p>
            <a:endParaRPr lang="en-US" altLang="zh-CN" sz="24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endParaRPr lang="en-US" altLang="zh-CN" sz="2400" dirty="0">
              <a:latin typeface="Comic Sans MS" panose="030F0702030302020204" pitchFamily="66" charset="0"/>
            </a:endParaRPr>
          </a:p>
        </p:txBody>
      </p:sp>
      <p:sp>
        <p:nvSpPr>
          <p:cNvPr id="117772" name="Rectangle 12"/>
          <p:cNvSpPr/>
          <p:nvPr/>
        </p:nvSpPr>
        <p:spPr>
          <a:xfrm>
            <a:off x="1981200" y="1752600"/>
            <a:ext cx="7848600" cy="4838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</a:rPr>
              <a:t>A: Hello, I’m a reporter from CCTV. May I ask</a:t>
            </a:r>
            <a:endParaRPr lang="en-US" altLang="zh-CN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</a:rPr>
              <a:t>     you some questions?</a:t>
            </a:r>
            <a:endParaRPr lang="en-US" altLang="zh-CN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en-US" altLang="zh-CN" sz="2400" b="1" dirty="0">
                <a:latin typeface="Arial" panose="020B0604020202020204" pitchFamily="34" charset="0"/>
              </a:rPr>
              <a:t>B: Sure. …</a:t>
            </a:r>
            <a:endParaRPr lang="en-US" altLang="zh-CN" sz="2400" b="1" dirty="0">
              <a:latin typeface="Arial" panose="020B0604020202020204" pitchFamily="34" charset="0"/>
            </a:endParaRPr>
          </a:p>
          <a:p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</a:rPr>
              <a:t>A: What would you like to do when you grow up?</a:t>
            </a:r>
            <a:endParaRPr lang="en-US" altLang="zh-CN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en-US" altLang="zh-CN" sz="2400" b="1" dirty="0">
                <a:latin typeface="Arial" panose="020B0604020202020204" pitchFamily="34" charset="0"/>
              </a:rPr>
              <a:t>B:</a:t>
            </a:r>
            <a:r>
              <a:rPr lang="en-US" altLang="zh-CN" sz="2400" b="1" dirty="0">
                <a:solidFill>
                  <a:srgbClr val="008000"/>
                </a:solidFill>
                <a:latin typeface="Arial" panose="020B0604020202020204" pitchFamily="34" charset="0"/>
              </a:rPr>
              <a:t> </a:t>
            </a:r>
            <a:r>
              <a:rPr lang="en-US" altLang="zh-CN" sz="2400" b="1" dirty="0">
                <a:latin typeface="Arial" panose="020B0604020202020204" pitchFamily="34" charset="0"/>
              </a:rPr>
              <a:t>I’d like to…/ I hope/want  to…/ I’m willing      </a:t>
            </a:r>
            <a:endParaRPr lang="en-US" altLang="zh-CN" sz="2400" b="1" dirty="0">
              <a:latin typeface="Arial" panose="020B0604020202020204" pitchFamily="34" charset="0"/>
            </a:endParaRPr>
          </a:p>
          <a:p>
            <a:r>
              <a:rPr lang="en-US" altLang="zh-CN" sz="2400" b="1" dirty="0">
                <a:latin typeface="Arial" panose="020B0604020202020204" pitchFamily="34" charset="0"/>
              </a:rPr>
              <a:t>     /ready to …</a:t>
            </a:r>
            <a:endParaRPr lang="en-US" altLang="zh-CN" sz="2400" b="1" dirty="0">
              <a:latin typeface="Arial" panose="020B0604020202020204" pitchFamily="34" charset="0"/>
            </a:endParaRPr>
          </a:p>
          <a:p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</a:rPr>
              <a:t>A: Why...?</a:t>
            </a:r>
            <a:endParaRPr lang="en-US" altLang="zh-CN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en-US" altLang="zh-CN" sz="2400" b="1" dirty="0">
                <a:latin typeface="Arial" panose="020B0604020202020204" pitchFamily="34" charset="0"/>
              </a:rPr>
              <a:t>B: Because I like/ can…</a:t>
            </a:r>
            <a:endParaRPr lang="en-US" altLang="zh-CN" sz="2400" b="1" dirty="0">
              <a:solidFill>
                <a:srgbClr val="008000"/>
              </a:solidFill>
              <a:latin typeface="Arial" panose="020B0604020202020204" pitchFamily="34" charset="0"/>
            </a:endParaRPr>
          </a:p>
          <a:p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</a:rPr>
              <a:t>A: What would you do if you are …</a:t>
            </a:r>
            <a:endParaRPr lang="en-US" altLang="zh-CN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en-US" altLang="zh-CN" sz="2400" b="1" dirty="0">
                <a:latin typeface="Arial" panose="020B0604020202020204" pitchFamily="34" charset="0"/>
              </a:rPr>
              <a:t>B: I want / hope  to…</a:t>
            </a:r>
            <a:endParaRPr lang="en-US" altLang="zh-CN" sz="2400" b="1" dirty="0">
              <a:latin typeface="Arial" panose="020B0604020202020204" pitchFamily="34" charset="0"/>
            </a:endParaRPr>
          </a:p>
          <a:p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</a:rPr>
              <a:t>A: It’s great to…</a:t>
            </a:r>
            <a:endParaRPr lang="en-US" altLang="zh-CN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en-US" altLang="zh-CN" sz="2400" b="1" dirty="0">
                <a:latin typeface="Arial" panose="020B0604020202020204" pitchFamily="34" charset="0"/>
              </a:rPr>
              <a:t>B: Thank you for …</a:t>
            </a:r>
            <a:endParaRPr lang="en-US" altLang="zh-CN" sz="2400" b="1" dirty="0">
              <a:latin typeface="Arial" panose="020B0604020202020204" pitchFamily="34" charset="0"/>
            </a:endParaRPr>
          </a:p>
          <a:p>
            <a:endParaRPr lang="en-US" altLang="zh-CN" sz="2400" b="1" dirty="0">
              <a:solidFill>
                <a:srgbClr val="008000"/>
              </a:solidFill>
              <a:latin typeface="Arial" panose="020B0604020202020204" pitchFamily="34" charset="0"/>
            </a:endParaRPr>
          </a:p>
        </p:txBody>
      </p:sp>
      <p:pic>
        <p:nvPicPr>
          <p:cNvPr id="117776" name="Picture 16" descr="115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00" y="1981200"/>
            <a:ext cx="1076325" cy="1120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3" name="Picture 18" descr="WL_1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3733800"/>
            <a:ext cx="2057400" cy="2057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7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7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>
                                            <p:txEl>
                                              <p:charRg st="0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7771">
                                            <p:txEl>
                                              <p:charRg st="0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7771">
                                            <p:txEl>
                                              <p:charRg st="0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>
                                            <p:txEl>
                                              <p:charRg st="77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7771">
                                            <p:txEl>
                                              <p:charRg st="77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7771">
                                            <p:txEl>
                                              <p:charRg st="77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>
                                            <p:txEl>
                                              <p:charRg st="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7772">
                                            <p:txEl>
                                              <p:charRg st="0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>
                                            <p:txEl>
                                              <p:charRg st="46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7772">
                                            <p:txEl>
                                              <p:charRg st="46" end="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>
                                            <p:txEl>
                                              <p:charRg st="71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7772">
                                            <p:txEl>
                                              <p:charRg st="71" end="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>
                                            <p:txEl>
                                              <p:charRg st="82" end="1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7772">
                                            <p:txEl>
                                              <p:charRg st="82" end="1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>
                                            <p:txEl>
                                              <p:charRg st="129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7772">
                                            <p:txEl>
                                              <p:charRg st="129" end="1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>
                                            <p:txEl>
                                              <p:charRg st="182" end="1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7772">
                                            <p:txEl>
                                              <p:charRg st="182" end="1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>
                                            <p:txEl>
                                              <p:charRg st="199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7772">
                                            <p:txEl>
                                              <p:charRg st="199" end="2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>
                                            <p:txEl>
                                              <p:charRg st="210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17772">
                                            <p:txEl>
                                              <p:charRg st="210" end="2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>
                                            <p:txEl>
                                              <p:charRg st="234" end="2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17772">
                                            <p:txEl>
                                              <p:charRg st="234" end="2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>
                                            <p:txEl>
                                              <p:charRg st="268" end="2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7772">
                                            <p:txEl>
                                              <p:charRg st="268" end="2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>
                                            <p:txEl>
                                              <p:charRg st="290" end="3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17772">
                                            <p:txEl>
                                              <p:charRg st="290" end="3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>
                                            <p:txEl>
                                              <p:charRg st="308" end="3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17772">
                                            <p:txEl>
                                              <p:charRg st="308" end="3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7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21506" name="Picture 2" descr="jimi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7" name="Rectangle 3"/>
          <p:cNvSpPr>
            <a:spLocks noGrp="1"/>
          </p:cNvSpPr>
          <p:nvPr>
            <p:ph type="body"/>
          </p:nvPr>
        </p:nvSpPr>
        <p:spPr>
          <a:xfrm>
            <a:off x="0" y="381000"/>
            <a:ext cx="8915400" cy="1905000"/>
          </a:xfrm>
        </p:spPr>
        <p:txBody>
          <a:bodyPr vert="horz" wrap="square" lIns="91440" tIns="45720" rIns="91440" bIns="45720" anchor="t"/>
          <a:p>
            <a:pPr lvl="4" eaLnBrk="1" hangingPunct="1">
              <a:lnSpc>
                <a:spcPct val="90000"/>
              </a:lnSpc>
              <a:buNone/>
            </a:pPr>
            <a:r>
              <a:rPr lang="en-US" altLang="zh-CN" sz="3200" b="1" dirty="0">
                <a:solidFill>
                  <a:srgbClr val="FF3300"/>
                </a:solidFill>
                <a:latin typeface="Comic Sans MS" panose="030F0702030302020204" pitchFamily="66" charset="0"/>
              </a:rPr>
              <a:t>Speak up:</a:t>
            </a:r>
            <a:endParaRPr lang="en-US" altLang="zh-CN" sz="4400" b="1" dirty="0">
              <a:solidFill>
                <a:srgbClr val="FF3300"/>
              </a:solidFill>
            </a:endParaRPr>
          </a:p>
          <a:p>
            <a:pPr lvl="4" eaLnBrk="1" hangingPunct="1">
              <a:lnSpc>
                <a:spcPct val="90000"/>
              </a:lnSpc>
              <a:buNone/>
            </a:pPr>
            <a:r>
              <a:rPr lang="en-US" altLang="zh-CN" sz="4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      What’s he like?</a:t>
            </a:r>
            <a:endParaRPr lang="en-US" altLang="zh-CN" sz="44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</a:rPr>
              <a:t>  </a:t>
            </a:r>
            <a:endParaRPr lang="en-US" altLang="zh-CN" b="1" dirty="0">
              <a:latin typeface="Times New Roman" panose="02020603050405020304" pitchFamily="18" charset="0"/>
            </a:endParaRPr>
          </a:p>
        </p:txBody>
      </p:sp>
      <p:sp>
        <p:nvSpPr>
          <p:cNvPr id="21508" name="Rectangle 4"/>
          <p:cNvSpPr/>
          <p:nvPr/>
        </p:nvSpPr>
        <p:spPr>
          <a:xfrm>
            <a:off x="0" y="2438400"/>
            <a:ext cx="6248400" cy="1260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altLang="zh-CN" sz="3200" b="1" dirty="0">
                <a:latin typeface="Comic Sans MS" panose="030F0702030302020204" pitchFamily="66" charset="0"/>
              </a:rPr>
              <a:t>Sandy and Helen are          talking about their friends. </a:t>
            </a:r>
            <a:endParaRPr lang="en-US" altLang="zh-CN" sz="3200" b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Picture 5" descr="max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0"/>
            <a:ext cx="3200400" cy="6629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3" name="Picture 7" descr="betty_meitu_1">
            <a:hlinkClick r:id="rId3" action="ppaction://hlinksldjump"/>
          </p:cNvPr>
          <p:cNvPicPr>
            <a:picLocks noChangeAspect="1"/>
          </p:cNvPicPr>
          <p:nvPr>
            <p:ph type="title"/>
          </p:nvPr>
        </p:nvPicPr>
        <p:blipFill>
          <a:blip r:embed="rId4"/>
          <a:srcRect/>
          <a:stretch>
            <a:fillRect/>
          </a:stretch>
        </p:blipFill>
        <p:spPr>
          <a:xfrm>
            <a:off x="0" y="0"/>
            <a:ext cx="2971800" cy="6629400"/>
          </a:xfrm>
        </p:spPr>
      </p:pic>
      <p:pic>
        <p:nvPicPr>
          <p:cNvPr id="5124" name="Picture 8" descr="may202_meitu_1">
            <a:hlinkClick r:id="rId5" action="ppaction://hlinksldjump"/>
          </p:cNvPr>
          <p:cNvPicPr>
            <a:picLocks noChangeAspect="1"/>
          </p:cNvPicPr>
          <p:nvPr>
            <p:ph idx="1"/>
          </p:nvPr>
        </p:nvPicPr>
        <p:blipFill>
          <a:blip r:embed="rId6"/>
          <a:srcRect/>
          <a:stretch>
            <a:fillRect/>
          </a:stretch>
        </p:blipFill>
        <p:spPr>
          <a:xfrm>
            <a:off x="2895600" y="0"/>
            <a:ext cx="3048000" cy="6629400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3732" name="Text Box 4"/>
          <p:cNvSpPr txBox="1"/>
          <p:nvPr/>
        </p:nvSpPr>
        <p:spPr>
          <a:xfrm>
            <a:off x="609600" y="1066800"/>
            <a:ext cx="8153400" cy="3937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buAutoNum type="arabicPeriod"/>
            </a:pPr>
            <a:r>
              <a:rPr lang="en-US" altLang="zh-CN" sz="3600" b="1" dirty="0">
                <a:latin typeface="Times New Roman" panose="02020603050405020304" pitchFamily="18" charset="0"/>
              </a:rPr>
              <a:t> Who is the boy on the left?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altLang="zh-CN" sz="3600" b="1" dirty="0">
              <a:latin typeface="Times New Roman" panose="02020603050405020304" pitchFamily="18" charset="0"/>
            </a:endParaRPr>
          </a:p>
          <a:p>
            <a:pPr marL="342900" indent="-342900"/>
            <a:r>
              <a:rPr lang="en-US" altLang="zh-CN" sz="3600" b="1" dirty="0">
                <a:latin typeface="Times New Roman" panose="02020603050405020304" pitchFamily="18" charset="0"/>
              </a:rPr>
              <a:t>2. What is he like?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marL="342900" indent="-342900"/>
            <a:endParaRPr lang="en-US" altLang="zh-CN" sz="3600" b="1" dirty="0">
              <a:latin typeface="Times New Roman" panose="02020603050405020304" pitchFamily="18" charset="0"/>
            </a:endParaRPr>
          </a:p>
          <a:p>
            <a:pPr marL="342900" indent="-342900"/>
            <a:r>
              <a:rPr lang="en-US" altLang="zh-CN" sz="3600" b="1" dirty="0">
                <a:latin typeface="Times New Roman" panose="02020603050405020304" pitchFamily="18" charset="0"/>
              </a:rPr>
              <a:t>3. Who’s the girl next to peter?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marL="342900" indent="-342900"/>
            <a:endParaRPr lang="en-US" altLang="zh-CN" sz="3600" b="1" dirty="0">
              <a:latin typeface="Times New Roman" panose="02020603050405020304" pitchFamily="18" charset="0"/>
            </a:endParaRPr>
          </a:p>
          <a:p>
            <a:pPr marL="342900" indent="-342900"/>
            <a:r>
              <a:rPr lang="en-US" altLang="zh-CN" sz="3600" b="1" dirty="0">
                <a:latin typeface="Times New Roman" panose="02020603050405020304" pitchFamily="18" charset="0"/>
              </a:rPr>
              <a:t>4. What is Lucy like?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73730" name="Text Box 2"/>
          <p:cNvSpPr txBox="1"/>
          <p:nvPr/>
        </p:nvSpPr>
        <p:spPr>
          <a:xfrm>
            <a:off x="1066800" y="1600200"/>
            <a:ext cx="2057400" cy="641350"/>
          </a:xfrm>
          <a:prstGeom prst="rect">
            <a:avLst/>
          </a:prstGeom>
          <a:noFill/>
          <a:ln w="57150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solidFill>
                  <a:srgbClr val="0000CC"/>
                </a:solidFill>
                <a:latin typeface="Comic Sans MS" panose="030F0702030302020204" pitchFamily="66" charset="0"/>
                <a:ea typeface="黑体" panose="02010609060101010101" pitchFamily="2" charset="-122"/>
              </a:rPr>
              <a:t>Peter.</a:t>
            </a:r>
            <a:endParaRPr lang="en-US" altLang="zh-CN" sz="3600" b="1" dirty="0">
              <a:solidFill>
                <a:srgbClr val="0000CC"/>
              </a:solidFill>
              <a:latin typeface="Comic Sans MS" panose="030F0702030302020204" pitchFamily="66" charset="0"/>
              <a:ea typeface="黑体" panose="02010609060101010101" pitchFamily="2" charset="-122"/>
            </a:endParaRPr>
          </a:p>
        </p:txBody>
      </p:sp>
      <p:sp>
        <p:nvSpPr>
          <p:cNvPr id="73733" name="Text Box 5"/>
          <p:cNvSpPr txBox="1"/>
          <p:nvPr/>
        </p:nvSpPr>
        <p:spPr>
          <a:xfrm>
            <a:off x="1143000" y="2743200"/>
            <a:ext cx="7391400" cy="641350"/>
          </a:xfrm>
          <a:prstGeom prst="rect">
            <a:avLst/>
          </a:prstGeom>
          <a:noFill/>
          <a:ln w="57150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solidFill>
                  <a:srgbClr val="0000CC"/>
                </a:solidFill>
                <a:latin typeface="Comic Sans MS" panose="030F0702030302020204" pitchFamily="66" charset="0"/>
                <a:ea typeface="黑体" panose="02010609060101010101" pitchFamily="2" charset="-122"/>
              </a:rPr>
              <a:t>clever and humoroust.</a:t>
            </a:r>
            <a:endParaRPr lang="en-US" altLang="zh-CN" sz="3600" b="1" dirty="0">
              <a:solidFill>
                <a:srgbClr val="0000CC"/>
              </a:solidFill>
              <a:latin typeface="Comic Sans MS" panose="030F0702030302020204" pitchFamily="66" charset="0"/>
              <a:ea typeface="黑体" panose="02010609060101010101" pitchFamily="2" charset="-122"/>
            </a:endParaRPr>
          </a:p>
        </p:txBody>
      </p:sp>
      <p:sp>
        <p:nvSpPr>
          <p:cNvPr id="73734" name="Text Box 6"/>
          <p:cNvSpPr txBox="1"/>
          <p:nvPr/>
        </p:nvSpPr>
        <p:spPr>
          <a:xfrm>
            <a:off x="1066800" y="3810000"/>
            <a:ext cx="8077200" cy="641350"/>
          </a:xfrm>
          <a:prstGeom prst="rect">
            <a:avLst/>
          </a:prstGeom>
          <a:noFill/>
          <a:ln w="57150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Lucy</a:t>
            </a:r>
            <a:r>
              <a:rPr lang="en-US" altLang="zh-CN" sz="3600" b="1" dirty="0">
                <a:solidFill>
                  <a:srgbClr val="0000CC"/>
                </a:solidFill>
                <a:latin typeface="Comic Sans MS" panose="030F0702030302020204" pitchFamily="66" charset="0"/>
                <a:ea typeface="黑体" panose="02010609060101010101" pitchFamily="2" charset="-122"/>
              </a:rPr>
              <a:t>,small girl with a ponytail.</a:t>
            </a:r>
            <a:endParaRPr lang="en-US" altLang="zh-CN" sz="3600" b="1" dirty="0">
              <a:solidFill>
                <a:srgbClr val="0000CC"/>
              </a:solidFill>
              <a:latin typeface="Comic Sans MS" panose="030F0702030302020204" pitchFamily="66" charset="0"/>
              <a:ea typeface="黑体" panose="02010609060101010101" pitchFamily="2" charset="-122"/>
            </a:endParaRPr>
          </a:p>
        </p:txBody>
      </p:sp>
      <p:sp>
        <p:nvSpPr>
          <p:cNvPr id="73735" name="Text Box 7"/>
          <p:cNvSpPr txBox="1"/>
          <p:nvPr/>
        </p:nvSpPr>
        <p:spPr>
          <a:xfrm>
            <a:off x="914400" y="5257800"/>
            <a:ext cx="7391400" cy="641350"/>
          </a:xfrm>
          <a:prstGeom prst="rect">
            <a:avLst/>
          </a:prstGeom>
          <a:noFill/>
          <a:ln w="57150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solidFill>
                  <a:srgbClr val="0000CC"/>
                </a:solidFill>
                <a:latin typeface="Comic Sans MS" panose="030F0702030302020204" pitchFamily="66" charset="0"/>
                <a:ea typeface="黑体" panose="02010609060101010101" pitchFamily="2" charset="-122"/>
              </a:rPr>
              <a:t>Shy and quiet.</a:t>
            </a:r>
            <a:endParaRPr lang="en-US" altLang="zh-CN" sz="3600" b="1" dirty="0">
              <a:solidFill>
                <a:srgbClr val="0000CC"/>
              </a:solidFill>
              <a:latin typeface="Comic Sans MS" panose="030F0702030302020204" pitchFamily="66" charset="0"/>
              <a:ea typeface="黑体" panose="02010609060101010101" pitchFamily="2" charset="-122"/>
            </a:endParaRPr>
          </a:p>
        </p:txBody>
      </p:sp>
      <p:sp>
        <p:nvSpPr>
          <p:cNvPr id="22535" name="Rectangle 8"/>
          <p:cNvSpPr/>
          <p:nvPr/>
        </p:nvSpPr>
        <p:spPr>
          <a:xfrm>
            <a:off x="381000" y="381000"/>
            <a:ext cx="9372600" cy="549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CN" sz="3000" b="1" dirty="0">
                <a:solidFill>
                  <a:srgbClr val="FF0000"/>
                </a:solidFill>
                <a:latin typeface="Arial" panose="020B0604020202020204" pitchFamily="34" charset="0"/>
              </a:rPr>
              <a:t>Listen to the tape and answer the questions.</a:t>
            </a:r>
            <a:endParaRPr lang="en-US" altLang="zh-CN" sz="3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14344" name="U1Inte03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467600" y="4876800"/>
            <a:ext cx="990600" cy="990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43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3" dur="29083" fill="hold"/>
                                        <p:tgtEl>
                                          <p:spTgt spid="1434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4"/>
                  </p:tgtEl>
                </p:cond>
              </p:nextCondLst>
            </p:seq>
            <p:audio>
              <p:cMediaNode>
                <p:cTn id="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44"/>
                </p:tgtEl>
              </p:cMediaNode>
            </p:audio>
          </p:childTnLst>
        </p:cTn>
      </p:par>
    </p:tnLst>
    <p:bldLst>
      <p:bldP spid="73732" grpId="0"/>
      <p:bldP spid="73730" grpId="0"/>
      <p:bldP spid="73733" grpId="0"/>
      <p:bldP spid="73734" grpId="0"/>
      <p:bldP spid="7373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23906" name="Text Box 2"/>
          <p:cNvSpPr txBox="1"/>
          <p:nvPr/>
        </p:nvSpPr>
        <p:spPr>
          <a:xfrm>
            <a:off x="838200" y="1371600"/>
            <a:ext cx="9144000" cy="5008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Times New Roman" panose="02020603050405020304" pitchFamily="18" charset="0"/>
              </a:rPr>
              <a:t>A: Who is the boy …?</a:t>
            </a:r>
            <a:endParaRPr lang="en-US" altLang="zh-CN" sz="28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B: Oh, this is … I think he looks …</a:t>
            </a:r>
            <a:r>
              <a:rPr lang="en-US" altLang="zh-CN" sz="2800" b="1" dirty="0">
                <a:latin typeface="Times New Roman" panose="02020603050405020304" pitchFamily="18" charset="0"/>
              </a:rPr>
              <a:t>  </a:t>
            </a:r>
            <a:endParaRPr lang="en-US" altLang="zh-CN" sz="28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Times New Roman" panose="02020603050405020304" pitchFamily="18" charset="0"/>
              </a:rPr>
              <a:t>A: Yes, I agree.</a:t>
            </a:r>
            <a:endParaRPr lang="en-US" altLang="zh-CN" sz="28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B: He is  …  in my class.</a:t>
            </a:r>
            <a:endParaRPr lang="en-US" altLang="zh-CN" sz="28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Times New Roman" panose="02020603050405020304" pitchFamily="18" charset="0"/>
              </a:rPr>
              <a:t>A: What’s he like?</a:t>
            </a:r>
            <a:endParaRPr lang="en-US" altLang="zh-CN" sz="28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B: He’s …. He’d like to be … when he grows up.</a:t>
            </a:r>
            <a:endParaRPr lang="en-US" altLang="zh-CN" sz="28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Times New Roman" panose="02020603050405020304" pitchFamily="18" charset="0"/>
              </a:rPr>
              <a:t>A: Who is the girl …?</a:t>
            </a:r>
            <a:endParaRPr lang="en-US" altLang="zh-CN" sz="28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B: She’s…</a:t>
            </a:r>
            <a:endParaRPr lang="en-US" altLang="zh-CN" sz="28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5" name="Rectangle 4"/>
          <p:cNvSpPr/>
          <p:nvPr/>
        </p:nvSpPr>
        <p:spPr>
          <a:xfrm>
            <a:off x="2209800" y="762000"/>
            <a:ext cx="4284663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Talking about friends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3906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906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3906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charRg st="21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3906">
                                            <p:txEl>
                                              <p:charRg st="21" end="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3906">
                                            <p:txEl>
                                              <p:charRg st="21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3906">
                                            <p:txEl>
                                              <p:charRg st="21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charRg st="59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3906">
                                            <p:txEl>
                                              <p:charRg st="59" end="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3906">
                                            <p:txEl>
                                              <p:charRg st="59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3906">
                                            <p:txEl>
                                              <p:charRg st="59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charRg st="76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3906">
                                            <p:txEl>
                                              <p:charRg st="76" end="1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3906">
                                            <p:txEl>
                                              <p:charRg st="76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3906">
                                            <p:txEl>
                                              <p:charRg st="76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charRg st="102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3906">
                                            <p:txEl>
                                              <p:charRg st="102" end="1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3906">
                                            <p:txEl>
                                              <p:charRg st="102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3906">
                                            <p:txEl>
                                              <p:charRg st="102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charRg st="121" end="1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3906">
                                            <p:txEl>
                                              <p:charRg st="121" end="1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3906">
                                            <p:txEl>
                                              <p:charRg st="121" end="16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3906">
                                            <p:txEl>
                                              <p:charRg st="121" end="16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charRg st="168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3906">
                                            <p:txEl>
                                              <p:charRg st="168" end="1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3906">
                                            <p:txEl>
                                              <p:charRg st="168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3906">
                                            <p:txEl>
                                              <p:charRg st="168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charRg st="190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3906">
                                            <p:txEl>
                                              <p:charRg st="190" end="2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3906">
                                            <p:txEl>
                                              <p:charRg st="190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3906">
                                            <p:txEl>
                                              <p:charRg st="190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endParaRPr lang="zh-CN" altLang="en-US" dirty="0"/>
          </a:p>
        </p:txBody>
      </p:sp>
      <p:sp>
        <p:nvSpPr>
          <p:cNvPr id="24579" name="Rectangle 3"/>
          <p:cNvSpPr>
            <a:spLocks noGrp="1"/>
          </p:cNvSpPr>
          <p:nvPr>
            <p:ph idx="1"/>
          </p:nvPr>
        </p:nvSpPr>
        <p:spPr>
          <a:xfrm>
            <a:off x="457200" y="304800"/>
            <a:ext cx="8382000" cy="5211763"/>
          </a:xfrm>
        </p:spPr>
        <p:txBody>
          <a:bodyPr vert="horz" wrap="square" lIns="91440" tIns="45720" rIns="91440" bIns="45720" anchor="t"/>
          <a:p>
            <a:r>
              <a:rPr lang="en-US" altLang="zh-CN" b="1" dirty="0">
                <a:solidFill>
                  <a:srgbClr val="FF0000"/>
                </a:solidFill>
                <a:latin typeface="Comic Sans MS" panose="030F0702030302020204" pitchFamily="66" charset="0"/>
              </a:rPr>
              <a:t>Say something about your friend’s future plans</a:t>
            </a:r>
            <a:endParaRPr lang="en-US" altLang="zh-CN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altLang="zh-CN" b="1" dirty="0">
                <a:solidFill>
                  <a:srgbClr val="0000CC"/>
                </a:solidFill>
                <a:latin typeface="Comic Sans MS" panose="030F0702030302020204" pitchFamily="66" charset="0"/>
              </a:rPr>
              <a:t>Hello, I am ... </a:t>
            </a:r>
            <a:endParaRPr lang="en-US" altLang="zh-CN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  <a:p>
            <a:r>
              <a:rPr lang="en-US" altLang="zh-CN" b="1" dirty="0">
                <a:solidFill>
                  <a:srgbClr val="0000CC"/>
                </a:solidFill>
                <a:latin typeface="Comic Sans MS" panose="030F0702030302020204" pitchFamily="66" charset="0"/>
              </a:rPr>
              <a:t>My good friend is… </a:t>
            </a:r>
            <a:endParaRPr lang="en-US" altLang="zh-CN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  <a:p>
            <a:r>
              <a:rPr lang="en-US" altLang="zh-CN" b="1" dirty="0">
                <a:solidFill>
                  <a:srgbClr val="0000CC"/>
                </a:solidFill>
                <a:latin typeface="Comic Sans MS" panose="030F0702030302020204" pitchFamily="66" charset="0"/>
              </a:rPr>
              <a:t>He/She would like to …when he/she grows up. </a:t>
            </a:r>
            <a:endParaRPr lang="en-US" altLang="zh-CN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  <a:p>
            <a:r>
              <a:rPr lang="en-US" altLang="zh-CN" b="1" dirty="0">
                <a:solidFill>
                  <a:srgbClr val="0000CC"/>
                </a:solidFill>
                <a:latin typeface="Comic Sans MS" panose="030F0702030302020204" pitchFamily="66" charset="0"/>
              </a:rPr>
              <a:t>He/She wants to be ... in the future.  </a:t>
            </a:r>
            <a:endParaRPr lang="en-US" altLang="zh-CN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  <a:p>
            <a:r>
              <a:rPr lang="en-US" altLang="zh-CN" b="1" dirty="0">
                <a:solidFill>
                  <a:srgbClr val="0000CC"/>
                </a:solidFill>
                <a:latin typeface="Comic Sans MS" panose="030F0702030302020204" pitchFamily="66" charset="0"/>
              </a:rPr>
              <a:t>He/She hopes to …</a:t>
            </a:r>
            <a:endParaRPr lang="en-US" altLang="zh-CN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  <a:p>
            <a:r>
              <a:rPr lang="en-US" altLang="zh-CN" b="1" dirty="0">
                <a:solidFill>
                  <a:srgbClr val="0000CC"/>
                </a:solidFill>
                <a:latin typeface="Comic Sans MS" panose="030F0702030302020204" pitchFamily="66" charset="0"/>
              </a:rPr>
              <a:t>He/She thinks it is great to …</a:t>
            </a:r>
            <a:endParaRPr lang="en-US" altLang="zh-CN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  <a:p>
            <a:endParaRPr lang="en-US" altLang="zh-CN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24580" name="Picture 22" descr="小天使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257800"/>
            <a:ext cx="1443038" cy="12668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581" name="Text Box 5"/>
          <p:cNvSpPr txBox="1"/>
          <p:nvPr/>
        </p:nvSpPr>
        <p:spPr>
          <a:xfrm>
            <a:off x="838200" y="5867400"/>
            <a:ext cx="304800" cy="20145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Arial" panose="020B0604020202020204" pitchFamily="34" charset="0"/>
                <a:hlinkClick r:id="rId1" action="ppaction://hlinksldjump"/>
              </a:rPr>
              <a:t>幻灯片 </a:t>
            </a:r>
            <a:r>
              <a:rPr lang="en-US" altLang="zh-CN" dirty="0">
                <a:latin typeface="Arial" panose="020B0604020202020204" pitchFamily="34" charset="0"/>
                <a:hlinkClick r:id="rId1" action="ppaction://hlinksldjump"/>
              </a:rPr>
              <a:t>30</a:t>
            </a:r>
            <a:r>
              <a:rPr lang="en-US" altLang="zh-CN" dirty="0">
                <a:latin typeface="Arial" panose="020B0604020202020204" pitchFamily="34" charset="0"/>
              </a:rPr>
              <a:t>1</a:t>
            </a:r>
            <a:endParaRPr lang="en-US" altLang="zh-CN" dirty="0">
              <a:latin typeface="Arial" panose="020B0604020202020204" pitchFamily="34" charset="0"/>
            </a:endParaRPr>
          </a:p>
        </p:txBody>
      </p:sp>
      <p:pic>
        <p:nvPicPr>
          <p:cNvPr id="24582" name="Picture 22" descr="小天使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5334000"/>
            <a:ext cx="1443038" cy="1266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583" name="Picture 22" descr="小天使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5257800"/>
            <a:ext cx="1443038" cy="1266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584" name="Picture 22" descr="小天使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5105400"/>
            <a:ext cx="1443038" cy="12668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585" name="Text Box 9"/>
          <p:cNvSpPr txBox="1"/>
          <p:nvPr/>
        </p:nvSpPr>
        <p:spPr>
          <a:xfrm>
            <a:off x="2209800" y="5791200"/>
            <a:ext cx="381000" cy="20145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Arial" panose="020B0604020202020204" pitchFamily="34" charset="0"/>
              </a:rPr>
              <a:t>2</a:t>
            </a:r>
            <a:r>
              <a:rPr lang="zh-CN" altLang="en-US" dirty="0">
                <a:latin typeface="Arial" panose="020B0604020202020204" pitchFamily="34" charset="0"/>
                <a:hlinkClick r:id="rId1" action="ppaction://hlinksldjump"/>
              </a:rPr>
              <a:t>幻灯片 </a:t>
            </a:r>
            <a:r>
              <a:rPr lang="en-US" altLang="zh-CN" dirty="0">
                <a:latin typeface="Arial" panose="020B0604020202020204" pitchFamily="34" charset="0"/>
                <a:hlinkClick r:id="rId1" action="ppaction://hlinksldjump"/>
              </a:rPr>
              <a:t>31</a:t>
            </a: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24586" name="Text Box 10"/>
          <p:cNvSpPr txBox="1"/>
          <p:nvPr/>
        </p:nvSpPr>
        <p:spPr>
          <a:xfrm>
            <a:off x="3657600" y="5943600"/>
            <a:ext cx="5334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Arial" panose="020B0604020202020204" pitchFamily="34" charset="0"/>
              </a:rPr>
              <a:t>3</a:t>
            </a: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24587" name="Text Box 11"/>
          <p:cNvSpPr txBox="1"/>
          <p:nvPr/>
        </p:nvSpPr>
        <p:spPr>
          <a:xfrm>
            <a:off x="6172200" y="5715000"/>
            <a:ext cx="304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Arial" panose="020B0604020202020204" pitchFamily="34" charset="0"/>
              </a:rPr>
              <a:t>4</a:t>
            </a:r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endParaRPr lang="zh-CN" altLang="en-US" dirty="0"/>
          </a:p>
        </p:txBody>
      </p:sp>
      <p:sp>
        <p:nvSpPr>
          <p:cNvPr id="53251" name="Rectangle 3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 vert="horz" wrap="square" lIns="91440" tIns="45720" rIns="91440" bIns="45720" anchor="t"/>
          <a:p>
            <a:endParaRPr lang="en-US" altLang="zh-CN" dirty="0"/>
          </a:p>
          <a:p>
            <a:endParaRPr lang="en-US" altLang="zh-CN" b="1" dirty="0"/>
          </a:p>
          <a:p>
            <a:pPr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 </a:t>
            </a:r>
            <a:r>
              <a:rPr lang="en-US" altLang="zh-CN" sz="5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Our futures are not dreams, we should try hard</a:t>
            </a:r>
            <a:r>
              <a:rPr lang="en-US" altLang="zh-CN" sz="5400" b="1" dirty="0">
                <a:solidFill>
                  <a:srgbClr val="FF0000"/>
                </a:solidFill>
              </a:rPr>
              <a:t> .</a:t>
            </a:r>
            <a:endParaRPr lang="zh-CN" altLang="en-US" sz="5400" b="1" dirty="0">
              <a:solidFill>
                <a:srgbClr val="FF0000"/>
              </a:solidFill>
            </a:endParaRPr>
          </a:p>
        </p:txBody>
      </p:sp>
      <p:pic>
        <p:nvPicPr>
          <p:cNvPr id="53254" name="杨培安 - 我相信 - I Do Believe.mp3">
            <a:hlinkClick r:id="" action="ppaction://media"/>
          </p:cNvPr>
          <p:cNvPicPr>
            <a:picLocks noRot="1"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6248400" y="5257800"/>
            <a:ext cx="1143000" cy="1143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3256" name="张雨生 - 我的未来不是梦.mp3">
            <a:hlinkClick r:id="" action="ppaction://media"/>
          </p:cNvPr>
          <p:cNvPicPr>
            <a:picLocks noRot="1"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5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8001000" y="5791200"/>
            <a:ext cx="914400" cy="609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charRg st="2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charRg st="2" end="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3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47537" fill="hold"/>
                                        <p:tgtEl>
                                          <p:spTgt spid="532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54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54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3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311517" fill="hold"/>
                                        <p:tgtEl>
                                          <p:spTgt spid="532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5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56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26626" name="Picture 2" descr="jimi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627" name="Rectangle 3"/>
          <p:cNvSpPr>
            <a:spLocks noGrp="1"/>
          </p:cNvSpPr>
          <p:nvPr>
            <p:ph idx="1"/>
          </p:nvPr>
        </p:nvSpPr>
        <p:spPr>
          <a:xfrm>
            <a:off x="0" y="1676400"/>
            <a:ext cx="8540750" cy="5030788"/>
          </a:xfrm>
        </p:spPr>
        <p:txBody>
          <a:bodyPr vert="horz" wrap="square" lIns="91440" tIns="45720" rIns="91440" bIns="45720" anchor="t"/>
          <a:p>
            <a:pPr marL="609600" indent="-609600" eaLnBrk="1" hangingPunct="1">
              <a:buNone/>
            </a:pPr>
            <a:r>
              <a:rPr lang="en-US" altLang="zh-CN" b="1" dirty="0">
                <a:latin typeface="Times New Roman" panose="02020603050405020304" pitchFamily="18" charset="0"/>
              </a:rPr>
              <a:t>  </a:t>
            </a:r>
            <a:r>
              <a:rPr lang="en-US" altLang="zh-CN" b="1" dirty="0">
                <a:latin typeface="Comic Sans MS" panose="030F0702030302020204" pitchFamily="66" charset="0"/>
              </a:rPr>
              <a:t>1.Try your best to remember the new words and phrases.</a:t>
            </a:r>
            <a:r>
              <a:rPr lang="en-US" altLang="zh-CN" dirty="0">
                <a:latin typeface="Comic Sans MS" panose="030F0702030302020204" pitchFamily="66" charset="0"/>
              </a:rPr>
              <a:t> </a:t>
            </a:r>
            <a:endParaRPr lang="en-US" altLang="zh-CN" b="1" dirty="0">
              <a:latin typeface="Comic Sans MS" panose="030F0702030302020204" pitchFamily="66" charset="0"/>
            </a:endParaRPr>
          </a:p>
          <a:p>
            <a:pPr marL="609600" indent="-609600" eaLnBrk="1" hangingPunct="1">
              <a:buNone/>
            </a:pPr>
            <a:r>
              <a:rPr lang="en-US" altLang="zh-CN" b="1" dirty="0">
                <a:latin typeface="Comic Sans MS" panose="030F0702030302020204" pitchFamily="66" charset="0"/>
              </a:rPr>
              <a:t> 2.Write a diary about your future plains.</a:t>
            </a:r>
            <a:endParaRPr lang="en-US" altLang="zh-CN" b="1" dirty="0">
              <a:latin typeface="Comic Sans MS" panose="030F0702030302020204" pitchFamily="66" charset="0"/>
            </a:endParaRPr>
          </a:p>
          <a:p>
            <a:pPr marL="609600" indent="-609600" eaLnBrk="1" hangingPunct="1">
              <a:lnSpc>
                <a:spcPct val="135000"/>
              </a:lnSpc>
              <a:buNone/>
            </a:pPr>
            <a:r>
              <a:rPr lang="en-US" altLang="zh-CN" b="1" dirty="0">
                <a:latin typeface="Comic Sans MS" panose="030F0702030302020204" pitchFamily="66" charset="0"/>
              </a:rPr>
              <a:t> 3.Preview next lesson.</a:t>
            </a:r>
            <a:endParaRPr lang="en-US" altLang="zh-CN" b="1" dirty="0">
              <a:latin typeface="Comic Sans MS" panose="030F0702030302020204" pitchFamily="66" charset="0"/>
            </a:endParaRPr>
          </a:p>
          <a:p>
            <a:pPr marL="609600" indent="-609600" eaLnBrk="1" hangingPunct="1">
              <a:buNone/>
            </a:pPr>
            <a:r>
              <a:rPr lang="en-US" altLang="zh-CN" b="1" dirty="0">
                <a:latin typeface="Times New Roman" panose="02020603050405020304" pitchFamily="18" charset="0"/>
              </a:rPr>
              <a:t>    </a:t>
            </a:r>
            <a:endParaRPr lang="en-US" altLang="zh-CN" b="1" dirty="0">
              <a:latin typeface="Times New Roman" panose="02020603050405020304" pitchFamily="18" charset="0"/>
            </a:endParaRPr>
          </a:p>
        </p:txBody>
      </p:sp>
      <p:sp>
        <p:nvSpPr>
          <p:cNvPr id="26628" name="Text Box 4"/>
          <p:cNvSpPr txBox="1"/>
          <p:nvPr/>
        </p:nvSpPr>
        <p:spPr>
          <a:xfrm>
            <a:off x="468313" y="765175"/>
            <a:ext cx="3671887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Homework:</a:t>
            </a:r>
            <a:endParaRPr lang="en-US" altLang="zh-CN" sz="4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9933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en-US" altLang="zh-CN" sz="8000" b="1" dirty="0">
                <a:solidFill>
                  <a:srgbClr val="FF3300"/>
                </a:solidFill>
                <a:latin typeface="Comic Sans MS" panose="030F0702030302020204" pitchFamily="66" charset="0"/>
              </a:rPr>
              <a:t>Thank you !</a:t>
            </a:r>
            <a:endParaRPr lang="en-US" altLang="zh-CN" sz="8000" b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65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 vol="92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endParaRPr lang="zh-CN" altLang="en-US" dirty="0"/>
          </a:p>
        </p:txBody>
      </p:sp>
      <p:pic>
        <p:nvPicPr>
          <p:cNvPr id="28675" name="Picture 4" descr="betty_meitu_1">
            <a:hlinkClick r:id="rId1" action="ppaction://hlinksldjump"/>
          </p:cNvPr>
          <p:cNvPicPr>
            <a:picLocks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3276600" cy="6477000"/>
          </a:xfrm>
        </p:spPr>
      </p:pic>
      <p:sp>
        <p:nvSpPr>
          <p:cNvPr id="55302" name="Text Box 6"/>
          <p:cNvSpPr txBox="1"/>
          <p:nvPr/>
        </p:nvSpPr>
        <p:spPr>
          <a:xfrm>
            <a:off x="3962400" y="685800"/>
            <a:ext cx="4648200" cy="5337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latin typeface="Arial" panose="020B0604020202020204" pitchFamily="34" charset="0"/>
              </a:rPr>
              <a:t>She is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slim</a:t>
            </a:r>
            <a:r>
              <a:rPr lang="en-US" altLang="zh-CN" sz="2800" b="1" dirty="0">
                <a:latin typeface="Arial" panose="020B0604020202020204" pitchFamily="34" charset="0"/>
              </a:rPr>
              <a:t> and has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short hair.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en-US" altLang="zh-CN" sz="2800" b="1" dirty="0">
                <a:latin typeface="Arial" panose="020B0604020202020204" pitchFamily="34" charset="0"/>
              </a:rPr>
              <a:t>She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is willing to</a:t>
            </a:r>
            <a:r>
              <a:rPr lang="en-US" altLang="zh-CN" sz="2800" b="1" dirty="0">
                <a:latin typeface="Arial" panose="020B0604020202020204" pitchFamily="34" charset="0"/>
              </a:rPr>
              <a:t> share things with her friends .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endParaRPr lang="en-US" altLang="zh-CN" sz="2800" b="1" dirty="0">
              <a:latin typeface="Arial" panose="020B0604020202020204" pitchFamily="34" charset="0"/>
            </a:endParaRPr>
          </a:p>
          <a:p>
            <a:r>
              <a:rPr lang="en-US" altLang="zh-CN" sz="2800" b="1" dirty="0">
                <a:latin typeface="Arial" panose="020B0604020202020204" pitchFamily="34" charset="0"/>
              </a:rPr>
              <a:t>She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is</a:t>
            </a:r>
            <a:r>
              <a:rPr lang="en-US" altLang="zh-CN" sz="2800" b="1" dirty="0">
                <a:latin typeface="Arial" panose="020B0604020202020204" pitchFamily="34" charset="0"/>
              </a:rPr>
              <a:t> helpful and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ready to</a:t>
            </a:r>
            <a:r>
              <a:rPr lang="en-US" altLang="zh-CN" sz="2800" b="1" dirty="0">
                <a:latin typeface="Arial" panose="020B0604020202020204" pitchFamily="34" charset="0"/>
              </a:rPr>
              <a:t> help people any time.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endParaRPr lang="en-US" altLang="zh-CN" sz="2800" b="1" dirty="0">
              <a:latin typeface="Arial" panose="020B0604020202020204" pitchFamily="34" charset="0"/>
            </a:endParaRPr>
          </a:p>
          <a:p>
            <a:r>
              <a:rPr lang="en-US" altLang="zh-CN" sz="2800" b="1" dirty="0">
                <a:latin typeface="Arial" panose="020B0604020202020204" pitchFamily="34" charset="0"/>
              </a:rPr>
              <a:t>She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helps me with</a:t>
            </a:r>
            <a:r>
              <a:rPr lang="en-US" altLang="zh-CN" sz="2800" b="1" dirty="0">
                <a:latin typeface="Arial" panose="020B0604020202020204" pitchFamily="34" charset="0"/>
              </a:rPr>
              <a:t> my homework.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02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02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charRg st="33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302">
                                            <p:txEl>
                                              <p:charRg st="33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302">
                                            <p:txEl>
                                              <p:charRg st="33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charRg st="84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302">
                                            <p:txEl>
                                              <p:charRg st="84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302">
                                            <p:txEl>
                                              <p:charRg st="84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charRg st="135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302">
                                            <p:txEl>
                                              <p:charRg st="135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302">
                                            <p:txEl>
                                              <p:charRg st="135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endParaRPr lang="zh-CN" altLang="en-US" dirty="0"/>
          </a:p>
        </p:txBody>
      </p:sp>
      <p:sp>
        <p:nvSpPr>
          <p:cNvPr id="56323" name="Rectangle 3"/>
          <p:cNvSpPr>
            <a:spLocks noGrp="1"/>
          </p:cNvSpPr>
          <p:nvPr>
            <p:ph idx="1"/>
          </p:nvPr>
        </p:nvSpPr>
        <p:spPr>
          <a:xfrm>
            <a:off x="3810000" y="914400"/>
            <a:ext cx="4876800" cy="5211763"/>
          </a:xfrm>
        </p:spPr>
        <p:txBody>
          <a:bodyPr vert="horz" wrap="square" lIns="91440" tIns="45720" rIns="91440" bIns="45720" anchor="t"/>
          <a:p>
            <a:pPr>
              <a:buNone/>
            </a:pPr>
            <a:r>
              <a:rPr lang="en-US" altLang="zh-CN" sz="2800" b="1" dirty="0"/>
              <a:t>She has big bright eyes and long straight hair .</a:t>
            </a:r>
            <a:endParaRPr lang="en-US" altLang="zh-CN" sz="2800" b="1" dirty="0"/>
          </a:p>
          <a:p>
            <a:pPr>
              <a:buNone/>
            </a:pPr>
            <a:endParaRPr lang="en-US" altLang="zh-CN" sz="2800" b="1" dirty="0"/>
          </a:p>
          <a:p>
            <a:pPr>
              <a:buNone/>
            </a:pPr>
            <a:r>
              <a:rPr lang="en-US" altLang="zh-CN" sz="2800" b="1" dirty="0"/>
              <a:t>She smiles often and </a:t>
            </a:r>
            <a:r>
              <a:rPr lang="en-US" altLang="zh-CN" sz="2800" b="1" dirty="0">
                <a:solidFill>
                  <a:srgbClr val="FF0000"/>
                </a:solidFill>
              </a:rPr>
              <a:t>never says a bad world about anyone.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zh-CN" sz="28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sz="2800" b="1" dirty="0">
                <a:solidFill>
                  <a:schemeClr val="tx2"/>
                </a:solidFill>
              </a:rPr>
              <a:t>She is a true friend because she can </a:t>
            </a:r>
            <a:r>
              <a:rPr lang="en-US" altLang="zh-CN" sz="2800" b="1" dirty="0">
                <a:solidFill>
                  <a:srgbClr val="FF0000"/>
                </a:solidFill>
              </a:rPr>
              <a:t>keep a secret</a:t>
            </a:r>
            <a:r>
              <a:rPr lang="en-US" altLang="zh-CN" sz="2800" b="1" dirty="0">
                <a:solidFill>
                  <a:schemeClr val="tx2"/>
                </a:solidFill>
              </a:rPr>
              <a:t>.</a:t>
            </a:r>
            <a:endParaRPr lang="en-US" altLang="zh-CN" sz="2800" b="1" dirty="0">
              <a:solidFill>
                <a:schemeClr val="tx2"/>
              </a:solidFill>
            </a:endParaRPr>
          </a:p>
          <a:p>
            <a:endParaRPr lang="zh-CN" altLang="en-US" sz="2800" b="1" dirty="0"/>
          </a:p>
        </p:txBody>
      </p:sp>
      <p:pic>
        <p:nvPicPr>
          <p:cNvPr id="29700" name="Picture 4" descr="may202_meitu_1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2743200" cy="5791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charRg st="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charRg st="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charRg st="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charRg st="50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charRg st="50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charRg st="50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charRg st="109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charRg st="109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charRg st="109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endParaRPr lang="zh-CN" altLang="en-US" dirty="0"/>
          </a:p>
        </p:txBody>
      </p:sp>
      <p:pic>
        <p:nvPicPr>
          <p:cNvPr id="30723" name="Picture 4" descr="max">
            <a:hlinkClick r:id="rId1" action="ppaction://hlinksldjump"/>
          </p:cNvPr>
          <p:cNvPicPr>
            <a:picLocks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" y="228600"/>
            <a:ext cx="3200400" cy="6324600"/>
          </a:xfrm>
        </p:spPr>
      </p:pic>
      <p:sp>
        <p:nvSpPr>
          <p:cNvPr id="57349" name="Text Box 5"/>
          <p:cNvSpPr txBox="1"/>
          <p:nvPr/>
        </p:nvSpPr>
        <p:spPr>
          <a:xfrm>
            <a:off x="3733800" y="228600"/>
            <a:ext cx="4800600" cy="71389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latin typeface="Arial" panose="020B0604020202020204" pitchFamily="34" charset="0"/>
              </a:rPr>
              <a:t>He wears small round glasses,they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make him look smart</a:t>
            </a:r>
            <a:r>
              <a:rPr lang="en-US" altLang="zh-CN" sz="2800" b="1" dirty="0">
                <a:latin typeface="Arial" panose="020B0604020202020204" pitchFamily="34" charset="0"/>
              </a:rPr>
              <a:t>.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endParaRPr lang="en-US" altLang="zh-CN" sz="2800" b="1" dirty="0">
              <a:latin typeface="Arial" panose="020B0604020202020204" pitchFamily="34" charset="0"/>
            </a:endParaRPr>
          </a:p>
          <a:p>
            <a:r>
              <a:rPr lang="en-US" altLang="zh-CN" sz="2800" b="1" dirty="0">
                <a:latin typeface="Arial" panose="020B0604020202020204" pitchFamily="34" charset="0"/>
              </a:rPr>
              <a:t>They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do not fit well under his desk</a:t>
            </a:r>
            <a:r>
              <a:rPr lang="en-US" altLang="zh-CN" sz="2800" b="1" dirty="0">
                <a:latin typeface="Arial" panose="020B0604020202020204" pitchFamily="34" charset="0"/>
              </a:rPr>
              <a:t>.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endParaRPr lang="en-US" altLang="zh-CN" sz="2800" b="1" dirty="0">
              <a:latin typeface="Arial" panose="020B0604020202020204" pitchFamily="34" charset="0"/>
            </a:endParaRPr>
          </a:p>
          <a:p>
            <a:r>
              <a:rPr lang="en-US" altLang="zh-CN" sz="2800" b="1" dirty="0">
                <a:latin typeface="Arial" panose="020B0604020202020204" pitchFamily="34" charset="0"/>
              </a:rPr>
              <a:t>He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has a good sense of humour.</a:t>
            </a:r>
            <a:r>
              <a:rPr lang="en-US" altLang="zh-CN" sz="2800" b="1" dirty="0">
                <a:latin typeface="Arial" panose="020B0604020202020204" pitchFamily="34" charset="0"/>
              </a:rPr>
              <a:t>  I never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feel bored with him</a:t>
            </a:r>
            <a:r>
              <a:rPr lang="en-US" altLang="zh-CN" sz="2800" b="1" dirty="0">
                <a:latin typeface="Arial" panose="020B0604020202020204" pitchFamily="34" charset="0"/>
              </a:rPr>
              <a:t>.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endParaRPr lang="en-US" altLang="zh-CN" sz="2800" b="1" dirty="0">
              <a:latin typeface="Arial" panose="020B0604020202020204" pitchFamily="34" charset="0"/>
            </a:endParaRPr>
          </a:p>
          <a:p>
            <a:r>
              <a:rPr lang="en-US" altLang="zh-CN" sz="2800" b="1" dirty="0">
                <a:latin typeface="Arial" panose="020B0604020202020204" pitchFamily="34" charset="0"/>
              </a:rPr>
              <a:t>When he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walks pasts</a:t>
            </a:r>
            <a:r>
              <a:rPr lang="en-US" altLang="zh-CN" sz="2800" b="1" dirty="0">
                <a:latin typeface="Arial" panose="020B0604020202020204" pitchFamily="34" charset="0"/>
              </a:rPr>
              <a:t> desks,he often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knocks</a:t>
            </a:r>
            <a:r>
              <a:rPr lang="en-US" altLang="zh-CN" sz="2800" b="1" dirty="0">
                <a:latin typeface="Arial" panose="020B0604020202020204" pitchFamily="34" charset="0"/>
              </a:rPr>
              <a:t> books and pens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onto</a:t>
            </a:r>
            <a:r>
              <a:rPr lang="en-US" altLang="zh-CN" sz="2800" b="1" dirty="0">
                <a:latin typeface="Arial" panose="020B0604020202020204" pitchFamily="34" charset="0"/>
              </a:rPr>
              <a:t> the floor.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9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9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charRg st="56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9">
                                            <p:txEl>
                                              <p:charRg st="56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9">
                                            <p:txEl>
                                              <p:charRg st="56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charRg st="94" end="1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9">
                                            <p:txEl>
                                              <p:charRg st="94" end="15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49">
                                            <p:txEl>
                                              <p:charRg st="94" end="15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charRg st="156" end="2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49">
                                            <p:txEl>
                                              <p:charRg st="156" end="2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349">
                                            <p:txEl>
                                              <p:charRg st="156" end="2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endParaRPr lang="zh-CN" altLang="en-US" dirty="0"/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>
          <a:xfrm>
            <a:off x="0" y="0"/>
            <a:ext cx="9372600" cy="6858000"/>
          </a:xfrm>
        </p:spPr>
        <p:txBody>
          <a:bodyPr vert="horz" wrap="square" lIns="91440" tIns="45720" rIns="91440" bIns="45720" anchor="t"/>
          <a:p>
            <a:pPr>
              <a:buNone/>
            </a:pPr>
            <a:endParaRPr lang="en-US" altLang="zh-CN" sz="2000" b="1" dirty="0"/>
          </a:p>
          <a:p>
            <a:pPr>
              <a:buNone/>
            </a:pPr>
            <a:endParaRPr lang="en-US" altLang="zh-CN" sz="2400" b="1" dirty="0">
              <a:latin typeface="Comic Sans MS" panose="030F0702030302020204" pitchFamily="66" charset="0"/>
            </a:endParaRPr>
          </a:p>
          <a:p>
            <a:pPr>
              <a:buNone/>
            </a:pPr>
            <a:endParaRPr lang="en-US" altLang="zh-CN" sz="2400" b="1" dirty="0">
              <a:latin typeface="Comic Sans MS" panose="030F0702030302020204" pitchFamily="66" charset="0"/>
            </a:endParaRPr>
          </a:p>
          <a:p>
            <a:pPr>
              <a:buNone/>
            </a:pPr>
            <a:r>
              <a:rPr lang="en-US" altLang="zh-CN" sz="2800" b="1" dirty="0">
                <a:latin typeface="Comic Sans MS" panose="030F0702030302020204" pitchFamily="66" charset="0"/>
              </a:rPr>
              <a:t>1.She </a:t>
            </a:r>
            <a:r>
              <a:rPr lang="en-US" altLang="zh-CN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is willing to</a:t>
            </a:r>
            <a:r>
              <a:rPr lang="en-US" altLang="zh-CN" sz="2800" b="1" dirty="0">
                <a:latin typeface="Comic Sans MS" panose="030F0702030302020204" pitchFamily="66" charset="0"/>
              </a:rPr>
              <a:t> share things with her friends .</a:t>
            </a:r>
            <a:endParaRPr lang="en-US" altLang="zh-CN" sz="2800" b="1" dirty="0">
              <a:latin typeface="Comic Sans MS" panose="030F0702030302020204" pitchFamily="66" charset="0"/>
            </a:endParaRPr>
          </a:p>
          <a:p>
            <a:pPr>
              <a:buNone/>
            </a:pPr>
            <a:r>
              <a:rPr lang="en-US" altLang="zh-CN" sz="2800" b="1" dirty="0">
                <a:latin typeface="Comic Sans MS" panose="030F0702030302020204" pitchFamily="66" charset="0"/>
              </a:rPr>
              <a:t>2.I never </a:t>
            </a:r>
            <a:r>
              <a:rPr lang="en-US" altLang="zh-CN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feel bored with him</a:t>
            </a:r>
            <a:r>
              <a:rPr lang="en-US" altLang="zh-CN" sz="2800" b="1" dirty="0">
                <a:latin typeface="Comic Sans MS" panose="030F0702030302020204" pitchFamily="66" charset="0"/>
              </a:rPr>
              <a:t>.</a:t>
            </a:r>
            <a:endParaRPr lang="en-US" altLang="zh-CN" sz="2800" b="1" dirty="0">
              <a:latin typeface="Comic Sans MS" panose="030F0702030302020204" pitchFamily="66" charset="0"/>
            </a:endParaRPr>
          </a:p>
          <a:p>
            <a:pPr>
              <a:buNone/>
            </a:pPr>
            <a:r>
              <a:rPr lang="en-US" altLang="zh-CN" sz="2800" b="1" dirty="0">
                <a:latin typeface="Comic Sans MS" panose="030F0702030302020204" pitchFamily="66" charset="0"/>
              </a:rPr>
              <a:t>3.She </a:t>
            </a:r>
            <a:r>
              <a:rPr lang="en-US" altLang="zh-CN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helps me with</a:t>
            </a:r>
            <a:r>
              <a:rPr lang="en-US" altLang="zh-CN" sz="2800" b="1" dirty="0">
                <a:latin typeface="Comic Sans MS" panose="030F0702030302020204" pitchFamily="66" charset="0"/>
              </a:rPr>
              <a:t> my homework.</a:t>
            </a:r>
            <a:endParaRPr lang="en-US" altLang="zh-CN" sz="2800" b="1" dirty="0">
              <a:latin typeface="Comic Sans MS" panose="030F0702030302020204" pitchFamily="66" charset="0"/>
            </a:endParaRPr>
          </a:p>
          <a:p>
            <a:pPr>
              <a:buNone/>
            </a:pPr>
            <a:r>
              <a:rPr lang="en-US" altLang="zh-CN" sz="2800" b="1" dirty="0">
                <a:latin typeface="Comic Sans MS" panose="030F0702030302020204" pitchFamily="66" charset="0"/>
              </a:rPr>
              <a:t>4.She </a:t>
            </a:r>
            <a:r>
              <a:rPr lang="en-US" altLang="zh-CN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never says a bad world about anyone.</a:t>
            </a:r>
            <a:endParaRPr lang="en-US" altLang="zh-CN" sz="2800" b="1" dirty="0">
              <a:latin typeface="Comic Sans MS" panose="030F0702030302020204" pitchFamily="66" charset="0"/>
            </a:endParaRPr>
          </a:p>
          <a:p>
            <a:pPr>
              <a:buNone/>
            </a:pPr>
            <a:r>
              <a:rPr lang="en-US" altLang="zh-CN" sz="2800" b="1" dirty="0">
                <a:latin typeface="Comic Sans MS" panose="030F0702030302020204" pitchFamily="66" charset="0"/>
              </a:rPr>
              <a:t>5.He wears small round glasses,they </a:t>
            </a:r>
            <a:r>
              <a:rPr lang="en-US" altLang="zh-CN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make him look smart</a:t>
            </a:r>
            <a:r>
              <a:rPr lang="en-US" altLang="zh-CN" sz="2800" b="1" dirty="0">
                <a:latin typeface="Comic Sans MS" panose="030F0702030302020204" pitchFamily="66" charset="0"/>
              </a:rPr>
              <a:t>.</a:t>
            </a:r>
            <a:endParaRPr lang="en-US" altLang="zh-CN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buNone/>
            </a:pPr>
            <a:r>
              <a:rPr lang="en-US" altLang="zh-CN" sz="2800" b="1" dirty="0">
                <a:latin typeface="Comic Sans MS" panose="030F0702030302020204" pitchFamily="66" charset="0"/>
              </a:rPr>
              <a:t>6. He </a:t>
            </a:r>
            <a:r>
              <a:rPr lang="en-US" altLang="zh-CN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has a good sense of humour.</a:t>
            </a:r>
            <a:endParaRPr lang="en-US" altLang="zh-CN" sz="2800" b="1" dirty="0">
              <a:latin typeface="Comic Sans MS" panose="030F0702030302020204" pitchFamily="66" charset="0"/>
            </a:endParaRPr>
          </a:p>
          <a:p>
            <a:pPr>
              <a:buNone/>
            </a:pPr>
            <a:r>
              <a:rPr lang="en-US" altLang="zh-CN" sz="2800" b="1" dirty="0">
                <a:latin typeface="Comic Sans MS" panose="030F0702030302020204" pitchFamily="66" charset="0"/>
              </a:rPr>
              <a:t>7. They </a:t>
            </a:r>
            <a:r>
              <a:rPr lang="en-US" altLang="zh-CN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do not fit well under his desk</a:t>
            </a:r>
            <a:r>
              <a:rPr lang="en-US" altLang="zh-CN" sz="2800" b="1" dirty="0">
                <a:latin typeface="Comic Sans MS" panose="030F0702030302020204" pitchFamily="66" charset="0"/>
              </a:rPr>
              <a:t>.</a:t>
            </a:r>
            <a:endParaRPr lang="en-US" altLang="zh-CN" sz="2800" b="1" dirty="0">
              <a:latin typeface="Comic Sans MS" panose="030F0702030302020204" pitchFamily="66" charset="0"/>
            </a:endParaRPr>
          </a:p>
          <a:p>
            <a:pPr>
              <a:buNone/>
            </a:pPr>
            <a:endParaRPr lang="en-US" altLang="zh-CN" sz="2800" b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endParaRPr lang="zh-CN" altLang="en-US" dirty="0"/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 vert="horz" wrap="square" lIns="91440" tIns="45720" rIns="91440" bIns="45720" anchor="t"/>
          <a:p>
            <a:endParaRPr lang="en-US" altLang="zh-CN" sz="2800" dirty="0"/>
          </a:p>
          <a:p>
            <a:r>
              <a:rPr lang="en-US" altLang="zh-CN" sz="2800" dirty="0"/>
              <a:t>1.Max is one of my _______(good) friends.</a:t>
            </a:r>
            <a:endParaRPr lang="en-US" altLang="zh-CN" sz="2800" dirty="0"/>
          </a:p>
          <a:p>
            <a:r>
              <a:rPr lang="en-US" altLang="zh-CN" sz="2800" dirty="0"/>
              <a:t>2.Who is ____________(short),Betty,May or Max?</a:t>
            </a:r>
            <a:endParaRPr lang="en-US" altLang="zh-CN" sz="2800" dirty="0"/>
          </a:p>
          <a:p>
            <a:r>
              <a:rPr lang="en-US" altLang="zh-CN" sz="2800" dirty="0"/>
              <a:t>3.Betty is _______________(beautiful) than Max.</a:t>
            </a:r>
            <a:endParaRPr lang="en-US" altLang="zh-CN" sz="2800" dirty="0"/>
          </a:p>
          <a:p>
            <a:r>
              <a:rPr lang="en-US" altLang="zh-CN" sz="2800" dirty="0"/>
              <a:t>4.Max is ______________(heavy) of the three. </a:t>
            </a:r>
            <a:endParaRPr lang="en-US" altLang="zh-CN" sz="2800" dirty="0"/>
          </a:p>
          <a:p>
            <a:r>
              <a:rPr lang="en-US" altLang="zh-CN" sz="2800" dirty="0"/>
              <a:t>5.Max is ___________(tall) boy in his class.</a:t>
            </a:r>
            <a:endParaRPr lang="en-US" altLang="zh-CN" sz="2800" dirty="0"/>
          </a:p>
          <a:p>
            <a:r>
              <a:rPr lang="en-US" altLang="zh-CN" sz="2800" dirty="0"/>
              <a:t>6.Among the three friends,Betty sings       ____(well)?</a:t>
            </a:r>
            <a:endParaRPr lang="en-US" altLang="zh-CN" sz="2800" dirty="0"/>
          </a:p>
        </p:txBody>
      </p:sp>
      <p:sp>
        <p:nvSpPr>
          <p:cNvPr id="48132" name="Text Box 4"/>
          <p:cNvSpPr txBox="1"/>
          <p:nvPr/>
        </p:nvSpPr>
        <p:spPr>
          <a:xfrm>
            <a:off x="3810000" y="685800"/>
            <a:ext cx="1295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best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8133" name="Text Box 5"/>
          <p:cNvSpPr txBox="1"/>
          <p:nvPr/>
        </p:nvSpPr>
        <p:spPr>
          <a:xfrm>
            <a:off x="2286000" y="1219200"/>
            <a:ext cx="2514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the shortest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8134" name="Text Box 6"/>
          <p:cNvSpPr txBox="1"/>
          <p:nvPr/>
        </p:nvSpPr>
        <p:spPr>
          <a:xfrm>
            <a:off x="2362200" y="2133600"/>
            <a:ext cx="3657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more beautiful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8135" name="Text Box 7"/>
          <p:cNvSpPr txBox="1"/>
          <p:nvPr/>
        </p:nvSpPr>
        <p:spPr>
          <a:xfrm>
            <a:off x="2286000" y="3124200"/>
            <a:ext cx="2743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the heaviest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8136" name="Text Box 8"/>
          <p:cNvSpPr txBox="1"/>
          <p:nvPr/>
        </p:nvSpPr>
        <p:spPr>
          <a:xfrm>
            <a:off x="2286000" y="3657600"/>
            <a:ext cx="2209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the tallest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8137" name="Text Box 9"/>
          <p:cNvSpPr txBox="1"/>
          <p:nvPr/>
        </p:nvSpPr>
        <p:spPr>
          <a:xfrm>
            <a:off x="762000" y="4572000"/>
            <a:ext cx="1600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best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  <p:bldP spid="48133" grpId="0"/>
      <p:bldP spid="48134" grpId="0"/>
      <p:bldP spid="48135" grpId="0"/>
      <p:bldP spid="48136" grpId="0"/>
      <p:bldP spid="481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8194" name="AutoShape 6"/>
          <p:cNvGrpSpPr/>
          <p:nvPr/>
        </p:nvGrpSpPr>
        <p:grpSpPr>
          <a:xfrm>
            <a:off x="450850" y="450850"/>
            <a:ext cx="7937500" cy="5651500"/>
            <a:chOff x="284" y="284"/>
            <a:chExt cx="5000" cy="3560"/>
          </a:xfrm>
        </p:grpSpPr>
        <p:pic>
          <p:nvPicPr>
            <p:cNvPr id="8202" name="AutoShape 6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284" y="284"/>
              <a:ext cx="5000" cy="356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8203" name="Text Box 3"/>
            <p:cNvSpPr txBox="1"/>
            <p:nvPr/>
          </p:nvSpPr>
          <p:spPr>
            <a:xfrm>
              <a:off x="431" y="431"/>
              <a:ext cx="4706" cy="326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endParaRPr lang="zh-CN" altLang="zh-CN" dirty="0">
                <a:latin typeface="Arial" panose="020B0604020202020204" pitchFamily="34" charset="0"/>
              </a:endParaRPr>
            </a:p>
          </p:txBody>
        </p:sp>
      </p:grpSp>
      <p:sp>
        <p:nvSpPr>
          <p:cNvPr id="106501" name="Text Box 5"/>
          <p:cNvSpPr txBox="1"/>
          <p:nvPr/>
        </p:nvSpPr>
        <p:spPr>
          <a:xfrm>
            <a:off x="4876800" y="1676400"/>
            <a:ext cx="3024188" cy="1798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</a:rPr>
              <a:t>a</a:t>
            </a:r>
            <a:r>
              <a:rPr lang="en-US" altLang="zh-CN" sz="3200" b="1" i="1" dirty="0">
                <a:latin typeface="Times New Roman" panose="02020603050405020304" pitchFamily="18" charset="0"/>
              </a:rPr>
              <a:t>  famous  and popular  </a:t>
            </a:r>
            <a:r>
              <a:rPr lang="en-US" altLang="zh-CN" sz="3200" b="1" dirty="0">
                <a:latin typeface="Times New Roman" panose="02020603050405020304" pitchFamily="18" charset="0"/>
              </a:rPr>
              <a:t>singer</a:t>
            </a:r>
            <a:r>
              <a:rPr lang="en-US" altLang="zh-CN"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endParaRPr lang="en-US" altLang="zh-CN" sz="32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endParaRPr lang="en-US" altLang="zh-CN" sz="3200" b="1" dirty="0">
              <a:latin typeface="Times New Roman" panose="02020603050405020304" pitchFamily="18" charset="0"/>
            </a:endParaRPr>
          </a:p>
        </p:txBody>
      </p:sp>
      <p:sp>
        <p:nvSpPr>
          <p:cNvPr id="106502" name="Text Box 6"/>
          <p:cNvSpPr txBox="1"/>
          <p:nvPr/>
        </p:nvSpPr>
        <p:spPr>
          <a:xfrm>
            <a:off x="4419600" y="762000"/>
            <a:ext cx="3657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altLang="zh-CN" sz="3600" b="1" dirty="0">
                <a:latin typeface="Times New Roman" panose="02020603050405020304" pitchFamily="18" charset="0"/>
              </a:rPr>
              <a:t> </a:t>
            </a:r>
            <a:r>
              <a:rPr lang="en-US" altLang="zh-CN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Celine Dion</a:t>
            </a:r>
            <a:endParaRPr lang="en-US" altLang="zh-CN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8197" name="Picture 7" descr="18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685800"/>
            <a:ext cx="3933825" cy="5238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6504" name="Rectangle 8"/>
          <p:cNvSpPr/>
          <p:nvPr/>
        </p:nvSpPr>
        <p:spPr>
          <a:xfrm>
            <a:off x="4572000" y="2971800"/>
            <a:ext cx="5029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travel around  the world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6505" name="Rectangle 9"/>
          <p:cNvSpPr/>
          <p:nvPr/>
        </p:nvSpPr>
        <p:spPr>
          <a:xfrm>
            <a:off x="4648200" y="3810000"/>
            <a:ext cx="3886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meet different people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6508" name="Text Box 12"/>
          <p:cNvSpPr txBox="1"/>
          <p:nvPr/>
        </p:nvSpPr>
        <p:spPr>
          <a:xfrm>
            <a:off x="4648200" y="4724400"/>
            <a:ext cx="3962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make people happy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155" name="Celine Dion - My Heart Will Go On.mp3">
            <a:hlinkClick r:id="" action="ppaction://media"/>
          </p:cNvPr>
          <p:cNvPicPr>
            <a:picLocks noRot="1"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5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848600" y="457200"/>
            <a:ext cx="762000" cy="762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8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6508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6508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278401" fill="hold"/>
                                        <p:tgtEl>
                                          <p:spTgt spid="61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5"/>
                  </p:tgtEl>
                </p:cond>
              </p:nextCondLst>
            </p:seq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55"/>
                </p:tgtEl>
              </p:cMediaNode>
            </p:audio>
          </p:childTnLst>
        </p:cTn>
      </p:par>
    </p:tnLst>
    <p:bldLst>
      <p:bldP spid="106501" grpId="0"/>
      <p:bldP spid="106502" grpId="0"/>
      <p:bldP spid="106504" grpId="0"/>
      <p:bldP spid="1065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9218" name="Picture 9" descr="图片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28600"/>
            <a:ext cx="5106988" cy="1009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19" name="Text Box 13"/>
          <p:cNvSpPr txBox="1"/>
          <p:nvPr/>
        </p:nvSpPr>
        <p:spPr>
          <a:xfrm>
            <a:off x="1524000" y="0"/>
            <a:ext cx="561975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Guess who he is.</a:t>
            </a:r>
            <a:endParaRPr lang="en-US" altLang="zh-CN" sz="4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34" name="Text Box 14"/>
          <p:cNvSpPr txBox="1"/>
          <p:nvPr/>
        </p:nvSpPr>
        <p:spPr>
          <a:xfrm>
            <a:off x="0" y="1143000"/>
            <a:ext cx="532923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zh-CN" alt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、</a:t>
            </a:r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come from Hong Kong</a:t>
            </a:r>
            <a:endParaRPr lang="en-US" altLang="zh-CN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35" name="Text Box 15"/>
          <p:cNvSpPr txBox="1"/>
          <p:nvPr/>
        </p:nvSpPr>
        <p:spPr>
          <a:xfrm>
            <a:off x="0" y="2362200"/>
            <a:ext cx="8064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zh-CN" alt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、</a:t>
            </a:r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 actor</a:t>
            </a:r>
            <a:r>
              <a:rPr lang="zh-CN" alt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（演员）</a:t>
            </a:r>
            <a:endParaRPr lang="zh-CN" altLang="en-US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37" name="Text Box 17"/>
          <p:cNvSpPr txBox="1"/>
          <p:nvPr/>
        </p:nvSpPr>
        <p:spPr>
          <a:xfrm>
            <a:off x="0" y="2971800"/>
            <a:ext cx="48006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zh-CN" alt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、</a:t>
            </a:r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be good at Chinese </a:t>
            </a:r>
            <a:endParaRPr lang="en-US" altLang="zh-CN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   Kung Fu</a:t>
            </a:r>
            <a:endParaRPr lang="zh-CN" altLang="en-US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139" name="Picture 19" descr="jackie ch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838200"/>
            <a:ext cx="4114800" cy="5410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40" name="Text Box 20"/>
          <p:cNvSpPr txBox="1"/>
          <p:nvPr/>
        </p:nvSpPr>
        <p:spPr>
          <a:xfrm>
            <a:off x="2286000" y="5181600"/>
            <a:ext cx="259238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CC0099"/>
                </a:solidFill>
                <a:latin typeface="Comic Sans MS" panose="030F0702030302020204" pitchFamily="66" charset="0"/>
              </a:rPr>
              <a:t>Jacky Chan</a:t>
            </a:r>
            <a:endParaRPr lang="en-US" altLang="zh-CN" sz="32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</p:txBody>
      </p:sp>
      <p:sp>
        <p:nvSpPr>
          <p:cNvPr id="5141" name="Text Box 21"/>
          <p:cNvSpPr txBox="1"/>
          <p:nvPr/>
        </p:nvSpPr>
        <p:spPr>
          <a:xfrm>
            <a:off x="0" y="1752600"/>
            <a:ext cx="4038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zh-CN" alt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、</a:t>
            </a:r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 singer</a:t>
            </a:r>
            <a:endParaRPr lang="en-US" altLang="zh-CN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/>
      <p:bldP spid="5135" grpId="0"/>
      <p:bldP spid="5137" grpId="0"/>
      <p:bldP spid="5140" grpId="0"/>
      <p:bldP spid="51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endParaRPr lang="zh-CN" altLang="en-US" dirty="0"/>
          </a:p>
        </p:txBody>
      </p:sp>
      <p:pic>
        <p:nvPicPr>
          <p:cNvPr id="10243" name="Picture 4" descr="000cf1a489880a0a30b13d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0" y="0"/>
            <a:ext cx="4762500" cy="3257550"/>
          </a:xfrm>
        </p:spPr>
      </p:pic>
      <p:pic>
        <p:nvPicPr>
          <p:cNvPr id="10244" name="Picture 5" descr="U3088P28T3D2350153F326DT200901192359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76600"/>
            <a:ext cx="4800600" cy="3581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7110" name="Text Box 6"/>
          <p:cNvSpPr txBox="1"/>
          <p:nvPr/>
        </p:nvSpPr>
        <p:spPr>
          <a:xfrm>
            <a:off x="5219700" y="333375"/>
            <a:ext cx="3529013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 social worker </a:t>
            </a:r>
            <a:r>
              <a:rPr lang="zh-CN" alt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（社工）</a:t>
            </a:r>
            <a:r>
              <a:rPr lang="zh-CN" alt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endParaRPr lang="zh-CN" altLang="en-US" sz="32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7111" name="Rectangle 7"/>
          <p:cNvSpPr/>
          <p:nvPr/>
        </p:nvSpPr>
        <p:spPr>
          <a:xfrm>
            <a:off x="4800600" y="1981200"/>
            <a:ext cx="43434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listen to people’s </a:t>
            </a:r>
            <a:endParaRPr lang="en-US" altLang="zh-CN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problems</a:t>
            </a:r>
            <a:endParaRPr lang="zh-CN" altLang="en-US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112" name="Text Box 8"/>
          <p:cNvSpPr txBox="1"/>
          <p:nvPr/>
        </p:nvSpPr>
        <p:spPr>
          <a:xfrm>
            <a:off x="4953000" y="3733800"/>
            <a:ext cx="3851275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help people with problems</a:t>
            </a:r>
            <a:endParaRPr lang="en-US" altLang="zh-CN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/>
      <p:bldP spid="47111" grpId="0"/>
      <p:bldP spid="471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1266" name="Rectangle 19"/>
          <p:cNvSpPr/>
          <p:nvPr/>
        </p:nvSpPr>
        <p:spPr>
          <a:xfrm>
            <a:off x="838200" y="4038600"/>
            <a:ext cx="6629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zh-CN" sz="2400" b="1" dirty="0">
              <a:latin typeface="Times New Roman" panose="02020603050405020304" pitchFamily="18" charset="0"/>
            </a:endParaRPr>
          </a:p>
        </p:txBody>
      </p:sp>
      <p:pic>
        <p:nvPicPr>
          <p:cNvPr id="11267" name="Picture 22" descr="小天使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609600"/>
            <a:ext cx="1443038" cy="1266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8" name="Picture 23" descr="dancer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304800"/>
            <a:ext cx="1828800" cy="304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9" name="Picture 24" descr="Yao Ming 01"/>
          <p:cNvPicPr>
            <a:picLocks noChangeAspect="1"/>
          </p:cNvPicPr>
          <p:nvPr/>
        </p:nvPicPr>
        <p:blipFill>
          <a:blip r:embed="rId4"/>
          <a:srcRect r="177" b="165"/>
          <a:stretch>
            <a:fillRect/>
          </a:stretch>
        </p:blipFill>
        <p:spPr>
          <a:xfrm>
            <a:off x="6705600" y="3352800"/>
            <a:ext cx="2057400" cy="304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0" name="Text Box 29"/>
          <p:cNvSpPr txBox="1"/>
          <p:nvPr/>
        </p:nvSpPr>
        <p:spPr>
          <a:xfrm>
            <a:off x="1066800" y="1295400"/>
            <a:ext cx="6400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7184" name="Text Box 16"/>
          <p:cNvSpPr txBox="1"/>
          <p:nvPr/>
        </p:nvSpPr>
        <p:spPr>
          <a:xfrm>
            <a:off x="0" y="3200400"/>
            <a:ext cx="3141663" cy="1552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What would you like to be/do when you grow up? </a:t>
            </a:r>
            <a:endParaRPr lang="en-US" altLang="zh-CN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altLang="zh-CN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why?</a:t>
            </a:r>
            <a:endParaRPr lang="zh-CN" altLang="en-US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1272" name="Picture 19" descr="46e81ddb06cddaad053c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381000"/>
            <a:ext cx="2160588" cy="2971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3" name="Picture 20" descr="jackie chen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05600" y="381000"/>
            <a:ext cx="2035175" cy="2971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4" name="Picture 21" descr="照片 018-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95800" y="3352800"/>
            <a:ext cx="2255838" cy="30686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5" name="Picture 27" descr="u=2491305872,2274458268&amp;fm=21&amp;gp=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90800" y="3962400"/>
            <a:ext cx="2057400" cy="2667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12290" name="Picture 2" descr="jimi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1" name="Rectangle 3"/>
          <p:cNvSpPr>
            <a:spLocks noGrp="1"/>
          </p:cNvSpPr>
          <p:nvPr>
            <p:ph type="body"/>
          </p:nvPr>
        </p:nvSpPr>
        <p:spPr>
          <a:xfrm>
            <a:off x="0" y="685800"/>
            <a:ext cx="7772400" cy="5030788"/>
          </a:xfrm>
        </p:spPr>
        <p:txBody>
          <a:bodyPr vert="horz" wrap="square" lIns="91440" tIns="45720" rIns="91440" bIns="45720" anchor="t"/>
          <a:p>
            <a:pPr lvl="4" eaLnBrk="1" hangingPunct="1">
              <a:buNone/>
            </a:pPr>
            <a:endParaRPr lang="en-US" altLang="zh-CN" sz="2400" b="1" dirty="0">
              <a:solidFill>
                <a:srgbClr val="FF0000"/>
              </a:solidFill>
              <a:latin typeface="Comic Sans MS" panose="030F0702030302020204" pitchFamily="66" charset="0"/>
              <a:ea typeface="黑体" panose="02010609060101010101" pitchFamily="2" charset="-122"/>
            </a:endParaRPr>
          </a:p>
          <a:p>
            <a:pPr eaLnBrk="1" hangingPunct="1"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Comic Sans MS" panose="030F0702030302020204" pitchFamily="66" charset="0"/>
                <a:ea typeface="黑体" panose="02010609060101010101" pitchFamily="2" charset="-122"/>
              </a:rPr>
              <a:t>   </a:t>
            </a:r>
            <a:r>
              <a:rPr lang="en-US" altLang="zh-CN" b="1" dirty="0">
                <a:ea typeface="黑体" panose="02010609060101010101" pitchFamily="2" charset="-122"/>
              </a:rPr>
              <a:t>Listen to the conversation between Nora and Amy</a:t>
            </a:r>
            <a:endParaRPr lang="en-US" altLang="zh-CN" b="1" dirty="0">
              <a:ea typeface="黑体" panose="02010609060101010101" pitchFamily="2" charset="-122"/>
            </a:endParaRPr>
          </a:p>
          <a:p>
            <a:pPr eaLnBrk="1" hangingPunct="1">
              <a:buNone/>
            </a:pPr>
            <a:endParaRPr lang="en-US" altLang="zh-CN" b="1" dirty="0">
              <a:ea typeface="黑体" panose="02010609060101010101" pitchFamily="2" charset="-122"/>
            </a:endParaRPr>
          </a:p>
        </p:txBody>
      </p:sp>
      <p:sp>
        <p:nvSpPr>
          <p:cNvPr id="12292" name="Text Box 6"/>
          <p:cNvSpPr txBox="1"/>
          <p:nvPr/>
        </p:nvSpPr>
        <p:spPr>
          <a:xfrm>
            <a:off x="381000" y="3733800"/>
            <a:ext cx="54864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199" name="Text Box 7"/>
          <p:cNvSpPr txBox="1"/>
          <p:nvPr/>
        </p:nvSpPr>
        <p:spPr>
          <a:xfrm>
            <a:off x="228600" y="2895600"/>
            <a:ext cx="44196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what Nora would like to do in the future.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4854</Words>
  <Application>WPS 演示</Application>
  <PresentationFormat>全屏显示(4:3)</PresentationFormat>
  <Paragraphs>289</Paragraphs>
  <Slides>28</Slides>
  <Notes>6</Notes>
  <HiddenSlides>0</HiddenSlides>
  <MMClips>13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40" baseType="lpstr">
      <vt:lpstr>Arial</vt:lpstr>
      <vt:lpstr>宋体</vt:lpstr>
      <vt:lpstr>Wingdings</vt:lpstr>
      <vt:lpstr>Times New Roman</vt:lpstr>
      <vt:lpstr>Comic Sans MS</vt:lpstr>
      <vt:lpstr>黑体</vt:lpstr>
      <vt:lpstr>微软雅黑</vt:lpstr>
      <vt:lpstr>Arial Unicode MS</vt:lpstr>
      <vt:lpstr>Tahoma</vt:lpstr>
      <vt:lpstr>Monotype Corsiva</vt:lpstr>
      <vt:lpstr>默认设计模板</vt:lpstr>
      <vt:lpstr>Paint.Picture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Part A1  Put a tick (√) in the correct boxes.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Thank you !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149</cp:revision>
  <dcterms:created xsi:type="dcterms:W3CDTF">2018-09-04T06:04:00Z</dcterms:created>
  <dcterms:modified xsi:type="dcterms:W3CDTF">2018-09-11T06:26:35Z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NXTAG2">
    <vt:lpwstr>0008008013000000000001024140</vt:lpwstr>
  </property>
  <property fmtid="{D5CDD505-2E9C-101B-9397-08002B2CF9AE}" pid="4" name="KSOProductBuildVer">
    <vt:lpwstr>2052-10.1.0.7400</vt:lpwstr>
  </property>
</Properties>
</file>