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90" r:id="rId3"/>
    <p:sldId id="437" r:id="rId4"/>
    <p:sldId id="418" r:id="rId5"/>
    <p:sldId id="405" r:id="rId6"/>
    <p:sldId id="406" r:id="rId7"/>
    <p:sldId id="407" r:id="rId8"/>
    <p:sldId id="408" r:id="rId9"/>
    <p:sldId id="409" r:id="rId10"/>
    <p:sldId id="421" r:id="rId11"/>
    <p:sldId id="404" r:id="rId12"/>
    <p:sldId id="419" r:id="rId13"/>
    <p:sldId id="430" r:id="rId14"/>
    <p:sldId id="420" r:id="rId15"/>
    <p:sldId id="422" r:id="rId16"/>
    <p:sldId id="423" r:id="rId17"/>
    <p:sldId id="426" r:id="rId18"/>
    <p:sldId id="428" r:id="rId19"/>
    <p:sldId id="425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3399FF"/>
    <a:srgbClr val="FF3300"/>
    <a:srgbClr val="0000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121" d="100"/>
          <a:sy n="121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页眉占位符 808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80899" name="日期占位符 808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80900" name="幻灯片图像占位符 8089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01" name="文本占位符 809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0902" name="页脚占位符 809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80903" name="灯片编号占位符 809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microsoft.com/office/2007/relationships/media" Target="file:///E:\&#38899;&#20048;\&#32972;&#26223;&#38899;&#20048;.WAV" TargetMode="External"/><Relationship Id="rId1" Type="http://schemas.openxmlformats.org/officeDocument/2006/relationships/audio" Target="file:///E:\&#38899;&#20048;\&#32972;&#26223;&#38899;&#20048;.WA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hyperlink" Target="http://www.99space.com/content_4652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hyperlink" Target="http://www.gg88.net/A002/G0024/Wallpapers.htm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hyperlink" Target="http://image.baidu.com/i?ct=503316480&amp;z=0&amp;tn=baiduimagedetail&amp;word=%D0%DC%D5%C6&amp;in=3552&amp;cl=2&amp;cm=1&amp;sc=0&amp;lm=-1&amp;pn=2&amp;rn=1&amp;di=147784568&amp;ln=2000" TargetMode="External"/><Relationship Id="rId2" Type="http://schemas.openxmlformats.org/officeDocument/2006/relationships/image" Target="../media/image8.jpeg"/><Relationship Id="rId1" Type="http://schemas.openxmlformats.org/officeDocument/2006/relationships/hyperlink" Target="http://image.baidu.com/i?ct=503316480&amp;z=0&amp;tn=baiduimagedetail&amp;word=%D0%DC%C6%A4&amp;in=5676&amp;cl=2&amp;cm=1&amp;sc=0&amp;lm=-1&amp;pn=36&amp;rn=1&amp;di=2716898840&amp;ln=13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8" name="矩形 143367"/>
          <p:cNvSpPr/>
          <p:nvPr/>
        </p:nvSpPr>
        <p:spPr>
          <a:xfrm>
            <a:off x="1066800" y="990600"/>
            <a:ext cx="71532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Unit 5 Wild animals</a:t>
            </a:r>
            <a:endParaRPr lang="zh-CN" altLang="en-US" sz="6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143369" name="Group 31"/>
          <p:cNvGrpSpPr/>
          <p:nvPr/>
        </p:nvGrpSpPr>
        <p:grpSpPr>
          <a:xfrm>
            <a:off x="1600200" y="2971800"/>
            <a:ext cx="6408738" cy="936625"/>
            <a:chOff x="249" y="119"/>
            <a:chExt cx="4037" cy="590"/>
          </a:xfrm>
        </p:grpSpPr>
        <p:grpSp>
          <p:nvGrpSpPr>
            <p:cNvPr id="143370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43371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372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373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Task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8724" name="图片 158723" descr="94794f9b00df11e64a181c215d812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313" y="1268413"/>
            <a:ext cx="3527425" cy="336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25" name="文本框 158724"/>
          <p:cNvSpPr txBox="1"/>
          <p:nvPr/>
        </p:nvSpPr>
        <p:spPr>
          <a:xfrm>
            <a:off x="1828800" y="4800600"/>
            <a:ext cx="49911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</a:rPr>
              <a:t>help wild animals in danger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6130" name="表格 176129"/>
          <p:cNvGraphicFramePr/>
          <p:nvPr/>
        </p:nvGraphicFramePr>
        <p:xfrm>
          <a:off x="76200" y="1143000"/>
          <a:ext cx="8915400" cy="3886200"/>
        </p:xfrm>
        <a:graphic>
          <a:graphicData uri="http://schemas.openxmlformats.org/drawingml/2006/table">
            <a:tbl>
              <a:tblPr/>
              <a:tblGrid>
                <a:gridCol w="2286000"/>
                <a:gridCol w="6629400"/>
              </a:tblGrid>
              <a:tr h="914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Looks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Food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b="1">
                        <a:solidFill>
                          <a:srgbClr val="0000CC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Abilities</a:t>
                      </a:r>
                      <a:endParaRPr lang="en-US" altLang="zh-CN" b="1"/>
                    </a:p>
                    <a:p>
                      <a:pPr marL="0" lvl="0" indent="0">
                        <a:buNone/>
                      </a:pP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/>
                    </a:p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Qualities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47" name="文本框 176146"/>
          <p:cNvSpPr txBox="1"/>
          <p:nvPr/>
        </p:nvSpPr>
        <p:spPr>
          <a:xfrm>
            <a:off x="2819400" y="1676400"/>
            <a:ext cx="632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76148" name="文本框 176147"/>
          <p:cNvSpPr txBox="1"/>
          <p:nvPr/>
        </p:nvSpPr>
        <p:spPr>
          <a:xfrm>
            <a:off x="2514600" y="1676400"/>
            <a:ext cx="662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76149" name="文本框 176148"/>
          <p:cNvSpPr txBox="1"/>
          <p:nvPr/>
        </p:nvSpPr>
        <p:spPr>
          <a:xfrm>
            <a:off x="2362200" y="1143000"/>
            <a:ext cx="6248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big and heavy, large body, short and 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strong legs, large paws, short tail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50" name="文本框 176149"/>
          <p:cNvSpPr txBox="1"/>
          <p:nvPr/>
        </p:nvSpPr>
        <p:spPr>
          <a:xfrm>
            <a:off x="2590800" y="2743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76151" name="文本框 176150"/>
          <p:cNvSpPr txBox="1"/>
          <p:nvPr/>
        </p:nvSpPr>
        <p:spPr>
          <a:xfrm>
            <a:off x="2438400" y="2133600"/>
            <a:ext cx="6705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most eat meat and fish, 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some also eat plants and insects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6152" name="Group 31"/>
          <p:cNvGrpSpPr/>
          <p:nvPr/>
        </p:nvGrpSpPr>
        <p:grpSpPr>
          <a:xfrm>
            <a:off x="609600" y="228600"/>
            <a:ext cx="6408738" cy="936625"/>
            <a:chOff x="249" y="119"/>
            <a:chExt cx="4037" cy="590"/>
          </a:xfrm>
        </p:grpSpPr>
        <p:grpSp>
          <p:nvGrpSpPr>
            <p:cNvPr id="176153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76154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155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6156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A report on bears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  <p:graphicFrame>
        <p:nvGraphicFramePr>
          <p:cNvPr id="176157" name="表格 176156"/>
          <p:cNvGraphicFramePr/>
          <p:nvPr/>
        </p:nvGraphicFramePr>
        <p:xfrm>
          <a:off x="0" y="5029200"/>
          <a:ext cx="8915400" cy="1141413"/>
        </p:xfrm>
        <a:graphic>
          <a:graphicData uri="http://schemas.openxmlformats.org/drawingml/2006/table">
            <a:tbl>
              <a:tblPr/>
              <a:tblGrid>
                <a:gridCol w="2286000"/>
                <a:gridCol w="6629400"/>
              </a:tblGrid>
              <a:tr h="11414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Danger</a:t>
                      </a:r>
                      <a:endParaRPr lang="zh-CN" altLang="en-US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65" name="文本框 176164"/>
          <p:cNvSpPr txBox="1"/>
          <p:nvPr/>
        </p:nvSpPr>
        <p:spPr>
          <a:xfrm>
            <a:off x="2286000" y="5181600"/>
            <a:ext cx="670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hunters catch them for their fur and paws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66" name="文本框 176165"/>
          <p:cNvSpPr txBox="1"/>
          <p:nvPr/>
        </p:nvSpPr>
        <p:spPr>
          <a:xfrm>
            <a:off x="2362200" y="3048000"/>
            <a:ext cx="6477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can run very fast; 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good at climbing and swimming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67" name="文本框 176166"/>
          <p:cNvSpPr txBox="1"/>
          <p:nvPr/>
        </p:nvSpPr>
        <p:spPr>
          <a:xfrm>
            <a:off x="2438400" y="4114800"/>
            <a:ext cx="6477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move around slowly in the daytime, sleep through the winter, seldom hurt people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9" grpId="0"/>
      <p:bldP spid="176151" grpId="0"/>
      <p:bldP spid="176165" grpId="0"/>
      <p:bldP spid="176166" grpId="0"/>
      <p:bldP spid="176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6" name="文本框 187395"/>
          <p:cNvSpPr txBox="1"/>
          <p:nvPr/>
        </p:nvSpPr>
        <p:spPr>
          <a:xfrm>
            <a:off x="1295400" y="2057400"/>
            <a:ext cx="6553200" cy="1079500"/>
          </a:xfrm>
          <a:prstGeom prst="rect">
            <a:avLst/>
          </a:prstGeom>
          <a:noFill/>
          <a:ln w="9525">
            <a:noFill/>
          </a:ln>
        </p:spPr>
        <p:txBody>
          <a:bodyPr tIns="82800" anchor="ctr"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Help Simon complete his report.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文本框 177153"/>
          <p:cNvSpPr txBox="1"/>
          <p:nvPr/>
        </p:nvSpPr>
        <p:spPr>
          <a:xfrm>
            <a:off x="0" y="762000"/>
            <a:ext cx="8991600" cy="565626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Bears are big and (1)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 They have large body, short and  (2)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legs and large paws. Their tails are (3)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.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Most bears eat meat and (4)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, but some also eat plants and  (5)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Bears can (6)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They are good at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     (7)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and (8)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Bears move around in the daytime. They sleep through (9)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They (10)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hurt people.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Sadly, many hunters catch bears for their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     (11)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and (12)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We should take action to stop this. Otherwise, there may be no bears left in the world.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77155" name="文本框 177154"/>
          <p:cNvSpPr txBox="1"/>
          <p:nvPr/>
        </p:nvSpPr>
        <p:spPr>
          <a:xfrm>
            <a:off x="2057400" y="8382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56" name="文本框 177155"/>
          <p:cNvSpPr txBox="1"/>
          <p:nvPr/>
        </p:nvSpPr>
        <p:spPr>
          <a:xfrm>
            <a:off x="3276600" y="7620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heavy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7" name="文本框 177156"/>
          <p:cNvSpPr txBox="1"/>
          <p:nvPr/>
        </p:nvSpPr>
        <p:spPr>
          <a:xfrm>
            <a:off x="2133600" y="7620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58" name="文本框 177157"/>
          <p:cNvSpPr txBox="1"/>
          <p:nvPr/>
        </p:nvSpPr>
        <p:spPr>
          <a:xfrm>
            <a:off x="2590800" y="11430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strong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9" name="文本框 177158"/>
          <p:cNvSpPr txBox="1"/>
          <p:nvPr/>
        </p:nvSpPr>
        <p:spPr>
          <a:xfrm>
            <a:off x="2438400" y="13716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60" name="文本框 177159"/>
          <p:cNvSpPr txBox="1"/>
          <p:nvPr/>
        </p:nvSpPr>
        <p:spPr>
          <a:xfrm>
            <a:off x="5715000" y="12192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61" name="文本框 177160"/>
          <p:cNvSpPr txBox="1"/>
          <p:nvPr/>
        </p:nvSpPr>
        <p:spPr>
          <a:xfrm>
            <a:off x="2362200" y="1600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short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2" name="文本框 177161"/>
          <p:cNvSpPr txBox="1"/>
          <p:nvPr/>
        </p:nvSpPr>
        <p:spPr>
          <a:xfrm>
            <a:off x="4038600" y="17526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63" name="文本框 177162"/>
          <p:cNvSpPr txBox="1"/>
          <p:nvPr/>
        </p:nvSpPr>
        <p:spPr>
          <a:xfrm>
            <a:off x="4114800" y="1752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64" name="文本框 177163"/>
          <p:cNvSpPr txBox="1"/>
          <p:nvPr/>
        </p:nvSpPr>
        <p:spPr>
          <a:xfrm>
            <a:off x="4419600" y="1981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fish</a:t>
            </a:r>
            <a:endParaRPr lang="en-US" altLang="zh-CN" sz="32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5" name="文本框 177164"/>
          <p:cNvSpPr txBox="1"/>
          <p:nvPr/>
        </p:nvSpPr>
        <p:spPr>
          <a:xfrm>
            <a:off x="2743200" y="24384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insects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6" name="文本框 177165"/>
          <p:cNvSpPr txBox="1"/>
          <p:nvPr/>
        </p:nvSpPr>
        <p:spPr>
          <a:xfrm>
            <a:off x="2209800" y="28194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run very fast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7" name="文本框 177166"/>
          <p:cNvSpPr txBox="1"/>
          <p:nvPr/>
        </p:nvSpPr>
        <p:spPr>
          <a:xfrm>
            <a:off x="3733800" y="32766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swimming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8" name="文本框 177167"/>
          <p:cNvSpPr txBox="1"/>
          <p:nvPr/>
        </p:nvSpPr>
        <p:spPr>
          <a:xfrm>
            <a:off x="838200" y="3276600"/>
            <a:ext cx="2819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climbing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9" name="文本框 177168"/>
          <p:cNvSpPr txBox="1"/>
          <p:nvPr/>
        </p:nvSpPr>
        <p:spPr>
          <a:xfrm>
            <a:off x="7391400" y="36576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70" name="文本框 177169"/>
          <p:cNvSpPr txBox="1"/>
          <p:nvPr/>
        </p:nvSpPr>
        <p:spPr>
          <a:xfrm>
            <a:off x="7315200" y="37338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71" name="文本框 177170"/>
          <p:cNvSpPr txBox="1"/>
          <p:nvPr/>
        </p:nvSpPr>
        <p:spPr>
          <a:xfrm>
            <a:off x="7315200" y="37338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72" name="文本框 177171"/>
          <p:cNvSpPr txBox="1"/>
          <p:nvPr/>
        </p:nvSpPr>
        <p:spPr>
          <a:xfrm>
            <a:off x="7924800" y="3505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73" name="文本框 177172"/>
          <p:cNvSpPr txBox="1"/>
          <p:nvPr/>
        </p:nvSpPr>
        <p:spPr>
          <a:xfrm>
            <a:off x="7239000" y="37338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7174" name="文本框 177173"/>
          <p:cNvSpPr txBox="1"/>
          <p:nvPr/>
        </p:nvSpPr>
        <p:spPr>
          <a:xfrm>
            <a:off x="990600" y="4114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winter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75" name="文本框 177174"/>
          <p:cNvSpPr txBox="1"/>
          <p:nvPr/>
        </p:nvSpPr>
        <p:spPr>
          <a:xfrm>
            <a:off x="4800600" y="41148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seldom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76" name="文本框 177175"/>
          <p:cNvSpPr txBox="1"/>
          <p:nvPr/>
        </p:nvSpPr>
        <p:spPr>
          <a:xfrm>
            <a:off x="1219200" y="50292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fur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77" name="文本框 177176"/>
          <p:cNvSpPr txBox="1"/>
          <p:nvPr/>
        </p:nvSpPr>
        <p:spPr>
          <a:xfrm>
            <a:off x="3886200" y="49530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paws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78" name="文本框 177177"/>
          <p:cNvSpPr txBox="1"/>
          <p:nvPr/>
        </p:nvSpPr>
        <p:spPr>
          <a:xfrm>
            <a:off x="2362200" y="28194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grpSp>
        <p:nvGrpSpPr>
          <p:cNvPr id="177179" name="Group 31"/>
          <p:cNvGrpSpPr/>
          <p:nvPr/>
        </p:nvGrpSpPr>
        <p:grpSpPr>
          <a:xfrm>
            <a:off x="1066800" y="0"/>
            <a:ext cx="6408738" cy="936625"/>
            <a:chOff x="249" y="119"/>
            <a:chExt cx="4037" cy="590"/>
          </a:xfrm>
        </p:grpSpPr>
        <p:grpSp>
          <p:nvGrpSpPr>
            <p:cNvPr id="177180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77181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7182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7183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Bears are in danger!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77158" grpId="0"/>
      <p:bldP spid="177161" grpId="0"/>
      <p:bldP spid="177164" grpId="0"/>
      <p:bldP spid="177165" grpId="0"/>
      <p:bldP spid="177166" grpId="0"/>
      <p:bldP spid="177167" grpId="0"/>
      <p:bldP spid="177168" grpId="0"/>
      <p:bldP spid="177174" grpId="0"/>
      <p:bldP spid="177175" grpId="0"/>
      <p:bldP spid="177176" grpId="0"/>
      <p:bldP spid="1771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文本框 179201"/>
          <p:cNvSpPr txBox="1"/>
          <p:nvPr/>
        </p:nvSpPr>
        <p:spPr>
          <a:xfrm>
            <a:off x="0" y="762000"/>
            <a:ext cx="8991600" cy="565626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Bears are big and (1)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 They have large body, short and  (2)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legs and large paws. Their tails are (3)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.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Most bears eat meat and (4)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, but some also eat plants and  (5)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Bears can (6)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They are good at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     (7)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and (8)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Bears move around in the daytime. They sleep through (9)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They (10)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hurt people.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Sadly, many hunters catch bears for their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</a:pPr>
            <a:r>
              <a:rPr lang="en-US" altLang="zh-CN" sz="2800" b="1">
                <a:latin typeface="Times New Roman" panose="02020603050405020304" pitchFamily="18" charset="0"/>
              </a:rPr>
              <a:t>     (11)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and (12)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. We should take action to stop this. Otherwise, there may be no bears left in the world.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79203" name="文本框 179202"/>
          <p:cNvSpPr txBox="1"/>
          <p:nvPr/>
        </p:nvSpPr>
        <p:spPr>
          <a:xfrm>
            <a:off x="2057400" y="8382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04" name="文本框 179203"/>
          <p:cNvSpPr txBox="1"/>
          <p:nvPr/>
        </p:nvSpPr>
        <p:spPr>
          <a:xfrm>
            <a:off x="3276600" y="7620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heavy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5" name="文本框 179204"/>
          <p:cNvSpPr txBox="1"/>
          <p:nvPr/>
        </p:nvSpPr>
        <p:spPr>
          <a:xfrm>
            <a:off x="2133600" y="7620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06" name="文本框 179205"/>
          <p:cNvSpPr txBox="1"/>
          <p:nvPr/>
        </p:nvSpPr>
        <p:spPr>
          <a:xfrm>
            <a:off x="2590800" y="11430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strong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7" name="文本框 179206"/>
          <p:cNvSpPr txBox="1"/>
          <p:nvPr/>
        </p:nvSpPr>
        <p:spPr>
          <a:xfrm>
            <a:off x="2438400" y="13716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08" name="文本框 179207"/>
          <p:cNvSpPr txBox="1"/>
          <p:nvPr/>
        </p:nvSpPr>
        <p:spPr>
          <a:xfrm>
            <a:off x="5715000" y="12192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09" name="文本框 179208"/>
          <p:cNvSpPr txBox="1"/>
          <p:nvPr/>
        </p:nvSpPr>
        <p:spPr>
          <a:xfrm>
            <a:off x="2362200" y="1600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short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0" name="文本框 179209"/>
          <p:cNvSpPr txBox="1"/>
          <p:nvPr/>
        </p:nvSpPr>
        <p:spPr>
          <a:xfrm>
            <a:off x="4038600" y="17526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11" name="文本框 179210"/>
          <p:cNvSpPr txBox="1"/>
          <p:nvPr/>
        </p:nvSpPr>
        <p:spPr>
          <a:xfrm>
            <a:off x="4114800" y="1752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12" name="文本框 179211"/>
          <p:cNvSpPr txBox="1"/>
          <p:nvPr/>
        </p:nvSpPr>
        <p:spPr>
          <a:xfrm>
            <a:off x="4419600" y="1981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fish</a:t>
            </a:r>
            <a:endParaRPr lang="en-US" altLang="zh-CN" sz="32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3" name="文本框 179212"/>
          <p:cNvSpPr txBox="1"/>
          <p:nvPr/>
        </p:nvSpPr>
        <p:spPr>
          <a:xfrm>
            <a:off x="2743200" y="24384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insects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4" name="文本框 179213"/>
          <p:cNvSpPr txBox="1"/>
          <p:nvPr/>
        </p:nvSpPr>
        <p:spPr>
          <a:xfrm>
            <a:off x="2209800" y="28194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run very fast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5" name="文本框 179214"/>
          <p:cNvSpPr txBox="1"/>
          <p:nvPr/>
        </p:nvSpPr>
        <p:spPr>
          <a:xfrm>
            <a:off x="3733800" y="32766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swimming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6" name="文本框 179215"/>
          <p:cNvSpPr txBox="1"/>
          <p:nvPr/>
        </p:nvSpPr>
        <p:spPr>
          <a:xfrm>
            <a:off x="838200" y="3276600"/>
            <a:ext cx="2819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climbing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17" name="文本框 179216"/>
          <p:cNvSpPr txBox="1"/>
          <p:nvPr/>
        </p:nvSpPr>
        <p:spPr>
          <a:xfrm>
            <a:off x="7391400" y="36576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18" name="文本框 179217"/>
          <p:cNvSpPr txBox="1"/>
          <p:nvPr/>
        </p:nvSpPr>
        <p:spPr>
          <a:xfrm>
            <a:off x="7315200" y="37338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19" name="文本框 179218"/>
          <p:cNvSpPr txBox="1"/>
          <p:nvPr/>
        </p:nvSpPr>
        <p:spPr>
          <a:xfrm>
            <a:off x="7315200" y="37338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20" name="文本框 179219"/>
          <p:cNvSpPr txBox="1"/>
          <p:nvPr/>
        </p:nvSpPr>
        <p:spPr>
          <a:xfrm>
            <a:off x="7924800" y="3505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21" name="文本框 179220"/>
          <p:cNvSpPr txBox="1"/>
          <p:nvPr/>
        </p:nvSpPr>
        <p:spPr>
          <a:xfrm>
            <a:off x="7239000" y="37338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79222" name="文本框 179221"/>
          <p:cNvSpPr txBox="1"/>
          <p:nvPr/>
        </p:nvSpPr>
        <p:spPr>
          <a:xfrm>
            <a:off x="990600" y="4114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winter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23" name="文本框 179222"/>
          <p:cNvSpPr txBox="1"/>
          <p:nvPr/>
        </p:nvSpPr>
        <p:spPr>
          <a:xfrm>
            <a:off x="4800600" y="41148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seldom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24" name="文本框 179223"/>
          <p:cNvSpPr txBox="1"/>
          <p:nvPr/>
        </p:nvSpPr>
        <p:spPr>
          <a:xfrm>
            <a:off x="1219200" y="50292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fur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25" name="文本框 179224"/>
          <p:cNvSpPr txBox="1"/>
          <p:nvPr/>
        </p:nvSpPr>
        <p:spPr>
          <a:xfrm>
            <a:off x="3886200" y="49530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paws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26" name="文本框 179225"/>
          <p:cNvSpPr txBox="1"/>
          <p:nvPr/>
        </p:nvSpPr>
        <p:spPr>
          <a:xfrm>
            <a:off x="2362200" y="28194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grpSp>
        <p:nvGrpSpPr>
          <p:cNvPr id="179227" name="Group 31"/>
          <p:cNvGrpSpPr/>
          <p:nvPr/>
        </p:nvGrpSpPr>
        <p:grpSpPr>
          <a:xfrm>
            <a:off x="1066800" y="0"/>
            <a:ext cx="6408738" cy="936625"/>
            <a:chOff x="249" y="119"/>
            <a:chExt cx="4037" cy="590"/>
          </a:xfrm>
        </p:grpSpPr>
        <p:grpSp>
          <p:nvGrpSpPr>
            <p:cNvPr id="179228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79229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9230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9231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Bears are in danger!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  <p:sp>
        <p:nvSpPr>
          <p:cNvPr id="179232" name="AutoShape 21"/>
          <p:cNvSpPr/>
          <p:nvPr/>
        </p:nvSpPr>
        <p:spPr>
          <a:xfrm>
            <a:off x="7620000" y="152400"/>
            <a:ext cx="1371600" cy="504825"/>
          </a:xfrm>
          <a:prstGeom prst="wedgeRectCallout">
            <a:avLst>
              <a:gd name="adj1" fmla="val -116088"/>
              <a:gd name="adj2" fmla="val -2829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Title</a:t>
            </a:r>
            <a:endParaRPr lang="en-US" altLang="zh-CN" sz="36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9233" name="AutoShape 22"/>
          <p:cNvSpPr/>
          <p:nvPr/>
        </p:nvSpPr>
        <p:spPr>
          <a:xfrm>
            <a:off x="6781800" y="1600200"/>
            <a:ext cx="2057400" cy="576263"/>
          </a:xfrm>
          <a:prstGeom prst="wedgeRectCallout">
            <a:avLst>
              <a:gd name="adj1" fmla="val -145681"/>
              <a:gd name="adj2" fmla="val -111431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Looks </a:t>
            </a:r>
            <a:endParaRPr lang="en-US" altLang="zh-CN" sz="36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9234" name="AutoShape 23"/>
          <p:cNvSpPr/>
          <p:nvPr/>
        </p:nvSpPr>
        <p:spPr>
          <a:xfrm>
            <a:off x="6781800" y="3352800"/>
            <a:ext cx="2209800" cy="577850"/>
          </a:xfrm>
          <a:prstGeom prst="wedgeRectCallout">
            <a:avLst>
              <a:gd name="adj1" fmla="val -148921"/>
              <a:gd name="adj2" fmla="val -53847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Abilities </a:t>
            </a:r>
            <a:endParaRPr lang="en-US" altLang="zh-CN" sz="36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9235" name="AutoShape 22"/>
          <p:cNvSpPr/>
          <p:nvPr/>
        </p:nvSpPr>
        <p:spPr>
          <a:xfrm>
            <a:off x="6781800" y="2514600"/>
            <a:ext cx="2133600" cy="576263"/>
          </a:xfrm>
          <a:prstGeom prst="wedgeRectCallout">
            <a:avLst>
              <a:gd name="adj1" fmla="val -152380"/>
              <a:gd name="adj2" fmla="val -59366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Food </a:t>
            </a:r>
            <a:endParaRPr lang="en-US" altLang="zh-CN" sz="36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9237" name="AutoShape 23"/>
          <p:cNvSpPr/>
          <p:nvPr/>
        </p:nvSpPr>
        <p:spPr>
          <a:xfrm>
            <a:off x="6705600" y="4648200"/>
            <a:ext cx="2209800" cy="577850"/>
          </a:xfrm>
          <a:prstGeom prst="wedgeRectCallout">
            <a:avLst>
              <a:gd name="adj1" fmla="val -148852"/>
              <a:gd name="adj2" fmla="val -130495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Qualities </a:t>
            </a:r>
            <a:endParaRPr lang="en-US" altLang="zh-CN" sz="36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79238" name="AutoShape 23"/>
          <p:cNvSpPr/>
          <p:nvPr/>
        </p:nvSpPr>
        <p:spPr>
          <a:xfrm>
            <a:off x="6781800" y="6266815"/>
            <a:ext cx="2209800" cy="577850"/>
          </a:xfrm>
          <a:prstGeom prst="wedgeRectCallout">
            <a:avLst>
              <a:gd name="adj1" fmla="val -136708"/>
              <a:gd name="adj2" fmla="val -220606"/>
            </a:avLst>
          </a:prstGeom>
          <a:solidFill>
            <a:srgbClr val="00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Danger </a:t>
            </a:r>
            <a:endParaRPr lang="en-US" altLang="zh-CN" sz="36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32" grpId="0" animBg="1"/>
      <p:bldP spid="179233" grpId="0" animBg="1"/>
      <p:bldP spid="179234" grpId="0" animBg="1"/>
      <p:bldP spid="179235" grpId="0" animBg="1"/>
      <p:bldP spid="179237" grpId="0" animBg="1"/>
      <p:bldP spid="17923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0228" name="Group 31"/>
          <p:cNvGrpSpPr/>
          <p:nvPr/>
        </p:nvGrpSpPr>
        <p:grpSpPr>
          <a:xfrm>
            <a:off x="1066800" y="0"/>
            <a:ext cx="6408738" cy="936625"/>
            <a:chOff x="249" y="119"/>
            <a:chExt cx="4037" cy="590"/>
          </a:xfrm>
        </p:grpSpPr>
        <p:grpSp>
          <p:nvGrpSpPr>
            <p:cNvPr id="180229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80230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0231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0232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Write a report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  <p:sp>
        <p:nvSpPr>
          <p:cNvPr id="180233" name="直接连接符 180232"/>
          <p:cNvSpPr/>
          <p:nvPr/>
        </p:nvSpPr>
        <p:spPr>
          <a:xfrm>
            <a:off x="2743200" y="1981200"/>
            <a:ext cx="1339850" cy="0"/>
          </a:xfrm>
          <a:prstGeom prst="line">
            <a:avLst/>
          </a:prstGeom>
          <a:ln w="254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0234" name="矩形 180233"/>
          <p:cNvSpPr/>
          <p:nvPr/>
        </p:nvSpPr>
        <p:spPr>
          <a:xfrm>
            <a:off x="3429000" y="1447800"/>
            <a:ext cx="39608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are in danger!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0235" name="图片 180234" descr="20059141628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667000"/>
            <a:ext cx="2438400" cy="182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6" name="图片 180235" descr="tig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90800"/>
            <a:ext cx="2438400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7" name="图片 180236" descr="20070328145946539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14400"/>
            <a:ext cx="1905000" cy="1687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8" name="图片 180237" descr="1024x768_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667000"/>
            <a:ext cx="2743200" cy="193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39" name="图片 180238" descr="05116111416694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90600"/>
            <a:ext cx="2133600" cy="160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40" name="图片 180239" descr="1026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4800600"/>
            <a:ext cx="2514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41" name="图片 180240" descr="Spinner%20Dolphin%203140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800600"/>
            <a:ext cx="2771775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42" name="图片 180241" descr="Elephant%204080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724400"/>
            <a:ext cx="236220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3299" name="背景音乐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67175" y="1773238"/>
            <a:ext cx="71438" cy="71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3301" name="文本框 183300"/>
          <p:cNvSpPr txBox="1"/>
          <p:nvPr/>
        </p:nvSpPr>
        <p:spPr>
          <a:xfrm>
            <a:off x="468313" y="1935163"/>
            <a:ext cx="8064500" cy="3654425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0800" bIns="10800">
            <a:spAutoFit/>
          </a:bodyPr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      ______ are in danger!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>
                <a:latin typeface="Tahoma" panose="020B0604030504040204" pitchFamily="34" charset="0"/>
              </a:rPr>
              <a:t>________________________________________</a:t>
            </a:r>
            <a:endParaRPr lang="en-US" altLang="zh-CN" sz="280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>
                <a:latin typeface="Tahoma" panose="020B0604030504040204" pitchFamily="34" charset="0"/>
              </a:rPr>
              <a:t>________________________________________</a:t>
            </a:r>
            <a:endParaRPr lang="en-US" altLang="zh-CN" sz="280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>
                <a:latin typeface="Tahoma" panose="020B0604030504040204" pitchFamily="34" charset="0"/>
              </a:rPr>
              <a:t>________________________________________</a:t>
            </a:r>
            <a:endParaRPr lang="en-US" altLang="zh-CN" sz="280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>
                <a:latin typeface="Tahoma" panose="020B0604030504040204" pitchFamily="34" charset="0"/>
              </a:rPr>
              <a:t>________________________________________</a:t>
            </a:r>
            <a:endParaRPr lang="en-US" altLang="zh-CN" sz="280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>
                <a:latin typeface="Tahoma" panose="020B0604030504040204" pitchFamily="34" charset="0"/>
              </a:rPr>
              <a:t>________________________________________</a:t>
            </a:r>
            <a:endParaRPr lang="en-US" altLang="zh-CN" sz="280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>
                <a:latin typeface="Tahoma" panose="020B0604030504040204" pitchFamily="34" charset="0"/>
              </a:rPr>
              <a:t>________________________________________</a:t>
            </a:r>
            <a:endParaRPr lang="en-US" altLang="zh-CN" sz="2800">
              <a:latin typeface="Tahoma" panose="020B0604030504040204" pitchFamily="34" charset="0"/>
            </a:endParaRPr>
          </a:p>
        </p:txBody>
      </p:sp>
      <p:grpSp>
        <p:nvGrpSpPr>
          <p:cNvPr id="183302" name="Group 31"/>
          <p:cNvGrpSpPr/>
          <p:nvPr/>
        </p:nvGrpSpPr>
        <p:grpSpPr>
          <a:xfrm>
            <a:off x="1143000" y="304800"/>
            <a:ext cx="6408738" cy="936625"/>
            <a:chOff x="249" y="119"/>
            <a:chExt cx="4037" cy="590"/>
          </a:xfrm>
        </p:grpSpPr>
        <p:grpSp>
          <p:nvGrpSpPr>
            <p:cNvPr id="183303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83304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3305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3306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Share your report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299"/>
                </p:tgtEl>
              </p:cMediaNode>
            </p:audio>
          </p:childTnLst>
        </p:cTn>
      </p:par>
    </p:tnLst>
    <p:bldLst>
      <p:bldP spid="1833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5346" name="图片 185345" descr="20051031225720215"/>
          <p:cNvPicPr>
            <a:picLocks noChangeAspect="1"/>
          </p:cNvPicPr>
          <p:nvPr/>
        </p:nvPicPr>
        <p:blipFill>
          <a:blip r:embed="rId1"/>
          <a:srcRect b="4861"/>
          <a:stretch>
            <a:fillRect/>
          </a:stretch>
        </p:blipFill>
        <p:spPr>
          <a:xfrm>
            <a:off x="-252412" y="260350"/>
            <a:ext cx="9701212" cy="640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347" name="云形标注 185346"/>
          <p:cNvSpPr/>
          <p:nvPr/>
        </p:nvSpPr>
        <p:spPr>
          <a:xfrm>
            <a:off x="6084888" y="-458787"/>
            <a:ext cx="3276600" cy="2286000"/>
          </a:xfrm>
          <a:prstGeom prst="cloudCallout">
            <a:avLst>
              <a:gd name="adj1" fmla="val -26745"/>
              <a:gd name="adj2" fmla="val 79306"/>
            </a:avLst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/>
          <a:p>
            <a:pPr algn="ctr"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85348" name="云形标注 185347"/>
          <p:cNvSpPr/>
          <p:nvPr/>
        </p:nvSpPr>
        <p:spPr>
          <a:xfrm>
            <a:off x="-152400" y="-152400"/>
            <a:ext cx="4343400" cy="2590800"/>
          </a:xfrm>
          <a:prstGeom prst="cloudCallout">
            <a:avLst>
              <a:gd name="adj1" fmla="val 44699"/>
              <a:gd name="adj2" fmla="val 37745"/>
            </a:avLst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8100000" algn="ctr" rotWithShape="0">
              <a:schemeClr val="bg2"/>
            </a:outerShdw>
          </a:effectLst>
        </p:spPr>
        <p:txBody>
          <a:bodyPr/>
          <a:p>
            <a:pPr algn="ctr">
              <a:buClr>
                <a:schemeClr val="bg1"/>
              </a:buClr>
            </a:pPr>
            <a:endParaRPr sz="2400" u="sng" dirty="0">
              <a:latin typeface="Times New Roman" panose="02020603050405020304" pitchFamily="18" charset="0"/>
            </a:endParaRPr>
          </a:p>
        </p:txBody>
      </p:sp>
      <p:sp>
        <p:nvSpPr>
          <p:cNvPr id="185349" name="矩形 185348"/>
          <p:cNvSpPr/>
          <p:nvPr/>
        </p:nvSpPr>
        <p:spPr>
          <a:xfrm>
            <a:off x="228600" y="533400"/>
            <a:ext cx="362902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华文行楷" panose="02010800040101010101" charset="-122"/>
                <a:ea typeface="华文行楷" panose="02010800040101010101" charset="-122"/>
              </a:rPr>
              <a:t>Animals are our friends.</a:t>
            </a:r>
            <a:endParaRPr lang="zh-CN" altLang="en-US" sz="3600"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0066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85350" name="矩形 185349"/>
          <p:cNvSpPr/>
          <p:nvPr/>
        </p:nvSpPr>
        <p:spPr>
          <a:xfrm>
            <a:off x="6553200" y="0"/>
            <a:ext cx="2314575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华文行楷" panose="02010800040101010101" charset="-122"/>
                <a:ea typeface="华文行楷" panose="02010800040101010101" charset="-122"/>
              </a:rPr>
              <a:t>We must protect</a:t>
            </a:r>
            <a:endParaRPr lang="zh-CN" altLang="en-US" sz="3600"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0066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85351" name="矩形 185350"/>
          <p:cNvSpPr/>
          <p:nvPr/>
        </p:nvSpPr>
        <p:spPr>
          <a:xfrm>
            <a:off x="6781800" y="762000"/>
            <a:ext cx="1905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66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华文行楷" panose="02010800040101010101" charset="-122"/>
                <a:ea typeface="华文行楷" panose="02010800040101010101" charset="-122"/>
              </a:rPr>
              <a:t>wild animals</a:t>
            </a:r>
            <a:endParaRPr lang="zh-CN" altLang="en-US" sz="3600"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0066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2276" name="Group 31"/>
          <p:cNvGrpSpPr/>
          <p:nvPr/>
        </p:nvGrpSpPr>
        <p:grpSpPr>
          <a:xfrm>
            <a:off x="1143000" y="304800"/>
            <a:ext cx="6408738" cy="936625"/>
            <a:chOff x="249" y="119"/>
            <a:chExt cx="4037" cy="590"/>
          </a:xfrm>
        </p:grpSpPr>
        <p:grpSp>
          <p:nvGrpSpPr>
            <p:cNvPr id="182277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82278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2279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82280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Homework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  <p:sp>
        <p:nvSpPr>
          <p:cNvPr id="182281" name="文本框 182280"/>
          <p:cNvSpPr txBox="1"/>
          <p:nvPr/>
        </p:nvSpPr>
        <p:spPr>
          <a:xfrm>
            <a:off x="1041400" y="3155950"/>
            <a:ext cx="3673475" cy="488950"/>
          </a:xfrm>
          <a:prstGeom prst="rect">
            <a:avLst/>
          </a:prstGeom>
          <a:noFill/>
          <a:ln w="9525">
            <a:noFill/>
          </a:ln>
        </p:spPr>
        <p:txBody>
          <a:bodyPr tIns="46800" bIns="46800">
            <a:spAutoFit/>
          </a:bodyPr>
          <a:p>
            <a:pPr>
              <a:spcBef>
                <a:spcPct val="50000"/>
              </a:spcBef>
            </a:pPr>
            <a:endParaRPr sz="2600" dirty="0">
              <a:latin typeface="Arial" panose="020B0604020202020204" pitchFamily="34" charset="0"/>
            </a:endParaRPr>
          </a:p>
        </p:txBody>
      </p:sp>
      <p:sp>
        <p:nvSpPr>
          <p:cNvPr id="182282" name="文本框 182281"/>
          <p:cNvSpPr txBox="1"/>
          <p:nvPr/>
        </p:nvSpPr>
        <p:spPr>
          <a:xfrm>
            <a:off x="990600" y="2209800"/>
            <a:ext cx="6781800" cy="2120900"/>
          </a:xfrm>
          <a:prstGeom prst="rect">
            <a:avLst/>
          </a:prstGeom>
          <a:noFill/>
          <a:ln w="9525">
            <a:noFill/>
          </a:ln>
        </p:spPr>
        <p:txBody>
          <a:bodyPr tIns="46800" bIns="46800"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800" b="1">
                <a:latin typeface="Times New Roman" panose="02020603050405020304" pitchFamily="18" charset="0"/>
              </a:rPr>
              <a:t>Write a report on an animal in danger.</a:t>
            </a:r>
            <a:endParaRPr lang="en-US" altLang="zh-CN" sz="3800" b="1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800" b="1" dirty="0">
                <a:latin typeface="Times New Roman" panose="02020603050405020304" pitchFamily="18" charset="0"/>
              </a:rPr>
              <a:t> Finish the paper sheet.</a:t>
            </a:r>
            <a:endParaRPr lang="en-US" altLang="zh-CN" sz="3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091565" y="568960"/>
            <a:ext cx="6858000" cy="854075"/>
          </a:xfrm>
        </p:spPr>
        <p:txBody>
          <a:bodyPr/>
          <a:p>
            <a:r>
              <a:rPr lang="en-US" altLang="zh-CN"/>
              <a:t>Discussion</a:t>
            </a:r>
            <a:endParaRPr lang="en-US" altLang="zh-CN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1143000" y="1617345"/>
            <a:ext cx="6858000" cy="2839720"/>
          </a:xfrm>
        </p:spPr>
        <p:txBody>
          <a:bodyPr/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What can we do to protect wild aimals?</a:t>
            </a:r>
            <a:endParaRPr lang="en-US" altLang="zh-CN" sz="3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5106" name="图片 175105" descr="Shenwu_Xiong_0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07" name="图片 175106" descr="Shenwu_Xiong_026"/>
          <p:cNvPicPr>
            <a:picLocks noChangeAspect="1"/>
          </p:cNvPicPr>
          <p:nvPr/>
        </p:nvPicPr>
        <p:blipFill>
          <a:blip r:embed="rId1"/>
          <a:srcRect l="35832" t="31111" r="50781" b="52106"/>
          <a:stretch>
            <a:fillRect/>
          </a:stretch>
        </p:blipFill>
        <p:spPr>
          <a:xfrm>
            <a:off x="3276600" y="2133600"/>
            <a:ext cx="1223963" cy="1150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794" name="图片 161793" descr="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981200"/>
            <a:ext cx="5943600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795" name="矩形 161794"/>
          <p:cNvSpPr/>
          <p:nvPr/>
        </p:nvSpPr>
        <p:spPr>
          <a:xfrm>
            <a:off x="3048000" y="1143000"/>
            <a:ext cx="31162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big  and heavy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sp>
        <p:nvSpPr>
          <p:cNvPr id="161796" name="矩形 161795"/>
          <p:cNvSpPr/>
          <p:nvPr/>
        </p:nvSpPr>
        <p:spPr>
          <a:xfrm>
            <a:off x="304800" y="5791200"/>
            <a:ext cx="3898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short and strong legs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sp>
        <p:nvSpPr>
          <p:cNvPr id="161797" name="矩形 161796"/>
          <p:cNvSpPr/>
          <p:nvPr/>
        </p:nvSpPr>
        <p:spPr>
          <a:xfrm>
            <a:off x="5105400" y="5867400"/>
            <a:ext cx="289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large paws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sp>
        <p:nvSpPr>
          <p:cNvPr id="161798" name="矩形 161797"/>
          <p:cNvSpPr/>
          <p:nvPr/>
        </p:nvSpPr>
        <p:spPr>
          <a:xfrm>
            <a:off x="228600" y="2971800"/>
            <a:ext cx="17526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short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方正综艺简体" pitchFamily="65" charset="-122"/>
              </a:rPr>
              <a:t>tail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sp>
        <p:nvSpPr>
          <p:cNvPr id="161799" name="直接连接符 161798"/>
          <p:cNvSpPr/>
          <p:nvPr/>
        </p:nvSpPr>
        <p:spPr>
          <a:xfrm flipV="1">
            <a:off x="1905000" y="3886200"/>
            <a:ext cx="2209800" cy="914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sp>
      <p:sp>
        <p:nvSpPr>
          <p:cNvPr id="161800" name="直接连接符 161799"/>
          <p:cNvSpPr/>
          <p:nvPr/>
        </p:nvSpPr>
        <p:spPr>
          <a:xfrm flipH="1" flipV="1">
            <a:off x="6172200" y="5334000"/>
            <a:ext cx="152400" cy="6858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sp>
      <p:sp>
        <p:nvSpPr>
          <p:cNvPr id="161801" name="直接连接符 161800"/>
          <p:cNvSpPr/>
          <p:nvPr/>
        </p:nvSpPr>
        <p:spPr>
          <a:xfrm>
            <a:off x="2057400" y="3352800"/>
            <a:ext cx="1219200" cy="381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sp>
      <p:grpSp>
        <p:nvGrpSpPr>
          <p:cNvPr id="161802" name="Group 31"/>
          <p:cNvGrpSpPr/>
          <p:nvPr/>
        </p:nvGrpSpPr>
        <p:grpSpPr>
          <a:xfrm>
            <a:off x="1600200" y="304800"/>
            <a:ext cx="5791200" cy="609600"/>
            <a:chOff x="249" y="119"/>
            <a:chExt cx="4037" cy="590"/>
          </a:xfrm>
        </p:grpSpPr>
        <p:grpSp>
          <p:nvGrpSpPr>
            <p:cNvPr id="161803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61804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805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1806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Looks 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  <p:sp>
        <p:nvSpPr>
          <p:cNvPr id="161807" name="矩形 161806"/>
          <p:cNvSpPr/>
          <p:nvPr/>
        </p:nvSpPr>
        <p:spPr>
          <a:xfrm>
            <a:off x="0" y="4419600"/>
            <a:ext cx="3898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large body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sp>
        <p:nvSpPr>
          <p:cNvPr id="161808" name="直接连接符 161807"/>
          <p:cNvSpPr/>
          <p:nvPr/>
        </p:nvSpPr>
        <p:spPr>
          <a:xfrm flipV="1">
            <a:off x="1524000" y="4953000"/>
            <a:ext cx="2514600" cy="1157288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80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80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180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9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79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179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179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17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17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179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9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179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179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179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9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2818" name="图片 162817" descr="20070328145946539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1371600"/>
            <a:ext cx="44862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2819" name="矩形 162818"/>
          <p:cNvSpPr/>
          <p:nvPr/>
        </p:nvSpPr>
        <p:spPr>
          <a:xfrm>
            <a:off x="533400" y="3276600"/>
            <a:ext cx="32543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方正综艺简体" pitchFamily="65" charset="-122"/>
              </a:rPr>
              <a:t>plants and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方正综艺简体" pitchFamily="65" charset="-122"/>
              </a:rPr>
              <a:t> insect</a:t>
            </a:r>
            <a:r>
              <a:rPr lang="en-US" altLang="zh-CN" sz="3200" b="1">
                <a:latin typeface="Times New Roman" panose="02020603050405020304" pitchFamily="18" charset="0"/>
                <a:ea typeface="方正综艺简体" pitchFamily="65" charset="-122"/>
              </a:rPr>
              <a:t>s</a:t>
            </a:r>
            <a:endParaRPr lang="en-US" altLang="zh-CN" sz="3200" b="1"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sp>
        <p:nvSpPr>
          <p:cNvPr id="162820" name="矩形 162819"/>
          <p:cNvSpPr/>
          <p:nvPr/>
        </p:nvSpPr>
        <p:spPr>
          <a:xfrm>
            <a:off x="533400" y="1295400"/>
            <a:ext cx="31162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meat and fish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grpSp>
        <p:nvGrpSpPr>
          <p:cNvPr id="162821" name="Group 31"/>
          <p:cNvGrpSpPr/>
          <p:nvPr/>
        </p:nvGrpSpPr>
        <p:grpSpPr>
          <a:xfrm>
            <a:off x="1600200" y="304800"/>
            <a:ext cx="5791200" cy="609600"/>
            <a:chOff x="249" y="119"/>
            <a:chExt cx="4037" cy="590"/>
          </a:xfrm>
        </p:grpSpPr>
        <p:grpSp>
          <p:nvGrpSpPr>
            <p:cNvPr id="162822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62823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824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2825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Food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1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1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1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42" name="图片 163841" descr="Webshots_3600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1268413"/>
            <a:ext cx="3059112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43" name="图片 163842" descr="北极熊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733800"/>
            <a:ext cx="33845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4" name="矩形 163843"/>
          <p:cNvSpPr/>
          <p:nvPr/>
        </p:nvSpPr>
        <p:spPr>
          <a:xfrm>
            <a:off x="3124200" y="60960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swimming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5" name="矩形 163844"/>
          <p:cNvSpPr/>
          <p:nvPr/>
        </p:nvSpPr>
        <p:spPr>
          <a:xfrm rot="10800000" flipV="1">
            <a:off x="6692900" y="4953000"/>
            <a:ext cx="2451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climbing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846" name="Group 31"/>
          <p:cNvGrpSpPr/>
          <p:nvPr/>
        </p:nvGrpSpPr>
        <p:grpSpPr>
          <a:xfrm>
            <a:off x="1600200" y="304800"/>
            <a:ext cx="5791200" cy="609600"/>
            <a:chOff x="249" y="119"/>
            <a:chExt cx="4037" cy="590"/>
          </a:xfrm>
        </p:grpSpPr>
        <p:grpSp>
          <p:nvGrpSpPr>
            <p:cNvPr id="163847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63848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849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3850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Abilities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  <p:pic>
        <p:nvPicPr>
          <p:cNvPr id="163851" name="图片 163850" descr="x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3143250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52" name="矩形 163851"/>
          <p:cNvSpPr/>
          <p:nvPr/>
        </p:nvSpPr>
        <p:spPr>
          <a:xfrm>
            <a:off x="228600" y="38100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run very fast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5" grpId="0"/>
      <p:bldP spid="163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4866" name="图片 164865" descr="GG88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4060825" cy="457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867" name="矩形 164866"/>
          <p:cNvSpPr/>
          <p:nvPr/>
        </p:nvSpPr>
        <p:spPr>
          <a:xfrm>
            <a:off x="228600" y="1371600"/>
            <a:ext cx="3810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方正综艺简体" pitchFamily="65" charset="-122"/>
              </a:rPr>
              <a:t>move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 around 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方正综艺简体" pitchFamily="65" charset="-122"/>
              </a:rPr>
              <a:t>slowly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 in the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方正综艺简体" pitchFamily="65" charset="-122"/>
              </a:rPr>
              <a:t>daytime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grpSp>
        <p:nvGrpSpPr>
          <p:cNvPr id="164868" name="Group 31"/>
          <p:cNvGrpSpPr/>
          <p:nvPr/>
        </p:nvGrpSpPr>
        <p:grpSpPr>
          <a:xfrm>
            <a:off x="1600200" y="304800"/>
            <a:ext cx="5791200" cy="609600"/>
            <a:chOff x="249" y="119"/>
            <a:chExt cx="4037" cy="590"/>
          </a:xfrm>
        </p:grpSpPr>
        <p:grpSp>
          <p:nvGrpSpPr>
            <p:cNvPr id="164869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64870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871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872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Qualities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  <p:sp>
        <p:nvSpPr>
          <p:cNvPr id="164873" name="矩形 164872"/>
          <p:cNvSpPr/>
          <p:nvPr/>
        </p:nvSpPr>
        <p:spPr>
          <a:xfrm>
            <a:off x="0" y="4343400"/>
            <a:ext cx="3886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seldom hurt people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sp>
        <p:nvSpPr>
          <p:cNvPr id="164874" name="矩形 164873"/>
          <p:cNvSpPr/>
          <p:nvPr/>
        </p:nvSpPr>
        <p:spPr>
          <a:xfrm>
            <a:off x="381000" y="2743200"/>
            <a:ext cx="3124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方正综艺简体" pitchFamily="65" charset="-122"/>
              </a:rPr>
              <a:t>sleep through the winter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73" grpId="0"/>
      <p:bldP spid="1648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5890" name="图片 165889" descr="u=103905251,1184202993&amp;gp=-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268413"/>
            <a:ext cx="3581400" cy="357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1" name="图片 165890" descr="u=532563083,3100839446&amp;gp=1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63" y="1196975"/>
            <a:ext cx="3235325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5892" name="矩形 165891"/>
          <p:cNvSpPr/>
          <p:nvPr/>
        </p:nvSpPr>
        <p:spPr>
          <a:xfrm>
            <a:off x="838200" y="5181600"/>
            <a:ext cx="76549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3200" b="1">
                <a:latin typeface="Times New Roman" panose="02020603050405020304" pitchFamily="18" charset="0"/>
                <a:ea typeface="方正综艺简体" pitchFamily="65" charset="-122"/>
              </a:rPr>
              <a:t>Hunters catch them for their fur and paws.</a:t>
            </a:r>
            <a:endParaRPr lang="en-US" altLang="zh-CN" sz="3200" b="1">
              <a:latin typeface="Times New Roman" panose="02020603050405020304" pitchFamily="18" charset="0"/>
              <a:ea typeface="方正综艺简体" pitchFamily="65" charset="-122"/>
            </a:endParaRPr>
          </a:p>
        </p:txBody>
      </p:sp>
      <p:grpSp>
        <p:nvGrpSpPr>
          <p:cNvPr id="165893" name="Group 31"/>
          <p:cNvGrpSpPr/>
          <p:nvPr/>
        </p:nvGrpSpPr>
        <p:grpSpPr>
          <a:xfrm>
            <a:off x="1600200" y="304800"/>
            <a:ext cx="5791200" cy="609600"/>
            <a:chOff x="249" y="119"/>
            <a:chExt cx="4037" cy="590"/>
          </a:xfrm>
        </p:grpSpPr>
        <p:grpSp>
          <p:nvGrpSpPr>
            <p:cNvPr id="165894" name="Group 20"/>
            <p:cNvGrpSpPr/>
            <p:nvPr/>
          </p:nvGrpSpPr>
          <p:grpSpPr>
            <a:xfrm>
              <a:off x="294" y="618"/>
              <a:ext cx="3992" cy="91"/>
              <a:chOff x="204" y="890"/>
              <a:chExt cx="4717" cy="91"/>
            </a:xfrm>
          </p:grpSpPr>
          <p:sp>
            <p:nvSpPr>
              <p:cNvPr id="165895" name="Rectangle 21"/>
              <p:cNvSpPr/>
              <p:nvPr/>
            </p:nvSpPr>
            <p:spPr>
              <a:xfrm flipV="1">
                <a:off x="204" y="890"/>
                <a:ext cx="2540" cy="91"/>
              </a:xfrm>
              <a:prstGeom prst="rect">
                <a:avLst/>
              </a:prstGeom>
              <a:solidFill>
                <a:srgbClr val="008000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896" name="Line 22"/>
              <p:cNvSpPr/>
              <p:nvPr/>
            </p:nvSpPr>
            <p:spPr>
              <a:xfrm>
                <a:off x="204" y="935"/>
                <a:ext cx="4717" cy="0"/>
              </a:xfrm>
              <a:prstGeom prst="line">
                <a:avLst/>
              </a:prstGeom>
              <a:ln w="762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5897" name="WordArt 23"/>
            <p:cNvSpPr>
              <a:spLocks noTextEdit="1"/>
            </p:cNvSpPr>
            <p:nvPr/>
          </p:nvSpPr>
          <p:spPr>
            <a:xfrm>
              <a:off x="249" y="119"/>
              <a:ext cx="3809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4800" b="1" i="1">
                  <a:ln w="349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latin typeface="方正琥珀简体" charset="0"/>
                  <a:ea typeface="方正琥珀简体" charset="0"/>
                </a:rPr>
                <a:t>Danger</a:t>
              </a:r>
              <a:endParaRPr lang="zh-CN" altLang="en-US" sz="4800" b="1" i="1">
                <a:ln w="349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方正琥珀简体" charset="0"/>
                <a:ea typeface="方正琥珀简体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89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89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89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8180" name="图片 178179" descr="bears04_1024x7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828800"/>
            <a:ext cx="4643438" cy="348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8181" name="文本框 178180"/>
          <p:cNvSpPr txBox="1"/>
          <p:nvPr/>
        </p:nvSpPr>
        <p:spPr>
          <a:xfrm>
            <a:off x="2209800" y="609600"/>
            <a:ext cx="4629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Bears are in danger!</a:t>
            </a:r>
            <a:endParaRPr lang="en-US" altLang="zh-CN" sz="4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2817</Words>
  <Application>WPS 演示</Application>
  <PresentationFormat>在屏幕上显示</PresentationFormat>
  <Paragraphs>187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华文新魏</vt:lpstr>
      <vt:lpstr>方正琥珀简体</vt:lpstr>
      <vt:lpstr>Arial Unicode MS</vt:lpstr>
      <vt:lpstr>微软雅黑</vt:lpstr>
      <vt:lpstr>Times New Roman</vt:lpstr>
      <vt:lpstr>方正综艺简体</vt:lpstr>
      <vt:lpstr>Tahoma</vt:lpstr>
      <vt:lpstr>华文行楷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32</cp:revision>
  <dcterms:created xsi:type="dcterms:W3CDTF">2018-11-27T23:55:00Z</dcterms:created>
  <dcterms:modified xsi:type="dcterms:W3CDTF">2018-11-29T01:07:11Z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2052-10.1.0.7616</vt:lpwstr>
  </property>
</Properties>
</file>