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1" r:id="rId2"/>
    <p:sldId id="312" r:id="rId3"/>
    <p:sldId id="267" r:id="rId4"/>
    <p:sldId id="257" r:id="rId5"/>
    <p:sldId id="258" r:id="rId6"/>
    <p:sldId id="259" r:id="rId7"/>
    <p:sldId id="261" r:id="rId8"/>
    <p:sldId id="262" r:id="rId9"/>
    <p:sldId id="273" r:id="rId10"/>
    <p:sldId id="263" r:id="rId11"/>
    <p:sldId id="264" r:id="rId12"/>
    <p:sldId id="265" r:id="rId13"/>
    <p:sldId id="266" r:id="rId14"/>
    <p:sldId id="268" r:id="rId15"/>
    <p:sldId id="288" r:id="rId16"/>
    <p:sldId id="293" r:id="rId17"/>
    <p:sldId id="271" r:id="rId18"/>
    <p:sldId id="276" r:id="rId19"/>
    <p:sldId id="278" r:id="rId20"/>
    <p:sldId id="290" r:id="rId21"/>
    <p:sldId id="280" r:id="rId22"/>
    <p:sldId id="289" r:id="rId23"/>
    <p:sldId id="272" r:id="rId24"/>
    <p:sldId id="291" r:id="rId25"/>
    <p:sldId id="282" r:id="rId26"/>
    <p:sldId id="283" r:id="rId27"/>
    <p:sldId id="284" r:id="rId28"/>
    <p:sldId id="285" r:id="rId29"/>
    <p:sldId id="286" r:id="rId30"/>
    <p:sldId id="287" r:id="rId31"/>
    <p:sldId id="292" r:id="rId3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3"/>
    <p:restoredTop sz="94660"/>
  </p:normalViewPr>
  <p:slideViewPr>
    <p:cSldViewPr>
      <p:cViewPr varScale="1">
        <p:scale>
          <a:sx n="71" d="100"/>
          <a:sy n="71" d="100"/>
        </p:scale>
        <p:origin x="-5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页眉占位符 1228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dirty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1" name="日期占位符 1229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dirty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6" name="幻灯片图像占位符 12291"/>
          <p:cNvSpPr>
            <a:spLocks noGrp="1" noRo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文本占位符 12292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12294" name="页脚占位符 1229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dirty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5" name="灯片编号占位符 1229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 dirty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5AFC259-F161-45AA-9700-93CD023D5C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备注占位符 2"/>
          <p:cNvSpPr>
            <a:spLocks noGrp="1"/>
          </p:cNvSpPr>
          <p:nvPr>
            <p:ph type="body"/>
          </p:nvPr>
        </p:nvSpPr>
        <p:spPr bwMode="auto"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25603" name="灯片编号占位符 3"/>
          <p:cNvSpPr txBox="1">
            <a:spLocks noGrp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679F00-E027-4802-893A-CB28F224EE97}" type="slidenum">
              <a:rPr lang="en-US" altLang="en-US" sz="1200"/>
              <a:pPr algn="r"/>
              <a:t>11</a:t>
            </a:fld>
            <a:endParaRPr lang="en-US" altLang="en-US" sz="1200"/>
          </a:p>
        </p:txBody>
      </p:sp>
      <p:sp>
        <p:nvSpPr>
          <p:cNvPr id="25604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92217BA-EBCB-413A-B8FE-FBCC7AF8E4B3}" type="slidenum">
              <a:rPr lang="zh-CN" altLang="en-US" smtClean="0">
                <a:latin typeface="Arial" charset="0"/>
                <a:ea typeface="宋体" charset="-122"/>
              </a:rPr>
              <a:pPr/>
              <a:t>11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43009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47106" name="文本占位符 43010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>
                <a:latin typeface="Arial" charset="0"/>
                <a:ea typeface="宋体" charset="-122"/>
              </a:rPr>
              <a:t>本资料来自于资源最齐全的２１世纪教育网</a:t>
            </a:r>
            <a:r>
              <a:rPr lang="en-US" altLang="zh-CN" smtClean="0">
                <a:latin typeface="Arial" charset="0"/>
                <a:ea typeface="宋体" charset="-122"/>
              </a:rPr>
              <a:t>www.21cnjy.com</a:t>
            </a:r>
          </a:p>
        </p:txBody>
      </p:sp>
      <p:sp>
        <p:nvSpPr>
          <p:cNvPr id="47107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11F208C-52E6-48CA-BB1A-BD82117994F6}" type="slidenum">
              <a:rPr lang="zh-CN" altLang="en-US" smtClean="0">
                <a:latin typeface="Arial" charset="0"/>
                <a:ea typeface="宋体" charset="-122"/>
              </a:rPr>
              <a:pPr/>
              <a:t>31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D55C7-23DD-4125-BC12-DF4A2B7B12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CB0D-9CC2-4600-9E12-E6EC08A8A9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6BFED-2453-4666-A66A-285181CE67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1AD56-8217-4440-919F-1FD6A78CE9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049A5-EB08-4BAC-8A7A-737A9ED041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B99ED-9220-4736-A13E-26C7660B97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34422-0DCE-464A-B24F-269039C21C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69CA-695B-452B-A91F-600ADEED29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5D85E-C3F3-4B54-8140-80B3454441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E3BA5-82D8-4FA0-958A-B2D656B2AD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3C66E-A401-40C2-A524-A2FA937F5C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dirty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dirty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dirty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68BF0B7-6EAC-4B06-9E5F-FD85C4E0DD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1.png"/><Relationship Id="rId3" Type="http://schemas.openxmlformats.org/officeDocument/2006/relationships/audio" Target="file:///C:\Documents%20and%20Settings\Administrator\&#26700;&#38754;\8A%20Unit6Jill\3.mp3" TargetMode="External"/><Relationship Id="rId7" Type="http://schemas.openxmlformats.org/officeDocument/2006/relationships/audio" Target="file:///C:\Documents%20and%20Settings\Administrator\&#26700;&#38754;\8A%20Unit6Jill\8.mp3" TargetMode="External"/><Relationship Id="rId12" Type="http://schemas.openxmlformats.org/officeDocument/2006/relationships/image" Target="../media/image45.jpeg"/><Relationship Id="rId2" Type="http://schemas.openxmlformats.org/officeDocument/2006/relationships/audio" Target="file:///C:\Documents%20and%20Settings\Administrator\&#26700;&#38754;\8A%20Unit6Jill\2.mp3" TargetMode="External"/><Relationship Id="rId1" Type="http://schemas.openxmlformats.org/officeDocument/2006/relationships/audio" Target="file:///C:\Documents%20and%20Settings\Administrator\&#26700;&#38754;\8A%20Unit6Jill\1.mp3" TargetMode="External"/><Relationship Id="rId6" Type="http://schemas.openxmlformats.org/officeDocument/2006/relationships/audio" Target="file:///C:\Documents%20and%20Settings\Administrator\&#26700;&#38754;\8A%20Unit6Jill\9.mp3" TargetMode="External"/><Relationship Id="rId11" Type="http://schemas.openxmlformats.org/officeDocument/2006/relationships/image" Target="../media/image44.jpeg"/><Relationship Id="rId5" Type="http://schemas.openxmlformats.org/officeDocument/2006/relationships/audio" Target="file:///C:\Documents%20and%20Settings\Administrator\&#26700;&#38754;\8A%20Unit6Jill\7.mp3" TargetMode="External"/><Relationship Id="rId10" Type="http://schemas.openxmlformats.org/officeDocument/2006/relationships/image" Target="../media/image43.jpeg"/><Relationship Id="rId4" Type="http://schemas.openxmlformats.org/officeDocument/2006/relationships/audio" Target="file:///C:\Documents%20and%20Settings\Administrator\&#26700;&#38754;\8A%20Unit6Jill\6.mp3" TargetMode="External"/><Relationship Id="rId9" Type="http://schemas.openxmlformats.org/officeDocument/2006/relationships/image" Target="../media/image42.jpeg"/><Relationship Id="rId1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lygrx.com/Disp.Aspx?ID=337975&amp;ClassID=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news.sina.com.cn/s/2004-12-23/08164603771s.s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hinahighway.com/news1/2003/58120.php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news.sina.com.cn/c/2004-12-21/13344587113s.s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news.sohu.com/20041108/n222883630.s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30721"/>
          <p:cNvSpPr>
            <a:spLocks noChangeArrowheads="1" noChangeShapeType="1" noTextEdit="1"/>
          </p:cNvSpPr>
          <p:nvPr/>
        </p:nvSpPr>
        <p:spPr bwMode="auto">
          <a:xfrm>
            <a:off x="3203575" y="260350"/>
            <a:ext cx="1828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Comic Sans MS"/>
              </a:rPr>
              <a:t>Unit 8</a:t>
            </a:r>
            <a:endParaRPr lang="zh-CN" altLang="en-US" sz="3600" b="1" kern="1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33CC33"/>
              </a:solidFill>
              <a:latin typeface="Comic Sans MS"/>
            </a:endParaRPr>
          </a:p>
        </p:txBody>
      </p:sp>
      <p:sp>
        <p:nvSpPr>
          <p:cNvPr id="14338" name="矩形 30722"/>
          <p:cNvSpPr>
            <a:spLocks noChangeArrowheads="1" noChangeShapeType="1" noTextEdit="1"/>
          </p:cNvSpPr>
          <p:nvPr/>
        </p:nvSpPr>
        <p:spPr bwMode="auto">
          <a:xfrm>
            <a:off x="2195513" y="1125538"/>
            <a:ext cx="4800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Natural disasters</a:t>
            </a:r>
            <a:endParaRPr lang="zh-CN" altLang="en-US" sz="3600" b="1" kern="10">
              <a:ln w="19050">
                <a:solidFill>
                  <a:srgbClr val="FF33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339" name="文本框 30723"/>
          <p:cNvSpPr txBox="1">
            <a:spLocks noChangeArrowheads="1"/>
          </p:cNvSpPr>
          <p:nvPr/>
        </p:nvSpPr>
        <p:spPr bwMode="auto">
          <a:xfrm>
            <a:off x="1116013" y="1916113"/>
            <a:ext cx="6934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600" b="1">
                <a:solidFill>
                  <a:srgbClr val="006600"/>
                </a:solidFill>
              </a:rPr>
              <a:t>Welcome to the unit</a:t>
            </a:r>
          </a:p>
        </p:txBody>
      </p:sp>
      <p:pic>
        <p:nvPicPr>
          <p:cNvPr id="14340" name="图片 30724" descr="121133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846763"/>
            <a:ext cx="23622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图片 30725" descr="tim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6838"/>
            <a:ext cx="91440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026" descr="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04813"/>
            <a:ext cx="27670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/>
          </p:cNvPicPr>
          <p:nvPr/>
        </p:nvPicPr>
        <p:blipFill>
          <a:blip r:embed="rId3"/>
          <a:srcRect b="4140"/>
          <a:stretch>
            <a:fillRect/>
          </a:stretch>
        </p:blipFill>
        <p:spPr bwMode="auto">
          <a:xfrm>
            <a:off x="395288" y="3313113"/>
            <a:ext cx="2808287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3419475" y="3357563"/>
            <a:ext cx="38449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200">
                <a:latin typeface="Times New Roman" pitchFamily="18" charset="0"/>
              </a:rPr>
              <a:t>They are all </a:t>
            </a:r>
          </a:p>
          <a:p>
            <a:pPr>
              <a:buFont typeface="Arial" charset="0"/>
              <a:buNone/>
            </a:pPr>
            <a:endParaRPr lang="en-US" altLang="zh-CN" sz="320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altLang="zh-CN" sz="3200">
                <a:latin typeface="Times New Roman" pitchFamily="18" charset="0"/>
              </a:rPr>
              <a:t>They are caused by</a:t>
            </a:r>
          </a:p>
          <a:p>
            <a:pPr>
              <a:buFont typeface="Arial" charset="0"/>
              <a:buNone/>
            </a:pPr>
            <a:endParaRPr lang="en-US" altLang="zh-CN" sz="320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altLang="zh-CN" sz="32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04813"/>
            <a:ext cx="2663825" cy="2376487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404813"/>
            <a:ext cx="2592387" cy="2376487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48" name="文本框 10247"/>
          <p:cNvSpPr txBox="1">
            <a:spLocks noChangeArrowheads="1"/>
          </p:cNvSpPr>
          <p:nvPr/>
        </p:nvSpPr>
        <p:spPr bwMode="auto">
          <a:xfrm>
            <a:off x="6702425" y="4365625"/>
            <a:ext cx="2441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800">
                <a:solidFill>
                  <a:srgbClr val="FF0000"/>
                </a:solidFill>
              </a:rPr>
              <a:t>natural</a:t>
            </a:r>
            <a:r>
              <a:rPr lang="en-US" altLang="zh-CN" sz="2800"/>
              <a:t> </a:t>
            </a:r>
            <a:r>
              <a:rPr lang="en-US" altLang="zh-CN" sz="2800">
                <a:solidFill>
                  <a:srgbClr val="FF0000"/>
                </a:solidFill>
              </a:rPr>
              <a:t>forces</a:t>
            </a:r>
            <a:r>
              <a:rPr lang="en-US" altLang="zh-CN" sz="2800"/>
              <a:t>.</a:t>
            </a:r>
          </a:p>
          <a:p>
            <a:r>
              <a:rPr lang="zh-CN" altLang="en-US" sz="2800">
                <a:solidFill>
                  <a:schemeClr val="hlink"/>
                </a:solidFill>
              </a:rPr>
              <a:t>自然力量</a:t>
            </a:r>
          </a:p>
        </p:txBody>
      </p:sp>
      <p:sp>
        <p:nvSpPr>
          <p:cNvPr id="10249" name="文本框 10248"/>
          <p:cNvSpPr txBox="1">
            <a:spLocks noChangeArrowheads="1"/>
          </p:cNvSpPr>
          <p:nvPr/>
        </p:nvSpPr>
        <p:spPr bwMode="auto">
          <a:xfrm>
            <a:off x="5435600" y="3357563"/>
            <a:ext cx="28971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800">
                <a:solidFill>
                  <a:srgbClr val="FF0000"/>
                </a:solidFill>
              </a:rPr>
              <a:t>natural</a:t>
            </a:r>
            <a:r>
              <a:rPr lang="en-US" altLang="zh-CN" sz="2800"/>
              <a:t> </a:t>
            </a:r>
            <a:r>
              <a:rPr lang="en-US" altLang="zh-CN" sz="2800">
                <a:solidFill>
                  <a:srgbClr val="FF0000"/>
                </a:solidFill>
              </a:rPr>
              <a:t>disasters</a:t>
            </a:r>
            <a:r>
              <a:rPr lang="en-US" altLang="zh-CN" sz="2800"/>
              <a:t>.</a:t>
            </a:r>
          </a:p>
          <a:p>
            <a:endParaRPr lang="en-US" altLang="zh-CN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864235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476375" y="5773738"/>
            <a:ext cx="6553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4800">
                <a:latin typeface="Times New Roman" pitchFamily="18" charset="0"/>
              </a:rPr>
              <a:t>a train </a:t>
            </a:r>
            <a:r>
              <a:rPr lang="en-US" altLang="zh-CN" sz="4800">
                <a:solidFill>
                  <a:srgbClr val="FF0000"/>
                </a:solidFill>
                <a:latin typeface="Times New Roman" pitchFamily="18" charset="0"/>
              </a:rPr>
              <a:t>accident  </a:t>
            </a:r>
            <a:r>
              <a:rPr lang="zh-CN" altLang="en-US" sz="4800">
                <a:solidFill>
                  <a:srgbClr val="FF0000"/>
                </a:solidFill>
                <a:latin typeface="Times New Roman" pitchFamily="18" charset="0"/>
              </a:rPr>
              <a:t>事故</a:t>
            </a:r>
            <a:endParaRPr lang="zh-CN" alt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419475" y="5405438"/>
            <a:ext cx="2520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400">
                <a:latin typeface="Calibri" pitchFamily="34" charset="0"/>
              </a:rPr>
              <a:t>[ˈæksɪdənt]</a:t>
            </a:r>
            <a:endParaRPr lang="en-US" altLang="zh-CN" sz="3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169988" y="4941888"/>
            <a:ext cx="7073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4000">
                <a:latin typeface="Times New Roman" pitchFamily="18" charset="0"/>
              </a:rPr>
              <a:t>The </a:t>
            </a:r>
            <a:r>
              <a:rPr lang="en-US" altLang="zh-CN" sz="4000">
                <a:solidFill>
                  <a:srgbClr val="0000FF"/>
                </a:solidFill>
                <a:latin typeface="Times New Roman" pitchFamily="18" charset="0"/>
              </a:rPr>
              <a:t>coach</a:t>
            </a:r>
            <a:r>
              <a:rPr lang="en-US" altLang="zh-CN" sz="4000">
                <a:latin typeface="Times New Roman" pitchFamily="18" charset="0"/>
              </a:rPr>
              <a:t>  </a:t>
            </a:r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</a:rPr>
              <a:t>crashed</a:t>
            </a:r>
            <a:r>
              <a:rPr lang="en-US" altLang="zh-CN" sz="4000">
                <a:latin typeface="Times New Roman" pitchFamily="18" charset="0"/>
              </a:rPr>
              <a:t> </a:t>
            </a:r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</a:rPr>
              <a:t>into </a:t>
            </a:r>
            <a:r>
              <a:rPr lang="en-US" altLang="zh-CN" sz="4000">
                <a:latin typeface="Times New Roman" pitchFamily="18" charset="0"/>
              </a:rPr>
              <a:t>a tree.    </a:t>
            </a:r>
            <a:endParaRPr lang="en-US" altLang="zh-CN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851275" y="5734050"/>
            <a:ext cx="3673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4000">
                <a:solidFill>
                  <a:srgbClr val="FF0000"/>
                </a:solidFill>
                <a:latin typeface="Times New Roman" pitchFamily="18" charset="0"/>
              </a:rPr>
              <a:t>猛撞；碰撞    </a:t>
            </a:r>
            <a:endParaRPr lang="zh-CN" alt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4" descr="t01c65d9a3eef2a544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620713"/>
            <a:ext cx="70580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椭圆形标注 2"/>
          <p:cNvSpPr>
            <a:spLocks noChangeArrowheads="1"/>
          </p:cNvSpPr>
          <p:nvPr/>
        </p:nvSpPr>
        <p:spPr bwMode="auto">
          <a:xfrm>
            <a:off x="2173288" y="33338"/>
            <a:ext cx="4041775" cy="1876425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mpd="thickThin">
            <a:solidFill>
              <a:srgbClr val="CC00CC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4000">
                <a:solidFill>
                  <a:srgbClr val="FF0000"/>
                </a:solidFill>
              </a:rPr>
              <a:t>coach</a:t>
            </a:r>
          </a:p>
          <a:p>
            <a:pPr>
              <a:buFont typeface="Arial" charset="0"/>
              <a:buNone/>
            </a:pPr>
            <a:r>
              <a:rPr lang="zh-CN" altLang="en-US" sz="4000">
                <a:solidFill>
                  <a:srgbClr val="FF0000"/>
                </a:solidFill>
              </a:rPr>
              <a:t>长途汽车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Grp="1" noChangeAspect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15888"/>
            <a:ext cx="4518025" cy="4635500"/>
          </a:xfrm>
        </p:spPr>
      </p:pic>
      <p:pic>
        <p:nvPicPr>
          <p:cNvPr id="27650" name="Picture 3" descr="t01c65d9a3eef2a544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15888"/>
            <a:ext cx="4319587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1049338" y="4954588"/>
            <a:ext cx="8166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 b="1">
                <a:latin typeface="Times New Roman" pitchFamily="18" charset="0"/>
              </a:rPr>
              <a:t>They are both</a:t>
            </a:r>
            <a:r>
              <a:rPr lang="en-US" altLang="zh-CN" sz="3600">
                <a:latin typeface="Times New Roman" pitchFamily="18" charset="0"/>
              </a:rPr>
              <a:t>                 . </a:t>
            </a:r>
          </a:p>
          <a:p>
            <a:pPr>
              <a:buFont typeface="Arial" charset="0"/>
              <a:buNone/>
            </a:pPr>
            <a:r>
              <a:rPr lang="en-US" altLang="zh-CN" sz="3600" b="1">
                <a:latin typeface="Times New Roman" pitchFamily="18" charset="0"/>
              </a:rPr>
              <a:t>They are caused by 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</a:rPr>
              <a:t>           </a:t>
            </a:r>
            <a:r>
              <a:rPr lang="en-US" altLang="zh-CN" sz="3600" b="1">
                <a:latin typeface="Times New Roman" pitchFamily="18" charset="0"/>
              </a:rPr>
              <a:t>.</a:t>
            </a:r>
          </a:p>
        </p:txBody>
      </p:sp>
      <p:sp>
        <p:nvSpPr>
          <p:cNvPr id="15365" name="文本框 15364"/>
          <p:cNvSpPr txBox="1">
            <a:spLocks noChangeArrowheads="1"/>
          </p:cNvSpPr>
          <p:nvPr/>
        </p:nvSpPr>
        <p:spPr bwMode="auto">
          <a:xfrm>
            <a:off x="3851275" y="50133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accidents</a:t>
            </a:r>
          </a:p>
        </p:txBody>
      </p:sp>
      <p:sp>
        <p:nvSpPr>
          <p:cNvPr id="15366" name="文本框 15365"/>
          <p:cNvSpPr txBox="1">
            <a:spLocks noChangeArrowheads="1"/>
          </p:cNvSpPr>
          <p:nvPr/>
        </p:nvSpPr>
        <p:spPr bwMode="auto">
          <a:xfrm>
            <a:off x="4932363" y="5589588"/>
            <a:ext cx="1331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people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153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9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1838"/>
            <a:ext cx="9193213" cy="612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{E773FC8C-BF45-4D71-8E77-935FD485FBA9}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8588" y="3792538"/>
            <a:ext cx="5334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{E773FC8C-BF45-4D71-8E77-935FD485FBA9}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2514600"/>
            <a:ext cx="533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{E773FC8C-BF45-4D71-8E77-935FD485FBA9}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3763963"/>
            <a:ext cx="5334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 descr="{E773FC8C-BF45-4D71-8E77-935FD485FBA9}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4400" y="6194425"/>
            <a:ext cx="5334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WordArt 4"/>
          <p:cNvSpPr>
            <a:spLocks noTextEdit="1"/>
          </p:cNvSpPr>
          <p:nvPr/>
        </p:nvSpPr>
        <p:spPr bwMode="auto">
          <a:xfrm>
            <a:off x="138113" y="82550"/>
            <a:ext cx="3887787" cy="6492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/>
              </a:rPr>
              <a:t>Step 2: Part A 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7416" name="直接连接符 17415"/>
          <p:cNvSpPr>
            <a:spLocks noChangeShapeType="1"/>
          </p:cNvSpPr>
          <p:nvPr/>
        </p:nvSpPr>
        <p:spPr bwMode="auto">
          <a:xfrm>
            <a:off x="539750" y="3068638"/>
            <a:ext cx="12239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7" name="直接连接符 17416"/>
          <p:cNvSpPr>
            <a:spLocks noChangeShapeType="1"/>
          </p:cNvSpPr>
          <p:nvPr/>
        </p:nvSpPr>
        <p:spPr bwMode="auto">
          <a:xfrm>
            <a:off x="6084888" y="2708275"/>
            <a:ext cx="13668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8" name="直接连接符 17417"/>
          <p:cNvSpPr>
            <a:spLocks noChangeShapeType="1"/>
          </p:cNvSpPr>
          <p:nvPr/>
        </p:nvSpPr>
        <p:spPr bwMode="auto">
          <a:xfrm>
            <a:off x="5219700" y="3068638"/>
            <a:ext cx="86518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9" name="直接连接符 17418"/>
          <p:cNvSpPr>
            <a:spLocks noChangeShapeType="1"/>
          </p:cNvSpPr>
          <p:nvPr/>
        </p:nvSpPr>
        <p:spPr bwMode="auto">
          <a:xfrm>
            <a:off x="1979613" y="3860800"/>
            <a:ext cx="18002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0" name="直接连接符 17419"/>
          <p:cNvSpPr>
            <a:spLocks noChangeShapeType="1"/>
          </p:cNvSpPr>
          <p:nvPr/>
        </p:nvSpPr>
        <p:spPr bwMode="auto">
          <a:xfrm>
            <a:off x="539750" y="4221163"/>
            <a:ext cx="1079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1" name="直接连接符 17420"/>
          <p:cNvSpPr>
            <a:spLocks noChangeShapeType="1"/>
          </p:cNvSpPr>
          <p:nvPr/>
        </p:nvSpPr>
        <p:spPr bwMode="auto">
          <a:xfrm>
            <a:off x="6516688" y="3860800"/>
            <a:ext cx="14398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2" name="直接连接符 17421"/>
          <p:cNvSpPr>
            <a:spLocks noChangeShapeType="1"/>
          </p:cNvSpPr>
          <p:nvPr/>
        </p:nvSpPr>
        <p:spPr bwMode="auto">
          <a:xfrm>
            <a:off x="5292725" y="4149725"/>
            <a:ext cx="259238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3" name="直接连接符 17422"/>
          <p:cNvSpPr>
            <a:spLocks noChangeShapeType="1"/>
          </p:cNvSpPr>
          <p:nvPr/>
        </p:nvSpPr>
        <p:spPr bwMode="auto">
          <a:xfrm>
            <a:off x="395288" y="5084763"/>
            <a:ext cx="15843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4" name="直接连接符 17423"/>
          <p:cNvSpPr>
            <a:spLocks noChangeShapeType="1"/>
          </p:cNvSpPr>
          <p:nvPr/>
        </p:nvSpPr>
        <p:spPr bwMode="auto">
          <a:xfrm>
            <a:off x="1476375" y="6308725"/>
            <a:ext cx="1943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5" name="直接连接符 17424"/>
          <p:cNvSpPr>
            <a:spLocks noChangeShapeType="1"/>
          </p:cNvSpPr>
          <p:nvPr/>
        </p:nvSpPr>
        <p:spPr bwMode="auto">
          <a:xfrm>
            <a:off x="6588125" y="5084763"/>
            <a:ext cx="12239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6" name="直接连接符 17425"/>
          <p:cNvSpPr>
            <a:spLocks noChangeShapeType="1"/>
          </p:cNvSpPr>
          <p:nvPr/>
        </p:nvSpPr>
        <p:spPr bwMode="auto">
          <a:xfrm>
            <a:off x="5219700" y="5445125"/>
            <a:ext cx="5762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8" name="文本框 17427"/>
          <p:cNvSpPr txBox="1">
            <a:spLocks noChangeArrowheads="1"/>
          </p:cNvSpPr>
          <p:nvPr/>
        </p:nvSpPr>
        <p:spPr bwMode="auto">
          <a:xfrm>
            <a:off x="250825" y="4724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  <p:bldP spid="174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2"/>
          <p:cNvSpPr>
            <a:spLocks noChangeArrowheads="1"/>
          </p:cNvSpPr>
          <p:nvPr/>
        </p:nvSpPr>
        <p:spPr bwMode="auto">
          <a:xfrm>
            <a:off x="115888" y="909638"/>
            <a:ext cx="7848600" cy="4425950"/>
          </a:xfrm>
          <a:prstGeom prst="cloudCallout">
            <a:avLst>
              <a:gd name="adj1" fmla="val -17292"/>
              <a:gd name="adj2" fmla="val 63046"/>
            </a:avLst>
          </a:prstGeom>
          <a:gradFill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>
              <a:buFont typeface="Arial" charset="0"/>
              <a:buNone/>
            </a:pPr>
            <a:endParaRPr lang="zh-CN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900113" y="1125538"/>
            <a:ext cx="7346950" cy="3627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n-US" altLang="zh-CN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lang="en-US" altLang="zh-CN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What are they talking about, a natural disaster or an accident?</a:t>
            </a:r>
          </a:p>
          <a:p>
            <a:pPr>
              <a:defRPr/>
            </a:pP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0" name=" 160"/>
          <p:cNvSpPr/>
          <p:nvPr/>
        </p:nvSpPr>
        <p:spPr>
          <a:xfrm>
            <a:off x="225395" y="4128770"/>
            <a:ext cx="1393825" cy="153352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scene3d>
            <a:camera prst="orthographicFront">
              <a:rot lat="300000" lon="15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29700" name="WordArt 4"/>
          <p:cNvSpPr>
            <a:spLocks noTextEdit="1"/>
          </p:cNvSpPr>
          <p:nvPr/>
        </p:nvSpPr>
        <p:spPr bwMode="auto">
          <a:xfrm>
            <a:off x="225425" y="131763"/>
            <a:ext cx="4008438" cy="777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/>
              </a:rPr>
              <a:t>Step 3: Part B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29701" name="文本框 2"/>
          <p:cNvSpPr txBox="1">
            <a:spLocks noChangeArrowheads="1"/>
          </p:cNvSpPr>
          <p:nvPr/>
        </p:nvSpPr>
        <p:spPr bwMode="auto">
          <a:xfrm>
            <a:off x="550863" y="2325688"/>
            <a:ext cx="486886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 b="1" i="1">
                <a:solidFill>
                  <a:srgbClr val="00B0F0"/>
                </a:solidFill>
              </a:rPr>
              <a:t>1. Listen and answer</a:t>
            </a: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724775" y="2905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334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4663" y="692150"/>
            <a:ext cx="4321175" cy="1143000"/>
          </a:xfrm>
          <a:ln w="63500" cap="rnd">
            <a:solidFill>
              <a:srgbClr val="CC99FF"/>
            </a:solidFill>
            <a:prstDash val="sysDot"/>
          </a:ln>
        </p:spPr>
        <p:txBody>
          <a:bodyPr/>
          <a:lstStyle/>
          <a:p>
            <a:pPr>
              <a:defRPr/>
            </a:pPr>
            <a:r>
              <a:rPr lang="en-US" sz="4000" i="1" kern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Listen and finish the form </a:t>
            </a:r>
          </a:p>
        </p:txBody>
      </p:sp>
      <p:pic>
        <p:nvPicPr>
          <p:cNvPr id="30722" name="Picture 3" descr="QQ截图201312142138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38163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036" name="内容占位符 44035"/>
          <p:cNvGraphicFramePr/>
          <p:nvPr>
            <p:ph idx="4294967295"/>
          </p:nvPr>
        </p:nvGraphicFramePr>
        <p:xfrm>
          <a:off x="468313" y="1989138"/>
          <a:ext cx="8229600" cy="4525962"/>
        </p:xfrm>
        <a:graphic>
          <a:graphicData uri="http://schemas.openxmlformats.org/drawingml/2006/table">
            <a:tbl>
              <a:tblPr/>
              <a:tblGrid>
                <a:gridCol w="1646238"/>
                <a:gridCol w="6583362"/>
              </a:tblGrid>
              <a:tr h="5699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/>
                        <a:t>Disaster:</a:t>
                      </a: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/>
                        <a:t>(1) _______</a:t>
                      </a: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50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/>
                        <a:t>Time:</a:t>
                      </a:r>
                      <a:endParaRPr lang="zh-CN" altLang="en-US" sz="2400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/>
                        <a:t>(2) __________</a:t>
                      </a:r>
                      <a:endParaRPr lang="zh-CN" altLang="en-US" sz="2400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318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/>
                        <a:t>Place:</a:t>
                      </a:r>
                      <a:endParaRPr lang="zh-CN" altLang="en-US" sz="2400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/>
                        <a:t>At a (3) ________ in the UK</a:t>
                      </a:r>
                      <a:endParaRPr lang="zh-CN" altLang="en-US" sz="2400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2711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/>
                        <a:t>Cause:</a:t>
                      </a:r>
                      <a:endParaRPr lang="zh-CN" altLang="en-US" sz="2400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/>
                        <a:t>there was a heavy (4) _______ with </a:t>
                      </a: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/>
                        <a:t>(5) ___________ and lightning</a:t>
                      </a:r>
                      <a:endParaRPr lang="zh-CN" altLang="en-US" sz="2400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287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/>
                        <a:t>Result:</a:t>
                      </a:r>
                      <a:endParaRPr lang="zh-CN" altLang="en-US" sz="2400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</a:pPr>
                      <a:r>
                        <a:rPr lang="en-US" altLang="zh-CN" sz="2400"/>
                        <a:t>(6) _________ hit a classroom building and it caught fire</a:t>
                      </a:r>
                      <a:endParaRPr lang="zh-CN" altLang="en-US" sz="2400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334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</a:pPr>
                      <a:r>
                        <a:rPr lang="en-US" altLang="zh-CN" sz="2400"/>
                        <a:t>Nobody was (7) _______</a:t>
                      </a:r>
                      <a:endParaRPr lang="zh-CN" altLang="en-US" sz="2400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2843213" y="1844675"/>
            <a:ext cx="79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fire</a:t>
            </a: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2627313" y="2420938"/>
            <a:ext cx="1776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last week</a:t>
            </a: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3276600" y="3068638"/>
            <a:ext cx="12684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school</a:t>
            </a: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5219700" y="3716338"/>
            <a:ext cx="1200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storm</a:t>
            </a: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2843213" y="4076700"/>
            <a:ext cx="1582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thunder</a:t>
            </a: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2555875" y="4724400"/>
            <a:ext cx="1739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lightning</a:t>
            </a: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4500563" y="5734050"/>
            <a:ext cx="950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hurt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827088" y="3284538"/>
            <a:ext cx="7777162" cy="1295400"/>
            <a:chOff x="0" y="0"/>
            <a:chExt cx="4877" cy="1587"/>
          </a:xfrm>
        </p:grpSpPr>
        <p:sp>
          <p:nvSpPr>
            <p:cNvPr id="30755" name="AutoShape 36"/>
            <p:cNvSpPr>
              <a:spLocks noChangeArrowheads="1"/>
            </p:cNvSpPr>
            <p:nvPr/>
          </p:nvSpPr>
          <p:spPr bwMode="auto">
            <a:xfrm>
              <a:off x="0" y="0"/>
              <a:ext cx="4877" cy="15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buFont typeface="Arial" charset="0"/>
                <a:buNone/>
              </a:pPr>
              <a:endParaRPr lang="zh-CN" altLang="en-US" sz="3200"/>
            </a:p>
          </p:txBody>
        </p:sp>
        <p:sp>
          <p:nvSpPr>
            <p:cNvPr id="30756" name="Text Box 37"/>
            <p:cNvSpPr txBox="1">
              <a:spLocks noChangeArrowheads="1"/>
            </p:cNvSpPr>
            <p:nvPr/>
          </p:nvSpPr>
          <p:spPr bwMode="auto">
            <a:xfrm>
              <a:off x="545" y="364"/>
              <a:ext cx="3901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4000" b="1">
                  <a:solidFill>
                    <a:srgbClr val="FF0000"/>
                  </a:solidFill>
                  <a:latin typeface="Cooper Black"/>
                </a:rPr>
                <a:t>Read the conversation </a:t>
              </a:r>
            </a:p>
          </p:txBody>
        </p:sp>
      </p:grpSp>
      <p:pic>
        <p:nvPicPr>
          <p:cNvPr id="3" name="Shape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07963" y="39846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8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3" dur="334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8674" grpId="0" animBg="1"/>
      <p:bldP spid="28699" grpId="0"/>
      <p:bldP spid="28701" grpId="0"/>
      <p:bldP spid="28702" grpId="0"/>
      <p:bldP spid="28703" grpId="0"/>
      <p:bldP spid="287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0775" y="260350"/>
            <a:ext cx="4213225" cy="5327650"/>
          </a:xfrm>
          <a:solidFill>
            <a:srgbClr val="FFCC99">
              <a:alpha val="62999"/>
            </a:srgbClr>
          </a:solidFill>
          <a:ln w="38100">
            <a:solidFill>
              <a:srgbClr val="0000FF"/>
            </a:solidFill>
          </a:ln>
        </p:spPr>
        <p:txBody>
          <a:bodyPr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>
              <a:buFontTx/>
              <a:buNone/>
              <a:defRPr/>
            </a:pPr>
            <a:r>
              <a:rPr lang="en-US" altLang="zh-CN" sz="2400">
                <a:solidFill>
                  <a:srgbClr val="660066"/>
                </a:solidFill>
              </a:rPr>
              <a:t>Group 1-2: talk about </a:t>
            </a:r>
            <a:r>
              <a:rPr lang="en-US" altLang="zh-CN" sz="2400" b="1" i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earthquake</a:t>
            </a:r>
            <a:endParaRPr lang="en-US" altLang="zh-CN" sz="2400" b="1" i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altLang="zh-CN" sz="2400">
                <a:solidFill>
                  <a:srgbClr val="660066"/>
                </a:solidFill>
              </a:rPr>
              <a:t>Group 3-4: talk about </a:t>
            </a:r>
            <a:r>
              <a:rPr lang="en-US" altLang="zh-CN" sz="2400" b="1" i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flood</a:t>
            </a:r>
            <a:endParaRPr lang="en-US" altLang="zh-CN" sz="2400">
              <a:solidFill>
                <a:srgbClr val="0000FF"/>
              </a:solidFill>
            </a:endParaRPr>
          </a:p>
          <a:p>
            <a:pPr>
              <a:buFontTx/>
              <a:buNone/>
              <a:defRPr/>
            </a:pPr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</a:rPr>
              <a:t>Sample conversation:</a:t>
            </a:r>
          </a:p>
          <a:p>
            <a:pPr>
              <a:buFontTx/>
              <a:buNone/>
              <a:defRPr/>
            </a:pPr>
            <a:r>
              <a:rPr lang="en-US" altLang="zh-CN" sz="2400"/>
              <a:t>S1: Did you hear about …?</a:t>
            </a:r>
          </a:p>
          <a:p>
            <a:pPr>
              <a:buFontTx/>
              <a:buNone/>
              <a:defRPr/>
            </a:pPr>
            <a:r>
              <a:rPr lang="en-US" altLang="zh-CN" sz="2400"/>
              <a:t>S2: No. What happened?</a:t>
            </a:r>
          </a:p>
          <a:p>
            <a:pPr>
              <a:buFontTx/>
              <a:buNone/>
              <a:defRPr/>
            </a:pPr>
            <a:r>
              <a:rPr lang="en-US" altLang="zh-CN" sz="2400"/>
              <a:t>S1: …(describe it)</a:t>
            </a:r>
          </a:p>
          <a:p>
            <a:pPr>
              <a:buFontTx/>
              <a:buNone/>
              <a:defRPr/>
            </a:pPr>
            <a:r>
              <a:rPr lang="en-US" altLang="zh-CN" sz="2400"/>
              <a:t>S2: Oh really?</a:t>
            </a:r>
          </a:p>
          <a:p>
            <a:pPr>
              <a:buFontTx/>
              <a:buNone/>
              <a:defRPr/>
            </a:pPr>
            <a:r>
              <a:rPr lang="en-US" altLang="zh-CN" sz="2400"/>
              <a:t>S1: Yes, it was terrible. </a:t>
            </a:r>
          </a:p>
          <a:p>
            <a:pPr>
              <a:buFontTx/>
              <a:buNone/>
              <a:defRPr/>
            </a:pPr>
            <a:r>
              <a:rPr lang="en-US" altLang="zh-CN" sz="2400"/>
              <a:t>S2: Was anyone hurt?</a:t>
            </a:r>
          </a:p>
          <a:p>
            <a:pPr>
              <a:buFontTx/>
              <a:buNone/>
              <a:defRPr/>
            </a:pPr>
            <a:r>
              <a:rPr lang="en-US" altLang="zh-CN" sz="2400"/>
              <a:t>S1: Yes/No, …</a:t>
            </a:r>
          </a:p>
        </p:txBody>
      </p:sp>
      <p:sp>
        <p:nvSpPr>
          <p:cNvPr id="31746" name="WordArt 5"/>
          <p:cNvSpPr>
            <a:spLocks noTextEdit="1"/>
          </p:cNvSpPr>
          <p:nvPr/>
        </p:nvSpPr>
        <p:spPr bwMode="auto">
          <a:xfrm>
            <a:off x="2124075" y="5805488"/>
            <a:ext cx="4752975" cy="833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6999"/>
                    </a:srgbClr>
                  </a:outerShdw>
                </a:effectLst>
                <a:latin typeface="Times New Roman"/>
                <a:cs typeface="Times New Roman"/>
              </a:rPr>
              <a:t>Pair work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6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20518" name="表格 20517"/>
          <p:cNvGraphicFramePr>
            <a:graphicFrameLocks noGrp="1"/>
          </p:cNvGraphicFramePr>
          <p:nvPr/>
        </p:nvGraphicFramePr>
        <p:xfrm>
          <a:off x="106363" y="260350"/>
          <a:ext cx="4824412" cy="2695575"/>
        </p:xfrm>
        <a:graphic>
          <a:graphicData uri="http://schemas.openxmlformats.org/drawingml/2006/table">
            <a:tbl>
              <a:tblPr/>
              <a:tblGrid>
                <a:gridCol w="1676400"/>
                <a:gridCol w="3148012"/>
              </a:tblGrid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what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a great earthquake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when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May 12, 2008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where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Wenchuan, Sichuan Province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consequences(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后果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Many buildings fell down,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Thousands of people died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01" name="表格 20500"/>
          <p:cNvGraphicFramePr>
            <a:graphicFrameLocks noGrp="1"/>
          </p:cNvGraphicFramePr>
          <p:nvPr/>
        </p:nvGraphicFramePr>
        <p:xfrm>
          <a:off x="106363" y="3175000"/>
          <a:ext cx="4822825" cy="2632075"/>
        </p:xfrm>
        <a:graphic>
          <a:graphicData uri="http://schemas.openxmlformats.org/drawingml/2006/table">
            <a:tbl>
              <a:tblPr/>
              <a:tblGrid>
                <a:gridCol w="1639887"/>
                <a:gridCol w="3182938"/>
              </a:tblGrid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what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91422" marR="91422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a flood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91422" marR="91422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when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91422" marR="91422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last month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91422" marR="91422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where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91422" marR="91422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Wuhan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91422" marR="91422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consequences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91422" marR="91422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sym typeface="+mn-ea"/>
                        </a:rPr>
                        <a:t>It washed away villages,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sym typeface="+mn-ea"/>
                        </a:rPr>
                        <a:t>60 people were hurt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  <a:sym typeface="+mn-ea"/>
                      </a:endParaRPr>
                    </a:p>
                  </a:txBody>
                  <a:tcPr marL="91422" marR="91422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125538"/>
            <a:ext cx="3455988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3" descr="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052513"/>
            <a:ext cx="3529012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3789363"/>
            <a:ext cx="35274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3860800"/>
            <a:ext cx="410527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3" name="Group 11"/>
          <p:cNvGrpSpPr>
            <a:grpSpLocks/>
          </p:cNvGrpSpPr>
          <p:nvPr/>
        </p:nvGrpSpPr>
        <p:grpSpPr bwMode="auto">
          <a:xfrm>
            <a:off x="2339975" y="188913"/>
            <a:ext cx="4103688" cy="863600"/>
            <a:chOff x="1474" y="119"/>
            <a:chExt cx="2585" cy="590"/>
          </a:xfrm>
        </p:grpSpPr>
        <p:sp>
          <p:nvSpPr>
            <p:cNvPr id="32777" name="Rectangle 45"/>
            <p:cNvSpPr>
              <a:spLocks noChangeArrowheads="1"/>
            </p:cNvSpPr>
            <p:nvPr/>
          </p:nvSpPr>
          <p:spPr bwMode="auto">
            <a:xfrm>
              <a:off x="1474" y="119"/>
              <a:ext cx="2585" cy="59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Arial" charset="0"/>
                <a:buNone/>
              </a:pPr>
              <a:endParaRPr lang="zh-CN" altLang="zh-CN" sz="3200"/>
            </a:p>
          </p:txBody>
        </p:sp>
        <p:sp>
          <p:nvSpPr>
            <p:cNvPr id="32778" name="Text Box 46"/>
            <p:cNvSpPr txBox="1">
              <a:spLocks noChangeArrowheads="1"/>
            </p:cNvSpPr>
            <p:nvPr/>
          </p:nvSpPr>
          <p:spPr bwMode="auto">
            <a:xfrm>
              <a:off x="1746" y="210"/>
              <a:ext cx="1897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3200" b="1">
                  <a:solidFill>
                    <a:schemeClr val="accent2"/>
                  </a:solidFill>
                  <a:latin typeface="Comic Sans MS" pitchFamily="66" charset="0"/>
                </a:rPr>
                <a:t>Listening Time</a:t>
              </a:r>
            </a:p>
          </p:txBody>
        </p:sp>
      </p:grp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827088" y="5805488"/>
            <a:ext cx="68405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Comic Sans MS" pitchFamily="66" charset="0"/>
              </a:rPr>
              <a:t>What’s the weather like?</a:t>
            </a:r>
          </a:p>
        </p:txBody>
      </p:sp>
      <p:sp>
        <p:nvSpPr>
          <p:cNvPr id="25612" name="矩形 25611"/>
          <p:cNvSpPr>
            <a:spLocks noChangeArrowheads="1"/>
          </p:cNvSpPr>
          <p:nvPr/>
        </p:nvSpPr>
        <p:spPr bwMode="auto">
          <a:xfrm>
            <a:off x="900113" y="621665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itchFamily="18" charset="0"/>
              </a:rPr>
              <a:t>It’s raining. =It’s rainy.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889875" y="31115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291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30" grpId="0"/>
      <p:bldP spid="256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 w="1016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 sz="3200"/>
          </a:p>
        </p:txBody>
      </p:sp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79388" y="1412875"/>
            <a:ext cx="6553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zh-CN" sz="2800" b="1">
                <a:latin typeface="Comic Sans MS" pitchFamily="66" charset="0"/>
              </a:rPr>
              <a:t>1.What’s wrong with Hobo’s house ?</a:t>
            </a:r>
          </a:p>
          <a:p>
            <a:pPr marL="342900" indent="-342900">
              <a:buFont typeface="Arial" charset="0"/>
              <a:buNone/>
            </a:pPr>
            <a:endParaRPr lang="en-US" altLang="zh-CN" sz="2800" b="1">
              <a:latin typeface="Comic Sans MS" pitchFamily="66" charset="0"/>
            </a:endParaRPr>
          </a:p>
          <a:p>
            <a:pPr marL="342900" indent="-342900">
              <a:buFont typeface="Arial" charset="0"/>
              <a:buNone/>
            </a:pPr>
            <a:endParaRPr lang="en-US" altLang="zh-CN" sz="2800" b="1">
              <a:latin typeface="Comic Sans MS" pitchFamily="66" charset="0"/>
            </a:endParaRPr>
          </a:p>
          <a:p>
            <a:pPr marL="342900" indent="-342900">
              <a:buFont typeface="Arial" charset="0"/>
              <a:buNone/>
            </a:pPr>
            <a:endParaRPr lang="en-US" altLang="zh-CN" sz="2800" b="1">
              <a:latin typeface="Comic Sans MS" pitchFamily="66" charset="0"/>
            </a:endParaRPr>
          </a:p>
          <a:p>
            <a:pPr marL="342900" indent="-342900">
              <a:buFont typeface="Arial" charset="0"/>
              <a:buNone/>
            </a:pPr>
            <a:r>
              <a:rPr lang="en-US" altLang="zh-CN" sz="2800" b="1">
                <a:latin typeface="Comic Sans MS" pitchFamily="66" charset="0"/>
              </a:rPr>
              <a:t>2. Can Hobo go home alone? Why?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4213" y="3933825"/>
            <a:ext cx="67865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200">
                <a:solidFill>
                  <a:srgbClr val="FF0000"/>
                </a:solidFill>
                <a:latin typeface="Comic Sans MS" pitchFamily="66" charset="0"/>
              </a:rPr>
              <a:t>No, because his floor is all wet and</a:t>
            </a:r>
          </a:p>
          <a:p>
            <a:pPr>
              <a:buFont typeface="Arial" charset="0"/>
              <a:buNone/>
            </a:pPr>
            <a:r>
              <a:rPr lang="en-US" altLang="zh-CN" sz="3200">
                <a:solidFill>
                  <a:srgbClr val="FF0000"/>
                </a:solidFill>
                <a:latin typeface="Comic Sans MS" pitchFamily="66" charset="0"/>
              </a:rPr>
              <a:t> he wants Eddie to </a:t>
            </a:r>
            <a:r>
              <a:rPr lang="en-US" altLang="zh-CN" sz="3200">
                <a:solidFill>
                  <a:schemeClr val="accent2"/>
                </a:solidFill>
                <a:latin typeface="Comic Sans MS" pitchFamily="66" charset="0"/>
              </a:rPr>
              <a:t>mop</a:t>
            </a:r>
            <a:r>
              <a:rPr lang="en-US" altLang="zh-CN" sz="3200">
                <a:solidFill>
                  <a:srgbClr val="FF0000"/>
                </a:solidFill>
                <a:latin typeface="Comic Sans MS" pitchFamily="66" charset="0"/>
              </a:rPr>
              <a:t> it up.</a:t>
            </a: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1908175" y="40481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lang="zh-CN" altLang="zh-CN" sz="3200"/>
          </a:p>
        </p:txBody>
      </p:sp>
      <p:sp>
        <p:nvSpPr>
          <p:cNvPr id="33797" name="Oval 14" descr="2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59563" y="404813"/>
            <a:ext cx="2484437" cy="345598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 sz="3200"/>
          </a:p>
        </p:txBody>
      </p:sp>
      <p:sp>
        <p:nvSpPr>
          <p:cNvPr id="33798" name="Rectangle 15"/>
          <p:cNvSpPr>
            <a:spLocks noChangeArrowheads="1"/>
          </p:cNvSpPr>
          <p:nvPr/>
        </p:nvSpPr>
        <p:spPr bwMode="auto">
          <a:xfrm>
            <a:off x="2051050" y="333375"/>
            <a:ext cx="4103688" cy="93662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endParaRPr lang="zh-CN" altLang="zh-CN" sz="3200"/>
          </a:p>
        </p:txBody>
      </p:sp>
      <p:sp>
        <p:nvSpPr>
          <p:cNvPr id="33799" name="Text Box 16"/>
          <p:cNvSpPr txBox="1">
            <a:spLocks noChangeArrowheads="1"/>
          </p:cNvSpPr>
          <p:nvPr/>
        </p:nvSpPr>
        <p:spPr bwMode="auto">
          <a:xfrm>
            <a:off x="2555875" y="476250"/>
            <a:ext cx="3011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200" b="1">
                <a:solidFill>
                  <a:schemeClr val="accent2"/>
                </a:solidFill>
                <a:latin typeface="Comic Sans MS" pitchFamily="66" charset="0"/>
              </a:rPr>
              <a:t>Listening Time</a:t>
            </a:r>
          </a:p>
        </p:txBody>
      </p:sp>
      <p:sp>
        <p:nvSpPr>
          <p:cNvPr id="91142" name="文本框 91141"/>
          <p:cNvSpPr txBox="1">
            <a:spLocks noChangeArrowheads="1"/>
          </p:cNvSpPr>
          <p:nvPr/>
        </p:nvSpPr>
        <p:spPr bwMode="auto">
          <a:xfrm>
            <a:off x="900113" y="2205038"/>
            <a:ext cx="5445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Comic Sans MS" pitchFamily="66" charset="0"/>
              </a:rPr>
              <a:t>His house is wet.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911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5832475" cy="9461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A: What’s the weather like?</a:t>
            </a:r>
          </a:p>
          <a:p>
            <a:pPr>
              <a:buFont typeface="Arial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B: It’s…</a:t>
            </a:r>
          </a:p>
        </p:txBody>
      </p:sp>
      <p:pic>
        <p:nvPicPr>
          <p:cNvPr id="15362" name="Picture 19" descr="0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27368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1955E88C0CB9691CD325533BE36C377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268413"/>
            <a:ext cx="2808288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900113" y="3500438"/>
            <a:ext cx="19161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200">
                <a:solidFill>
                  <a:srgbClr val="FF0000"/>
                </a:solidFill>
              </a:rPr>
              <a:t>sunny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924300" y="3500438"/>
            <a:ext cx="1916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200">
                <a:solidFill>
                  <a:srgbClr val="FF0000"/>
                </a:solidFill>
              </a:rPr>
              <a:t>foggy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804025" y="3573463"/>
            <a:ext cx="1916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200">
                <a:solidFill>
                  <a:srgbClr val="FF0000"/>
                </a:solidFill>
              </a:rPr>
              <a:t>windy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372225" y="6278563"/>
            <a:ext cx="1917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200">
                <a:solidFill>
                  <a:srgbClr val="FF0000"/>
                </a:solidFill>
              </a:rPr>
              <a:t>rainy</a:t>
            </a:r>
          </a:p>
        </p:txBody>
      </p:sp>
      <p:pic>
        <p:nvPicPr>
          <p:cNvPr id="15368" name="图片 7179" descr="ti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76700"/>
            <a:ext cx="27368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图片 7180" descr="tim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4076700"/>
            <a:ext cx="273685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图片 7182" descr="timg (1)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4149725"/>
            <a:ext cx="29511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900113" y="6278563"/>
            <a:ext cx="19161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200">
                <a:solidFill>
                  <a:srgbClr val="FF0000"/>
                </a:solidFill>
              </a:rPr>
              <a:t>cloudy</a:t>
            </a: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3995738" y="6278563"/>
            <a:ext cx="19161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200">
                <a:solidFill>
                  <a:srgbClr val="FF0000"/>
                </a:solidFill>
              </a:rPr>
              <a:t>snowy</a:t>
            </a:r>
          </a:p>
        </p:txBody>
      </p:sp>
      <p:pic>
        <p:nvPicPr>
          <p:cNvPr id="15373" name="Picture 9" descr="20040707_windy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1268413"/>
            <a:ext cx="27368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文本框 7186"/>
          <p:cNvSpPr txBox="1">
            <a:spLocks noChangeArrowheads="1"/>
          </p:cNvSpPr>
          <p:nvPr/>
        </p:nvSpPr>
        <p:spPr bwMode="auto">
          <a:xfrm>
            <a:off x="3995738" y="739775"/>
            <a:ext cx="158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</a:rPr>
              <a:t>a heavy fog</a:t>
            </a:r>
          </a:p>
        </p:txBody>
      </p:sp>
      <p:sp>
        <p:nvSpPr>
          <p:cNvPr id="7188" name="文本框 7187"/>
          <p:cNvSpPr txBox="1">
            <a:spLocks noChangeArrowheads="1"/>
          </p:cNvSpPr>
          <p:nvPr/>
        </p:nvSpPr>
        <p:spPr bwMode="auto">
          <a:xfrm>
            <a:off x="6856413" y="831850"/>
            <a:ext cx="1833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</a:rPr>
              <a:t>a strong wind</a:t>
            </a:r>
          </a:p>
        </p:txBody>
      </p:sp>
      <p:sp>
        <p:nvSpPr>
          <p:cNvPr id="7189" name="文本框 7188"/>
          <p:cNvSpPr txBox="1">
            <a:spLocks noChangeArrowheads="1"/>
          </p:cNvSpPr>
          <p:nvPr/>
        </p:nvSpPr>
        <p:spPr bwMode="auto">
          <a:xfrm>
            <a:off x="6372225" y="476250"/>
            <a:ext cx="2593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</a:rPr>
              <a:t>blow strongly / hard</a:t>
            </a:r>
          </a:p>
        </p:txBody>
      </p:sp>
      <p:sp>
        <p:nvSpPr>
          <p:cNvPr id="7190" name="文本框 7189"/>
          <p:cNvSpPr txBox="1">
            <a:spLocks noChangeArrowheads="1"/>
          </p:cNvSpPr>
          <p:nvPr/>
        </p:nvSpPr>
        <p:spPr bwMode="auto">
          <a:xfrm>
            <a:off x="4211638" y="4195763"/>
            <a:ext cx="176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</a:rPr>
              <a:t>snow heavily</a:t>
            </a:r>
          </a:p>
        </p:txBody>
      </p:sp>
      <p:sp>
        <p:nvSpPr>
          <p:cNvPr id="7191" name="文本框 7190"/>
          <p:cNvSpPr txBox="1">
            <a:spLocks noChangeArrowheads="1"/>
          </p:cNvSpPr>
          <p:nvPr/>
        </p:nvSpPr>
        <p:spPr bwMode="auto">
          <a:xfrm>
            <a:off x="4140200" y="4508500"/>
            <a:ext cx="183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</a:rPr>
              <a:t>a heavy snow</a:t>
            </a:r>
          </a:p>
        </p:txBody>
      </p:sp>
      <p:sp>
        <p:nvSpPr>
          <p:cNvPr id="7192" name="文本框 7191"/>
          <p:cNvSpPr txBox="1">
            <a:spLocks noChangeArrowheads="1"/>
          </p:cNvSpPr>
          <p:nvPr/>
        </p:nvSpPr>
        <p:spPr bwMode="auto">
          <a:xfrm>
            <a:off x="7380288" y="6237288"/>
            <a:ext cx="1579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</a:rPr>
              <a:t>rain heavily</a:t>
            </a:r>
          </a:p>
        </p:txBody>
      </p:sp>
      <p:sp>
        <p:nvSpPr>
          <p:cNvPr id="7193" name="文本框 7192"/>
          <p:cNvSpPr txBox="1">
            <a:spLocks noChangeArrowheads="1"/>
          </p:cNvSpPr>
          <p:nvPr/>
        </p:nvSpPr>
        <p:spPr bwMode="auto">
          <a:xfrm>
            <a:off x="7423150" y="6461125"/>
            <a:ext cx="172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</a:rPr>
              <a:t>a  heavy rain</a:t>
            </a:r>
          </a:p>
        </p:txBody>
      </p:sp>
      <p:sp>
        <p:nvSpPr>
          <p:cNvPr id="7194" name="文本框 7193"/>
          <p:cNvSpPr txBox="1">
            <a:spLocks noChangeArrowheads="1"/>
          </p:cNvSpPr>
          <p:nvPr/>
        </p:nvSpPr>
        <p:spPr bwMode="auto">
          <a:xfrm>
            <a:off x="1187450" y="4365625"/>
            <a:ext cx="172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</a:rPr>
              <a:t>black clouds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4" grpId="0"/>
      <p:bldP spid="5" grpId="0"/>
      <p:bldP spid="6" grpId="0"/>
      <p:bldP spid="7" grpId="0"/>
      <p:bldP spid="7187" grpId="0"/>
      <p:bldP spid="7188" grpId="0"/>
      <p:bldP spid="7189" grpId="0"/>
      <p:bldP spid="7190" grpId="0"/>
      <p:bldP spid="7191" grpId="0"/>
      <p:bldP spid="7192" grpId="0"/>
      <p:bldP spid="7193" grpId="0"/>
      <p:bldP spid="71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92150"/>
            <a:ext cx="3455988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3" descr="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692150"/>
            <a:ext cx="3240087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 descr="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644900"/>
            <a:ext cx="35274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 descr="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573463"/>
            <a:ext cx="410527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AutoShape 36"/>
          <p:cNvSpPr>
            <a:spLocks noChangeArrowheads="1"/>
          </p:cNvSpPr>
          <p:nvPr/>
        </p:nvSpPr>
        <p:spPr bwMode="auto">
          <a:xfrm>
            <a:off x="0" y="0"/>
            <a:ext cx="4859338" cy="908050"/>
          </a:xfrm>
          <a:prstGeom prst="wedgeRoundRectCallout">
            <a:avLst>
              <a:gd name="adj1" fmla="val -8870"/>
              <a:gd name="adj2" fmla="val 95630"/>
              <a:gd name="adj3" fmla="val 16667"/>
            </a:avLst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sz="2400" b="1">
                <a:solidFill>
                  <a:schemeClr val="accent2"/>
                </a:solidFill>
                <a:latin typeface="Comic Sans MS" pitchFamily="66" charset="0"/>
              </a:rPr>
              <a:t>It’s raining. My house is</a:t>
            </a:r>
          </a:p>
          <a:p>
            <a:pPr>
              <a:buFont typeface="Arial" charset="0"/>
              <a:buNone/>
            </a:pPr>
            <a:r>
              <a:rPr lang="en-US" altLang="zh-CN" sz="2400" b="1">
                <a:solidFill>
                  <a:schemeClr val="accent2"/>
                </a:solidFill>
                <a:latin typeface="Comic Sans MS" pitchFamily="66" charset="0"/>
              </a:rPr>
              <a:t>all wet.Can I come in, Eddie?</a:t>
            </a:r>
            <a:endParaRPr lang="en-US" altLang="zh-CN" sz="32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4822" name="AutoShape 37"/>
          <p:cNvSpPr>
            <a:spLocks noChangeArrowheads="1"/>
          </p:cNvSpPr>
          <p:nvPr/>
        </p:nvSpPr>
        <p:spPr bwMode="auto">
          <a:xfrm>
            <a:off x="3492500" y="1268413"/>
            <a:ext cx="2087563" cy="576262"/>
          </a:xfrm>
          <a:prstGeom prst="wedgeRoundRectCallout">
            <a:avLst>
              <a:gd name="adj1" fmla="val -47417"/>
              <a:gd name="adj2" fmla="val 67356"/>
              <a:gd name="adj3" fmla="val 16667"/>
            </a:avLst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zh-CN" sz="3200"/>
          </a:p>
        </p:txBody>
      </p:sp>
      <p:sp>
        <p:nvSpPr>
          <p:cNvPr id="34823" name="Text Box 38"/>
          <p:cNvSpPr txBox="1">
            <a:spLocks noChangeArrowheads="1"/>
          </p:cNvSpPr>
          <p:nvPr/>
        </p:nvSpPr>
        <p:spPr bwMode="auto">
          <a:xfrm>
            <a:off x="3419475" y="1268413"/>
            <a:ext cx="236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400" b="1">
                <a:solidFill>
                  <a:schemeClr val="accent2"/>
                </a:solidFill>
                <a:latin typeface="Comic Sans MS" pitchFamily="66" charset="0"/>
              </a:rPr>
              <a:t>Sure, come in.</a:t>
            </a:r>
          </a:p>
        </p:txBody>
      </p:sp>
      <p:sp>
        <p:nvSpPr>
          <p:cNvPr id="34824" name="AutoShape 39"/>
          <p:cNvSpPr>
            <a:spLocks noChangeArrowheads="1"/>
          </p:cNvSpPr>
          <p:nvPr/>
        </p:nvSpPr>
        <p:spPr bwMode="auto">
          <a:xfrm>
            <a:off x="5400675" y="0"/>
            <a:ext cx="3743325" cy="979488"/>
          </a:xfrm>
          <a:prstGeom prst="wedgeRoundRectCallout">
            <a:avLst>
              <a:gd name="adj1" fmla="val -20782"/>
              <a:gd name="adj2" fmla="val 69773"/>
              <a:gd name="adj3" fmla="val 16667"/>
            </a:avLst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endParaRPr lang="zh-CN" altLang="zh-CN" sz="3200"/>
          </a:p>
        </p:txBody>
      </p:sp>
      <p:sp>
        <p:nvSpPr>
          <p:cNvPr id="34825" name="Text Box 40"/>
          <p:cNvSpPr txBox="1">
            <a:spLocks noChangeArrowheads="1"/>
          </p:cNvSpPr>
          <p:nvPr/>
        </p:nvSpPr>
        <p:spPr bwMode="auto">
          <a:xfrm>
            <a:off x="5508625" y="0"/>
            <a:ext cx="32607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400" b="1">
                <a:solidFill>
                  <a:schemeClr val="accent2"/>
                </a:solidFill>
                <a:latin typeface="Comic Sans MS" pitchFamily="66" charset="0"/>
              </a:rPr>
              <a:t>I was sleeping when </a:t>
            </a:r>
          </a:p>
          <a:p>
            <a:pPr>
              <a:buFont typeface="Arial" charset="0"/>
              <a:buNone/>
            </a:pPr>
            <a:r>
              <a:rPr lang="en-US" altLang="zh-CN" sz="2400" b="1">
                <a:solidFill>
                  <a:schemeClr val="accent2"/>
                </a:solidFill>
                <a:latin typeface="Comic Sans MS" pitchFamily="66" charset="0"/>
              </a:rPr>
              <a:t>it started to rain.</a:t>
            </a:r>
            <a:r>
              <a:rPr lang="en-US" altLang="zh-CN" sz="32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4826" name="AutoShape 42"/>
          <p:cNvSpPr>
            <a:spLocks noChangeArrowheads="1"/>
          </p:cNvSpPr>
          <p:nvPr/>
        </p:nvSpPr>
        <p:spPr bwMode="auto">
          <a:xfrm>
            <a:off x="827088" y="3068638"/>
            <a:ext cx="3817937" cy="576262"/>
          </a:xfrm>
          <a:prstGeom prst="wedgeRoundRectCallout">
            <a:avLst>
              <a:gd name="adj1" fmla="val 10292"/>
              <a:gd name="adj2" fmla="val 80301"/>
              <a:gd name="adj3" fmla="val 16667"/>
            </a:avLst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endParaRPr lang="zh-CN" altLang="zh-CN" sz="3200"/>
          </a:p>
        </p:txBody>
      </p:sp>
      <p:sp>
        <p:nvSpPr>
          <p:cNvPr id="34827" name="Text Box 43"/>
          <p:cNvSpPr txBox="1">
            <a:spLocks noChangeArrowheads="1"/>
          </p:cNvSpPr>
          <p:nvPr/>
        </p:nvSpPr>
        <p:spPr bwMode="auto">
          <a:xfrm>
            <a:off x="827088" y="3141663"/>
            <a:ext cx="4032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400" b="1">
                <a:solidFill>
                  <a:schemeClr val="accent2"/>
                </a:solidFill>
                <a:latin typeface="Comic Sans MS" pitchFamily="66" charset="0"/>
              </a:rPr>
              <a:t>Didn’t you hear the rain?</a:t>
            </a:r>
          </a:p>
          <a:p>
            <a:pPr>
              <a:buFont typeface="Arial" charset="0"/>
              <a:buNone/>
            </a:pPr>
            <a:endParaRPr lang="en-US" altLang="zh-CN" sz="24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4828" name="AutoShape 44"/>
          <p:cNvSpPr>
            <a:spLocks noChangeArrowheads="1"/>
          </p:cNvSpPr>
          <p:nvPr/>
        </p:nvSpPr>
        <p:spPr bwMode="auto">
          <a:xfrm rot="10800000">
            <a:off x="0" y="5589588"/>
            <a:ext cx="4465638" cy="1268412"/>
          </a:xfrm>
          <a:prstGeom prst="wedgeRoundRectCallout">
            <a:avLst>
              <a:gd name="adj1" fmla="val 9861"/>
              <a:gd name="adj2" fmla="val 80912"/>
              <a:gd name="adj3" fmla="val 16667"/>
            </a:avLst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buFont typeface="Arial" charset="0"/>
              <a:buNone/>
            </a:pPr>
            <a:endParaRPr lang="zh-CN" altLang="zh-CN" sz="3200"/>
          </a:p>
        </p:txBody>
      </p:sp>
      <p:sp>
        <p:nvSpPr>
          <p:cNvPr id="34829" name="Text Box 45"/>
          <p:cNvSpPr txBox="1">
            <a:spLocks noChangeArrowheads="1"/>
          </p:cNvSpPr>
          <p:nvPr/>
        </p:nvSpPr>
        <p:spPr bwMode="auto">
          <a:xfrm>
            <a:off x="0" y="5670550"/>
            <a:ext cx="4826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400" b="1">
                <a:solidFill>
                  <a:schemeClr val="accent2"/>
                </a:solidFill>
                <a:latin typeface="Comic Sans MS" pitchFamily="66" charset="0"/>
              </a:rPr>
              <a:t>No. When I woke up, there was water everywhere! Come with me, Eddie. </a:t>
            </a:r>
          </a:p>
        </p:txBody>
      </p:sp>
      <p:sp>
        <p:nvSpPr>
          <p:cNvPr id="34830" name="AutoShape 46"/>
          <p:cNvSpPr>
            <a:spLocks noChangeArrowheads="1"/>
          </p:cNvSpPr>
          <p:nvPr/>
        </p:nvSpPr>
        <p:spPr bwMode="auto">
          <a:xfrm rot="10800000">
            <a:off x="4716463" y="5661025"/>
            <a:ext cx="4427537" cy="1196975"/>
          </a:xfrm>
          <a:prstGeom prst="wedgeRoundRectCallout">
            <a:avLst>
              <a:gd name="adj1" fmla="val -2495"/>
              <a:gd name="adj2" fmla="val 98273"/>
              <a:gd name="adj3" fmla="val 16667"/>
            </a:avLst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buFont typeface="Arial" charset="0"/>
              <a:buNone/>
            </a:pPr>
            <a:endParaRPr lang="zh-CN" altLang="zh-CN" sz="3200"/>
          </a:p>
        </p:txBody>
      </p:sp>
      <p:sp>
        <p:nvSpPr>
          <p:cNvPr id="34831" name="Text Box 47"/>
          <p:cNvSpPr txBox="1">
            <a:spLocks noChangeArrowheads="1"/>
          </p:cNvSpPr>
          <p:nvPr/>
        </p:nvSpPr>
        <p:spPr bwMode="auto">
          <a:xfrm>
            <a:off x="5435600" y="580548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lang="zh-CN" altLang="zh-CN" sz="3200"/>
          </a:p>
        </p:txBody>
      </p:sp>
      <p:sp>
        <p:nvSpPr>
          <p:cNvPr id="34832" name="Text Box 48"/>
          <p:cNvSpPr txBox="1">
            <a:spLocks noChangeArrowheads="1"/>
          </p:cNvSpPr>
          <p:nvPr/>
        </p:nvSpPr>
        <p:spPr bwMode="auto">
          <a:xfrm>
            <a:off x="4787900" y="5734050"/>
            <a:ext cx="4356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400" b="1">
                <a:solidFill>
                  <a:schemeClr val="accent2"/>
                </a:solidFill>
                <a:latin typeface="Comic Sans MS" pitchFamily="66" charset="0"/>
              </a:rPr>
              <a:t>Who will mop up the water if I go home without you? </a:t>
            </a:r>
          </a:p>
        </p:txBody>
      </p:sp>
      <p:sp>
        <p:nvSpPr>
          <p:cNvPr id="34833" name="AutoShape 49"/>
          <p:cNvSpPr>
            <a:spLocks noChangeArrowheads="1"/>
          </p:cNvSpPr>
          <p:nvPr/>
        </p:nvSpPr>
        <p:spPr bwMode="auto">
          <a:xfrm rot="10800000">
            <a:off x="7667625" y="2997200"/>
            <a:ext cx="1077913" cy="431800"/>
          </a:xfrm>
          <a:prstGeom prst="wedgeRoundRectCallout">
            <a:avLst>
              <a:gd name="adj1" fmla="val -8616"/>
              <a:gd name="adj2" fmla="val -140074"/>
              <a:gd name="adj3" fmla="val 16667"/>
            </a:avLst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buFont typeface="Arial" charset="0"/>
              <a:buNone/>
            </a:pPr>
            <a:endParaRPr lang="zh-CN" altLang="zh-CN" sz="3200"/>
          </a:p>
        </p:txBody>
      </p:sp>
      <p:sp>
        <p:nvSpPr>
          <p:cNvPr id="34834" name="Text Box 50"/>
          <p:cNvSpPr txBox="1">
            <a:spLocks noChangeArrowheads="1"/>
          </p:cNvSpPr>
          <p:nvPr/>
        </p:nvSpPr>
        <p:spPr bwMode="auto">
          <a:xfrm>
            <a:off x="7740650" y="2997200"/>
            <a:ext cx="1019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400" b="1">
                <a:solidFill>
                  <a:schemeClr val="accent2"/>
                </a:solidFill>
                <a:latin typeface="Comic Sans MS" pitchFamily="66" charset="0"/>
              </a:rPr>
              <a:t>Why?</a:t>
            </a:r>
          </a:p>
        </p:txBody>
      </p:sp>
    </p:spTree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未标题-4 拷贝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351">
            <a:off x="179388" y="4797425"/>
            <a:ext cx="2251075" cy="1708150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35842" name="Picture 5" descr="未标题-1 拷贝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46236">
            <a:off x="250825" y="404813"/>
            <a:ext cx="2251075" cy="1708150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35843" name="Picture 3" descr="未标题-3 拷贝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80000">
            <a:off x="179388" y="3284538"/>
            <a:ext cx="2247900" cy="1709737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35844" name="Picture 2" descr="未标题-2 拷贝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20000">
            <a:off x="179388" y="1916113"/>
            <a:ext cx="2249487" cy="1709737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5845" name="TextBox 14"/>
          <p:cNvSpPr txBox="1">
            <a:spLocks noChangeArrowheads="1"/>
          </p:cNvSpPr>
          <p:nvPr/>
        </p:nvSpPr>
        <p:spPr bwMode="auto">
          <a:xfrm>
            <a:off x="3924300" y="2420938"/>
            <a:ext cx="208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endParaRPr lang="zh-CN" altLang="en-US">
              <a:latin typeface="Arial Black" pitchFamily="34" charset="0"/>
            </a:endParaRP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179388" y="115888"/>
            <a:ext cx="4059237" cy="654050"/>
          </a:xfrm>
          <a:prstGeom prst="rect">
            <a:avLst/>
          </a:prstGeom>
          <a:solidFill>
            <a:srgbClr val="CCFFCC"/>
          </a:solidFill>
          <a:ln w="12700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zh-CN" sz="3200" b="1">
                <a:solidFill>
                  <a:srgbClr val="0033CC"/>
                </a:solidFill>
                <a:latin typeface="Times New Roman" pitchFamily="18" charset="0"/>
              </a:rPr>
              <a:t>Complete the passage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5847" name="Text Box 3"/>
          <p:cNvSpPr txBox="1">
            <a:spLocks noChangeArrowheads="1"/>
          </p:cNvSpPr>
          <p:nvPr/>
        </p:nvSpPr>
        <p:spPr bwMode="auto">
          <a:xfrm>
            <a:off x="2916238" y="1196975"/>
            <a:ext cx="5688012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000" b="1">
                <a:latin typeface="Calibri" pitchFamily="34" charset="0"/>
              </a:rPr>
              <a:t>One day, Hobo went to Eddie’s home, because his own home was all________. He was _________ when it started _______. When he _________, there was water ______</a:t>
            </a:r>
            <a:r>
              <a:rPr lang="en-US" altLang="zh-CN" b="1"/>
              <a:t>______</a:t>
            </a:r>
            <a:r>
              <a:rPr lang="en-US" altLang="zh-CN" sz="3000" b="1">
                <a:latin typeface="Calibri" pitchFamily="34" charset="0"/>
              </a:rPr>
              <a:t>     . He asked Eddie ______   home with him because he wanted Eddie to _________ all the water _________.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3635375" y="1989138"/>
            <a:ext cx="1296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CC0000"/>
                </a:solidFill>
                <a:latin typeface="Calibri" pitchFamily="34" charset="0"/>
              </a:rPr>
              <a:t>wet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6372225" y="2060575"/>
            <a:ext cx="2232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CC0000"/>
                </a:solidFill>
                <a:latin typeface="Calibri" pitchFamily="34" charset="0"/>
              </a:rPr>
              <a:t>sleeping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5508625" y="2492375"/>
            <a:ext cx="136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CC0000"/>
                </a:solidFill>
                <a:latin typeface="Calibri" pitchFamily="34" charset="0"/>
              </a:rPr>
              <a:t>to rain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2987675" y="2997200"/>
            <a:ext cx="2520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CC0000"/>
                </a:solidFill>
                <a:latin typeface="Calibri" pitchFamily="34" charset="0"/>
              </a:rPr>
              <a:t>woke up</a:t>
            </a: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3059113" y="3429000"/>
            <a:ext cx="2232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CC0000"/>
                </a:solidFill>
                <a:latin typeface="Calibri" pitchFamily="34" charset="0"/>
              </a:rPr>
              <a:t>everywhere</a:t>
            </a: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2987675" y="3933825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CC0000"/>
                </a:solidFill>
                <a:latin typeface="Calibri" pitchFamily="34" charset="0"/>
              </a:rPr>
              <a:t>to go</a:t>
            </a:r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6443663" y="42926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CC0000"/>
                </a:solidFill>
                <a:latin typeface="Calibri" pitchFamily="34" charset="0"/>
              </a:rPr>
              <a:t>mop</a:t>
            </a: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4787900" y="4797425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CC0000"/>
                </a:solidFill>
                <a:latin typeface="Calibri" pitchFamily="34" charset="0"/>
              </a:rPr>
              <a:t>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  <p:bldP spid="119813" grpId="0"/>
      <p:bldP spid="119814" grpId="0"/>
      <p:bldP spid="119815" grpId="0"/>
      <p:bldP spid="119816" grpId="0"/>
      <p:bldP spid="119817" grpId="0"/>
      <p:bldP spid="119819" grpId="0"/>
      <p:bldP spid="1198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0" y="692150"/>
            <a:ext cx="3455988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3" descr="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8263" y="692150"/>
            <a:ext cx="3240087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 descr="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5650" y="3644900"/>
            <a:ext cx="35274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2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16463" y="3573463"/>
            <a:ext cx="410527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3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331913" y="2349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4" name="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3492500" y="2205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5" name="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7885113" y="19161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6" name="6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403350" y="48688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7" name="7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3563938" y="46529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8" name="9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5867400" y="46529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9" name="8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172450" y="4581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AutoShape 36"/>
          <p:cNvSpPr>
            <a:spLocks noChangeArrowheads="1"/>
          </p:cNvSpPr>
          <p:nvPr/>
        </p:nvSpPr>
        <p:spPr bwMode="auto">
          <a:xfrm>
            <a:off x="250825" y="0"/>
            <a:ext cx="5113338" cy="908050"/>
          </a:xfrm>
          <a:prstGeom prst="wedgeRoundRectCallout">
            <a:avLst>
              <a:gd name="adj1" fmla="val -8870"/>
              <a:gd name="adj2" fmla="val 95630"/>
              <a:gd name="adj3" fmla="val 16667"/>
            </a:avLst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sz="2400" b="1">
                <a:solidFill>
                  <a:schemeClr val="accent2"/>
                </a:solidFill>
                <a:latin typeface="Comic Sans MS" pitchFamily="66" charset="0"/>
              </a:rPr>
              <a:t>It’s raining. My house is</a:t>
            </a:r>
          </a:p>
          <a:p>
            <a:pPr>
              <a:buFont typeface="Arial" charset="0"/>
              <a:buNone/>
            </a:pPr>
            <a:r>
              <a:rPr lang="en-US" altLang="zh-CN" sz="2400" b="1">
                <a:solidFill>
                  <a:schemeClr val="accent2"/>
                </a:solidFill>
                <a:latin typeface="Comic Sans MS" pitchFamily="66" charset="0"/>
              </a:rPr>
              <a:t> all wet.Can I come in, Eddie?</a:t>
            </a:r>
            <a:endParaRPr lang="en-US" altLang="zh-CN" sz="32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6877" name="AutoShape 37"/>
          <p:cNvSpPr>
            <a:spLocks noChangeArrowheads="1"/>
          </p:cNvSpPr>
          <p:nvPr/>
        </p:nvSpPr>
        <p:spPr bwMode="auto">
          <a:xfrm>
            <a:off x="3492500" y="1268413"/>
            <a:ext cx="2087563" cy="576262"/>
          </a:xfrm>
          <a:prstGeom prst="wedgeRoundRectCallout">
            <a:avLst>
              <a:gd name="adj1" fmla="val -47417"/>
              <a:gd name="adj2" fmla="val 67356"/>
              <a:gd name="adj3" fmla="val 16667"/>
            </a:avLst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zh-CN" sz="3200"/>
          </a:p>
        </p:txBody>
      </p:sp>
      <p:sp>
        <p:nvSpPr>
          <p:cNvPr id="36878" name="Text Box 38"/>
          <p:cNvSpPr txBox="1">
            <a:spLocks noChangeArrowheads="1"/>
          </p:cNvSpPr>
          <p:nvPr/>
        </p:nvSpPr>
        <p:spPr bwMode="auto">
          <a:xfrm>
            <a:off x="3419475" y="1268413"/>
            <a:ext cx="236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400" b="1">
                <a:solidFill>
                  <a:schemeClr val="accent2"/>
                </a:solidFill>
                <a:latin typeface="Comic Sans MS" pitchFamily="66" charset="0"/>
              </a:rPr>
              <a:t>Sure, come in.</a:t>
            </a:r>
          </a:p>
        </p:txBody>
      </p:sp>
      <p:sp>
        <p:nvSpPr>
          <p:cNvPr id="36879" name="AutoShape 39"/>
          <p:cNvSpPr>
            <a:spLocks noChangeArrowheads="1"/>
          </p:cNvSpPr>
          <p:nvPr/>
        </p:nvSpPr>
        <p:spPr bwMode="auto">
          <a:xfrm>
            <a:off x="5400675" y="0"/>
            <a:ext cx="3743325" cy="979488"/>
          </a:xfrm>
          <a:prstGeom prst="wedgeRoundRectCallout">
            <a:avLst>
              <a:gd name="adj1" fmla="val -20782"/>
              <a:gd name="adj2" fmla="val 69773"/>
              <a:gd name="adj3" fmla="val 16667"/>
            </a:avLst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endParaRPr lang="zh-CN" altLang="zh-CN" sz="3200"/>
          </a:p>
        </p:txBody>
      </p:sp>
      <p:sp>
        <p:nvSpPr>
          <p:cNvPr id="36880" name="Text Box 40"/>
          <p:cNvSpPr txBox="1">
            <a:spLocks noChangeArrowheads="1"/>
          </p:cNvSpPr>
          <p:nvPr/>
        </p:nvSpPr>
        <p:spPr bwMode="auto">
          <a:xfrm>
            <a:off x="5508625" y="0"/>
            <a:ext cx="32607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400" b="1">
                <a:solidFill>
                  <a:schemeClr val="accent2"/>
                </a:solidFill>
                <a:latin typeface="Comic Sans MS" pitchFamily="66" charset="0"/>
              </a:rPr>
              <a:t>I was sleeping </a:t>
            </a:r>
            <a:r>
              <a:rPr lang="en-US" altLang="zh-CN" sz="2400" b="1">
                <a:solidFill>
                  <a:srgbClr val="FF0000"/>
                </a:solidFill>
                <a:latin typeface="Comic Sans MS" pitchFamily="66" charset="0"/>
              </a:rPr>
              <a:t>when</a:t>
            </a:r>
            <a:r>
              <a:rPr lang="en-US" altLang="zh-CN" sz="2400" b="1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altLang="zh-CN" sz="2400" b="1">
                <a:solidFill>
                  <a:schemeClr val="accent2"/>
                </a:solidFill>
                <a:latin typeface="Comic Sans MS" pitchFamily="66" charset="0"/>
              </a:rPr>
              <a:t>it started </a:t>
            </a:r>
            <a:r>
              <a:rPr lang="en-US" altLang="zh-CN" sz="2400" b="1">
                <a:solidFill>
                  <a:srgbClr val="FF0000"/>
                </a:solidFill>
                <a:latin typeface="Comic Sans MS" pitchFamily="66" charset="0"/>
              </a:rPr>
              <a:t>to</a:t>
            </a:r>
            <a:r>
              <a:rPr lang="en-US" altLang="zh-CN" sz="2400" b="1">
                <a:solidFill>
                  <a:schemeClr val="accent2"/>
                </a:solidFill>
                <a:latin typeface="Comic Sans MS" pitchFamily="66" charset="0"/>
              </a:rPr>
              <a:t> rain.</a:t>
            </a:r>
            <a:r>
              <a:rPr lang="en-US" altLang="zh-CN" sz="32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6881" name="AutoShape 42"/>
          <p:cNvSpPr>
            <a:spLocks noChangeArrowheads="1"/>
          </p:cNvSpPr>
          <p:nvPr/>
        </p:nvSpPr>
        <p:spPr bwMode="auto">
          <a:xfrm>
            <a:off x="1042988" y="3068638"/>
            <a:ext cx="3960812" cy="576262"/>
          </a:xfrm>
          <a:prstGeom prst="wedgeRoundRectCallout">
            <a:avLst>
              <a:gd name="adj1" fmla="val 7912"/>
              <a:gd name="adj2" fmla="val 80301"/>
              <a:gd name="adj3" fmla="val 16667"/>
            </a:avLst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endParaRPr lang="zh-CN" altLang="zh-CN" sz="3200"/>
          </a:p>
        </p:txBody>
      </p:sp>
      <p:sp>
        <p:nvSpPr>
          <p:cNvPr id="36882" name="Text Box 43"/>
          <p:cNvSpPr txBox="1">
            <a:spLocks noChangeArrowheads="1"/>
          </p:cNvSpPr>
          <p:nvPr/>
        </p:nvSpPr>
        <p:spPr bwMode="auto">
          <a:xfrm>
            <a:off x="1042988" y="3141663"/>
            <a:ext cx="4032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Comic Sans MS" pitchFamily="66" charset="0"/>
              </a:rPr>
              <a:t>Didn’t</a:t>
            </a:r>
            <a:r>
              <a:rPr lang="en-US" altLang="zh-CN" sz="2400" b="1">
                <a:solidFill>
                  <a:schemeClr val="accent2"/>
                </a:solidFill>
                <a:latin typeface="Comic Sans MS" pitchFamily="66" charset="0"/>
              </a:rPr>
              <a:t> you hear the rain?</a:t>
            </a:r>
          </a:p>
          <a:p>
            <a:pPr>
              <a:buFont typeface="Arial" charset="0"/>
              <a:buNone/>
            </a:pPr>
            <a:endParaRPr lang="en-US" altLang="zh-CN" sz="24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6883" name="AutoShape 44"/>
          <p:cNvSpPr>
            <a:spLocks noChangeArrowheads="1"/>
          </p:cNvSpPr>
          <p:nvPr/>
        </p:nvSpPr>
        <p:spPr bwMode="auto">
          <a:xfrm rot="10800000">
            <a:off x="0" y="5589588"/>
            <a:ext cx="4465638" cy="1268412"/>
          </a:xfrm>
          <a:prstGeom prst="wedgeRoundRectCallout">
            <a:avLst>
              <a:gd name="adj1" fmla="val 9861"/>
              <a:gd name="adj2" fmla="val 80912"/>
              <a:gd name="adj3" fmla="val 16667"/>
            </a:avLst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buFont typeface="Arial" charset="0"/>
              <a:buNone/>
            </a:pPr>
            <a:endParaRPr lang="zh-CN" altLang="zh-CN" sz="3200"/>
          </a:p>
        </p:txBody>
      </p:sp>
      <p:sp>
        <p:nvSpPr>
          <p:cNvPr id="36884" name="AutoShape 46"/>
          <p:cNvSpPr>
            <a:spLocks noChangeArrowheads="1"/>
          </p:cNvSpPr>
          <p:nvPr/>
        </p:nvSpPr>
        <p:spPr bwMode="auto">
          <a:xfrm rot="10800000">
            <a:off x="4716463" y="5373688"/>
            <a:ext cx="4427537" cy="1484312"/>
          </a:xfrm>
          <a:prstGeom prst="wedgeRoundRectCallout">
            <a:avLst>
              <a:gd name="adj1" fmla="val -2458"/>
              <a:gd name="adj2" fmla="val 69676"/>
              <a:gd name="adj3" fmla="val 16667"/>
            </a:avLst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buFont typeface="Arial" charset="0"/>
              <a:buNone/>
            </a:pPr>
            <a:endParaRPr lang="zh-CN" altLang="zh-CN" sz="3200"/>
          </a:p>
        </p:txBody>
      </p:sp>
      <p:sp>
        <p:nvSpPr>
          <p:cNvPr id="36885" name="Text Box 47"/>
          <p:cNvSpPr txBox="1">
            <a:spLocks noChangeArrowheads="1"/>
          </p:cNvSpPr>
          <p:nvPr/>
        </p:nvSpPr>
        <p:spPr bwMode="auto">
          <a:xfrm>
            <a:off x="5435600" y="580548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lang="zh-CN" altLang="zh-CN" sz="3200"/>
          </a:p>
        </p:txBody>
      </p:sp>
      <p:sp>
        <p:nvSpPr>
          <p:cNvPr id="36886" name="Text Box 48"/>
          <p:cNvSpPr txBox="1">
            <a:spLocks noChangeArrowheads="1"/>
          </p:cNvSpPr>
          <p:nvPr/>
        </p:nvSpPr>
        <p:spPr bwMode="auto">
          <a:xfrm>
            <a:off x="4716463" y="5589588"/>
            <a:ext cx="472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400" b="1">
                <a:solidFill>
                  <a:schemeClr val="accent2"/>
                </a:solidFill>
                <a:latin typeface="Comic Sans MS" pitchFamily="66" charset="0"/>
              </a:rPr>
              <a:t>Who will mop up the water</a:t>
            </a:r>
          </a:p>
          <a:p>
            <a:pPr>
              <a:buFont typeface="Arial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Comic Sans MS" pitchFamily="66" charset="0"/>
              </a:rPr>
              <a:t>if</a:t>
            </a:r>
            <a:r>
              <a:rPr lang="en-US" altLang="zh-CN" sz="2400" b="1">
                <a:solidFill>
                  <a:schemeClr val="accent2"/>
                </a:solidFill>
                <a:latin typeface="Comic Sans MS" pitchFamily="66" charset="0"/>
              </a:rPr>
              <a:t> I go home without you ?</a:t>
            </a:r>
          </a:p>
        </p:txBody>
      </p:sp>
      <p:sp>
        <p:nvSpPr>
          <p:cNvPr id="36887" name="AutoShape 49"/>
          <p:cNvSpPr>
            <a:spLocks noChangeArrowheads="1"/>
          </p:cNvSpPr>
          <p:nvPr/>
        </p:nvSpPr>
        <p:spPr bwMode="auto">
          <a:xfrm rot="10800000">
            <a:off x="7667625" y="2997200"/>
            <a:ext cx="1077913" cy="431800"/>
          </a:xfrm>
          <a:prstGeom prst="wedgeRoundRectCallout">
            <a:avLst>
              <a:gd name="adj1" fmla="val -8616"/>
              <a:gd name="adj2" fmla="val -140074"/>
              <a:gd name="adj3" fmla="val 16667"/>
            </a:avLst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buFont typeface="Arial" charset="0"/>
              <a:buNone/>
            </a:pPr>
            <a:endParaRPr lang="zh-CN" altLang="zh-CN" sz="3200"/>
          </a:p>
        </p:txBody>
      </p:sp>
      <p:sp>
        <p:nvSpPr>
          <p:cNvPr id="36888" name="Text Box 50"/>
          <p:cNvSpPr txBox="1">
            <a:spLocks noChangeArrowheads="1"/>
          </p:cNvSpPr>
          <p:nvPr/>
        </p:nvSpPr>
        <p:spPr bwMode="auto">
          <a:xfrm>
            <a:off x="7740650" y="2997200"/>
            <a:ext cx="1019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400" b="1">
                <a:solidFill>
                  <a:schemeClr val="accent2"/>
                </a:solidFill>
                <a:latin typeface="Comic Sans MS" pitchFamily="66" charset="0"/>
              </a:rPr>
              <a:t>Why?</a:t>
            </a:r>
          </a:p>
        </p:txBody>
      </p:sp>
      <p:sp>
        <p:nvSpPr>
          <p:cNvPr id="36889" name="直接连接符 38938"/>
          <p:cNvSpPr>
            <a:spLocks noChangeShapeType="1"/>
          </p:cNvSpPr>
          <p:nvPr/>
        </p:nvSpPr>
        <p:spPr bwMode="auto">
          <a:xfrm>
            <a:off x="179388" y="765175"/>
            <a:ext cx="14398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0" name="直接连接符 38940"/>
          <p:cNvSpPr>
            <a:spLocks noChangeShapeType="1"/>
          </p:cNvSpPr>
          <p:nvPr/>
        </p:nvSpPr>
        <p:spPr bwMode="auto">
          <a:xfrm>
            <a:off x="5580063" y="40481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1" name="直接连接符 38941"/>
          <p:cNvSpPr>
            <a:spLocks noChangeShapeType="1"/>
          </p:cNvSpPr>
          <p:nvPr/>
        </p:nvSpPr>
        <p:spPr bwMode="auto">
          <a:xfrm>
            <a:off x="1979613" y="6092825"/>
            <a:ext cx="1152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2" name="直接连接符 38942"/>
          <p:cNvSpPr>
            <a:spLocks noChangeShapeType="1"/>
          </p:cNvSpPr>
          <p:nvPr/>
        </p:nvSpPr>
        <p:spPr bwMode="auto">
          <a:xfrm>
            <a:off x="1187450" y="3573463"/>
            <a:ext cx="36004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3" name="直接连接符 38943"/>
          <p:cNvSpPr>
            <a:spLocks noChangeShapeType="1"/>
          </p:cNvSpPr>
          <p:nvPr/>
        </p:nvSpPr>
        <p:spPr bwMode="auto">
          <a:xfrm>
            <a:off x="5580063" y="836613"/>
            <a:ext cx="2663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4" name="直接连接符 38944"/>
          <p:cNvSpPr>
            <a:spLocks noChangeShapeType="1"/>
          </p:cNvSpPr>
          <p:nvPr/>
        </p:nvSpPr>
        <p:spPr bwMode="auto">
          <a:xfrm>
            <a:off x="6227763" y="5949950"/>
            <a:ext cx="25923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5" name="直接连接符 38945"/>
          <p:cNvSpPr>
            <a:spLocks noChangeShapeType="1"/>
          </p:cNvSpPr>
          <p:nvPr/>
        </p:nvSpPr>
        <p:spPr bwMode="auto">
          <a:xfrm>
            <a:off x="5219700" y="6381750"/>
            <a:ext cx="33131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6896" name="图片 3894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0563" y="335756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97" name="Text Box 45"/>
          <p:cNvSpPr txBox="1">
            <a:spLocks noChangeArrowheads="1"/>
          </p:cNvSpPr>
          <p:nvPr/>
        </p:nvSpPr>
        <p:spPr bwMode="auto">
          <a:xfrm>
            <a:off x="0" y="5670550"/>
            <a:ext cx="4826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400" b="1">
                <a:solidFill>
                  <a:schemeClr val="accent2"/>
                </a:solidFill>
                <a:latin typeface="Comic Sans MS" pitchFamily="66" charset="0"/>
              </a:rPr>
              <a:t>No. When I woke up, there was water everywhere! Come with me, Eddie. </a:t>
            </a:r>
          </a:p>
        </p:txBody>
      </p:sp>
      <p:sp>
        <p:nvSpPr>
          <p:cNvPr id="36898" name="直接连接符 38949"/>
          <p:cNvSpPr>
            <a:spLocks noChangeShapeType="1"/>
          </p:cNvSpPr>
          <p:nvPr/>
        </p:nvSpPr>
        <p:spPr bwMode="auto">
          <a:xfrm>
            <a:off x="0" y="6453188"/>
            <a:ext cx="3492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9" name="直接连接符 38950"/>
          <p:cNvSpPr>
            <a:spLocks noChangeShapeType="1"/>
          </p:cNvSpPr>
          <p:nvPr/>
        </p:nvSpPr>
        <p:spPr bwMode="auto">
          <a:xfrm>
            <a:off x="3419475" y="6021388"/>
            <a:ext cx="936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900" name="直接连接符 38951"/>
          <p:cNvSpPr>
            <a:spLocks noChangeShapeType="1"/>
          </p:cNvSpPr>
          <p:nvPr/>
        </p:nvSpPr>
        <p:spPr bwMode="auto">
          <a:xfrm>
            <a:off x="179388" y="6742113"/>
            <a:ext cx="1152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901" name="直接连接符 38952"/>
          <p:cNvSpPr>
            <a:spLocks noChangeShapeType="1"/>
          </p:cNvSpPr>
          <p:nvPr/>
        </p:nvSpPr>
        <p:spPr bwMode="auto">
          <a:xfrm>
            <a:off x="3635375" y="6453188"/>
            <a:ext cx="7921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902" name="文本框 38953"/>
          <p:cNvSpPr txBox="1">
            <a:spLocks noChangeArrowheads="1"/>
          </p:cNvSpPr>
          <p:nvPr/>
        </p:nvSpPr>
        <p:spPr bwMode="auto">
          <a:xfrm>
            <a:off x="179388" y="476250"/>
            <a:ext cx="481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</a:rPr>
              <a:t>be</a:t>
            </a:r>
          </a:p>
        </p:txBody>
      </p:sp>
      <p:sp>
        <p:nvSpPr>
          <p:cNvPr id="36903" name="文本框 38954"/>
          <p:cNvSpPr txBox="1">
            <a:spLocks noChangeArrowheads="1"/>
          </p:cNvSpPr>
          <p:nvPr/>
        </p:nvSpPr>
        <p:spPr bwMode="auto">
          <a:xfrm>
            <a:off x="5148263" y="5300663"/>
            <a:ext cx="2284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mop the water up</a:t>
            </a:r>
          </a:p>
        </p:txBody>
      </p:sp>
      <p:sp>
        <p:nvSpPr>
          <p:cNvPr id="36904" name="文本框 38955"/>
          <p:cNvSpPr txBox="1">
            <a:spLocks noChangeArrowheads="1"/>
          </p:cNvSpPr>
          <p:nvPr/>
        </p:nvSpPr>
        <p:spPr bwMode="auto">
          <a:xfrm>
            <a:off x="7740650" y="5373688"/>
            <a:ext cx="1325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mop it up</a:t>
            </a:r>
          </a:p>
        </p:txBody>
      </p:sp>
      <p:sp>
        <p:nvSpPr>
          <p:cNvPr id="36905" name="文本框 38956"/>
          <p:cNvSpPr txBox="1">
            <a:spLocks noChangeArrowheads="1"/>
          </p:cNvSpPr>
          <p:nvPr/>
        </p:nvSpPr>
        <p:spPr bwMode="auto">
          <a:xfrm>
            <a:off x="1835150" y="5445125"/>
            <a:ext cx="1622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wake me up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1" fill="hold"/>
                                        <p:tgtEl>
                                          <p:spTgt spid="34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4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07" fill="hold"/>
                                        <p:tgtEl>
                                          <p:spTgt spid="34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4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7" fill="hold"/>
                                        <p:tgtEl>
                                          <p:spTgt spid="34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4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8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893" fill="hold"/>
                                        <p:tgtEl>
                                          <p:spTgt spid="34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4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00" fill="hold"/>
                                        <p:tgtEl>
                                          <p:spTgt spid="348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4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8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904" fill="hold"/>
                                        <p:tgtEl>
                                          <p:spTgt spid="348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48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8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89" fill="hold"/>
                                        <p:tgtEl>
                                          <p:spTgt spid="348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49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0825" y="1125538"/>
            <a:ext cx="7993063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endParaRPr lang="en-US" altLang="zh-CN" sz="4000" b="1"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zh-CN" sz="3600" b="1">
                <a:latin typeface="Times New Roman" pitchFamily="18" charset="0"/>
              </a:rPr>
              <a:t> </a:t>
            </a:r>
            <a:r>
              <a:rPr lang="en-US" altLang="zh-CN" sz="3200" b="1">
                <a:latin typeface="Times New Roman" pitchFamily="18" charset="0"/>
              </a:rPr>
              <a:t>Calm down</a:t>
            </a:r>
            <a:r>
              <a:rPr lang="zh-CN" altLang="en-US" sz="3200" b="1">
                <a:latin typeface="Times New Roman" pitchFamily="18" charset="0"/>
              </a:rPr>
              <a:t>（平静下来）</a:t>
            </a:r>
            <a:r>
              <a:rPr lang="en-US" altLang="zh-CN" sz="3200" b="1">
                <a:latin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3200" b="1">
                <a:latin typeface="Times New Roman" pitchFamily="18" charset="0"/>
              </a:rPr>
              <a:t> Find cover that can protect you;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3200" b="1">
                <a:latin typeface="Times New Roman" pitchFamily="18" charset="0"/>
              </a:rPr>
              <a:t> Save your strength (</a:t>
            </a:r>
            <a:r>
              <a:rPr lang="zh-CN" altLang="en-US" sz="3200" b="1">
                <a:latin typeface="Times New Roman" pitchFamily="18" charset="0"/>
              </a:rPr>
              <a:t>体力</a:t>
            </a:r>
            <a:r>
              <a:rPr lang="en-US" altLang="zh-CN" sz="3200" b="1">
                <a:latin typeface="Times New Roman" pitchFamily="18" charset="0"/>
              </a:rPr>
              <a:t>)</a:t>
            </a:r>
            <a:r>
              <a:rPr lang="zh-CN" altLang="en-US" sz="3200" b="1">
                <a:latin typeface="Times New Roman" pitchFamily="18" charset="0"/>
              </a:rPr>
              <a:t>；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3200" b="1">
                <a:latin typeface="Times New Roman" pitchFamily="18" charset="0"/>
              </a:rPr>
              <a:t>Try to contact (</a:t>
            </a:r>
            <a:r>
              <a:rPr lang="zh-CN" altLang="en-US" sz="3200" b="1">
                <a:latin typeface="Times New Roman" pitchFamily="18" charset="0"/>
              </a:rPr>
              <a:t>联系</a:t>
            </a:r>
            <a:r>
              <a:rPr lang="en-US" altLang="zh-CN" sz="3200" b="1">
                <a:latin typeface="Times New Roman" pitchFamily="18" charset="0"/>
              </a:rPr>
              <a:t>) other </a:t>
            </a:r>
          </a:p>
          <a:p>
            <a:pPr>
              <a:buFont typeface="Arial" charset="0"/>
              <a:buNone/>
            </a:pPr>
            <a:r>
              <a:rPr lang="en-US" altLang="zh-CN" sz="3200" b="1">
                <a:latin typeface="Times New Roman" pitchFamily="18" charset="0"/>
              </a:rPr>
              <a:t>    people and ask for help</a:t>
            </a:r>
            <a:r>
              <a:rPr lang="zh-CN" altLang="en-US" sz="3200" b="1">
                <a:latin typeface="Times New Roman" pitchFamily="18" charset="0"/>
              </a:rPr>
              <a:t>；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3200" b="1">
                <a:latin typeface="Times New Roman" pitchFamily="18" charset="0"/>
              </a:rPr>
              <a:t>Never give up hope!</a:t>
            </a:r>
          </a:p>
        </p:txBody>
      </p:sp>
      <p:sp>
        <p:nvSpPr>
          <p:cNvPr id="37890" name="文本框 21509"/>
          <p:cNvSpPr txBox="1">
            <a:spLocks noChangeArrowheads="1"/>
          </p:cNvSpPr>
          <p:nvPr/>
        </p:nvSpPr>
        <p:spPr bwMode="auto">
          <a:xfrm>
            <a:off x="2411413" y="0"/>
            <a:ext cx="31670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 i="1">
                <a:solidFill>
                  <a:srgbClr val="FF0000"/>
                </a:solidFill>
              </a:rPr>
              <a:t>Discussion</a:t>
            </a:r>
          </a:p>
        </p:txBody>
      </p:sp>
      <p:sp>
        <p:nvSpPr>
          <p:cNvPr id="37891" name="文本框 21510"/>
          <p:cNvSpPr txBox="1">
            <a:spLocks noChangeArrowheads="1"/>
          </p:cNvSpPr>
          <p:nvPr/>
        </p:nvSpPr>
        <p:spPr bwMode="auto">
          <a:xfrm>
            <a:off x="0" y="692150"/>
            <a:ext cx="9040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0000FF"/>
                </a:solidFill>
              </a:rPr>
              <a:t>When a disaster happens ,what should we do </a:t>
            </a:r>
          </a:p>
          <a:p>
            <a:r>
              <a:rPr lang="en-US" altLang="zh-CN" sz="3200" b="1" i="1">
                <a:solidFill>
                  <a:srgbClr val="0000FF"/>
                </a:solidFill>
              </a:rPr>
              <a:t>to protect us ?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933825"/>
            <a:ext cx="40671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850" y="5300663"/>
            <a:ext cx="828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 b="1">
                <a:latin typeface="Times New Roman" pitchFamily="18" charset="0"/>
                <a:ea typeface="叶根友毛笔行书2.0版"/>
                <a:cs typeface="叶根友毛笔行书2.0版"/>
              </a:rPr>
              <a:t>Raise money and give things they need to them.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40425" y="1916113"/>
            <a:ext cx="2519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 b="1">
                <a:latin typeface="Times New Roman" pitchFamily="18" charset="0"/>
                <a:ea typeface="叶根友毛笔行书2.0版"/>
                <a:cs typeface="叶根友毛笔行书2.0版"/>
              </a:rPr>
              <a:t>Pray for them</a:t>
            </a:r>
          </a:p>
        </p:txBody>
      </p:sp>
      <p:pic>
        <p:nvPicPr>
          <p:cNvPr id="8" name="图片 7" descr="4a2c7ef144d5ac9d75c4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54705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t01c6b9e5380883be6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836613"/>
            <a:ext cx="78486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u=2459688493,3549804250&amp;fm=21&amp;gp=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8713788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42988" y="1052513"/>
            <a:ext cx="655161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itchFamily="18" charset="0"/>
              </a:rPr>
              <a:t>Where there are disasters, there is love!</a:t>
            </a:r>
            <a:endParaRPr lang="en-US" altLang="zh-C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占位符 31745"/>
          <p:cNvSpPr>
            <a:spLocks noGrp="1"/>
          </p:cNvSpPr>
          <p:nvPr>
            <p:ph type="body" idx="4294967295"/>
          </p:nvPr>
        </p:nvSpPr>
        <p:spPr>
          <a:xfrm>
            <a:off x="228600" y="152400"/>
            <a:ext cx="9144000" cy="6400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smtClean="0"/>
              <a:t>1.</a:t>
            </a:r>
            <a:r>
              <a:rPr lang="zh-CN" altLang="en-US" sz="4000" b="1" smtClean="0"/>
              <a:t>自然灾害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smtClean="0">
                <a:solidFill>
                  <a:srgbClr val="FF0000"/>
                </a:solidFill>
              </a:rPr>
              <a:t>   </a:t>
            </a:r>
            <a:r>
              <a:rPr lang="en-US" altLang="zh-CN" sz="4000" b="1" smtClean="0">
                <a:solidFill>
                  <a:srgbClr val="FF0000"/>
                </a:solidFill>
              </a:rPr>
              <a:t>natur</a:t>
            </a:r>
            <a:r>
              <a:rPr lang="en-US" altLang="zh-CN" sz="4000" b="1" smtClean="0">
                <a:solidFill>
                  <a:srgbClr val="0000CC"/>
                </a:solidFill>
              </a:rPr>
              <a:t>a</a:t>
            </a:r>
            <a:r>
              <a:rPr lang="en-US" altLang="zh-CN" sz="4000" b="1" smtClean="0">
                <a:solidFill>
                  <a:srgbClr val="FF0000"/>
                </a:solidFill>
              </a:rPr>
              <a:t>l disaster</a:t>
            </a:r>
            <a:r>
              <a:rPr lang="en-US" altLang="zh-CN" sz="4000" b="1" smtClean="0">
                <a:solidFill>
                  <a:srgbClr val="0000CC"/>
                </a:solidFill>
              </a:rPr>
              <a:t>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smtClean="0"/>
              <a:t>自然灾害和事故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smtClean="0">
                <a:solidFill>
                  <a:srgbClr val="FF0000"/>
                </a:solidFill>
              </a:rPr>
              <a:t>   </a:t>
            </a:r>
            <a:r>
              <a:rPr lang="en-US" altLang="zh-CN" sz="4000" b="1" smtClean="0">
                <a:solidFill>
                  <a:srgbClr val="FF0000"/>
                </a:solidFill>
              </a:rPr>
              <a:t>natural disaster</a:t>
            </a:r>
            <a:r>
              <a:rPr lang="en-US" altLang="zh-CN" sz="4000" b="1" smtClean="0">
                <a:solidFill>
                  <a:srgbClr val="0000CC"/>
                </a:solidFill>
              </a:rPr>
              <a:t>s</a:t>
            </a:r>
            <a:r>
              <a:rPr lang="en-US" altLang="zh-CN" sz="4000" b="1" smtClean="0">
                <a:solidFill>
                  <a:srgbClr val="FF0000"/>
                </a:solidFill>
              </a:rPr>
              <a:t> and accident</a:t>
            </a:r>
            <a:r>
              <a:rPr lang="en-US" altLang="zh-CN" sz="4000" b="1" smtClean="0">
                <a:solidFill>
                  <a:srgbClr val="0000CC"/>
                </a:solidFill>
              </a:rPr>
              <a:t>s</a:t>
            </a:r>
            <a:r>
              <a:rPr lang="en-US" altLang="zh-CN" smtClean="0"/>
              <a:t> </a:t>
            </a:r>
            <a:endParaRPr lang="en-US" altLang="zh-CN" sz="4000" b="1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smtClean="0"/>
              <a:t> 2.</a:t>
            </a:r>
            <a:r>
              <a:rPr lang="zh-CN" altLang="en-US" sz="4000" b="1" smtClean="0"/>
              <a:t>都湿了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smtClean="0"/>
              <a:t>3. </a:t>
            </a:r>
            <a:r>
              <a:rPr lang="zh-CN" altLang="en-US" sz="4000" b="1" smtClean="0"/>
              <a:t>开始下雨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smtClean="0"/>
              <a:t>    </a:t>
            </a:r>
            <a:r>
              <a:rPr lang="en-US" altLang="zh-CN" sz="4000" b="1" smtClean="0">
                <a:solidFill>
                  <a:srgbClr val="FF0000"/>
                </a:solidFill>
              </a:rPr>
              <a:t>start to rain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smtClean="0"/>
              <a:t>4. </a:t>
            </a:r>
            <a:r>
              <a:rPr lang="zh-CN" altLang="en-US" sz="4000" b="1" smtClean="0"/>
              <a:t>当开始下雨时我正在睡觉。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smtClean="0"/>
              <a:t> </a:t>
            </a:r>
            <a:r>
              <a:rPr lang="en-US" altLang="zh-CN" sz="4000" b="1" smtClean="0">
                <a:solidFill>
                  <a:srgbClr val="FF0000"/>
                </a:solidFill>
              </a:rPr>
              <a:t>I </a:t>
            </a:r>
            <a:r>
              <a:rPr lang="en-US" altLang="zh-CN" sz="4000" b="1" smtClean="0">
                <a:solidFill>
                  <a:srgbClr val="FF3399"/>
                </a:solidFill>
              </a:rPr>
              <a:t>was sleeping</a:t>
            </a:r>
            <a:r>
              <a:rPr lang="en-US" altLang="zh-CN" sz="4000" b="1" smtClean="0">
                <a:solidFill>
                  <a:srgbClr val="FF0000"/>
                </a:solidFill>
              </a:rPr>
              <a:t> </a:t>
            </a:r>
            <a:r>
              <a:rPr lang="en-US" altLang="zh-CN" sz="4000" b="1" smtClean="0">
                <a:solidFill>
                  <a:srgbClr val="0000CC"/>
                </a:solidFill>
              </a:rPr>
              <a:t>when</a:t>
            </a:r>
            <a:r>
              <a:rPr lang="en-US" altLang="zh-CN" sz="4000" b="1" smtClean="0">
                <a:solidFill>
                  <a:srgbClr val="FF0000"/>
                </a:solidFill>
              </a:rPr>
              <a:t> it start</a:t>
            </a:r>
            <a:r>
              <a:rPr lang="en-US" altLang="zh-CN" sz="4000" b="1" smtClean="0">
                <a:solidFill>
                  <a:srgbClr val="FF3399"/>
                </a:solidFill>
              </a:rPr>
              <a:t>ed</a:t>
            </a:r>
            <a:r>
              <a:rPr lang="en-US" altLang="zh-CN" sz="4000" b="1" smtClean="0">
                <a:solidFill>
                  <a:srgbClr val="FF0000"/>
                </a:solidFill>
              </a:rPr>
              <a:t> to rain</a:t>
            </a:r>
            <a:r>
              <a:rPr lang="en-US" altLang="zh-CN" sz="4000" b="1" smtClean="0"/>
              <a:t> </a:t>
            </a:r>
          </a:p>
        </p:txBody>
      </p:sp>
      <p:sp>
        <p:nvSpPr>
          <p:cNvPr id="31747" name="文本框 31746"/>
          <p:cNvSpPr txBox="1">
            <a:spLocks noChangeArrowheads="1"/>
          </p:cNvSpPr>
          <p:nvPr/>
        </p:nvSpPr>
        <p:spPr bwMode="auto">
          <a:xfrm>
            <a:off x="2667000" y="2651125"/>
            <a:ext cx="312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00CC"/>
                </a:solidFill>
              </a:rPr>
              <a:t>be</a:t>
            </a:r>
            <a:r>
              <a:rPr lang="en-US" altLang="zh-CN" sz="4000" b="1">
                <a:solidFill>
                  <a:srgbClr val="FF0000"/>
                </a:solidFill>
              </a:rPr>
              <a:t> all </a:t>
            </a:r>
            <a:r>
              <a:rPr lang="en-US" altLang="zh-CN" sz="4000" b="1">
                <a:solidFill>
                  <a:srgbClr val="0000CC"/>
                </a:solidFill>
              </a:rPr>
              <a:t>wet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占位符 32769"/>
          <p:cNvSpPr>
            <a:spLocks noGrp="1"/>
          </p:cNvSpPr>
          <p:nvPr>
            <p:ph type="body" idx="4294967295"/>
          </p:nvPr>
        </p:nvSpPr>
        <p:spPr>
          <a:xfrm>
            <a:off x="228600" y="228600"/>
            <a:ext cx="8382000" cy="58975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smtClean="0"/>
              <a:t>5.</a:t>
            </a:r>
            <a:r>
              <a:rPr lang="zh-CN" altLang="en-US" sz="4000" b="1" smtClean="0"/>
              <a:t>你难道没有听到雨声吗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smtClean="0">
                <a:solidFill>
                  <a:srgbClr val="0000CC"/>
                </a:solidFill>
              </a:rPr>
              <a:t>Did</a:t>
            </a:r>
            <a:r>
              <a:rPr lang="en-US" altLang="zh-CN" sz="4000" b="1" smtClean="0">
                <a:solidFill>
                  <a:srgbClr val="FF3399"/>
                </a:solidFill>
              </a:rPr>
              <a:t>n’t </a:t>
            </a:r>
            <a:r>
              <a:rPr lang="en-US" altLang="zh-CN" sz="4000" b="1" smtClean="0">
                <a:solidFill>
                  <a:srgbClr val="FF0000"/>
                </a:solidFill>
              </a:rPr>
              <a:t>you </a:t>
            </a:r>
            <a:r>
              <a:rPr lang="en-US" altLang="zh-CN" sz="4000" b="1" smtClean="0">
                <a:solidFill>
                  <a:srgbClr val="0000CC"/>
                </a:solidFill>
              </a:rPr>
              <a:t>hear</a:t>
            </a:r>
            <a:r>
              <a:rPr lang="en-US" altLang="zh-CN" sz="4000" b="1" smtClean="0">
                <a:solidFill>
                  <a:srgbClr val="FF0000"/>
                </a:solidFill>
              </a:rPr>
              <a:t> the rain?</a:t>
            </a:r>
            <a:r>
              <a:rPr lang="en-US" altLang="zh-CN" sz="4000" b="1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smtClean="0"/>
              <a:t>6.</a:t>
            </a:r>
            <a:r>
              <a:rPr lang="zh-CN" altLang="en-US" sz="4000" b="1" smtClean="0"/>
              <a:t>醒过来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smtClean="0">
                <a:solidFill>
                  <a:srgbClr val="FF0000"/>
                </a:solidFill>
              </a:rPr>
              <a:t>Wake</a:t>
            </a:r>
            <a:r>
              <a:rPr lang="zh-CN" altLang="en-US" sz="4000" b="1" smtClean="0">
                <a:solidFill>
                  <a:srgbClr val="FF0000"/>
                </a:solidFill>
              </a:rPr>
              <a:t>（</a:t>
            </a:r>
            <a:r>
              <a:rPr lang="en-US" altLang="zh-CN" sz="4000" b="1" smtClean="0">
                <a:solidFill>
                  <a:srgbClr val="FF0000"/>
                </a:solidFill>
              </a:rPr>
              <a:t>woke</a:t>
            </a:r>
            <a:r>
              <a:rPr lang="zh-CN" altLang="en-US" sz="4000" b="1" smtClean="0">
                <a:solidFill>
                  <a:srgbClr val="FF0000"/>
                </a:solidFill>
              </a:rPr>
              <a:t>）  </a:t>
            </a:r>
            <a:r>
              <a:rPr lang="en-US" altLang="zh-CN" sz="4000" b="1" smtClean="0">
                <a:solidFill>
                  <a:srgbClr val="FF0000"/>
                </a:solidFill>
              </a:rPr>
              <a:t>up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smtClean="0"/>
              <a:t>把我唤醒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smtClean="0">
                <a:solidFill>
                  <a:srgbClr val="FF0000"/>
                </a:solidFill>
              </a:rPr>
              <a:t>wake </a:t>
            </a:r>
            <a:r>
              <a:rPr lang="en-US" altLang="zh-CN" sz="4000" b="1" smtClean="0">
                <a:solidFill>
                  <a:srgbClr val="0000CC"/>
                </a:solidFill>
              </a:rPr>
              <a:t>me</a:t>
            </a:r>
            <a:r>
              <a:rPr lang="en-US" altLang="zh-CN" sz="4000" b="1" smtClean="0">
                <a:solidFill>
                  <a:srgbClr val="FF0000"/>
                </a:solidFill>
              </a:rPr>
              <a:t> up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smtClean="0"/>
              <a:t>7.</a:t>
            </a:r>
            <a:r>
              <a:rPr lang="zh-CN" altLang="en-US" sz="4000" b="1" smtClean="0"/>
              <a:t>到处有水。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smtClean="0">
                <a:solidFill>
                  <a:srgbClr val="FF0000"/>
                </a:solidFill>
              </a:rPr>
              <a:t>There was water </a:t>
            </a:r>
            <a:r>
              <a:rPr lang="en-US" altLang="zh-CN" sz="4000" b="1" smtClean="0">
                <a:solidFill>
                  <a:srgbClr val="0000CC"/>
                </a:solidFill>
              </a:rPr>
              <a:t>everywhere</a:t>
            </a:r>
            <a:r>
              <a:rPr lang="en-US" altLang="zh-CN" sz="4000" b="1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smtClean="0"/>
              <a:t>8.</a:t>
            </a:r>
            <a:r>
              <a:rPr lang="zh-CN" altLang="en-US" sz="4000" b="1" smtClean="0"/>
              <a:t>跟我来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smtClean="0">
                <a:solidFill>
                  <a:srgbClr val="FF0000"/>
                </a:solidFill>
              </a:rPr>
              <a:t>come with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占位符 33793"/>
          <p:cNvSpPr>
            <a:spLocks noGrp="1"/>
          </p:cNvSpPr>
          <p:nvPr>
            <p:ph type="body" idx="4294967295"/>
          </p:nvPr>
        </p:nvSpPr>
        <p:spPr>
          <a:xfrm>
            <a:off x="228600" y="152400"/>
            <a:ext cx="8915400" cy="6553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smtClean="0"/>
              <a:t>9.</a:t>
            </a:r>
            <a:r>
              <a:rPr lang="zh-CN" altLang="en-US" sz="4000" b="1" smtClean="0"/>
              <a:t>把某物拖干净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smtClean="0">
                <a:solidFill>
                  <a:srgbClr val="FF0000"/>
                </a:solidFill>
              </a:rPr>
              <a:t>mop sth up</a:t>
            </a:r>
            <a:r>
              <a:rPr lang="en-US" altLang="zh-CN" sz="4000" b="1" smtClean="0">
                <a:solidFill>
                  <a:srgbClr val="0033CC"/>
                </a:solidFill>
              </a:rPr>
              <a:t>/</a:t>
            </a:r>
            <a:r>
              <a:rPr lang="en-US" altLang="zh-CN" sz="4000" b="1" smtClean="0">
                <a:solidFill>
                  <a:srgbClr val="FF0000"/>
                </a:solidFill>
              </a:rPr>
              <a:t>mop up sth</a:t>
            </a:r>
            <a:r>
              <a:rPr lang="en-US" altLang="zh-CN" sz="4000" b="1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smtClean="0"/>
              <a:t>把水拖干净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smtClean="0">
                <a:solidFill>
                  <a:srgbClr val="FF0000"/>
                </a:solidFill>
              </a:rPr>
              <a:t>mop the water up</a:t>
            </a:r>
            <a:r>
              <a:rPr lang="en-US" altLang="zh-CN" sz="4000" b="1" smtClean="0">
                <a:solidFill>
                  <a:srgbClr val="0033CC"/>
                </a:solidFill>
              </a:rPr>
              <a:t>/</a:t>
            </a:r>
            <a:r>
              <a:rPr lang="en-US" altLang="zh-CN" sz="4000" b="1" smtClean="0">
                <a:solidFill>
                  <a:srgbClr val="FF0000"/>
                </a:solidFill>
              </a:rPr>
              <a:t>mop up the water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3600" b="1" smtClean="0"/>
              <a:t>把它拖干净</a:t>
            </a:r>
            <a:endParaRPr lang="zh-CN" altLang="en-US" sz="4000" b="1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smtClean="0"/>
              <a:t>10</a:t>
            </a:r>
            <a:r>
              <a:rPr lang="zh-CN" altLang="en-US" sz="4000" b="1" smtClean="0"/>
              <a:t>如果你不跟我回家，谁来拖干水呢？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smtClean="0"/>
              <a:t> </a:t>
            </a:r>
            <a:r>
              <a:rPr lang="en-US" altLang="zh-CN" sz="4000" b="1" smtClean="0">
                <a:solidFill>
                  <a:srgbClr val="FF0000"/>
                </a:solidFill>
              </a:rPr>
              <a:t>Who will mop up the water </a:t>
            </a:r>
            <a:r>
              <a:rPr lang="en-US" altLang="zh-CN" sz="4000" b="1" smtClean="0">
                <a:solidFill>
                  <a:srgbClr val="0000CC"/>
                </a:solidFill>
              </a:rPr>
              <a:t>if</a:t>
            </a:r>
            <a:r>
              <a:rPr lang="en-US" altLang="zh-CN" sz="4000" b="1" smtClean="0">
                <a:solidFill>
                  <a:srgbClr val="FF0000"/>
                </a:solidFill>
              </a:rPr>
              <a:t> I go home </a:t>
            </a:r>
            <a:r>
              <a:rPr lang="en-US" altLang="zh-CN" sz="4000" b="1" smtClean="0">
                <a:solidFill>
                  <a:srgbClr val="0000CC"/>
                </a:solidFill>
              </a:rPr>
              <a:t>without</a:t>
            </a:r>
            <a:r>
              <a:rPr lang="en-US" altLang="zh-CN" sz="4000" b="1" smtClean="0">
                <a:solidFill>
                  <a:srgbClr val="FF0000"/>
                </a:solidFill>
              </a:rPr>
              <a:t> you 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smtClean="0"/>
              <a:t>11.</a:t>
            </a:r>
            <a:r>
              <a:rPr lang="zh-CN" altLang="en-US" sz="4000" b="1" smtClean="0"/>
              <a:t>输了决赛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smtClean="0">
                <a:solidFill>
                  <a:srgbClr val="0000CC"/>
                </a:solidFill>
              </a:rPr>
              <a:t>   </a:t>
            </a:r>
            <a:r>
              <a:rPr lang="en-US" altLang="zh-CN" sz="4000" b="1" smtClean="0">
                <a:solidFill>
                  <a:srgbClr val="0000CC"/>
                </a:solidFill>
              </a:rPr>
              <a:t>lose</a:t>
            </a:r>
            <a:r>
              <a:rPr lang="en-US" altLang="zh-CN" sz="4000" b="1" smtClean="0">
                <a:solidFill>
                  <a:srgbClr val="FF0000"/>
                </a:solidFill>
              </a:rPr>
              <a:t> the </a:t>
            </a:r>
            <a:r>
              <a:rPr lang="en-US" altLang="zh-CN" sz="4000" b="1" smtClean="0">
                <a:solidFill>
                  <a:srgbClr val="0000CC"/>
                </a:solidFill>
              </a:rPr>
              <a:t>final </a:t>
            </a:r>
            <a:r>
              <a:rPr lang="en-US" altLang="zh-CN" sz="4000" b="1" smtClean="0"/>
              <a:t>  </a:t>
            </a:r>
          </a:p>
        </p:txBody>
      </p:sp>
      <p:sp>
        <p:nvSpPr>
          <p:cNvPr id="33795" name="文本框 33794"/>
          <p:cNvSpPr txBox="1">
            <a:spLocks noChangeArrowheads="1"/>
          </p:cNvSpPr>
          <p:nvPr/>
        </p:nvSpPr>
        <p:spPr bwMode="auto">
          <a:xfrm>
            <a:off x="3489325" y="2660650"/>
            <a:ext cx="246856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</a:rPr>
              <a:t>mop </a:t>
            </a:r>
            <a:r>
              <a:rPr lang="en-US" altLang="zh-CN" sz="4000" b="1">
                <a:solidFill>
                  <a:srgbClr val="0000CC"/>
                </a:solidFill>
              </a:rPr>
              <a:t>it </a:t>
            </a:r>
            <a:r>
              <a:rPr lang="en-US" altLang="zh-CN" sz="4000" b="1">
                <a:solidFill>
                  <a:srgbClr val="FF0000"/>
                </a:solidFill>
              </a:rPr>
              <a:t>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占位符 34817"/>
          <p:cNvSpPr>
            <a:spLocks noGrp="1"/>
          </p:cNvSpPr>
          <p:nvPr>
            <p:ph type="body" idx="4294967295"/>
          </p:nvPr>
        </p:nvSpPr>
        <p:spPr>
          <a:xfrm>
            <a:off x="228600" y="152400"/>
            <a:ext cx="8458200" cy="5897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4000" b="1" smtClean="0"/>
              <a:t>12.</a:t>
            </a:r>
            <a:r>
              <a:rPr lang="zh-CN" altLang="en-US" sz="4000" b="1" smtClean="0"/>
              <a:t>成千上万的人们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4000" b="1" smtClean="0">
                <a:solidFill>
                  <a:srgbClr val="FF0000"/>
                </a:solidFill>
              </a:rPr>
              <a:t>   </a:t>
            </a:r>
            <a:r>
              <a:rPr lang="en-US" altLang="zh-CN" sz="4000" b="1" smtClean="0">
                <a:solidFill>
                  <a:srgbClr val="FF0000"/>
                </a:solidFill>
              </a:rPr>
              <a:t>thousand</a:t>
            </a:r>
            <a:r>
              <a:rPr lang="en-US" altLang="zh-CN" sz="4000" b="1" smtClean="0">
                <a:solidFill>
                  <a:srgbClr val="0000CC"/>
                </a:solidFill>
              </a:rPr>
              <a:t>s</a:t>
            </a:r>
            <a:r>
              <a:rPr lang="en-US" altLang="zh-CN" sz="4000" b="1" smtClean="0">
                <a:solidFill>
                  <a:srgbClr val="FF0000"/>
                </a:solidFill>
              </a:rPr>
              <a:t> </a:t>
            </a:r>
            <a:r>
              <a:rPr lang="en-US" altLang="zh-CN" sz="4000" b="1" smtClean="0">
                <a:solidFill>
                  <a:srgbClr val="0000CC"/>
                </a:solidFill>
              </a:rPr>
              <a:t>of</a:t>
            </a:r>
            <a:r>
              <a:rPr lang="en-US" altLang="zh-CN" sz="4000" b="1" smtClean="0">
                <a:solidFill>
                  <a:srgbClr val="FF0000"/>
                </a:solidFill>
              </a:rPr>
              <a:t> people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4000" b="1" smtClean="0"/>
              <a:t>13.</a:t>
            </a:r>
            <a:r>
              <a:rPr lang="zh-CN" altLang="en-US" sz="4000" b="1" smtClean="0"/>
              <a:t>撞到</a:t>
            </a:r>
            <a:r>
              <a:rPr lang="en-US" altLang="zh-CN" sz="4000" b="1" smtClean="0"/>
              <a:t>……</a:t>
            </a:r>
            <a:r>
              <a:rPr lang="zh-CN" altLang="en-US" sz="4000" b="1" smtClean="0"/>
              <a:t>上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4000" b="1" smtClean="0">
                <a:solidFill>
                  <a:srgbClr val="FF0000"/>
                </a:solidFill>
              </a:rPr>
              <a:t>    </a:t>
            </a:r>
            <a:r>
              <a:rPr lang="en-US" altLang="zh-CN" sz="4000" b="1" smtClean="0">
                <a:solidFill>
                  <a:srgbClr val="FF0000"/>
                </a:solidFill>
              </a:rPr>
              <a:t>crash into…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4000" b="1" smtClean="0"/>
              <a:t>14.</a:t>
            </a:r>
            <a:r>
              <a:rPr lang="zh-CN" altLang="en-US" sz="4000" b="1" smtClean="0"/>
              <a:t>把</a:t>
            </a:r>
            <a:r>
              <a:rPr lang="en-US" altLang="zh-CN" sz="4000" b="1" smtClean="0"/>
              <a:t>……</a:t>
            </a:r>
            <a:r>
              <a:rPr lang="zh-CN" altLang="en-US" sz="4000" b="1" smtClean="0"/>
              <a:t>冲走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4000" b="1" smtClean="0">
                <a:solidFill>
                  <a:srgbClr val="FF0000"/>
                </a:solidFill>
              </a:rPr>
              <a:t>    </a:t>
            </a:r>
            <a:r>
              <a:rPr lang="en-US" altLang="zh-CN" sz="4000" b="1" smtClean="0">
                <a:solidFill>
                  <a:srgbClr val="FF0000"/>
                </a:solidFill>
              </a:rPr>
              <a:t>wash sth away / wash away sth</a:t>
            </a:r>
            <a:r>
              <a:rPr lang="en-US" altLang="zh-CN" sz="4000" b="1" smtClean="0"/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4000" b="1" smtClean="0"/>
              <a:t>冲毁了村庄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4000" b="1" smtClean="0">
                <a:solidFill>
                  <a:srgbClr val="FF0000"/>
                </a:solidFill>
              </a:rPr>
              <a:t>    </a:t>
            </a:r>
            <a:r>
              <a:rPr lang="en-US" altLang="zh-CN" sz="4000" b="1" smtClean="0">
                <a:solidFill>
                  <a:srgbClr val="FF0000"/>
                </a:solidFill>
              </a:rPr>
              <a:t>wash away the </a:t>
            </a:r>
            <a:r>
              <a:rPr lang="en-US" altLang="zh-CN" sz="4000" b="1" smtClean="0">
                <a:solidFill>
                  <a:srgbClr val="0000CC"/>
                </a:solidFill>
              </a:rPr>
              <a:t>village</a:t>
            </a:r>
            <a:r>
              <a:rPr lang="en-US" altLang="zh-CN" sz="4000" b="1" smtClean="0">
                <a:solidFill>
                  <a:srgbClr val="FF0000"/>
                </a:solidFill>
              </a:rPr>
              <a:t>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4000" b="1" smtClean="0"/>
              <a:t>把它冲走</a:t>
            </a:r>
            <a:endParaRPr lang="zh-CN" altLang="en-US" sz="4000" b="1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4000" b="1" smtClean="0"/>
              <a:t>15.</a:t>
            </a:r>
            <a:r>
              <a:rPr lang="zh-CN" altLang="en-US" sz="4000" b="1" smtClean="0"/>
              <a:t>一起车祸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4000" b="1" smtClean="0">
                <a:solidFill>
                  <a:srgbClr val="FF0000"/>
                </a:solidFill>
              </a:rPr>
              <a:t>  </a:t>
            </a:r>
            <a:r>
              <a:rPr lang="en-US" altLang="zh-CN" sz="4000" b="1" smtClean="0">
                <a:solidFill>
                  <a:srgbClr val="FF0000"/>
                </a:solidFill>
              </a:rPr>
              <a:t>a car accident</a:t>
            </a:r>
          </a:p>
        </p:txBody>
      </p:sp>
      <p:sp>
        <p:nvSpPr>
          <p:cNvPr id="34819" name="文本框 34818"/>
          <p:cNvSpPr txBox="1">
            <a:spLocks noChangeArrowheads="1"/>
          </p:cNvSpPr>
          <p:nvPr/>
        </p:nvSpPr>
        <p:spPr bwMode="auto">
          <a:xfrm>
            <a:off x="2895600" y="4876800"/>
            <a:ext cx="3290888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</a:rPr>
              <a:t>wash </a:t>
            </a:r>
            <a:r>
              <a:rPr lang="en-US" altLang="zh-CN" sz="4000" b="1">
                <a:solidFill>
                  <a:srgbClr val="0000CC"/>
                </a:solidFill>
              </a:rPr>
              <a:t>it</a:t>
            </a:r>
            <a:r>
              <a:rPr lang="en-US" altLang="zh-CN" sz="4000" b="1">
                <a:solidFill>
                  <a:srgbClr val="FF0000"/>
                </a:solidFill>
              </a:rPr>
              <a:t> 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占位符 35841"/>
          <p:cNvSpPr>
            <a:spLocks noGrp="1"/>
          </p:cNvSpPr>
          <p:nvPr>
            <p:ph type="body" idx="4294967295"/>
          </p:nvPr>
        </p:nvSpPr>
        <p:spPr>
          <a:xfrm>
            <a:off x="228600" y="304800"/>
            <a:ext cx="8305800" cy="58213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4000" b="1" smtClean="0"/>
              <a:t>16.</a:t>
            </a:r>
            <a:r>
              <a:rPr lang="zh-CN" altLang="en-US" sz="4000" b="1" smtClean="0"/>
              <a:t>引起大火</a:t>
            </a:r>
          </a:p>
          <a:p>
            <a:pPr>
              <a:buFontTx/>
              <a:buNone/>
            </a:pPr>
            <a:r>
              <a:rPr lang="en-US" altLang="zh-CN" sz="4000" b="1" smtClean="0">
                <a:solidFill>
                  <a:srgbClr val="FF0000"/>
                </a:solidFill>
              </a:rPr>
              <a:t>start </a:t>
            </a:r>
            <a:r>
              <a:rPr lang="en-US" altLang="zh-CN" sz="4000" b="1" smtClean="0">
                <a:solidFill>
                  <a:srgbClr val="0000CC"/>
                </a:solidFill>
              </a:rPr>
              <a:t>a</a:t>
            </a:r>
            <a:r>
              <a:rPr lang="en-US" altLang="zh-CN" sz="4000" b="1" smtClean="0">
                <a:solidFill>
                  <a:srgbClr val="FF0000"/>
                </a:solidFill>
              </a:rPr>
              <a:t> big </a:t>
            </a:r>
            <a:r>
              <a:rPr lang="en-US" altLang="zh-CN" sz="4000" b="1" smtClean="0">
                <a:solidFill>
                  <a:srgbClr val="0000CC"/>
                </a:solidFill>
              </a:rPr>
              <a:t>fire </a:t>
            </a:r>
            <a:r>
              <a:rPr lang="en-US" altLang="zh-CN" sz="4000" b="1" smtClean="0"/>
              <a:t>  </a:t>
            </a:r>
          </a:p>
          <a:p>
            <a:pPr>
              <a:buFontTx/>
              <a:buNone/>
            </a:pPr>
            <a:r>
              <a:rPr lang="en-US" altLang="zh-CN" sz="4000" b="1" smtClean="0"/>
              <a:t>17.</a:t>
            </a:r>
            <a:r>
              <a:rPr lang="zh-CN" altLang="en-US" sz="4000" b="1" smtClean="0"/>
              <a:t>在教学楼</a:t>
            </a:r>
          </a:p>
          <a:p>
            <a:pPr>
              <a:buFontTx/>
              <a:buNone/>
            </a:pPr>
            <a:r>
              <a:rPr lang="en-US" altLang="zh-CN" sz="4000" b="1" smtClean="0">
                <a:solidFill>
                  <a:srgbClr val="FF0000"/>
                </a:solidFill>
              </a:rPr>
              <a:t>in the classroom </a:t>
            </a:r>
            <a:r>
              <a:rPr lang="en-US" altLang="zh-CN" sz="4000" b="1" smtClean="0">
                <a:solidFill>
                  <a:srgbClr val="0000CC"/>
                </a:solidFill>
              </a:rPr>
              <a:t>build</a:t>
            </a:r>
            <a:r>
              <a:rPr lang="en-US" altLang="zh-CN" sz="4000" b="1" smtClean="0">
                <a:solidFill>
                  <a:srgbClr val="FF0000"/>
                </a:solidFill>
              </a:rPr>
              <a:t>ing</a:t>
            </a:r>
          </a:p>
          <a:p>
            <a:pPr>
              <a:buFontTx/>
              <a:buNone/>
            </a:pPr>
            <a:r>
              <a:rPr lang="en-US" altLang="zh-CN" sz="4000" b="1" smtClean="0"/>
              <a:t>18.</a:t>
            </a:r>
            <a:r>
              <a:rPr lang="zh-CN" altLang="en-US" sz="4000" b="1" smtClean="0"/>
              <a:t>从</a:t>
            </a:r>
            <a:r>
              <a:rPr lang="en-US" altLang="zh-CN" sz="4000" b="1" smtClean="0"/>
              <a:t>…</a:t>
            </a:r>
            <a:r>
              <a:rPr lang="zh-CN" altLang="en-US" sz="4000" b="1" smtClean="0"/>
              <a:t>摔下来</a:t>
            </a:r>
          </a:p>
          <a:p>
            <a:pPr>
              <a:buFontTx/>
              <a:buNone/>
            </a:pPr>
            <a:r>
              <a:rPr lang="en-US" altLang="zh-CN" sz="4000" b="1" smtClean="0">
                <a:solidFill>
                  <a:srgbClr val="0000CC"/>
                </a:solidFill>
              </a:rPr>
              <a:t>fall</a:t>
            </a:r>
            <a:r>
              <a:rPr lang="zh-CN" altLang="en-US" sz="4000" b="1" smtClean="0">
                <a:solidFill>
                  <a:srgbClr val="FF0000"/>
                </a:solidFill>
              </a:rPr>
              <a:t>（</a:t>
            </a:r>
            <a:r>
              <a:rPr lang="en-US" altLang="zh-CN" sz="4000" b="1" smtClean="0">
                <a:solidFill>
                  <a:srgbClr val="FF0000"/>
                </a:solidFill>
              </a:rPr>
              <a:t>down</a:t>
            </a:r>
            <a:r>
              <a:rPr lang="zh-CN" altLang="en-US" sz="4000" b="1" smtClean="0">
                <a:solidFill>
                  <a:srgbClr val="FF0000"/>
                </a:solidFill>
              </a:rPr>
              <a:t>）</a:t>
            </a:r>
            <a:r>
              <a:rPr lang="en-US" altLang="zh-CN" sz="4000" b="1" smtClean="0">
                <a:solidFill>
                  <a:srgbClr val="0000CC"/>
                </a:solidFill>
              </a:rPr>
              <a:t>from …..</a:t>
            </a:r>
          </a:p>
          <a:p>
            <a:pPr>
              <a:buFontTx/>
              <a:buNone/>
            </a:pPr>
            <a:r>
              <a:rPr lang="en-US" altLang="zh-CN" sz="4000" b="1" smtClean="0"/>
              <a:t>19.</a:t>
            </a:r>
            <a:r>
              <a:rPr lang="zh-CN" altLang="en-US" sz="4000" b="1" smtClean="0"/>
              <a:t>一场电闪雷鸣的暴风雨 </a:t>
            </a:r>
          </a:p>
          <a:p>
            <a:pPr>
              <a:buFontTx/>
              <a:buNone/>
            </a:pPr>
            <a:r>
              <a:rPr lang="en-US" altLang="zh-CN" sz="4000" b="1" smtClean="0">
                <a:solidFill>
                  <a:srgbClr val="0000CC"/>
                </a:solidFill>
              </a:rPr>
              <a:t>a</a:t>
            </a:r>
            <a:r>
              <a:rPr lang="en-US" altLang="zh-CN" sz="4000" b="1" smtClean="0">
                <a:solidFill>
                  <a:srgbClr val="FF0000"/>
                </a:solidFill>
              </a:rPr>
              <a:t> heavy </a:t>
            </a:r>
            <a:r>
              <a:rPr lang="en-US" altLang="zh-CN" sz="4000" b="1" smtClean="0">
                <a:solidFill>
                  <a:srgbClr val="0000CC"/>
                </a:solidFill>
              </a:rPr>
              <a:t>storm</a:t>
            </a:r>
            <a:r>
              <a:rPr lang="en-US" altLang="zh-CN" sz="4000" b="1" smtClean="0">
                <a:solidFill>
                  <a:srgbClr val="FF0000"/>
                </a:solidFill>
              </a:rPr>
              <a:t> </a:t>
            </a:r>
            <a:r>
              <a:rPr lang="en-US" altLang="zh-CN" sz="4000" b="1" smtClean="0">
                <a:solidFill>
                  <a:srgbClr val="0000CC"/>
                </a:solidFill>
              </a:rPr>
              <a:t>with</a:t>
            </a:r>
            <a:r>
              <a:rPr lang="en-US" altLang="zh-CN" sz="4000" b="1" smtClean="0">
                <a:solidFill>
                  <a:srgbClr val="FF0000"/>
                </a:solidFill>
              </a:rPr>
              <a:t> thunder and lightning</a:t>
            </a:r>
            <a:r>
              <a:rPr lang="en-US" altLang="zh-CN" sz="4000" b="1" smtClean="0"/>
              <a:t> </a:t>
            </a:r>
          </a:p>
          <a:p>
            <a:pPr>
              <a:buFontTx/>
              <a:buNone/>
            </a:pPr>
            <a:endParaRPr lang="en-US" altLang="zh-CN" sz="4000" b="1" smtClean="0"/>
          </a:p>
          <a:p>
            <a:endParaRPr lang="en-US" altLang="zh-CN" sz="4000" b="1" smtClean="0"/>
          </a:p>
          <a:p>
            <a:endParaRPr lang="en-US" altLang="zh-CN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7307" y="1019164"/>
            <a:ext cx="8572560" cy="4523105"/>
          </a:xfrm>
          <a:prstGeom prst="rect">
            <a:avLst/>
          </a:prstGeom>
          <a:solidFill>
            <a:srgbClr val="660033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can it cause</a:t>
            </a:r>
            <a:r>
              <a:rPr lang="zh-CN" alt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（引起）</a:t>
            </a:r>
            <a:r>
              <a:rPr lang="en-US" altLang="zh-CN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when there is </a:t>
            </a:r>
            <a:r>
              <a:rPr lang="en-US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too much rain</a:t>
            </a:r>
            <a:r>
              <a:rPr lang="en-US" altLang="zh-CN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in a short time?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占位符 36865"/>
          <p:cNvSpPr>
            <a:spLocks noGrp="1"/>
          </p:cNvSpPr>
          <p:nvPr>
            <p:ph type="body" idx="4294967295"/>
          </p:nvPr>
        </p:nvSpPr>
        <p:spPr>
          <a:xfrm>
            <a:off x="228600" y="76200"/>
            <a:ext cx="8382000" cy="5943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smtClean="0"/>
              <a:t>20</a:t>
            </a:r>
            <a:r>
              <a:rPr lang="zh-CN" altLang="en-US" sz="4000" b="1" smtClean="0"/>
              <a:t>击中了教学楼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smtClean="0"/>
              <a:t>21.</a:t>
            </a:r>
            <a:r>
              <a:rPr lang="zh-CN" altLang="en-US" sz="4000" b="1" smtClean="0"/>
              <a:t>听说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smtClean="0"/>
              <a:t>22. </a:t>
            </a:r>
            <a:r>
              <a:rPr lang="zh-CN" altLang="en-US" sz="4000" b="1" smtClean="0"/>
              <a:t>着火（强调动作）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smtClean="0">
                <a:solidFill>
                  <a:srgbClr val="FF0000"/>
                </a:solidFill>
              </a:rPr>
              <a:t>     </a:t>
            </a:r>
            <a:r>
              <a:rPr lang="en-US" altLang="zh-CN" sz="3600" b="1" smtClean="0">
                <a:solidFill>
                  <a:srgbClr val="FF0000"/>
                </a:solidFill>
              </a:rPr>
              <a:t>catch fire</a:t>
            </a:r>
            <a:r>
              <a:rPr lang="en-US" altLang="zh-CN" sz="4000" b="1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smtClean="0"/>
              <a:t>着火，失火 （强调状态）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smtClean="0"/>
              <a:t>    </a:t>
            </a:r>
            <a:r>
              <a:rPr lang="en-US" altLang="zh-CN" sz="3600" b="1" smtClean="0">
                <a:solidFill>
                  <a:srgbClr val="0000CC"/>
                </a:solidFill>
              </a:rPr>
              <a:t>be on</a:t>
            </a:r>
            <a:r>
              <a:rPr lang="en-US" altLang="zh-CN" sz="3600" b="1" smtClean="0">
                <a:solidFill>
                  <a:srgbClr val="FF0000"/>
                </a:solidFill>
              </a:rPr>
              <a:t> fire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smtClean="0"/>
              <a:t> </a:t>
            </a:r>
            <a:r>
              <a:rPr lang="zh-CN" altLang="en-US" sz="4000" b="1" smtClean="0"/>
              <a:t>生火，点火</a:t>
            </a:r>
            <a:r>
              <a:rPr lang="en-US" altLang="zh-CN" sz="4000" b="1" smtClean="0"/>
              <a:t>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smtClean="0">
                <a:solidFill>
                  <a:srgbClr val="FF0000"/>
                </a:solidFill>
              </a:rPr>
              <a:t>make/light/start </a:t>
            </a:r>
            <a:r>
              <a:rPr lang="en-US" altLang="zh-CN" sz="4000" b="1" smtClean="0">
                <a:solidFill>
                  <a:srgbClr val="0000CC"/>
                </a:solidFill>
              </a:rPr>
              <a:t>a</a:t>
            </a:r>
            <a:r>
              <a:rPr lang="en-US" altLang="zh-CN" sz="4000" b="1" smtClean="0">
                <a:solidFill>
                  <a:srgbClr val="FF0000"/>
                </a:solidFill>
              </a:rPr>
              <a:t> fire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smtClean="0"/>
              <a:t>灭火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smtClean="0"/>
              <a:t>玩火</a:t>
            </a:r>
          </a:p>
          <a:p>
            <a:pPr>
              <a:lnSpc>
                <a:spcPct val="90000"/>
              </a:lnSpc>
              <a:buFontTx/>
              <a:buNone/>
            </a:pPr>
            <a:endParaRPr lang="zh-CN" altLang="en-US" sz="4000" b="1" smtClean="0"/>
          </a:p>
        </p:txBody>
      </p:sp>
      <p:sp>
        <p:nvSpPr>
          <p:cNvPr id="36867" name="文本框 36866"/>
          <p:cNvSpPr txBox="1">
            <a:spLocks noChangeArrowheads="1"/>
          </p:cNvSpPr>
          <p:nvPr/>
        </p:nvSpPr>
        <p:spPr bwMode="auto">
          <a:xfrm>
            <a:off x="2195513" y="692150"/>
            <a:ext cx="441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hear about/ </a:t>
            </a:r>
            <a:r>
              <a:rPr lang="en-US" altLang="zh-CN" sz="3600" b="1">
                <a:solidFill>
                  <a:srgbClr val="0000CC"/>
                </a:solidFill>
              </a:rPr>
              <a:t>of</a:t>
            </a:r>
          </a:p>
        </p:txBody>
      </p:sp>
      <p:sp>
        <p:nvSpPr>
          <p:cNvPr id="36868" name="文本框 36867"/>
          <p:cNvSpPr txBox="1">
            <a:spLocks noChangeArrowheads="1"/>
          </p:cNvSpPr>
          <p:nvPr/>
        </p:nvSpPr>
        <p:spPr bwMode="auto">
          <a:xfrm>
            <a:off x="1619250" y="5516563"/>
            <a:ext cx="419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00CC"/>
                </a:solidFill>
              </a:rPr>
              <a:t>put out</a:t>
            </a:r>
            <a:r>
              <a:rPr lang="en-US" altLang="zh-CN" sz="4000" b="1">
                <a:solidFill>
                  <a:srgbClr val="FF0000"/>
                </a:solidFill>
              </a:rPr>
              <a:t> a fire</a:t>
            </a:r>
          </a:p>
        </p:txBody>
      </p:sp>
      <p:sp>
        <p:nvSpPr>
          <p:cNvPr id="36869" name="文本框 36868"/>
          <p:cNvSpPr txBox="1">
            <a:spLocks noChangeArrowheads="1"/>
          </p:cNvSpPr>
          <p:nvPr/>
        </p:nvSpPr>
        <p:spPr bwMode="auto">
          <a:xfrm>
            <a:off x="1619250" y="6021388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00CC"/>
                </a:solidFill>
              </a:rPr>
              <a:t>play with</a:t>
            </a:r>
            <a:r>
              <a:rPr lang="en-US" altLang="zh-CN" sz="4000" b="1">
                <a:solidFill>
                  <a:srgbClr val="FF0000"/>
                </a:solidFill>
              </a:rPr>
              <a:t> fire</a:t>
            </a:r>
          </a:p>
        </p:txBody>
      </p:sp>
      <p:sp>
        <p:nvSpPr>
          <p:cNvPr id="36870" name="文本框 36869"/>
          <p:cNvSpPr txBox="1">
            <a:spLocks noChangeArrowheads="1"/>
          </p:cNvSpPr>
          <p:nvPr/>
        </p:nvSpPr>
        <p:spPr bwMode="auto">
          <a:xfrm>
            <a:off x="4067175" y="115888"/>
            <a:ext cx="4968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hit a classroom building</a:t>
            </a:r>
            <a:endParaRPr lang="en-US" altLang="zh-CN" sz="32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8" grpId="0"/>
      <p:bldP spid="36869" grpId="0"/>
      <p:bldP spid="36870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图片 41985" descr="gifbj0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文本框 41986"/>
          <p:cNvSpPr txBox="1">
            <a:spLocks noChangeArrowheads="1"/>
          </p:cNvSpPr>
          <p:nvPr/>
        </p:nvSpPr>
        <p:spPr bwMode="auto">
          <a:xfrm>
            <a:off x="3435350" y="42100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46083" name="矩形 41987"/>
          <p:cNvSpPr>
            <a:spLocks noChangeArrowheads="1"/>
          </p:cNvSpPr>
          <p:nvPr/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4400" b="1">
                <a:solidFill>
                  <a:schemeClr val="accent2"/>
                </a:solidFill>
              </a:rPr>
              <a:t>Homework</a:t>
            </a:r>
          </a:p>
        </p:txBody>
      </p:sp>
      <p:sp>
        <p:nvSpPr>
          <p:cNvPr id="46084" name="矩形 41988"/>
          <p:cNvSpPr>
            <a:spLocks noChangeArrowheads="1"/>
          </p:cNvSpPr>
          <p:nvPr/>
        </p:nvSpPr>
        <p:spPr bwMode="auto">
          <a:xfrm>
            <a:off x="1447800" y="2667000"/>
            <a:ext cx="7010400" cy="22891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zh-CN" sz="3600" b="1">
                <a:solidFill>
                  <a:srgbClr val="990033"/>
                </a:solidFill>
              </a:rPr>
              <a:t>Try to remember new words</a:t>
            </a:r>
          </a:p>
          <a:p>
            <a:pPr marL="342900" indent="-342900"/>
            <a:r>
              <a:rPr lang="en-US" altLang="zh-CN" sz="3600" b="1">
                <a:solidFill>
                  <a:srgbClr val="990033"/>
                </a:solidFill>
              </a:rPr>
              <a:t>   and phrases</a:t>
            </a:r>
          </a:p>
          <a:p>
            <a:pPr marL="342900" indent="-342900"/>
            <a:r>
              <a:rPr lang="en-US" altLang="zh-CN" sz="3600" b="1">
                <a:solidFill>
                  <a:srgbClr val="990033"/>
                </a:solidFill>
              </a:rPr>
              <a:t>   </a:t>
            </a:r>
          </a:p>
          <a:p>
            <a:pPr marL="342900" indent="-342900"/>
            <a:r>
              <a:rPr lang="en-US" altLang="zh-CN" sz="3600" b="1">
                <a:solidFill>
                  <a:srgbClr val="990033"/>
                </a:solidFill>
              </a:rPr>
              <a:t>2.   Review Reading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矩形 72705"/>
          <p:cNvSpPr>
            <a:spLocks noChangeArrowheads="1"/>
          </p:cNvSpPr>
          <p:nvPr/>
        </p:nvSpPr>
        <p:spPr bwMode="auto">
          <a:xfrm>
            <a:off x="323850" y="6092825"/>
            <a:ext cx="4824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200" b="1">
                <a:solidFill>
                  <a:srgbClr val="800000"/>
                </a:solidFill>
              </a:rPr>
              <a:t>rainstorm</a:t>
            </a:r>
            <a:r>
              <a:rPr lang="zh-CN" altLang="en-US" sz="3200" b="1">
                <a:solidFill>
                  <a:srgbClr val="800000"/>
                </a:solidFill>
              </a:rPr>
              <a:t>暴雨</a:t>
            </a:r>
          </a:p>
        </p:txBody>
      </p:sp>
      <p:pic>
        <p:nvPicPr>
          <p:cNvPr id="17410" name="图片 72707" descr="071109274973376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44900"/>
            <a:ext cx="367188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文本框 72709"/>
          <p:cNvSpPr txBox="1">
            <a:spLocks noChangeArrowheads="1"/>
          </p:cNvSpPr>
          <p:nvPr/>
        </p:nvSpPr>
        <p:spPr bwMode="auto">
          <a:xfrm>
            <a:off x="6300788" y="5373688"/>
            <a:ext cx="228600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0066"/>
                </a:solidFill>
              </a:rPr>
              <a:t>flood</a:t>
            </a:r>
          </a:p>
        </p:txBody>
      </p:sp>
      <p:sp>
        <p:nvSpPr>
          <p:cNvPr id="3079" name="文本框 72710"/>
          <p:cNvSpPr txBox="1">
            <a:spLocks noChangeArrowheads="1"/>
          </p:cNvSpPr>
          <p:nvPr/>
        </p:nvSpPr>
        <p:spPr bwMode="auto">
          <a:xfrm>
            <a:off x="250825" y="620713"/>
            <a:ext cx="8678863" cy="527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600" b="1"/>
              <a:t>Sometimes bad weather may </a:t>
            </a:r>
            <a:r>
              <a:rPr lang="en-US" altLang="zh-CN" sz="2600" b="1">
                <a:solidFill>
                  <a:srgbClr val="FF0000"/>
                </a:solidFill>
              </a:rPr>
              <a:t>cause</a:t>
            </a:r>
            <a:r>
              <a:rPr lang="en-US" altLang="zh-CN" sz="2600" b="1"/>
              <a:t> </a:t>
            </a:r>
            <a:r>
              <a:rPr lang="en-US" altLang="zh-CN" sz="2600" b="1" u="sng"/>
              <a:t> disasters</a:t>
            </a:r>
            <a:r>
              <a:rPr lang="en-US" altLang="zh-CN" sz="2600" b="1"/>
              <a:t> .</a:t>
            </a:r>
          </a:p>
        </p:txBody>
      </p:sp>
      <p:grpSp>
        <p:nvGrpSpPr>
          <p:cNvPr id="2" name="组合 72711"/>
          <p:cNvGrpSpPr>
            <a:grpSpLocks/>
          </p:cNvGrpSpPr>
          <p:nvPr/>
        </p:nvGrpSpPr>
        <p:grpSpPr bwMode="auto">
          <a:xfrm>
            <a:off x="3995738" y="2420938"/>
            <a:ext cx="1333500" cy="866775"/>
            <a:chOff x="2381" y="1752"/>
            <a:chExt cx="840" cy="546"/>
          </a:xfrm>
        </p:grpSpPr>
        <p:sp>
          <p:nvSpPr>
            <p:cNvPr id="17418" name="右箭头 72712"/>
            <p:cNvSpPr>
              <a:spLocks noChangeArrowheads="1"/>
            </p:cNvSpPr>
            <p:nvPr/>
          </p:nvSpPr>
          <p:spPr bwMode="auto">
            <a:xfrm>
              <a:off x="2517" y="1752"/>
              <a:ext cx="672" cy="101"/>
            </a:xfrm>
            <a:prstGeom prst="rightArrow">
              <a:avLst>
                <a:gd name="adj1" fmla="val 50000"/>
                <a:gd name="adj2" fmla="val 166306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 sz="3200">
                <a:latin typeface="Calibri" pitchFamily="34" charset="0"/>
              </a:endParaRPr>
            </a:p>
          </p:txBody>
        </p:sp>
        <p:sp>
          <p:nvSpPr>
            <p:cNvPr id="17419" name="矩形 72713"/>
            <p:cNvSpPr>
              <a:spLocks noChangeArrowheads="1"/>
            </p:cNvSpPr>
            <p:nvPr/>
          </p:nvSpPr>
          <p:spPr bwMode="auto">
            <a:xfrm>
              <a:off x="2381" y="1933"/>
              <a:ext cx="8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3200" b="1">
                  <a:solidFill>
                    <a:srgbClr val="FF0000"/>
                  </a:solidFill>
                </a:rPr>
                <a:t>cause</a:t>
              </a:r>
            </a:p>
          </p:txBody>
        </p:sp>
      </p:grp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140200" y="5876925"/>
            <a:ext cx="5400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800" b="1"/>
              <a:t>A flood </a:t>
            </a:r>
            <a:r>
              <a:rPr lang="en-US" altLang="zh-CN" sz="2800" b="1" i="1">
                <a:solidFill>
                  <a:srgbClr val="FF0000"/>
                </a:solidFill>
              </a:rPr>
              <a:t>washes away the village</a:t>
            </a:r>
            <a:r>
              <a:rPr lang="en-US" altLang="zh-CN" sz="2800" b="1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17415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96975"/>
            <a:ext cx="360045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1268413"/>
            <a:ext cx="35702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WordArt 4"/>
          <p:cNvSpPr>
            <a:spLocks noTextEdit="1"/>
          </p:cNvSpPr>
          <p:nvPr/>
        </p:nvSpPr>
        <p:spPr bwMode="auto">
          <a:xfrm>
            <a:off x="250825" y="0"/>
            <a:ext cx="4719638" cy="6207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/>
              </a:rPr>
              <a:t>Step 1: Presentation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10" grpId="0"/>
      <p:bldP spid="3079" grpId="0" animBg="1"/>
      <p:bldP spid="655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94210" descr="1103761305_yIa4wo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765175"/>
            <a:ext cx="3284537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图片 94211" descr="U1078P1T1D5287166F23DT20041221133449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3716338"/>
            <a:ext cx="33131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文本框 94212"/>
          <p:cNvSpPr txBox="1">
            <a:spLocks noChangeArrowheads="1"/>
          </p:cNvSpPr>
          <p:nvPr/>
        </p:nvSpPr>
        <p:spPr bwMode="auto">
          <a:xfrm>
            <a:off x="5724525" y="5949950"/>
            <a:ext cx="3240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800000"/>
                </a:solidFill>
              </a:rPr>
              <a:t>bad  traffic</a:t>
            </a:r>
          </a:p>
        </p:txBody>
      </p:sp>
      <p:grpSp>
        <p:nvGrpSpPr>
          <p:cNvPr id="18436" name="组合 94213"/>
          <p:cNvGrpSpPr>
            <a:grpSpLocks/>
          </p:cNvGrpSpPr>
          <p:nvPr/>
        </p:nvGrpSpPr>
        <p:grpSpPr bwMode="auto">
          <a:xfrm>
            <a:off x="684213" y="620713"/>
            <a:ext cx="3203575" cy="5184775"/>
            <a:chOff x="476" y="527"/>
            <a:chExt cx="2018" cy="3266"/>
          </a:xfrm>
        </p:grpSpPr>
        <p:pic>
          <p:nvPicPr>
            <p:cNvPr id="18441" name="图片 94214" descr="F2003112318205700000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1" y="527"/>
              <a:ext cx="1973" cy="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图片 94215" descr="2003003[1]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6" y="2500"/>
              <a:ext cx="2018" cy="1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7" name="组合 5134"/>
          <p:cNvGrpSpPr>
            <a:grpSpLocks/>
          </p:cNvGrpSpPr>
          <p:nvPr/>
        </p:nvGrpSpPr>
        <p:grpSpPr bwMode="auto">
          <a:xfrm>
            <a:off x="3924300" y="3213100"/>
            <a:ext cx="1568450" cy="795338"/>
            <a:chOff x="2472" y="2024"/>
            <a:chExt cx="988" cy="501"/>
          </a:xfrm>
        </p:grpSpPr>
        <p:sp>
          <p:nvSpPr>
            <p:cNvPr id="18439" name="右箭头 94217"/>
            <p:cNvSpPr>
              <a:spLocks noChangeArrowheads="1"/>
            </p:cNvSpPr>
            <p:nvPr/>
          </p:nvSpPr>
          <p:spPr bwMode="auto">
            <a:xfrm>
              <a:off x="2562" y="2024"/>
              <a:ext cx="791" cy="98"/>
            </a:xfrm>
            <a:prstGeom prst="rightArrow">
              <a:avLst>
                <a:gd name="adj1" fmla="val 50000"/>
                <a:gd name="adj2" fmla="val 201748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 sz="3200">
                <a:latin typeface="Calibri" pitchFamily="34" charset="0"/>
              </a:endParaRPr>
            </a:p>
          </p:txBody>
        </p:sp>
        <p:sp>
          <p:nvSpPr>
            <p:cNvPr id="18440" name="矩形 94218"/>
            <p:cNvSpPr>
              <a:spLocks noChangeArrowheads="1"/>
            </p:cNvSpPr>
            <p:nvPr/>
          </p:nvSpPr>
          <p:spPr bwMode="auto">
            <a:xfrm>
              <a:off x="2472" y="2160"/>
              <a:ext cx="9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3200" b="1">
                  <a:solidFill>
                    <a:srgbClr val="FF0000"/>
                  </a:solidFill>
                </a:rPr>
                <a:t>cause</a:t>
              </a:r>
            </a:p>
          </p:txBody>
        </p:sp>
      </p:grpSp>
      <p:sp>
        <p:nvSpPr>
          <p:cNvPr id="5132" name="文本框 94219"/>
          <p:cNvSpPr txBox="1">
            <a:spLocks noChangeArrowheads="1"/>
          </p:cNvSpPr>
          <p:nvPr/>
        </p:nvSpPr>
        <p:spPr bwMode="auto">
          <a:xfrm>
            <a:off x="539750" y="5805488"/>
            <a:ext cx="4897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200" b="1">
                <a:solidFill>
                  <a:srgbClr val="800000"/>
                </a:solidFill>
              </a:rPr>
              <a:t>snowstorm</a:t>
            </a:r>
            <a:r>
              <a:rPr lang="zh-CN" altLang="en-US" sz="3200" b="1">
                <a:solidFill>
                  <a:srgbClr val="800000"/>
                </a:solidFill>
              </a:rPr>
              <a:t>暴雪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93185"/>
          <p:cNvSpPr>
            <a:spLocks noGrp="1"/>
          </p:cNvSpPr>
          <p:nvPr>
            <p:ph type="title" idx="4294967295"/>
          </p:nvPr>
        </p:nvSpPr>
        <p:spPr>
          <a:xfrm>
            <a:off x="179388" y="5445125"/>
            <a:ext cx="3960812" cy="1152525"/>
          </a:xfrm>
        </p:spPr>
        <p:txBody>
          <a:bodyPr/>
          <a:lstStyle/>
          <a:p>
            <a:r>
              <a:rPr lang="en-US" altLang="zh-CN" sz="3200" b="1" smtClean="0">
                <a:solidFill>
                  <a:srgbClr val="800000"/>
                </a:solidFill>
              </a:rPr>
              <a:t>thunder and </a:t>
            </a:r>
            <a:br>
              <a:rPr lang="en-US" altLang="zh-CN" sz="3200" b="1" smtClean="0">
                <a:solidFill>
                  <a:srgbClr val="800000"/>
                </a:solidFill>
              </a:rPr>
            </a:br>
            <a:r>
              <a:rPr lang="en-US" altLang="zh-CN" sz="3200" b="1" smtClean="0">
                <a:solidFill>
                  <a:srgbClr val="800000"/>
                </a:solidFill>
              </a:rPr>
              <a:t>lightning</a:t>
            </a:r>
            <a:r>
              <a:rPr lang="zh-CN" altLang="en-US" sz="3200" b="1" smtClean="0">
                <a:solidFill>
                  <a:srgbClr val="800000"/>
                </a:solidFill>
              </a:rPr>
              <a:t>雷电</a:t>
            </a:r>
          </a:p>
        </p:txBody>
      </p:sp>
      <p:pic>
        <p:nvPicPr>
          <p:cNvPr id="93187" name="图片 93186" descr="Img222883632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60350"/>
            <a:ext cx="35290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59" name="组合 93188"/>
          <p:cNvGrpSpPr>
            <a:grpSpLocks/>
          </p:cNvGrpSpPr>
          <p:nvPr/>
        </p:nvGrpSpPr>
        <p:grpSpPr bwMode="auto">
          <a:xfrm>
            <a:off x="179388" y="188913"/>
            <a:ext cx="3851275" cy="5399087"/>
            <a:chOff x="113" y="119"/>
            <a:chExt cx="2426" cy="3401"/>
          </a:xfrm>
        </p:grpSpPr>
        <p:pic>
          <p:nvPicPr>
            <p:cNvPr id="19464" name="图片 93189" descr="lightni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2426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图片 93190" descr="200782217123823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" y="1933"/>
              <a:ext cx="2426" cy="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0" name="组合 6155"/>
          <p:cNvGrpSpPr>
            <a:grpSpLocks/>
          </p:cNvGrpSpPr>
          <p:nvPr/>
        </p:nvGrpSpPr>
        <p:grpSpPr bwMode="auto">
          <a:xfrm>
            <a:off x="4140200" y="2781300"/>
            <a:ext cx="1333500" cy="866775"/>
            <a:chOff x="2608" y="1752"/>
            <a:chExt cx="840" cy="546"/>
          </a:xfrm>
        </p:grpSpPr>
        <p:sp>
          <p:nvSpPr>
            <p:cNvPr id="19462" name="右箭头 93192"/>
            <p:cNvSpPr>
              <a:spLocks noChangeArrowheads="1"/>
            </p:cNvSpPr>
            <p:nvPr/>
          </p:nvSpPr>
          <p:spPr bwMode="auto">
            <a:xfrm>
              <a:off x="2653" y="1752"/>
              <a:ext cx="672" cy="98"/>
            </a:xfrm>
            <a:prstGeom prst="rightArrow">
              <a:avLst>
                <a:gd name="adj1" fmla="val 50000"/>
                <a:gd name="adj2" fmla="val 171397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 sz="3200">
                <a:latin typeface="Calibri" pitchFamily="34" charset="0"/>
              </a:endParaRPr>
            </a:p>
          </p:txBody>
        </p:sp>
        <p:sp>
          <p:nvSpPr>
            <p:cNvPr id="19463" name="矩形 93193"/>
            <p:cNvSpPr>
              <a:spLocks noChangeArrowheads="1"/>
            </p:cNvSpPr>
            <p:nvPr/>
          </p:nvSpPr>
          <p:spPr bwMode="auto">
            <a:xfrm>
              <a:off x="2608" y="1933"/>
              <a:ext cx="8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3200" b="1">
                  <a:solidFill>
                    <a:srgbClr val="FF0000"/>
                  </a:solidFill>
                </a:rPr>
                <a:t>cause</a:t>
              </a:r>
            </a:p>
          </p:txBody>
        </p:sp>
      </p:grp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535488" y="5661025"/>
            <a:ext cx="4608512" cy="1066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200">
                <a:latin typeface="Times New Roman" pitchFamily="18" charset="0"/>
              </a:rPr>
              <a:t>Lightning can 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</a:rPr>
              <a:t>start a big fire</a:t>
            </a:r>
            <a:r>
              <a:rPr lang="en-US" altLang="zh-CN" sz="3200">
                <a:latin typeface="Times New Roman" pitchFamily="18" charset="0"/>
              </a:rPr>
              <a:t>.</a:t>
            </a:r>
            <a:endParaRPr lang="en-US" altLang="zh-CN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638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900113" y="3644900"/>
            <a:ext cx="5400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4400">
                <a:solidFill>
                  <a:srgbClr val="FF0000"/>
                </a:solidFill>
                <a:latin typeface="Times New Roman" pitchFamily="18" charset="0"/>
              </a:rPr>
              <a:t>earthquake    </a:t>
            </a:r>
            <a:r>
              <a:rPr lang="zh-CN" altLang="en-US" sz="4400">
                <a:solidFill>
                  <a:srgbClr val="FF0000"/>
                </a:solidFill>
                <a:latin typeface="Times New Roman" pitchFamily="18" charset="0"/>
              </a:rPr>
              <a:t>地震</a:t>
            </a:r>
            <a:endParaRPr lang="zh-CN" alt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424815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23850" y="4868863"/>
            <a:ext cx="8569325" cy="579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200"/>
              <a:t>The earthquake kills </a:t>
            </a:r>
            <a:r>
              <a:rPr lang="en-US" altLang="zh-CN" sz="3200">
                <a:solidFill>
                  <a:srgbClr val="FF0000"/>
                </a:solidFill>
              </a:rPr>
              <a:t>thousands of</a:t>
            </a:r>
            <a:r>
              <a:rPr lang="en-US" altLang="zh-CN" sz="3200"/>
              <a:t> people.</a:t>
            </a:r>
            <a:endParaRPr lang="en-US" altLang="zh-CN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33375"/>
            <a:ext cx="39957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1638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755650" y="5013325"/>
            <a:ext cx="6715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4400">
                <a:solidFill>
                  <a:srgbClr val="FF0000"/>
                </a:solidFill>
                <a:latin typeface="Times New Roman" pitchFamily="18" charset="0"/>
              </a:rPr>
              <a:t>storm    </a:t>
            </a:r>
            <a:r>
              <a:rPr lang="zh-CN" altLang="en-US" sz="4400">
                <a:solidFill>
                  <a:srgbClr val="FF0000"/>
                </a:solidFill>
                <a:latin typeface="Times New Roman" pitchFamily="18" charset="0"/>
              </a:rPr>
              <a:t>风暴，暴（风）雨</a:t>
            </a:r>
            <a:endParaRPr lang="zh-CN" alt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418623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6125" y="3398838"/>
            <a:ext cx="3175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6125" y="3398838"/>
            <a:ext cx="3175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0" y="260350"/>
            <a:ext cx="447675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11188" y="5734050"/>
            <a:ext cx="7327900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4000">
                <a:latin typeface="Times New Roman" pitchFamily="18" charset="0"/>
              </a:rPr>
              <a:t>Many people died in the big storm.</a:t>
            </a:r>
            <a:endParaRPr lang="en-US" altLang="zh-CN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1638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836613"/>
            <a:ext cx="2447925" cy="1800225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8919" name="Text Box 10"/>
          <p:cNvSpPr txBox="1">
            <a:spLocks noChangeArrowheads="1"/>
          </p:cNvSpPr>
          <p:nvPr/>
        </p:nvSpPr>
        <p:spPr bwMode="auto">
          <a:xfrm>
            <a:off x="3924300" y="260350"/>
            <a:ext cx="2376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typhoon 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</a:rPr>
              <a:t>台风</a:t>
            </a:r>
          </a:p>
          <a:p>
            <a:pPr algn="ctr">
              <a:buFont typeface="Arial" charset="0"/>
              <a:buNone/>
            </a:pPr>
            <a:endParaRPr lang="zh-CN" alt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531" name="Text Box 10"/>
          <p:cNvSpPr txBox="1">
            <a:spLocks noChangeArrowheads="1"/>
          </p:cNvSpPr>
          <p:nvPr/>
        </p:nvSpPr>
        <p:spPr bwMode="auto">
          <a:xfrm>
            <a:off x="4500563" y="62166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Times New Roman" pitchFamily="18" charset="0"/>
              </a:rPr>
              <a:t>forest fire</a:t>
            </a:r>
            <a:r>
              <a:rPr lang="en-US" altLang="zh-CN" sz="3600" b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2532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3860800"/>
            <a:ext cx="2447925" cy="20891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8924" name="Text Box 10"/>
          <p:cNvSpPr txBox="1">
            <a:spLocks noChangeArrowheads="1"/>
          </p:cNvSpPr>
          <p:nvPr/>
        </p:nvSpPr>
        <p:spPr bwMode="auto">
          <a:xfrm>
            <a:off x="3492500" y="6165850"/>
            <a:ext cx="2376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tsunami </a:t>
            </a:r>
            <a:r>
              <a:rPr lang="zh-CN" altLang="en-US" sz="2000" b="1">
                <a:solidFill>
                  <a:srgbClr val="FF0000"/>
                </a:solidFill>
                <a:latin typeface="Times New Roman" pitchFamily="18" charset="0"/>
              </a:rPr>
              <a:t>海啸 </a:t>
            </a:r>
          </a:p>
        </p:txBody>
      </p:sp>
      <p:sp>
        <p:nvSpPr>
          <p:cNvPr id="22534" name="WordArt 13"/>
          <p:cNvSpPr>
            <a:spLocks noChangeArrowheads="1" noChangeShapeType="1" noTextEdit="1"/>
          </p:cNvSpPr>
          <p:nvPr/>
        </p:nvSpPr>
        <p:spPr bwMode="auto">
          <a:xfrm>
            <a:off x="1476375" y="2924175"/>
            <a:ext cx="6481763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6999"/>
                    </a:srgbClr>
                  </a:outerShdw>
                </a:effectLst>
                <a:latin typeface="Times New Roman"/>
                <a:cs typeface="Times New Roman"/>
              </a:rPr>
              <a:t>more natural disasters</a:t>
            </a:r>
            <a:endParaRPr lang="zh-CN" altLang="en-US" sz="3600" b="1" i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6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0" y="0"/>
            <a:ext cx="24479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Times New Roman" pitchFamily="18" charset="0"/>
              </a:rPr>
              <a:t>flood </a:t>
            </a:r>
            <a:r>
              <a:rPr lang="en-US" altLang="zh-CN" sz="3600" b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ctr">
              <a:buFont typeface="Arial" charset="0"/>
              <a:buNone/>
            </a:pPr>
            <a:endParaRPr lang="en-US" altLang="zh-CN" sz="20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22536" name="Group 20"/>
          <p:cNvGrpSpPr>
            <a:grpSpLocks noChangeAspect="1"/>
          </p:cNvGrpSpPr>
          <p:nvPr/>
        </p:nvGrpSpPr>
        <p:grpSpPr bwMode="auto">
          <a:xfrm>
            <a:off x="395288" y="765175"/>
            <a:ext cx="3168650" cy="1871663"/>
            <a:chOff x="0" y="0"/>
            <a:chExt cx="5534" cy="1179"/>
          </a:xfrm>
        </p:grpSpPr>
        <p:pic>
          <p:nvPicPr>
            <p:cNvPr id="22544" name="Picture 21" descr="u=2269583268,258648753&amp;fm=11&amp;gp=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38" y="0"/>
              <a:ext cx="1996" cy="1179"/>
            </a:xfrm>
            <a:prstGeom prst="rect">
              <a:avLst/>
            </a:prstGeom>
            <a:noFill/>
            <a:ln w="50800">
              <a:solidFill>
                <a:srgbClr val="FFFF99"/>
              </a:solidFill>
              <a:miter lim="800000"/>
              <a:headEnd/>
              <a:tailEnd/>
            </a:ln>
          </p:spPr>
        </p:pic>
        <p:pic>
          <p:nvPicPr>
            <p:cNvPr id="22545" name="Picture 22" descr="40-131103095120Z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3493" cy="1178"/>
            </a:xfrm>
            <a:prstGeom prst="rect">
              <a:avLst/>
            </a:prstGeom>
            <a:noFill/>
            <a:ln w="50800">
              <a:solidFill>
                <a:srgbClr val="FFFF99"/>
              </a:solidFill>
              <a:miter lim="800000"/>
              <a:headEnd/>
              <a:tailEnd/>
            </a:ln>
          </p:spPr>
        </p:pic>
      </p:grpSp>
      <p:pic>
        <p:nvPicPr>
          <p:cNvPr id="22537" name="Picture 2" descr="0130000025352512367507588875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3860800"/>
            <a:ext cx="2592387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9" name="Text Box 4"/>
          <p:cNvSpPr txBox="1">
            <a:spLocks noChangeArrowheads="1"/>
          </p:cNvSpPr>
          <p:nvPr/>
        </p:nvSpPr>
        <p:spPr bwMode="auto">
          <a:xfrm>
            <a:off x="323850" y="6308725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sandstorm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</a:rPr>
              <a:t>沙尘暴</a:t>
            </a:r>
          </a:p>
        </p:txBody>
      </p:sp>
      <p:sp>
        <p:nvSpPr>
          <p:cNvPr id="22560" name="文本框 22559"/>
          <p:cNvSpPr txBox="1">
            <a:spLocks noChangeArrowheads="1"/>
          </p:cNvSpPr>
          <p:nvPr/>
        </p:nvSpPr>
        <p:spPr bwMode="auto">
          <a:xfrm>
            <a:off x="611188" y="333375"/>
            <a:ext cx="2741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fog and haze </a:t>
            </a:r>
            <a:r>
              <a:rPr lang="zh-CN" altLang="en-US" sz="2400" b="1">
                <a:solidFill>
                  <a:srgbClr val="FF0000"/>
                </a:solidFill>
              </a:rPr>
              <a:t>雾霾</a:t>
            </a:r>
          </a:p>
        </p:txBody>
      </p:sp>
      <p:pic>
        <p:nvPicPr>
          <p:cNvPr id="22540" name="Picture 3" descr="115937093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3933825"/>
            <a:ext cx="2376487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6227763" y="5949950"/>
            <a:ext cx="26638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landslide</a:t>
            </a:r>
            <a:r>
              <a:rPr lang="en-US" altLang="zh-CN" sz="2400">
                <a:solidFill>
                  <a:srgbClr val="FF0000"/>
                </a:solidFill>
              </a:rPr>
              <a:t> </a:t>
            </a:r>
            <a:r>
              <a:rPr lang="zh-CN" altLang="en-US" sz="2400">
                <a:solidFill>
                  <a:srgbClr val="FF0000"/>
                </a:solidFill>
              </a:rPr>
              <a:t>山崩</a:t>
            </a:r>
            <a:br>
              <a:rPr lang="zh-CN" altLang="en-US" sz="2400">
                <a:solidFill>
                  <a:srgbClr val="FF0000"/>
                </a:solidFill>
              </a:rPr>
            </a:br>
            <a:r>
              <a:rPr lang="en-US" altLang="zh-CN" sz="2400">
                <a:solidFill>
                  <a:srgbClr val="FF0000"/>
                </a:solidFill>
              </a:rPr>
              <a:t>[ˈlændslaɪd]</a:t>
            </a:r>
            <a:br>
              <a:rPr lang="en-US" altLang="zh-CN" sz="2400">
                <a:solidFill>
                  <a:srgbClr val="FF0000"/>
                </a:solidFill>
              </a:rPr>
            </a:br>
            <a:endParaRPr lang="en-US" altLang="zh-CN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2542" name="Picture 2" descr="2011060708522473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688" y="908050"/>
            <a:ext cx="23749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6372225" y="188913"/>
            <a:ext cx="32400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volcano</a:t>
            </a:r>
            <a:r>
              <a:rPr lang="en-US" altLang="zh-CN" sz="2400">
                <a:solidFill>
                  <a:srgbClr val="FF0000"/>
                </a:solidFill>
              </a:rPr>
              <a:t>[vɒlˈkeɪnəʊ]</a:t>
            </a:r>
          </a:p>
          <a:p>
            <a:r>
              <a:rPr lang="zh-CN" altLang="en-US" sz="2400">
                <a:solidFill>
                  <a:srgbClr val="FF0000"/>
                </a:solidFill>
              </a:rPr>
              <a:t>火山</a:t>
            </a:r>
          </a:p>
          <a:p>
            <a:endParaRPr lang="zh-CN" alt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/>
      <p:bldP spid="22559" grpId="0"/>
      <p:bldP spid="94213" grpId="0"/>
      <p:bldP spid="94212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952</Words>
  <Application>WPS 演示</Application>
  <PresentationFormat>全屏显示(4:3)</PresentationFormat>
  <Paragraphs>246</Paragraphs>
  <Slides>31</Slides>
  <Notes>2</Notes>
  <HiddenSlides>0</HiddenSlides>
  <MMClips>10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Arial</vt:lpstr>
      <vt:lpstr>宋体</vt:lpstr>
      <vt:lpstr>Times New Roman</vt:lpstr>
      <vt:lpstr>+mn-ea</vt:lpstr>
      <vt:lpstr>Calibri</vt:lpstr>
      <vt:lpstr>Comic Sans MS</vt:lpstr>
      <vt:lpstr>Cooper Black</vt:lpstr>
      <vt:lpstr>Arial Black</vt:lpstr>
      <vt:lpstr>Wingdings</vt:lpstr>
      <vt:lpstr>叶根友毛笔行书2.0版</vt:lpstr>
      <vt:lpstr>默认设计模板</vt:lpstr>
      <vt:lpstr>幻灯片 1</vt:lpstr>
      <vt:lpstr>幻灯片 2</vt:lpstr>
      <vt:lpstr>幻灯片 3</vt:lpstr>
      <vt:lpstr>幻灯片 4</vt:lpstr>
      <vt:lpstr>幻灯片 5</vt:lpstr>
      <vt:lpstr>thunder and  lightning雷电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Listen and finish the form 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walkinnet</dc:creator>
  <cp:lastModifiedBy>Microsoft</cp:lastModifiedBy>
  <cp:revision>39</cp:revision>
  <dcterms:created xsi:type="dcterms:W3CDTF">2018-12-17T01:52:00Z</dcterms:created>
  <dcterms:modified xsi:type="dcterms:W3CDTF">2018-12-25T01:11:59Z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2052-11.1.0.8205</vt:lpwstr>
  </property>
</Properties>
</file>