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1" r:id="rId3"/>
    <p:sldId id="263" r:id="rId4"/>
    <p:sldId id="402" r:id="rId5"/>
    <p:sldId id="369" r:id="rId6"/>
    <p:sldId id="409" r:id="rId8"/>
    <p:sldId id="383" r:id="rId9"/>
    <p:sldId id="408" r:id="rId10"/>
    <p:sldId id="384" r:id="rId11"/>
    <p:sldId id="371" r:id="rId12"/>
    <p:sldId id="410" r:id="rId13"/>
    <p:sldId id="376" r:id="rId14"/>
    <p:sldId id="387" r:id="rId15"/>
    <p:sldId id="411" r:id="rId16"/>
    <p:sldId id="412" r:id="rId17"/>
    <p:sldId id="388" r:id="rId18"/>
    <p:sldId id="389" r:id="rId19"/>
    <p:sldId id="403" r:id="rId20"/>
    <p:sldId id="400" r:id="rId21"/>
    <p:sldId id="405" r:id="rId22"/>
    <p:sldId id="333" r:id="rId23"/>
  </p:sldIdLst>
  <p:sldSz cx="9144000" cy="6858000" type="screen4x3"/>
  <p:notesSz cx="6858000" cy="9144000"/>
  <p:defaultTextStyle>
    <a:defPPr>
      <a:defRPr lang="zh-CN"/>
    </a:defPPr>
    <a:lvl1pPr marL="0" lvl="0"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CC"/>
    <a:srgbClr val="CC00FF"/>
    <a:srgbClr val="3333FF"/>
    <a:srgbClr val="FF9900"/>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5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53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3555" name="Rectangle 2"/>
          <p:cNvSpPr>
            <a:spLocks noRot="1" noTextEdit="1"/>
          </p:cNvSpPr>
          <p:nvPr>
            <p:ph type="sldImg"/>
          </p:nvPr>
        </p:nvSpPr>
        <p:spPr>
          <a:ln/>
        </p:spPr>
      </p:sp>
      <p:sp>
        <p:nvSpPr>
          <p:cNvPr id="23556"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2771" name="Rectangle 2"/>
          <p:cNvSpPr>
            <a:spLocks noRot="1" noTextEdit="1"/>
          </p:cNvSpPr>
          <p:nvPr>
            <p:ph type="sldImg"/>
          </p:nvPr>
        </p:nvSpPr>
        <p:spPr>
          <a:ln/>
        </p:spPr>
      </p:sp>
      <p:sp>
        <p:nvSpPr>
          <p:cNvPr id="32772"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3795" name="Rectangle 2"/>
          <p:cNvSpPr>
            <a:spLocks noRot="1" noTextEdit="1"/>
          </p:cNvSpPr>
          <p:nvPr>
            <p:ph type="sldImg"/>
          </p:nvPr>
        </p:nvSpPr>
        <p:spPr>
          <a:ln/>
        </p:spPr>
      </p:sp>
      <p:sp>
        <p:nvSpPr>
          <p:cNvPr id="33796"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4819" name="Rectangle 2"/>
          <p:cNvSpPr>
            <a:spLocks noRot="1" noTextEdit="1"/>
          </p:cNvSpPr>
          <p:nvPr>
            <p:ph type="sldImg"/>
          </p:nvPr>
        </p:nvSpPr>
        <p:spPr>
          <a:ln/>
        </p:spPr>
      </p:sp>
      <p:sp>
        <p:nvSpPr>
          <p:cNvPr id="34820"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5843" name="Rectangle 2"/>
          <p:cNvSpPr>
            <a:spLocks noRot="1" noTextEdit="1"/>
          </p:cNvSpPr>
          <p:nvPr>
            <p:ph type="sldImg"/>
          </p:nvPr>
        </p:nvSpPr>
        <p:spPr>
          <a:ln/>
        </p:spPr>
      </p:sp>
      <p:sp>
        <p:nvSpPr>
          <p:cNvPr id="35844"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4579" name="Rectangle 2"/>
          <p:cNvSpPr>
            <a:spLocks noRot="1" noTextEdit="1"/>
          </p:cNvSpPr>
          <p:nvPr>
            <p:ph type="sldImg"/>
          </p:nvPr>
        </p:nvSpPr>
        <p:spPr>
          <a:ln/>
        </p:spPr>
      </p:sp>
      <p:sp>
        <p:nvSpPr>
          <p:cNvPr id="24580"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5603" name="Rectangle 2"/>
          <p:cNvSpPr>
            <a:spLocks noRot="1" noTextEdit="1"/>
          </p:cNvSpPr>
          <p:nvPr>
            <p:ph type="sldImg"/>
          </p:nvPr>
        </p:nvSpPr>
        <p:spPr>
          <a:ln/>
        </p:spPr>
      </p:sp>
      <p:sp>
        <p:nvSpPr>
          <p:cNvPr id="25604"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6627" name="Rectangle 2"/>
          <p:cNvSpPr>
            <a:spLocks noRot="1" noTextEdit="1"/>
          </p:cNvSpPr>
          <p:nvPr>
            <p:ph type="sldImg"/>
          </p:nvPr>
        </p:nvSpPr>
        <p:spPr>
          <a:ln/>
        </p:spPr>
      </p:sp>
      <p:sp>
        <p:nvSpPr>
          <p:cNvPr id="26628"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7651" name="Rectangle 2"/>
          <p:cNvSpPr>
            <a:spLocks noRot="1" noTextEdit="1"/>
          </p:cNvSpPr>
          <p:nvPr>
            <p:ph type="sldImg"/>
          </p:nvPr>
        </p:nvSpPr>
        <p:spPr>
          <a:ln/>
        </p:spPr>
      </p:sp>
      <p:sp>
        <p:nvSpPr>
          <p:cNvPr id="27652"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8675" name="Rectangle 2"/>
          <p:cNvSpPr>
            <a:spLocks noRot="1" noTextEdit="1"/>
          </p:cNvSpPr>
          <p:nvPr>
            <p:ph type="sldImg"/>
          </p:nvPr>
        </p:nvSpPr>
        <p:spPr>
          <a:ln/>
        </p:spPr>
      </p:sp>
      <p:sp>
        <p:nvSpPr>
          <p:cNvPr id="28676"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9699" name="Rectangle 2"/>
          <p:cNvSpPr>
            <a:spLocks noRot="1" noTextEdit="1"/>
          </p:cNvSpPr>
          <p:nvPr>
            <p:ph type="sldImg"/>
          </p:nvPr>
        </p:nvSpPr>
        <p:spPr>
          <a:ln/>
        </p:spPr>
      </p:sp>
      <p:sp>
        <p:nvSpPr>
          <p:cNvPr id="29700"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0723" name="Rectangle 2"/>
          <p:cNvSpPr>
            <a:spLocks noRot="1" noTextEdit="1"/>
          </p:cNvSpPr>
          <p:nvPr>
            <p:ph type="sldImg"/>
          </p:nvPr>
        </p:nvSpPr>
        <p:spPr>
          <a:ln/>
        </p:spPr>
      </p:sp>
      <p:sp>
        <p:nvSpPr>
          <p:cNvPr id="30724"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31747" name="Rectangle 2"/>
          <p:cNvSpPr>
            <a:spLocks noRot="1" noTextEdit="1"/>
          </p:cNvSpPr>
          <p:nvPr>
            <p:ph type="sldImg"/>
          </p:nvPr>
        </p:nvSpPr>
        <p:spPr>
          <a:ln/>
        </p:spPr>
      </p:sp>
      <p:sp>
        <p:nvSpPr>
          <p:cNvPr id="31748" name="Rectangle 3"/>
          <p:cNvSpPr>
            <a:spLocks noGrp="1"/>
          </p:cNvSpPr>
          <p:nvPr>
            <p:ph type="body" idx="1"/>
          </p:nvPr>
        </p:nvSpPr>
        <p:spPr>
          <a:xfrm>
            <a:off x="914400" y="4343400"/>
            <a:ext cx="5029200" cy="4114800"/>
          </a:xfrm>
          <a:ln/>
        </p:spPr>
        <p:txBody>
          <a:bodyPr wrap="square" lIns="91440" tIns="45720" rIns="91440" bIns="45720" anchor="t"/>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4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7.xml"/><Relationship Id="rId3" Type="http://schemas.openxmlformats.org/officeDocument/2006/relationships/image" Target="../media/image6.png"/><Relationship Id="rId2" Type="http://schemas.microsoft.com/office/2007/relationships/media" Target="file:///J:\8A\&#29275;&#27941;8Au8\integrated\Unit%208_Integrated%20skills%20A3.mp3" TargetMode="External"/><Relationship Id="rId1" Type="http://schemas.openxmlformats.org/officeDocument/2006/relationships/audio" Target="file:///J:\8A\&#29275;&#27941;8Au8\integrated\Unit%208_Integrated%20skills%20A3.mp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7.xml"/><Relationship Id="rId3" Type="http://schemas.openxmlformats.org/officeDocument/2006/relationships/image" Target="../media/image6.png"/><Relationship Id="rId2" Type="http://schemas.microsoft.com/office/2007/relationships/media" Target="file:///J:\8A\&#29275;&#27941;8Au8\integrated\Unit%208_Integrated%20skills%20B.mp3" TargetMode="External"/><Relationship Id="rId1" Type="http://schemas.openxmlformats.org/officeDocument/2006/relationships/audio" Target="file:///J:\8A\&#29275;&#27941;8Au8\integrated\Unit%208_Integrated%20skills%20B.mp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7.xml"/><Relationship Id="rId3" Type="http://schemas.openxmlformats.org/officeDocument/2006/relationships/image" Target="../media/image6.png"/><Relationship Id="rId2" Type="http://schemas.microsoft.com/office/2007/relationships/media" Target="file:///J:\8A\&#29275;&#27941;8Au8\integrated\Unit%208_Integrated%20skills%20A2.mp3" TargetMode="External"/><Relationship Id="rId1" Type="http://schemas.openxmlformats.org/officeDocument/2006/relationships/audio" Target="file:///J:\8A\&#29275;&#27941;8Au8\integrated\Unit%208_Integrated%20skills%20A2.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WordArt 16"/>
          <p:cNvSpPr>
            <a:spLocks noTextEdit="1"/>
          </p:cNvSpPr>
          <p:nvPr/>
        </p:nvSpPr>
        <p:spPr>
          <a:xfrm>
            <a:off x="2895600" y="838200"/>
            <a:ext cx="1828800" cy="685800"/>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FF00"/>
                  </a:solidFill>
                  <a:prstDash val="solid"/>
                  <a:headEnd type="none" w="med" len="med"/>
                  <a:tailEnd type="none" w="med" len="med"/>
                </a:ln>
                <a:solidFill>
                  <a:srgbClr val="33CC33"/>
                </a:solidFill>
                <a:latin typeface="Comic Sans MS" panose="030F0702030302020204" charset="0"/>
                <a:ea typeface="Comic Sans MS" panose="030F0702030302020204" charset="0"/>
              </a:rPr>
              <a:t>Unit 8</a:t>
            </a:r>
            <a:endParaRPr lang="zh-CN" altLang="en-US" sz="3600" b="1">
              <a:ln w="19050" cap="flat" cmpd="sng">
                <a:solidFill>
                  <a:srgbClr val="00FF00"/>
                </a:solidFill>
                <a:prstDash val="solid"/>
                <a:headEnd type="none" w="med" len="med"/>
                <a:tailEnd type="none" w="med" len="med"/>
              </a:ln>
              <a:solidFill>
                <a:srgbClr val="33CC33"/>
              </a:solidFill>
              <a:latin typeface="Comic Sans MS" panose="030F0702030302020204" charset="0"/>
              <a:ea typeface="Comic Sans MS" panose="030F0702030302020204" charset="0"/>
            </a:endParaRPr>
          </a:p>
        </p:txBody>
      </p:sp>
      <p:sp>
        <p:nvSpPr>
          <p:cNvPr id="2051" name="WordArt 17"/>
          <p:cNvSpPr>
            <a:spLocks noTextEdit="1"/>
          </p:cNvSpPr>
          <p:nvPr/>
        </p:nvSpPr>
        <p:spPr>
          <a:xfrm>
            <a:off x="1409700" y="2057400"/>
            <a:ext cx="5524500" cy="762000"/>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FF3399"/>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panose="020B0604020202020204" pitchFamily="34" charset="0"/>
                <a:ea typeface="Arial" panose="020B0604020202020204" pitchFamily="34" charset="0"/>
              </a:rPr>
              <a:t>Natural disasters</a:t>
            </a:r>
            <a:endParaRPr lang="zh-CN" altLang="en-US" sz="3600" b="1">
              <a:ln w="19050" cap="flat" cmpd="sng">
                <a:solidFill>
                  <a:srgbClr val="FF3399"/>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panose="020B0604020202020204" pitchFamily="34" charset="0"/>
              <a:ea typeface="Arial" panose="020B0604020202020204" pitchFamily="34" charset="0"/>
            </a:endParaRPr>
          </a:p>
        </p:txBody>
      </p:sp>
      <p:sp>
        <p:nvSpPr>
          <p:cNvPr id="2052" name="Text Box 18"/>
          <p:cNvSpPr txBox="1"/>
          <p:nvPr/>
        </p:nvSpPr>
        <p:spPr>
          <a:xfrm>
            <a:off x="762000" y="3429000"/>
            <a:ext cx="7543800" cy="793750"/>
          </a:xfrm>
          <a:prstGeom prst="rect">
            <a:avLst/>
          </a:prstGeom>
          <a:noFill/>
          <a:ln w="9525">
            <a:noFill/>
          </a:ln>
        </p:spPr>
        <p:txBody>
          <a:bodyPr>
            <a:spAutoFit/>
          </a:bodyPr>
          <a:p>
            <a:pPr>
              <a:spcBef>
                <a:spcPct val="50000"/>
              </a:spcBef>
            </a:pPr>
            <a:r>
              <a:rPr lang="en-US" altLang="zh-CN" sz="4600" b="1" dirty="0">
                <a:solidFill>
                  <a:srgbClr val="008000"/>
                </a:solidFill>
                <a:latin typeface="Arial" panose="020B0604020202020204" pitchFamily="34" charset="0"/>
              </a:rPr>
              <a:t>Integrated skills</a:t>
            </a:r>
            <a:endParaRPr lang="en-US" altLang="zh-CN" sz="4600" b="1" dirty="0">
              <a:solidFill>
                <a:srgbClr val="008000"/>
              </a:solidFill>
              <a:latin typeface="Arial" panose="020B0604020202020204" pitchFamily="34" charset="0"/>
            </a:endParaRP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2"/>
          <p:cNvSpPr txBox="1"/>
          <p:nvPr/>
        </p:nvSpPr>
        <p:spPr>
          <a:xfrm>
            <a:off x="381000" y="304800"/>
            <a:ext cx="8229600" cy="2619375"/>
          </a:xfrm>
          <a:prstGeom prst="rect">
            <a:avLst/>
          </a:prstGeom>
          <a:noFill/>
          <a:ln w="12700">
            <a:noFill/>
          </a:ln>
        </p:spPr>
        <p:txBody>
          <a:bodyPr>
            <a:spAutoFit/>
          </a:bodyPr>
          <a:p>
            <a:pPr algn="l">
              <a:lnSpc>
                <a:spcPct val="115000"/>
              </a:lnSpc>
            </a:pPr>
            <a:r>
              <a:rPr lang="en-US" altLang="zh-CN" sz="3600" b="1" dirty="0">
                <a:latin typeface="Times New Roman" panose="02020603050405020304" pitchFamily="18" charset="0"/>
              </a:rPr>
              <a:t>Earthquake: ______ under a strong desk </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or table to protect yourself</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Do not stand near a</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________.</a:t>
            </a:r>
            <a:endParaRPr lang="en-US" altLang="zh-CN" sz="3600" b="1" dirty="0">
              <a:latin typeface="Times New Roman" panose="02020603050405020304" pitchFamily="18" charset="0"/>
            </a:endParaRPr>
          </a:p>
        </p:txBody>
      </p:sp>
      <p:sp>
        <p:nvSpPr>
          <p:cNvPr id="11267" name="Rectangle 4"/>
          <p:cNvSpPr/>
          <p:nvPr/>
        </p:nvSpPr>
        <p:spPr>
          <a:xfrm>
            <a:off x="2362200" y="2743200"/>
            <a:ext cx="6553200" cy="3251200"/>
          </a:xfrm>
          <a:prstGeom prst="rect">
            <a:avLst/>
          </a:prstGeom>
          <a:noFill/>
          <a:ln w="9525">
            <a:noFill/>
          </a:ln>
        </p:spPr>
        <p:txBody>
          <a:bodyPr>
            <a:spAutoFit/>
          </a:bodyPr>
          <a:p>
            <a:pPr algn="l">
              <a:lnSpc>
                <a:spcPct val="115000"/>
              </a:lnSpc>
            </a:pPr>
            <a:r>
              <a:rPr lang="en-US" altLang="zh-CN" sz="3600" b="1" dirty="0">
                <a:latin typeface="Times New Roman" panose="02020603050405020304" pitchFamily="18" charset="0"/>
              </a:rPr>
              <a:t>Always ________ traffic rules.</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Look ______, right and then left when you cross the road</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Do not sit,  ______or ride</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your bicycle on railways.</a:t>
            </a:r>
            <a:endParaRPr lang="en-US" altLang="zh-CN" sz="3600" b="1" dirty="0">
              <a:latin typeface="Times New Roman" panose="02020603050405020304" pitchFamily="18" charset="0"/>
            </a:endParaRPr>
          </a:p>
        </p:txBody>
      </p:sp>
      <p:sp>
        <p:nvSpPr>
          <p:cNvPr id="11268" name="Rectangle 6"/>
          <p:cNvSpPr/>
          <p:nvPr/>
        </p:nvSpPr>
        <p:spPr>
          <a:xfrm>
            <a:off x="457200" y="2743200"/>
            <a:ext cx="2057400" cy="1355725"/>
          </a:xfrm>
          <a:prstGeom prst="rect">
            <a:avLst/>
          </a:prstGeom>
          <a:noFill/>
          <a:ln w="9525">
            <a:noFill/>
          </a:ln>
        </p:spPr>
        <p:txBody>
          <a:bodyPr>
            <a:spAutoFit/>
          </a:bodyPr>
          <a:p>
            <a:pPr algn="l">
              <a:lnSpc>
                <a:spcPct val="115000"/>
              </a:lnSpc>
            </a:pPr>
            <a:r>
              <a:rPr lang="en-US" altLang="zh-CN" sz="3600" b="1" dirty="0">
                <a:latin typeface="Times New Roman" panose="02020603050405020304" pitchFamily="18" charset="0"/>
              </a:rPr>
              <a:t>Traffic :</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accidents</a:t>
            </a:r>
            <a:endParaRPr lang="en-US" altLang="zh-CN" sz="3600" b="1" dirty="0">
              <a:latin typeface="Times New Roman" panose="02020603050405020304" pitchFamily="18" charset="0"/>
            </a:endParaRPr>
          </a:p>
        </p:txBody>
      </p:sp>
      <p:sp>
        <p:nvSpPr>
          <p:cNvPr id="300040" name="Rectangle 8"/>
          <p:cNvSpPr/>
          <p:nvPr/>
        </p:nvSpPr>
        <p:spPr>
          <a:xfrm>
            <a:off x="3200400" y="381000"/>
            <a:ext cx="1123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Hide</a:t>
            </a:r>
            <a:endParaRPr lang="en-US" altLang="zh-CN" sz="3600" b="1" dirty="0">
              <a:solidFill>
                <a:srgbClr val="FF0000"/>
              </a:solidFill>
              <a:latin typeface="Times New Roman" panose="02020603050405020304" pitchFamily="18" charset="0"/>
            </a:endParaRPr>
          </a:p>
        </p:txBody>
      </p:sp>
      <p:sp>
        <p:nvSpPr>
          <p:cNvPr id="300042" name="Rectangle 10"/>
          <p:cNvSpPr/>
          <p:nvPr/>
        </p:nvSpPr>
        <p:spPr>
          <a:xfrm>
            <a:off x="3200400" y="2209800"/>
            <a:ext cx="18224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 window</a:t>
            </a:r>
            <a:endParaRPr lang="en-US" altLang="zh-CN" sz="3600" b="1" dirty="0">
              <a:solidFill>
                <a:srgbClr val="FF0000"/>
              </a:solidFill>
              <a:latin typeface="Times New Roman" panose="02020603050405020304" pitchFamily="18" charset="0"/>
            </a:endParaRPr>
          </a:p>
        </p:txBody>
      </p:sp>
      <p:sp>
        <p:nvSpPr>
          <p:cNvPr id="300044" name="Rectangle 12"/>
          <p:cNvSpPr/>
          <p:nvPr/>
        </p:nvSpPr>
        <p:spPr>
          <a:xfrm>
            <a:off x="4267200" y="2819400"/>
            <a:ext cx="1377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follow</a:t>
            </a:r>
            <a:endParaRPr lang="en-US" altLang="zh-CN" sz="3600" b="1" dirty="0">
              <a:solidFill>
                <a:srgbClr val="FF0000"/>
              </a:solidFill>
              <a:latin typeface="Times New Roman" panose="02020603050405020304" pitchFamily="18" charset="0"/>
            </a:endParaRPr>
          </a:p>
        </p:txBody>
      </p:sp>
      <p:sp>
        <p:nvSpPr>
          <p:cNvPr id="300046" name="Rectangle 14"/>
          <p:cNvSpPr/>
          <p:nvPr/>
        </p:nvSpPr>
        <p:spPr>
          <a:xfrm>
            <a:off x="3810000" y="3429000"/>
            <a:ext cx="8191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left</a:t>
            </a:r>
            <a:endParaRPr lang="en-US" altLang="zh-CN" sz="3600" b="1" dirty="0">
              <a:solidFill>
                <a:srgbClr val="FF0000"/>
              </a:solidFill>
              <a:latin typeface="Times New Roman" panose="02020603050405020304" pitchFamily="18" charset="0"/>
            </a:endParaRPr>
          </a:p>
        </p:txBody>
      </p:sp>
      <p:sp>
        <p:nvSpPr>
          <p:cNvPr id="300048" name="Rectangle 16"/>
          <p:cNvSpPr/>
          <p:nvPr/>
        </p:nvSpPr>
        <p:spPr>
          <a:xfrm>
            <a:off x="4800600" y="4724400"/>
            <a:ext cx="1123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walk</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0040"/>
                                        </p:tgtEl>
                                        <p:attrNameLst>
                                          <p:attrName>style.visibility</p:attrName>
                                        </p:attrNameLst>
                                      </p:cBhvr>
                                      <p:to>
                                        <p:strVal val="visible"/>
                                      </p:to>
                                    </p:set>
                                    <p:animEffect transition="in" filter="blinds(horizontal)">
                                      <p:cBhvr>
                                        <p:cTn id="7" dur="500"/>
                                        <p:tgtEl>
                                          <p:spTgt spid="3000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0042"/>
                                        </p:tgtEl>
                                        <p:attrNameLst>
                                          <p:attrName>style.visibility</p:attrName>
                                        </p:attrNameLst>
                                      </p:cBhvr>
                                      <p:to>
                                        <p:strVal val="visible"/>
                                      </p:to>
                                    </p:set>
                                    <p:animEffect transition="in" filter="blinds(horizontal)">
                                      <p:cBhvr>
                                        <p:cTn id="12" dur="500"/>
                                        <p:tgtEl>
                                          <p:spTgt spid="30004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0044"/>
                                        </p:tgtEl>
                                        <p:attrNameLst>
                                          <p:attrName>style.visibility</p:attrName>
                                        </p:attrNameLst>
                                      </p:cBhvr>
                                      <p:to>
                                        <p:strVal val="visible"/>
                                      </p:to>
                                    </p:set>
                                    <p:animEffect transition="in" filter="blinds(horizontal)">
                                      <p:cBhvr>
                                        <p:cTn id="17" dur="500"/>
                                        <p:tgtEl>
                                          <p:spTgt spid="3000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0046"/>
                                        </p:tgtEl>
                                        <p:attrNameLst>
                                          <p:attrName>style.visibility</p:attrName>
                                        </p:attrNameLst>
                                      </p:cBhvr>
                                      <p:to>
                                        <p:strVal val="visible"/>
                                      </p:to>
                                    </p:set>
                                    <p:animEffect transition="in" filter="blinds(horizontal)">
                                      <p:cBhvr>
                                        <p:cTn id="22" dur="500"/>
                                        <p:tgtEl>
                                          <p:spTgt spid="30004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0048"/>
                                        </p:tgtEl>
                                        <p:attrNameLst>
                                          <p:attrName>style.visibility</p:attrName>
                                        </p:attrNameLst>
                                      </p:cBhvr>
                                      <p:to>
                                        <p:strVal val="visible"/>
                                      </p:to>
                                    </p:set>
                                    <p:animEffect transition="in" filter="blinds(horizontal)">
                                      <p:cBhvr>
                                        <p:cTn id="27" dur="500"/>
                                        <p:tgtEl>
                                          <p:spTgt spid="3000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40" grpId="0"/>
      <p:bldP spid="300042" grpId="0"/>
      <p:bldP spid="300044" grpId="0"/>
      <p:bldP spid="300046" grpId="0"/>
      <p:bldP spid="3000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32"/>
          <p:cNvSpPr txBox="1"/>
          <p:nvPr/>
        </p:nvSpPr>
        <p:spPr>
          <a:xfrm>
            <a:off x="533400" y="762000"/>
            <a:ext cx="7924800" cy="5313363"/>
          </a:xfrm>
          <a:prstGeom prst="rect">
            <a:avLst/>
          </a:prstGeom>
          <a:noFill/>
          <a:ln w="9525">
            <a:noFill/>
          </a:ln>
        </p:spPr>
        <p:txBody>
          <a:bodyPr>
            <a:spAutoFit/>
          </a:bodyPr>
          <a:p>
            <a:pPr algn="l">
              <a:spcBef>
                <a:spcPct val="50000"/>
              </a:spcBef>
            </a:pPr>
            <a:r>
              <a:rPr lang="en-US" altLang="zh-CN" sz="3600" b="1" dirty="0">
                <a:solidFill>
                  <a:srgbClr val="0000FF"/>
                </a:solidFill>
                <a:latin typeface="Times New Roman" panose="02020603050405020304" pitchFamily="18" charset="0"/>
              </a:rPr>
              <a:t>A3. Simon’s cousin Annie is asking Simon about the talk. Help him answer Annie’s questions. Listen to the talk again and check your answers.</a:t>
            </a:r>
            <a:endParaRPr lang="en-US" altLang="zh-CN" sz="3600" b="1" dirty="0">
              <a:solidFill>
                <a:srgbClr val="0000FF"/>
              </a:solidFill>
              <a:latin typeface="Times New Roman" panose="02020603050405020304" pitchFamily="18" charset="0"/>
            </a:endParaRPr>
          </a:p>
          <a:p>
            <a:pPr algn="l">
              <a:lnSpc>
                <a:spcPct val="110000"/>
              </a:lnSpc>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What did you learn from</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yesterday’s talk, Simon?</a:t>
            </a:r>
            <a:endParaRPr lang="en-US" altLang="zh-CN" sz="3600" b="1" dirty="0">
              <a:latin typeface="Times New Roman" panose="02020603050405020304" pitchFamily="18" charset="0"/>
            </a:endParaRPr>
          </a:p>
          <a:p>
            <a:pPr algn="l">
              <a:lnSpc>
                <a:spcPct val="110000"/>
              </a:lnSpc>
            </a:pPr>
            <a:r>
              <a:rPr lang="en-US" altLang="zh-CN" sz="3600" b="1" dirty="0">
                <a:solidFill>
                  <a:srgbClr val="3333FF"/>
                </a:solidFill>
                <a:latin typeface="Times New Roman" panose="02020603050405020304" pitchFamily="18" charset="0"/>
              </a:rPr>
              <a:t>Simon:</a:t>
            </a:r>
            <a:r>
              <a:rPr lang="en-US" altLang="zh-CN" sz="3600" b="1" dirty="0">
                <a:latin typeface="Times New Roman" panose="02020603050405020304" pitchFamily="18" charset="0"/>
              </a:rPr>
              <a:t> We learnt a lot about keeping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ourselves safe from fires, floods,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earthquakes and _____________</a:t>
            </a:r>
            <a:endParaRPr lang="en-US" altLang="zh-CN" sz="3600" b="1" dirty="0">
              <a:latin typeface="Times New Roman" panose="02020603050405020304" pitchFamily="18" charset="0"/>
            </a:endParaRPr>
          </a:p>
        </p:txBody>
      </p:sp>
      <p:sp>
        <p:nvSpPr>
          <p:cNvPr id="241698" name="Rectangle 34"/>
          <p:cNvSpPr/>
          <p:nvPr/>
        </p:nvSpPr>
        <p:spPr>
          <a:xfrm>
            <a:off x="5257800" y="5334000"/>
            <a:ext cx="3352800" cy="696913"/>
          </a:xfrm>
          <a:prstGeom prst="rect">
            <a:avLst/>
          </a:prstGeom>
          <a:noFill/>
          <a:ln w="9525">
            <a:noFill/>
          </a:ln>
        </p:spPr>
        <p:txBody>
          <a:bodyPr>
            <a:spAutoFit/>
          </a:bodyPr>
          <a:p>
            <a:pPr algn="l">
              <a:lnSpc>
                <a:spcPct val="110000"/>
              </a:lnSpc>
            </a:pPr>
            <a:r>
              <a:rPr lang="en-US" altLang="zh-CN" sz="3600" b="1" dirty="0">
                <a:solidFill>
                  <a:srgbClr val="FF0000"/>
                </a:solidFill>
                <a:latin typeface="Times New Roman" panose="02020603050405020304" pitchFamily="18" charset="0"/>
              </a:rPr>
              <a:t>traffic accidents.</a:t>
            </a:r>
            <a:endParaRPr lang="en-US" altLang="zh-CN" sz="3600" b="1" dirty="0">
              <a:solidFill>
                <a:srgbClr val="FF0000"/>
              </a:solidFill>
              <a:latin typeface="Times New Roman" panose="02020603050405020304" pitchFamily="18" charset="0"/>
            </a:endParaRPr>
          </a:p>
        </p:txBody>
      </p:sp>
      <p:pic>
        <p:nvPicPr>
          <p:cNvPr id="2" name="Unit 8_Integrated skills A3.mp3">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530225" y="5530850"/>
            <a:ext cx="1069975" cy="1069975"/>
          </a:xfrm>
          <a:prstGeom prst="rect">
            <a:avLst/>
          </a:prstGeom>
          <a:noFill/>
          <a:ln w="9525">
            <a:noFill/>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1698"/>
                                        </p:tgtEl>
                                        <p:attrNameLst>
                                          <p:attrName>style.visibility</p:attrName>
                                        </p:attrNameLst>
                                      </p:cBhvr>
                                      <p:to>
                                        <p:strVal val="visible"/>
                                      </p:to>
                                    </p:set>
                                    <p:animEffect transition="in" filter="blinds(horizontal)">
                                      <p:cBhvr>
                                        <p:cTn id="7" dur="500"/>
                                        <p:tgtEl>
                                          <p:spTgt spid="24169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84054" fill="hold"/>
                                        <p:tgtEl>
                                          <p:spTgt spid="2"/>
                                        </p:tgtEl>
                                      </p:cBhvr>
                                    </p:cmd>
                                  </p:childTnLst>
                                </p:cTn>
                              </p:par>
                            </p:childTnLst>
                          </p:cTn>
                        </p:par>
                      </p:childTnLst>
                    </p:cTn>
                  </p:par>
                </p:childTnLst>
              </p:cTn>
              <p:nextCondLst>
                <p:cond evt="onClick" delay="0">
                  <p:tgtEl>
                    <p:spTgt spid="2"/>
                  </p:tgtEl>
                </p:cond>
              </p:nextCondLst>
            </p:seq>
            <p:audio>
              <p:cMediaNode vol="80000">
                <p:cTn id="13" fill="hold" display="0">
                  <p:stCondLst>
                    <p:cond delay="indefinite"/>
                  </p:stCondLst>
                  <p:endCondLst>
                    <p:cond evt="onStopAudio" delay="0">
                      <p:tgtEl>
                        <p:sldTgt/>
                      </p:tgtEl>
                    </p:cond>
                  </p:endCondLst>
                </p:cTn>
                <p:tgtEl>
                  <p:spTgt spid="2"/>
                </p:tgtEl>
              </p:cMediaNode>
            </p:audio>
          </p:childTnLst>
        </p:cTn>
      </p:par>
    </p:tnLst>
    <p:bldLst>
      <p:bldP spid="24169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11"/>
          <p:cNvSpPr txBox="1"/>
          <p:nvPr/>
        </p:nvSpPr>
        <p:spPr>
          <a:xfrm>
            <a:off x="609600" y="533400"/>
            <a:ext cx="8077200" cy="5778500"/>
          </a:xfrm>
          <a:prstGeom prst="rect">
            <a:avLst/>
          </a:prstGeom>
          <a:noFill/>
          <a:ln w="9525">
            <a:noFill/>
          </a:ln>
        </p:spPr>
        <p:txBody>
          <a:bodyPr>
            <a:spAutoFit/>
          </a:bodyPr>
          <a:p>
            <a:pPr algn="l">
              <a:lnSpc>
                <a:spcPct val="115000"/>
              </a:lnSpc>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Really? What should we do if </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our building is on fire?</a:t>
            </a:r>
            <a:endParaRPr lang="en-US" altLang="zh-CN" sz="3600" b="1" dirty="0">
              <a:latin typeface="Times New Roman" panose="02020603050405020304" pitchFamily="18" charset="0"/>
            </a:endParaRPr>
          </a:p>
          <a:p>
            <a:pPr algn="l">
              <a:lnSpc>
                <a:spcPct val="115000"/>
              </a:lnSpc>
            </a:pPr>
            <a:r>
              <a:rPr lang="en-US" altLang="zh-CN" sz="3600" b="1" dirty="0">
                <a:solidFill>
                  <a:srgbClr val="3333FF"/>
                </a:solidFill>
                <a:latin typeface="Times New Roman" panose="02020603050405020304" pitchFamily="18" charset="0"/>
              </a:rPr>
              <a:t>Simon:</a:t>
            </a:r>
            <a:r>
              <a:rPr lang="en-US" altLang="zh-CN" sz="3600" b="1" dirty="0">
                <a:latin typeface="Times New Roman" panose="02020603050405020304" pitchFamily="18" charset="0"/>
              </a:rPr>
              <a:t> We should try to ______ as soon </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as possible.</a:t>
            </a:r>
            <a:endParaRPr lang="en-US" altLang="zh-CN" sz="3600" b="1" dirty="0">
              <a:latin typeface="Times New Roman" panose="02020603050405020304" pitchFamily="18" charset="0"/>
            </a:endParaRPr>
          </a:p>
          <a:p>
            <a:pPr algn="l">
              <a:lnSpc>
                <a:spcPct val="115000"/>
              </a:lnSpc>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How can we protect ourselves</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from the thick smoke?</a:t>
            </a:r>
            <a:endParaRPr lang="en-US" altLang="zh-CN" sz="3600" b="1" dirty="0">
              <a:latin typeface="Times New Roman" panose="02020603050405020304" pitchFamily="18" charset="0"/>
            </a:endParaRPr>
          </a:p>
          <a:p>
            <a:pPr algn="l">
              <a:lnSpc>
                <a:spcPct val="115000"/>
              </a:lnSpc>
            </a:pPr>
            <a:r>
              <a:rPr lang="en-US" altLang="zh-CN" sz="3600" b="1" dirty="0">
                <a:solidFill>
                  <a:srgbClr val="3333FF"/>
                </a:solidFill>
                <a:latin typeface="Times New Roman" panose="02020603050405020304" pitchFamily="18" charset="0"/>
              </a:rPr>
              <a:t>Simon:</a:t>
            </a:r>
            <a:r>
              <a:rPr lang="en-US" altLang="zh-CN" sz="3600" b="1" dirty="0">
                <a:latin typeface="Times New Roman" panose="02020603050405020304" pitchFamily="18" charset="0"/>
              </a:rPr>
              <a:t> We should use a _________ to</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cover our mouth and nose and</a:t>
            </a:r>
            <a:endParaRPr lang="en-US" altLang="zh-CN" sz="3600" b="1" dirty="0">
              <a:latin typeface="Times New Roman" panose="02020603050405020304" pitchFamily="18" charset="0"/>
            </a:endParaRPr>
          </a:p>
          <a:p>
            <a:pPr algn="l">
              <a:lnSpc>
                <a:spcPct val="115000"/>
              </a:lnSpc>
            </a:pPr>
            <a:r>
              <a:rPr lang="en-US" altLang="zh-CN" sz="3600" b="1" dirty="0">
                <a:latin typeface="Times New Roman" panose="02020603050405020304" pitchFamily="18" charset="0"/>
              </a:rPr>
              <a:t>            stay ____ to the ground.  </a:t>
            </a:r>
            <a:endParaRPr lang="en-US" altLang="zh-CN" sz="3600" b="1" dirty="0">
              <a:latin typeface="Times New Roman" panose="02020603050405020304" pitchFamily="18" charset="0"/>
            </a:endParaRPr>
          </a:p>
        </p:txBody>
      </p:sp>
      <p:sp>
        <p:nvSpPr>
          <p:cNvPr id="266253" name="Rectangle 13"/>
          <p:cNvSpPr/>
          <p:nvPr/>
        </p:nvSpPr>
        <p:spPr>
          <a:xfrm>
            <a:off x="5486400" y="1905000"/>
            <a:ext cx="15176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get out</a:t>
            </a:r>
            <a:endParaRPr lang="en-US" altLang="zh-CN" sz="3600" b="1" dirty="0">
              <a:solidFill>
                <a:srgbClr val="FF0000"/>
              </a:solidFill>
              <a:latin typeface="Times New Roman" panose="02020603050405020304" pitchFamily="18" charset="0"/>
            </a:endParaRPr>
          </a:p>
        </p:txBody>
      </p:sp>
      <p:sp>
        <p:nvSpPr>
          <p:cNvPr id="266255" name="Rectangle 15"/>
          <p:cNvSpPr/>
          <p:nvPr/>
        </p:nvSpPr>
        <p:spPr>
          <a:xfrm>
            <a:off x="5562600" y="4419600"/>
            <a:ext cx="20256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wet towel</a:t>
            </a:r>
            <a:endParaRPr lang="en-US" altLang="zh-CN" sz="3600" b="1" dirty="0">
              <a:solidFill>
                <a:srgbClr val="FF0000"/>
              </a:solidFill>
              <a:latin typeface="Times New Roman" panose="02020603050405020304" pitchFamily="18" charset="0"/>
            </a:endParaRPr>
          </a:p>
        </p:txBody>
      </p:sp>
      <p:sp>
        <p:nvSpPr>
          <p:cNvPr id="266257" name="Rectangle 17"/>
          <p:cNvSpPr/>
          <p:nvPr/>
        </p:nvSpPr>
        <p:spPr>
          <a:xfrm>
            <a:off x="2971800" y="5638800"/>
            <a:ext cx="869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low</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53"/>
                                        </p:tgtEl>
                                        <p:attrNameLst>
                                          <p:attrName>style.visibility</p:attrName>
                                        </p:attrNameLst>
                                      </p:cBhvr>
                                      <p:to>
                                        <p:strVal val="visible"/>
                                      </p:to>
                                    </p:set>
                                    <p:animEffect transition="in" filter="blinds(horizontal)">
                                      <p:cBhvr>
                                        <p:cTn id="7" dur="500"/>
                                        <p:tgtEl>
                                          <p:spTgt spid="2662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55"/>
                                        </p:tgtEl>
                                        <p:attrNameLst>
                                          <p:attrName>style.visibility</p:attrName>
                                        </p:attrNameLst>
                                      </p:cBhvr>
                                      <p:to>
                                        <p:strVal val="visible"/>
                                      </p:to>
                                    </p:set>
                                    <p:animEffect transition="in" filter="blinds(horizontal)">
                                      <p:cBhvr>
                                        <p:cTn id="12" dur="500"/>
                                        <p:tgtEl>
                                          <p:spTgt spid="26625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57"/>
                                        </p:tgtEl>
                                        <p:attrNameLst>
                                          <p:attrName>style.visibility</p:attrName>
                                        </p:attrNameLst>
                                      </p:cBhvr>
                                      <p:to>
                                        <p:strVal val="visible"/>
                                      </p:to>
                                    </p:set>
                                    <p:animEffect transition="in" filter="blinds(horizontal)">
                                      <p:cBhvr>
                                        <p:cTn id="17" dur="500"/>
                                        <p:tgtEl>
                                          <p:spTgt spid="266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3" grpId="0"/>
      <p:bldP spid="266255" grpId="0"/>
      <p:bldP spid="2662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 Box 2"/>
          <p:cNvSpPr txBox="1"/>
          <p:nvPr/>
        </p:nvSpPr>
        <p:spPr>
          <a:xfrm>
            <a:off x="609600" y="533400"/>
            <a:ext cx="8077200" cy="5584825"/>
          </a:xfrm>
          <a:prstGeom prst="rect">
            <a:avLst/>
          </a:prstGeom>
          <a:noFill/>
          <a:ln w="9525">
            <a:noFill/>
          </a:ln>
        </p:spPr>
        <p:txBody>
          <a:bodyPr>
            <a:spAutoFit/>
          </a:bodyPr>
          <a:p>
            <a:pPr algn="l">
              <a:spcBef>
                <a:spcPct val="50000"/>
              </a:spcBef>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Well, what should we do when </a:t>
            </a:r>
            <a:endParaRPr lang="en-US" altLang="zh-CN" sz="3600" b="1" dirty="0">
              <a:latin typeface="Times New Roman" panose="02020603050405020304" pitchFamily="18" charset="0"/>
            </a:endParaRPr>
          </a:p>
          <a:p>
            <a:pPr algn="l">
              <a:spcBef>
                <a:spcPct val="50000"/>
              </a:spcBef>
            </a:pPr>
            <a:r>
              <a:rPr lang="en-US" altLang="zh-CN" sz="3600" b="1" dirty="0">
                <a:latin typeface="Times New Roman" panose="02020603050405020304" pitchFamily="18" charset="0"/>
              </a:rPr>
              <a:t>            there’s a flood?</a:t>
            </a:r>
            <a:endParaRPr lang="en-US" altLang="zh-CN" sz="3600" b="1" dirty="0">
              <a:latin typeface="Times New Roman" panose="02020603050405020304" pitchFamily="18" charset="0"/>
            </a:endParaRPr>
          </a:p>
          <a:p>
            <a:pPr algn="l">
              <a:spcBef>
                <a:spcPct val="50000"/>
              </a:spcBef>
            </a:pPr>
            <a:r>
              <a:rPr lang="en-US" altLang="zh-CN" sz="3600" b="1" dirty="0">
                <a:solidFill>
                  <a:srgbClr val="0000FF"/>
                </a:solidFill>
                <a:latin typeface="Times New Roman" panose="02020603050405020304" pitchFamily="18" charset="0"/>
              </a:rPr>
              <a:t>Simon:</a:t>
            </a:r>
            <a:r>
              <a:rPr lang="en-US" altLang="zh-CN" sz="3600" b="1" dirty="0">
                <a:latin typeface="Times New Roman" panose="02020603050405020304" pitchFamily="18" charset="0"/>
              </a:rPr>
              <a:t> We should get to ____________. </a:t>
            </a:r>
            <a:endParaRPr lang="en-US" altLang="zh-CN" sz="3600" b="1" dirty="0">
              <a:latin typeface="Times New Roman" panose="02020603050405020304" pitchFamily="18" charset="0"/>
            </a:endParaRPr>
          </a:p>
          <a:p>
            <a:pPr algn="l">
              <a:spcBef>
                <a:spcPct val="50000"/>
              </a:spcBef>
            </a:pPr>
            <a:r>
              <a:rPr lang="en-US" altLang="zh-CN" sz="3600" b="1" dirty="0">
                <a:latin typeface="Times New Roman" panose="02020603050405020304" pitchFamily="18" charset="0"/>
              </a:rPr>
              <a:t>             Remember that we shouldn’t </a:t>
            </a:r>
            <a:endParaRPr lang="en-US" altLang="zh-CN" sz="3600" b="1" dirty="0">
              <a:latin typeface="Times New Roman" panose="02020603050405020304" pitchFamily="18" charset="0"/>
            </a:endParaRPr>
          </a:p>
          <a:p>
            <a:pPr algn="l">
              <a:spcBef>
                <a:spcPct val="50000"/>
              </a:spcBef>
            </a:pPr>
            <a:r>
              <a:rPr lang="en-US" altLang="zh-CN" sz="3600" b="1" dirty="0">
                <a:latin typeface="Times New Roman" panose="02020603050405020304" pitchFamily="18" charset="0"/>
              </a:rPr>
              <a:t>             ______ through the flood water.</a:t>
            </a:r>
            <a:endParaRPr lang="en-US" altLang="zh-CN" sz="3600" b="1" dirty="0">
              <a:latin typeface="Times New Roman" panose="02020603050405020304" pitchFamily="18" charset="0"/>
            </a:endParaRPr>
          </a:p>
          <a:p>
            <a:pPr algn="l">
              <a:spcBef>
                <a:spcPct val="50000"/>
              </a:spcBef>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I see. What should we do when</a:t>
            </a:r>
            <a:endParaRPr lang="en-US" altLang="zh-CN" sz="3600" b="1" dirty="0">
              <a:latin typeface="Times New Roman" panose="02020603050405020304" pitchFamily="18" charset="0"/>
            </a:endParaRPr>
          </a:p>
          <a:p>
            <a:pPr algn="l">
              <a:spcBef>
                <a:spcPct val="50000"/>
              </a:spcBef>
            </a:pPr>
            <a:r>
              <a:rPr lang="en-US" altLang="zh-CN" sz="3600" b="1" dirty="0">
                <a:latin typeface="Times New Roman" panose="02020603050405020304" pitchFamily="18" charset="0"/>
              </a:rPr>
              <a:t>            an earthquake happens?</a:t>
            </a:r>
            <a:endParaRPr lang="en-US" altLang="zh-CN" sz="3600" b="1" dirty="0">
              <a:latin typeface="Times New Roman" panose="02020603050405020304" pitchFamily="18" charset="0"/>
            </a:endParaRPr>
          </a:p>
        </p:txBody>
      </p:sp>
      <p:sp>
        <p:nvSpPr>
          <p:cNvPr id="302084" name="Rectangle 4"/>
          <p:cNvSpPr/>
          <p:nvPr/>
        </p:nvSpPr>
        <p:spPr>
          <a:xfrm>
            <a:off x="5562600" y="2133600"/>
            <a:ext cx="25844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high ground</a:t>
            </a:r>
            <a:endParaRPr lang="en-US" altLang="zh-CN" sz="3600" b="1" dirty="0">
              <a:solidFill>
                <a:srgbClr val="FF0000"/>
              </a:solidFill>
              <a:latin typeface="Times New Roman" panose="02020603050405020304" pitchFamily="18" charset="0"/>
            </a:endParaRPr>
          </a:p>
        </p:txBody>
      </p:sp>
      <p:sp>
        <p:nvSpPr>
          <p:cNvPr id="302086" name="Rectangle 6"/>
          <p:cNvSpPr/>
          <p:nvPr/>
        </p:nvSpPr>
        <p:spPr>
          <a:xfrm>
            <a:off x="2362200" y="3810000"/>
            <a:ext cx="1123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walk</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2084"/>
                                        </p:tgtEl>
                                        <p:attrNameLst>
                                          <p:attrName>style.visibility</p:attrName>
                                        </p:attrNameLst>
                                      </p:cBhvr>
                                      <p:to>
                                        <p:strVal val="visible"/>
                                      </p:to>
                                    </p:set>
                                    <p:animEffect transition="in" filter="blinds(horizontal)">
                                      <p:cBhvr>
                                        <p:cTn id="7" dur="500"/>
                                        <p:tgtEl>
                                          <p:spTgt spid="30208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2086"/>
                                        </p:tgtEl>
                                        <p:attrNameLst>
                                          <p:attrName>style.visibility</p:attrName>
                                        </p:attrNameLst>
                                      </p:cBhvr>
                                      <p:to>
                                        <p:strVal val="visible"/>
                                      </p:to>
                                    </p:set>
                                    <p:animEffect transition="in" filter="blinds(horizontal)">
                                      <p:cBhvr>
                                        <p:cTn id="12" dur="500"/>
                                        <p:tgtEl>
                                          <p:spTgt spid="302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p:bldP spid="30208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4"/>
          <p:cNvSpPr/>
          <p:nvPr/>
        </p:nvSpPr>
        <p:spPr>
          <a:xfrm>
            <a:off x="533400" y="304800"/>
            <a:ext cx="7620000" cy="6140450"/>
          </a:xfrm>
          <a:prstGeom prst="rect">
            <a:avLst/>
          </a:prstGeom>
          <a:noFill/>
          <a:ln w="9525">
            <a:noFill/>
          </a:ln>
        </p:spPr>
        <p:txBody>
          <a:bodyPr>
            <a:spAutoFit/>
          </a:bodyPr>
          <a:p>
            <a:pPr algn="l">
              <a:lnSpc>
                <a:spcPct val="110000"/>
              </a:lnSpc>
            </a:pPr>
            <a:r>
              <a:rPr lang="en-US" altLang="zh-CN" sz="3600" b="1" dirty="0">
                <a:solidFill>
                  <a:srgbClr val="3333FF"/>
                </a:solidFill>
                <a:latin typeface="Times New Roman" panose="02020603050405020304" pitchFamily="18" charset="0"/>
              </a:rPr>
              <a:t>Simon:</a:t>
            </a:r>
            <a:r>
              <a:rPr lang="en-US" altLang="zh-CN" sz="3600" b="1" dirty="0">
                <a:latin typeface="Times New Roman" panose="02020603050405020304" pitchFamily="18" charset="0"/>
              </a:rPr>
              <a:t> Hide under a _______ desk or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table. Stay away from a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________.</a:t>
            </a:r>
            <a:endParaRPr lang="en-US" altLang="zh-CN" sz="3600" b="1" dirty="0">
              <a:latin typeface="Times New Roman" panose="02020603050405020304" pitchFamily="18" charset="0"/>
            </a:endParaRPr>
          </a:p>
          <a:p>
            <a:pPr algn="l">
              <a:lnSpc>
                <a:spcPct val="110000"/>
              </a:lnSpc>
            </a:pPr>
            <a:r>
              <a:rPr lang="en-US" altLang="zh-CN" sz="3600" b="1" dirty="0">
                <a:solidFill>
                  <a:srgbClr val="FF9900"/>
                </a:solidFill>
                <a:latin typeface="Times New Roman" panose="02020603050405020304" pitchFamily="18" charset="0"/>
              </a:rPr>
              <a:t>Annie:</a:t>
            </a:r>
            <a:r>
              <a:rPr lang="en-US" altLang="zh-CN" sz="3600" b="1" dirty="0">
                <a:latin typeface="Times New Roman" panose="02020603050405020304" pitchFamily="18" charset="0"/>
              </a:rPr>
              <a:t> What should we do to protect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ourselves from traffic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accidents?</a:t>
            </a:r>
            <a:endParaRPr lang="en-US" altLang="zh-CN" sz="3600" b="1" dirty="0">
              <a:latin typeface="Times New Roman" panose="02020603050405020304" pitchFamily="18" charset="0"/>
            </a:endParaRPr>
          </a:p>
          <a:p>
            <a:pPr algn="l">
              <a:lnSpc>
                <a:spcPct val="110000"/>
              </a:lnSpc>
            </a:pPr>
            <a:r>
              <a:rPr lang="en-US" altLang="zh-CN" sz="3600" b="1" dirty="0">
                <a:solidFill>
                  <a:srgbClr val="3333FF"/>
                </a:solidFill>
                <a:latin typeface="Times New Roman" panose="02020603050405020304" pitchFamily="18" charset="0"/>
              </a:rPr>
              <a:t>Simon:</a:t>
            </a:r>
            <a:r>
              <a:rPr lang="en-US" altLang="zh-CN" sz="3600" b="1" dirty="0">
                <a:latin typeface="Times New Roman" panose="02020603050405020304" pitchFamily="18" charset="0"/>
              </a:rPr>
              <a:t> We should always follow </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___________. Moreover, it’s</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dangerous to sit, walk or ride a</a:t>
            </a:r>
            <a:endParaRPr lang="en-US" altLang="zh-CN" sz="3600" b="1" dirty="0">
              <a:latin typeface="Times New Roman" panose="02020603050405020304" pitchFamily="18" charset="0"/>
            </a:endParaRPr>
          </a:p>
          <a:p>
            <a:pPr algn="l">
              <a:lnSpc>
                <a:spcPct val="110000"/>
              </a:lnSpc>
            </a:pPr>
            <a:r>
              <a:rPr lang="en-US" altLang="zh-CN" sz="3600" b="1" dirty="0">
                <a:latin typeface="Times New Roman" panose="02020603050405020304" pitchFamily="18" charset="0"/>
              </a:rPr>
              <a:t>            bicycle on __________. </a:t>
            </a:r>
            <a:endParaRPr lang="en-US" altLang="zh-CN" sz="3600" b="1" dirty="0">
              <a:latin typeface="Times New Roman" panose="02020603050405020304" pitchFamily="18" charset="0"/>
            </a:endParaRPr>
          </a:p>
        </p:txBody>
      </p:sp>
      <p:sp>
        <p:nvSpPr>
          <p:cNvPr id="304134" name="Rectangle 6"/>
          <p:cNvSpPr/>
          <p:nvPr/>
        </p:nvSpPr>
        <p:spPr>
          <a:xfrm>
            <a:off x="4800600" y="304800"/>
            <a:ext cx="14287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strong</a:t>
            </a:r>
            <a:endParaRPr lang="en-US" altLang="zh-CN" sz="3600" b="1" dirty="0">
              <a:solidFill>
                <a:srgbClr val="FF0000"/>
              </a:solidFill>
              <a:latin typeface="Times New Roman" panose="02020603050405020304" pitchFamily="18" charset="0"/>
            </a:endParaRPr>
          </a:p>
        </p:txBody>
      </p:sp>
      <p:sp>
        <p:nvSpPr>
          <p:cNvPr id="304136" name="Rectangle 8"/>
          <p:cNvSpPr/>
          <p:nvPr/>
        </p:nvSpPr>
        <p:spPr>
          <a:xfrm>
            <a:off x="2133600" y="1524000"/>
            <a:ext cx="17081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window</a:t>
            </a:r>
            <a:endParaRPr lang="en-US" altLang="zh-CN" sz="3600" b="1" dirty="0">
              <a:solidFill>
                <a:srgbClr val="FF0000"/>
              </a:solidFill>
              <a:latin typeface="Times New Roman" panose="02020603050405020304" pitchFamily="18" charset="0"/>
            </a:endParaRPr>
          </a:p>
        </p:txBody>
      </p:sp>
      <p:sp>
        <p:nvSpPr>
          <p:cNvPr id="304138" name="Rectangle 10"/>
          <p:cNvSpPr/>
          <p:nvPr/>
        </p:nvSpPr>
        <p:spPr>
          <a:xfrm>
            <a:off x="2057400" y="4616450"/>
            <a:ext cx="24828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traffic rules</a:t>
            </a:r>
            <a:endParaRPr lang="en-US" altLang="zh-CN" sz="3600" b="1" dirty="0">
              <a:solidFill>
                <a:srgbClr val="FF0000"/>
              </a:solidFill>
              <a:latin typeface="Times New Roman" panose="02020603050405020304" pitchFamily="18" charset="0"/>
            </a:endParaRPr>
          </a:p>
        </p:txBody>
      </p:sp>
      <p:sp>
        <p:nvSpPr>
          <p:cNvPr id="304140" name="Rectangle 12"/>
          <p:cNvSpPr/>
          <p:nvPr/>
        </p:nvSpPr>
        <p:spPr>
          <a:xfrm>
            <a:off x="4191000" y="5791200"/>
            <a:ext cx="18351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railways</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4134"/>
                                        </p:tgtEl>
                                        <p:attrNameLst>
                                          <p:attrName>style.visibility</p:attrName>
                                        </p:attrNameLst>
                                      </p:cBhvr>
                                      <p:to>
                                        <p:strVal val="visible"/>
                                      </p:to>
                                    </p:set>
                                    <p:animEffect transition="in" filter="blinds(horizontal)">
                                      <p:cBhvr>
                                        <p:cTn id="7" dur="500"/>
                                        <p:tgtEl>
                                          <p:spTgt spid="3041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4136"/>
                                        </p:tgtEl>
                                        <p:attrNameLst>
                                          <p:attrName>style.visibility</p:attrName>
                                        </p:attrNameLst>
                                      </p:cBhvr>
                                      <p:to>
                                        <p:strVal val="visible"/>
                                      </p:to>
                                    </p:set>
                                    <p:animEffect transition="in" filter="blinds(horizontal)">
                                      <p:cBhvr>
                                        <p:cTn id="12" dur="500"/>
                                        <p:tgtEl>
                                          <p:spTgt spid="3041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4138"/>
                                        </p:tgtEl>
                                        <p:attrNameLst>
                                          <p:attrName>style.visibility</p:attrName>
                                        </p:attrNameLst>
                                      </p:cBhvr>
                                      <p:to>
                                        <p:strVal val="visible"/>
                                      </p:to>
                                    </p:set>
                                    <p:animEffect transition="in" filter="blinds(horizontal)">
                                      <p:cBhvr>
                                        <p:cTn id="17" dur="500"/>
                                        <p:tgtEl>
                                          <p:spTgt spid="3041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4140"/>
                                        </p:tgtEl>
                                        <p:attrNameLst>
                                          <p:attrName>style.visibility</p:attrName>
                                        </p:attrNameLst>
                                      </p:cBhvr>
                                      <p:to>
                                        <p:strVal val="visible"/>
                                      </p:to>
                                    </p:set>
                                    <p:animEffect transition="in" filter="blinds(horizontal)">
                                      <p:cBhvr>
                                        <p:cTn id="22" dur="500"/>
                                        <p:tgtEl>
                                          <p:spTgt spid="304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4" grpId="0"/>
      <p:bldP spid="304136" grpId="0"/>
      <p:bldP spid="304138" grpId="0"/>
      <p:bldP spid="30414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8296" name="Text Box 8"/>
          <p:cNvSpPr txBox="1"/>
          <p:nvPr/>
        </p:nvSpPr>
        <p:spPr>
          <a:xfrm>
            <a:off x="609600" y="1747838"/>
            <a:ext cx="8153400" cy="4348162"/>
          </a:xfrm>
          <a:prstGeom prst="rect">
            <a:avLst/>
          </a:prstGeom>
          <a:noFill/>
          <a:ln w="9525">
            <a:noFill/>
          </a:ln>
        </p:spPr>
        <p:txBody>
          <a:bodyPr>
            <a:spAutoFit/>
          </a:bodyPr>
          <a:p>
            <a:pPr algn="l">
              <a:lnSpc>
                <a:spcPct val="105000"/>
              </a:lnSpc>
            </a:pPr>
            <a:r>
              <a:rPr lang="en-US" altLang="zh-CN" sz="3800" b="1" dirty="0">
                <a:solidFill>
                  <a:srgbClr val="006600"/>
                </a:solidFill>
                <a:latin typeface="Times New Roman" panose="02020603050405020304" pitchFamily="18" charset="0"/>
              </a:rPr>
              <a:t>It is important to know how to stay away from danger, but sometimes people do get hurt. Do you know what should you do first? Millie and Daniel are talking about first aid. Listen to their conversation and answer the following questions.</a:t>
            </a:r>
            <a:endParaRPr lang="en-US" altLang="zh-CN" sz="3800" b="1" dirty="0">
              <a:solidFill>
                <a:srgbClr val="006600"/>
              </a:solidFill>
              <a:latin typeface="Times New Roman" panose="02020603050405020304" pitchFamily="18" charset="0"/>
            </a:endParaRPr>
          </a:p>
        </p:txBody>
      </p:sp>
      <p:sp>
        <p:nvSpPr>
          <p:cNvPr id="16387" name="Rectangle 12"/>
          <p:cNvSpPr/>
          <p:nvPr/>
        </p:nvSpPr>
        <p:spPr>
          <a:xfrm>
            <a:off x="381000" y="923925"/>
            <a:ext cx="8305800" cy="671513"/>
          </a:xfrm>
          <a:prstGeom prst="rect">
            <a:avLst/>
          </a:prstGeom>
          <a:noFill/>
          <a:ln w="9525">
            <a:noFill/>
          </a:ln>
        </p:spPr>
        <p:txBody>
          <a:bodyPr>
            <a:spAutoFit/>
          </a:bodyPr>
          <a:p>
            <a:pPr algn="l">
              <a:spcBef>
                <a:spcPct val="15000"/>
              </a:spcBef>
            </a:pPr>
            <a:r>
              <a:rPr lang="en-US" altLang="zh-CN" sz="3800" b="1" dirty="0">
                <a:solidFill>
                  <a:srgbClr val="0000FF"/>
                </a:solidFill>
                <a:latin typeface="Times New Roman" panose="02020603050405020304" pitchFamily="18" charset="0"/>
              </a:rPr>
              <a:t>Speak up: What should we do first?</a:t>
            </a:r>
            <a:endParaRPr lang="en-US" altLang="zh-CN" sz="3800" b="1" dirty="0">
              <a:solidFill>
                <a:srgbClr val="0000FF"/>
              </a:solidFill>
              <a:latin typeface="Times New Roman" panose="02020603050405020304" pitchFamily="18" charset="0"/>
            </a:endParaRPr>
          </a:p>
        </p:txBody>
      </p:sp>
      <p:pic>
        <p:nvPicPr>
          <p:cNvPr id="2" name="Unit 8_Integrated skills B.mp3">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7543800" y="5486400"/>
            <a:ext cx="1219200" cy="1219200"/>
          </a:xfrm>
          <a:prstGeom prst="rect">
            <a:avLst/>
          </a:prstGeom>
          <a:noFill/>
          <a:ln w="9525">
            <a:noFill/>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8296"/>
                                        </p:tgtEl>
                                        <p:attrNameLst>
                                          <p:attrName>style.visibility</p:attrName>
                                        </p:attrNameLst>
                                      </p:cBhvr>
                                      <p:to>
                                        <p:strVal val="visible"/>
                                      </p:to>
                                    </p:set>
                                    <p:animEffect transition="in" filter="blinds(horizontal)">
                                      <p:cBhvr>
                                        <p:cTn id="7" dur="500"/>
                                        <p:tgtEl>
                                          <p:spTgt spid="26829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31900" fill="hold"/>
                                        <p:tgtEl>
                                          <p:spTgt spid="2"/>
                                        </p:tgtEl>
                                      </p:cBhvr>
                                    </p:cmd>
                                  </p:childTnLst>
                                </p:cTn>
                              </p:par>
                            </p:childTnLst>
                          </p:cTn>
                        </p:par>
                      </p:childTnLst>
                    </p:cTn>
                  </p:par>
                </p:childTnLst>
              </p:cTn>
              <p:nextCondLst>
                <p:cond evt="onClick" delay="0">
                  <p:tgtEl>
                    <p:spTgt spid="2"/>
                  </p:tgtEl>
                </p:cond>
              </p:nextCondLst>
            </p:seq>
            <p:audio>
              <p:cMediaNode vol="80000">
                <p:cTn id="13" fill="hold" display="0">
                  <p:stCondLst>
                    <p:cond delay="indefinite"/>
                  </p:stCondLst>
                  <p:endCondLst>
                    <p:cond evt="onStopAudio" delay="0">
                      <p:tgtEl>
                        <p:sldTgt/>
                      </p:tgtEl>
                    </p:cond>
                  </p:endCondLst>
                </p:cTn>
                <p:tgtEl>
                  <p:spTgt spid="2"/>
                </p:tgtEl>
              </p:cMediaNode>
            </p:audio>
          </p:childTnLst>
        </p:cTn>
      </p:par>
    </p:tnLst>
    <p:bldLst>
      <p:bldP spid="2682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0338" name="Text Box 2"/>
          <p:cNvSpPr txBox="1"/>
          <p:nvPr/>
        </p:nvSpPr>
        <p:spPr>
          <a:xfrm>
            <a:off x="304800" y="533400"/>
            <a:ext cx="8229600" cy="4514850"/>
          </a:xfrm>
          <a:prstGeom prst="rect">
            <a:avLst/>
          </a:prstGeom>
          <a:noFill/>
          <a:ln w="9525">
            <a:noFill/>
          </a:ln>
        </p:spPr>
        <p:txBody>
          <a:bodyPr>
            <a:spAutoFit/>
          </a:bodyPr>
          <a:p>
            <a:pPr marL="342900" indent="-342900" algn="l">
              <a:lnSpc>
                <a:spcPct val="115000"/>
              </a:lnSpc>
              <a:buAutoNum type="arabicPeriod"/>
            </a:pPr>
            <a:r>
              <a:rPr lang="en-US" altLang="zh-CN" sz="3600" b="1" dirty="0">
                <a:latin typeface="Times New Roman" panose="02020603050405020304" pitchFamily="18" charset="0"/>
              </a:rPr>
              <a:t> What to do first when people burn</a:t>
            </a:r>
            <a:endParaRPr lang="en-US" altLang="zh-CN" sz="3600" b="1" dirty="0">
              <a:latin typeface="Times New Roman" panose="02020603050405020304" pitchFamily="18" charset="0"/>
            </a:endParaRPr>
          </a:p>
          <a:p>
            <a:pPr marL="342900" indent="-342900" algn="l">
              <a:lnSpc>
                <a:spcPct val="115000"/>
              </a:lnSpc>
            </a:pPr>
            <a:r>
              <a:rPr lang="en-US" altLang="zh-CN" sz="3600" b="1" dirty="0">
                <a:latin typeface="Times New Roman" panose="02020603050405020304" pitchFamily="18" charset="0"/>
              </a:rPr>
              <a:t>    their hands?</a:t>
            </a:r>
            <a:endParaRPr lang="en-US" altLang="zh-CN" sz="3600" b="1" dirty="0">
              <a:latin typeface="Times New Roman" panose="02020603050405020304" pitchFamily="18" charset="0"/>
            </a:endParaRPr>
          </a:p>
          <a:p>
            <a:pPr marL="342900" indent="-342900" algn="l">
              <a:lnSpc>
                <a:spcPct val="115000"/>
              </a:lnSpc>
            </a:pPr>
            <a:endParaRPr lang="en-US" altLang="zh-CN" sz="3600" b="1" dirty="0">
              <a:latin typeface="Times New Roman" panose="02020603050405020304" pitchFamily="18" charset="0"/>
            </a:endParaRPr>
          </a:p>
          <a:p>
            <a:pPr marL="342900" indent="-342900" algn="l">
              <a:lnSpc>
                <a:spcPct val="115000"/>
              </a:lnSpc>
            </a:pPr>
            <a:endParaRPr lang="en-US" altLang="zh-CN" sz="3600" b="1" dirty="0">
              <a:latin typeface="Times New Roman" panose="02020603050405020304" pitchFamily="18" charset="0"/>
            </a:endParaRPr>
          </a:p>
          <a:p>
            <a:pPr marL="342900" indent="-342900" algn="l">
              <a:lnSpc>
                <a:spcPct val="115000"/>
              </a:lnSpc>
            </a:pPr>
            <a:r>
              <a:rPr lang="en-US" altLang="zh-CN" sz="3600" b="1" dirty="0">
                <a:latin typeface="Times New Roman" panose="02020603050405020304" pitchFamily="18" charset="0"/>
              </a:rPr>
              <a:t>2. What should they do after that?</a:t>
            </a:r>
            <a:endParaRPr lang="en-US" altLang="zh-CN" sz="3600" b="1" dirty="0">
              <a:latin typeface="Times New Roman" panose="02020603050405020304" pitchFamily="18" charset="0"/>
            </a:endParaRPr>
          </a:p>
          <a:p>
            <a:pPr marL="342900" indent="-342900" algn="l">
              <a:lnSpc>
                <a:spcPct val="115000"/>
              </a:lnSpc>
            </a:pPr>
            <a:endParaRPr lang="en-US" altLang="zh-CN" sz="3600" b="1" dirty="0">
              <a:latin typeface="Times New Roman" panose="02020603050405020304" pitchFamily="18" charset="0"/>
            </a:endParaRPr>
          </a:p>
          <a:p>
            <a:pPr marL="342900" indent="-342900" algn="l">
              <a:lnSpc>
                <a:spcPct val="115000"/>
              </a:lnSpc>
            </a:pPr>
            <a:r>
              <a:rPr lang="en-US" altLang="zh-CN" sz="3600" b="1" dirty="0">
                <a:latin typeface="Times New Roman" panose="02020603050405020304" pitchFamily="18" charset="0"/>
              </a:rPr>
              <a:t>3. Should they put any cream on it?</a:t>
            </a:r>
            <a:endParaRPr lang="en-US" altLang="zh-CN" sz="3600" b="1" dirty="0">
              <a:latin typeface="Times New Roman" panose="02020603050405020304" pitchFamily="18" charset="0"/>
            </a:endParaRPr>
          </a:p>
        </p:txBody>
      </p:sp>
      <p:sp>
        <p:nvSpPr>
          <p:cNvPr id="270339" name="Text Box 3"/>
          <p:cNvSpPr txBox="1"/>
          <p:nvPr/>
        </p:nvSpPr>
        <p:spPr>
          <a:xfrm>
            <a:off x="762000" y="1952625"/>
            <a:ext cx="8153400" cy="1190625"/>
          </a:xfrm>
          <a:prstGeom prst="rect">
            <a:avLst/>
          </a:prstGeom>
          <a:noFill/>
          <a:ln w="9525">
            <a:noFill/>
          </a:ln>
        </p:spPr>
        <p:txBody>
          <a:bodyPr>
            <a:spAutoFit/>
          </a:bodyPr>
          <a:p>
            <a:pPr algn="l"/>
            <a:r>
              <a:rPr lang="en-US" altLang="zh-CN" sz="3600" b="1" dirty="0">
                <a:solidFill>
                  <a:srgbClr val="FF0000"/>
                </a:solidFill>
                <a:latin typeface="Times New Roman" panose="02020603050405020304" pitchFamily="18" charset="0"/>
              </a:rPr>
              <a:t>They should keep their hand in cold water for about ten minutes.</a:t>
            </a:r>
            <a:endParaRPr lang="en-US" altLang="zh-CN" sz="3600" b="1" dirty="0">
              <a:solidFill>
                <a:srgbClr val="FF0000"/>
              </a:solidFill>
              <a:latin typeface="Times New Roman" panose="02020603050405020304" pitchFamily="18" charset="0"/>
            </a:endParaRPr>
          </a:p>
        </p:txBody>
      </p:sp>
      <p:sp>
        <p:nvSpPr>
          <p:cNvPr id="270340" name="Text Box 4"/>
          <p:cNvSpPr txBox="1"/>
          <p:nvPr/>
        </p:nvSpPr>
        <p:spPr>
          <a:xfrm>
            <a:off x="762000" y="3781425"/>
            <a:ext cx="7391400" cy="641350"/>
          </a:xfrm>
          <a:prstGeom prst="rect">
            <a:avLst/>
          </a:prstGeom>
          <a:noFill/>
          <a:ln w="9525">
            <a:noFill/>
          </a:ln>
        </p:spPr>
        <p:txBody>
          <a:bodyPr>
            <a:spAutoFit/>
          </a:bodyPr>
          <a:p>
            <a:pPr algn="l"/>
            <a:r>
              <a:rPr lang="en-US" altLang="zh-CN" sz="3600" b="1" dirty="0">
                <a:solidFill>
                  <a:srgbClr val="FF0000"/>
                </a:solidFill>
                <a:latin typeface="Times New Roman" panose="02020603050405020304" pitchFamily="18" charset="0"/>
              </a:rPr>
              <a:t>Cover the burn with a clean towel.</a:t>
            </a:r>
            <a:endParaRPr lang="en-US" altLang="zh-CN" sz="3600" b="1" dirty="0">
              <a:solidFill>
                <a:srgbClr val="FF0000"/>
              </a:solidFill>
              <a:latin typeface="Times New Roman" panose="02020603050405020304" pitchFamily="18" charset="0"/>
            </a:endParaRPr>
          </a:p>
        </p:txBody>
      </p:sp>
      <p:sp>
        <p:nvSpPr>
          <p:cNvPr id="270341" name="Text Box 5"/>
          <p:cNvSpPr txBox="1"/>
          <p:nvPr/>
        </p:nvSpPr>
        <p:spPr>
          <a:xfrm>
            <a:off x="838200" y="5076825"/>
            <a:ext cx="8153400" cy="1190625"/>
          </a:xfrm>
          <a:prstGeom prst="rect">
            <a:avLst/>
          </a:prstGeom>
          <a:noFill/>
          <a:ln w="9525">
            <a:noFill/>
          </a:ln>
        </p:spPr>
        <p:txBody>
          <a:bodyPr>
            <a:spAutoFit/>
          </a:bodyPr>
          <a:p>
            <a:pPr algn="l"/>
            <a:r>
              <a:rPr lang="en-US" altLang="zh-CN" sz="3600" b="1" dirty="0">
                <a:solidFill>
                  <a:srgbClr val="FF0000"/>
                </a:solidFill>
                <a:latin typeface="Times New Roman" panose="02020603050405020304" pitchFamily="18" charset="0"/>
              </a:rPr>
              <a:t>No, they shouldn’t. They should go and see the doctor.</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70338"/>
                                        </p:tgtEl>
                                        <p:attrNameLst>
                                          <p:attrName>style.visibility</p:attrName>
                                        </p:attrNameLst>
                                      </p:cBhvr>
                                      <p:to>
                                        <p:strVal val="visible"/>
                                      </p:to>
                                    </p:set>
                                    <p:animEffect transition="in" filter="blinds(horizontal)">
                                      <p:cBhvr>
                                        <p:cTn id="7" dur="500"/>
                                        <p:tgtEl>
                                          <p:spTgt spid="2703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0339"/>
                                        </p:tgtEl>
                                        <p:attrNameLst>
                                          <p:attrName>style.visibility</p:attrName>
                                        </p:attrNameLst>
                                      </p:cBhvr>
                                      <p:to>
                                        <p:strVal val="visible"/>
                                      </p:to>
                                    </p:set>
                                    <p:animEffect transition="in" filter="blinds(horizontal)">
                                      <p:cBhvr>
                                        <p:cTn id="12" dur="500"/>
                                        <p:tgtEl>
                                          <p:spTgt spid="2703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0340"/>
                                        </p:tgtEl>
                                        <p:attrNameLst>
                                          <p:attrName>style.visibility</p:attrName>
                                        </p:attrNameLst>
                                      </p:cBhvr>
                                      <p:to>
                                        <p:strVal val="visible"/>
                                      </p:to>
                                    </p:set>
                                    <p:animEffect transition="in" filter="blinds(horizontal)">
                                      <p:cBhvr>
                                        <p:cTn id="17" dur="500"/>
                                        <p:tgtEl>
                                          <p:spTgt spid="2703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70341"/>
                                        </p:tgtEl>
                                        <p:attrNameLst>
                                          <p:attrName>style.visibility</p:attrName>
                                        </p:attrNameLst>
                                      </p:cBhvr>
                                      <p:to>
                                        <p:strVal val="visible"/>
                                      </p:to>
                                    </p:set>
                                    <p:animEffect transition="in" filter="blinds(horizontal)">
                                      <p:cBhvr>
                                        <p:cTn id="22" dur="500"/>
                                        <p:tgtEl>
                                          <p:spTgt spid="270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8" grpId="0"/>
      <p:bldP spid="270339" grpId="0"/>
      <p:bldP spid="270340" grpId="0"/>
      <p:bldP spid="27034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8772" name="Picture 4" descr="93"/>
          <p:cNvPicPr>
            <a:picLocks noChangeAspect="1"/>
          </p:cNvPicPr>
          <p:nvPr/>
        </p:nvPicPr>
        <p:blipFill>
          <a:blip r:embed="rId1"/>
          <a:stretch>
            <a:fillRect/>
          </a:stretch>
        </p:blipFill>
        <p:spPr>
          <a:xfrm>
            <a:off x="2819400" y="990600"/>
            <a:ext cx="3200400" cy="1446213"/>
          </a:xfrm>
          <a:prstGeom prst="rect">
            <a:avLst/>
          </a:prstGeom>
          <a:noFill/>
          <a:ln w="9525">
            <a:noFill/>
          </a:ln>
        </p:spPr>
      </p:pic>
      <p:sp>
        <p:nvSpPr>
          <p:cNvPr id="18435" name="Text Box 5"/>
          <p:cNvSpPr txBox="1"/>
          <p:nvPr/>
        </p:nvSpPr>
        <p:spPr>
          <a:xfrm>
            <a:off x="3657600" y="1219200"/>
            <a:ext cx="1371600" cy="701675"/>
          </a:xfrm>
          <a:prstGeom prst="rect">
            <a:avLst/>
          </a:prstGeom>
          <a:noFill/>
          <a:ln w="9525">
            <a:noFill/>
          </a:ln>
        </p:spPr>
        <p:txBody>
          <a:bodyPr>
            <a:spAutoFit/>
          </a:bodyPr>
          <a:p>
            <a:pPr>
              <a:spcBef>
                <a:spcPct val="50000"/>
              </a:spcBef>
            </a:pPr>
            <a:r>
              <a:rPr lang="en-US" altLang="zh-CN" sz="4000" b="1" dirty="0">
                <a:latin typeface="Times New Roman" panose="02020603050405020304" pitchFamily="18" charset="0"/>
              </a:rPr>
              <a:t>Talk</a:t>
            </a:r>
            <a:endParaRPr lang="en-US" altLang="zh-CN" sz="4000" b="1" dirty="0">
              <a:latin typeface="Times New Roman" panose="02020603050405020304" pitchFamily="18" charset="0"/>
            </a:endParaRPr>
          </a:p>
        </p:txBody>
      </p:sp>
      <p:sp>
        <p:nvSpPr>
          <p:cNvPr id="18436" name="Text Box 6"/>
          <p:cNvSpPr txBox="1"/>
          <p:nvPr/>
        </p:nvSpPr>
        <p:spPr>
          <a:xfrm>
            <a:off x="1143000" y="2514600"/>
            <a:ext cx="7010400" cy="2563813"/>
          </a:xfrm>
          <a:prstGeom prst="rect">
            <a:avLst/>
          </a:prstGeom>
          <a:noFill/>
          <a:ln w="9525">
            <a:noFill/>
          </a:ln>
        </p:spPr>
        <p:txBody>
          <a:bodyPr>
            <a:spAutoFit/>
          </a:bodyPr>
          <a:p>
            <a:pPr algn="l">
              <a:lnSpc>
                <a:spcPct val="150000"/>
              </a:lnSpc>
              <a:spcBef>
                <a:spcPct val="50000"/>
              </a:spcBef>
            </a:pPr>
            <a:r>
              <a:rPr lang="en-US" altLang="zh-CN" sz="3600" b="1" dirty="0">
                <a:latin typeface="Times New Roman" panose="02020603050405020304" pitchFamily="18" charset="0"/>
              </a:rPr>
              <a:t>Work in pairs. Tell your partner about first aid. Use Millie and Daniel’s conversation as a model.</a:t>
            </a:r>
            <a:endParaRPr lang="en-US" altLang="zh-CN" sz="3600" b="1" dirty="0">
              <a:latin typeface="Times New Roman" panose="02020603050405020304"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88772"/>
                                        </p:tgtEl>
                                        <p:attrNameLst>
                                          <p:attrName>style.visibility</p:attrName>
                                        </p:attrNameLst>
                                      </p:cBhvr>
                                      <p:to>
                                        <p:strVal val="visible"/>
                                      </p:to>
                                    </p:set>
                                    <p:animEffect transition="in" filter="blinds(horizontal)">
                                      <p:cBhvr>
                                        <p:cTn id="7" dur="500"/>
                                        <p:tgtEl>
                                          <p:spTgt spid="288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WordArt 4"/>
          <p:cNvSpPr>
            <a:spLocks noTextEdit="1"/>
          </p:cNvSpPr>
          <p:nvPr/>
        </p:nvSpPr>
        <p:spPr>
          <a:xfrm>
            <a:off x="2743200" y="304800"/>
            <a:ext cx="3048000" cy="914400"/>
          </a:xfrm>
          <a:prstGeom prst="rect">
            <a:avLst/>
          </a:prstGeom>
        </p:spPr>
        <p:txBody>
          <a:bodyPr wrap="none" fromWordArt="1">
            <a:prstTxWarp prst="textPlain">
              <a:avLst>
                <a:gd name="adj" fmla="val 50000"/>
              </a:avLst>
            </a:prstTxWarp>
            <a:normAutofit/>
          </a:bodyPr>
          <a:p>
            <a:pPr algn="ctr"/>
            <a:r>
              <a:rPr lang="zh-CN" altLang="en-US" sz="36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Arial Narrow" panose="020B0606020202030204" charset="0"/>
                <a:ea typeface="Arial Narrow" panose="020B0606020202030204" charset="0"/>
              </a:rPr>
              <a:t>Homework</a:t>
            </a:r>
            <a:endParaRPr lang="zh-CN" altLang="en-US" sz="36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Arial Narrow" panose="020B0606020202030204" charset="0"/>
              <a:ea typeface="Arial Narrow" panose="020B0606020202030204" charset="0"/>
            </a:endParaRPr>
          </a:p>
        </p:txBody>
      </p:sp>
      <p:sp>
        <p:nvSpPr>
          <p:cNvPr id="19459" name="Text Box 5"/>
          <p:cNvSpPr txBox="1"/>
          <p:nvPr/>
        </p:nvSpPr>
        <p:spPr>
          <a:xfrm>
            <a:off x="304800" y="1352550"/>
            <a:ext cx="8458200" cy="2838450"/>
          </a:xfrm>
          <a:prstGeom prst="rect">
            <a:avLst/>
          </a:prstGeom>
          <a:noFill/>
          <a:ln w="9525">
            <a:noFill/>
          </a:ln>
        </p:spPr>
        <p:txBody>
          <a:bodyPr>
            <a:spAutoFit/>
          </a:bodyPr>
          <a:p>
            <a:pPr algn="l"/>
            <a:r>
              <a:rPr lang="zh-CN" altLang="en-US" sz="3600" b="1" dirty="0">
                <a:solidFill>
                  <a:srgbClr val="003300"/>
                </a:solidFill>
                <a:latin typeface="Times New Roman" panose="02020603050405020304" pitchFamily="18" charset="0"/>
              </a:rPr>
              <a:t>根据所给的汉语意思，完成句子。</a:t>
            </a:r>
            <a:endParaRPr lang="zh-CN" altLang="en-US" sz="3600" b="1" dirty="0">
              <a:solidFill>
                <a:srgbClr val="003300"/>
              </a:solidFill>
              <a:latin typeface="Times New Roman" panose="02020603050405020304" pitchFamily="18" charset="0"/>
            </a:endParaRPr>
          </a:p>
          <a:p>
            <a:pPr algn="l"/>
            <a:r>
              <a:rPr lang="en-US" altLang="zh-CN" sz="3600" b="1" dirty="0">
                <a:latin typeface="Times New Roman" panose="02020603050405020304" pitchFamily="18" charset="0"/>
              </a:rPr>
              <a:t>1. </a:t>
            </a:r>
            <a:r>
              <a:rPr lang="zh-CN" altLang="en-US" sz="3600" b="1" dirty="0">
                <a:latin typeface="Times New Roman" panose="02020603050405020304" pitchFamily="18" charset="0"/>
              </a:rPr>
              <a:t>因为大雪，他的车抛锚了。</a:t>
            </a:r>
            <a:endParaRPr lang="zh-CN" altLang="en-US" sz="3600" b="1" dirty="0">
              <a:latin typeface="Times New Roman" panose="02020603050405020304" pitchFamily="18" charset="0"/>
            </a:endParaRPr>
          </a:p>
          <a:p>
            <a:pPr algn="l"/>
            <a:r>
              <a:rPr lang="en-US" altLang="zh-CN" sz="3600" b="1" dirty="0">
                <a:latin typeface="Times New Roman" panose="02020603050405020304" pitchFamily="18" charset="0"/>
              </a:rPr>
              <a:t>His car _______________the heavy snow.</a:t>
            </a:r>
            <a:endParaRPr lang="en-US" altLang="zh-CN" sz="3600" b="1" dirty="0">
              <a:latin typeface="Times New Roman" panose="02020603050405020304" pitchFamily="18" charset="0"/>
            </a:endParaRPr>
          </a:p>
          <a:p>
            <a:pPr algn="l"/>
            <a:r>
              <a:rPr lang="en-US" altLang="zh-CN" sz="3600" b="1" dirty="0">
                <a:latin typeface="Times New Roman" panose="02020603050405020304" pitchFamily="18" charset="0"/>
              </a:rPr>
              <a:t>2. </a:t>
            </a:r>
            <a:r>
              <a:rPr lang="zh-CN" altLang="en-US" sz="3600" b="1" dirty="0">
                <a:latin typeface="Times New Roman" panose="02020603050405020304" pitchFamily="18" charset="0"/>
              </a:rPr>
              <a:t>我们正在谈论汤姆，这时他走了进来。</a:t>
            </a:r>
            <a:endParaRPr lang="zh-CN" altLang="en-US" sz="3600" b="1" dirty="0">
              <a:latin typeface="Times New Roman" panose="02020603050405020304" pitchFamily="18" charset="0"/>
            </a:endParaRPr>
          </a:p>
          <a:p>
            <a:pPr algn="l"/>
            <a:r>
              <a:rPr lang="en-US" altLang="zh-CN" sz="3600" b="1" dirty="0">
                <a:latin typeface="Times New Roman" panose="02020603050405020304" pitchFamily="18" charset="0"/>
              </a:rPr>
              <a:t>We were talking about Tom ___ the room.</a:t>
            </a:r>
            <a:endParaRPr lang="en-US" altLang="zh-CN" sz="3600" b="1" dirty="0">
              <a:latin typeface="Times New Roman" panose="02020603050405020304" pitchFamily="18" charset="0"/>
            </a:endParaRPr>
          </a:p>
        </p:txBody>
      </p:sp>
      <p:sp>
        <p:nvSpPr>
          <p:cNvPr id="19460" name="Text Box 8"/>
          <p:cNvSpPr txBox="1"/>
          <p:nvPr/>
        </p:nvSpPr>
        <p:spPr>
          <a:xfrm>
            <a:off x="304800" y="4187825"/>
            <a:ext cx="8610600" cy="2289175"/>
          </a:xfrm>
          <a:prstGeom prst="rect">
            <a:avLst/>
          </a:prstGeom>
          <a:noFill/>
          <a:ln w="9525">
            <a:noFill/>
          </a:ln>
        </p:spPr>
        <p:txBody>
          <a:bodyPr>
            <a:spAutoFit/>
          </a:bodyPr>
          <a:p>
            <a:pPr algn="l"/>
            <a:r>
              <a:rPr lang="en-US" altLang="zh-CN" sz="3600" b="1" dirty="0">
                <a:latin typeface="Times New Roman" panose="02020603050405020304" pitchFamily="18" charset="0"/>
              </a:rPr>
              <a:t>3. </a:t>
            </a:r>
            <a:r>
              <a:rPr lang="zh-CN" altLang="en-US" sz="3600" b="1" dirty="0">
                <a:latin typeface="Times New Roman" panose="02020603050405020304" pitchFamily="18" charset="0"/>
              </a:rPr>
              <a:t>我在拍照的时候，一个雪球击中了我。</a:t>
            </a:r>
            <a:endParaRPr lang="zh-CN" altLang="en-US" sz="3600" b="1" dirty="0">
              <a:latin typeface="Times New Roman" panose="02020603050405020304" pitchFamily="18" charset="0"/>
            </a:endParaRPr>
          </a:p>
          <a:p>
            <a:pPr algn="l"/>
            <a:r>
              <a:rPr lang="en-US" altLang="zh-CN" sz="3600" b="1" dirty="0">
                <a:latin typeface="Times New Roman" panose="02020603050405020304" pitchFamily="18" charset="0"/>
              </a:rPr>
              <a:t>A snowball _________________________</a:t>
            </a:r>
            <a:endParaRPr lang="en-US" altLang="zh-CN" sz="3600" b="1" dirty="0">
              <a:latin typeface="Times New Roman" panose="02020603050405020304" pitchFamily="18" charset="0"/>
            </a:endParaRPr>
          </a:p>
          <a:p>
            <a:pPr algn="l"/>
            <a:r>
              <a:rPr lang="en-US" altLang="zh-CN" sz="3600" b="1" dirty="0">
                <a:latin typeface="Times New Roman" panose="02020603050405020304" pitchFamily="18" charset="0"/>
              </a:rPr>
              <a:t>4. </a:t>
            </a:r>
            <a:r>
              <a:rPr lang="zh-CN" altLang="en-US" sz="3600" b="1" dirty="0">
                <a:latin typeface="Times New Roman" panose="02020603050405020304" pitchFamily="18" charset="0"/>
              </a:rPr>
              <a:t>在他跑向大门的时候，我们拦住了他。</a:t>
            </a:r>
            <a:endParaRPr lang="zh-CN" altLang="en-US" sz="3600" b="1" dirty="0">
              <a:latin typeface="Times New Roman" panose="02020603050405020304" pitchFamily="18" charset="0"/>
            </a:endParaRPr>
          </a:p>
          <a:p>
            <a:pPr algn="l"/>
            <a:r>
              <a:rPr lang="en-US" altLang="zh-CN" sz="3600" b="1" dirty="0">
                <a:latin typeface="Times New Roman" panose="02020603050405020304" pitchFamily="18" charset="0"/>
              </a:rPr>
              <a:t>We stopped him _____________ the door.</a:t>
            </a:r>
            <a:endParaRPr lang="en-US" altLang="zh-CN" sz="3600" b="1" dirty="0">
              <a:latin typeface="Times New Roman" panose="02020603050405020304" pitchFamily="18" charset="0"/>
            </a:endParaRPr>
          </a:p>
        </p:txBody>
      </p:sp>
    </p:spTree>
  </p:cSld>
  <p:clrMapOvr>
    <a:masterClrMapping/>
  </p:clrMapOvr>
  <p:transition>
    <p:blinds/>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290821" name="Text Box 5"/>
          <p:cNvSpPr txBox="1"/>
          <p:nvPr/>
        </p:nvSpPr>
        <p:spPr>
          <a:xfrm>
            <a:off x="685800" y="3457575"/>
            <a:ext cx="7924800" cy="1465263"/>
          </a:xfrm>
          <a:prstGeom prst="rect">
            <a:avLst/>
          </a:prstGeom>
          <a:noFill/>
          <a:ln w="9525">
            <a:noFill/>
          </a:ln>
        </p:spPr>
        <p:txBody>
          <a:bodyPr>
            <a:spAutoFit/>
          </a:bodyPr>
          <a:p>
            <a:pPr algn="l">
              <a:spcBef>
                <a:spcPct val="50000"/>
              </a:spcBef>
            </a:pPr>
            <a:r>
              <a:rPr lang="en-US" altLang="zh-CN" sz="3600" b="1" dirty="0">
                <a:latin typeface="Times New Roman" panose="02020603050405020304" pitchFamily="18" charset="0"/>
              </a:rPr>
              <a:t>3. hit me when / while I was taking  </a:t>
            </a:r>
            <a:endParaRPr lang="en-US" altLang="zh-CN" sz="3600" b="1" dirty="0">
              <a:latin typeface="Times New Roman" panose="02020603050405020304" pitchFamily="18" charset="0"/>
            </a:endParaRPr>
          </a:p>
          <a:p>
            <a:pPr algn="l">
              <a:spcBef>
                <a:spcPct val="50000"/>
              </a:spcBef>
            </a:pPr>
            <a:r>
              <a:rPr lang="en-US" altLang="zh-CN" sz="3600" b="1" dirty="0">
                <a:latin typeface="Times New Roman" panose="02020603050405020304" pitchFamily="18" charset="0"/>
              </a:rPr>
              <a:t>    photos.</a:t>
            </a:r>
            <a:endParaRPr lang="en-US" altLang="zh-CN" sz="3600" b="1" dirty="0">
              <a:latin typeface="Times New Roman" panose="02020603050405020304" pitchFamily="18" charset="0"/>
            </a:endParaRPr>
          </a:p>
        </p:txBody>
      </p:sp>
      <p:sp>
        <p:nvSpPr>
          <p:cNvPr id="20483" name="Text Box 7"/>
          <p:cNvSpPr txBox="1"/>
          <p:nvPr/>
        </p:nvSpPr>
        <p:spPr>
          <a:xfrm>
            <a:off x="685800" y="5073650"/>
            <a:ext cx="8305800" cy="641350"/>
          </a:xfrm>
          <a:prstGeom prst="rect">
            <a:avLst/>
          </a:prstGeom>
          <a:noFill/>
          <a:ln w="9525">
            <a:noFill/>
          </a:ln>
        </p:spPr>
        <p:txBody>
          <a:bodyPr>
            <a:spAutoFit/>
          </a:bodyPr>
          <a:p>
            <a:pPr algn="l">
              <a:spcBef>
                <a:spcPct val="50000"/>
              </a:spcBef>
            </a:pPr>
            <a:r>
              <a:rPr lang="en-US" altLang="zh-CN" sz="3600" b="1" dirty="0">
                <a:latin typeface="Times New Roman" panose="02020603050405020304" pitchFamily="18" charset="0"/>
              </a:rPr>
              <a:t>4. when / while he was running towards</a:t>
            </a:r>
            <a:endParaRPr lang="en-US" altLang="zh-CN" sz="3600" b="1" dirty="0">
              <a:latin typeface="Times New Roman" panose="02020603050405020304" pitchFamily="18" charset="0"/>
            </a:endParaRPr>
          </a:p>
        </p:txBody>
      </p:sp>
      <p:sp>
        <p:nvSpPr>
          <p:cNvPr id="290825" name="Text Box 9"/>
          <p:cNvSpPr txBox="1"/>
          <p:nvPr/>
        </p:nvSpPr>
        <p:spPr>
          <a:xfrm>
            <a:off x="457200" y="1857375"/>
            <a:ext cx="5486400" cy="641350"/>
          </a:xfrm>
          <a:prstGeom prst="rect">
            <a:avLst/>
          </a:prstGeom>
          <a:noFill/>
          <a:ln w="9525">
            <a:noFill/>
          </a:ln>
        </p:spPr>
        <p:txBody>
          <a:bodyPr>
            <a:spAutoFit/>
          </a:bodyPr>
          <a:p>
            <a:pPr>
              <a:spcBef>
                <a:spcPct val="50000"/>
              </a:spcBef>
            </a:pPr>
            <a:r>
              <a:rPr lang="en-US" altLang="zh-CN" sz="3600" b="1" dirty="0">
                <a:latin typeface="Times New Roman" panose="02020603050405020304" pitchFamily="18" charset="0"/>
              </a:rPr>
              <a:t>1. broke down because of</a:t>
            </a:r>
            <a:endParaRPr lang="en-US" altLang="zh-CN" sz="3600" b="1" dirty="0">
              <a:latin typeface="Times New Roman" panose="02020603050405020304" pitchFamily="18" charset="0"/>
            </a:endParaRPr>
          </a:p>
        </p:txBody>
      </p:sp>
      <p:sp>
        <p:nvSpPr>
          <p:cNvPr id="290826" name="Text Box 10"/>
          <p:cNvSpPr txBox="1"/>
          <p:nvPr/>
        </p:nvSpPr>
        <p:spPr>
          <a:xfrm>
            <a:off x="685800" y="2619375"/>
            <a:ext cx="5867400" cy="641350"/>
          </a:xfrm>
          <a:prstGeom prst="rect">
            <a:avLst/>
          </a:prstGeom>
          <a:noFill/>
          <a:ln w="9525">
            <a:noFill/>
          </a:ln>
        </p:spPr>
        <p:txBody>
          <a:bodyPr>
            <a:spAutoFit/>
          </a:bodyPr>
          <a:p>
            <a:pPr algn="l">
              <a:spcBef>
                <a:spcPct val="50000"/>
              </a:spcBef>
            </a:pPr>
            <a:r>
              <a:rPr lang="en-US" altLang="zh-CN" sz="3600" b="1" dirty="0">
                <a:latin typeface="Times New Roman" panose="02020603050405020304" pitchFamily="18" charset="0"/>
              </a:rPr>
              <a:t>2. when he walked into</a:t>
            </a:r>
            <a:endParaRPr lang="en-US" altLang="zh-CN" sz="3600" b="1" dirty="0">
              <a:latin typeface="Times New Roman" panose="02020603050405020304" pitchFamily="18" charset="0"/>
            </a:endParaRPr>
          </a:p>
        </p:txBody>
      </p:sp>
      <p:sp>
        <p:nvSpPr>
          <p:cNvPr id="20486" name="Text Box 11"/>
          <p:cNvSpPr txBox="1"/>
          <p:nvPr/>
        </p:nvSpPr>
        <p:spPr>
          <a:xfrm>
            <a:off x="3124200" y="533400"/>
            <a:ext cx="2362200" cy="1006475"/>
          </a:xfrm>
          <a:prstGeom prst="rect">
            <a:avLst/>
          </a:prstGeom>
          <a:noFill/>
          <a:ln w="9525">
            <a:noFill/>
          </a:ln>
        </p:spPr>
        <p:txBody>
          <a:bodyPr>
            <a:spAutoFit/>
          </a:bodyPr>
          <a:p>
            <a:pPr>
              <a:spcBef>
                <a:spcPct val="50000"/>
              </a:spcBef>
            </a:pPr>
            <a:r>
              <a:rPr lang="en-US" altLang="zh-CN" sz="6000" b="1" dirty="0">
                <a:solidFill>
                  <a:srgbClr val="800000"/>
                </a:solidFill>
                <a:latin typeface="Times New Roman" panose="02020603050405020304" pitchFamily="18" charset="0"/>
              </a:rPr>
              <a:t>Keys</a:t>
            </a:r>
            <a:endParaRPr lang="en-US" altLang="zh-CN" sz="6000" b="1" dirty="0">
              <a:solidFill>
                <a:srgbClr val="800000"/>
              </a:solidFill>
              <a:latin typeface="Times New Roman" panose="02020603050405020304"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0821"/>
                                        </p:tgtEl>
                                        <p:attrNameLst>
                                          <p:attrName>style.visibility</p:attrName>
                                        </p:attrNameLst>
                                      </p:cBhvr>
                                      <p:to>
                                        <p:strVal val="visible"/>
                                      </p:to>
                                    </p:set>
                                    <p:animEffect transition="in" filter="slide(fromBottom)">
                                      <p:cBhvr>
                                        <p:cTn id="7" dur="500"/>
                                        <p:tgtEl>
                                          <p:spTgt spid="29082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90825"/>
                                        </p:tgtEl>
                                        <p:attrNameLst>
                                          <p:attrName>style.visibility</p:attrName>
                                        </p:attrNameLst>
                                      </p:cBhvr>
                                      <p:to>
                                        <p:strVal val="visible"/>
                                      </p:to>
                                    </p:set>
                                    <p:anim calcmode="lin" valueType="num">
                                      <p:cBhvr>
                                        <p:cTn id="12" dur="500" fill="hold"/>
                                        <p:tgtEl>
                                          <p:spTgt spid="290825"/>
                                        </p:tgtEl>
                                        <p:attrNameLst>
                                          <p:attrName>ppt_w</p:attrName>
                                        </p:attrNameLst>
                                      </p:cBhvr>
                                      <p:tavLst>
                                        <p:tav tm="0">
                                          <p:val>
                                            <p:fltVal val="0.000000"/>
                                          </p:val>
                                        </p:tav>
                                        <p:tav tm="100000">
                                          <p:val>
                                            <p:strVal val="#ppt_w"/>
                                          </p:val>
                                        </p:tav>
                                      </p:tavLst>
                                    </p:anim>
                                    <p:anim calcmode="lin" valueType="num">
                                      <p:cBhvr>
                                        <p:cTn id="13" dur="500" fill="hold"/>
                                        <p:tgtEl>
                                          <p:spTgt spid="290825"/>
                                        </p:tgtEl>
                                        <p:attrNameLst>
                                          <p:attrName>ppt_h</p:attrName>
                                        </p:attrNameLst>
                                      </p:cBhvr>
                                      <p:tavLst>
                                        <p:tav tm="0">
                                          <p:val>
                                            <p:fltVal val="0.00000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90826">
                                            <p:txEl>
                                              <p:charRg st="0" end="23"/>
                                            </p:txEl>
                                          </p:spTgt>
                                        </p:tgtEl>
                                        <p:attrNameLst>
                                          <p:attrName>style.visibility</p:attrName>
                                        </p:attrNameLst>
                                      </p:cBhvr>
                                      <p:to>
                                        <p:strVal val="visible"/>
                                      </p:to>
                                    </p:set>
                                    <p:animEffect transition="in" filter="dissolve">
                                      <p:cBhvr>
                                        <p:cTn id="18" dur="500"/>
                                        <p:tgtEl>
                                          <p:spTgt spid="290826">
                                            <p:txEl>
                                              <p:charRg st="0"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21" grpId="0"/>
      <p:bldP spid="2908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8" name="Text Box 6"/>
          <p:cNvSpPr txBox="1"/>
          <p:nvPr/>
        </p:nvSpPr>
        <p:spPr>
          <a:xfrm>
            <a:off x="3733800" y="2481263"/>
            <a:ext cx="4953000" cy="3386137"/>
          </a:xfrm>
          <a:prstGeom prst="rect">
            <a:avLst/>
          </a:prstGeom>
          <a:noFill/>
          <a:ln w="9525">
            <a:noFill/>
          </a:ln>
        </p:spPr>
        <p:txBody>
          <a:bodyPr>
            <a:spAutoFit/>
          </a:bodyPr>
          <a:p>
            <a:pPr algn="l">
              <a:lnSpc>
                <a:spcPct val="120000"/>
              </a:lnSpc>
            </a:pPr>
            <a:r>
              <a:rPr lang="zh-CN" altLang="en-US" sz="3600" b="1" dirty="0">
                <a:solidFill>
                  <a:srgbClr val="0000CC"/>
                </a:solidFill>
                <a:latin typeface="Times New Roman" panose="02020603050405020304" pitchFamily="18" charset="0"/>
              </a:rPr>
              <a:t>尽可能</a:t>
            </a:r>
            <a:endParaRPr lang="zh-CN" altLang="en-US" sz="3600" b="1" dirty="0">
              <a:solidFill>
                <a:srgbClr val="0000CC"/>
              </a:solidFill>
              <a:latin typeface="Times New Roman" panose="02020603050405020304" pitchFamily="18" charset="0"/>
            </a:endParaRPr>
          </a:p>
          <a:p>
            <a:pPr algn="l">
              <a:lnSpc>
                <a:spcPct val="120000"/>
              </a:lnSpc>
            </a:pPr>
            <a:r>
              <a:rPr lang="en-US" altLang="zh-CN" sz="3600" b="1" dirty="0">
                <a:solidFill>
                  <a:srgbClr val="0000CC"/>
                </a:solidFill>
                <a:latin typeface="Times New Roman" panose="02020603050405020304" pitchFamily="18" charset="0"/>
              </a:rPr>
              <a:t>n. </a:t>
            </a:r>
            <a:r>
              <a:rPr lang="zh-CN" altLang="en-US" sz="3600" b="1" dirty="0">
                <a:solidFill>
                  <a:srgbClr val="0000CC"/>
                </a:solidFill>
                <a:latin typeface="Times New Roman" panose="02020603050405020304" pitchFamily="18" charset="0"/>
              </a:rPr>
              <a:t>毛巾；浴巾</a:t>
            </a:r>
            <a:endParaRPr lang="zh-CN" altLang="en-US" sz="3600" b="1" dirty="0">
              <a:solidFill>
                <a:srgbClr val="0000CC"/>
              </a:solidFill>
              <a:latin typeface="Times New Roman" panose="02020603050405020304" pitchFamily="18" charset="0"/>
            </a:endParaRPr>
          </a:p>
          <a:p>
            <a:pPr algn="l">
              <a:lnSpc>
                <a:spcPct val="120000"/>
              </a:lnSpc>
            </a:pPr>
            <a:r>
              <a:rPr lang="en-US" altLang="zh-CN" sz="3600" b="1" dirty="0">
                <a:solidFill>
                  <a:srgbClr val="0000CC"/>
                </a:solidFill>
                <a:latin typeface="Times New Roman" panose="02020603050405020304" pitchFamily="18" charset="0"/>
              </a:rPr>
              <a:t>n. </a:t>
            </a:r>
            <a:r>
              <a:rPr lang="zh-CN" altLang="en-US" sz="3600" b="1" dirty="0">
                <a:solidFill>
                  <a:srgbClr val="0000CC"/>
                </a:solidFill>
                <a:latin typeface="Times New Roman" panose="02020603050405020304" pitchFamily="18" charset="0"/>
              </a:rPr>
              <a:t>规则</a:t>
            </a:r>
            <a:endParaRPr lang="zh-CN" altLang="en-US" sz="3600" b="1" dirty="0">
              <a:solidFill>
                <a:srgbClr val="0000CC"/>
              </a:solidFill>
              <a:latin typeface="Times New Roman" panose="02020603050405020304" pitchFamily="18" charset="0"/>
            </a:endParaRPr>
          </a:p>
          <a:p>
            <a:pPr algn="l">
              <a:lnSpc>
                <a:spcPct val="120000"/>
              </a:lnSpc>
            </a:pPr>
            <a:r>
              <a:rPr lang="en-US" altLang="zh-CN" sz="3600" b="1" dirty="0">
                <a:solidFill>
                  <a:srgbClr val="0000CC"/>
                </a:solidFill>
                <a:latin typeface="Times New Roman" panose="02020603050405020304" pitchFamily="18" charset="0"/>
              </a:rPr>
              <a:t>n. </a:t>
            </a:r>
            <a:r>
              <a:rPr lang="zh-CN" altLang="en-US" sz="3600" b="1" dirty="0">
                <a:solidFill>
                  <a:srgbClr val="0000CC"/>
                </a:solidFill>
                <a:latin typeface="Times New Roman" panose="02020603050405020304" pitchFamily="18" charset="0"/>
              </a:rPr>
              <a:t>铁路</a:t>
            </a:r>
            <a:endParaRPr lang="zh-CN" altLang="en-US" sz="3600" b="1" dirty="0">
              <a:solidFill>
                <a:srgbClr val="0000CC"/>
              </a:solidFill>
              <a:latin typeface="Times New Roman" panose="02020603050405020304" pitchFamily="18" charset="0"/>
            </a:endParaRPr>
          </a:p>
          <a:p>
            <a:pPr algn="l">
              <a:lnSpc>
                <a:spcPct val="120000"/>
              </a:lnSpc>
            </a:pPr>
            <a:r>
              <a:rPr lang="en-US" altLang="zh-CN" sz="3600" b="1" dirty="0">
                <a:solidFill>
                  <a:srgbClr val="0000CC"/>
                </a:solidFill>
                <a:latin typeface="Times New Roman" panose="02020603050405020304" pitchFamily="18" charset="0"/>
              </a:rPr>
              <a:t>n. </a:t>
            </a:r>
            <a:r>
              <a:rPr lang="zh-CN" altLang="en-US" sz="3600" b="1" dirty="0">
                <a:solidFill>
                  <a:srgbClr val="0000CC"/>
                </a:solidFill>
                <a:latin typeface="Times New Roman" panose="02020603050405020304" pitchFamily="18" charset="0"/>
              </a:rPr>
              <a:t>烧伤，烫伤，灼伤</a:t>
            </a:r>
            <a:endParaRPr lang="zh-CN" altLang="en-US" sz="3600" b="1" dirty="0">
              <a:solidFill>
                <a:srgbClr val="0000CC"/>
              </a:solidFill>
              <a:latin typeface="Times New Roman" panose="02020603050405020304" pitchFamily="18" charset="0"/>
            </a:endParaRPr>
          </a:p>
        </p:txBody>
      </p:sp>
      <p:sp>
        <p:nvSpPr>
          <p:cNvPr id="8199" name="Text Box 7"/>
          <p:cNvSpPr txBox="1"/>
          <p:nvPr/>
        </p:nvSpPr>
        <p:spPr>
          <a:xfrm>
            <a:off x="228600" y="2481263"/>
            <a:ext cx="3429000" cy="3386137"/>
          </a:xfrm>
          <a:prstGeom prst="rect">
            <a:avLst/>
          </a:prstGeom>
          <a:noFill/>
          <a:ln w="9525">
            <a:noFill/>
          </a:ln>
        </p:spPr>
        <p:txBody>
          <a:bodyPr>
            <a:spAutoFit/>
          </a:bodyPr>
          <a:p>
            <a:pPr algn="r">
              <a:lnSpc>
                <a:spcPct val="120000"/>
              </a:lnSpc>
            </a:pPr>
            <a:r>
              <a:rPr lang="en-US" altLang="zh-CN" sz="3600" b="1" dirty="0">
                <a:solidFill>
                  <a:srgbClr val="006600"/>
                </a:solidFill>
                <a:latin typeface="Times New Roman" panose="02020603050405020304" pitchFamily="18" charset="0"/>
              </a:rPr>
              <a:t>as…as possible</a:t>
            </a:r>
            <a:endParaRPr lang="en-US" altLang="zh-CN" sz="3600" b="1" dirty="0">
              <a:solidFill>
                <a:srgbClr val="006600"/>
              </a:solidFill>
              <a:latin typeface="Times New Roman" panose="02020603050405020304" pitchFamily="18" charset="0"/>
            </a:endParaRPr>
          </a:p>
          <a:p>
            <a:pPr algn="r">
              <a:lnSpc>
                <a:spcPct val="120000"/>
              </a:lnSpc>
            </a:pPr>
            <a:r>
              <a:rPr lang="en-US" altLang="zh-CN" sz="3600" b="1" dirty="0">
                <a:solidFill>
                  <a:srgbClr val="006600"/>
                </a:solidFill>
                <a:latin typeface="Times New Roman" panose="02020603050405020304" pitchFamily="18" charset="0"/>
              </a:rPr>
              <a:t>towel</a:t>
            </a:r>
            <a:endParaRPr lang="en-US" altLang="zh-CN" sz="3600" b="1" dirty="0">
              <a:solidFill>
                <a:srgbClr val="006600"/>
              </a:solidFill>
              <a:latin typeface="Times New Roman" panose="02020603050405020304" pitchFamily="18" charset="0"/>
            </a:endParaRPr>
          </a:p>
          <a:p>
            <a:pPr algn="r">
              <a:lnSpc>
                <a:spcPct val="120000"/>
              </a:lnSpc>
            </a:pPr>
            <a:r>
              <a:rPr lang="en-US" altLang="zh-CN" sz="3600" b="1" dirty="0">
                <a:solidFill>
                  <a:srgbClr val="006600"/>
                </a:solidFill>
                <a:latin typeface="Times New Roman" panose="02020603050405020304" pitchFamily="18" charset="0"/>
              </a:rPr>
              <a:t>rule</a:t>
            </a:r>
            <a:endParaRPr lang="en-US" altLang="zh-CN" sz="3600" b="1" dirty="0">
              <a:solidFill>
                <a:srgbClr val="006600"/>
              </a:solidFill>
              <a:latin typeface="Times New Roman" panose="02020603050405020304" pitchFamily="18" charset="0"/>
            </a:endParaRPr>
          </a:p>
          <a:p>
            <a:pPr algn="r">
              <a:lnSpc>
                <a:spcPct val="120000"/>
              </a:lnSpc>
            </a:pPr>
            <a:r>
              <a:rPr lang="en-US" altLang="zh-CN" sz="3600" b="1" dirty="0">
                <a:solidFill>
                  <a:srgbClr val="006600"/>
                </a:solidFill>
                <a:latin typeface="Times New Roman" panose="02020603050405020304" pitchFamily="18" charset="0"/>
              </a:rPr>
              <a:t>railway</a:t>
            </a:r>
            <a:endParaRPr lang="en-US" altLang="zh-CN" sz="3600" b="1" dirty="0">
              <a:solidFill>
                <a:srgbClr val="006600"/>
              </a:solidFill>
              <a:latin typeface="Times New Roman" panose="02020603050405020304" pitchFamily="18" charset="0"/>
            </a:endParaRPr>
          </a:p>
          <a:p>
            <a:pPr algn="r">
              <a:lnSpc>
                <a:spcPct val="120000"/>
              </a:lnSpc>
            </a:pPr>
            <a:r>
              <a:rPr lang="en-US" altLang="zh-CN" sz="3600" b="1" dirty="0">
                <a:solidFill>
                  <a:srgbClr val="006600"/>
                </a:solidFill>
                <a:latin typeface="Times New Roman" panose="02020603050405020304" pitchFamily="18" charset="0"/>
              </a:rPr>
              <a:t>burn</a:t>
            </a:r>
            <a:endParaRPr lang="en-US" altLang="zh-CN" sz="3600" b="1" dirty="0">
              <a:solidFill>
                <a:srgbClr val="006600"/>
              </a:solidFill>
              <a:latin typeface="Times New Roman" panose="02020603050405020304" pitchFamily="18" charset="0"/>
            </a:endParaRPr>
          </a:p>
        </p:txBody>
      </p:sp>
      <p:grpSp>
        <p:nvGrpSpPr>
          <p:cNvPr id="3076" name="Group 17"/>
          <p:cNvGrpSpPr/>
          <p:nvPr/>
        </p:nvGrpSpPr>
        <p:grpSpPr>
          <a:xfrm>
            <a:off x="533400" y="573088"/>
            <a:ext cx="8229600" cy="1981200"/>
            <a:chOff x="192" y="240"/>
            <a:chExt cx="5328" cy="1248"/>
          </a:xfrm>
        </p:grpSpPr>
        <p:pic>
          <p:nvPicPr>
            <p:cNvPr id="3077" name="Picture 15" descr="93"/>
            <p:cNvPicPr>
              <a:picLocks noChangeAspect="1"/>
            </p:cNvPicPr>
            <p:nvPr/>
          </p:nvPicPr>
          <p:blipFill>
            <a:blip r:embed="rId1"/>
            <a:stretch>
              <a:fillRect/>
            </a:stretch>
          </p:blipFill>
          <p:spPr>
            <a:xfrm>
              <a:off x="192" y="240"/>
              <a:ext cx="5328" cy="1248"/>
            </a:xfrm>
            <a:prstGeom prst="rect">
              <a:avLst/>
            </a:prstGeom>
            <a:noFill/>
            <a:ln w="9525">
              <a:noFill/>
            </a:ln>
          </p:spPr>
        </p:pic>
        <p:sp>
          <p:nvSpPr>
            <p:cNvPr id="3078" name="Rectangle 16"/>
            <p:cNvSpPr/>
            <p:nvPr/>
          </p:nvSpPr>
          <p:spPr>
            <a:xfrm>
              <a:off x="726" y="556"/>
              <a:ext cx="4297" cy="404"/>
            </a:xfrm>
            <a:prstGeom prst="rect">
              <a:avLst/>
            </a:prstGeom>
            <a:noFill/>
            <a:ln w="9525">
              <a:noFill/>
            </a:ln>
          </p:spPr>
          <p:txBody>
            <a:bodyPr wrap="none">
              <a:spAutoFit/>
            </a:bodyPr>
            <a:p>
              <a:r>
                <a:rPr lang="en-US" altLang="zh-CN" sz="3600" b="1" dirty="0">
                  <a:solidFill>
                    <a:srgbClr val="6600FF"/>
                  </a:solidFill>
                  <a:latin typeface="Arial" panose="020B0604020202020204" pitchFamily="34" charset="0"/>
                </a:rPr>
                <a:t>Words and expression review</a:t>
              </a:r>
              <a:endParaRPr lang="en-US" altLang="zh-CN" sz="3600" b="1" dirty="0">
                <a:solidFill>
                  <a:srgbClr val="6600FF"/>
                </a:solidFill>
                <a:latin typeface="Arial" panose="020B0604020202020204" pitchFamily="34" charset="0"/>
              </a:endParaRPr>
            </a:p>
          </p:txBody>
        </p:sp>
      </p:gr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blinds(horizontal)">
                                      <p:cBhvr>
                                        <p:cTn id="7" dur="500"/>
                                        <p:tgtEl>
                                          <p:spTgt spid="819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8198">
                                            <p:txEl>
                                              <p:charRg st="0" end="4"/>
                                            </p:txEl>
                                          </p:spTgt>
                                        </p:tgtEl>
                                        <p:attrNameLst>
                                          <p:attrName>style.visibility</p:attrName>
                                        </p:attrNameLst>
                                      </p:cBhvr>
                                      <p:to>
                                        <p:strVal val="visible"/>
                                      </p:to>
                                    </p:set>
                                    <p:anim calcmode="lin" valueType="num">
                                      <p:cBhvr additive="base">
                                        <p:cTn id="12" dur="500" fill="hold"/>
                                        <p:tgtEl>
                                          <p:spTgt spid="8198">
                                            <p:txEl>
                                              <p:charRg st="0" end="4"/>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8198">
                                            <p:txEl>
                                              <p:charRg st="0" end="4"/>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8198">
                                            <p:txEl>
                                              <p:charRg st="4" end="13"/>
                                            </p:txEl>
                                          </p:spTgt>
                                        </p:tgtEl>
                                        <p:attrNameLst>
                                          <p:attrName>style.visibility</p:attrName>
                                        </p:attrNameLst>
                                      </p:cBhvr>
                                      <p:to>
                                        <p:strVal val="visible"/>
                                      </p:to>
                                    </p:set>
                                    <p:anim calcmode="lin" valueType="num">
                                      <p:cBhvr additive="base">
                                        <p:cTn id="18" dur="500" fill="hold"/>
                                        <p:tgtEl>
                                          <p:spTgt spid="8198">
                                            <p:txEl>
                                              <p:charRg st="4" end="13"/>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8198">
                                            <p:txEl>
                                              <p:charRg st="4" end="1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8198">
                                            <p:txEl>
                                              <p:charRg st="13" end="19"/>
                                            </p:txEl>
                                          </p:spTgt>
                                        </p:tgtEl>
                                        <p:attrNameLst>
                                          <p:attrName>style.visibility</p:attrName>
                                        </p:attrNameLst>
                                      </p:cBhvr>
                                      <p:to>
                                        <p:strVal val="visible"/>
                                      </p:to>
                                    </p:set>
                                    <p:anim calcmode="lin" valueType="num">
                                      <p:cBhvr additive="base">
                                        <p:cTn id="24" dur="500" fill="hold"/>
                                        <p:tgtEl>
                                          <p:spTgt spid="8198">
                                            <p:txEl>
                                              <p:charRg st="13" end="19"/>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8198">
                                            <p:txEl>
                                              <p:charRg st="13" end="19"/>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8198">
                                            <p:txEl>
                                              <p:charRg st="19" end="25"/>
                                            </p:txEl>
                                          </p:spTgt>
                                        </p:tgtEl>
                                        <p:attrNameLst>
                                          <p:attrName>style.visibility</p:attrName>
                                        </p:attrNameLst>
                                      </p:cBhvr>
                                      <p:to>
                                        <p:strVal val="visible"/>
                                      </p:to>
                                    </p:set>
                                    <p:anim calcmode="lin" valueType="num">
                                      <p:cBhvr additive="base">
                                        <p:cTn id="30" dur="500" fill="hold"/>
                                        <p:tgtEl>
                                          <p:spTgt spid="8198">
                                            <p:txEl>
                                              <p:charRg st="19" end="25"/>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8198">
                                            <p:txEl>
                                              <p:charRg st="19" end="25"/>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8198">
                                            <p:txEl>
                                              <p:charRg st="25" end="37"/>
                                            </p:txEl>
                                          </p:spTgt>
                                        </p:tgtEl>
                                        <p:attrNameLst>
                                          <p:attrName>style.visibility</p:attrName>
                                        </p:attrNameLst>
                                      </p:cBhvr>
                                      <p:to>
                                        <p:strVal val="visible"/>
                                      </p:to>
                                    </p:set>
                                    <p:anim calcmode="lin" valueType="num">
                                      <p:cBhvr additive="base">
                                        <p:cTn id="36" dur="500" fill="hold"/>
                                        <p:tgtEl>
                                          <p:spTgt spid="8198">
                                            <p:txEl>
                                              <p:charRg st="25" end="37"/>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8198">
                                            <p:txEl>
                                              <p:charRg st="25" end="3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WordArt 6"/>
          <p:cNvSpPr>
            <a:spLocks noTextEdit="1"/>
          </p:cNvSpPr>
          <p:nvPr/>
        </p:nvSpPr>
        <p:spPr>
          <a:xfrm>
            <a:off x="2303780" y="2215515"/>
            <a:ext cx="4764405" cy="2427605"/>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00FF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panose="020B0604020202020204" pitchFamily="34" charset="0"/>
                <a:ea typeface="Arial" panose="020B0604020202020204" pitchFamily="34" charset="0"/>
              </a:rPr>
              <a:t>Thank you!</a:t>
            </a:r>
            <a:endParaRPr lang="zh-CN" altLang="en-US" sz="3600" b="1">
              <a:ln w="12700" cap="flat" cmpd="sng">
                <a:solidFill>
                  <a:srgbClr val="00FF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panose="020B0604020202020204" pitchFamily="34" charset="0"/>
              <a:ea typeface="Arial" panose="020B0604020202020204" pitchFamily="34" charset="0"/>
            </a:endParaRP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WordArt 4"/>
          <p:cNvSpPr>
            <a:spLocks noTextEdit="1"/>
          </p:cNvSpPr>
          <p:nvPr/>
        </p:nvSpPr>
        <p:spPr>
          <a:xfrm>
            <a:off x="1066800" y="1676400"/>
            <a:ext cx="7086600" cy="2819400"/>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Narrow" panose="020B0606020202030204" charset="0"/>
                <a:ea typeface="Arial Narrow" panose="020B0606020202030204" charset="0"/>
              </a:rPr>
              <a:t>Integrated skills</a:t>
            </a:r>
            <a:endPar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Arial Narrow" panose="020B0606020202030204" charset="0"/>
              <a:ea typeface="Arial Narrow" panose="020B0606020202030204" charset="0"/>
            </a:endParaRPr>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7342" name="Text Box 14"/>
          <p:cNvSpPr txBox="1"/>
          <p:nvPr/>
        </p:nvSpPr>
        <p:spPr>
          <a:xfrm>
            <a:off x="685800" y="1458913"/>
            <a:ext cx="7848600" cy="5146675"/>
          </a:xfrm>
          <a:prstGeom prst="rect">
            <a:avLst/>
          </a:prstGeom>
          <a:noFill/>
          <a:ln w="9525">
            <a:noFill/>
          </a:ln>
        </p:spPr>
        <p:txBody>
          <a:bodyPr lIns="91423" tIns="45712" rIns="91423" bIns="45712">
            <a:spAutoFit/>
          </a:bodyPr>
          <a:p>
            <a:pPr algn="l">
              <a:lnSpc>
                <a:spcPct val="115000"/>
              </a:lnSpc>
            </a:pPr>
            <a:r>
              <a:rPr lang="en-US" altLang="zh-CN" sz="3600" b="1" dirty="0">
                <a:latin typeface="Times New Roman" panose="02020603050405020304" pitchFamily="18" charset="0"/>
              </a:rPr>
              <a:t>Many people like snow because it looks really beautiful, but sometimes it can cause problems. What problems can it cause? Please take a look at the pictures on page 99. Which one is about a traffic in a snowstorm? What happened to them? What should they do?</a:t>
            </a:r>
            <a:endParaRPr lang="en-US" altLang="zh-CN" sz="3600" b="1" dirty="0">
              <a:latin typeface="Times New Roman" panose="02020603050405020304" pitchFamily="18" charset="0"/>
            </a:endParaRPr>
          </a:p>
        </p:txBody>
      </p:sp>
      <p:sp>
        <p:nvSpPr>
          <p:cNvPr id="5123" name="AutoShape 15"/>
          <p:cNvSpPr/>
          <p:nvPr/>
        </p:nvSpPr>
        <p:spPr>
          <a:xfrm>
            <a:off x="1371600" y="609600"/>
            <a:ext cx="5105400" cy="792163"/>
          </a:xfrm>
          <a:prstGeom prst="roundRect">
            <a:avLst>
              <a:gd name="adj" fmla="val 16667"/>
            </a:avLst>
          </a:prstGeom>
          <a:solidFill>
            <a:srgbClr val="3366FF"/>
          </a:solidFill>
          <a:ln w="9525" cap="flat" cmpd="sng">
            <a:solidFill>
              <a:srgbClr val="9933FF"/>
            </a:solidFill>
            <a:prstDash val="solid"/>
            <a:headEnd type="none" w="med" len="med"/>
            <a:tailEnd type="none" w="med" len="med"/>
          </a:ln>
        </p:spPr>
        <p:txBody>
          <a:bodyPr wrap="none" anchor="ctr"/>
          <a:p>
            <a:pPr algn="l">
              <a:lnSpc>
                <a:spcPct val="90000"/>
              </a:lnSpc>
            </a:pPr>
            <a:r>
              <a:rPr lang="en-US" altLang="zh-CN" sz="4000" b="1" dirty="0">
                <a:solidFill>
                  <a:srgbClr val="FF9900"/>
                </a:solidFill>
                <a:latin typeface="Times New Roman" panose="02020603050405020304" pitchFamily="18" charset="0"/>
              </a:rPr>
              <a:t>A. Away from danger</a:t>
            </a:r>
            <a:endParaRPr lang="en-US" altLang="zh-CN" sz="4000" b="1" dirty="0">
              <a:solidFill>
                <a:srgbClr val="FF99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7342"/>
                                        </p:tgtEl>
                                        <p:attrNameLst>
                                          <p:attrName>style.visibility</p:attrName>
                                        </p:attrNameLst>
                                      </p:cBhvr>
                                      <p:to>
                                        <p:strVal val="visible"/>
                                      </p:to>
                                    </p:set>
                                    <p:animEffect transition="in" filter="blinds(horizontal)">
                                      <p:cBhvr>
                                        <p:cTn id="7" dur="500"/>
                                        <p:tgtEl>
                                          <p:spTgt spid="227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7986" name="Text Box 2"/>
          <p:cNvSpPr txBox="1"/>
          <p:nvPr/>
        </p:nvSpPr>
        <p:spPr>
          <a:xfrm>
            <a:off x="685800" y="1143000"/>
            <a:ext cx="7848600" cy="4514850"/>
          </a:xfrm>
          <a:prstGeom prst="rect">
            <a:avLst/>
          </a:prstGeom>
          <a:noFill/>
          <a:ln w="9525">
            <a:noFill/>
          </a:ln>
        </p:spPr>
        <p:txBody>
          <a:bodyPr lIns="91423" tIns="45712" rIns="91423" bIns="45712">
            <a:spAutoFit/>
          </a:bodyPr>
          <a:p>
            <a:pPr algn="l">
              <a:lnSpc>
                <a:spcPct val="115000"/>
              </a:lnSpc>
            </a:pPr>
            <a:r>
              <a:rPr lang="en-US" altLang="zh-CN" sz="3600" b="1" dirty="0">
                <a:latin typeface="Times New Roman" panose="02020603050405020304" pitchFamily="18" charset="0"/>
              </a:rPr>
              <a:t>A snowstorm can cause traffic accidents. When they are in danger, they should stay calm and dial 122 for help. Now please talk about the other three pictures in groups of four. Please describe each picture and find out which number they should dial.</a:t>
            </a:r>
            <a:endParaRPr lang="en-US" altLang="zh-CN" sz="3600" b="1" dirty="0">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986"/>
                                        </p:tgtEl>
                                        <p:attrNameLst>
                                          <p:attrName>style.visibility</p:attrName>
                                        </p:attrNameLst>
                                      </p:cBhvr>
                                      <p:to>
                                        <p:strVal val="visible"/>
                                      </p:to>
                                    </p:set>
                                    <p:animEffect transition="in" filter="blinds(horizontal)">
                                      <p:cBhvr>
                                        <p:cTn id="7" dur="500"/>
                                        <p:tgtEl>
                                          <p:spTgt spid="297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29"/>
          <p:cNvSpPr txBox="1"/>
          <p:nvPr/>
        </p:nvSpPr>
        <p:spPr>
          <a:xfrm>
            <a:off x="4724400" y="5378450"/>
            <a:ext cx="2895600" cy="641350"/>
          </a:xfrm>
          <a:prstGeom prst="rect">
            <a:avLst/>
          </a:prstGeom>
          <a:noFill/>
          <a:ln w="9525">
            <a:noFill/>
          </a:ln>
        </p:spPr>
        <p:txBody>
          <a:bodyPr>
            <a:spAutoFit/>
          </a:bodyPr>
          <a:p>
            <a:pPr>
              <a:spcBef>
                <a:spcPct val="50000"/>
              </a:spcBef>
            </a:pPr>
            <a:r>
              <a:rPr lang="en-US" altLang="zh-CN" sz="3600" b="1" dirty="0">
                <a:latin typeface="Times New Roman" panose="02020603050405020304" pitchFamily="18" charset="0"/>
              </a:rPr>
              <a:t>__________</a:t>
            </a:r>
            <a:endParaRPr lang="en-US" altLang="zh-CN" sz="3600" b="1" dirty="0">
              <a:latin typeface="Times New Roman" panose="02020603050405020304" pitchFamily="18" charset="0"/>
            </a:endParaRPr>
          </a:p>
        </p:txBody>
      </p:sp>
      <p:pic>
        <p:nvPicPr>
          <p:cNvPr id="7171" name="Picture 20" descr="catch fire"/>
          <p:cNvPicPr>
            <a:picLocks noChangeAspect="1"/>
          </p:cNvPicPr>
          <p:nvPr/>
        </p:nvPicPr>
        <p:blipFill>
          <a:blip r:embed="rId1"/>
          <a:srcRect r="2"/>
          <a:stretch>
            <a:fillRect/>
          </a:stretch>
        </p:blipFill>
        <p:spPr>
          <a:xfrm>
            <a:off x="1600200" y="2590800"/>
            <a:ext cx="1981200" cy="2438400"/>
          </a:xfrm>
          <a:prstGeom prst="rect">
            <a:avLst/>
          </a:prstGeom>
          <a:noFill/>
          <a:ln w="9525">
            <a:noFill/>
          </a:ln>
        </p:spPr>
      </p:pic>
      <p:sp>
        <p:nvSpPr>
          <p:cNvPr id="7172" name="Rectangle 23"/>
          <p:cNvSpPr/>
          <p:nvPr/>
        </p:nvSpPr>
        <p:spPr>
          <a:xfrm>
            <a:off x="914400" y="533400"/>
            <a:ext cx="6400800" cy="1549400"/>
          </a:xfrm>
          <a:prstGeom prst="rect">
            <a:avLst/>
          </a:prstGeom>
          <a:noFill/>
          <a:ln w="28575" cap="flat" cmpd="sng">
            <a:solidFill>
              <a:srgbClr val="FF6600"/>
            </a:solidFill>
            <a:prstDash val="solid"/>
            <a:miter/>
            <a:headEnd type="none" w="med" len="med"/>
            <a:tailEnd type="none" w="med" len="med"/>
          </a:ln>
        </p:spPr>
        <p:txBody>
          <a:bodyPr>
            <a:spAutoFit/>
          </a:bodyPr>
          <a:p>
            <a:pPr algn="l">
              <a:lnSpc>
                <a:spcPct val="130000"/>
              </a:lnSpc>
            </a:pPr>
            <a:r>
              <a:rPr lang="en-US" altLang="zh-CN" sz="3600" b="1" dirty="0">
                <a:solidFill>
                  <a:srgbClr val="0000FF"/>
                </a:solidFill>
                <a:latin typeface="Times New Roman" panose="02020603050405020304" pitchFamily="18" charset="0"/>
              </a:rPr>
              <a:t>110-Police             119-Fire</a:t>
            </a:r>
            <a:endParaRPr lang="en-US" altLang="zh-CN" sz="3600" b="1" dirty="0">
              <a:solidFill>
                <a:srgbClr val="0000FF"/>
              </a:solidFill>
              <a:latin typeface="Times New Roman" panose="02020603050405020304" pitchFamily="18" charset="0"/>
            </a:endParaRPr>
          </a:p>
          <a:p>
            <a:pPr algn="l">
              <a:lnSpc>
                <a:spcPct val="130000"/>
              </a:lnSpc>
            </a:pPr>
            <a:r>
              <a:rPr lang="en-US" altLang="zh-CN" sz="3600" b="1" dirty="0">
                <a:solidFill>
                  <a:srgbClr val="0000FF"/>
                </a:solidFill>
                <a:latin typeface="Times New Roman" panose="02020603050405020304" pitchFamily="18" charset="0"/>
              </a:rPr>
              <a:t>120-Hospital         122-Traffic</a:t>
            </a:r>
            <a:endParaRPr lang="en-US" altLang="zh-CN" sz="3600" b="1" dirty="0">
              <a:solidFill>
                <a:srgbClr val="0000FF"/>
              </a:solidFill>
              <a:latin typeface="Times New Roman" panose="02020603050405020304" pitchFamily="18" charset="0"/>
            </a:endParaRPr>
          </a:p>
        </p:txBody>
      </p:sp>
      <p:sp>
        <p:nvSpPr>
          <p:cNvPr id="256025" name="Rectangle 25"/>
          <p:cNvSpPr/>
          <p:nvPr/>
        </p:nvSpPr>
        <p:spPr>
          <a:xfrm>
            <a:off x="1752600" y="5378450"/>
            <a:ext cx="18351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119-Fire</a:t>
            </a:r>
            <a:endParaRPr lang="en-US" altLang="zh-CN" sz="3600" b="1" dirty="0">
              <a:solidFill>
                <a:srgbClr val="FF0000"/>
              </a:solidFill>
              <a:latin typeface="Times New Roman" panose="02020603050405020304" pitchFamily="18" charset="0"/>
            </a:endParaRPr>
          </a:p>
        </p:txBody>
      </p:sp>
      <p:sp>
        <p:nvSpPr>
          <p:cNvPr id="7174" name="Text Box 26"/>
          <p:cNvSpPr txBox="1"/>
          <p:nvPr/>
        </p:nvSpPr>
        <p:spPr>
          <a:xfrm>
            <a:off x="1295400" y="5562600"/>
            <a:ext cx="2819400" cy="641350"/>
          </a:xfrm>
          <a:prstGeom prst="rect">
            <a:avLst/>
          </a:prstGeom>
          <a:noFill/>
          <a:ln w="9525">
            <a:noFill/>
          </a:ln>
        </p:spPr>
        <p:txBody>
          <a:bodyPr>
            <a:spAutoFit/>
          </a:bodyPr>
          <a:p>
            <a:pPr>
              <a:spcBef>
                <a:spcPct val="50000"/>
              </a:spcBef>
            </a:pPr>
            <a:r>
              <a:rPr lang="en-US" altLang="zh-CN" sz="3600" b="1" dirty="0">
                <a:latin typeface="Times New Roman" panose="02020603050405020304" pitchFamily="18" charset="0"/>
              </a:rPr>
              <a:t>—————</a:t>
            </a:r>
            <a:endParaRPr lang="en-US" altLang="zh-CN" sz="3600" b="1" dirty="0">
              <a:latin typeface="Times New Roman" panose="02020603050405020304" pitchFamily="18" charset="0"/>
            </a:endParaRPr>
          </a:p>
        </p:txBody>
      </p:sp>
      <p:sp>
        <p:nvSpPr>
          <p:cNvPr id="256028" name="Rectangle 28"/>
          <p:cNvSpPr/>
          <p:nvPr/>
        </p:nvSpPr>
        <p:spPr>
          <a:xfrm>
            <a:off x="4953000" y="5378450"/>
            <a:ext cx="2393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122-Traffic</a:t>
            </a:r>
            <a:endParaRPr lang="en-US" altLang="zh-CN" sz="3600" b="1" dirty="0">
              <a:solidFill>
                <a:srgbClr val="FF0000"/>
              </a:solidFill>
              <a:latin typeface="Times New Roman" panose="02020603050405020304" pitchFamily="18" charset="0"/>
            </a:endParaRPr>
          </a:p>
        </p:txBody>
      </p:sp>
      <p:pic>
        <p:nvPicPr>
          <p:cNvPr id="7176" name="Picture 30" descr="Integrated skills A2"/>
          <p:cNvPicPr>
            <a:picLocks noChangeAspect="1"/>
          </p:cNvPicPr>
          <p:nvPr/>
        </p:nvPicPr>
        <p:blipFill>
          <a:blip r:embed="rId2"/>
          <a:stretch>
            <a:fillRect/>
          </a:stretch>
        </p:blipFill>
        <p:spPr>
          <a:xfrm>
            <a:off x="4572000" y="2743200"/>
            <a:ext cx="2286000" cy="2362200"/>
          </a:xfrm>
          <a:prstGeom prst="rect">
            <a:avLst/>
          </a:prstGeom>
          <a:noFill/>
          <a:ln w="9525">
            <a:noFill/>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5"/>
                                        </p:tgtEl>
                                        <p:attrNameLst>
                                          <p:attrName>style.visibility</p:attrName>
                                        </p:attrNameLst>
                                      </p:cBhvr>
                                      <p:to>
                                        <p:strVal val="visible"/>
                                      </p:to>
                                    </p:set>
                                    <p:animEffect transition="in" filter="blinds(horizontal)">
                                      <p:cBhvr>
                                        <p:cTn id="7" dur="500"/>
                                        <p:tgtEl>
                                          <p:spTgt spid="2560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28"/>
                                        </p:tgtEl>
                                        <p:attrNameLst>
                                          <p:attrName>style.visibility</p:attrName>
                                        </p:attrNameLst>
                                      </p:cBhvr>
                                      <p:to>
                                        <p:strVal val="visible"/>
                                      </p:to>
                                    </p:set>
                                    <p:animEffect transition="in" filter="blinds(horizontal)">
                                      <p:cBhvr>
                                        <p:cTn id="12" dur="500"/>
                                        <p:tgtEl>
                                          <p:spTgt spid="256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5" grpId="0"/>
      <p:bldP spid="2560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Picture 2" descr="Integrated skills 01"/>
          <p:cNvPicPr>
            <a:picLocks noChangeAspect="1"/>
          </p:cNvPicPr>
          <p:nvPr/>
        </p:nvPicPr>
        <p:blipFill>
          <a:blip r:embed="rId1"/>
          <a:stretch>
            <a:fillRect/>
          </a:stretch>
        </p:blipFill>
        <p:spPr>
          <a:xfrm>
            <a:off x="1066800" y="1524000"/>
            <a:ext cx="2438400" cy="3048000"/>
          </a:xfrm>
          <a:prstGeom prst="rect">
            <a:avLst/>
          </a:prstGeom>
          <a:noFill/>
          <a:ln w="9525">
            <a:noFill/>
          </a:ln>
        </p:spPr>
      </p:pic>
      <p:pic>
        <p:nvPicPr>
          <p:cNvPr id="8195" name="Picture 3" descr="Integrated skills 02"/>
          <p:cNvPicPr>
            <a:picLocks noChangeAspect="1"/>
          </p:cNvPicPr>
          <p:nvPr/>
        </p:nvPicPr>
        <p:blipFill>
          <a:blip r:embed="rId2"/>
          <a:srcRect b="-78"/>
          <a:stretch>
            <a:fillRect/>
          </a:stretch>
        </p:blipFill>
        <p:spPr>
          <a:xfrm>
            <a:off x="4724400" y="1600200"/>
            <a:ext cx="2667000" cy="2895600"/>
          </a:xfrm>
          <a:prstGeom prst="rect">
            <a:avLst/>
          </a:prstGeom>
          <a:noFill/>
          <a:ln w="9525">
            <a:noFill/>
          </a:ln>
        </p:spPr>
      </p:pic>
      <p:sp>
        <p:nvSpPr>
          <p:cNvPr id="8196" name="Text Box 6"/>
          <p:cNvSpPr txBox="1"/>
          <p:nvPr/>
        </p:nvSpPr>
        <p:spPr>
          <a:xfrm>
            <a:off x="990600" y="4876800"/>
            <a:ext cx="2819400" cy="641350"/>
          </a:xfrm>
          <a:prstGeom prst="rect">
            <a:avLst/>
          </a:prstGeom>
          <a:noFill/>
          <a:ln w="9525">
            <a:noFill/>
          </a:ln>
        </p:spPr>
        <p:txBody>
          <a:bodyPr>
            <a:spAutoFit/>
          </a:bodyPr>
          <a:p>
            <a:pPr algn="l">
              <a:spcBef>
                <a:spcPct val="50000"/>
              </a:spcBef>
            </a:pPr>
            <a:r>
              <a:rPr lang="en-US" altLang="zh-CN" sz="3600" b="1" dirty="0">
                <a:latin typeface="Times New Roman" panose="02020603050405020304" pitchFamily="18" charset="0"/>
              </a:rPr>
              <a:t>___________</a:t>
            </a:r>
            <a:endParaRPr lang="en-US" altLang="zh-CN" sz="3600" b="1" dirty="0">
              <a:latin typeface="Times New Roman" panose="02020603050405020304" pitchFamily="18" charset="0"/>
            </a:endParaRPr>
          </a:p>
        </p:txBody>
      </p:sp>
      <p:sp>
        <p:nvSpPr>
          <p:cNvPr id="8197" name="Text Box 7"/>
          <p:cNvSpPr txBox="1"/>
          <p:nvPr/>
        </p:nvSpPr>
        <p:spPr>
          <a:xfrm>
            <a:off x="4572000" y="4921250"/>
            <a:ext cx="2819400" cy="641350"/>
          </a:xfrm>
          <a:prstGeom prst="rect">
            <a:avLst/>
          </a:prstGeom>
          <a:noFill/>
          <a:ln w="9525">
            <a:noFill/>
          </a:ln>
        </p:spPr>
        <p:txBody>
          <a:bodyPr>
            <a:spAutoFit/>
          </a:bodyPr>
          <a:p>
            <a:pPr algn="l">
              <a:spcBef>
                <a:spcPct val="50000"/>
              </a:spcBef>
            </a:pPr>
            <a:r>
              <a:rPr lang="en-US" altLang="zh-CN" sz="3600" b="1" dirty="0">
                <a:latin typeface="Times New Roman" panose="02020603050405020304" pitchFamily="18" charset="0"/>
              </a:rPr>
              <a:t>___________</a:t>
            </a:r>
            <a:endParaRPr lang="en-US" altLang="zh-CN" sz="3600" b="1" dirty="0">
              <a:latin typeface="Times New Roman" panose="02020603050405020304" pitchFamily="18" charset="0"/>
            </a:endParaRPr>
          </a:p>
        </p:txBody>
      </p:sp>
      <p:sp>
        <p:nvSpPr>
          <p:cNvPr id="295945" name="Rectangle 9"/>
          <p:cNvSpPr/>
          <p:nvPr/>
        </p:nvSpPr>
        <p:spPr>
          <a:xfrm>
            <a:off x="914400" y="4800600"/>
            <a:ext cx="26733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120-Hospital</a:t>
            </a:r>
            <a:endParaRPr lang="en-US" altLang="zh-CN" sz="3600" b="1" dirty="0">
              <a:solidFill>
                <a:srgbClr val="FF0000"/>
              </a:solidFill>
              <a:latin typeface="Times New Roman" panose="02020603050405020304" pitchFamily="18" charset="0"/>
            </a:endParaRPr>
          </a:p>
        </p:txBody>
      </p:sp>
      <p:sp>
        <p:nvSpPr>
          <p:cNvPr id="295947" name="Rectangle 11"/>
          <p:cNvSpPr/>
          <p:nvPr/>
        </p:nvSpPr>
        <p:spPr>
          <a:xfrm>
            <a:off x="4876800" y="4876800"/>
            <a:ext cx="21907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110-Police</a:t>
            </a:r>
            <a:endParaRPr lang="en-US" altLang="zh-CN" sz="3600" b="1" dirty="0">
              <a:solidFill>
                <a:srgbClr val="FF0000"/>
              </a:solidFill>
              <a:latin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5945"/>
                                        </p:tgtEl>
                                        <p:attrNameLst>
                                          <p:attrName>style.visibility</p:attrName>
                                        </p:attrNameLst>
                                      </p:cBhvr>
                                      <p:to>
                                        <p:strVal val="visible"/>
                                      </p:to>
                                    </p:set>
                                    <p:animEffect transition="in" filter="blinds(horizontal)">
                                      <p:cBhvr>
                                        <p:cTn id="7" dur="500"/>
                                        <p:tgtEl>
                                          <p:spTgt spid="2959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5947"/>
                                        </p:tgtEl>
                                        <p:attrNameLst>
                                          <p:attrName>style.visibility</p:attrName>
                                        </p:attrNameLst>
                                      </p:cBhvr>
                                      <p:to>
                                        <p:strVal val="visible"/>
                                      </p:to>
                                    </p:set>
                                    <p:animEffect transition="in" filter="blinds(horizontal)">
                                      <p:cBhvr>
                                        <p:cTn id="12" dur="500"/>
                                        <p:tgtEl>
                                          <p:spTgt spid="295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5" grpId="0"/>
      <p:bldP spid="2959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18"/>
          <p:cNvSpPr txBox="1"/>
          <p:nvPr/>
        </p:nvSpPr>
        <p:spPr>
          <a:xfrm>
            <a:off x="609600" y="685800"/>
            <a:ext cx="7924800" cy="5035550"/>
          </a:xfrm>
          <a:prstGeom prst="rect">
            <a:avLst/>
          </a:prstGeom>
          <a:noFill/>
          <a:ln w="9525">
            <a:noFill/>
          </a:ln>
        </p:spPr>
        <p:txBody>
          <a:bodyPr>
            <a:spAutoFit/>
          </a:bodyPr>
          <a:p>
            <a:pPr algn="l">
              <a:lnSpc>
                <a:spcPct val="150000"/>
              </a:lnSpc>
            </a:pPr>
            <a:r>
              <a:rPr lang="en-US" altLang="zh-CN" sz="3600" b="1" dirty="0">
                <a:solidFill>
                  <a:srgbClr val="0000FF"/>
                </a:solidFill>
                <a:latin typeface="Times New Roman" panose="02020603050405020304" pitchFamily="18" charset="0"/>
              </a:rPr>
              <a:t>A2.</a:t>
            </a:r>
            <a:r>
              <a:rPr lang="en-US" altLang="zh-CN" sz="3600" b="1" dirty="0">
                <a:latin typeface="Times New Roman" panose="02020603050405020304" pitchFamily="18" charset="0"/>
              </a:rPr>
              <a:t> </a:t>
            </a:r>
            <a:r>
              <a:rPr lang="en-US" altLang="zh-CN" sz="3600" b="1" dirty="0">
                <a:solidFill>
                  <a:srgbClr val="009900"/>
                </a:solidFill>
                <a:latin typeface="Times New Roman" panose="02020603050405020304" pitchFamily="18" charset="0"/>
              </a:rPr>
              <a:t>It is important to know how to protect ourselves when there’s a disaster or an accident. The students are attending a talk called “Away from danger” at Sunshine Hall. Listen to the talk and help Simon complete his notes.</a:t>
            </a:r>
            <a:endParaRPr lang="en-US" altLang="zh-CN" sz="3600" b="1" dirty="0">
              <a:solidFill>
                <a:srgbClr val="009900"/>
              </a:solidFill>
              <a:latin typeface="Times New Roman" panose="02020603050405020304" pitchFamily="18" charset="0"/>
            </a:endParaRPr>
          </a:p>
        </p:txBody>
      </p:sp>
    </p:spTree>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15"/>
          <p:cNvSpPr txBox="1"/>
          <p:nvPr/>
        </p:nvSpPr>
        <p:spPr>
          <a:xfrm>
            <a:off x="609600" y="460375"/>
            <a:ext cx="8229600" cy="6016625"/>
          </a:xfrm>
          <a:prstGeom prst="rect">
            <a:avLst/>
          </a:prstGeom>
          <a:noFill/>
          <a:ln w="12700">
            <a:noFill/>
          </a:ln>
        </p:spPr>
        <p:txBody>
          <a:bodyPr>
            <a:spAutoFit/>
          </a:bodyPr>
          <a:p>
            <a:pPr algn="l">
              <a:lnSpc>
                <a:spcPct val="90000"/>
              </a:lnSpc>
            </a:pPr>
            <a:r>
              <a:rPr lang="en-US" altLang="zh-CN" sz="3600" b="1" dirty="0">
                <a:solidFill>
                  <a:srgbClr val="0000FF"/>
                </a:solidFill>
                <a:latin typeface="Times New Roman" panose="02020603050405020304" pitchFamily="18" charset="0"/>
              </a:rPr>
              <a:t>Danger            Tips</a:t>
            </a:r>
            <a:endParaRPr lang="en-US" altLang="zh-CN" sz="3600" b="1" dirty="0">
              <a:solidFill>
                <a:srgbClr val="0000FF"/>
              </a:solidFill>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Fires : Try to get out as soon as possible</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Cover your mouth and nose with</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a wet towel to protect yourself </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from ___________</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Stay ____ to the ground</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Never ________ into the building </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on fire</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Floods: Get to _____ ground and stay </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here</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Do not _______ through the flood </a:t>
            </a:r>
            <a:endParaRPr lang="en-US" altLang="zh-CN" sz="3600" b="1" dirty="0">
              <a:latin typeface="Times New Roman" panose="02020603050405020304" pitchFamily="18" charset="0"/>
            </a:endParaRPr>
          </a:p>
          <a:p>
            <a:pPr algn="l">
              <a:lnSpc>
                <a:spcPct val="90000"/>
              </a:lnSpc>
            </a:pPr>
            <a:r>
              <a:rPr lang="en-US" altLang="zh-CN" sz="3600" b="1" dirty="0">
                <a:latin typeface="Times New Roman" panose="02020603050405020304" pitchFamily="18" charset="0"/>
              </a:rPr>
              <a:t>             water</a:t>
            </a:r>
            <a:endParaRPr lang="en-US" altLang="zh-CN" sz="3600" b="1" dirty="0">
              <a:latin typeface="Times New Roman" panose="02020603050405020304" pitchFamily="18" charset="0"/>
            </a:endParaRPr>
          </a:p>
        </p:txBody>
      </p:sp>
      <p:sp>
        <p:nvSpPr>
          <p:cNvPr id="231443" name="Rectangle 19"/>
          <p:cNvSpPr/>
          <p:nvPr/>
        </p:nvSpPr>
        <p:spPr>
          <a:xfrm>
            <a:off x="3124200" y="2362200"/>
            <a:ext cx="25336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thick smoke</a:t>
            </a:r>
            <a:endParaRPr lang="en-US" altLang="zh-CN" sz="3600" b="1" dirty="0">
              <a:solidFill>
                <a:srgbClr val="FF0000"/>
              </a:solidFill>
              <a:latin typeface="Times New Roman" panose="02020603050405020304" pitchFamily="18" charset="0"/>
            </a:endParaRPr>
          </a:p>
        </p:txBody>
      </p:sp>
      <p:sp>
        <p:nvSpPr>
          <p:cNvPr id="231445" name="Rectangle 21"/>
          <p:cNvSpPr/>
          <p:nvPr/>
        </p:nvSpPr>
        <p:spPr>
          <a:xfrm>
            <a:off x="3124200" y="2895600"/>
            <a:ext cx="869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low</a:t>
            </a:r>
            <a:endParaRPr lang="en-US" altLang="zh-CN" sz="3600" b="1" dirty="0">
              <a:solidFill>
                <a:srgbClr val="FF0000"/>
              </a:solidFill>
              <a:latin typeface="Times New Roman" panose="02020603050405020304" pitchFamily="18" charset="0"/>
            </a:endParaRPr>
          </a:p>
        </p:txBody>
      </p:sp>
      <p:sp>
        <p:nvSpPr>
          <p:cNvPr id="231447" name="Rectangle 23"/>
          <p:cNvSpPr/>
          <p:nvPr/>
        </p:nvSpPr>
        <p:spPr>
          <a:xfrm>
            <a:off x="3429000" y="3352800"/>
            <a:ext cx="16954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go back</a:t>
            </a:r>
            <a:endParaRPr lang="en-US" altLang="zh-CN" sz="3600" b="1" dirty="0">
              <a:solidFill>
                <a:srgbClr val="FF0000"/>
              </a:solidFill>
              <a:latin typeface="Times New Roman" panose="02020603050405020304" pitchFamily="18" charset="0"/>
            </a:endParaRPr>
          </a:p>
        </p:txBody>
      </p:sp>
      <p:sp>
        <p:nvSpPr>
          <p:cNvPr id="231449" name="Rectangle 25"/>
          <p:cNvSpPr/>
          <p:nvPr/>
        </p:nvSpPr>
        <p:spPr>
          <a:xfrm>
            <a:off x="3657600" y="4343400"/>
            <a:ext cx="10477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high</a:t>
            </a:r>
            <a:endParaRPr lang="en-US" altLang="zh-CN" sz="3600" b="1" dirty="0">
              <a:solidFill>
                <a:srgbClr val="FF0000"/>
              </a:solidFill>
              <a:latin typeface="Times New Roman" panose="02020603050405020304" pitchFamily="18" charset="0"/>
            </a:endParaRPr>
          </a:p>
        </p:txBody>
      </p:sp>
      <p:sp>
        <p:nvSpPr>
          <p:cNvPr id="231451" name="Rectangle 27"/>
          <p:cNvSpPr/>
          <p:nvPr/>
        </p:nvSpPr>
        <p:spPr>
          <a:xfrm>
            <a:off x="3810000" y="5334000"/>
            <a:ext cx="1123950" cy="641350"/>
          </a:xfrm>
          <a:prstGeom prst="rect">
            <a:avLst/>
          </a:prstGeom>
          <a:noFill/>
          <a:ln w="9525">
            <a:noFill/>
          </a:ln>
        </p:spPr>
        <p:txBody>
          <a:bodyPr wrap="none">
            <a:spAutoFit/>
          </a:bodyPr>
          <a:p>
            <a:r>
              <a:rPr lang="en-US" altLang="zh-CN" sz="3600" b="1" dirty="0">
                <a:solidFill>
                  <a:srgbClr val="FF0000"/>
                </a:solidFill>
                <a:latin typeface="Times New Roman" panose="02020603050405020304" pitchFamily="18" charset="0"/>
              </a:rPr>
              <a:t>walk</a:t>
            </a:r>
            <a:endParaRPr lang="en-US" altLang="zh-CN" sz="3600" b="1" dirty="0">
              <a:solidFill>
                <a:srgbClr val="FF0000"/>
              </a:solidFill>
              <a:latin typeface="Times New Roman" panose="02020603050405020304" pitchFamily="18" charset="0"/>
            </a:endParaRPr>
          </a:p>
        </p:txBody>
      </p:sp>
      <p:pic>
        <p:nvPicPr>
          <p:cNvPr id="2" name="Unit 8_Integrated skills A2.mp3">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457200" y="5518150"/>
            <a:ext cx="1066800" cy="1066800"/>
          </a:xfrm>
          <a:prstGeom prst="rect">
            <a:avLst/>
          </a:prstGeom>
          <a:noFill/>
          <a:ln w="9525">
            <a:noFill/>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1443"/>
                                        </p:tgtEl>
                                        <p:attrNameLst>
                                          <p:attrName>style.visibility</p:attrName>
                                        </p:attrNameLst>
                                      </p:cBhvr>
                                      <p:to>
                                        <p:strVal val="visible"/>
                                      </p:to>
                                    </p:set>
                                    <p:animEffect transition="in" filter="blinds(horizontal)">
                                      <p:cBhvr>
                                        <p:cTn id="7" dur="500"/>
                                        <p:tgtEl>
                                          <p:spTgt spid="2314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1445"/>
                                        </p:tgtEl>
                                        <p:attrNameLst>
                                          <p:attrName>style.visibility</p:attrName>
                                        </p:attrNameLst>
                                      </p:cBhvr>
                                      <p:to>
                                        <p:strVal val="visible"/>
                                      </p:to>
                                    </p:set>
                                    <p:animEffect transition="in" filter="blinds(horizontal)">
                                      <p:cBhvr>
                                        <p:cTn id="12" dur="500"/>
                                        <p:tgtEl>
                                          <p:spTgt spid="23144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1447"/>
                                        </p:tgtEl>
                                        <p:attrNameLst>
                                          <p:attrName>style.visibility</p:attrName>
                                        </p:attrNameLst>
                                      </p:cBhvr>
                                      <p:to>
                                        <p:strVal val="visible"/>
                                      </p:to>
                                    </p:set>
                                    <p:animEffect transition="in" filter="blinds(horizontal)">
                                      <p:cBhvr>
                                        <p:cTn id="17" dur="500"/>
                                        <p:tgtEl>
                                          <p:spTgt spid="23144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31449"/>
                                        </p:tgtEl>
                                        <p:attrNameLst>
                                          <p:attrName>style.visibility</p:attrName>
                                        </p:attrNameLst>
                                      </p:cBhvr>
                                      <p:to>
                                        <p:strVal val="visible"/>
                                      </p:to>
                                    </p:set>
                                    <p:animEffect transition="in" filter="blinds(horizontal)">
                                      <p:cBhvr>
                                        <p:cTn id="22" dur="500"/>
                                        <p:tgtEl>
                                          <p:spTgt spid="2314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31451"/>
                                        </p:tgtEl>
                                        <p:attrNameLst>
                                          <p:attrName>style.visibility</p:attrName>
                                        </p:attrNameLst>
                                      </p:cBhvr>
                                      <p:to>
                                        <p:strVal val="visible"/>
                                      </p:to>
                                    </p:set>
                                    <p:animEffect transition="in" filter="blinds(horizontal)">
                                      <p:cBhvr>
                                        <p:cTn id="27" dur="500"/>
                                        <p:tgtEl>
                                          <p:spTgt spid="23145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8" restart="whenNotActive" fill="hold" evtFilter="cancelBubble" nodeType="interactiveSeq">
                <p:stCondLst>
                  <p:cond evt="onClick" delay="0">
                    <p:tgtEl>
                      <p:spTgt spid="2"/>
                    </p:tgtEl>
                  </p:cond>
                </p:stCondLst>
                <p:endSync evt="end" delay="0">
                  <p:rtn val="all"/>
                </p:endSync>
                <p:childTnLst>
                  <p:par>
                    <p:cTn id="29" fill="hold">
                      <p:stCondLst>
                        <p:cond delay="0"/>
                      </p:stCondLst>
                      <p:childTnLst>
                        <p:par>
                          <p:cTn id="30" fill="hold">
                            <p:stCondLst>
                              <p:cond delay="0"/>
                            </p:stCondLst>
                            <p:childTnLst>
                              <p:par>
                                <p:cTn id="31" presetID="1" presetClass="mediacall" presetSubtype="0" fill="hold" nodeType="clickEffect">
                                  <p:stCondLst>
                                    <p:cond delay="0"/>
                                  </p:stCondLst>
                                  <p:childTnLst>
                                    <p:cmd type="call" cmd="playFrom(0.0)">
                                      <p:cBhvr>
                                        <p:cTn id="32" dur="84266" fill="hold"/>
                                        <p:tgtEl>
                                          <p:spTgt spid="2"/>
                                        </p:tgtEl>
                                      </p:cBhvr>
                                    </p:cmd>
                                  </p:childTnLst>
                                </p:cTn>
                              </p:par>
                            </p:childTnLst>
                          </p:cTn>
                        </p:par>
                      </p:childTnLst>
                    </p:cTn>
                  </p:par>
                </p:childTnLst>
              </p:cTn>
              <p:nextCondLst>
                <p:cond evt="onClick" delay="0">
                  <p:tgtEl>
                    <p:spTgt spid="2"/>
                  </p:tgtEl>
                </p:cond>
              </p:nextCondLst>
            </p:seq>
            <p:audio>
              <p:cMediaNode vol="80000">
                <p:cTn id="33" fill="hold" display="0">
                  <p:stCondLst>
                    <p:cond delay="indefinite"/>
                  </p:stCondLst>
                  <p:endCondLst>
                    <p:cond evt="onStopAudio" delay="0">
                      <p:tgtEl>
                        <p:sldTgt/>
                      </p:tgtEl>
                    </p:cond>
                  </p:endCondLst>
                </p:cTn>
                <p:tgtEl>
                  <p:spTgt spid="2"/>
                </p:tgtEl>
              </p:cMediaNode>
            </p:audio>
          </p:childTnLst>
        </p:cTn>
      </p:par>
    </p:tnLst>
    <p:bldLst>
      <p:bldP spid="231443" grpId="0"/>
      <p:bldP spid="231445" grpId="0"/>
      <p:bldP spid="231447" grpId="0"/>
      <p:bldP spid="231449" grpId="0"/>
      <p:bldP spid="231451" grpId="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4176</Words>
  <Application>WPS 演示</Application>
  <PresentationFormat>在屏幕上显示</PresentationFormat>
  <Paragraphs>199</Paragraphs>
  <Slides>20</Slides>
  <Notes>13</Notes>
  <HiddenSlides>1</HiddenSlides>
  <MMClips>3</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宋体</vt:lpstr>
      <vt:lpstr>Wingdings</vt:lpstr>
      <vt:lpstr>Times New Roman</vt:lpstr>
      <vt:lpstr>Comic Sans MS</vt:lpstr>
      <vt:lpstr>Arial Narrow</vt:lpstr>
      <vt:lpstr>微软雅黑</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144</cp:revision>
  <dcterms:created xsi:type="dcterms:W3CDTF">2019-01-02T06:39:10Z</dcterms:created>
  <dcterms:modified xsi:type="dcterms:W3CDTF">2019-01-02T07:18:41Z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NXTAG2">
    <vt:lpwstr>0008004440000000000001024140</vt:lpwstr>
  </property>
  <property fmtid="{D5CDD505-2E9C-101B-9397-08002B2CF9AE}" pid="4" name="KSOProductBuildVer">
    <vt:lpwstr>2052-11.1.0.8236</vt:lpwstr>
  </property>
</Properties>
</file>