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6"/>
  </p:notesMasterIdLst>
  <p:sldIdLst>
    <p:sldId id="261" r:id="rId4"/>
    <p:sldId id="263" r:id="rId5"/>
    <p:sldId id="334" r:id="rId6"/>
    <p:sldId id="386" r:id="rId7"/>
    <p:sldId id="387" r:id="rId8"/>
    <p:sldId id="388" r:id="rId9"/>
    <p:sldId id="391" r:id="rId10"/>
    <p:sldId id="392" r:id="rId11"/>
    <p:sldId id="393" r:id="rId12"/>
    <p:sldId id="394" r:id="rId13"/>
    <p:sldId id="397" r:id="rId14"/>
    <p:sldId id="368" r:id="rId15"/>
    <p:sldId id="369" r:id="rId17"/>
    <p:sldId id="385" r:id="rId18"/>
    <p:sldId id="395" r:id="rId19"/>
    <p:sldId id="398" r:id="rId20"/>
    <p:sldId id="399" r:id="rId21"/>
    <p:sldId id="400" r:id="rId22"/>
    <p:sldId id="402" r:id="rId23"/>
    <p:sldId id="403" r:id="rId24"/>
    <p:sldId id="401" r:id="rId25"/>
    <p:sldId id="405" r:id="rId26"/>
    <p:sldId id="406" r:id="rId27"/>
    <p:sldId id="384" r:id="rId28"/>
    <p:sldId id="374" r:id="rId29"/>
    <p:sldId id="333" r:id="rId3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33FF"/>
    <a:srgbClr val="008000"/>
    <a:srgbClr val="3366FF"/>
    <a:srgbClr val="FF0000"/>
    <a:srgbClr val="CCECFF"/>
    <a:srgbClr val="CCFFCC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245"/>
  </p:normalViewPr>
  <p:slideViewPr>
    <p:cSldViewPr showGuides="1">
      <p:cViewPr varScale="1">
        <p:scale>
          <a:sx n="107" d="100"/>
          <a:sy n="107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页眉占位符 1331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b="0" dirty="0"/>
          </a:p>
        </p:txBody>
      </p:sp>
      <p:sp>
        <p:nvSpPr>
          <p:cNvPr id="13315" name="日期占位符 1331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b="0" dirty="0"/>
          </a:p>
        </p:txBody>
      </p:sp>
      <p:sp>
        <p:nvSpPr>
          <p:cNvPr id="13316" name="幻灯片图像占位符 13315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7" name="文本占位符 1331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318" name="页脚占位符 1331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b="0" dirty="0"/>
          </a:p>
        </p:txBody>
      </p:sp>
      <p:sp>
        <p:nvSpPr>
          <p:cNvPr id="13319" name="灯片编号占位符 1331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6306" name="幻灯片图像占位符 22630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26307" name="文本占位符 226306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8354" name="幻灯片图像占位符 228353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28355" name="文本占位符 228354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9858" name="幻灯片图像占位符 249857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49859" name="文本占位符 249858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47810" name="标题 24780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47811" name="文本占位符 24781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47812" name="日期占位符 24781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7813" name="页脚占位符 24781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7814" name="灯片编号占位符 24781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59" name="文本框 6158"/>
          <p:cNvSpPr txBox="1"/>
          <p:nvPr/>
        </p:nvSpPr>
        <p:spPr>
          <a:xfrm>
            <a:off x="1371600" y="3124200"/>
            <a:ext cx="6553200" cy="798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600">
                <a:solidFill>
                  <a:srgbClr val="006600"/>
                </a:solidFill>
                <a:latin typeface="Arial" panose="020B0604020202020204" pitchFamily="34" charset="0"/>
              </a:rPr>
              <a:t>study skills</a:t>
            </a:r>
            <a:endParaRPr lang="en-US" altLang="zh-CN" sz="46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6160" name="矩形 6159"/>
          <p:cNvSpPr/>
          <p:nvPr/>
        </p:nvSpPr>
        <p:spPr>
          <a:xfrm>
            <a:off x="1524000" y="1828800"/>
            <a:ext cx="2057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FF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8000"/>
                </a:solidFill>
                <a:latin typeface="Comic Sans MS" panose="030F0702030302020204" charset="0"/>
                <a:ea typeface="Comic Sans MS" panose="030F0702030302020204" charset="0"/>
              </a:rPr>
              <a:t>Unit 7</a:t>
            </a:r>
            <a:endParaRPr lang="zh-CN" altLang="en-US" sz="3600" b="1">
              <a:ln w="9525" cap="flat" cmpd="sng">
                <a:solidFill>
                  <a:srgbClr val="00FF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8000"/>
              </a:solidFill>
              <a:latin typeface="Comic Sans MS" panose="030F0702030302020204" charset="0"/>
              <a:ea typeface="Comic Sans MS" panose="030F0702030302020204" charset="0"/>
            </a:endParaRPr>
          </a:p>
        </p:txBody>
      </p:sp>
      <p:sp>
        <p:nvSpPr>
          <p:cNvPr id="6161" name="矩形 6160"/>
          <p:cNvSpPr/>
          <p:nvPr/>
        </p:nvSpPr>
        <p:spPr>
          <a:xfrm>
            <a:off x="4267200" y="1600200"/>
            <a:ext cx="3124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Seasons</a:t>
            </a:r>
            <a:endParaRPr lang="zh-CN" altLang="en-US" sz="3600" b="1">
              <a:ln w="1270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0100" name="矩形 260099"/>
          <p:cNvSpPr/>
          <p:nvPr/>
        </p:nvSpPr>
        <p:spPr>
          <a:xfrm>
            <a:off x="0" y="30163"/>
            <a:ext cx="9644063" cy="65595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dirty="0">
                <a:latin typeface="Times New Roman" panose="02020603050405020304" pitchFamily="18" charset="0"/>
              </a:rPr>
              <a:t>35.</a:t>
            </a:r>
            <a:r>
              <a:rPr lang="zh-CN" altLang="en-US" dirty="0">
                <a:latin typeface="Times New Roman" panose="02020603050405020304" pitchFamily="18" charset="0"/>
              </a:rPr>
              <a:t>秋天是一年中最好的季节。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Autumn is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the best season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C0066"/>
                </a:solidFill>
                <a:latin typeface="Times New Roman" panose="02020603050405020304" pitchFamily="18" charset="0"/>
              </a:rPr>
              <a:t>of the year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 36.</a:t>
            </a:r>
            <a:r>
              <a:rPr lang="zh-CN" altLang="en-US" dirty="0">
                <a:latin typeface="Times New Roman" panose="02020603050405020304" pitchFamily="18" charset="0"/>
              </a:rPr>
              <a:t>人们幸运地享受很多晴天。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People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are lucky to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enjoy many sunn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day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>
                <a:latin typeface="Times New Roman" panose="02020603050405020304" pitchFamily="18" charset="0"/>
              </a:rPr>
              <a:t>     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37.</a:t>
            </a:r>
            <a:r>
              <a:rPr lang="zh-CN" altLang="en-US" sz="3200" dirty="0">
                <a:latin typeface="Times New Roman" panose="02020603050405020304" pitchFamily="18" charset="0"/>
              </a:rPr>
              <a:t>他们喜欢周末在城市的周围来一个短程旅游。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They like to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have a short trip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around the city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at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weekend.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38.</a:t>
            </a:r>
            <a:r>
              <a:rPr lang="zh-CN" altLang="en-US" dirty="0">
                <a:latin typeface="Times New Roman" panose="02020603050405020304" pitchFamily="18" charset="0"/>
              </a:rPr>
              <a:t>在大雪天里，大多数孩子很开心，很吵闹。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Most children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are happy and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noisy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solidFill>
                  <a:srgbClr val="CC0066"/>
                </a:solidFill>
                <a:latin typeface="Times New Roman" panose="02020603050405020304" pitchFamily="18" charset="0"/>
              </a:rPr>
              <a:t>on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snowy days.</a:t>
            </a:r>
            <a:r>
              <a:rPr lang="en-US" altLang="zh-CN" sz="3200">
                <a:latin typeface="Times New Roman" panose="02020603050405020304" pitchFamily="18" charset="0"/>
              </a:rPr>
              <a:t>      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39.</a:t>
            </a:r>
            <a:r>
              <a:rPr lang="zh-CN" altLang="en-US" dirty="0">
                <a:latin typeface="Times New Roman" panose="02020603050405020304" pitchFamily="18" charset="0"/>
              </a:rPr>
              <a:t>喜欢打雪仗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40.</a:t>
            </a:r>
            <a:r>
              <a:rPr lang="zh-CN" altLang="en-US" dirty="0">
                <a:latin typeface="Times New Roman" panose="02020603050405020304" pitchFamily="18" charset="0"/>
              </a:rPr>
              <a:t>浓雾对人们不健康。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Heavy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fog is not health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people.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0101" name="文本框 260100"/>
          <p:cNvSpPr txBox="1"/>
          <p:nvPr/>
        </p:nvSpPr>
        <p:spPr>
          <a:xfrm>
            <a:off x="3717925" y="4845050"/>
            <a:ext cx="3943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like snowball fight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17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100">
                                            <p:txEl>
                                              <p:charRg st="17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73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0100">
                                            <p:txEl>
                                              <p:charRg st="73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147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00">
                                            <p:txEl>
                                              <p:charRg st="147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194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0100">
                                            <p:txEl>
                                              <p:charRg st="194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234" end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0100">
                                            <p:txEl>
                                              <p:charRg st="234" end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charRg st="313" end="3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0100">
                                            <p:txEl>
                                              <p:charRg st="313" end="3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3172" name="文本框 263171"/>
          <p:cNvSpPr txBox="1"/>
          <p:nvPr/>
        </p:nvSpPr>
        <p:spPr>
          <a:xfrm>
            <a:off x="0" y="152400"/>
            <a:ext cx="9340850" cy="60706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3333FF"/>
                </a:solidFill>
                <a:latin typeface="Times New Roman" panose="02020603050405020304" pitchFamily="18" charset="0"/>
              </a:rPr>
              <a:t>What’s the temperature?</a:t>
            </a:r>
            <a:endParaRPr lang="en-US" altLang="zh-CN" sz="400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最高       </a:t>
            </a:r>
            <a:r>
              <a:rPr lang="en-US" altLang="zh-CN">
                <a:latin typeface="Times New Roman" panose="02020603050405020304" pitchFamily="18" charset="0"/>
              </a:rPr>
              <a:t>a high of…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最低        </a:t>
            </a:r>
            <a:r>
              <a:rPr lang="en-US" altLang="zh-CN">
                <a:latin typeface="Times New Roman" panose="02020603050405020304" pitchFamily="18" charset="0"/>
              </a:rPr>
              <a:t>a low of…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保持零上</a:t>
            </a:r>
            <a:r>
              <a:rPr lang="en-US" altLang="zh-CN">
                <a:latin typeface="Times New Roman" panose="02020603050405020304" pitchFamily="18" charset="0"/>
              </a:rPr>
              <a:t>stay above zero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降到零下</a:t>
            </a:r>
            <a:r>
              <a:rPr lang="en-US" altLang="zh-CN">
                <a:latin typeface="Times New Roman" panose="02020603050405020304" pitchFamily="18" charset="0"/>
              </a:rPr>
              <a:t>fall below zero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上升至</a:t>
            </a:r>
            <a:r>
              <a:rPr lang="en-US" altLang="zh-CN">
                <a:latin typeface="Times New Roman" panose="02020603050405020304" pitchFamily="18" charset="0"/>
              </a:rPr>
              <a:t>…rise to…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下降到</a:t>
            </a:r>
            <a:r>
              <a:rPr lang="en-US" altLang="zh-CN">
                <a:latin typeface="Times New Roman" panose="02020603050405020304" pitchFamily="18" charset="0"/>
              </a:rPr>
              <a:t>…drop to…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There’ll be a snowstorm in Beijing ,</a:t>
            </a:r>
            <a:r>
              <a:rPr lang="en-US" altLang="zh-CN" sz="3200">
                <a:solidFill>
                  <a:srgbClr val="FF0066"/>
                </a:solidFill>
                <a:latin typeface="Times New Roman" panose="02020603050405020304" pitchFamily="18" charset="0"/>
              </a:rPr>
              <a:t>with </a:t>
            </a:r>
            <a:r>
              <a:rPr lang="en-US" altLang="zh-CN" sz="3200">
                <a:latin typeface="Times New Roman" panose="02020603050405020304" pitchFamily="18" charset="0"/>
              </a:rPr>
              <a:t>a high of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Minus two degrees and a low of minus nine.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New York  will be sunny </a:t>
            </a:r>
            <a:r>
              <a:rPr lang="en-US" altLang="zh-CN">
                <a:solidFill>
                  <a:srgbClr val="FF0066"/>
                </a:solidFill>
                <a:latin typeface="Times New Roman" panose="02020603050405020304" pitchFamily="18" charset="0"/>
              </a:rPr>
              <a:t>with</a:t>
            </a:r>
            <a:r>
              <a:rPr lang="en-US" altLang="zh-CN">
                <a:latin typeface="Times New Roman" panose="02020603050405020304" pitchFamily="18" charset="0"/>
              </a:rPr>
              <a:t> the temperature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between nine and five degrees.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2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3172">
                                            <p:txEl>
                                              <p:charRg st="24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4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3172">
                                            <p:txEl>
                                              <p:charRg st="44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64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3172">
                                            <p:txEl>
                                              <p:charRg st="64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84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3172">
                                            <p:txEl>
                                              <p:charRg st="84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104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3172">
                                            <p:txEl>
                                              <p:charRg st="104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11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3172">
                                            <p:txEl>
                                              <p:charRg st="117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130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3172">
                                            <p:txEl>
                                              <p:charRg st="130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181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3172">
                                            <p:txEl>
                                              <p:charRg st="181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224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3172">
                                            <p:txEl>
                                              <p:charRg st="224" end="2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charRg st="270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3172">
                                            <p:txEl>
                                              <p:charRg st="270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5286" name="组合 225285"/>
          <p:cNvGrpSpPr/>
          <p:nvPr/>
        </p:nvGrpSpPr>
        <p:grpSpPr>
          <a:xfrm>
            <a:off x="1355725" y="534988"/>
            <a:ext cx="6721475" cy="1446212"/>
            <a:chOff x="710" y="768"/>
            <a:chExt cx="4234" cy="911"/>
          </a:xfrm>
        </p:grpSpPr>
        <p:pic>
          <p:nvPicPr>
            <p:cNvPr id="225283" name="图片 225282" descr="9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10" y="768"/>
              <a:ext cx="4234" cy="91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284" name="文本框 225283"/>
            <p:cNvSpPr txBox="1"/>
            <p:nvPr/>
          </p:nvSpPr>
          <p:spPr>
            <a:xfrm>
              <a:off x="1584" y="940"/>
              <a:ext cx="2976" cy="404"/>
            </a:xfrm>
            <a:prstGeom prst="rect">
              <a:avLst/>
            </a:prstGeom>
            <a:noFill/>
            <a:ln w="57150">
              <a:noFill/>
            </a:ln>
          </p:spPr>
          <p:txBody>
            <a:bodyPr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>
                  <a:solidFill>
                    <a:srgbClr val="0066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Useful expressions</a:t>
              </a:r>
              <a:endParaRPr lang="en-US" altLang="zh-CN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25285" name="文本框 225284"/>
          <p:cNvSpPr txBox="1"/>
          <p:nvPr/>
        </p:nvSpPr>
        <p:spPr>
          <a:xfrm>
            <a:off x="1447800" y="2070100"/>
            <a:ext cx="7696200" cy="3721100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How is the weather today?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今天天气怎么样？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The weather is nice today.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今天天气很好。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It’s quite cold today.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今天真冷。 </a:t>
            </a:r>
            <a:endParaRPr lang="zh-CN" altLang="en-US" dirty="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331" name="矩形 227330"/>
          <p:cNvSpPr/>
          <p:nvPr/>
        </p:nvSpPr>
        <p:spPr>
          <a:xfrm>
            <a:off x="533400" y="708025"/>
            <a:ext cx="8305800" cy="4930775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What was the weather like yesterday?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昨天天气怎么样？ </a:t>
            </a:r>
            <a:endParaRPr lang="zh-CN" altLang="en-US" dirty="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Yesterday it rained all day.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昨天一天在下雨。 </a:t>
            </a:r>
            <a:endParaRPr lang="zh-CN" altLang="en-US" dirty="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What will the weather be like tomorrow?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明天天气会如何？ </a:t>
            </a:r>
            <a:endParaRPr lang="zh-CN" altLang="en-US" dirty="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It's going to snow tomorrow.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明天会下雪。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0882" name="矩形 250881"/>
          <p:cNvSpPr/>
          <p:nvPr/>
        </p:nvSpPr>
        <p:spPr>
          <a:xfrm>
            <a:off x="304800" y="76200"/>
            <a:ext cx="7086600" cy="4930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>
                <a:latin typeface="Times New Roman" panose="02020603050405020304" pitchFamily="18" charset="0"/>
              </a:rPr>
              <a:t>It's been cloudy all morning.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整个早上都是阴天。 </a:t>
            </a:r>
            <a:b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Is it raining now?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现在在下雨吗？ </a:t>
            </a:r>
            <a:b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The days are getting hotter.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天气越来越热了。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What's the temperature today?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66FF"/>
                </a:solidFill>
                <a:latin typeface="Times New Roman" panose="02020603050405020304" pitchFamily="18" charset="0"/>
              </a:rPr>
              <a:t>今天几度？ </a:t>
            </a:r>
            <a:endParaRPr lang="zh-CN" altLang="en-US" dirty="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1124" name="图片 26112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457200"/>
            <a:ext cx="2057400" cy="2590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1125" name="图片 26112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2286000" cy="220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1126" name="图片 261125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038600"/>
            <a:ext cx="2438400" cy="236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1127" name="文本框 261126"/>
          <p:cNvSpPr txBox="1"/>
          <p:nvPr/>
        </p:nvSpPr>
        <p:spPr>
          <a:xfrm>
            <a:off x="2209800" y="0"/>
            <a:ext cx="2241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sunny.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28" name="文本框 261127"/>
          <p:cNvSpPr txBox="1"/>
          <p:nvPr/>
        </p:nvSpPr>
        <p:spPr>
          <a:xfrm>
            <a:off x="2209800" y="457200"/>
            <a:ext cx="50736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There’s a lot of sunshine.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29" name="文本框 261128"/>
          <p:cNvSpPr txBox="1"/>
          <p:nvPr/>
        </p:nvSpPr>
        <p:spPr>
          <a:xfrm>
            <a:off x="2209800" y="914400"/>
            <a:ext cx="349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sun is bright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0" name="文本框 261129"/>
          <p:cNvSpPr txBox="1"/>
          <p:nvPr/>
        </p:nvSpPr>
        <p:spPr>
          <a:xfrm>
            <a:off x="2209800" y="1371600"/>
            <a:ext cx="55054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sun is shining brightly.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1" name="文本框 261130"/>
          <p:cNvSpPr txBox="1"/>
          <p:nvPr/>
        </p:nvSpPr>
        <p:spPr>
          <a:xfrm>
            <a:off x="2438400" y="1905000"/>
            <a:ext cx="2266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windy.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2" name="文本框 261131"/>
          <p:cNvSpPr txBox="1"/>
          <p:nvPr/>
        </p:nvSpPr>
        <p:spPr>
          <a:xfrm>
            <a:off x="2362200" y="2362200"/>
            <a:ext cx="4578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There’s a strong wind.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3" name="文本框 261132"/>
          <p:cNvSpPr txBox="1"/>
          <p:nvPr/>
        </p:nvSpPr>
        <p:spPr>
          <a:xfrm>
            <a:off x="2362200" y="2819400"/>
            <a:ext cx="3917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wind is strong.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4" name="文本框 261133"/>
          <p:cNvSpPr txBox="1"/>
          <p:nvPr/>
        </p:nvSpPr>
        <p:spPr>
          <a:xfrm>
            <a:off x="2139950" y="3276600"/>
            <a:ext cx="7004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wind is blowing strongly/hard.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5" name="文本框 261134"/>
          <p:cNvSpPr txBox="1"/>
          <p:nvPr/>
        </p:nvSpPr>
        <p:spPr>
          <a:xfrm>
            <a:off x="2574925" y="4083050"/>
            <a:ext cx="5010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temperature is high.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6" name="文本框 261135"/>
          <p:cNvSpPr txBox="1"/>
          <p:nvPr/>
        </p:nvSpPr>
        <p:spPr>
          <a:xfrm>
            <a:off x="2651125" y="4768850"/>
            <a:ext cx="6115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highest temperature is ….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1137" name="文本框 261136"/>
          <p:cNvSpPr txBox="1"/>
          <p:nvPr/>
        </p:nvSpPr>
        <p:spPr>
          <a:xfrm>
            <a:off x="2727325" y="5454650"/>
            <a:ext cx="50736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a sunny day , with….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113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7" grpId="0"/>
      <p:bldP spid="261128" grpId="0"/>
      <p:bldP spid="261129" grpId="0"/>
      <p:bldP spid="261130" grpId="0"/>
      <p:bldP spid="261131" grpId="0"/>
      <p:bldP spid="261132" grpId="0"/>
      <p:bldP spid="261134" grpId="0"/>
      <p:bldP spid="261135" grpId="0"/>
      <p:bldP spid="261136" grpId="0"/>
      <p:bldP spid="2611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4196" name="图片 264195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5908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4197" name="图片 264196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236220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4198" name="图片 264197" descr="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43400"/>
            <a:ext cx="2819400" cy="2247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4199" name="文本框 264198"/>
          <p:cNvSpPr txBox="1"/>
          <p:nvPr/>
        </p:nvSpPr>
        <p:spPr>
          <a:xfrm>
            <a:off x="2895600" y="0"/>
            <a:ext cx="2292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snowy.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0" name="文本框 264199"/>
          <p:cNvSpPr txBox="1"/>
          <p:nvPr/>
        </p:nvSpPr>
        <p:spPr>
          <a:xfrm>
            <a:off x="2819400" y="533400"/>
            <a:ext cx="4591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There is a heavy snow.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1" name="文本框 264200"/>
          <p:cNvSpPr txBox="1"/>
          <p:nvPr/>
        </p:nvSpPr>
        <p:spPr>
          <a:xfrm>
            <a:off x="2895600" y="990600"/>
            <a:ext cx="37274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snow is heavy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2" name="文本框 264201"/>
          <p:cNvSpPr txBox="1"/>
          <p:nvPr/>
        </p:nvSpPr>
        <p:spPr>
          <a:xfrm>
            <a:off x="2971800" y="1447800"/>
            <a:ext cx="5340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 is snowing heavily/hard.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3" name="文本框 264202"/>
          <p:cNvSpPr txBox="1"/>
          <p:nvPr/>
        </p:nvSpPr>
        <p:spPr>
          <a:xfrm>
            <a:off x="2438400" y="2286000"/>
            <a:ext cx="2368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cloudy.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4" name="文本框 264203"/>
          <p:cNvSpPr txBox="1"/>
          <p:nvPr/>
        </p:nvSpPr>
        <p:spPr>
          <a:xfrm>
            <a:off x="2438400" y="2895600"/>
            <a:ext cx="5035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There are a lot of clouds.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5" name="文本框 264204"/>
          <p:cNvSpPr txBox="1"/>
          <p:nvPr/>
        </p:nvSpPr>
        <p:spPr>
          <a:xfrm>
            <a:off x="2819400" y="4267200"/>
            <a:ext cx="2114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It’s rainy.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6" name="文本框 264205"/>
          <p:cNvSpPr txBox="1"/>
          <p:nvPr/>
        </p:nvSpPr>
        <p:spPr>
          <a:xfrm>
            <a:off x="2743200" y="4876800"/>
            <a:ext cx="4324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There’s a heavy rain.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7" name="文本框 264206"/>
          <p:cNvSpPr txBox="1"/>
          <p:nvPr/>
        </p:nvSpPr>
        <p:spPr>
          <a:xfrm>
            <a:off x="2743200" y="5410200"/>
            <a:ext cx="366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The rain is heavy.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64208" name="文本框 264207"/>
          <p:cNvSpPr txBox="1"/>
          <p:nvPr/>
        </p:nvSpPr>
        <p:spPr>
          <a:xfrm>
            <a:off x="2743200" y="5867400"/>
            <a:ext cx="5162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It is raining heavily/hard.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9" grpId="0"/>
      <p:bldP spid="264200" grpId="0"/>
      <p:bldP spid="264201" grpId="0"/>
      <p:bldP spid="264202" grpId="0"/>
      <p:bldP spid="264203" grpId="0"/>
      <p:bldP spid="264204" grpId="0"/>
      <p:bldP spid="264205" grpId="0"/>
      <p:bldP spid="264206" grpId="0"/>
      <p:bldP spid="264207" grpId="0"/>
      <p:bldP spid="2642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5220" name="图片 265219"/>
          <p:cNvPicPr preferRelativeResize="0"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8600"/>
            <a:ext cx="8915400" cy="6400800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</p:pic>
      <p:sp>
        <p:nvSpPr>
          <p:cNvPr id="265221" name="矩形 265220"/>
          <p:cNvSpPr/>
          <p:nvPr/>
        </p:nvSpPr>
        <p:spPr>
          <a:xfrm>
            <a:off x="2667000" y="2133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2" name="矩形 265221"/>
          <p:cNvSpPr/>
          <p:nvPr/>
        </p:nvSpPr>
        <p:spPr>
          <a:xfrm>
            <a:off x="2667000" y="2895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3" name="矩形 265222"/>
          <p:cNvSpPr/>
          <p:nvPr/>
        </p:nvSpPr>
        <p:spPr>
          <a:xfrm>
            <a:off x="2667000" y="3657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4" name="矩形 265223"/>
          <p:cNvSpPr/>
          <p:nvPr/>
        </p:nvSpPr>
        <p:spPr>
          <a:xfrm>
            <a:off x="2667000" y="4419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5" name="矩形 265224"/>
          <p:cNvSpPr/>
          <p:nvPr/>
        </p:nvSpPr>
        <p:spPr>
          <a:xfrm>
            <a:off x="2667000" y="51054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6" name="矩形 265225"/>
          <p:cNvSpPr/>
          <p:nvPr/>
        </p:nvSpPr>
        <p:spPr>
          <a:xfrm>
            <a:off x="2667000" y="57150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7" name="矩形 265226"/>
          <p:cNvSpPr/>
          <p:nvPr/>
        </p:nvSpPr>
        <p:spPr>
          <a:xfrm>
            <a:off x="6781800" y="22098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8" name="矩形 265227"/>
          <p:cNvSpPr/>
          <p:nvPr/>
        </p:nvSpPr>
        <p:spPr>
          <a:xfrm>
            <a:off x="6781800" y="2895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29" name="矩形 265228"/>
          <p:cNvSpPr/>
          <p:nvPr/>
        </p:nvSpPr>
        <p:spPr>
          <a:xfrm>
            <a:off x="6781800" y="36576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30" name="矩形 265229"/>
          <p:cNvSpPr/>
          <p:nvPr/>
        </p:nvSpPr>
        <p:spPr>
          <a:xfrm>
            <a:off x="6781800" y="43434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31" name="矩形 265230"/>
          <p:cNvSpPr/>
          <p:nvPr/>
        </p:nvSpPr>
        <p:spPr>
          <a:xfrm>
            <a:off x="6781800" y="50292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5232" name="矩形 265231"/>
          <p:cNvSpPr/>
          <p:nvPr/>
        </p:nvSpPr>
        <p:spPr>
          <a:xfrm>
            <a:off x="6781800" y="5715000"/>
            <a:ext cx="914400" cy="6096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65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65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65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65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65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65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44" name="图片 2662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45" name="文本框 266244"/>
          <p:cNvSpPr txBox="1"/>
          <p:nvPr/>
        </p:nvSpPr>
        <p:spPr>
          <a:xfrm>
            <a:off x="1905635" y="940435"/>
            <a:ext cx="124460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windy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46" name="文本框 266245"/>
          <p:cNvSpPr txBox="1"/>
          <p:nvPr/>
        </p:nvSpPr>
        <p:spPr>
          <a:xfrm>
            <a:off x="6934200" y="1295400"/>
            <a:ext cx="11995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funny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47" name="文本框 266246"/>
          <p:cNvSpPr txBox="1"/>
          <p:nvPr/>
        </p:nvSpPr>
        <p:spPr>
          <a:xfrm>
            <a:off x="1062355" y="2192655"/>
            <a:ext cx="124396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sleepy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48" name="文本框 266247"/>
          <p:cNvSpPr txBox="1"/>
          <p:nvPr/>
        </p:nvSpPr>
        <p:spPr>
          <a:xfrm>
            <a:off x="6662420" y="2244725"/>
            <a:ext cx="1108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rainy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49" name="文本框 266248"/>
          <p:cNvSpPr txBox="1"/>
          <p:nvPr/>
        </p:nvSpPr>
        <p:spPr>
          <a:xfrm>
            <a:off x="2306320" y="3582670"/>
            <a:ext cx="122237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sunny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0" name="文本框 266249"/>
          <p:cNvSpPr txBox="1"/>
          <p:nvPr/>
        </p:nvSpPr>
        <p:spPr>
          <a:xfrm>
            <a:off x="6511290" y="3137535"/>
            <a:ext cx="113157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lucky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1" name="文本框 266250"/>
          <p:cNvSpPr txBox="1"/>
          <p:nvPr/>
        </p:nvSpPr>
        <p:spPr>
          <a:xfrm>
            <a:off x="6138545" y="4411980"/>
            <a:ext cx="108648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noisy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2" name="文本框 266251"/>
          <p:cNvSpPr txBox="1"/>
          <p:nvPr/>
        </p:nvSpPr>
        <p:spPr>
          <a:xfrm>
            <a:off x="1039495" y="4801235"/>
            <a:ext cx="12668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snowy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3" name="文本框 266252"/>
          <p:cNvSpPr txBox="1"/>
          <p:nvPr/>
        </p:nvSpPr>
        <p:spPr>
          <a:xfrm>
            <a:off x="2988310" y="5325745"/>
            <a:ext cx="11309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foggy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4" name="文本框 266253"/>
          <p:cNvSpPr txBox="1"/>
          <p:nvPr/>
        </p:nvSpPr>
        <p:spPr>
          <a:xfrm>
            <a:off x="2133600" y="5638800"/>
            <a:ext cx="14700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healthy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4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/>
      <p:bldP spid="266246" grpId="0"/>
      <p:bldP spid="266247" grpId="0"/>
      <p:bldP spid="266249" grpId="0"/>
      <p:bldP spid="266250" grpId="0"/>
      <p:bldP spid="266251" grpId="0"/>
      <p:bldP spid="266252" grpId="0"/>
      <p:bldP spid="266253" grpId="0"/>
      <p:bldP spid="2662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8292" name="矩形 268291"/>
          <p:cNvSpPr/>
          <p:nvPr/>
        </p:nvSpPr>
        <p:spPr>
          <a:xfrm>
            <a:off x="523875" y="187325"/>
            <a:ext cx="10782300" cy="63071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marL="342900" indent="-342900"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【学海拾贝</a:t>
            </a:r>
            <a:r>
              <a:rPr lang="zh-CN" altLang="en-US" sz="3200">
                <a:latin typeface="Times New Roman" panose="02020603050405020304" pitchFamily="18" charset="0"/>
              </a:rPr>
              <a:t>】</a:t>
            </a:r>
            <a:endParaRPr lang="zh-CN" altLang="en-US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AutoNum type="arabicPeriod"/>
            </a:pPr>
            <a:r>
              <a:rPr lang="en-US" altLang="zh-CN" sz="3200">
                <a:latin typeface="Times New Roman" panose="02020603050405020304" pitchFamily="18" charset="0"/>
              </a:rPr>
              <a:t>Sunshine and blue skies will stay with us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for the rest of the week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zh-CN" altLang="en-US" sz="3200" dirty="0">
                <a:latin typeface="Times New Roman" panose="02020603050405020304" pitchFamily="18" charset="0"/>
              </a:rPr>
              <a:t>这周剩下来的几天</a:t>
            </a:r>
            <a:r>
              <a:rPr lang="en-US" altLang="zh-CN" sz="3200" dirty="0">
                <a:latin typeface="Times New Roman" panose="02020603050405020304" pitchFamily="18" charset="0"/>
              </a:rPr>
              <a:t>,</a:t>
            </a:r>
            <a:r>
              <a:rPr lang="zh-CN" altLang="en-US" sz="3200" dirty="0">
                <a:latin typeface="Times New Roman" panose="02020603050405020304" pitchFamily="18" charset="0"/>
              </a:rPr>
              <a:t>阳光与蓝天将陪伴着我们。                      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zh-CN" altLang="en-US" sz="3200" dirty="0">
                <a:latin typeface="Times New Roman" panose="02020603050405020304" pitchFamily="18" charset="0"/>
              </a:rPr>
              <a:t>  “其余的</a:t>
            </a:r>
            <a:r>
              <a:rPr lang="en-US" altLang="zh-CN" sz="3200" dirty="0">
                <a:latin typeface="Times New Roman" panose="02020603050405020304" pitchFamily="18" charset="0"/>
              </a:rPr>
              <a:t>……,</a:t>
            </a:r>
            <a:r>
              <a:rPr lang="zh-CN" altLang="en-US" sz="3200" dirty="0">
                <a:latin typeface="Times New Roman" panose="02020603050405020304" pitchFamily="18" charset="0"/>
              </a:rPr>
              <a:t>剩余的</a:t>
            </a:r>
            <a:r>
              <a:rPr lang="en-US" altLang="zh-CN" sz="3200">
                <a:latin typeface="Times New Roman" panose="02020603050405020304" pitchFamily="18" charset="0"/>
              </a:rPr>
              <a:t>……”________________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故事的剩余部分很无聊。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_____  _____  _____ the story ____  ________.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剩下的书是给你的。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latin typeface="Times New Roman" panose="02020603050405020304" pitchFamily="18" charset="0"/>
              </a:rPr>
              <a:t>________  _____  ____ the books ______ for you.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2. </a:t>
            </a:r>
            <a:r>
              <a:rPr lang="zh-CN" altLang="en-US" sz="3200" dirty="0">
                <a:latin typeface="Times New Roman" panose="02020603050405020304" pitchFamily="18" charset="0"/>
              </a:rPr>
              <a:t>电话用语。 </a:t>
            </a:r>
            <a:r>
              <a:rPr lang="en-US" altLang="zh-CN" sz="3200">
                <a:latin typeface="Times New Roman" panose="02020603050405020304" pitchFamily="18" charset="0"/>
              </a:rPr>
              <a:t>Who’s that (speaking)? 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                         This is …..(speaking).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（     ）</a:t>
            </a:r>
            <a:r>
              <a:rPr lang="en-US" altLang="zh-CN" sz="3200" dirty="0">
                <a:latin typeface="Times New Roman" panose="02020603050405020304" pitchFamily="18" charset="0"/>
              </a:rPr>
              <a:t>——Hello</a:t>
            </a:r>
            <a:r>
              <a:rPr lang="zh-CN" altLang="en-US" sz="3200" dirty="0">
                <a:latin typeface="Times New Roman" panose="02020603050405020304" pitchFamily="18" charset="0"/>
              </a:rPr>
              <a:t>，</a:t>
            </a:r>
            <a:r>
              <a:rPr lang="en-US" altLang="zh-CN" sz="3200">
                <a:latin typeface="Times New Roman" panose="02020603050405020304" pitchFamily="18" charset="0"/>
              </a:rPr>
              <a:t>who’s that speaking?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             ——_________________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 err="1">
                <a:latin typeface="Times New Roman" panose="02020603050405020304" pitchFamily="18" charset="0"/>
              </a:rPr>
              <a:t> A That is Jane.      B This is Kangkang</a:t>
            </a:r>
            <a:r>
              <a:rPr lang="en-US" altLang="zh-CN" sz="3200">
                <a:latin typeface="Times New Roman" panose="02020603050405020304" pitchFamily="18" charset="0"/>
              </a:rPr>
              <a:t> speaking.  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 C I’m Mike.          D She is Maria. 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68293" name="文本框 268292"/>
          <p:cNvSpPr txBox="1"/>
          <p:nvPr/>
        </p:nvSpPr>
        <p:spPr>
          <a:xfrm>
            <a:off x="5720715" y="1763395"/>
            <a:ext cx="231902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the rest of…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8294" name="文本框 268293"/>
          <p:cNvSpPr txBox="1"/>
          <p:nvPr/>
        </p:nvSpPr>
        <p:spPr>
          <a:xfrm>
            <a:off x="1312545" y="2458720"/>
            <a:ext cx="6519545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The    rest    of </a:t>
            </a:r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is   boring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8295" name="文本框 268294"/>
          <p:cNvSpPr txBox="1"/>
          <p:nvPr/>
        </p:nvSpPr>
        <p:spPr>
          <a:xfrm>
            <a:off x="956945" y="3424555"/>
            <a:ext cx="646557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The       rest     of                            are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8296" name="文本框 268295"/>
          <p:cNvSpPr txBox="1"/>
          <p:nvPr/>
        </p:nvSpPr>
        <p:spPr>
          <a:xfrm>
            <a:off x="1096645" y="4764405"/>
            <a:ext cx="4540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3" grpId="0"/>
      <p:bldP spid="268294" grpId="0"/>
      <p:bldP spid="268295" grpId="0"/>
      <p:bldP spid="2682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8" name="文本框 8197"/>
          <p:cNvSpPr txBox="1"/>
          <p:nvPr/>
        </p:nvSpPr>
        <p:spPr>
          <a:xfrm>
            <a:off x="304800" y="1600200"/>
            <a:ext cx="4419600" cy="4514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1.n. </a:t>
            </a:r>
            <a:r>
              <a:rPr lang="zh-CN" altLang="en-US" dirty="0">
                <a:latin typeface="Times New Roman" panose="02020603050405020304" pitchFamily="18" charset="0"/>
              </a:rPr>
              <a:t>暴风雪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2.n. </a:t>
            </a:r>
            <a:r>
              <a:rPr lang="zh-CN" altLang="en-US" dirty="0">
                <a:latin typeface="Times New Roman" panose="02020603050405020304" pitchFamily="18" charset="0"/>
              </a:rPr>
              <a:t>风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</a:rPr>
              <a:t>adj.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3.adv. </a:t>
            </a:r>
            <a:r>
              <a:rPr lang="zh-CN" altLang="en-US" dirty="0">
                <a:latin typeface="Times New Roman" panose="02020603050405020304" pitchFamily="18" charset="0"/>
              </a:rPr>
              <a:t>大约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4.n. </a:t>
            </a:r>
            <a:r>
              <a:rPr lang="zh-CN" altLang="en-US" dirty="0">
                <a:latin typeface="Times New Roman" panose="02020603050405020304" pitchFamily="18" charset="0"/>
              </a:rPr>
              <a:t>阳光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5.n. </a:t>
            </a:r>
            <a:r>
              <a:rPr lang="zh-CN" altLang="en-US" dirty="0">
                <a:latin typeface="Times New Roman" panose="02020603050405020304" pitchFamily="18" charset="0"/>
              </a:rPr>
              <a:t>其余的部分（人）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6.n. </a:t>
            </a:r>
            <a:r>
              <a:rPr lang="zh-CN" altLang="en-US" dirty="0">
                <a:latin typeface="Times New Roman" panose="02020603050405020304" pitchFamily="18" charset="0"/>
              </a:rPr>
              <a:t>度数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4724400" y="1524000"/>
            <a:ext cx="4419600" cy="4514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snow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storm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wind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wind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y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around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sun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shine</a:t>
            </a:r>
            <a:r>
              <a:rPr lang="en-US" altLang="zh-CN" dirty="0">
                <a:solidFill>
                  <a:srgbClr val="3333FF"/>
                </a:solidFill>
                <a:latin typeface="Arial" panose="020B0604020202020204" pitchFamily="34" charset="0"/>
              </a:rPr>
              <a:t> (</a:t>
            </a:r>
            <a:r>
              <a:rPr lang="zh-CN" altLang="en-US" dirty="0">
                <a:solidFill>
                  <a:srgbClr val="3333FF"/>
                </a:solidFill>
                <a:latin typeface="Arial" panose="020B0604020202020204" pitchFamily="34" charset="0"/>
              </a:rPr>
              <a:t>不可数）</a:t>
            </a:r>
            <a:endParaRPr lang="zh-CN" altLang="en-US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rest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d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gr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ee</a:t>
            </a:r>
            <a:r>
              <a:rPr lang="en-US" altLang="zh-CN" dirty="0">
                <a:solidFill>
                  <a:srgbClr val="3333FF"/>
                </a:solidFill>
                <a:latin typeface="Arial" panose="020B0604020202020204" pitchFamily="34" charset="0"/>
              </a:rPr>
              <a:t>  </a:t>
            </a:r>
            <a:r>
              <a:rPr lang="zh-CN" altLang="en-US" dirty="0">
                <a:solidFill>
                  <a:srgbClr val="3333FF"/>
                </a:solidFill>
                <a:latin typeface="Arial" panose="020B0604020202020204" pitchFamily="34" charset="0"/>
              </a:rPr>
              <a:t>（可数）</a:t>
            </a:r>
            <a:endParaRPr lang="zh-CN" altLang="en-US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矩形 8199"/>
          <p:cNvSpPr/>
          <p:nvPr/>
        </p:nvSpPr>
        <p:spPr>
          <a:xfrm>
            <a:off x="3028950" y="920750"/>
            <a:ext cx="3194050" cy="679450"/>
          </a:xfrm>
          <a:prstGeom prst="rect">
            <a:avLst/>
          </a:prstGeom>
          <a:solidFill>
            <a:srgbClr val="33CC33"/>
          </a:solidFill>
          <a:ln w="381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>
                <a:solidFill>
                  <a:srgbClr val="FFFFCC"/>
                </a:solidFill>
                <a:latin typeface="Arial" panose="020B0604020202020204" pitchFamily="34" charset="0"/>
              </a:rPr>
              <a:t>Words review</a:t>
            </a:r>
            <a:endParaRPr lang="en-US" altLang="zh-CN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16" name="矩形 269315"/>
          <p:cNvSpPr/>
          <p:nvPr/>
        </p:nvSpPr>
        <p:spPr>
          <a:xfrm>
            <a:off x="152400" y="671513"/>
            <a:ext cx="9159875" cy="39909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3200" dirty="0">
                <a:latin typeface="Times New Roman" panose="02020603050405020304" pitchFamily="18" charset="0"/>
              </a:rPr>
              <a:t>3.</a:t>
            </a:r>
            <a:r>
              <a:rPr lang="zh-CN" altLang="en-US" sz="3200" dirty="0">
                <a:latin typeface="Times New Roman" panose="02020603050405020304" pitchFamily="18" charset="0"/>
              </a:rPr>
              <a:t>询问天气。</a:t>
            </a:r>
            <a:r>
              <a:rPr lang="en-US" altLang="zh-CN" sz="3200">
                <a:latin typeface="Times New Roman" panose="02020603050405020304" pitchFamily="18" charset="0"/>
              </a:rPr>
              <a:t>______________________________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                      =_____________________________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回答：</a:t>
            </a:r>
            <a:r>
              <a:rPr lang="en-US" altLang="zh-CN" sz="3200" dirty="0">
                <a:latin typeface="Times New Roman" panose="02020603050405020304" pitchFamily="18" charset="0"/>
              </a:rPr>
              <a:t>It’s +</a:t>
            </a:r>
            <a:r>
              <a:rPr lang="zh-CN" altLang="en-US" sz="3200" dirty="0">
                <a:latin typeface="Times New Roman" panose="02020603050405020304" pitchFamily="18" charset="0"/>
              </a:rPr>
              <a:t>天气的形容词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      （</a:t>
            </a:r>
            <a:r>
              <a:rPr lang="en-US" altLang="zh-CN" sz="3200" dirty="0">
                <a:latin typeface="Times New Roman" panose="02020603050405020304" pitchFamily="18" charset="0"/>
              </a:rPr>
              <a:t>sunny, windy, snowy, foggy, cloudy, rainy</a:t>
            </a:r>
            <a:r>
              <a:rPr lang="zh-CN" altLang="en-US" sz="3200" dirty="0">
                <a:latin typeface="Times New Roman" panose="02020603050405020304" pitchFamily="18" charset="0"/>
              </a:rPr>
              <a:t>）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明天天气怎么样？纽约是晴天，而伦敦则是多云。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______ ______the weather _____ _____tomorrow?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It ____ ___ ________ in New York and _______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in London.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69317" name="文本框 269316"/>
          <p:cNvSpPr txBox="1"/>
          <p:nvPr/>
        </p:nvSpPr>
        <p:spPr>
          <a:xfrm>
            <a:off x="2743200" y="533400"/>
            <a:ext cx="45053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What’s the weather like?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9318" name="文本框 269317"/>
          <p:cNvSpPr txBox="1"/>
          <p:nvPr/>
        </p:nvSpPr>
        <p:spPr>
          <a:xfrm>
            <a:off x="2895600" y="1143000"/>
            <a:ext cx="371538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How is the weather?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9321" name="文本框 269320"/>
          <p:cNvSpPr txBox="1"/>
          <p:nvPr/>
        </p:nvSpPr>
        <p:spPr>
          <a:xfrm>
            <a:off x="304800" y="3082925"/>
            <a:ext cx="65843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What will                                be    like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9322" name="文本框 269321"/>
          <p:cNvSpPr txBox="1"/>
          <p:nvPr/>
        </p:nvSpPr>
        <p:spPr>
          <a:xfrm>
            <a:off x="533400" y="3505200"/>
            <a:ext cx="7985125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will  be   sunny</a:t>
            </a:r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cloudy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7" grpId="0"/>
      <p:bldP spid="269318" grpId="0"/>
      <p:bldP spid="269321" grpId="0"/>
      <p:bldP spid="2693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7268" name="矩形 267267"/>
          <p:cNvSpPr/>
          <p:nvPr/>
        </p:nvSpPr>
        <p:spPr>
          <a:xfrm>
            <a:off x="0" y="0"/>
            <a:ext cx="9372600" cy="5478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4. It’s a bit cold and dry.</a:t>
            </a:r>
            <a:r>
              <a:rPr lang="zh-CN" altLang="en-US" sz="2800" dirty="0">
                <a:latin typeface="Times New Roman" panose="02020603050405020304" pitchFamily="18" charset="0"/>
              </a:rPr>
              <a:t>这里稍微有点冷，有点干燥。</a:t>
            </a:r>
            <a:endParaRPr lang="zh-CN" altLang="en-US" sz="28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a bit</a:t>
            </a:r>
            <a:r>
              <a:rPr lang="zh-CN" altLang="en-US" sz="3200" dirty="0">
                <a:latin typeface="Times New Roman" panose="02020603050405020304" pitchFamily="18" charset="0"/>
              </a:rPr>
              <a:t>和</a:t>
            </a:r>
            <a:r>
              <a:rPr lang="en-US" altLang="zh-CN" sz="3200" dirty="0">
                <a:latin typeface="Times New Roman" panose="02020603050405020304" pitchFamily="18" charset="0"/>
              </a:rPr>
              <a:t>a little</a:t>
            </a:r>
            <a:r>
              <a:rPr lang="zh-CN" altLang="en-US" sz="3200" dirty="0">
                <a:latin typeface="Times New Roman" panose="02020603050405020304" pitchFamily="18" charset="0"/>
              </a:rPr>
              <a:t>都可用作程度副词， “稍微，一点儿”，修饰动词，形容词，比较级等</a:t>
            </a:r>
            <a:r>
              <a:rPr lang="en-US" altLang="zh-CN" sz="3200" dirty="0">
                <a:latin typeface="Times New Roman" panose="02020603050405020304" pitchFamily="18" charset="0"/>
              </a:rPr>
              <a:t>,</a:t>
            </a:r>
            <a:r>
              <a:rPr lang="zh-CN" altLang="en-US" sz="3200" dirty="0">
                <a:latin typeface="Times New Roman" panose="02020603050405020304" pitchFamily="18" charset="0"/>
              </a:rPr>
              <a:t>二者可互换。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请你把收音机声音光小一点好吗？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Will you please ____  ______ the radio _____  _____?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多么热的天啊</a:t>
            </a:r>
            <a:r>
              <a:rPr lang="en-US" altLang="zh-CN" sz="3200" dirty="0">
                <a:latin typeface="Times New Roman" panose="02020603050405020304" pitchFamily="18" charset="0"/>
              </a:rPr>
              <a:t>!</a:t>
            </a:r>
            <a:r>
              <a:rPr lang="zh-CN" altLang="en-US" sz="3200" dirty="0">
                <a:latin typeface="Times New Roman" panose="02020603050405020304" pitchFamily="18" charset="0"/>
              </a:rPr>
              <a:t>我有点口渴。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>
                <a:latin typeface="Times New Roman" panose="02020603050405020304" pitchFamily="18" charset="0"/>
              </a:rPr>
              <a:t>_____  ____  ___ day! I am ___  _____  _______.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a little+</a:t>
            </a:r>
            <a:r>
              <a:rPr lang="zh-CN" altLang="en-US" sz="3200" dirty="0">
                <a:latin typeface="Times New Roman" panose="02020603050405020304" pitchFamily="18" charset="0"/>
              </a:rPr>
              <a:t>不可数名词</a:t>
            </a:r>
            <a:r>
              <a:rPr lang="en-US" altLang="zh-CN" sz="3200" dirty="0">
                <a:latin typeface="Times New Roman" panose="02020603050405020304" pitchFamily="18" charset="0"/>
              </a:rPr>
              <a:t>=a bit of +</a:t>
            </a:r>
            <a:r>
              <a:rPr lang="zh-CN" altLang="en-US" sz="3200" dirty="0">
                <a:latin typeface="Times New Roman" panose="02020603050405020304" pitchFamily="18" charset="0"/>
              </a:rPr>
              <a:t>不可数名词。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Tom</a:t>
            </a:r>
            <a:r>
              <a:rPr lang="zh-CN" altLang="en-US" sz="3200" dirty="0">
                <a:latin typeface="Times New Roman" panose="02020603050405020304" pitchFamily="18" charset="0"/>
              </a:rPr>
              <a:t>有一点钱。</a:t>
            </a:r>
            <a:r>
              <a:rPr lang="en-US" altLang="zh-CN" sz="3200">
                <a:latin typeface="Times New Roman" panose="02020603050405020304" pitchFamily="18" charset="0"/>
              </a:rPr>
              <a:t>Tom has _______________ money.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not a bit =not at all “</a:t>
            </a:r>
            <a:r>
              <a:rPr lang="zh-CN" altLang="en-US" sz="3200" dirty="0">
                <a:latin typeface="Times New Roman" panose="02020603050405020304" pitchFamily="18" charset="0"/>
              </a:rPr>
              <a:t>一点也不”。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not a little= very much “</a:t>
            </a:r>
            <a:r>
              <a:rPr lang="zh-CN" altLang="en-US" sz="3200" dirty="0">
                <a:latin typeface="Times New Roman" panose="02020603050405020304" pitchFamily="18" charset="0"/>
              </a:rPr>
              <a:t>十分，相当，极其”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他一点儿不累。</a:t>
            </a:r>
            <a:r>
              <a:rPr lang="en-US" altLang="zh-CN" sz="3200" dirty="0">
                <a:latin typeface="Times New Roman" panose="02020603050405020304" pitchFamily="18" charset="0"/>
              </a:rPr>
              <a:t>He is ______ _____ _______ tired. </a:t>
            </a:r>
            <a:r>
              <a:rPr lang="zh-CN" altLang="en-US" sz="3200" dirty="0">
                <a:latin typeface="Times New Roman" panose="02020603050405020304" pitchFamily="18" charset="0"/>
              </a:rPr>
              <a:t>他很累。 </a:t>
            </a:r>
            <a:r>
              <a:rPr lang="en-US" altLang="zh-CN" sz="3200">
                <a:latin typeface="Times New Roman" panose="02020603050405020304" pitchFamily="18" charset="0"/>
              </a:rPr>
              <a:t>He is ______ ______ ______ tired. 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67269" name="文本框 267268"/>
          <p:cNvSpPr txBox="1"/>
          <p:nvPr/>
        </p:nvSpPr>
        <p:spPr>
          <a:xfrm>
            <a:off x="2743200" y="1447800"/>
            <a:ext cx="622617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turn down                a       bit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0" name="文本框 267269"/>
          <p:cNvSpPr txBox="1"/>
          <p:nvPr/>
        </p:nvSpPr>
        <p:spPr>
          <a:xfrm>
            <a:off x="0" y="2362200"/>
            <a:ext cx="31210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What  a   hot 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1" name="文本框 267270"/>
          <p:cNvSpPr txBox="1"/>
          <p:nvPr/>
        </p:nvSpPr>
        <p:spPr>
          <a:xfrm>
            <a:off x="4800600" y="2286000"/>
            <a:ext cx="374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a     bit    thirsty 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2" name="文本框 267271"/>
          <p:cNvSpPr txBox="1"/>
          <p:nvPr/>
        </p:nvSpPr>
        <p:spPr>
          <a:xfrm>
            <a:off x="4572000" y="3200400"/>
            <a:ext cx="33480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a bit of/ a little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3" name="文本框 267272"/>
          <p:cNvSpPr txBox="1"/>
          <p:nvPr/>
        </p:nvSpPr>
        <p:spPr>
          <a:xfrm>
            <a:off x="4191000" y="4343400"/>
            <a:ext cx="338931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not     a        bit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4" name="文本框 267273"/>
          <p:cNvSpPr txBox="1"/>
          <p:nvPr/>
        </p:nvSpPr>
        <p:spPr>
          <a:xfrm>
            <a:off x="3048000" y="4800600"/>
            <a:ext cx="37846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not      a       little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75" name="文本框 267274"/>
          <p:cNvSpPr txBox="1"/>
          <p:nvPr/>
        </p:nvSpPr>
        <p:spPr>
          <a:xfrm>
            <a:off x="7010400" y="1143000"/>
            <a:ext cx="1543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/a little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727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9" grpId="0"/>
      <p:bldP spid="267270" grpId="0"/>
      <p:bldP spid="267271" grpId="0"/>
      <p:bldP spid="267273" grpId="0"/>
      <p:bldP spid="2672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1364" name="矩形 271363"/>
          <p:cNvSpPr/>
          <p:nvPr/>
        </p:nvSpPr>
        <p:spPr>
          <a:xfrm>
            <a:off x="0" y="123825"/>
            <a:ext cx="9078913" cy="67341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3200" dirty="0">
                <a:latin typeface="Times New Roman" panose="02020603050405020304" pitchFamily="18" charset="0"/>
              </a:rPr>
              <a:t>5. I’ll ring you later. </a:t>
            </a:r>
            <a:r>
              <a:rPr lang="zh-CN" altLang="en-US" sz="3200" dirty="0">
                <a:latin typeface="Times New Roman" panose="02020603050405020304" pitchFamily="18" charset="0"/>
              </a:rPr>
              <a:t>我会再打给你的。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给某人打电话 </a:t>
            </a:r>
            <a:r>
              <a:rPr lang="en-US" altLang="zh-CN" sz="3200" err="1">
                <a:latin typeface="Times New Roman" panose="02020603050405020304" pitchFamily="18" charset="0"/>
              </a:rPr>
              <a:t>ring sb=call sb=give sb</a:t>
            </a:r>
            <a:r>
              <a:rPr lang="en-US" altLang="zh-CN" sz="3200">
                <a:latin typeface="Times New Roman" panose="02020603050405020304" pitchFamily="18" charset="0"/>
              </a:rPr>
              <a:t> a call/ring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 err="1">
                <a:latin typeface="Times New Roman" panose="02020603050405020304" pitchFamily="18" charset="0"/>
              </a:rPr>
              <a:t>ring sb</a:t>
            </a:r>
            <a:r>
              <a:rPr lang="en-US" altLang="zh-CN" sz="3200" dirty="0">
                <a:latin typeface="Times New Roman" panose="02020603050405020304" pitchFamily="18" charset="0"/>
              </a:rPr>
              <a:t> up “</a:t>
            </a:r>
            <a:r>
              <a:rPr lang="zh-CN" altLang="en-US" sz="3200" dirty="0">
                <a:latin typeface="Times New Roman" panose="02020603050405020304" pitchFamily="18" charset="0"/>
              </a:rPr>
              <a:t>打通电话，实现通话”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6.</a:t>
            </a:r>
            <a:r>
              <a:rPr lang="zh-CN" altLang="en-US" sz="2800" dirty="0">
                <a:latin typeface="Times New Roman" panose="02020603050405020304" pitchFamily="18" charset="0"/>
              </a:rPr>
              <a:t>在一些名词后面加上后缀</a:t>
            </a:r>
            <a:r>
              <a:rPr lang="en-US" altLang="zh-CN" sz="2800" dirty="0">
                <a:latin typeface="Times New Roman" panose="02020603050405020304" pitchFamily="18" charset="0"/>
              </a:rPr>
              <a:t>y</a:t>
            </a:r>
            <a:r>
              <a:rPr lang="zh-CN" altLang="en-US" sz="2800" dirty="0">
                <a:latin typeface="Times New Roman" panose="02020603050405020304" pitchFamily="18" charset="0"/>
              </a:rPr>
              <a:t>形成形容词</a:t>
            </a:r>
            <a:endParaRPr lang="zh-CN" altLang="en-US" sz="2800" dirty="0">
              <a:latin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</a:rPr>
              <a:t>（尤其是一些与天气有关的名词），后缀</a:t>
            </a:r>
            <a:r>
              <a:rPr lang="en-US" altLang="zh-CN" sz="2800" dirty="0">
                <a:latin typeface="Times New Roman" panose="02020603050405020304" pitchFamily="18" charset="0"/>
              </a:rPr>
              <a:t>-y“</a:t>
            </a:r>
            <a:r>
              <a:rPr lang="zh-CN" altLang="en-US" sz="2800" dirty="0">
                <a:latin typeface="Times New Roman" panose="02020603050405020304" pitchFamily="18" charset="0"/>
              </a:rPr>
              <a:t>有某种性质“</a:t>
            </a:r>
            <a:endParaRPr lang="zh-CN" altLang="en-US" sz="2800" dirty="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在名词后面加</a:t>
            </a:r>
            <a:r>
              <a:rPr lang="en-US" altLang="zh-CN" sz="3200" dirty="0">
                <a:latin typeface="Times New Roman" panose="02020603050405020304" pitchFamily="18" charset="0"/>
              </a:rPr>
              <a:t>-y</a:t>
            </a:r>
            <a:r>
              <a:rPr lang="zh-CN" altLang="en-US" sz="3200" dirty="0">
                <a:latin typeface="Times New Roman" panose="02020603050405020304" pitchFamily="18" charset="0"/>
              </a:rPr>
              <a:t>变成名词：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rain_______ cloud_______ wind______ snow_____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 err="1">
                <a:latin typeface="Times New Roman" panose="02020603050405020304" pitchFamily="18" charset="0"/>
              </a:rPr>
              <a:t>health_____ luck_________sleep</a:t>
            </a:r>
            <a:r>
              <a:rPr lang="en-US" altLang="zh-CN" sz="3200">
                <a:latin typeface="Times New Roman" panose="02020603050405020304" pitchFamily="18" charset="0"/>
              </a:rPr>
              <a:t>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</a:rPr>
              <a:t>以重度闭音节结尾，且词尾只有一个辅音字母的名词，</a:t>
            </a:r>
            <a:endParaRPr lang="zh-CN" altLang="en-US" sz="2800" dirty="0">
              <a:latin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</a:rPr>
              <a:t>应双写词尾的辅音字母再加</a:t>
            </a:r>
            <a:r>
              <a:rPr lang="en-US" altLang="zh-CN" sz="2800">
                <a:latin typeface="Times New Roman" panose="02020603050405020304" pitchFamily="18" charset="0"/>
              </a:rPr>
              <a:t>-y:</a:t>
            </a:r>
            <a:endParaRPr lang="en-US" altLang="zh-CN" sz="28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sun_______ fog_______ fun_______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少数以不发音的</a:t>
            </a:r>
            <a:r>
              <a:rPr lang="en-US" altLang="zh-CN" sz="3200" dirty="0">
                <a:latin typeface="Times New Roman" panose="02020603050405020304" pitchFamily="18" charset="0"/>
              </a:rPr>
              <a:t>e </a:t>
            </a:r>
            <a:r>
              <a:rPr lang="zh-CN" altLang="en-US" sz="3200" dirty="0">
                <a:latin typeface="Times New Roman" panose="02020603050405020304" pitchFamily="18" charset="0"/>
              </a:rPr>
              <a:t>结尾的名词变为形容词时，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</a:rPr>
              <a:t>应去掉</a:t>
            </a:r>
            <a:r>
              <a:rPr lang="en-US" altLang="zh-CN" sz="3200" dirty="0">
                <a:latin typeface="Times New Roman" panose="02020603050405020304" pitchFamily="18" charset="0"/>
              </a:rPr>
              <a:t>e </a:t>
            </a:r>
            <a:r>
              <a:rPr lang="zh-CN" altLang="en-US" sz="3200" dirty="0">
                <a:latin typeface="Times New Roman" panose="02020603050405020304" pitchFamily="18" charset="0"/>
              </a:rPr>
              <a:t>再加</a:t>
            </a:r>
            <a:r>
              <a:rPr lang="en-US" altLang="zh-CN" sz="3200">
                <a:latin typeface="Times New Roman" panose="02020603050405020304" pitchFamily="18" charset="0"/>
              </a:rPr>
              <a:t>-y: </a:t>
            </a:r>
            <a:endParaRPr lang="en-US" altLang="zh-CN" sz="3200">
              <a:latin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</a:rPr>
              <a:t>noise________ ice______ shine________ 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71365" name="文本框 271364"/>
          <p:cNvSpPr txBox="1"/>
          <p:nvPr/>
        </p:nvSpPr>
        <p:spPr>
          <a:xfrm>
            <a:off x="762000" y="2895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66" name="文本框 271365"/>
          <p:cNvSpPr txBox="1"/>
          <p:nvPr/>
        </p:nvSpPr>
        <p:spPr>
          <a:xfrm>
            <a:off x="3276600" y="2895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67" name="文本框 271366"/>
          <p:cNvSpPr txBox="1"/>
          <p:nvPr/>
        </p:nvSpPr>
        <p:spPr>
          <a:xfrm>
            <a:off x="5622925" y="2892425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68" name="文本框 271367"/>
          <p:cNvSpPr txBox="1"/>
          <p:nvPr/>
        </p:nvSpPr>
        <p:spPr>
          <a:xfrm>
            <a:off x="5638800" y="34290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69" name="文本框 271368"/>
          <p:cNvSpPr txBox="1"/>
          <p:nvPr/>
        </p:nvSpPr>
        <p:spPr>
          <a:xfrm>
            <a:off x="7848600" y="29718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0" name="文本框 271369"/>
          <p:cNvSpPr txBox="1"/>
          <p:nvPr/>
        </p:nvSpPr>
        <p:spPr>
          <a:xfrm>
            <a:off x="2971800" y="34290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1" name="文本框 271370"/>
          <p:cNvSpPr txBox="1"/>
          <p:nvPr/>
        </p:nvSpPr>
        <p:spPr>
          <a:xfrm>
            <a:off x="1066800" y="34290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2" name="文本框 271371"/>
          <p:cNvSpPr txBox="1"/>
          <p:nvPr/>
        </p:nvSpPr>
        <p:spPr>
          <a:xfrm>
            <a:off x="609600" y="4724400"/>
            <a:ext cx="7207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err="1">
                <a:solidFill>
                  <a:srgbClr val="FF0000"/>
                </a:solidFill>
                <a:latin typeface="Times New Roman" panose="02020603050405020304" pitchFamily="18" charset="0"/>
              </a:rPr>
              <a:t>ny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3" name="文本框 271372"/>
          <p:cNvSpPr txBox="1"/>
          <p:nvPr/>
        </p:nvSpPr>
        <p:spPr>
          <a:xfrm>
            <a:off x="2727325" y="4721225"/>
            <a:ext cx="692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err="1">
                <a:solidFill>
                  <a:srgbClr val="FF0000"/>
                </a:solidFill>
                <a:latin typeface="Times New Roman" panose="02020603050405020304" pitchFamily="18" charset="0"/>
              </a:rPr>
              <a:t>gy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4" name="文本框 271373"/>
          <p:cNvSpPr txBox="1"/>
          <p:nvPr/>
        </p:nvSpPr>
        <p:spPr>
          <a:xfrm>
            <a:off x="4800600" y="4752975"/>
            <a:ext cx="7207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err="1">
                <a:solidFill>
                  <a:srgbClr val="FF0000"/>
                </a:solidFill>
                <a:latin typeface="Times New Roman" panose="02020603050405020304" pitchFamily="18" charset="0"/>
              </a:rPr>
              <a:t>ny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5" name="文本框 271374"/>
          <p:cNvSpPr txBox="1"/>
          <p:nvPr/>
        </p:nvSpPr>
        <p:spPr>
          <a:xfrm>
            <a:off x="990600" y="6156325"/>
            <a:ext cx="13144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noisy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6" name="文本框 271375"/>
          <p:cNvSpPr txBox="1"/>
          <p:nvPr/>
        </p:nvSpPr>
        <p:spPr>
          <a:xfrm>
            <a:off x="3200400" y="6248400"/>
            <a:ext cx="80486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icy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1377" name="文本框 271376"/>
          <p:cNvSpPr txBox="1"/>
          <p:nvPr/>
        </p:nvSpPr>
        <p:spPr>
          <a:xfrm>
            <a:off x="5486400" y="6156325"/>
            <a:ext cx="13430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shiny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1376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5" grpId="0"/>
      <p:bldP spid="271366" grpId="0"/>
      <p:bldP spid="271367" grpId="0"/>
      <p:bldP spid="271368" grpId="0"/>
      <p:bldP spid="271369" grpId="0"/>
      <p:bldP spid="271370" grpId="0"/>
      <p:bldP spid="271371" grpId="0"/>
      <p:bldP spid="271372" grpId="0"/>
      <p:bldP spid="271373" grpId="0"/>
      <p:bldP spid="271374" grpId="0"/>
      <p:bldP spid="271375" grpId="0"/>
      <p:bldP spid="2713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2388" name="矩形 272387"/>
          <p:cNvSpPr/>
          <p:nvPr/>
        </p:nvSpPr>
        <p:spPr>
          <a:xfrm>
            <a:off x="0" y="0"/>
            <a:ext cx="9302750" cy="66262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marL="342900" indent="-342900">
              <a:lnSpc>
                <a:spcPct val="8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【堂清巩固</a:t>
            </a:r>
            <a:r>
              <a:rPr lang="zh-CN" altLang="en-US">
                <a:latin typeface="Times New Roman" panose="02020603050405020304" pitchFamily="18" charset="0"/>
              </a:rPr>
              <a:t>】</a:t>
            </a:r>
            <a:endParaRPr lang="zh-CN" altLang="en-US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AutoNum type="arabicPeriod"/>
            </a:pPr>
            <a:r>
              <a:rPr lang="en-US" altLang="zh-CN">
                <a:latin typeface="Times New Roman" panose="02020603050405020304" pitchFamily="18" charset="0"/>
              </a:rPr>
              <a:t>Tom’s father’s ________(suddenly) death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en-US" altLang="zh-CN">
                <a:latin typeface="Times New Roman" panose="02020603050405020304" pitchFamily="18" charset="0"/>
              </a:rPr>
              <a:t>   made him in deep sorrow.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2. In summer the high temperature makes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people __________(sleep).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3.Today it will be warm, with the temperature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of 20 __________</a:t>
            </a:r>
            <a:r>
              <a:rPr lang="zh-CN" altLang="en-US" dirty="0">
                <a:latin typeface="Times New Roman" panose="02020603050405020304" pitchFamily="18" charset="0"/>
              </a:rPr>
              <a:t>（度）</a:t>
            </a:r>
            <a:r>
              <a:rPr lang="en-US" altLang="zh-CN">
                <a:latin typeface="Times New Roman" panose="02020603050405020304" pitchFamily="18" charset="0"/>
              </a:rPr>
              <a:t>.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4.The line is bad. I can’t hear you .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Could you speak __________(loud) , please?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5. It is raining ________ (hard) and the wind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is blowing ____________(strong).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latin typeface="Times New Roman" panose="02020603050405020304" pitchFamily="18" charset="0"/>
              </a:rPr>
              <a:t>6. I don’t like the _________ (shine) look.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7.</a:t>
            </a:r>
            <a:r>
              <a:rPr lang="zh-CN" altLang="en-US" dirty="0">
                <a:latin typeface="Times New Roman" panose="02020603050405020304" pitchFamily="18" charset="0"/>
              </a:rPr>
              <a:t>他的突然到来使我们感到吃惊。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</a:rPr>
              <a:t>His ________  ________ made us surprised.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72389" name="文本框 272388"/>
          <p:cNvSpPr txBox="1"/>
          <p:nvPr/>
        </p:nvSpPr>
        <p:spPr>
          <a:xfrm>
            <a:off x="3559175" y="377825"/>
            <a:ext cx="173831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sudden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0" name="文本框 272389"/>
          <p:cNvSpPr txBox="1"/>
          <p:nvPr/>
        </p:nvSpPr>
        <p:spPr>
          <a:xfrm>
            <a:off x="1730375" y="1673225"/>
            <a:ext cx="15113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sleepy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1" name="文本框 272390"/>
          <p:cNvSpPr txBox="1"/>
          <p:nvPr/>
        </p:nvSpPr>
        <p:spPr>
          <a:xfrm>
            <a:off x="1143000" y="2667000"/>
            <a:ext cx="182086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degrees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2" name="文本框 272391"/>
          <p:cNvSpPr txBox="1"/>
          <p:nvPr/>
        </p:nvSpPr>
        <p:spPr>
          <a:xfrm>
            <a:off x="3505200" y="3581400"/>
            <a:ext cx="15954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louder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3" name="文本框 272392"/>
          <p:cNvSpPr txBox="1"/>
          <p:nvPr/>
        </p:nvSpPr>
        <p:spPr>
          <a:xfrm>
            <a:off x="2971800" y="4038600"/>
            <a:ext cx="12287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hard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4" name="文本框 272393"/>
          <p:cNvSpPr txBox="1"/>
          <p:nvPr/>
        </p:nvSpPr>
        <p:spPr>
          <a:xfrm>
            <a:off x="2286000" y="4572000"/>
            <a:ext cx="19637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strongly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5" name="文本框 272394"/>
          <p:cNvSpPr txBox="1"/>
          <p:nvPr/>
        </p:nvSpPr>
        <p:spPr>
          <a:xfrm>
            <a:off x="3886200" y="5105400"/>
            <a:ext cx="13430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shiny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2396" name="文本框 272395"/>
          <p:cNvSpPr txBox="1"/>
          <p:nvPr/>
        </p:nvSpPr>
        <p:spPr>
          <a:xfrm>
            <a:off x="990600" y="5943600"/>
            <a:ext cx="37417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</a:rPr>
              <a:t>sudden    arrival</a:t>
            </a:r>
            <a:endParaRPr lang="en-US" altLang="zh-CN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239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9" grpId="0"/>
      <p:bldP spid="272391" grpId="0"/>
      <p:bldP spid="272392" grpId="0"/>
      <p:bldP spid="272393" grpId="0"/>
      <p:bldP spid="272394" grpId="0"/>
      <p:bldP spid="272395" grpId="0"/>
      <p:bldP spid="27239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6786" name="矩形 246785"/>
          <p:cNvSpPr/>
          <p:nvPr/>
        </p:nvSpPr>
        <p:spPr>
          <a:xfrm>
            <a:off x="3505200" y="762000"/>
            <a:ext cx="2286000" cy="106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 Narrow" panose="020B0606020202030204" charset="0"/>
                <a:ea typeface="Arial Narrow" panose="020B0606020202030204" charset="0"/>
              </a:rPr>
              <a:t>Preview</a:t>
            </a:r>
            <a:endParaRPr lang="zh-CN" alt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 Narrow" panose="020B0606020202030204" charset="0"/>
              <a:ea typeface="Arial Narrow" panose="020B0606020202030204" charset="0"/>
            </a:endParaRPr>
          </a:p>
        </p:txBody>
      </p:sp>
      <p:sp>
        <p:nvSpPr>
          <p:cNvPr id="246787" name="文本框 246786"/>
          <p:cNvSpPr txBox="1"/>
          <p:nvPr/>
        </p:nvSpPr>
        <p:spPr>
          <a:xfrm>
            <a:off x="1660525" y="2209800"/>
            <a:ext cx="6569075" cy="3717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30000"/>
              </a:spcBef>
            </a:pPr>
            <a:r>
              <a:rPr lang="en-US" altLang="zh-CN">
                <a:latin typeface="Times New Roman" panose="02020603050405020304" pitchFamily="18" charset="0"/>
              </a:rPr>
              <a:t>To preview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Study skills</a:t>
            </a:r>
            <a:r>
              <a:rPr lang="en-US" altLang="zh-CN">
                <a:latin typeface="Times New Roman" panose="02020603050405020304" pitchFamily="18" charset="0"/>
              </a:rPr>
              <a:t> on Page 89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zh-CN">
                <a:latin typeface="Times New Roman" panose="02020603050405020304" pitchFamily="18" charset="0"/>
              </a:rPr>
              <a:t>To preview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Task</a:t>
            </a:r>
            <a:r>
              <a:rPr lang="en-US" altLang="zh-CN">
                <a:latin typeface="Times New Roman" panose="02020603050405020304" pitchFamily="18" charset="0"/>
              </a:rPr>
              <a:t> on Pages 90 and 91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zh-CN">
                <a:latin typeface="Times New Roman" panose="02020603050405020304" pitchFamily="18" charset="0"/>
              </a:rPr>
              <a:t>To preview the new words in Unit 8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46788" name="菱形 246787"/>
          <p:cNvSpPr/>
          <p:nvPr/>
        </p:nvSpPr>
        <p:spPr>
          <a:xfrm>
            <a:off x="1219200" y="2362200"/>
            <a:ext cx="304800" cy="381000"/>
          </a:xfrm>
          <a:prstGeom prst="diamond">
            <a:avLst/>
          </a:prstGeom>
          <a:solidFill>
            <a:schemeClr val="accent1"/>
          </a:solidFill>
          <a:ln w="28575" cap="flat" cmpd="sng">
            <a:solidFill>
              <a:srgbClr val="33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89" name="菱形 246788"/>
          <p:cNvSpPr/>
          <p:nvPr/>
        </p:nvSpPr>
        <p:spPr>
          <a:xfrm>
            <a:off x="1219200" y="3581400"/>
            <a:ext cx="304800" cy="381000"/>
          </a:xfrm>
          <a:prstGeom prst="diamond">
            <a:avLst/>
          </a:prstGeom>
          <a:solidFill>
            <a:schemeClr val="accent1"/>
          </a:solidFill>
          <a:ln w="28575" cap="flat" cmpd="sng">
            <a:solidFill>
              <a:srgbClr val="33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90" name="菱形 246789"/>
          <p:cNvSpPr/>
          <p:nvPr/>
        </p:nvSpPr>
        <p:spPr>
          <a:xfrm>
            <a:off x="1219200" y="4876800"/>
            <a:ext cx="304800" cy="381000"/>
          </a:xfrm>
          <a:prstGeom prst="diamond">
            <a:avLst/>
          </a:prstGeom>
          <a:solidFill>
            <a:schemeClr val="accent1"/>
          </a:solidFill>
          <a:ln w="28575" cap="flat" cmpd="sng">
            <a:solidFill>
              <a:srgbClr val="33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>
    <p:diamond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24" name="矩形 235523"/>
          <p:cNvSpPr/>
          <p:nvPr/>
        </p:nvSpPr>
        <p:spPr>
          <a:xfrm>
            <a:off x="3200400" y="838200"/>
            <a:ext cx="3048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Arial Narrow" panose="020B0606020202030204" charset="0"/>
                <a:ea typeface="Arial Narrow" panose="020B0606020202030204" charset="0"/>
              </a:rPr>
              <a:t>Homework</a:t>
            </a:r>
            <a:endParaRPr lang="zh-CN" altLang="en-US" sz="3600" b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Arial Narrow" panose="020B0606020202030204" charset="0"/>
              <a:ea typeface="Arial Narrow" panose="020B0606020202030204" charset="0"/>
            </a:endParaRPr>
          </a:p>
        </p:txBody>
      </p:sp>
      <p:sp>
        <p:nvSpPr>
          <p:cNvPr id="235525" name="文本框 235524"/>
          <p:cNvSpPr txBox="1"/>
          <p:nvPr/>
        </p:nvSpPr>
        <p:spPr>
          <a:xfrm>
            <a:off x="533400" y="2057400"/>
            <a:ext cx="82296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en-US" altLang="zh-CN" err="1">
                <a:latin typeface="Times New Roman" panose="02020603050405020304" pitchFamily="18" charset="0"/>
              </a:rPr>
              <a:t>Write weather reports for different days in Nanjing</a:t>
            </a:r>
            <a:r>
              <a:rPr lang="en-US" altLang="zh-CN">
                <a:latin typeface="Times New Roman" panose="02020603050405020304" pitchFamily="18" charset="0"/>
              </a:rPr>
              <a:t>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grpSp>
        <p:nvGrpSpPr>
          <p:cNvPr id="235528" name="组合 235527"/>
          <p:cNvGrpSpPr/>
          <p:nvPr/>
        </p:nvGrpSpPr>
        <p:grpSpPr>
          <a:xfrm>
            <a:off x="1295400" y="3581400"/>
            <a:ext cx="6477000" cy="1839913"/>
            <a:chOff x="1008" y="1152"/>
            <a:chExt cx="4080" cy="1159"/>
          </a:xfrm>
        </p:grpSpPr>
        <p:pic>
          <p:nvPicPr>
            <p:cNvPr id="235526" name="图片 235525" descr="]C%UY}[%)CV[M3V3}}RU]Y5"/>
            <p:cNvPicPr>
              <a:picLocks noChangeAspect="1"/>
            </p:cNvPicPr>
            <p:nvPr/>
          </p:nvPicPr>
          <p:blipFill>
            <a:blip r:embed="rId1"/>
            <a:srcRect b="39600"/>
            <a:stretch>
              <a:fillRect/>
            </a:stretch>
          </p:blipFill>
          <p:spPr>
            <a:xfrm>
              <a:off x="1008" y="1152"/>
              <a:ext cx="4080" cy="81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527" name="图片 235526" descr="]C%UY}[%)CV[M3V3}}RU]Y5"/>
            <p:cNvPicPr>
              <a:picLocks noChangeAspect="1"/>
            </p:cNvPicPr>
            <p:nvPr/>
          </p:nvPicPr>
          <p:blipFill>
            <a:blip r:embed="rId1"/>
            <a:srcRect t="74611"/>
            <a:stretch>
              <a:fillRect/>
            </a:stretch>
          </p:blipFill>
          <p:spPr>
            <a:xfrm>
              <a:off x="1008" y="1968"/>
              <a:ext cx="4080" cy="34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>
    <p:split orient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5652" name="图片 155651" descr="61_27399_0c62019785f36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1200" y="228600"/>
            <a:ext cx="3095625" cy="3016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5654" name="矩形 155653"/>
          <p:cNvSpPr/>
          <p:nvPr/>
        </p:nvSpPr>
        <p:spPr>
          <a:xfrm>
            <a:off x="3276600" y="3429000"/>
            <a:ext cx="3657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9050" cap="flat" cmpd="sng">
                  <a:solidFill>
                    <a:srgbClr val="33CC33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Thank you!</a:t>
            </a:r>
            <a:endParaRPr lang="zh-CN" altLang="en-US" sz="3600" b="1">
              <a:ln w="19050" cap="flat" cmpd="sng">
                <a:solidFill>
                  <a:srgbClr val="33CC33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6677" name="文本框 156676"/>
          <p:cNvSpPr txBox="1"/>
          <p:nvPr/>
        </p:nvSpPr>
        <p:spPr>
          <a:xfrm>
            <a:off x="4953000" y="152400"/>
            <a:ext cx="1905000" cy="6121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bit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a bit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blow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bl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w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loud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ring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r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r>
              <a:rPr lang="en-US" altLang="zh-CN" sz="4000">
                <a:solidFill>
                  <a:srgbClr val="3333FF"/>
                </a:solidFill>
                <a:latin typeface="Arial" panose="020B0604020202020204" pitchFamily="34" charset="0"/>
              </a:rPr>
              <a:t>ng</a:t>
            </a: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400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56678" name="文本框 156677"/>
          <p:cNvSpPr txBox="1"/>
          <p:nvPr/>
        </p:nvSpPr>
        <p:spPr>
          <a:xfrm>
            <a:off x="228600" y="228600"/>
            <a:ext cx="5181600" cy="5146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7.n. </a:t>
            </a:r>
            <a:r>
              <a:rPr lang="zh-CN" altLang="en-US" dirty="0">
                <a:latin typeface="Times New Roman" panose="02020603050405020304" pitchFamily="18" charset="0"/>
              </a:rPr>
              <a:t>一点，少量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有一点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err="1">
                <a:latin typeface="Times New Roman" panose="02020603050405020304" pitchFamily="18" charset="0"/>
              </a:rPr>
              <a:t>8.vi. &amp; vt</a:t>
            </a:r>
            <a:r>
              <a:rPr lang="en-US" altLang="zh-CN" dirty="0">
                <a:latin typeface="Times New Roman" panose="02020603050405020304" pitchFamily="18" charset="0"/>
              </a:rPr>
              <a:t>. </a:t>
            </a:r>
            <a:r>
              <a:rPr lang="zh-CN" altLang="en-US" dirty="0">
                <a:latin typeface="Times New Roman" panose="02020603050405020304" pitchFamily="18" charset="0"/>
              </a:rPr>
              <a:t>吹；刮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过去式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9.adv. </a:t>
            </a:r>
            <a:r>
              <a:rPr lang="zh-CN" altLang="en-US" dirty="0">
                <a:latin typeface="Times New Roman" panose="02020603050405020304" pitchFamily="18" charset="0"/>
              </a:rPr>
              <a:t>大声地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10.vt. &amp; vi. </a:t>
            </a:r>
            <a:r>
              <a:rPr lang="zh-CN" altLang="en-US" dirty="0">
                <a:latin typeface="Times New Roman" panose="02020603050405020304" pitchFamily="18" charset="0"/>
              </a:rPr>
              <a:t>给</a:t>
            </a:r>
            <a:r>
              <a:rPr lang="en-US" altLang="zh-CN" dirty="0">
                <a:latin typeface="Times New Roman" panose="02020603050405020304" pitchFamily="18" charset="0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打电话；响起铃声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过去式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08" name="矩形 251907"/>
          <p:cNvSpPr/>
          <p:nvPr/>
        </p:nvSpPr>
        <p:spPr>
          <a:xfrm>
            <a:off x="0" y="304800"/>
            <a:ext cx="5634038" cy="50355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dirty="0">
                <a:latin typeface="Times New Roman" panose="02020603050405020304" pitchFamily="18" charset="0"/>
              </a:rPr>
              <a:t>11.</a:t>
            </a:r>
            <a:r>
              <a:rPr lang="zh-CN" altLang="en-US" dirty="0">
                <a:latin typeface="Times New Roman" panose="02020603050405020304" pitchFamily="18" charset="0"/>
              </a:rPr>
              <a:t>雾（</a:t>
            </a:r>
            <a:r>
              <a:rPr lang="en-US" altLang="zh-CN" dirty="0">
                <a:latin typeface="Times New Roman" panose="02020603050405020304" pitchFamily="18" charset="0"/>
              </a:rPr>
              <a:t>n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err="1">
                <a:latin typeface="Times New Roman" panose="02020603050405020304" pitchFamily="18" charset="0"/>
              </a:rPr>
              <a:t>adj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12. </a:t>
            </a:r>
            <a:r>
              <a:rPr lang="zh-CN" altLang="en-US" dirty="0">
                <a:latin typeface="Times New Roman" panose="02020603050405020304" pitchFamily="18" charset="0"/>
              </a:rPr>
              <a:t>困倦的，瞌睡的（</a:t>
            </a:r>
            <a:r>
              <a:rPr lang="en-US" altLang="zh-CN" err="1">
                <a:latin typeface="Times New Roman" panose="02020603050405020304" pitchFamily="18" charset="0"/>
              </a:rPr>
              <a:t>adj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13</a:t>
            </a:r>
            <a:r>
              <a:rPr lang="zh-CN" altLang="en-US" dirty="0">
                <a:latin typeface="Times New Roman" panose="02020603050405020304" pitchFamily="18" charset="0"/>
              </a:rPr>
              <a:t>光亮、光泽（</a:t>
            </a:r>
            <a:r>
              <a:rPr lang="en-US" altLang="zh-CN" dirty="0">
                <a:latin typeface="Times New Roman" panose="02020603050405020304" pitchFamily="18" charset="0"/>
              </a:rPr>
              <a:t>n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14. </a:t>
            </a:r>
            <a:r>
              <a:rPr lang="zh-CN" altLang="en-US" dirty="0">
                <a:latin typeface="Times New Roman" panose="02020603050405020304" pitchFamily="18" charset="0"/>
              </a:rPr>
              <a:t>光亮的、反光的（</a:t>
            </a:r>
            <a:r>
              <a:rPr lang="en-US" altLang="zh-CN" err="1">
                <a:latin typeface="Times New Roman" panose="02020603050405020304" pitchFamily="18" charset="0"/>
              </a:rPr>
              <a:t>adj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15.</a:t>
            </a:r>
            <a:r>
              <a:rPr lang="zh-CN" altLang="en-US" dirty="0">
                <a:latin typeface="Times New Roman" panose="02020603050405020304" pitchFamily="18" charset="0"/>
              </a:rPr>
              <a:t>突然的（</a:t>
            </a:r>
            <a:r>
              <a:rPr lang="en-US" altLang="zh-CN" err="1">
                <a:latin typeface="Times New Roman" panose="02020603050405020304" pitchFamily="18" charset="0"/>
              </a:rPr>
              <a:t>adj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zh-CN" altLang="en-US">
                <a:latin typeface="Times New Roman" panose="02020603050405020304" pitchFamily="18" charset="0"/>
              </a:rPr>
              <a:t>     </a:t>
            </a:r>
            <a:r>
              <a:rPr lang="en-US" altLang="zh-CN">
                <a:latin typeface="Times New Roman" panose="02020603050405020304" pitchFamily="18" charset="0"/>
              </a:rPr>
              <a:t>adv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16.</a:t>
            </a:r>
            <a:r>
              <a:rPr lang="zh-CN" altLang="en-US" dirty="0">
                <a:latin typeface="Times New Roman" panose="02020603050405020304" pitchFamily="18" charset="0"/>
              </a:rPr>
              <a:t>雪球（</a:t>
            </a:r>
            <a:r>
              <a:rPr lang="en-US" altLang="zh-CN" dirty="0">
                <a:latin typeface="Times New Roman" panose="02020603050405020304" pitchFamily="18" charset="0"/>
              </a:rPr>
              <a:t>n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17.</a:t>
            </a:r>
            <a:r>
              <a:rPr lang="zh-CN" altLang="en-US" dirty="0">
                <a:latin typeface="Times New Roman" panose="02020603050405020304" pitchFamily="18" charset="0"/>
              </a:rPr>
              <a:t>打战（架）（</a:t>
            </a:r>
            <a:r>
              <a:rPr lang="en-US" altLang="zh-CN" dirty="0">
                <a:latin typeface="Times New Roman" panose="02020603050405020304" pitchFamily="18" charset="0"/>
              </a:rPr>
              <a:t>n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1909" name="文本框 251908"/>
          <p:cNvSpPr txBox="1"/>
          <p:nvPr/>
        </p:nvSpPr>
        <p:spPr>
          <a:xfrm>
            <a:off x="2727325" y="195263"/>
            <a:ext cx="895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fog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51910" name="文本框 251909"/>
          <p:cNvSpPr txBox="1"/>
          <p:nvPr/>
        </p:nvSpPr>
        <p:spPr>
          <a:xfrm>
            <a:off x="2590800" y="762000"/>
            <a:ext cx="1428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fog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gy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1911" name="文本框 251910"/>
          <p:cNvSpPr txBox="1"/>
          <p:nvPr/>
        </p:nvSpPr>
        <p:spPr>
          <a:xfrm>
            <a:off x="5775325" y="1338263"/>
            <a:ext cx="1606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sleep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y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1912" name="文本框 251911"/>
          <p:cNvSpPr txBox="1"/>
          <p:nvPr/>
        </p:nvSpPr>
        <p:spPr>
          <a:xfrm>
            <a:off x="5029200" y="1905000"/>
            <a:ext cx="1377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shine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51913" name="文本框 251912"/>
          <p:cNvSpPr txBox="1"/>
          <p:nvPr/>
        </p:nvSpPr>
        <p:spPr>
          <a:xfrm>
            <a:off x="5562600" y="2438400"/>
            <a:ext cx="1377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shin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y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1914" name="文本框 251913"/>
          <p:cNvSpPr txBox="1"/>
          <p:nvPr/>
        </p:nvSpPr>
        <p:spPr>
          <a:xfrm>
            <a:off x="4022725" y="3014663"/>
            <a:ext cx="1809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sudden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51915" name="文本框 251914"/>
          <p:cNvSpPr txBox="1"/>
          <p:nvPr/>
        </p:nvSpPr>
        <p:spPr>
          <a:xfrm>
            <a:off x="2041525" y="3548063"/>
            <a:ext cx="219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sudden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ly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1916" name="文本框 251915"/>
          <p:cNvSpPr txBox="1"/>
          <p:nvPr/>
        </p:nvSpPr>
        <p:spPr>
          <a:xfrm>
            <a:off x="3641725" y="4081463"/>
            <a:ext cx="213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snow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ball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1917" name="文本框 251916"/>
          <p:cNvSpPr txBox="1"/>
          <p:nvPr/>
        </p:nvSpPr>
        <p:spPr>
          <a:xfrm>
            <a:off x="4479925" y="4614863"/>
            <a:ext cx="26511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f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igh</a:t>
            </a:r>
            <a:r>
              <a:rPr lang="en-US" altLang="zh-CN" dirty="0">
                <a:solidFill>
                  <a:srgbClr val="3333FF"/>
                </a:solidFill>
                <a:latin typeface="Arial" panose="020B0604020202020204" pitchFamily="34" charset="0"/>
              </a:rPr>
              <a:t>t  (</a:t>
            </a:r>
            <a:r>
              <a:rPr lang="zh-CN" altLang="en-US" dirty="0">
                <a:solidFill>
                  <a:srgbClr val="3333FF"/>
                </a:solidFill>
                <a:latin typeface="Arial" panose="020B0604020202020204" pitchFamily="34" charset="0"/>
              </a:rPr>
              <a:t>可数</a:t>
            </a:r>
            <a:r>
              <a:rPr lang="en-US" altLang="zh-CN">
                <a:solidFill>
                  <a:srgbClr val="3333FF"/>
                </a:solidFill>
                <a:latin typeface="Arial" panose="020B0604020202020204" pitchFamily="34" charset="0"/>
              </a:rPr>
              <a:t>)</a:t>
            </a:r>
            <a:endParaRPr lang="en-US" altLang="zh-CN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1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9" grpId="0"/>
      <p:bldP spid="251910" grpId="0"/>
      <p:bldP spid="251911" grpId="0"/>
      <p:bldP spid="251912" grpId="0"/>
      <p:bldP spid="251913" grpId="0"/>
      <p:bldP spid="251914" grpId="0"/>
      <p:bldP spid="251915" grpId="0"/>
      <p:bldP spid="251916" grpId="0"/>
      <p:bldP spid="2519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2932" name="矩形 252931"/>
          <p:cNvSpPr/>
          <p:nvPr/>
        </p:nvSpPr>
        <p:spPr>
          <a:xfrm>
            <a:off x="0" y="0"/>
            <a:ext cx="10941050" cy="66262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marL="342900" indent="-342900">
              <a:lnSpc>
                <a:spcPct val="85000"/>
              </a:lnSpc>
              <a:buAutoNum type="arabicPeriod"/>
            </a:pPr>
            <a:r>
              <a:rPr lang="zh-CN" altLang="en-US" dirty="0">
                <a:latin typeface="Times New Roman" panose="02020603050405020304" pitchFamily="18" charset="0"/>
              </a:rPr>
              <a:t>不同季节不同地方的天气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zh-CN" altLang="en-US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weather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in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different season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and place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</a:rPr>
              <a:t>听收音机中的天气预报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>
                <a:latin typeface="Times New Roman" panose="02020603050405020304" pitchFamily="18" charset="0"/>
              </a:rPr>
              <a:t> 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listen to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weather </a:t>
            </a:r>
            <a:r>
              <a:rPr lang="en-US" altLang="zh-CN">
                <a:solidFill>
                  <a:srgbClr val="CC0066"/>
                </a:solidFill>
                <a:latin typeface="Times New Roman" panose="02020603050405020304" pitchFamily="18" charset="0"/>
              </a:rPr>
              <a:t>report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on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radio</a:t>
            </a:r>
            <a:r>
              <a:rPr lang="en-US" altLang="zh-CN">
                <a:latin typeface="Times New Roman" panose="02020603050405020304" pitchFamily="18" charset="0"/>
              </a:rPr>
              <a:t>              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3. </a:t>
            </a:r>
            <a:r>
              <a:rPr lang="zh-CN" altLang="en-US" dirty="0">
                <a:latin typeface="Times New Roman" panose="02020603050405020304" pitchFamily="18" charset="0"/>
              </a:rPr>
              <a:t>傍晚来到  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arrive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in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late afternoon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4. </a:t>
            </a:r>
            <a:r>
              <a:rPr lang="zh-CN" altLang="en-US" dirty="0">
                <a:latin typeface="Times New Roman" panose="02020603050405020304" pitchFamily="18" charset="0"/>
              </a:rPr>
              <a:t>降到零度以下，达到零下</a:t>
            </a:r>
            <a:r>
              <a:rPr lang="en-US" altLang="zh-CN" dirty="0">
                <a:latin typeface="Times New Roman" panose="02020603050405020304" pitchFamily="18" charset="0"/>
              </a:rPr>
              <a:t>10</a:t>
            </a:r>
            <a:r>
              <a:rPr lang="zh-CN" altLang="en-US" dirty="0">
                <a:latin typeface="Times New Roman" panose="02020603050405020304" pitchFamily="18" charset="0"/>
              </a:rPr>
              <a:t>度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drop below zero,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to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-10℃</a:t>
            </a:r>
            <a:r>
              <a:rPr lang="en-US" altLang="zh-CN">
                <a:latin typeface="Times New Roman" panose="02020603050405020304" pitchFamily="18" charset="0"/>
              </a:rPr>
              <a:t>   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5. </a:t>
            </a:r>
            <a:r>
              <a:rPr lang="zh-CN" altLang="en-US" dirty="0">
                <a:latin typeface="Times New Roman" panose="02020603050405020304" pitchFamily="18" charset="0"/>
              </a:rPr>
              <a:t>今天主要会干旱，阳光充足。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It will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be main</a:t>
            </a:r>
            <a:r>
              <a:rPr lang="en-US" altLang="zh-CN">
                <a:solidFill>
                  <a:srgbClr val="CC0066"/>
                </a:solidFill>
                <a:latin typeface="Times New Roman" panose="02020603050405020304" pitchFamily="18" charset="0"/>
              </a:rPr>
              <a:t>ly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 dry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sunny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today.</a:t>
            </a:r>
            <a:r>
              <a:rPr lang="en-US" altLang="zh-CN">
                <a:latin typeface="Times New Roman" panose="02020603050405020304" pitchFamily="18" charset="0"/>
              </a:rPr>
              <a:t>                           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6. </a:t>
            </a:r>
            <a:r>
              <a:rPr lang="zh-CN" altLang="en-US" dirty="0">
                <a:latin typeface="Times New Roman" panose="02020603050405020304" pitchFamily="18" charset="0"/>
              </a:rPr>
              <a:t>但晚上会变得比较多云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zh-CN" altLang="en-US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But it will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turn more cloudy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in the evening.</a:t>
            </a:r>
            <a:r>
              <a:rPr lang="en-US" altLang="zh-CN">
                <a:latin typeface="Times New Roman" panose="02020603050405020304" pitchFamily="18" charset="0"/>
              </a:rPr>
              <a:t>                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7.</a:t>
            </a:r>
            <a:r>
              <a:rPr lang="zh-CN" altLang="en-US" dirty="0">
                <a:latin typeface="Times New Roman" panose="02020603050405020304" pitchFamily="18" charset="0"/>
              </a:rPr>
              <a:t>白天在</a:t>
            </a:r>
            <a:r>
              <a:rPr lang="en-US" altLang="zh-CN" dirty="0"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latin typeface="Times New Roman" panose="02020603050405020304" pitchFamily="18" charset="0"/>
              </a:rPr>
              <a:t>度左右</a:t>
            </a:r>
            <a:r>
              <a:rPr lang="en-US" altLang="zh-CN" dirty="0"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</a:rPr>
              <a:t>晚上为</a:t>
            </a:r>
            <a:r>
              <a:rPr lang="en-US" altLang="zh-CN" dirty="0"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</a:rPr>
              <a:t>度左右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around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9℃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during the day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and 4℃ at night.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1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2932">
                                            <p:txEl>
                                              <p:charRg st="13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70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2932">
                                            <p:txEl>
                                              <p:charRg st="70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141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2932">
                                            <p:txEl>
                                              <p:charRg st="141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191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2932">
                                            <p:txEl>
                                              <p:charRg st="191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240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2932">
                                            <p:txEl>
                                              <p:charRg st="240" end="3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323" end="3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2932">
                                            <p:txEl>
                                              <p:charRg st="323" end="3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charRg st="405" end="4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2932">
                                            <p:txEl>
                                              <p:charRg st="405" end="4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3956" name="矩形 253955"/>
          <p:cNvSpPr/>
          <p:nvPr/>
        </p:nvSpPr>
        <p:spPr>
          <a:xfrm>
            <a:off x="0" y="0"/>
            <a:ext cx="9258300" cy="72866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lnSpc>
                <a:spcPct val="9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8. </a:t>
            </a:r>
            <a:r>
              <a:rPr lang="zh-CN" altLang="en-US" sz="3200" dirty="0">
                <a:latin typeface="Times New Roman" panose="02020603050405020304" pitchFamily="18" charset="0"/>
              </a:rPr>
              <a:t>今天又将是美妙、炎热的一天，气温达到</a:t>
            </a:r>
            <a:r>
              <a:rPr lang="en-US" altLang="zh-CN" sz="3200" dirty="0">
                <a:latin typeface="Times New Roman" panose="02020603050405020304" pitchFamily="18" charset="0"/>
              </a:rPr>
              <a:t>30</a:t>
            </a:r>
            <a:r>
              <a:rPr lang="zh-CN" altLang="en-US" sz="3200" dirty="0">
                <a:latin typeface="Times New Roman" panose="02020603050405020304" pitchFamily="18" charset="0"/>
              </a:rPr>
              <a:t>多度 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It will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beautiful, hot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day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again today,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with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temperatures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in the thirties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9. </a:t>
            </a:r>
            <a:r>
              <a:rPr lang="zh-CN" altLang="en-US" dirty="0">
                <a:latin typeface="Times New Roman" panose="02020603050405020304" pitchFamily="18" charset="0"/>
              </a:rPr>
              <a:t>这周剩下来的几天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10</a:t>
            </a:r>
            <a:r>
              <a:rPr lang="zh-CN" altLang="en-US" sz="3200" dirty="0">
                <a:latin typeface="Times New Roman" panose="02020603050405020304" pitchFamily="18" charset="0"/>
              </a:rPr>
              <a:t>这周剩下来的几天</a:t>
            </a:r>
            <a:r>
              <a:rPr lang="en-US" altLang="zh-CN" sz="3200" dirty="0">
                <a:latin typeface="Times New Roman" panose="02020603050405020304" pitchFamily="18" charset="0"/>
              </a:rPr>
              <a:t>,</a:t>
            </a:r>
            <a:r>
              <a:rPr lang="zh-CN" altLang="en-US" sz="3200" dirty="0">
                <a:latin typeface="Times New Roman" panose="02020603050405020304" pitchFamily="18" charset="0"/>
              </a:rPr>
              <a:t>阳光与蓝天将陪伴着我们。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Sunshine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and blue sk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ies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will stay with us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for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the rest of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week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11.</a:t>
            </a:r>
            <a:r>
              <a:rPr lang="zh-CN" altLang="en-US" dirty="0">
                <a:latin typeface="Times New Roman" panose="02020603050405020304" pitchFamily="18" charset="0"/>
              </a:rPr>
              <a:t>来自北方的暴风雪傍晚就要来了。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Snowstorm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from the north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will arrive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in the late afternoon.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12.</a:t>
            </a:r>
            <a:r>
              <a:rPr lang="zh-CN" altLang="en-US" dirty="0">
                <a:latin typeface="Times New Roman" panose="02020603050405020304" pitchFamily="18" charset="0"/>
              </a:rPr>
              <a:t>风会更大。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13. </a:t>
            </a:r>
            <a:r>
              <a:rPr lang="zh-CN" altLang="en-US" dirty="0">
                <a:latin typeface="Times New Roman" panose="02020603050405020304" pitchFamily="18" charset="0"/>
              </a:rPr>
              <a:t>今天将会有一些阵雨。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There will be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 few shower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today.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</a:pP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53957" name="文本框 253956"/>
          <p:cNvSpPr txBox="1"/>
          <p:nvPr/>
        </p:nvSpPr>
        <p:spPr>
          <a:xfrm>
            <a:off x="4476750" y="1447800"/>
            <a:ext cx="4667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the rest of the week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3958" name="文本框 253957"/>
          <p:cNvSpPr txBox="1"/>
          <p:nvPr/>
        </p:nvSpPr>
        <p:spPr>
          <a:xfrm>
            <a:off x="3184525" y="4997450"/>
            <a:ext cx="5302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The wind will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strong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er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27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3956">
                                            <p:txEl>
                                              <p:charRg st="27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73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3956">
                                            <p:txEl>
                                              <p:charRg st="73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144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3956">
                                            <p:txEl>
                                              <p:charRg st="144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187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3956">
                                            <p:txEl>
                                              <p:charRg st="187" end="2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232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3956">
                                            <p:txEl>
                                              <p:charRg st="232" end="2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271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3956">
                                            <p:txEl>
                                              <p:charRg st="271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charRg st="321" end="3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3956">
                                            <p:txEl>
                                              <p:charRg st="321" end="3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7" grpId="0"/>
      <p:bldP spid="2539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7028" name="矩形 257027"/>
          <p:cNvSpPr/>
          <p:nvPr/>
        </p:nvSpPr>
        <p:spPr>
          <a:xfrm>
            <a:off x="0" y="0"/>
            <a:ext cx="9548813" cy="6948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lnSpc>
                <a:spcPct val="90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14. </a:t>
            </a:r>
            <a:r>
              <a:rPr lang="zh-CN" altLang="en-US" sz="3200" dirty="0">
                <a:latin typeface="Times New Roman" panose="02020603050405020304" pitchFamily="18" charset="0"/>
              </a:rPr>
              <a:t>天气将会温暖，白天气温在</a:t>
            </a:r>
            <a:r>
              <a:rPr lang="en-US" altLang="zh-CN" sz="3200" dirty="0">
                <a:latin typeface="Times New Roman" panose="02020603050405020304" pitchFamily="18" charset="0"/>
              </a:rPr>
              <a:t>18</a:t>
            </a:r>
            <a:r>
              <a:rPr lang="zh-CN" altLang="en-US" sz="3200" dirty="0">
                <a:latin typeface="Times New Roman" panose="02020603050405020304" pitchFamily="18" charset="0"/>
              </a:rPr>
              <a:t>度或</a:t>
            </a:r>
            <a:r>
              <a:rPr lang="en-US" altLang="zh-CN" sz="3200" dirty="0">
                <a:latin typeface="Times New Roman" panose="02020603050405020304" pitchFamily="18" charset="0"/>
              </a:rPr>
              <a:t>19</a:t>
            </a:r>
            <a:r>
              <a:rPr lang="zh-CN" altLang="en-US" sz="3200" dirty="0">
                <a:latin typeface="Times New Roman" panose="02020603050405020304" pitchFamily="18" charset="0"/>
              </a:rPr>
              <a:t>度附近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It will be warm,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with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daytime temperature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around 18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or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19 degree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15.</a:t>
            </a:r>
            <a:r>
              <a:rPr lang="zh-CN" altLang="en-US" dirty="0">
                <a:latin typeface="Times New Roman" panose="02020603050405020304" pitchFamily="18" charset="0"/>
              </a:rPr>
              <a:t>不同的地方天气差别是如此之大。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The weather can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be so different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in different places.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   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16.</a:t>
            </a:r>
            <a:r>
              <a:rPr lang="zh-CN" altLang="en-US" dirty="0">
                <a:latin typeface="Times New Roman" panose="02020603050405020304" pitchFamily="18" charset="0"/>
              </a:rPr>
              <a:t>明天北京将会有暴风雪。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There will be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a snowstorm in Beijing tomorrow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17.</a:t>
            </a:r>
            <a:r>
              <a:rPr lang="zh-CN" altLang="en-US" dirty="0">
                <a:latin typeface="Times New Roman" panose="02020603050405020304" pitchFamily="18" charset="0"/>
              </a:rPr>
              <a:t>最低</a:t>
            </a:r>
            <a:r>
              <a:rPr lang="en-US" altLang="zh-CN" dirty="0">
                <a:latin typeface="Times New Roman" panose="02020603050405020304" pitchFamily="18" charset="0"/>
              </a:rPr>
              <a:t>/</a:t>
            </a:r>
            <a:r>
              <a:rPr lang="zh-CN" altLang="en-US" dirty="0">
                <a:latin typeface="Times New Roman" panose="02020603050405020304" pitchFamily="18" charset="0"/>
              </a:rPr>
              <a:t>最高气温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the low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est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/ the high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est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temperature</a:t>
            </a:r>
            <a:r>
              <a:rPr lang="en-US" altLang="zh-CN">
                <a:latin typeface="Times New Roman" panose="02020603050405020304" pitchFamily="18" charset="0"/>
              </a:rPr>
              <a:t>          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18.</a:t>
            </a:r>
            <a:r>
              <a:rPr lang="zh-CN" altLang="en-US" dirty="0">
                <a:latin typeface="Times New Roman" panose="02020603050405020304" pitchFamily="18" charset="0"/>
              </a:rPr>
              <a:t>保持在零度以上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19. </a:t>
            </a:r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en-US" altLang="zh-CN" dirty="0"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latin typeface="Times New Roman" panose="02020603050405020304" pitchFamily="18" charset="0"/>
              </a:rPr>
              <a:t>度到</a:t>
            </a:r>
            <a:r>
              <a:rPr lang="en-US" altLang="zh-CN" dirty="0"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</a:rPr>
              <a:t>度之间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imes New Roman" panose="02020603050405020304" pitchFamily="18" charset="0"/>
              </a:rPr>
              <a:t>20.</a:t>
            </a:r>
            <a:r>
              <a:rPr lang="zh-CN" altLang="en-US" sz="2800" dirty="0">
                <a:latin typeface="Times New Roman" panose="02020603050405020304" pitchFamily="18" charset="0"/>
              </a:rPr>
              <a:t>在零度以下，为零下一度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21. </a:t>
            </a:r>
            <a:r>
              <a:rPr lang="zh-CN" altLang="en-US" dirty="0">
                <a:latin typeface="Times New Roman" panose="02020603050405020304" pitchFamily="18" charset="0"/>
              </a:rPr>
              <a:t>每年的这段时间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7029" name="文本框 257028"/>
          <p:cNvSpPr txBox="1"/>
          <p:nvPr/>
        </p:nvSpPr>
        <p:spPr>
          <a:xfrm>
            <a:off x="4175125" y="4235450"/>
            <a:ext cx="318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stay above zero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7030" name="文本框 257029"/>
          <p:cNvSpPr txBox="1"/>
          <p:nvPr/>
        </p:nvSpPr>
        <p:spPr>
          <a:xfrm>
            <a:off x="4191000" y="4724400"/>
            <a:ext cx="42386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between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9℃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and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5℃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7031" name="文本框 257030"/>
          <p:cNvSpPr txBox="1"/>
          <p:nvPr/>
        </p:nvSpPr>
        <p:spPr>
          <a:xfrm>
            <a:off x="4419600" y="5334000"/>
            <a:ext cx="4414838" cy="11350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be below zero,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-1℃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endParaRPr lang="en-US" altLang="zh-CN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7032" name="文本框 257031"/>
          <p:cNvSpPr txBox="1"/>
          <p:nvPr/>
        </p:nvSpPr>
        <p:spPr>
          <a:xfrm>
            <a:off x="4114800" y="5791200"/>
            <a:ext cx="4895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during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this time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of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year.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charRg st="2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7028">
                                            <p:txEl>
                                              <p:charRg st="26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charRg st="71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7028">
                                            <p:txEl>
                                              <p:charRg st="71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charRg st="117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7028">
                                            <p:txEl>
                                              <p:charRg st="117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charRg st="191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7028">
                                            <p:txEl>
                                              <p:charRg st="191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charRg st="24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7028">
                                            <p:txEl>
                                              <p:charRg st="249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/>
      <p:bldP spid="257030" grpId="0"/>
      <p:bldP spid="257031" grpId="0"/>
      <p:bldP spid="2570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8052" name="矩形 258051"/>
          <p:cNvSpPr/>
          <p:nvPr/>
        </p:nvSpPr>
        <p:spPr>
          <a:xfrm>
            <a:off x="0" y="0"/>
            <a:ext cx="9123363" cy="68929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lnSpc>
                <a:spcPct val="90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22. </a:t>
            </a:r>
            <a:r>
              <a:rPr lang="zh-CN" altLang="en-US" sz="3200" dirty="0">
                <a:latin typeface="Times New Roman" panose="02020603050405020304" pitchFamily="18" charset="0"/>
              </a:rPr>
              <a:t>每年的这段时间，北京总是多雪并且寒冷的。</a:t>
            </a:r>
            <a:endParaRPr lang="zh-CN" altLang="en-US" sz="32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It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is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always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so snowy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cold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in Beijing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during this time of year.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23.</a:t>
            </a:r>
            <a:r>
              <a:rPr lang="zh-CN" altLang="en-US" dirty="0">
                <a:latin typeface="Times New Roman" panose="02020603050405020304" pitchFamily="18" charset="0"/>
              </a:rPr>
              <a:t>明天悉尼将会有阵雨。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There will be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shower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in Sydney. 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24.</a:t>
            </a:r>
            <a:r>
              <a:rPr lang="zh-CN" altLang="en-US" dirty="0">
                <a:latin typeface="Times New Roman" panose="02020603050405020304" pitchFamily="18" charset="0"/>
              </a:rPr>
              <a:t>南京天气如何？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How’s the weather in Nanjing?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What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’s the weather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like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in Nanjing?</a:t>
            </a:r>
            <a:r>
              <a:rPr lang="en-US" altLang="zh-CN">
                <a:latin typeface="Times New Roman" panose="02020603050405020304" pitchFamily="18" charset="0"/>
              </a:rPr>
              <a:t>            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25.</a:t>
            </a:r>
            <a:r>
              <a:rPr lang="zh-CN" altLang="en-US" sz="3200" dirty="0">
                <a:latin typeface="Times New Roman" panose="02020603050405020304" pitchFamily="18" charset="0"/>
              </a:rPr>
              <a:t>这里稍微有点冷，有点干燥，但没有暴风雪。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It’s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a bit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cold and dry, but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there are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no snowstorm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here.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26. </a:t>
            </a:r>
            <a:r>
              <a:rPr lang="zh-CN" altLang="en-US" dirty="0">
                <a:latin typeface="Times New Roman" panose="02020603050405020304" pitchFamily="18" charset="0"/>
              </a:rPr>
              <a:t>我是简阿姨。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27. </a:t>
            </a:r>
            <a:r>
              <a:rPr lang="zh-CN" altLang="en-US" dirty="0">
                <a:latin typeface="Times New Roman" panose="02020603050405020304" pitchFamily="18" charset="0"/>
              </a:rPr>
              <a:t>你怎么样啊？ 我很好</a:t>
            </a:r>
            <a:r>
              <a:rPr lang="en-US" altLang="zh-CN" dirty="0"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</a:rPr>
              <a:t>但天气真的很冷。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How are you doing? I’m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fine</a:t>
            </a:r>
            <a:r>
              <a:rPr lang="en-US" altLang="zh-CN" sz="3200" dirty="0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sz="3200" dirty="0">
                <a:solidFill>
                  <a:srgbClr val="3333FF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but it’s really cold.  </a:t>
            </a:r>
            <a:endParaRPr lang="en-US" altLang="zh-CN" sz="32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8053" name="文本框 258052"/>
          <p:cNvSpPr txBox="1"/>
          <p:nvPr/>
        </p:nvSpPr>
        <p:spPr>
          <a:xfrm>
            <a:off x="3565525" y="5226050"/>
            <a:ext cx="5556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This is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Aunt Jane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speaking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25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2">
                                            <p:txEl>
                                              <p:charRg st="25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68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8052">
                                            <p:txEl>
                                              <p:charRg st="68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11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8052">
                                            <p:txEl>
                                              <p:charRg st="110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158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8052">
                                            <p:txEl>
                                              <p:charRg st="158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263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8052">
                                            <p:txEl>
                                              <p:charRg st="263" end="3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303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8052">
                                            <p:txEl>
                                              <p:charRg st="303" end="3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359" end="4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8052">
                                            <p:txEl>
                                              <p:charRg st="359" end="4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9076" name="矩形 259075"/>
          <p:cNvSpPr/>
          <p:nvPr/>
        </p:nvSpPr>
        <p:spPr>
          <a:xfrm>
            <a:off x="0" y="231775"/>
            <a:ext cx="9002713" cy="66262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28.</a:t>
            </a:r>
            <a:r>
              <a:rPr lang="zh-CN" altLang="en-US" dirty="0">
                <a:latin typeface="Times New Roman" panose="02020603050405020304" pitchFamily="18" charset="0"/>
              </a:rPr>
              <a:t>抱歉，我听不见你说话。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Sorry, I can’t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hear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you.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29</a:t>
            </a:r>
            <a:r>
              <a:rPr lang="zh-CN" altLang="en-US" dirty="0">
                <a:latin typeface="Times New Roman" panose="02020603050405020304" pitchFamily="18" charset="0"/>
              </a:rPr>
              <a:t>风刮得太猛了。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The wind is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blow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ing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hard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30. </a:t>
            </a:r>
            <a:r>
              <a:rPr lang="zh-CN" altLang="en-US" dirty="0">
                <a:latin typeface="Times New Roman" panose="02020603050405020304" pitchFamily="18" charset="0"/>
              </a:rPr>
              <a:t>你能再大声一点吗？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Can you speak loud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er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, please?  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31.</a:t>
            </a:r>
            <a:r>
              <a:rPr lang="zh-CN" altLang="en-US" dirty="0">
                <a:latin typeface="Times New Roman" panose="02020603050405020304" pitchFamily="18" charset="0"/>
              </a:rPr>
              <a:t>我会再打给你的。照顾好自己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I’ll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ring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you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later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. Take care.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32.</a:t>
            </a:r>
            <a:r>
              <a:rPr lang="zh-CN" altLang="en-US" dirty="0">
                <a:latin typeface="Times New Roman" panose="02020603050405020304" pitchFamily="18" charset="0"/>
              </a:rPr>
              <a:t>街上的许多人不得不用围巾蒙住了脸。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Many people in the street </a:t>
            </a:r>
            <a:r>
              <a:rPr lang="en-US" altLang="zh-CN">
                <a:solidFill>
                  <a:srgbClr val="CC0066"/>
                </a:solidFill>
                <a:latin typeface="Times New Roman" panose="02020603050405020304" pitchFamily="18" charset="0"/>
              </a:rPr>
              <a:t>have to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cover 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their faces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with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scarves.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33.</a:t>
            </a:r>
            <a:r>
              <a:rPr lang="zh-CN" altLang="en-US" dirty="0">
                <a:latin typeface="Times New Roman" panose="02020603050405020304" pitchFamily="18" charset="0"/>
              </a:rPr>
              <a:t>使人们困倦</a:t>
            </a:r>
            <a:endParaRPr lang="zh-CN" altLang="en-US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34 </a:t>
            </a:r>
            <a:r>
              <a:rPr lang="zh-CN" altLang="en-US" dirty="0">
                <a:latin typeface="Times New Roman" panose="02020603050405020304" pitchFamily="18" charset="0"/>
              </a:rPr>
              <a:t>突然降临的大雨引起许多问题。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sudden heavy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rain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causes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 a lot of problem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>
                <a:solidFill>
                  <a:srgbClr val="3333FF"/>
                </a:solidFill>
                <a:latin typeface="Times New Roman" panose="02020603050405020304" pitchFamily="18" charset="0"/>
              </a:rPr>
              <a:t>.    </a:t>
            </a:r>
            <a:endParaRPr lang="en-US" altLang="zh-CN" sz="32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9077" name="文本框 259076"/>
          <p:cNvSpPr txBox="1"/>
          <p:nvPr/>
        </p:nvSpPr>
        <p:spPr>
          <a:xfrm>
            <a:off x="3429000" y="5257800"/>
            <a:ext cx="3943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make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people sleep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9076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52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9076">
                                            <p:txEl>
                                              <p:charRg st="52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93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9076">
                                            <p:txEl>
                                              <p:charRg st="93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146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9076">
                                            <p:txEl>
                                              <p:charRg st="146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200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9076">
                                            <p:txEl>
                                              <p:charRg st="200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241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9076">
                                            <p:txEl>
                                              <p:charRg st="241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charRg st="294" end="3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9076">
                                            <p:txEl>
                                              <p:charRg st="294" end="3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7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6709</Words>
  <Application>WPS 演示</Application>
  <PresentationFormat>在屏幕上显示</PresentationFormat>
  <Paragraphs>413</Paragraphs>
  <Slides>26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Arial</vt:lpstr>
      <vt:lpstr>宋体</vt:lpstr>
      <vt:lpstr>Wingdings</vt:lpstr>
      <vt:lpstr>Times New Roman</vt:lpstr>
      <vt:lpstr>Comic Sans MS</vt:lpstr>
      <vt:lpstr>微软雅黑</vt:lpstr>
      <vt:lpstr>Arial Unicode MS</vt:lpstr>
      <vt:lpstr>黑体</vt:lpstr>
      <vt:lpstr>Arial Narrow</vt:lpstr>
      <vt:lpstr>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267</cp:revision>
  <dcterms:created xsi:type="dcterms:W3CDTF">2018-12-19T07:19:00Z</dcterms:created>
  <dcterms:modified xsi:type="dcterms:W3CDTF">2018-12-21T00:04:32Z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000800d447000000000001024140</vt:lpwstr>
  </property>
  <property fmtid="{D5CDD505-2E9C-101B-9397-08002B2CF9AE}" pid="4" name="KSOProductBuildVer">
    <vt:lpwstr>2052-10.1.0.7616</vt:lpwstr>
  </property>
</Properties>
</file>