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sldIdLst>
    <p:sldId id="305" r:id="rId4"/>
    <p:sldId id="353" r:id="rId5"/>
    <p:sldId id="354" r:id="rId6"/>
    <p:sldId id="352" r:id="rId7"/>
    <p:sldId id="355" r:id="rId8"/>
    <p:sldId id="328" r:id="rId9"/>
    <p:sldId id="263" r:id="rId10"/>
    <p:sldId id="257" r:id="rId11"/>
    <p:sldId id="268" r:id="rId12"/>
    <p:sldId id="297" r:id="rId13"/>
    <p:sldId id="308" r:id="rId14"/>
    <p:sldId id="329" r:id="rId15"/>
    <p:sldId id="330" r:id="rId16"/>
    <p:sldId id="298" r:id="rId17"/>
    <p:sldId id="299" r:id="rId18"/>
    <p:sldId id="300" r:id="rId19"/>
    <p:sldId id="271" r:id="rId20"/>
    <p:sldId id="301" r:id="rId21"/>
    <p:sldId id="272" r:id="rId22"/>
    <p:sldId id="276" r:id="rId23"/>
    <p:sldId id="302" r:id="rId24"/>
    <p:sldId id="331" r:id="rId25"/>
    <p:sldId id="332" r:id="rId26"/>
    <p:sldId id="258" r:id="rId27"/>
    <p:sldId id="306" r:id="rId28"/>
    <p:sldId id="279" r:id="rId29"/>
    <p:sldId id="303" r:id="rId30"/>
    <p:sldId id="281" r:id="rId31"/>
    <p:sldId id="262" r:id="rId3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0000FF"/>
    <a:srgbClr val="FF0066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35"/>
    <p:restoredTop sz="91537"/>
  </p:normalViewPr>
  <p:slideViewPr>
    <p:cSldViewPr showGuides="1">
      <p:cViewPr varScale="1">
        <p:scale>
          <a:sx n="94" d="100"/>
          <a:sy n="94" d="100"/>
        </p:scale>
        <p:origin x="-378" y="-96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图片 2049" descr="bg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0" y="-15875"/>
            <a:ext cx="9169400" cy="6873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7"/>
          <p:cNvSpPr/>
          <p:nvPr>
            <p:ph type="ctrTitle"/>
          </p:nvPr>
        </p:nvSpPr>
        <p:spPr>
          <a:xfrm>
            <a:off x="468313" y="2470150"/>
            <a:ext cx="5399087" cy="10795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3200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2" name="Rectangle 31"/>
          <p:cNvSpPr/>
          <p:nvPr>
            <p:ph type="subTitle" idx="1" hasCustomPrompt="1"/>
          </p:nvPr>
        </p:nvSpPr>
        <p:spPr>
          <a:xfrm>
            <a:off x="468313" y="3549650"/>
            <a:ext cx="5400675" cy="600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1800">
                <a:solidFill>
                  <a:schemeClr val="bg1"/>
                </a:solidFill>
              </a:defRPr>
            </a:lvl1pPr>
            <a:lvl2pPr marL="457200" lvl="1" indent="0" algn="ctr">
              <a:buNone/>
              <a:defRPr sz="1800">
                <a:solidFill>
                  <a:schemeClr val="bg1"/>
                </a:solidFill>
              </a:defRPr>
            </a:lvl2pPr>
            <a:lvl3pPr marL="914400" lvl="2" indent="0" algn="ctr">
              <a:buNone/>
              <a:defRPr sz="1800">
                <a:solidFill>
                  <a:schemeClr val="bg1"/>
                </a:solidFill>
              </a:defRPr>
            </a:lvl3pPr>
            <a:lvl4pPr marL="1371600" lvl="3" indent="0" algn="ctr">
              <a:buNone/>
              <a:defRPr sz="1800">
                <a:solidFill>
                  <a:schemeClr val="bg1"/>
                </a:solidFill>
              </a:defRPr>
            </a:lvl4pPr>
            <a:lvl5pPr marL="1828800" lvl="4" indent="0" algn="ct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fontAlgn="base"/>
            <a:r>
              <a:rPr lang="zh-CN" altLang="en-US" strike="noStrike" noProof="1"/>
              <a:t>单击添加署名或公司信息</a:t>
            </a:r>
            <a:endParaRPr lang="zh-CN" altLang="en-US" strike="noStrike" noProof="1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1614" cy="5162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074" y="1125538"/>
            <a:ext cx="4021614" cy="5162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3844" y="315913"/>
            <a:ext cx="2051844" cy="59721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315913"/>
            <a:ext cx="6036584" cy="59721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1025" descr="bg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1"/>
          <p:cNvSpPr/>
          <p:nvPr>
            <p:ph type="body"/>
          </p:nvPr>
        </p:nvSpPr>
        <p:spPr>
          <a:xfrm>
            <a:off x="468313" y="1125538"/>
            <a:ext cx="8207375" cy="51625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</p:txBody>
      </p:sp>
      <p:sp>
        <p:nvSpPr>
          <p:cNvPr id="1028" name="灯片编号占位符 1027"/>
          <p:cNvSpPr/>
          <p:nvPr>
            <p:ph type="sldNum" sz="quarter" idx="4"/>
          </p:nvPr>
        </p:nvSpPr>
        <p:spPr>
          <a:xfrm>
            <a:off x="7235825" y="6453188"/>
            <a:ext cx="1439863" cy="196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 b="1"/>
            </a:lvl1pPr>
          </a:lstStyle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</a:endParaRPr>
          </a:p>
        </p:txBody>
      </p:sp>
      <p:sp>
        <p:nvSpPr>
          <p:cNvPr id="2053" name="Rectangle 27"/>
          <p:cNvSpPr/>
          <p:nvPr>
            <p:ph type="title"/>
          </p:nvPr>
        </p:nvSpPr>
        <p:spPr>
          <a:xfrm>
            <a:off x="468313" y="315913"/>
            <a:ext cx="8207375" cy="5921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1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华文细黑" panose="0201060004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microsoft.com/office/2007/relationships/media" Target="file:///C:\Documents%20and%20Settings\Administrator\&#26700;&#38754;\8A%20U7%20Integrated%20skills&#35838;&#20214;\8A%20U7%20Integrated%20skills&#35838;&#20214;\&#31179;&#26085;&#31169;&#35821;.mp3" TargetMode="External"/><Relationship Id="rId2" Type="http://schemas.openxmlformats.org/officeDocument/2006/relationships/audio" Target="file:///C:\Documents%20and%20Settings\Administrator\&#26700;&#38754;\8A%20U7%20Integrated%20skills&#35838;&#20214;\8A%20U7%20Integrated%20skills&#35838;&#20214;\&#31179;&#26085;&#31169;&#35821;.mp3" TargetMode="Externa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9.jpeg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png"/><Relationship Id="rId3" Type="http://schemas.microsoft.com/office/2007/relationships/media" Target="file:///C:\Users\Administrator\Desktop\8A%20U7%20Integrated%20skills&#35838;&#20214;\Integrated%20skills%20A2&#21548;&#21147;.mp3" TargetMode="External"/><Relationship Id="rId2" Type="http://schemas.openxmlformats.org/officeDocument/2006/relationships/audio" Target="file:///C:\Users\Administrator\Desktop\8A%20U7%20Integrated%20skills&#35838;&#20214;\Integrated%20skills%20A2&#21548;&#21147;.mp3" TargetMode="External"/><Relationship Id="rId1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png"/><Relationship Id="rId3" Type="http://schemas.microsoft.com/office/2007/relationships/media" Target="file:///C:\Users\Administrator\Desktop\8A%20U7%20Integrated%20skills&#35838;&#20214;\Integrated%20skills%20A3&#21548;&#21147;.mp3" TargetMode="External"/><Relationship Id="rId2" Type="http://schemas.openxmlformats.org/officeDocument/2006/relationships/audio" Target="file:///C:\Users\Administrator\Desktop\8A%20U7%20Integrated%20skills&#35838;&#20214;\Integrated%20skills%20A3&#21548;&#21147;.mp3" TargetMode="Externa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11.png"/><Relationship Id="rId2" Type="http://schemas.microsoft.com/office/2007/relationships/media" Target="file:///H:\U7\Integrated%20skills%20&#24352;\Unit%207_Integrated%20skills%20B.mp3" TargetMode="External"/><Relationship Id="rId1" Type="http://schemas.openxmlformats.org/officeDocument/2006/relationships/audio" Target="file:///H:\U7\Integrated%20skills%20&#24352;\Unit%207_Integrated%20skills%20B.mp3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8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WordArt 4"/>
          <p:cNvSpPr>
            <a:spLocks noTextEdit="1"/>
          </p:cNvSpPr>
          <p:nvPr/>
        </p:nvSpPr>
        <p:spPr>
          <a:xfrm>
            <a:off x="1219200" y="990600"/>
            <a:ext cx="6481763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Unit 7 Seasons</a:t>
            </a:r>
            <a:endParaRPr lang="zh-CN" altLang="en-US" sz="3600" b="1">
              <a:ln w="95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" name="秋日私语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5325" y="5670550"/>
            <a:ext cx="619125" cy="619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338580" y="4012565"/>
            <a:ext cx="6466205" cy="15316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30000"/>
              </a:lnSpc>
            </a:pPr>
            <a:r>
              <a:rPr lang="en-US" altLang="zh-CN" sz="3600" b="1" dirty="0">
                <a:sym typeface="+mn-ea"/>
              </a:rPr>
              <a:t>Weather in different seasons                   and places</a:t>
            </a:r>
            <a:endParaRPr lang="en-US" altLang="zh-CN" sz="3600" b="1" dirty="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20595" y="2649220"/>
            <a:ext cx="57277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ea typeface="Arial" panose="020B0604020202020204" pitchFamily="34" charset="0"/>
                <a:sym typeface="+mn-ea"/>
              </a:rPr>
              <a:t>Integrated skills </a:t>
            </a:r>
            <a:endParaRPr lang="zh-CN" altLang="en-US" sz="40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673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3250" name="Text Box 2"/>
          <p:cNvSpPr txBox="1"/>
          <p:nvPr/>
        </p:nvSpPr>
        <p:spPr>
          <a:xfrm>
            <a:off x="2438400" y="5334000"/>
            <a:ext cx="51054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degree  </a:t>
            </a:r>
            <a:r>
              <a:rPr lang="en-US" altLang="zh-CN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en-US" altLang="zh-CN" sz="44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44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度数</a:t>
            </a:r>
            <a:endParaRPr lang="zh-CN" altLang="en-US" sz="4400" b="1" dirty="0">
              <a:solidFill>
                <a:srgbClr val="0000CC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3253" name="Picture 5" descr="温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609600"/>
            <a:ext cx="4032250" cy="48244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WordArt 2"/>
          <p:cNvSpPr>
            <a:spLocks noTextEdit="1"/>
          </p:cNvSpPr>
          <p:nvPr/>
        </p:nvSpPr>
        <p:spPr>
          <a:xfrm>
            <a:off x="2514600" y="1066800"/>
            <a:ext cx="4419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80008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New words</a:t>
            </a:r>
            <a:endParaRPr lang="zh-CN" altLang="en-US" sz="3600" b="1">
              <a:ln w="12700" cap="flat" cmpd="sng">
                <a:solidFill>
                  <a:srgbClr val="800080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7587" name="Rectangle 3"/>
          <p:cNvSpPr/>
          <p:nvPr/>
        </p:nvSpPr>
        <p:spPr>
          <a:xfrm>
            <a:off x="609600" y="2133600"/>
            <a:ext cx="8153400" cy="40449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snowstorm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暴风雪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wind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n.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风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around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adv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大约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sunshine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阳光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rest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</a:t>
            </a:r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其余的部分（人）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degree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</a:t>
            </a:r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度数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3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charRg st="3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64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charRg st="64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94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7587">
                                            <p:txEl>
                                              <p:charRg st="94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126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7587">
                                            <p:txEl>
                                              <p:charRg st="126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168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charRg st="168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直接连接符 5121"/>
          <p:cNvSpPr/>
          <p:nvPr/>
        </p:nvSpPr>
        <p:spPr>
          <a:xfrm>
            <a:off x="1116013" y="3746500"/>
            <a:ext cx="6911975" cy="0"/>
          </a:xfrm>
          <a:prstGeom prst="line">
            <a:avLst/>
          </a:prstGeom>
          <a:ln w="1905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90" name="标题 5122"/>
          <p:cNvSpPr/>
          <p:nvPr>
            <p:ph type="title"/>
          </p:nvPr>
        </p:nvSpPr>
        <p:spPr>
          <a:xfrm>
            <a:off x="107950" y="115888"/>
            <a:ext cx="8207375" cy="592137"/>
          </a:xfrm>
        </p:spPr>
        <p:txBody>
          <a:bodyPr wrap="square" anchor="ctr"/>
          <a:p>
            <a:r>
              <a:rPr lang="en-US" altLang="zh-CN"/>
              <a:t>Guide One : To be a weather reporter </a:t>
            </a:r>
            <a:endParaRPr lang="en-US" altLang="zh-CN"/>
          </a:p>
        </p:txBody>
      </p:sp>
      <p:sp>
        <p:nvSpPr>
          <p:cNvPr id="5124" name="内容占位符 5123"/>
          <p:cNvSpPr>
            <a:spLocks noGrp="1"/>
          </p:cNvSpPr>
          <p:nvPr>
            <p:ph idx="1"/>
          </p:nvPr>
        </p:nvSpPr>
        <p:spPr>
          <a:xfrm>
            <a:off x="36513" y="1125538"/>
            <a:ext cx="9107487" cy="5689600"/>
          </a:xfrm>
        </p:spPr>
        <p:txBody>
          <a:bodyPr wrap="square" anchor="t"/>
          <a:p>
            <a:pPr>
              <a:buNone/>
            </a:pPr>
            <a:r>
              <a:rPr lang="en-US" altLang="zh-CN" sz="2400">
                <a:solidFill>
                  <a:srgbClr val="C02500"/>
                </a:solidFill>
              </a:rPr>
              <a:t>Do you want to be a weather reporter ? </a:t>
            </a:r>
            <a:endParaRPr lang="en-US" altLang="zh-CN" sz="2400">
              <a:solidFill>
                <a:srgbClr val="C02500"/>
              </a:solidFill>
            </a:endParaRPr>
          </a:p>
          <a:p>
            <a:pPr>
              <a:buNone/>
            </a:pPr>
            <a:r>
              <a:rPr lang="en-US" altLang="zh-CN" sz="2400">
                <a:solidFill>
                  <a:srgbClr val="C02500"/>
                </a:solidFill>
              </a:rPr>
              <a:t>To be a weather reporter , you must know the following words :</a:t>
            </a:r>
            <a:endParaRPr lang="en-US" altLang="zh-CN" sz="2400">
              <a:solidFill>
                <a:srgbClr val="C02500"/>
              </a:solidFill>
            </a:endParaRPr>
          </a:p>
          <a:p>
            <a:pPr>
              <a:buNone/>
            </a:pPr>
            <a:r>
              <a:rPr lang="en-US" altLang="zh-CN" sz="2800"/>
              <a:t>    temperature , drop to , above ,  below , </a:t>
            </a:r>
            <a:endParaRPr lang="en-US" altLang="zh-CN" sz="2800"/>
          </a:p>
          <a:p>
            <a:pPr>
              <a:buNone/>
            </a:pPr>
            <a:r>
              <a:rPr lang="en-US" altLang="zh-CN" sz="2800"/>
              <a:t>   cold , hot ,warm ,cool ,cold , wet , dry , </a:t>
            </a:r>
            <a:endParaRPr lang="en-US" altLang="zh-CN" sz="2800"/>
          </a:p>
          <a:p>
            <a:pPr>
              <a:buNone/>
            </a:pPr>
            <a:r>
              <a:rPr lang="en-US" altLang="zh-CN" sz="2800"/>
              <a:t>   foggy , cloudy ,windy , sunny , rainy , </a:t>
            </a:r>
            <a:endParaRPr lang="en-US" altLang="zh-CN" sz="2800"/>
          </a:p>
          <a:p>
            <a:pPr>
              <a:buNone/>
            </a:pPr>
            <a:r>
              <a:rPr lang="en-US" altLang="zh-CN" sz="2800"/>
              <a:t>   snowy , showers , heavy rain , </a:t>
            </a:r>
            <a:endParaRPr lang="en-US" altLang="zh-CN" sz="2800"/>
          </a:p>
          <a:p>
            <a:pPr>
              <a:buNone/>
            </a:pPr>
            <a:r>
              <a:rPr lang="en-US" altLang="zh-CN" sz="2800">
                <a:solidFill>
                  <a:srgbClr val="FF3300"/>
                </a:solidFill>
              </a:rPr>
              <a:t>      sunshine ,     snowstorm ,      around , </a:t>
            </a:r>
            <a:endParaRPr lang="en-US" altLang="zh-CN" sz="2800">
              <a:solidFill>
                <a:srgbClr val="FF3300"/>
              </a:solidFill>
            </a:endParaRPr>
          </a:p>
          <a:p>
            <a:pPr>
              <a:buNone/>
            </a:pPr>
            <a:r>
              <a:rPr lang="en-US" altLang="zh-CN" sz="2800">
                <a:solidFill>
                  <a:srgbClr val="FF3300"/>
                </a:solidFill>
              </a:rPr>
              <a:t>             </a:t>
            </a:r>
            <a:endParaRPr lang="en-US" altLang="zh-CN" sz="2800">
              <a:solidFill>
                <a:srgbClr val="FF3300"/>
              </a:solidFill>
            </a:endParaRPr>
          </a:p>
        </p:txBody>
      </p:sp>
      <p:sp>
        <p:nvSpPr>
          <p:cNvPr id="5128" name="文本框 5127"/>
          <p:cNvSpPr txBox="1"/>
          <p:nvPr/>
        </p:nvSpPr>
        <p:spPr>
          <a:xfrm>
            <a:off x="468313" y="4508500"/>
            <a:ext cx="7272337" cy="931863"/>
          </a:xfrm>
          <a:prstGeom prst="rect">
            <a:avLst/>
          </a:prstGeom>
          <a:solidFill>
            <a:srgbClr val="FF9900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i="1">
                <a:latin typeface="Arial" panose="020B0604020202020204" pitchFamily="34" charset="0"/>
                <a:ea typeface="华文细黑" panose="02010600040101010101" pitchFamily="2" charset="-122"/>
              </a:rPr>
              <a:t>sunshine       snowstorm           around</a:t>
            </a:r>
            <a:r>
              <a:rPr lang="en-US" altLang="zh-CN" i="1">
                <a:latin typeface="Arial" panose="020B0604020202020204" pitchFamily="34" charset="0"/>
                <a:ea typeface="华文细黑" panose="02010600040101010101" pitchFamily="2" charset="-122"/>
              </a:rPr>
              <a:t>   </a:t>
            </a:r>
            <a:endParaRPr lang="en-US" altLang="zh-CN" i="1"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b="1" i="1" dirty="0">
                <a:latin typeface="Arial" panose="020B0604020202020204" pitchFamily="34" charset="0"/>
                <a:ea typeface="华文细黑" panose="02010600040101010101" pitchFamily="2" charset="-122"/>
              </a:rPr>
              <a:t>（</a:t>
            </a:r>
            <a:r>
              <a:rPr lang="en-US" altLang="zh-CN" b="1" i="1">
                <a:latin typeface="Arial" panose="020B0604020202020204" pitchFamily="34" charset="0"/>
                <a:ea typeface="华文细黑" panose="02010600040101010101" pitchFamily="2" charset="-122"/>
              </a:rPr>
              <a:t>n.</a:t>
            </a:r>
            <a:r>
              <a:rPr lang="zh-CN" altLang="en-US" b="1" i="1" dirty="0">
                <a:latin typeface="Arial" panose="020B0604020202020204" pitchFamily="34" charset="0"/>
                <a:ea typeface="华文细黑" panose="02010600040101010101" pitchFamily="2" charset="-122"/>
              </a:rPr>
              <a:t>）阳光                  </a:t>
            </a:r>
            <a:r>
              <a:rPr lang="en-US" altLang="zh-CN" b="1" i="1">
                <a:latin typeface="Arial" panose="020B0604020202020204" pitchFamily="34" charset="0"/>
                <a:ea typeface="华文细黑" panose="02010600040101010101" pitchFamily="2" charset="-122"/>
              </a:rPr>
              <a:t>n.</a:t>
            </a:r>
            <a:r>
              <a:rPr lang="zh-CN" altLang="en-US" b="1" i="1" dirty="0">
                <a:latin typeface="Arial" panose="020B0604020202020204" pitchFamily="34" charset="0"/>
                <a:ea typeface="华文细黑" panose="02010600040101010101" pitchFamily="2" charset="-122"/>
              </a:rPr>
              <a:t>）暴风雪</a:t>
            </a:r>
            <a:r>
              <a:rPr lang="en-US" altLang="zh-CN" b="1" i="1">
                <a:latin typeface="Arial" panose="020B0604020202020204" pitchFamily="34" charset="0"/>
                <a:ea typeface="华文细黑" panose="02010600040101010101" pitchFamily="2" charset="-122"/>
              </a:rPr>
              <a:t>                      </a:t>
            </a:r>
            <a:r>
              <a:rPr lang="zh-CN" altLang="en-US" b="1" i="1" dirty="0">
                <a:latin typeface="Arial" panose="020B0604020202020204" pitchFamily="34" charset="0"/>
                <a:ea typeface="华文细黑" panose="02010600040101010101" pitchFamily="2" charset="-122"/>
              </a:rPr>
              <a:t>（</a:t>
            </a:r>
            <a:r>
              <a:rPr lang="en-US" altLang="zh-CN" b="1" i="1">
                <a:latin typeface="Arial" panose="020B0604020202020204" pitchFamily="34" charset="0"/>
                <a:ea typeface="华文细黑" panose="02010600040101010101" pitchFamily="2" charset="-122"/>
              </a:rPr>
              <a:t>adv.</a:t>
            </a:r>
            <a:r>
              <a:rPr lang="zh-CN" altLang="en-US" b="1" i="1" dirty="0">
                <a:latin typeface="Arial" panose="020B0604020202020204" pitchFamily="34" charset="0"/>
                <a:ea typeface="华文细黑" panose="02010600040101010101" pitchFamily="2" charset="-122"/>
              </a:rPr>
              <a:t>）大约</a:t>
            </a:r>
            <a:endParaRPr lang="en-US" altLang="zh-CN" b="1" i="1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5130" name="文本框 5129"/>
          <p:cNvSpPr txBox="1"/>
          <p:nvPr/>
        </p:nvSpPr>
        <p:spPr>
          <a:xfrm>
            <a:off x="179388" y="5373688"/>
            <a:ext cx="7273925" cy="1614487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℃</a:t>
            </a:r>
            <a:r>
              <a:rPr lang="en-US" altLang="zh-CN" sz="2800" b="1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(degree) ,            </a:t>
            </a:r>
            <a:r>
              <a:rPr lang="en-US" altLang="zh-CN" sz="2400">
                <a:solidFill>
                  <a:srgbClr val="FF3300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19℃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 (19 degrees )</a:t>
            </a:r>
            <a:endParaRPr lang="en-US" altLang="zh-CN" sz="2400"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Arial" panose="020B0604020202020204" pitchFamily="34" charset="0"/>
                <a:ea typeface="华文细黑" panose="02010600040101010101" pitchFamily="2" charset="-122"/>
              </a:rPr>
              <a:t>                                </a:t>
            </a:r>
            <a:r>
              <a:rPr lang="en-US" altLang="zh-CN" sz="2400">
                <a:solidFill>
                  <a:srgbClr val="FF3300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-10℃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  (10 degrees below zero)</a:t>
            </a:r>
            <a:endParaRPr lang="en-US" altLang="zh-CN" sz="2400"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Arial" panose="020B0604020202020204" pitchFamily="34" charset="0"/>
                <a:ea typeface="华文细黑" panose="02010600040101010101" pitchFamily="2" charset="-122"/>
              </a:rPr>
              <a:t>                                         （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minus ten degrees)</a:t>
            </a:r>
            <a:endParaRPr lang="en-US" altLang="zh-CN" sz="240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2294" name="灯片编号占位符 1"/>
          <p:cNvSpPr/>
          <p:nvPr>
            <p:ph type="sldNum" sz="quarter" idx="10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149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charRg st="149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196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4">
                                            <p:txEl>
                                              <p:charRg st="196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240" end="2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charRg st="240" end="2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323" end="3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charRg st="323" end="3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>
                                            <p:txEl>
                                              <p:charRg st="323" end="3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bldLvl="0" animBg="1"/>
      <p:bldP spid="5130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6145"/>
          <p:cNvSpPr/>
          <p:nvPr>
            <p:ph type="title"/>
          </p:nvPr>
        </p:nvSpPr>
        <p:spPr>
          <a:xfrm>
            <a:off x="179388" y="188913"/>
            <a:ext cx="8207375" cy="592137"/>
          </a:xfrm>
        </p:spPr>
        <p:txBody>
          <a:bodyPr anchor="ctr"/>
          <a:p>
            <a:r>
              <a:rPr lang="en-US" altLang="zh-CN" sz="3200">
                <a:solidFill>
                  <a:srgbClr val="C02500"/>
                </a:solidFill>
              </a:rPr>
              <a:t>Read and remember the new words</a:t>
            </a:r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6148" name="内容占位符 6147"/>
          <p:cNvSpPr/>
          <p:nvPr>
            <p:ph idx="1"/>
          </p:nvPr>
        </p:nvSpPr>
        <p:spPr>
          <a:xfrm>
            <a:off x="0" y="1412875"/>
            <a:ext cx="8783638" cy="1871663"/>
          </a:xfrm>
          <a:solidFill>
            <a:srgbClr val="FF9900"/>
          </a:solidFill>
        </p:spPr>
        <p:txBody>
          <a:bodyPr wrap="square" lIns="91440" tIns="45720" rIns="91440" bIns="45720" anchor="t"/>
          <a:p>
            <a:pPr>
              <a:buNone/>
            </a:pPr>
            <a:endParaRPr lang="en-US" altLang="zh-CN" sz="2800" i="1"/>
          </a:p>
          <a:p>
            <a:pPr>
              <a:buNone/>
            </a:pPr>
            <a:r>
              <a:rPr lang="en-US" altLang="zh-CN" sz="2800" i="1"/>
              <a:t>  sunshine              snowstorm           around   </a:t>
            </a:r>
            <a:endParaRPr lang="en-US" altLang="zh-CN" sz="2800" i="1"/>
          </a:p>
          <a:p>
            <a:pPr>
              <a:buNone/>
            </a:pPr>
            <a:r>
              <a:rPr lang="zh-CN" altLang="en-US" sz="2400" b="1" i="1" dirty="0"/>
              <a:t>（</a:t>
            </a:r>
            <a:r>
              <a:rPr lang="en-US" altLang="zh-CN" sz="2400" b="1" i="1"/>
              <a:t>n.</a:t>
            </a:r>
            <a:r>
              <a:rPr lang="zh-CN" altLang="en-US" sz="2400" b="1" i="1" dirty="0"/>
              <a:t>）阳光                （</a:t>
            </a:r>
            <a:r>
              <a:rPr lang="en-US" altLang="zh-CN" sz="2400" b="1" i="1"/>
              <a:t>n.</a:t>
            </a:r>
            <a:r>
              <a:rPr lang="zh-CN" altLang="en-US" sz="2400" b="1" i="1" dirty="0"/>
              <a:t>）暴风雪</a:t>
            </a:r>
            <a:r>
              <a:rPr lang="en-US" altLang="zh-CN" sz="2400" b="1" i="1"/>
              <a:t>          </a:t>
            </a:r>
            <a:r>
              <a:rPr lang="zh-CN" altLang="en-US" sz="2400" b="1" i="1" dirty="0"/>
              <a:t>（</a:t>
            </a:r>
            <a:r>
              <a:rPr lang="en-US" altLang="zh-CN" sz="2400" b="1" i="1"/>
              <a:t>adv.</a:t>
            </a:r>
            <a:r>
              <a:rPr lang="zh-CN" altLang="en-US" sz="2400" b="1" i="1" dirty="0"/>
              <a:t>）大约</a:t>
            </a:r>
            <a:endParaRPr lang="en-US" altLang="zh-CN" sz="2400" b="1" i="1"/>
          </a:p>
        </p:txBody>
      </p:sp>
      <p:sp>
        <p:nvSpPr>
          <p:cNvPr id="6149" name="文本框 6148"/>
          <p:cNvSpPr txBox="1"/>
          <p:nvPr/>
        </p:nvSpPr>
        <p:spPr>
          <a:xfrm>
            <a:off x="0" y="3284538"/>
            <a:ext cx="8748713" cy="280352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℃</a:t>
            </a:r>
            <a:r>
              <a:rPr lang="en-US" altLang="zh-CN" sz="2800" b="1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(degree) ,            </a:t>
            </a:r>
            <a:r>
              <a:rPr lang="en-US" altLang="zh-CN" sz="2400">
                <a:solidFill>
                  <a:srgbClr val="FF3300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19℃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 (19 degrees )</a:t>
            </a:r>
            <a:endParaRPr lang="en-US" altLang="zh-CN" sz="2400"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Arial" panose="020B0604020202020204" pitchFamily="34" charset="0"/>
                <a:ea typeface="华文细黑" panose="02010600040101010101" pitchFamily="2" charset="-122"/>
              </a:rPr>
              <a:t>                                </a:t>
            </a:r>
            <a:r>
              <a:rPr lang="en-US" altLang="zh-CN" sz="2400">
                <a:solidFill>
                  <a:srgbClr val="FF3300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-10℃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  (10 degrees below zero)</a:t>
            </a:r>
            <a:endParaRPr lang="en-US" altLang="zh-CN" sz="2400"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Arial" panose="020B0604020202020204" pitchFamily="34" charset="0"/>
                <a:ea typeface="华文细黑" panose="02010600040101010101" pitchFamily="2" charset="-122"/>
              </a:rPr>
              <a:t>                                           （</a:t>
            </a:r>
            <a:r>
              <a:rPr lang="en-US" altLang="zh-CN" sz="2400">
                <a:latin typeface="Arial" panose="020B0604020202020204" pitchFamily="34" charset="0"/>
                <a:ea typeface="华文细黑" panose="02010600040101010101" pitchFamily="2" charset="-122"/>
              </a:rPr>
              <a:t>minus ten degrees)</a:t>
            </a:r>
            <a:endParaRPr lang="en-US" altLang="zh-CN" sz="2400">
              <a:latin typeface="Arial" panose="020B0604020202020204" pitchFamily="34" charset="0"/>
              <a:ea typeface="华文细黑" panose="020106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400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16" name="灯片编号占位符 1"/>
          <p:cNvSpPr/>
          <p:nvPr>
            <p:ph type="sldNum" sz="quarter" idx="10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49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4276" name="Rectangle 4"/>
          <p:cNvSpPr>
            <a:spLocks noGrp="1"/>
          </p:cNvSpPr>
          <p:nvPr>
            <p:ph type="ctrTitle"/>
          </p:nvPr>
        </p:nvSpPr>
        <p:spPr>
          <a:xfrm>
            <a:off x="838200" y="1295400"/>
            <a:ext cx="7772400" cy="3810000"/>
          </a:xfrm>
        </p:spPr>
        <p:txBody>
          <a:bodyPr wrap="square" lIns="91440" tIns="45720" rIns="91440" bIns="45720" anchor="ctr"/>
          <a:p>
            <a:pPr algn="l" eaLnBrk="1" hangingPunct="1">
              <a:lnSpc>
                <a:spcPct val="125000"/>
              </a:lnSpc>
            </a:pPr>
            <a:r>
              <a:rPr lang="en-US" altLang="zh-CN" sz="4000" b="1" i="1" dirty="0">
                <a:solidFill>
                  <a:srgbClr val="CC66FF"/>
                </a:solidFill>
              </a:rPr>
              <a:t>Mr Wu is giving the students the weather reports for different seasons in Beijing. Help them write the possible season under each report.</a:t>
            </a:r>
            <a:endParaRPr lang="en-US" altLang="zh-CN" sz="4000" b="1" i="1" dirty="0">
              <a:solidFill>
                <a:srgbClr val="CC66FF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6325" name="Rectangle 5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334000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Snowstorms from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the north will arrive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in the late afternoon.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The wind will be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stronger and the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temperature will drop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below zero, to -10</a:t>
            </a:r>
            <a:r>
              <a:rPr lang="en-US" altLang="zh-CN" sz="3200" b="1" dirty="0">
                <a:latin typeface="+mn-lt"/>
                <a:ea typeface="+mn-ea"/>
                <a:cs typeface="+mn-cs"/>
              </a:rPr>
              <a:t>℃</a:t>
            </a: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6326" name="Rectangle 6"/>
          <p:cNvSpPr>
            <a:spLocks noGrp="1"/>
          </p:cNvSpPr>
          <p:nvPr>
            <p:ph sz="half" idx="2"/>
          </p:nvPr>
        </p:nvSpPr>
        <p:spPr>
          <a:xfrm>
            <a:off x="4572000" y="914400"/>
            <a:ext cx="4343400" cy="4525963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It will be mainly dry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and sunny today, but it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will turn more cloudy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in the evening. The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temperature will be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around 9</a:t>
            </a:r>
            <a:r>
              <a:rPr lang="en-US" altLang="zh-CN" sz="3200" b="1" dirty="0">
                <a:latin typeface="+mn-lt"/>
                <a:ea typeface="+mn-ea"/>
                <a:cs typeface="+mn-cs"/>
              </a:rPr>
              <a:t>℃</a:t>
            </a: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 during the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day and 4</a:t>
            </a:r>
            <a:r>
              <a:rPr lang="en-US" altLang="zh-CN" sz="3200" b="1" dirty="0">
                <a:latin typeface="+mn-lt"/>
                <a:ea typeface="+mn-ea"/>
                <a:cs typeface="+mn-cs"/>
              </a:rPr>
              <a:t>℃</a:t>
            </a: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 at night.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6329" name="Text Box 9"/>
          <p:cNvSpPr txBox="1"/>
          <p:nvPr/>
        </p:nvSpPr>
        <p:spPr>
          <a:xfrm>
            <a:off x="1219200" y="5181600"/>
            <a:ext cx="2819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99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winter</a:t>
            </a:r>
            <a:endParaRPr lang="en-US" altLang="zh-CN" sz="3600" b="1" dirty="0">
              <a:solidFill>
                <a:srgbClr val="99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330" name="Text Box 10"/>
          <p:cNvSpPr txBox="1"/>
          <p:nvPr/>
        </p:nvSpPr>
        <p:spPr>
          <a:xfrm>
            <a:off x="5105400" y="5181600"/>
            <a:ext cx="2819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99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autumn</a:t>
            </a:r>
            <a:endParaRPr lang="en-US" altLang="zh-CN" sz="3600" b="1" dirty="0">
              <a:solidFill>
                <a:srgbClr val="99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5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17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6325">
                                            <p:txEl>
                                              <p:charRg st="17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4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6325">
                                            <p:txEl>
                                              <p:charRg st="40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6325">
                                            <p:txEl>
                                              <p:charRg st="63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8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6325">
                                            <p:txEl>
                                              <p:charRg st="81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99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6325">
                                            <p:txEl>
                                              <p:charRg st="99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charRg st="122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6325">
                                            <p:txEl>
                                              <p:charRg st="122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632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23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6326">
                                            <p:txEl>
                                              <p:charRg st="23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48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6326">
                                            <p:txEl>
                                              <p:charRg st="48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71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6326">
                                            <p:txEl>
                                              <p:charRg st="71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92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6326">
                                            <p:txEl>
                                              <p:charRg st="92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113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6326">
                                            <p:txEl>
                                              <p:charRg st="113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charRg st="135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6326">
                                            <p:txEl>
                                              <p:charRg st="135" end="1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build="p"/>
      <p:bldP spid="56326" grpId="0" build="p"/>
      <p:bldP spid="56329" grpId="0"/>
      <p:bldP spid="563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8370" name="Rectangle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105400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It will be a beautiful,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hot day again today,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with temperatures in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the thirties. Sunshine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and blue skies will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stay with us for the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rest of the week.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 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8371" name="Rectangle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191000" cy="4525963"/>
          </a:xfrm>
        </p:spPr>
        <p:txBody>
          <a:bodyPr wrap="square" lIns="91440" tIns="45720" rIns="91440" bIns="45720" anchor="t"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There will be a few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showers today, but it </a:t>
            </a:r>
            <a:endParaRPr lang="en-US" altLang="zh-CN" sz="3200" b="1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+mn-ea"/>
                <a:cs typeface="+mn-cs"/>
              </a:rPr>
              <a:t>will be warm, with daytime temperatures around 18 or 19 degrees. 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[</a:t>
            </a:r>
            <a:r>
              <a:rPr lang="zh-CN" altLang="en-US" sz="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来源</a:t>
            </a:r>
            <a:r>
              <a:rPr lang="en-US" altLang="zh-CN" sz="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:Zxxk.Com]</a:t>
            </a:r>
            <a:endParaRPr lang="en-US" altLang="zh-CN" sz="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8374" name="Text Box 6"/>
          <p:cNvSpPr txBox="1"/>
          <p:nvPr/>
        </p:nvSpPr>
        <p:spPr>
          <a:xfrm>
            <a:off x="1295400" y="5181600"/>
            <a:ext cx="2819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99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summer</a:t>
            </a:r>
            <a:endParaRPr lang="en-US" altLang="zh-CN" sz="3600" b="1" dirty="0">
              <a:solidFill>
                <a:srgbClr val="99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8375" name="Text Box 7"/>
          <p:cNvSpPr txBox="1"/>
          <p:nvPr/>
        </p:nvSpPr>
        <p:spPr>
          <a:xfrm>
            <a:off x="5105400" y="5181600"/>
            <a:ext cx="2819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99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spring</a:t>
            </a:r>
            <a:endParaRPr lang="en-US" altLang="zh-CN" sz="3600" b="1" dirty="0">
              <a:solidFill>
                <a:srgbClr val="99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24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370">
                                            <p:txEl>
                                              <p:charRg st="24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45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8370">
                                            <p:txEl>
                                              <p:charRg st="45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8370">
                                            <p:txEl>
                                              <p:charRg st="67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8370">
                                            <p:txEl>
                                              <p:charRg st="90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370">
                                            <p:txEl>
                                              <p:charRg st="111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133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8370">
                                            <p:txEl>
                                              <p:charRg st="133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charRg st="15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8370">
                                            <p:txEl>
                                              <p:charRg st="151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837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charRg st="21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8371">
                                            <p:txEl>
                                              <p:charRg st="21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charRg st="44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8371">
                                            <p:txEl>
                                              <p:charRg st="44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/>
      <p:bldP spid="58371" grpId="0" build="p"/>
      <p:bldP spid="58374" grpId="0"/>
      <p:bldP spid="583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6" name="AutoShape 2"/>
          <p:cNvSpPr/>
          <p:nvPr/>
        </p:nvSpPr>
        <p:spPr>
          <a:xfrm>
            <a:off x="228600" y="609600"/>
            <a:ext cx="8458200" cy="49530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25000"/>
              </a:lnSpc>
            </a:pP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Simon is listening to the </a:t>
            </a:r>
            <a:endParaRPr lang="en-US" altLang="zh-CN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5000"/>
              </a:lnSpc>
            </a:pP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weather report on the radio. </a:t>
            </a:r>
            <a:endParaRPr lang="en-US" altLang="zh-CN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5000"/>
              </a:lnSpc>
            </a:pP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Help him complete </a:t>
            </a:r>
            <a:endParaRPr lang="en-US" altLang="zh-CN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5000"/>
              </a:lnSpc>
            </a:pP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 table below. </a:t>
            </a:r>
            <a:endParaRPr lang="en-US" altLang="zh-CN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9464" name="Group 72"/>
          <p:cNvGraphicFramePr>
            <a:graphicFrameLocks noGrp="1"/>
          </p:cNvGraphicFramePr>
          <p:nvPr/>
        </p:nvGraphicFramePr>
        <p:xfrm>
          <a:off x="152400" y="1066800"/>
          <a:ext cx="8839200" cy="4546600"/>
        </p:xfrm>
        <a:graphic>
          <a:graphicData uri="http://schemas.openxmlformats.org/drawingml/2006/table">
            <a:tbl>
              <a:tblPr/>
              <a:tblGrid>
                <a:gridCol w="1600200"/>
                <a:gridCol w="1828800"/>
                <a:gridCol w="2667000"/>
                <a:gridCol w="2743200"/>
              </a:tblGrid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Place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Weather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Temperature (highest)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Temperature (lowest)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Beijing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-2℃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New  York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5 ℃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London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-1 ℃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Sydney 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showers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51" name="Text Box 59"/>
          <p:cNvSpPr txBox="1"/>
          <p:nvPr/>
        </p:nvSpPr>
        <p:spPr>
          <a:xfrm>
            <a:off x="1676400" y="2209800"/>
            <a:ext cx="24384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0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snowstorm</a:t>
            </a:r>
            <a:endParaRPr lang="en-US" altLang="zh-CN" sz="30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53" name="Text Box 61"/>
          <p:cNvSpPr txBox="1"/>
          <p:nvPr/>
        </p:nvSpPr>
        <p:spPr>
          <a:xfrm>
            <a:off x="6553200" y="2206625"/>
            <a:ext cx="152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-9℃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58" name="Text Box 66"/>
          <p:cNvSpPr txBox="1"/>
          <p:nvPr/>
        </p:nvSpPr>
        <p:spPr>
          <a:xfrm>
            <a:off x="1752600" y="3197225"/>
            <a:ext cx="19050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0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sunny</a:t>
            </a:r>
            <a:endParaRPr lang="en-US" altLang="zh-CN" sz="30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59" name="Text Box 67"/>
          <p:cNvSpPr txBox="1"/>
          <p:nvPr/>
        </p:nvSpPr>
        <p:spPr>
          <a:xfrm>
            <a:off x="1828800" y="4111625"/>
            <a:ext cx="1600200" cy="549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0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cloudy</a:t>
            </a:r>
            <a:endParaRPr lang="en-US" altLang="zh-CN" sz="30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60" name="Text Box 68"/>
          <p:cNvSpPr txBox="1"/>
          <p:nvPr/>
        </p:nvSpPr>
        <p:spPr>
          <a:xfrm>
            <a:off x="4038600" y="3197225"/>
            <a:ext cx="152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9℃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61" name="Text Box 69"/>
          <p:cNvSpPr txBox="1"/>
          <p:nvPr/>
        </p:nvSpPr>
        <p:spPr>
          <a:xfrm>
            <a:off x="4038600" y="4065588"/>
            <a:ext cx="15240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3℃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62" name="Text Box 70"/>
          <p:cNvSpPr txBox="1"/>
          <p:nvPr/>
        </p:nvSpPr>
        <p:spPr>
          <a:xfrm>
            <a:off x="4038600" y="4873625"/>
            <a:ext cx="152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26℃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9463" name="Text Box 71"/>
          <p:cNvSpPr txBox="1"/>
          <p:nvPr/>
        </p:nvSpPr>
        <p:spPr>
          <a:xfrm>
            <a:off x="6629400" y="4873625"/>
            <a:ext cx="152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21℃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9465" name="Integrated skills A2听力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28600" y="0"/>
            <a:ext cx="99060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9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38784" fill="hold"/>
                                        <p:tgtEl>
                                          <p:spTgt spid="594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65"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65"/>
                </p:tgtEl>
              </p:cMediaNode>
            </p:audio>
          </p:childTnLst>
        </p:cTn>
      </p:par>
    </p:tnLst>
    <p:bldLst>
      <p:bldP spid="59451" grpId="0"/>
      <p:bldP spid="59453" grpId="0"/>
      <p:bldP spid="59458" grpId="0"/>
      <p:bldP spid="59459" grpId="0"/>
      <p:bldP spid="59460" grpId="0"/>
      <p:bldP spid="59461" grpId="0"/>
      <p:bldP spid="59462" grpId="0"/>
      <p:bldP spid="594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AutoShape 2"/>
          <p:cNvSpPr/>
          <p:nvPr/>
        </p:nvSpPr>
        <p:spPr>
          <a:xfrm>
            <a:off x="0" y="1044575"/>
            <a:ext cx="8991600" cy="44958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Annie is writing about the weather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different places in her diary entry.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Listen to her conversation with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Simon. Help her complete Her 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diary entry.</a:t>
            </a:r>
            <a:endParaRPr lang="en-US" altLang="zh-CN" sz="3600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2533" name="Integrated skills A3听力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810000" y="5410200"/>
            <a:ext cx="838200" cy="838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1099" fill="hold"/>
                                        <p:tgtEl>
                                          <p:spTgt spid="225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33"/>
                </p:tgtEl>
              </p:cMediaNode>
            </p:audio>
          </p:childTnLst>
        </p:cTn>
      </p:par>
    </p:tnLst>
    <p:bldLst>
      <p:bldP spid="225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文本框 49153"/>
          <p:cNvSpPr txBox="1"/>
          <p:nvPr/>
        </p:nvSpPr>
        <p:spPr>
          <a:xfrm>
            <a:off x="609600" y="1143000"/>
            <a:ext cx="8015288" cy="4378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1. teenagers, have, an, many, unhealthy, diet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2. makes, weak, your, body, unhealthy, diet, an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3. unhappy, they, are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4. find, difficult, homework, they, their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9154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charRg st="46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9154">
                                            <p:txEl>
                                              <p:charRg st="46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charRg st="94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9154">
                                            <p:txEl>
                                              <p:charRg st="94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charRg st="116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9154">
                                            <p:txEl>
                                              <p:charRg st="116" end="1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24" name="Rectangle 4"/>
          <p:cNvSpPr/>
          <p:nvPr/>
        </p:nvSpPr>
        <p:spPr>
          <a:xfrm>
            <a:off x="609600" y="533400"/>
            <a:ext cx="7924800" cy="57785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Today I learnt more about weather. It can be so different in different places. There will be a ___________ in Beijing tomorrow. The lowest temperature will be -9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℃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It will be ________ in New York and _________ in London. The temperature in New York will stay above zero, between _______ and 5℃, but it will be colder in London.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5" name="Text Box 5"/>
          <p:cNvSpPr txBox="1"/>
          <p:nvPr/>
        </p:nvSpPr>
        <p:spPr>
          <a:xfrm>
            <a:off x="3705225" y="1876425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snowstorm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6" name="Text Box 6"/>
          <p:cNvSpPr txBox="1"/>
          <p:nvPr/>
        </p:nvSpPr>
        <p:spPr>
          <a:xfrm>
            <a:off x="2805113" y="3752850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cloudy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7" name="Text Box 7"/>
          <p:cNvSpPr txBox="1"/>
          <p:nvPr/>
        </p:nvSpPr>
        <p:spPr>
          <a:xfrm>
            <a:off x="4343400" y="3124200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sunny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8" name="Text Box 8"/>
          <p:cNvSpPr txBox="1"/>
          <p:nvPr/>
        </p:nvSpPr>
        <p:spPr>
          <a:xfrm>
            <a:off x="5029200" y="5029200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9℃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  <p:bldP spid="30727" grpId="0"/>
      <p:bldP spid="307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0418" name="Rectangle 2"/>
          <p:cNvSpPr/>
          <p:nvPr/>
        </p:nvSpPr>
        <p:spPr>
          <a:xfrm>
            <a:off x="381000" y="381000"/>
            <a:ext cx="8534400" cy="60213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The lowest temperature will be below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zero, at _______. 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It is always so snowy and cold in Beijing during this time of year, but Sydney is quite different. When it is winter in China, it is _______ in Australia. Tomorrow there will be __________ in Sydney and the temperature will be between _________ and 21℃.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0419" name="Text Box 3"/>
          <p:cNvSpPr txBox="1"/>
          <p:nvPr/>
        </p:nvSpPr>
        <p:spPr>
          <a:xfrm>
            <a:off x="2209800" y="1144588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-1℃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0420" name="Text Box 4"/>
          <p:cNvSpPr txBox="1"/>
          <p:nvPr/>
        </p:nvSpPr>
        <p:spPr>
          <a:xfrm>
            <a:off x="6553200" y="5105400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26℃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0421" name="Text Box 5"/>
          <p:cNvSpPr txBox="1"/>
          <p:nvPr/>
        </p:nvSpPr>
        <p:spPr>
          <a:xfrm>
            <a:off x="1219200" y="3795713"/>
            <a:ext cx="18288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summer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0422" name="Text Box 6"/>
          <p:cNvSpPr txBox="1"/>
          <p:nvPr/>
        </p:nvSpPr>
        <p:spPr>
          <a:xfrm>
            <a:off x="2057400" y="4452938"/>
            <a:ext cx="1905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showers</a:t>
            </a:r>
            <a:endParaRPr lang="en-US" altLang="zh-CN" sz="3600" b="1" dirty="0">
              <a:solidFill>
                <a:srgbClr val="FF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/>
      <p:bldP spid="60420" grpId="0"/>
      <p:bldP spid="60421" grpId="0"/>
      <p:bldP spid="604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11265"/>
          <p:cNvSpPr/>
          <p:nvPr>
            <p:ph type="title"/>
          </p:nvPr>
        </p:nvSpPr>
        <p:spPr>
          <a:xfrm>
            <a:off x="179388" y="115888"/>
            <a:ext cx="8207375" cy="592137"/>
          </a:xfrm>
        </p:spPr>
        <p:txBody>
          <a:bodyPr anchor="ctr"/>
          <a:p>
            <a:r>
              <a:rPr lang="en-US" altLang="zh-CN"/>
              <a:t>                          </a:t>
            </a:r>
            <a:r>
              <a:rPr lang="en-US" altLang="zh-CN">
                <a:solidFill>
                  <a:schemeClr val="tx1"/>
                </a:solidFill>
              </a:rPr>
              <a:t>How’s the weather in Nanjing?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22530" name="矩形 11266"/>
          <p:cNvSpPr/>
          <p:nvPr/>
        </p:nvSpPr>
        <p:spPr>
          <a:xfrm>
            <a:off x="466725" y="1352550"/>
            <a:ext cx="8213725" cy="38735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10999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2531" name="矩形 11267"/>
          <p:cNvSpPr/>
          <p:nvPr/>
        </p:nvSpPr>
        <p:spPr>
          <a:xfrm>
            <a:off x="468313" y="1373188"/>
            <a:ext cx="3956050" cy="8524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rPr>
              <a:t>单击此处添加段落文字内容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2532" name="直接连接符 11268"/>
          <p:cNvSpPr/>
          <p:nvPr/>
        </p:nvSpPr>
        <p:spPr>
          <a:xfrm>
            <a:off x="468313" y="3541713"/>
            <a:ext cx="8210550" cy="0"/>
          </a:xfrm>
          <a:prstGeom prst="line">
            <a:avLst/>
          </a:prstGeom>
          <a:ln w="12700" cap="flat" cmpd="sng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70" name="内容占位符 11269"/>
          <p:cNvSpPr>
            <a:spLocks noGrp="1"/>
          </p:cNvSpPr>
          <p:nvPr>
            <p:ph idx="1"/>
          </p:nvPr>
        </p:nvSpPr>
        <p:spPr>
          <a:xfrm>
            <a:off x="36513" y="1125538"/>
            <a:ext cx="9107487" cy="5689600"/>
          </a:xfrm>
        </p:spPr>
        <p:txBody>
          <a:bodyPr wrap="square" anchor="t"/>
          <a:p>
            <a:pPr marL="381000" indent="-381000">
              <a:buNone/>
            </a:pPr>
            <a:r>
              <a:rPr lang="en-US" altLang="zh-CN" sz="3200"/>
              <a:t>Listen and answer :</a:t>
            </a:r>
            <a:endParaRPr lang="en-US" altLang="zh-CN" sz="3200"/>
          </a:p>
          <a:p>
            <a:pPr marL="381000" indent="-381000">
              <a:buNone/>
            </a:pPr>
            <a:r>
              <a:rPr lang="en-US" altLang="zh-CN" sz="3200"/>
              <a:t>1.What’s the weather like in Beijing ?</a:t>
            </a:r>
            <a:endParaRPr lang="en-US" altLang="zh-CN" sz="3200"/>
          </a:p>
          <a:p>
            <a:pPr marL="381000" indent="-381000">
              <a:buNone/>
            </a:pPr>
            <a:r>
              <a:rPr lang="en-US" altLang="zh-CN" sz="3200"/>
              <a:t>   </a:t>
            </a:r>
            <a:r>
              <a:rPr lang="en-US" altLang="zh-CN" sz="3200">
                <a:solidFill>
                  <a:srgbClr val="FF5050"/>
                </a:solidFill>
              </a:rPr>
              <a:t>There was a snowstorm in Beijing yesterday , and it’s really cold now .</a:t>
            </a:r>
            <a:endParaRPr lang="en-US" altLang="zh-CN" sz="3200">
              <a:solidFill>
                <a:srgbClr val="FF5050"/>
              </a:solidFill>
            </a:endParaRPr>
          </a:p>
          <a:p>
            <a:pPr marL="381000" indent="-381000">
              <a:buNone/>
            </a:pPr>
            <a:r>
              <a:rPr lang="en-US" altLang="zh-CN" sz="3200"/>
              <a:t>2.How’s the weather in Nanjing ?</a:t>
            </a:r>
            <a:endParaRPr lang="en-US" altLang="zh-CN" sz="3200"/>
          </a:p>
          <a:p>
            <a:pPr marL="381000" indent="-381000">
              <a:buNone/>
            </a:pPr>
            <a:r>
              <a:rPr lang="en-US" altLang="zh-CN" sz="3200"/>
              <a:t>   </a:t>
            </a:r>
            <a:r>
              <a:rPr lang="en-US" altLang="zh-CN" sz="3200">
                <a:solidFill>
                  <a:srgbClr val="FF5050"/>
                </a:solidFill>
              </a:rPr>
              <a:t>It’s a bit cold and dry .</a:t>
            </a:r>
            <a:endParaRPr lang="en-US" altLang="zh-CN" sz="3200">
              <a:solidFill>
                <a:srgbClr val="FF5050"/>
              </a:solidFill>
            </a:endParaRPr>
          </a:p>
          <a:p>
            <a:pPr marL="381000" indent="-381000">
              <a:buNone/>
            </a:pPr>
            <a:r>
              <a:rPr lang="en-US" altLang="zh-CN" sz="3200"/>
              <a:t>3.Why does Daniel ask his aunt to speak louder ?</a:t>
            </a:r>
            <a:endParaRPr lang="en-US" altLang="zh-CN" sz="3200"/>
          </a:p>
          <a:p>
            <a:pPr marL="381000" indent="-381000">
              <a:buNone/>
            </a:pPr>
            <a:r>
              <a:rPr lang="en-US" altLang="zh-CN" sz="3200"/>
              <a:t>   </a:t>
            </a:r>
            <a:r>
              <a:rPr lang="en-US" altLang="zh-CN" sz="3200">
                <a:solidFill>
                  <a:srgbClr val="FF5050"/>
                </a:solidFill>
              </a:rPr>
              <a:t>Because the wind is blowing hard , he can’t hear aunt Jane. </a:t>
            </a:r>
            <a:endParaRPr lang="en-US" altLang="zh-CN" sz="3200">
              <a:solidFill>
                <a:srgbClr val="FF5050"/>
              </a:solidFill>
            </a:endParaRPr>
          </a:p>
        </p:txBody>
      </p:sp>
      <p:sp>
        <p:nvSpPr>
          <p:cNvPr id="11271" name="文本框 11270"/>
          <p:cNvSpPr txBox="1"/>
          <p:nvPr/>
        </p:nvSpPr>
        <p:spPr>
          <a:xfrm>
            <a:off x="4859338" y="4076700"/>
            <a:ext cx="3816350" cy="4572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i="1">
                <a:latin typeface="Arial" panose="020B0604020202020204" pitchFamily="34" charset="0"/>
                <a:ea typeface="华文细黑" panose="02010600040101010101" pitchFamily="2" charset="-122"/>
              </a:rPr>
              <a:t>a bit  </a:t>
            </a:r>
            <a:r>
              <a:rPr lang="zh-CN" altLang="en-US" sz="2000" i="1" dirty="0">
                <a:latin typeface="楷体_GB2312" pitchFamily="49" charset="-122"/>
                <a:ea typeface="楷体_GB2312" pitchFamily="49" charset="-122"/>
              </a:rPr>
              <a:t>有一点， 修饰形容词</a:t>
            </a:r>
            <a:r>
              <a:rPr lang="zh-CN" altLang="en-US" sz="2400" i="1" dirty="0">
                <a:latin typeface="Arial" panose="020B0604020202020204" pitchFamily="34" charset="0"/>
                <a:ea typeface="华文细黑" panose="02010600040101010101" pitchFamily="2" charset="-122"/>
              </a:rPr>
              <a:t>。</a:t>
            </a:r>
            <a:endParaRPr lang="zh-CN" altLang="en-US" sz="2400" i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5003800" y="5734050"/>
            <a:ext cx="3529013" cy="5191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i="1">
                <a:latin typeface="Arial" panose="020B0604020202020204" pitchFamily="34" charset="0"/>
                <a:ea typeface="华文细黑" panose="02010600040101010101" pitchFamily="2" charset="-122"/>
              </a:rPr>
              <a:t>blow (v.)</a:t>
            </a:r>
            <a:r>
              <a:rPr lang="en-US" altLang="zh-CN" sz="2800" i="1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r>
              <a:rPr lang="zh-CN" altLang="en-US" sz="2400" i="1" dirty="0">
                <a:latin typeface="楷体_GB2312" pitchFamily="49" charset="-122"/>
                <a:ea typeface="楷体_GB2312" pitchFamily="49" charset="-122"/>
              </a:rPr>
              <a:t>吹， 刮</a:t>
            </a:r>
            <a:endParaRPr lang="zh-CN" altLang="en-US" sz="2400" i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36" name="矩形 11274"/>
          <p:cNvSpPr/>
          <p:nvPr/>
        </p:nvSpPr>
        <p:spPr>
          <a:xfrm>
            <a:off x="179388" y="188913"/>
            <a:ext cx="1979612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 i="1">
                <a:ln w="19050" cap="flat" cmpd="sng">
                  <a:solidFill>
                    <a:srgbClr val="99CC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Speak up</a:t>
            </a:r>
            <a:endParaRPr lang="zh-CN" altLang="en-US" sz="3600" b="1" i="1">
              <a:ln w="19050" cap="flat" cmpd="sng">
                <a:solidFill>
                  <a:srgbClr val="99CC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pic>
        <p:nvPicPr>
          <p:cNvPr id="11276" name="Unit 7_Integrated skills B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268538" y="404813"/>
            <a:ext cx="431800" cy="43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8" name="灯片编号占位符 1"/>
          <p:cNvSpPr/>
          <p:nvPr>
            <p:ph type="sldNum" sz="quarter" idx="10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59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0">
                                            <p:txEl>
                                              <p:charRg st="59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167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70">
                                            <p:txEl>
                                              <p:charRg st="167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0">
                                            <p:txEl>
                                              <p:charRg st="167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245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270">
                                            <p:txEl>
                                              <p:charRg st="245" end="3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0837" fill="hold"/>
                                        <p:tgtEl>
                                          <p:spTgt spid="11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6"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6"/>
                </p:tgtEl>
              </p:cMediaNode>
            </p:audio>
          </p:childTnLst>
        </p:cTn>
      </p:par>
    </p:tnLst>
    <p:bldLst>
      <p:bldP spid="11271" grpId="0" bldLvl="0" animBg="1"/>
      <p:bldP spid="11274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占位符 13314"/>
          <p:cNvSpPr>
            <a:spLocks noGrp="1"/>
          </p:cNvSpPr>
          <p:nvPr>
            <p:ph idx="1"/>
          </p:nvPr>
        </p:nvSpPr>
        <p:spPr>
          <a:xfrm>
            <a:off x="0" y="3141663"/>
            <a:ext cx="9144000" cy="2738437"/>
          </a:xfrm>
        </p:spPr>
        <p:txBody>
          <a:bodyPr wrap="square" anchor="t"/>
          <a:p>
            <a:pPr>
              <a:buNone/>
            </a:pPr>
            <a:r>
              <a:rPr lang="en-US" altLang="zh-CN" sz="3600"/>
              <a:t>Choose </a:t>
            </a:r>
            <a:r>
              <a:rPr lang="en-US" altLang="zh-CN" sz="3600">
                <a:solidFill>
                  <a:srgbClr val="EB3B0B"/>
                </a:solidFill>
              </a:rPr>
              <a:t>A</a:t>
            </a:r>
            <a:r>
              <a:rPr lang="en-US" altLang="zh-CN" sz="3600"/>
              <a:t> or </a:t>
            </a:r>
            <a:r>
              <a:rPr lang="en-US" altLang="zh-CN" sz="3600">
                <a:solidFill>
                  <a:srgbClr val="EB3B0B"/>
                </a:solidFill>
              </a:rPr>
              <a:t>B</a:t>
            </a:r>
            <a:r>
              <a:rPr lang="en-US" altLang="zh-CN"/>
              <a:t> </a:t>
            </a:r>
            <a:endParaRPr lang="en-US" altLang="zh-CN"/>
          </a:p>
          <a:p>
            <a:pPr>
              <a:buNone/>
            </a:pPr>
            <a:r>
              <a:rPr lang="en-US" altLang="zh-CN" sz="2800"/>
              <a:t>Act out the dialogue between Daniel and Aunt Jane .  </a:t>
            </a:r>
            <a:r>
              <a:rPr lang="en-US" altLang="zh-CN" sz="3600">
                <a:solidFill>
                  <a:srgbClr val="EB3B0B"/>
                </a:solidFill>
              </a:rPr>
              <a:t>A</a:t>
            </a:r>
            <a:endParaRPr lang="en-US" altLang="zh-CN" sz="3600">
              <a:solidFill>
                <a:srgbClr val="EB3B0B"/>
              </a:solidFill>
            </a:endParaRPr>
          </a:p>
          <a:p>
            <a:pPr>
              <a:buNone/>
            </a:pPr>
            <a:r>
              <a:rPr lang="en-US" altLang="zh-CN" sz="2800"/>
              <a:t>Act out your own dialogue with your partner .            </a:t>
            </a:r>
            <a:r>
              <a:rPr lang="en-US" altLang="zh-CN" sz="4000">
                <a:solidFill>
                  <a:srgbClr val="EB3B0B"/>
                </a:solidFill>
              </a:rPr>
              <a:t>B</a:t>
            </a:r>
            <a:endParaRPr lang="en-US" altLang="zh-CN" sz="4000">
              <a:solidFill>
                <a:srgbClr val="EB3B0B"/>
              </a:solidFill>
            </a:endParaRPr>
          </a:p>
        </p:txBody>
      </p:sp>
      <p:sp>
        <p:nvSpPr>
          <p:cNvPr id="23554" name="矩形 13315" descr="纸袋"/>
          <p:cNvSpPr/>
          <p:nvPr/>
        </p:nvSpPr>
        <p:spPr>
          <a:xfrm>
            <a:off x="1476375" y="1196975"/>
            <a:ext cx="5726113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>
                <a:ln w="9525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blipFill rotWithShape="0">
                  <a:blip r:embed="rId1"/>
                </a:blipFill>
                <a:effectLst>
                  <a:outerShdw dist="563970" dir="14049733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Act out your dialogue !</a:t>
            </a:r>
            <a:endParaRPr lang="zh-CN" altLang="en-US" sz="4000">
              <a:ln w="9525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blipFill rotWithShape="0">
                <a:blip r:embed="rId1"/>
              </a:blipFill>
              <a:effectLst>
                <a:outerShdw dist="563970" dir="14049733" sx="125000" sy="125000" algn="tl" rotWithShape="0">
                  <a:srgbClr val="C7DFD3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55" name="灯片编号占位符 1"/>
          <p:cNvSpPr/>
          <p:nvPr>
            <p:ph type="sldNum" sz="quarter" idx="10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WordArt 2"/>
          <p:cNvSpPr>
            <a:spLocks noTextEdit="1"/>
          </p:cNvSpPr>
          <p:nvPr/>
        </p:nvSpPr>
        <p:spPr>
          <a:xfrm>
            <a:off x="2667000" y="304800"/>
            <a:ext cx="4038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80008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Explanation</a:t>
            </a:r>
            <a:endParaRPr lang="zh-CN" altLang="en-US" sz="3600" b="1">
              <a:ln w="12700" cap="flat" cmpd="sng">
                <a:solidFill>
                  <a:srgbClr val="800080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171" name="Rectangle 3"/>
          <p:cNvSpPr/>
          <p:nvPr/>
        </p:nvSpPr>
        <p:spPr>
          <a:xfrm>
            <a:off x="457200" y="1143000"/>
            <a:ext cx="8382000" cy="53625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 The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wind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will be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stronger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strong wind        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大风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e.g. The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strong wind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damaged my house.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大风把我的房子损坏了。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 The temperature will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drop below zero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to -10℃.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drop below zero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降到零度以下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drop to -10℃    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降到零下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摄氏度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charRg st="30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59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charRg st="59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98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charRg st="98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17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charRg st="117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59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charRg st="159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172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charRg st="172" end="2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200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charRg st="200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5542" name="Text Box 6"/>
          <p:cNvSpPr txBox="1"/>
          <p:nvPr/>
        </p:nvSpPr>
        <p:spPr>
          <a:xfrm>
            <a:off x="990600" y="762000"/>
            <a:ext cx="7391400" cy="49037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e.g. The temperature is going to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drop below zero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tonight.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3. The temperature will be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around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9℃ during the day.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around = about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大约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e.g. I got back to Beijing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around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9  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o’clock.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5542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34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5542">
                                            <p:txEl>
                                              <p:charRg st="34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66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5542">
                                            <p:txEl>
                                              <p:charRg st="66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103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542">
                                            <p:txEl>
                                              <p:charRg st="103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126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5542">
                                            <p:txEl>
                                              <p:charRg st="126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155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5542">
                                            <p:txEl>
                                              <p:charRg st="155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charRg st="194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65542">
                                            <p:txEl>
                                              <p:charRg st="194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886200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</a:rPr>
              <a:t>4. Sunshine will stay with us for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 rest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of</a:t>
            </a:r>
            <a:r>
              <a:rPr lang="en-US" altLang="zh-CN" sz="3600" b="1" dirty="0">
                <a:latin typeface="Times New Roman" panose="02020603050405020304" pitchFamily="18" charset="0"/>
              </a:rPr>
              <a:t> the week.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the rest of …    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其余的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……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</a:rPr>
              <a:t>    e.g. We can guess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the rest of</a:t>
            </a:r>
            <a:r>
              <a:rPr lang="en-US" altLang="zh-CN" sz="3600" b="1" dirty="0">
                <a:latin typeface="Times New Roman" panose="02020603050405020304" pitchFamily="18" charset="0"/>
              </a:rPr>
              <a:t> the story.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 dirty="0">
                <a:latin typeface="Times New Roman" panose="02020603050405020304" pitchFamily="18" charset="0"/>
              </a:rPr>
              <a:t>           </a:t>
            </a:r>
            <a:r>
              <a:rPr lang="zh-CN" altLang="en-US" sz="3600" b="1" dirty="0">
                <a:latin typeface="Times New Roman" panose="02020603050405020304" pitchFamily="18" charset="0"/>
              </a:rPr>
              <a:t>我们可以猜到故事的其余部分。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44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charRg st="44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61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charRg st="61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charRg st="61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90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charRg st="90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135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3795">
                                            <p:txEl>
                                              <p:charRg st="135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2466" name="Text Box 2"/>
          <p:cNvSpPr txBox="1"/>
          <p:nvPr/>
        </p:nvSpPr>
        <p:spPr>
          <a:xfrm>
            <a:off x="304800" y="1720850"/>
            <a:ext cx="7924800" cy="3386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indent="-45720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温度将会降到零下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摄氏度。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今天主要是干燥晴朗的天气。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晚上天气将会变成多云。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2467" name="Rectangle 3"/>
          <p:cNvSpPr/>
          <p:nvPr/>
        </p:nvSpPr>
        <p:spPr>
          <a:xfrm>
            <a:off x="762000" y="2406650"/>
            <a:ext cx="7620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temperature will drop to -10℃.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2469" name="Rectangle 5"/>
          <p:cNvSpPr/>
          <p:nvPr/>
        </p:nvSpPr>
        <p:spPr>
          <a:xfrm>
            <a:off x="838200" y="3702050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It will be mainly dry and sunny today.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2470" name="Rectangle 6"/>
          <p:cNvSpPr/>
          <p:nvPr/>
        </p:nvSpPr>
        <p:spPr>
          <a:xfrm>
            <a:off x="838200" y="5149850"/>
            <a:ext cx="7315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It will turn cloudy in the evening.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654" name="WordArt 9"/>
          <p:cNvSpPr>
            <a:spLocks noTextEdit="1"/>
          </p:cNvSpPr>
          <p:nvPr/>
        </p:nvSpPr>
        <p:spPr>
          <a:xfrm>
            <a:off x="2819400" y="381000"/>
            <a:ext cx="3124200" cy="1193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Translation</a:t>
            </a:r>
            <a:endParaRPr lang="zh-CN" altLang="en-US" sz="36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/>
      <p:bldP spid="62469" grpId="0"/>
      <p:bldP spid="6247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5842" name="Text Box 2"/>
          <p:cNvSpPr txBox="1"/>
          <p:nvPr/>
        </p:nvSpPr>
        <p:spPr>
          <a:xfrm>
            <a:off x="228600" y="381000"/>
            <a:ext cx="8686800" cy="53625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indent="-45720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5.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温度在白天将会是大约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摄氏度左右。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6.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阳光和蓝天在这个星期的其余时间将会陪伴我们。</a:t>
            </a: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endParaRPr lang="zh-CN" altLang="en-US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2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7. 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今天将会有一些阵雨。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5" name="Text Box 3"/>
          <p:cNvSpPr txBox="1"/>
          <p:nvPr/>
        </p:nvSpPr>
        <p:spPr>
          <a:xfrm>
            <a:off x="0" y="914400"/>
            <a:ext cx="9144000" cy="750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endParaRPr lang="zh-CN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4" name="Rectangle 4"/>
          <p:cNvSpPr/>
          <p:nvPr/>
        </p:nvSpPr>
        <p:spPr>
          <a:xfrm>
            <a:off x="685800" y="1066800"/>
            <a:ext cx="75438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temperature will be around 9℃ during the day.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5" name="Rectangle 5"/>
          <p:cNvSpPr/>
          <p:nvPr/>
        </p:nvSpPr>
        <p:spPr>
          <a:xfrm>
            <a:off x="685800" y="3695700"/>
            <a:ext cx="80010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Sunshine and blue skies will stay with us for the rest of the week.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7" name="Rectangle 7"/>
          <p:cNvSpPr/>
          <p:nvPr/>
        </p:nvSpPr>
        <p:spPr>
          <a:xfrm>
            <a:off x="685800" y="5638800"/>
            <a:ext cx="7010400" cy="750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There will be a few showers today.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/>
      <p:bldP spid="35845" grpId="0"/>
      <p:bldP spid="358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ransition>
    <p:wheel spokes="4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内容占位符 50177"/>
          <p:cNvSpPr>
            <a:spLocks noGrp="1"/>
          </p:cNvSpPr>
          <p:nvPr>
            <p:ph idx="1"/>
          </p:nvPr>
        </p:nvSpPr>
        <p:spPr>
          <a:xfrm>
            <a:off x="838200" y="1146175"/>
            <a:ext cx="7480300" cy="3883025"/>
          </a:xfrm>
        </p:spPr>
        <p:txBody>
          <a:bodyPr anchor="t"/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5. tired, they, are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6. cry, some, them, of</a:t>
            </a:r>
            <a:endParaRPr lang="en-US" altLang="zh-CN" sz="3600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7. hobbies, teenagers, many, have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8. write, letters, many, me,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    teenagers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0178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2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0178">
                                            <p:txEl>
                                              <p:charRg st="2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50178">
                                            <p:txEl>
                                              <p:charRg st="43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77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50178">
                                            <p:txEl>
                                              <p:charRg st="77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charRg st="108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50178">
                                            <p:txEl>
                                              <p:charRg st="108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矩形 51201"/>
          <p:cNvSpPr/>
          <p:nvPr/>
        </p:nvSpPr>
        <p:spPr>
          <a:xfrm>
            <a:off x="323850" y="1144588"/>
            <a:ext cx="6019800" cy="509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        ( S +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        ( S +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OC 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        ( S +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 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        ( S +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OC 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203" name="文本框 51202"/>
          <p:cNvSpPr txBox="1"/>
          <p:nvPr/>
        </p:nvSpPr>
        <p:spPr>
          <a:xfrm>
            <a:off x="250825" y="404813"/>
            <a:ext cx="8820150" cy="509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indent="-457200">
              <a:lnSpc>
                <a:spcPct val="130000"/>
              </a:lnSpc>
              <a:buClr>
                <a:schemeClr val="bg1"/>
              </a:buClr>
              <a:buAutoNum type="arabicPeriod"/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Many teenagers have an unhealthy diet.</a:t>
            </a:r>
            <a:b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2. An unhealthy diet makes your body weak.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3. They are unhappy.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4. They find their homework difficult.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02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2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2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40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charRg st="40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25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02">
                                            <p:txEl>
                                              <p:charRg st="25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02">
                                            <p:txEl>
                                              <p:charRg st="25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02">
                                            <p:txEl>
                                              <p:charRg st="25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84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charRg st="84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55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02">
                                            <p:txEl>
                                              <p:charRg st="55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2">
                                            <p:txEl>
                                              <p:charRg st="55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02">
                                            <p:txEl>
                                              <p:charRg st="55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charRg st="106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1203">
                                            <p:txEl>
                                              <p:charRg st="106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charRg st="7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02">
                                            <p:txEl>
                                              <p:charRg st="7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02">
                                            <p:txEl>
                                              <p:charRg st="79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202">
                                            <p:txEl>
                                              <p:charRg st="79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文本框 52225"/>
          <p:cNvSpPr txBox="1"/>
          <p:nvPr/>
        </p:nvSpPr>
        <p:spPr>
          <a:xfrm>
            <a:off x="969963" y="260350"/>
            <a:ext cx="7273925" cy="509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5. They are tired.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6. Some of them cry.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7. Teenagers have many hobbies.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8. Many teenagers write me letters. 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2227" name="矩形 52226"/>
          <p:cNvSpPr/>
          <p:nvPr/>
        </p:nvSpPr>
        <p:spPr>
          <a:xfrm>
            <a:off x="1911350" y="1019175"/>
            <a:ext cx="4605338" cy="51323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( S + </a:t>
            </a:r>
            <a:r>
              <a:rPr lang="en-US" altLang="zh-CN" sz="3600" b="1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P ) 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( S + </a:t>
            </a:r>
            <a:r>
              <a:rPr lang="en-US" altLang="zh-CN" sz="3600" b="1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 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( S + </a:t>
            </a:r>
            <a:r>
              <a:rPr lang="en-US" altLang="zh-CN" sz="3600" b="1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O 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( S + </a:t>
            </a:r>
            <a:r>
              <a:rPr lang="en-US" altLang="zh-CN" sz="3600" b="1">
                <a:solidFill>
                  <a:srgbClr val="CC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F1AF4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3600" b="1">
                <a:solidFill>
                  <a:srgbClr val="66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+ </a:t>
            </a:r>
            <a:r>
              <a:rPr lang="en-US" altLang="zh-CN" sz="3600" b="1">
                <a:solidFill>
                  <a:srgbClr val="A5184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en-US" altLang="zh-CN" sz="3600" b="1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en-US" altLang="zh-CN" sz="3600" b="1">
                <a:latin typeface="Times New Roman" panose="02020603050405020304" pitchFamily="18" charset="0"/>
                <a:ea typeface="宋体" panose="02010600030101010101" pitchFamily="2" charset="-122"/>
              </a:rPr>
              <a:t> )</a:t>
            </a:r>
            <a:endParaRPr lang="en-US" altLang="zh-CN" sz="36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2226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1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charRg st="1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charRg st="17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charRg st="17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42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2226">
                                            <p:txEl>
                                              <p:charRg st="42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227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75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2226">
                                            <p:txEl>
                                              <p:charRg st="75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5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charRg st="5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charRg st="53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227">
                                            <p:txEl>
                                              <p:charRg st="53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4097"/>
          <p:cNvSpPr/>
          <p:nvPr>
            <p:ph type="ctrTitle"/>
          </p:nvPr>
        </p:nvSpPr>
        <p:spPr>
          <a:xfrm>
            <a:off x="-31750" y="1773238"/>
            <a:ext cx="7340600" cy="1079500"/>
          </a:xfrm>
        </p:spPr>
        <p:txBody>
          <a:bodyPr anchor="ctr"/>
          <a:p>
            <a:pPr defTabSz="914400">
              <a:buNone/>
            </a:pPr>
            <a:r>
              <a:rPr lang="zh-CN" altLang="en-US" kern="1200" baseline="0" dirty="0">
                <a:latin typeface="+mj-lt"/>
                <a:ea typeface="+mj-ea"/>
                <a:cs typeface="+mj-cs"/>
              </a:rPr>
              <a:t>   </a:t>
            </a:r>
            <a:r>
              <a:rPr lang="en-US" altLang="zh-CN" kern="1200" baseline="0">
                <a:latin typeface="+mj-lt"/>
                <a:ea typeface="+mj-ea"/>
                <a:cs typeface="+mj-cs"/>
              </a:rPr>
              <a:t> </a:t>
            </a:r>
            <a:endParaRPr lang="en-US" altLang="zh-CN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6146" name="副标题 4098"/>
          <p:cNvSpPr/>
          <p:nvPr>
            <p:ph type="subTitle" idx="1" hasCustomPrompt="1"/>
          </p:nvPr>
        </p:nvSpPr>
        <p:spPr>
          <a:xfrm>
            <a:off x="-31750" y="1773238"/>
            <a:ext cx="8782050" cy="3384550"/>
          </a:xfrm>
        </p:spPr>
        <p:txBody>
          <a:bodyPr anchor="t"/>
          <a:p>
            <a:pPr defTabSz="914400" fontAlgn="base"/>
            <a:r>
              <a:rPr lang="zh-CN" altLang="en-US" sz="3200" b="1" strike="noStrike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rPr>
              <a:t>Study Aims:</a:t>
            </a:r>
            <a:endParaRPr lang="zh-CN" altLang="en-US" sz="3200" b="1" strike="noStrike" baseline="0" noProof="1" dirty="0">
              <a:solidFill>
                <a:schemeClr val="tx1"/>
              </a:solidFill>
              <a:uFillTx/>
              <a:latin typeface="+mn-lt"/>
              <a:ea typeface="+mn-ea"/>
              <a:cs typeface="+mn-cs"/>
            </a:endParaRPr>
          </a:p>
          <a:p>
            <a:pPr defTabSz="914400" fontAlgn="base"/>
            <a:r>
              <a:rPr lang="zh-CN" altLang="en-US" sz="3200" b="1" strike="noStrike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rPr>
              <a:t>1. </a:t>
            </a:r>
            <a:r>
              <a:rPr lang="en-US" altLang="zh-CN" sz="3200" b="1" strike="noStrike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rPr>
              <a:t>To be able to make a phone call and talk about the weather .</a:t>
            </a:r>
            <a:endParaRPr lang="en-US" altLang="zh-CN" sz="3200" b="1" strike="noStrike" baseline="0" noProof="1">
              <a:solidFill>
                <a:schemeClr val="tx1"/>
              </a:solidFill>
              <a:uFillTx/>
              <a:latin typeface="+mn-lt"/>
              <a:ea typeface="+mn-ea"/>
              <a:cs typeface="+mn-cs"/>
            </a:endParaRPr>
          </a:p>
          <a:p>
            <a:pPr defTabSz="914400" fontAlgn="base"/>
            <a:r>
              <a:rPr lang="zh-CN" altLang="en-US" sz="3200" b="1" strike="noStrike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altLang="zh-CN" sz="3200" b="1" strike="noStrike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rPr>
              <a:t>To improve listening skills .</a:t>
            </a:r>
            <a:endParaRPr lang="en-US" altLang="zh-CN" sz="3200" b="1" strike="noStrike" baseline="0" noProof="1">
              <a:solidFill>
                <a:schemeClr val="tx1"/>
              </a:solidFill>
              <a:uFillTx/>
              <a:latin typeface="+mn-lt"/>
              <a:ea typeface="+mn-ea"/>
              <a:cs typeface="+mn-cs"/>
            </a:endParaRPr>
          </a:p>
          <a:p>
            <a:pPr defTabSz="914400" fontAlgn="base"/>
            <a:endParaRPr lang="en-US" altLang="zh-CN" sz="3200" b="1" strike="noStrike" baseline="0" noProof="1" dirty="0">
              <a:solidFill>
                <a:schemeClr val="tx1"/>
              </a:solidFill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2295" name="Picture 7" descr="暴风雪87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90600"/>
            <a:ext cx="7877175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6" name="Text Box 8"/>
          <p:cNvSpPr txBox="1"/>
          <p:nvPr/>
        </p:nvSpPr>
        <p:spPr>
          <a:xfrm>
            <a:off x="1524000" y="5791200"/>
            <a:ext cx="6172200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snowstorm  </a:t>
            </a:r>
            <a:r>
              <a:rPr lang="en-US" altLang="zh-CN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  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暴风雪</a:t>
            </a:r>
            <a:endParaRPr lang="zh-CN" altLang="en-US" sz="4000" b="1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0" name="WordArt 9"/>
          <p:cNvSpPr>
            <a:spLocks noTextEdit="1"/>
          </p:cNvSpPr>
          <p:nvPr/>
        </p:nvSpPr>
        <p:spPr>
          <a:xfrm>
            <a:off x="1981200" y="152400"/>
            <a:ext cx="4724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 i="1">
                <a:ln w="9525" cap="flat" cmpd="sng">
                  <a:solidFill>
                    <a:srgbClr val="FF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800080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Presentation</a:t>
            </a:r>
            <a:endParaRPr lang="zh-CN" altLang="en-US" sz="3600" b="1" i="1">
              <a:ln w="9525" cap="flat" cmpd="sng">
                <a:solidFill>
                  <a:srgbClr val="FF00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800080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7" name="Text Box 3"/>
          <p:cNvSpPr txBox="1"/>
          <p:nvPr/>
        </p:nvSpPr>
        <p:spPr>
          <a:xfrm>
            <a:off x="6705600" y="2743200"/>
            <a:ext cx="1981200" cy="19939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wind </a:t>
            </a:r>
            <a:endParaRPr lang="en-US" altLang="zh-CN" sz="4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n.</a:t>
            </a:r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风</a:t>
            </a:r>
            <a:endParaRPr lang="zh-CN" altLang="en-US" sz="4000" b="1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151" name="Picture 7" descr="风"/>
          <p:cNvPicPr>
            <a:picLocks noChangeAspect="1"/>
          </p:cNvPicPr>
          <p:nvPr/>
        </p:nvPicPr>
        <p:blipFill>
          <a:blip r:embed="rId2"/>
          <a:srcRect b="16246"/>
          <a:stretch>
            <a:fillRect/>
          </a:stretch>
        </p:blipFill>
        <p:spPr>
          <a:xfrm>
            <a:off x="304800" y="1295400"/>
            <a:ext cx="6115050" cy="441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6" name="Text Box 8"/>
          <p:cNvSpPr txBox="1"/>
          <p:nvPr/>
        </p:nvSpPr>
        <p:spPr>
          <a:xfrm>
            <a:off x="2286000" y="5486400"/>
            <a:ext cx="44196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sunshine</a:t>
            </a:r>
            <a:r>
              <a:rPr lang="en-US" altLang="zh-CN" sz="40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n.</a:t>
            </a:r>
            <a:r>
              <a:rPr lang="en-US" altLang="zh-CN" sz="40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阳光</a:t>
            </a:r>
            <a:endParaRPr lang="zh-CN" altLang="en-US" sz="4000" b="1" dirty="0">
              <a:solidFill>
                <a:srgbClr val="0000CC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7420" name="Picture 12" descr="87阳光5"/>
          <p:cNvPicPr>
            <a:picLocks noChangeAspect="1"/>
          </p:cNvPicPr>
          <p:nvPr/>
        </p:nvPicPr>
        <p:blipFill>
          <a:blip r:embed="rId2"/>
          <a:srcRect b="4477"/>
          <a:stretch>
            <a:fillRect/>
          </a:stretch>
        </p:blipFill>
        <p:spPr>
          <a:xfrm>
            <a:off x="914400" y="381000"/>
            <a:ext cx="7086600" cy="4876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演示设计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6FC01E"/>
      </a:accent1>
      <a:accent2>
        <a:srgbClr val="4F7913"/>
      </a:accent2>
      <a:accent3>
        <a:srgbClr val="FFFFFF"/>
      </a:accent3>
      <a:accent4>
        <a:srgbClr val="000000"/>
      </a:accent4>
      <a:accent5>
        <a:srgbClr val="BBDCAA"/>
      </a:accent5>
      <a:accent6>
        <a:srgbClr val="466C10"/>
      </a:accent6>
      <a:hlink>
        <a:srgbClr val="26420A"/>
      </a:hlink>
      <a:folHlink>
        <a:srgbClr val="7BD520"/>
      </a:folHlink>
    </a:clrScheme>
    <a:fontScheme name="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589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7AB"/>
        </a:accent5>
        <a:accent6>
          <a:srgbClr val="C34E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6C5DC"/>
        </a:accent5>
        <a:accent6>
          <a:srgbClr val="254C74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BB5D8"/>
        </a:accent5>
        <a:accent6>
          <a:srgbClr val="793A75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A8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BBE5F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A"/>
        </a:accent5>
        <a:accent6>
          <a:srgbClr val="466C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5408</Words>
  <Application>WPS 演示</Application>
  <PresentationFormat>全屏显示(4:3)</PresentationFormat>
  <Paragraphs>300</Paragraphs>
  <Slides>29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3" baseType="lpstr">
      <vt:lpstr>Arial</vt:lpstr>
      <vt:lpstr>宋体</vt:lpstr>
      <vt:lpstr>Wingdings</vt:lpstr>
      <vt:lpstr>华文细黑</vt:lpstr>
      <vt:lpstr>MS UI Gothic</vt:lpstr>
      <vt:lpstr>Times New Roman</vt:lpstr>
      <vt:lpstr>微软雅黑</vt:lpstr>
      <vt:lpstr>Arial Unicode MS</vt:lpstr>
      <vt:lpstr>Calibri</vt:lpstr>
      <vt:lpstr>楷体_GB2312</vt:lpstr>
      <vt:lpstr>Arial Black</vt:lpstr>
      <vt:lpstr>新宋体</vt:lpstr>
      <vt:lpstr>默认设计模板</vt:lpstr>
      <vt:lpstr>演示设计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Guide One : To be a weather reporter </vt:lpstr>
      <vt:lpstr>Read and remember the new words </vt:lpstr>
      <vt:lpstr>Mr Wu is giving the students the weather reports for different seasons in Beijing. Help them write the possible season under each report.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              How’s the weather in Nanjing?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113</cp:revision>
  <dcterms:created xsi:type="dcterms:W3CDTF">2017-12-12T01:03:00Z</dcterms:created>
  <dcterms:modified xsi:type="dcterms:W3CDTF">2018-12-20T23:58:39Z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2052-10.1.0.7616</vt:lpwstr>
  </property>
</Properties>
</file>