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8" r:id="rId3"/>
    <p:sldId id="299" r:id="rId4"/>
    <p:sldId id="257" r:id="rId5"/>
    <p:sldId id="295" r:id="rId6"/>
    <p:sldId id="264" r:id="rId7"/>
    <p:sldId id="328" r:id="rId8"/>
    <p:sldId id="302" r:id="rId9"/>
    <p:sldId id="267" r:id="rId10"/>
    <p:sldId id="332" r:id="rId11"/>
    <p:sldId id="305" r:id="rId12"/>
    <p:sldId id="306" r:id="rId13"/>
    <p:sldId id="307" r:id="rId14"/>
    <p:sldId id="308" r:id="rId15"/>
    <p:sldId id="372" r:id="rId16"/>
    <p:sldId id="309" r:id="rId17"/>
    <p:sldId id="312" r:id="rId18"/>
    <p:sldId id="311" r:id="rId19"/>
    <p:sldId id="315" r:id="rId20"/>
    <p:sldId id="316" r:id="rId21"/>
    <p:sldId id="313" r:id="rId22"/>
    <p:sldId id="314" r:id="rId23"/>
    <p:sldId id="317" r:id="rId24"/>
    <p:sldId id="320" r:id="rId25"/>
    <p:sldId id="321" r:id="rId26"/>
    <p:sldId id="335" r:id="rId27"/>
    <p:sldId id="336" r:id="rId28"/>
    <p:sldId id="323" r:id="rId29"/>
    <p:sldId id="324" r:id="rId30"/>
    <p:sldId id="325" r:id="rId31"/>
    <p:sldId id="333" r:id="rId32"/>
    <p:sldId id="334" r:id="rId33"/>
    <p:sldId id="337" r:id="rId34"/>
    <p:sldId id="330" r:id="rId35"/>
    <p:sldId id="331" r:id="rId36"/>
    <p:sldId id="279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4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8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3399"/>
    <a:srgbClr val="FF0066"/>
    <a:srgbClr val="FF9900"/>
    <a:srgbClr val="FFCC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65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lnSpc>
                <a:spcPct val="100000"/>
              </a:lnSpc>
              <a:defRPr sz="1400" b="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lnSpc>
                <a:spcPct val="100000"/>
              </a:lnSpc>
              <a:defRPr sz="1400" b="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>
              <a:lnSpc>
                <a:spcPct val="100000"/>
              </a:lnSpc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Relationship Id="rId3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2" Type="http://schemas.openxmlformats.org/officeDocument/2006/relationships/image" Target="../media/image11.jpeg"/><Relationship Id="rId1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Relationship Id="rId3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2" Type="http://schemas.openxmlformats.org/officeDocument/2006/relationships/image" Target="../media/image11.jpeg"/><Relationship Id="rId1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jpeg"/><Relationship Id="rId3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2" Type="http://schemas.openxmlformats.org/officeDocument/2006/relationships/image" Target="../media/image11.jpeg"/><Relationship Id="rId1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Relationship Id="rId2" Type="http://schemas.openxmlformats.org/officeDocument/2006/relationships/image" Target="../media/image10.jpeg"/><Relationship Id="rId1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Relationship Id="rId3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2" Type="http://schemas.openxmlformats.org/officeDocument/2006/relationships/image" Target="../media/image11.jpeg"/><Relationship Id="rId1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0.jpeg"/><Relationship Id="rId3" Type="http://schemas.openxmlformats.org/officeDocument/2006/relationships/hyperlink" Target="http://images.google.com/imgres?imgurl=http://tmg110.tripod.com/gb-uj1.gif&amp;imgrefurl=http://tmg110.tripod.com/british1.htm&amp;h=180&amp;w=270&amp;sz=2&amp;tbnid=Kk-R7XZ44YwJ:&amp;tbnh=72&amp;tbnw=108&amp;start=12&amp;prev=/images%3Fq%3DEngland%2Bflag%26hl%3Dzh-CN%26lr%3D%26ie%3DUTF-8%26newwindow%3D1%26sa%3DG" TargetMode="External"/><Relationship Id="rId2" Type="http://schemas.openxmlformats.org/officeDocument/2006/relationships/image" Target="../media/image11.jpeg"/><Relationship Id="rId1" Type="http://schemas.openxmlformats.org/officeDocument/2006/relationships/hyperlink" Target="http://images.google.com/imgres?imgurl=http://www.news10.net/images/Community/american-flag.gif&amp;imgrefurl=http://www.news10.net/public/american-flag.htm&amp;h=424&amp;w=600&amp;sz=11&amp;tbnid=03VpEAoQqGsJ:&amp;tbnh=93&amp;tbnw=131&amp;start=6&amp;prev=/images%3Fq%3DAmerican%2Bflag%26hl%3Dzh-CN%26lr%3D%26ie%3DUTF-8%26newwindow%3D1%26sa%3D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hyperlink" Target="unit2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file:///C:\Users\Administrator\Desktop\8&#19978;U2%20welcome%209.16\Comic.mp3" TargetMode="External"/><Relationship Id="rId2" Type="http://schemas.openxmlformats.org/officeDocument/2006/relationships/audio" Target="file:///C:\Users\Administrator\Desktop\8&#19978;U2%20welcome%209.16\Comic.mp3" TargetMode="Externa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hyperlink" Target="http://image.baidu.com/i?ct=503316480&amp;z=1136716251&amp;tn=baiduimagedetail&amp;word=&#20013;&#22269;&#22269;&#26071;&amp;in=1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3.GIF"/><Relationship Id="rId2" Type="http://schemas.openxmlformats.org/officeDocument/2006/relationships/slide" Target="slide3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 Box 6"/>
          <p:cNvSpPr txBox="1"/>
          <p:nvPr/>
        </p:nvSpPr>
        <p:spPr>
          <a:xfrm>
            <a:off x="1979613" y="476250"/>
            <a:ext cx="6754812" cy="2147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 sz="5400" dirty="0">
                <a:solidFill>
                  <a:srgbClr val="FF0000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Unit 2 </a:t>
            </a:r>
            <a:endParaRPr lang="en-US" altLang="zh-CN" sz="5400" dirty="0">
              <a:solidFill>
                <a:srgbClr val="FF0000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 sz="5400" dirty="0">
                <a:solidFill>
                  <a:srgbClr val="FF0000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School Life </a:t>
            </a:r>
            <a:endParaRPr lang="en-US" altLang="zh-CN" sz="54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053" name="Text Box 7"/>
          <p:cNvSpPr txBox="1"/>
          <p:nvPr/>
        </p:nvSpPr>
        <p:spPr>
          <a:xfrm>
            <a:off x="-1331912" y="2781300"/>
            <a:ext cx="9396412" cy="3206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 sz="4400" b="0" dirty="0">
                <a:latin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333399"/>
                </a:solidFill>
                <a:latin typeface="Times New Roman" panose="02020603050405020304" pitchFamily="18" charset="0"/>
              </a:rPr>
              <a:t>Comic strip </a:t>
            </a:r>
            <a:endParaRPr lang="en-US" altLang="zh-CN" sz="4400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4400" dirty="0">
                <a:solidFill>
                  <a:srgbClr val="333399"/>
                </a:solidFill>
                <a:latin typeface="Times New Roman" panose="02020603050405020304" pitchFamily="18" charset="0"/>
              </a:rPr>
              <a:t> &amp;</a:t>
            </a:r>
            <a:endParaRPr lang="en-US" altLang="zh-CN" sz="4400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r>
              <a:rPr lang="en-US" altLang="zh-CN" sz="4400" dirty="0">
                <a:solidFill>
                  <a:srgbClr val="333399"/>
                </a:solidFill>
                <a:latin typeface="Times New Roman" panose="02020603050405020304" pitchFamily="18" charset="0"/>
              </a:rPr>
              <a:t>   Welcome to the unit</a:t>
            </a:r>
            <a:endParaRPr lang="en-US" altLang="zh-CN" sz="4400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</a:pPr>
            <a:endParaRPr lang="en-US" altLang="zh-CN" sz="4400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饼干"/>
          <p:cNvPicPr>
            <a:picLocks noChangeAspect="1"/>
          </p:cNvPicPr>
          <p:nvPr/>
        </p:nvPicPr>
        <p:blipFill>
          <a:blip r:embed="rId1">
            <a:lum bright="-6000" contrast="16000"/>
          </a:blip>
          <a:srcRect r="24" b="-72"/>
          <a:stretch>
            <a:fillRect/>
          </a:stretch>
        </p:blipFill>
        <p:spPr>
          <a:xfrm>
            <a:off x="447675" y="979488"/>
            <a:ext cx="7940675" cy="3744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"/>
          <p:cNvSpPr txBox="1"/>
          <p:nvPr/>
        </p:nvSpPr>
        <p:spPr>
          <a:xfrm>
            <a:off x="1062038" y="5884863"/>
            <a:ext cx="1873250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biscuits                                            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871538" y="288925"/>
            <a:ext cx="7372350" cy="6191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lang="zh-CN" altLang="en-US" sz="3400" dirty="0">
                <a:solidFill>
                  <a:srgbClr val="3333FF"/>
                </a:solidFill>
                <a:latin typeface="Arial" panose="020B0604020202020204" pitchFamily="34" charset="0"/>
              </a:rPr>
              <a:t>Different words for the same thing:</a:t>
            </a:r>
            <a:endParaRPr lang="zh-CN" altLang="en-US" sz="34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6103938" y="5956300"/>
            <a:ext cx="1997075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cookies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4" name="Picture 6" descr="gb-uj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8" y="4797425"/>
            <a:ext cx="1447800" cy="96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american-fla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88" y="4819650"/>
            <a:ext cx="1295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/>
      <p:bldP spid="12292" grpId="0" animBg="1"/>
      <p:bldP spid="1229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卡车"/>
          <p:cNvPicPr>
            <a:picLocks noChangeAspect="1"/>
          </p:cNvPicPr>
          <p:nvPr/>
        </p:nvPicPr>
        <p:blipFill>
          <a:blip r:embed="rId1"/>
          <a:srcRect r="99" b="-249"/>
          <a:stretch>
            <a:fillRect/>
          </a:stretch>
        </p:blipFill>
        <p:spPr>
          <a:xfrm>
            <a:off x="900113" y="692150"/>
            <a:ext cx="7416800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4"/>
          <p:cNvSpPr txBox="1"/>
          <p:nvPr/>
        </p:nvSpPr>
        <p:spPr>
          <a:xfrm>
            <a:off x="1258888" y="5802313"/>
            <a:ext cx="1658937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 lorry                                            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 Box 5"/>
          <p:cNvSpPr txBox="1"/>
          <p:nvPr/>
        </p:nvSpPr>
        <p:spPr>
          <a:xfrm>
            <a:off x="5832475" y="5802313"/>
            <a:ext cx="1617663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 truck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6" descr="american-fla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50" y="4746625"/>
            <a:ext cx="1295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7" descr="gb-uj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413" y="4762500"/>
            <a:ext cx="1447800" cy="96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1116013" y="5811838"/>
            <a:ext cx="1727200" cy="579437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rubber 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5"/>
          <p:cNvSpPr txBox="1"/>
          <p:nvPr/>
        </p:nvSpPr>
        <p:spPr>
          <a:xfrm>
            <a:off x="5691188" y="5811838"/>
            <a:ext cx="2014537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eraser</a:t>
            </a:r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6" descr="american-fla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4746625"/>
            <a:ext cx="1295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7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4724400"/>
            <a:ext cx="1447800" cy="96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9" descr="130216573995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75" y="836613"/>
            <a:ext cx="4762500" cy="311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3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足球"/>
          <p:cNvPicPr>
            <a:picLocks noChangeAspect="1"/>
          </p:cNvPicPr>
          <p:nvPr/>
        </p:nvPicPr>
        <p:blipFill>
          <a:blip r:embed="rId1"/>
          <a:srcRect r="-230" b="-85"/>
          <a:stretch>
            <a:fillRect/>
          </a:stretch>
        </p:blipFill>
        <p:spPr>
          <a:xfrm>
            <a:off x="2628265" y="1120140"/>
            <a:ext cx="4068445" cy="3395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4"/>
          <p:cNvSpPr txBox="1"/>
          <p:nvPr/>
        </p:nvSpPr>
        <p:spPr>
          <a:xfrm>
            <a:off x="1042988" y="5956300"/>
            <a:ext cx="1944687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football                                         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Text Box 5"/>
          <p:cNvSpPr txBox="1"/>
          <p:nvPr/>
        </p:nvSpPr>
        <p:spPr>
          <a:xfrm>
            <a:off x="5837238" y="5956300"/>
            <a:ext cx="1898650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 soccer</a:t>
            </a:r>
            <a:endParaRPr lang="zh-CN" altLang="en-US" sz="3600" b="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Picture 6" descr="american-fla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75" y="4964113"/>
            <a:ext cx="1295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7" descr="gb-uj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975" y="4914900"/>
            <a:ext cx="1447800" cy="96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0" animBg="1"/>
      <p:bldP spid="1536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860" y="768350"/>
            <a:ext cx="5528945" cy="3863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75865" y="5179060"/>
            <a:ext cx="519303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</a:rPr>
              <a:t>American football</a:t>
            </a:r>
            <a:endParaRPr lang="en-US" altLang="zh-CN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4"/>
          <p:cNvSpPr txBox="1"/>
          <p:nvPr/>
        </p:nvSpPr>
        <p:spPr>
          <a:xfrm>
            <a:off x="1298575" y="5876925"/>
            <a:ext cx="1462088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 shop                                         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5"/>
          <p:cNvSpPr txBox="1"/>
          <p:nvPr/>
        </p:nvSpPr>
        <p:spPr>
          <a:xfrm>
            <a:off x="6194425" y="5873750"/>
            <a:ext cx="1473200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 store</a:t>
            </a:r>
            <a:endParaRPr lang="zh-CN" altLang="en-US" sz="3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6" descr="american-fla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4891088"/>
            <a:ext cx="1438275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7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4868863"/>
            <a:ext cx="1447800" cy="963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2" descr="sto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3" y="620713"/>
            <a:ext cx="5903912" cy="3744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8" descr="gb-uj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4652963"/>
            <a:ext cx="2057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9" descr="american-fla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4652963"/>
            <a:ext cx="2133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10"/>
          <p:cNvSpPr txBox="1"/>
          <p:nvPr/>
        </p:nvSpPr>
        <p:spPr>
          <a:xfrm>
            <a:off x="1403350" y="5949950"/>
            <a:ext cx="1981200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holiday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Text Box 11"/>
          <p:cNvSpPr txBox="1"/>
          <p:nvPr/>
        </p:nvSpPr>
        <p:spPr>
          <a:xfrm>
            <a:off x="6084888" y="5876925"/>
            <a:ext cx="2209800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vacation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0" name="Picture 6" descr="vac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75" y="0"/>
            <a:ext cx="55880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3"/>
          <p:cNvSpPr txBox="1"/>
          <p:nvPr/>
        </p:nvSpPr>
        <p:spPr>
          <a:xfrm>
            <a:off x="450850" y="5133975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18435" name="Text Box 5"/>
          <p:cNvSpPr txBox="1"/>
          <p:nvPr/>
        </p:nvSpPr>
        <p:spPr>
          <a:xfrm>
            <a:off x="1187450" y="5734050"/>
            <a:ext cx="1376363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film                                         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6"/>
          <p:cNvSpPr txBox="1"/>
          <p:nvPr/>
        </p:nvSpPr>
        <p:spPr>
          <a:xfrm>
            <a:off x="6011863" y="5734050"/>
            <a:ext cx="1474787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 movie</a:t>
            </a:r>
            <a:endParaRPr lang="zh-CN" altLang="en-US" sz="3600" b="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7" descr="american-fla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4724400"/>
            <a:ext cx="1295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8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50" y="4724400"/>
            <a:ext cx="1447800" cy="96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476250"/>
            <a:ext cx="5976938" cy="3989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  <p:bldP spid="1843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body" sz="half"/>
          </p:nvPr>
        </p:nvSpPr>
        <p:spPr>
          <a:xfrm>
            <a:off x="352425" y="1557338"/>
            <a:ext cx="4897438" cy="4897437"/>
          </a:xfrm>
          <a:ln/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英国的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biscuit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饼干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lorry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卡车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rubber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橡皮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American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美国的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cookie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饼干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truck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卡车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sz="half"/>
          </p:nvPr>
        </p:nvSpPr>
        <p:spPr>
          <a:xfrm>
            <a:off x="5076825" y="1566863"/>
            <a:ext cx="3894138" cy="4957762"/>
          </a:xfrm>
          <a:ln/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eraser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橡皮</a:t>
            </a:r>
            <a:endParaRPr lang="zh-CN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soccer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英式足球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vacation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假期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fall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秋天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store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商店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yard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院子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movie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电影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6" name="WordArt 4" descr="water"/>
          <p:cNvSpPr>
            <a:spLocks noTextEdit="1"/>
          </p:cNvSpPr>
          <p:nvPr/>
        </p:nvSpPr>
        <p:spPr>
          <a:xfrm>
            <a:off x="2987675" y="549275"/>
            <a:ext cx="31686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66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3600" b="1">
              <a:ln w="9525" cap="flat" cmpd="sng">
                <a:solidFill>
                  <a:srgbClr val="0066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107763" dir="13499999" sx="125000" sy="125000" rotWithShape="0">
                  <a:srgbClr val="C7DFD3">
                    <a:alpha val="75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charRg st="19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3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charRg st="35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4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charRg st="4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63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charRg st="63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8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58">
                                            <p:txEl>
                                              <p:charRg st="81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96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charRg st="96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3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459">
                                            <p:txEl>
                                              <p:charRg st="3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4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459">
                                            <p:txEl>
                                              <p:charRg st="46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64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459">
                                            <p:txEl>
                                              <p:charRg st="64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8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459">
                                            <p:txEl>
                                              <p:charRg st="8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96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459">
                                            <p:txEl>
                                              <p:charRg st="96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type="title"/>
          </p:nvPr>
        </p:nvSpPr>
        <p:spPr>
          <a:xfrm>
            <a:off x="755650" y="1196975"/>
            <a:ext cx="7724775" cy="792163"/>
          </a:xfrm>
          <a:solidFill>
            <a:srgbClr val="FFFFCC">
              <a:alpha val="100000"/>
            </a:srgbClr>
          </a:solidFill>
          <a:ln/>
        </p:spPr>
        <p:txBody>
          <a:bodyPr vert="horz" wrap="square" lIns="91440" tIns="45720" rIns="91440" bIns="45720" anchor="ctr"/>
          <a:p>
            <a:pPr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rgbClr val="FF3300"/>
                </a:solidFill>
              </a:rPr>
              <a:t>Different words for the same thing</a:t>
            </a:r>
            <a:endParaRPr lang="en-US" altLang="zh-CN" sz="3600" b="1" dirty="0">
              <a:solidFill>
                <a:srgbClr val="FF3300"/>
              </a:solidFill>
            </a:endParaRPr>
          </a:p>
        </p:txBody>
      </p:sp>
      <p:sp>
        <p:nvSpPr>
          <p:cNvPr id="20483" name="Text Box 4"/>
          <p:cNvSpPr txBox="1"/>
          <p:nvPr/>
        </p:nvSpPr>
        <p:spPr>
          <a:xfrm>
            <a:off x="1403350" y="2351088"/>
            <a:ext cx="6408738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</a:rPr>
              <a:t>Match the words on the left with the words on the right. Write the correct letters in the blanks.</a:t>
            </a:r>
            <a:endParaRPr lang="zh-CN" altLang="en-US" sz="36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5"/>
          <p:cNvSpPr txBox="1"/>
          <p:nvPr/>
        </p:nvSpPr>
        <p:spPr>
          <a:xfrm>
            <a:off x="0" y="-387350"/>
            <a:ext cx="8424863" cy="150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Task 3: </a:t>
            </a:r>
            <a:r>
              <a:rPr lang="en-US" altLang="zh-CN" sz="6600" dirty="0">
                <a:solidFill>
                  <a:srgbClr val="CC00FF"/>
                </a:solidFill>
                <a:latin typeface="Monotype Corsiva" panose="03010101010201010101" pitchFamily="66" charset="0"/>
              </a:rPr>
              <a:t>practice 1</a:t>
            </a:r>
            <a:endParaRPr lang="en-US" altLang="zh-CN" sz="6600" dirty="0">
              <a:solidFill>
                <a:srgbClr val="CC00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2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/>
          <p:nvPr>
            <p:ph type="title"/>
          </p:nvPr>
        </p:nvSpPr>
        <p:spPr>
          <a:xfrm>
            <a:off x="0" y="1557338"/>
            <a:ext cx="9144000" cy="762000"/>
          </a:xfrm>
          <a:solidFill>
            <a:schemeClr val="bg1">
              <a:alpha val="100000"/>
            </a:schemeClr>
          </a:solidFill>
          <a:ln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sz="4800" b="1" dirty="0">
                <a:solidFill>
                  <a:srgbClr val="CC00FF"/>
                </a:solidFill>
                <a:latin typeface="Monotype Corsiva" panose="03010101010201010101" pitchFamily="66" charset="0"/>
              </a:rPr>
              <a:t>Tell me about your school</a:t>
            </a:r>
            <a:endParaRPr lang="en-US" altLang="zh-CN" sz="4800" b="1" dirty="0">
              <a:solidFill>
                <a:srgbClr val="CC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100" name="Text Box 3"/>
          <p:cNvSpPr txBox="1"/>
          <p:nvPr/>
        </p:nvSpPr>
        <p:spPr>
          <a:xfrm>
            <a:off x="827088" y="2636838"/>
            <a:ext cx="71088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000" dirty="0">
                <a:latin typeface="Tahoma" panose="020B0604030504040204" pitchFamily="34" charset="0"/>
              </a:rPr>
              <a:t>Where is your school ?</a:t>
            </a:r>
            <a:endParaRPr lang="en-US" altLang="zh-CN" sz="4000" dirty="0">
              <a:latin typeface="Tahoma" panose="020B0604030504040204" pitchFamily="34" charset="0"/>
            </a:endParaRPr>
          </a:p>
        </p:txBody>
      </p:sp>
      <p:sp>
        <p:nvSpPr>
          <p:cNvPr id="4101" name="Text Box 4"/>
          <p:cNvSpPr txBox="1"/>
          <p:nvPr/>
        </p:nvSpPr>
        <p:spPr>
          <a:xfrm>
            <a:off x="684213" y="3716338"/>
            <a:ext cx="7239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000" dirty="0">
                <a:latin typeface="Tahoma" panose="020B0604030504040204" pitchFamily="34" charset="0"/>
              </a:rPr>
              <a:t>What is your school like?</a:t>
            </a:r>
            <a:r>
              <a:rPr lang="en-US" altLang="zh-CN" sz="4000" b="0" dirty="0">
                <a:latin typeface="Tahoma" panose="020B0604030504040204" pitchFamily="34" charset="0"/>
              </a:rPr>
              <a:t> </a:t>
            </a:r>
            <a:endParaRPr lang="en-US" altLang="zh-CN" sz="4000" b="0" dirty="0">
              <a:latin typeface="Tahoma" panose="020B0604030504040204" pitchFamily="34" charset="0"/>
            </a:endParaRPr>
          </a:p>
        </p:txBody>
      </p:sp>
      <p:sp>
        <p:nvSpPr>
          <p:cNvPr id="4102" name="Text Box 5"/>
          <p:cNvSpPr txBox="1"/>
          <p:nvPr/>
        </p:nvSpPr>
        <p:spPr>
          <a:xfrm>
            <a:off x="0" y="4652963"/>
            <a:ext cx="800735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000" dirty="0">
                <a:latin typeface="Tahoma" panose="020B0604030504040204" pitchFamily="34" charset="0"/>
              </a:rPr>
              <a:t>What subject do you like best?</a:t>
            </a:r>
            <a:endParaRPr lang="en-US" altLang="zh-CN" sz="40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en-US" altLang="zh-CN" sz="4000" dirty="0">
              <a:latin typeface="Tahoma" panose="020B0604030504040204" pitchFamily="34" charset="0"/>
            </a:endParaRPr>
          </a:p>
        </p:txBody>
      </p:sp>
      <p:sp>
        <p:nvSpPr>
          <p:cNvPr id="4103" name="Text Box 9"/>
          <p:cNvSpPr txBox="1"/>
          <p:nvPr/>
        </p:nvSpPr>
        <p:spPr>
          <a:xfrm>
            <a:off x="2311400" y="5302250"/>
            <a:ext cx="381635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333399"/>
              </a:buClr>
              <a:buFont typeface="Arial" panose="020B0604020202020204" pitchFamily="34" charset="0"/>
            </a:pPr>
            <a:r>
              <a:rPr lang="en-US" altLang="zh-CN" sz="6600" dirty="0">
                <a:solidFill>
                  <a:schemeClr val="folHlink"/>
                </a:solidFill>
                <a:latin typeface="Arial" panose="020B0604020202020204" pitchFamily="34" charset="0"/>
              </a:rPr>
              <a:t>…</a:t>
            </a:r>
            <a:endParaRPr lang="en-US" altLang="zh-CN" sz="6600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080" name="Text Box 10"/>
          <p:cNvSpPr txBox="1"/>
          <p:nvPr/>
        </p:nvSpPr>
        <p:spPr>
          <a:xfrm>
            <a:off x="611188" y="-315912"/>
            <a:ext cx="8281987" cy="1798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8000" dirty="0">
                <a:solidFill>
                  <a:schemeClr val="folHlink"/>
                </a:solidFill>
                <a:latin typeface="Tahoma" panose="020B0604030504040204" pitchFamily="34" charset="0"/>
              </a:rPr>
              <a:t>Task1</a:t>
            </a:r>
            <a:r>
              <a:rPr lang="en-US" altLang="zh-CN" sz="6600" dirty="0">
                <a:solidFill>
                  <a:srgbClr val="CC00FF"/>
                </a:solidFill>
                <a:latin typeface="Monotype Corsiva" panose="03010101010201010101" pitchFamily="66" charset="0"/>
              </a:rPr>
              <a:t>:Free talk</a:t>
            </a:r>
            <a:endParaRPr lang="en-US" altLang="zh-CN" sz="6600" dirty="0">
              <a:solidFill>
                <a:srgbClr val="CC00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5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>
              <a:lnSpc>
                <a:spcPct val="100000"/>
              </a:lnSpc>
            </a:pPr>
            <a:endParaRPr lang="zh-CN" altLang="en-US" b="0" dirty="0">
              <a:latin typeface="Book Antiqua" panose="02040602050305030304" pitchFamily="18" charset="0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0" y="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British English</a:t>
            </a:r>
            <a:endParaRPr lang="en-US" altLang="zh-CN" b="0" dirty="0">
              <a:latin typeface="Arial" panose="020B0604020202020204" pitchFamily="34" charset="0"/>
            </a:endParaRPr>
          </a:p>
        </p:txBody>
      </p:sp>
      <p:sp>
        <p:nvSpPr>
          <p:cNvPr id="20484" name="Text Box 7"/>
          <p:cNvSpPr txBox="1"/>
          <p:nvPr/>
        </p:nvSpPr>
        <p:spPr>
          <a:xfrm>
            <a:off x="381000" y="15240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b="0" dirty="0">
                <a:latin typeface="Arial" panose="020B0604020202020204" pitchFamily="34" charset="0"/>
              </a:rPr>
              <a:t> </a:t>
            </a:r>
            <a:endParaRPr lang="en-US" altLang="zh-CN" sz="3600" b="0" dirty="0">
              <a:latin typeface="Arial" panose="020B0604020202020204" pitchFamily="34" charset="0"/>
            </a:endParaRPr>
          </a:p>
        </p:txBody>
      </p:sp>
      <p:sp>
        <p:nvSpPr>
          <p:cNvPr id="20485" name="Text Box 8"/>
          <p:cNvSpPr txBox="1"/>
          <p:nvPr/>
        </p:nvSpPr>
        <p:spPr>
          <a:xfrm>
            <a:off x="228600" y="609600"/>
            <a:ext cx="3657600" cy="563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1 </a:t>
            </a:r>
            <a:r>
              <a:rPr lang="zh-CN" altLang="en-US" b="0" dirty="0">
                <a:latin typeface="Arial" panose="020B0604020202020204" pitchFamily="34" charset="0"/>
              </a:rPr>
              <a:t> biscuit</a:t>
            </a:r>
            <a:endParaRPr lang="zh-CN" altLang="en-US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2  autumn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3  </a:t>
            </a:r>
            <a:r>
              <a:rPr lang="zh-CN" altLang="en-US" b="0" dirty="0">
                <a:latin typeface="Arial" panose="020B0604020202020204" pitchFamily="34" charset="0"/>
              </a:rPr>
              <a:t>lorry</a:t>
            </a:r>
            <a:endParaRPr lang="zh-CN" altLang="en-US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4   film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5   football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6   </a:t>
            </a:r>
            <a:r>
              <a:rPr lang="zh-CN" altLang="en-US" b="0" dirty="0">
                <a:latin typeface="Arial" panose="020B0604020202020204" pitchFamily="34" charset="0"/>
              </a:rPr>
              <a:t>holiday</a:t>
            </a:r>
            <a:endParaRPr lang="zh-CN" altLang="en-US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7   </a:t>
            </a:r>
            <a:r>
              <a:rPr lang="zh-CN" altLang="en-US" b="0" dirty="0">
                <a:latin typeface="Arial" panose="020B0604020202020204" pitchFamily="34" charset="0"/>
              </a:rPr>
              <a:t>garden</a:t>
            </a:r>
            <a:endParaRPr lang="zh-CN" altLang="en-US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8   rubber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9   </a:t>
            </a:r>
            <a:r>
              <a:rPr lang="zh-CN" altLang="en-US" b="0" dirty="0">
                <a:latin typeface="Arial" panose="020B0604020202020204" pitchFamily="34" charset="0"/>
              </a:rPr>
              <a:t>shop</a:t>
            </a:r>
            <a:endParaRPr lang="zh-CN" altLang="en-US" b="0" dirty="0">
              <a:latin typeface="Arial" panose="020B0604020202020204" pitchFamily="34" charset="0"/>
            </a:endParaRPr>
          </a:p>
        </p:txBody>
      </p:sp>
      <p:sp>
        <p:nvSpPr>
          <p:cNvPr id="20486" name="Text Box 9"/>
          <p:cNvSpPr txBox="1"/>
          <p:nvPr/>
        </p:nvSpPr>
        <p:spPr>
          <a:xfrm>
            <a:off x="5029200" y="609600"/>
            <a:ext cx="3886200" cy="6280150"/>
          </a:xfrm>
          <a:prstGeom prst="rect">
            <a:avLst/>
          </a:prstGeom>
          <a:solidFill>
            <a:srgbClr val="F3FBA3"/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a. eraser</a:t>
            </a:r>
            <a:endParaRPr lang="en-US" altLang="zh-CN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b. </a:t>
            </a:r>
            <a:r>
              <a:rPr lang="zh-CN" altLang="en-US" b="0" dirty="0">
                <a:latin typeface="Arial" panose="020B0604020202020204" pitchFamily="34" charset="0"/>
              </a:rPr>
              <a:t>soccer</a:t>
            </a:r>
            <a:endParaRPr lang="zh-CN" altLang="en-US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c. </a:t>
            </a:r>
            <a:r>
              <a:rPr lang="zh-CN" altLang="en-US" b="0" dirty="0">
                <a:latin typeface="Arial" panose="020B0604020202020204" pitchFamily="34" charset="0"/>
              </a:rPr>
              <a:t>vacation</a:t>
            </a:r>
            <a:endParaRPr lang="zh-CN" altLang="en-US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d. </a:t>
            </a:r>
            <a:r>
              <a:rPr lang="zh-CN" altLang="en-US" b="0" dirty="0">
                <a:latin typeface="Arial" panose="020B0604020202020204" pitchFamily="34" charset="0"/>
              </a:rPr>
              <a:t>cookie</a:t>
            </a:r>
            <a:r>
              <a:rPr lang="en-US" altLang="zh-CN" b="0" dirty="0">
                <a:latin typeface="Arial" panose="020B0604020202020204" pitchFamily="34" charset="0"/>
              </a:rPr>
              <a:t> </a:t>
            </a:r>
            <a:endParaRPr lang="en-US" altLang="zh-CN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e. </a:t>
            </a:r>
            <a:r>
              <a:rPr lang="zh-CN" altLang="en-US" b="0" dirty="0">
                <a:latin typeface="Arial" panose="020B0604020202020204" pitchFamily="34" charset="0"/>
              </a:rPr>
              <a:t>fall</a:t>
            </a:r>
            <a:endParaRPr lang="zh-CN" altLang="en-US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f. </a:t>
            </a:r>
            <a:r>
              <a:rPr lang="zh-CN" altLang="en-US" b="0" dirty="0">
                <a:latin typeface="Arial" panose="020B0604020202020204" pitchFamily="34" charset="0"/>
              </a:rPr>
              <a:t> store</a:t>
            </a:r>
            <a:endParaRPr lang="zh-CN" altLang="en-US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g. </a:t>
            </a:r>
            <a:r>
              <a:rPr lang="zh-CN" altLang="en-US" b="0" dirty="0">
                <a:latin typeface="Arial" panose="020B0604020202020204" pitchFamily="34" charset="0"/>
              </a:rPr>
              <a:t>truck</a:t>
            </a:r>
            <a:endParaRPr lang="zh-CN" altLang="en-US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h. </a:t>
            </a:r>
            <a:r>
              <a:rPr lang="zh-CN" altLang="en-US" b="0" dirty="0">
                <a:latin typeface="Arial" panose="020B0604020202020204" pitchFamily="34" charset="0"/>
              </a:rPr>
              <a:t>yard</a:t>
            </a:r>
            <a:endParaRPr lang="zh-CN" altLang="en-US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i. movie</a:t>
            </a:r>
            <a:endParaRPr lang="en-US" altLang="zh-CN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endParaRPr lang="en-US" altLang="zh-CN" b="0" dirty="0">
              <a:latin typeface="Arial" panose="020B0604020202020204" pitchFamily="34" charset="0"/>
            </a:endParaRPr>
          </a:p>
        </p:txBody>
      </p:sp>
      <p:sp>
        <p:nvSpPr>
          <p:cNvPr id="20487" name="Text Box 12"/>
          <p:cNvSpPr txBox="1"/>
          <p:nvPr/>
        </p:nvSpPr>
        <p:spPr>
          <a:xfrm>
            <a:off x="5029200" y="90488"/>
            <a:ext cx="3886200" cy="519112"/>
          </a:xfrm>
          <a:prstGeom prst="rect">
            <a:avLst/>
          </a:prstGeom>
          <a:solidFill>
            <a:srgbClr val="F3FBA3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en-US" altLang="zh-CN" b="0" dirty="0">
                <a:latin typeface="Arial" panose="020B0604020202020204" pitchFamily="34" charset="0"/>
              </a:rPr>
              <a:t>American English</a:t>
            </a:r>
            <a:endParaRPr lang="en-US" altLang="zh-CN" b="0" dirty="0">
              <a:latin typeface="Arial" panose="020B0604020202020204" pitchFamily="34" charset="0"/>
            </a:endParaRPr>
          </a:p>
        </p:txBody>
      </p:sp>
      <p:pic>
        <p:nvPicPr>
          <p:cNvPr id="20488" name="Picture 13" descr="gb-uj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76200"/>
            <a:ext cx="6858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Text Box 25"/>
          <p:cNvSpPr txBox="1"/>
          <p:nvPr/>
        </p:nvSpPr>
        <p:spPr>
          <a:xfrm>
            <a:off x="3657600" y="611188"/>
            <a:ext cx="1447800" cy="563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1 ___ 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2 ___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3 ___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4 ___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5 ___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6 ___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7 ___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8 ___</a:t>
            </a:r>
            <a:endParaRPr lang="en-US" altLang="zh-CN" b="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b="0" dirty="0">
                <a:latin typeface="Arial" panose="020B0604020202020204" pitchFamily="34" charset="0"/>
              </a:rPr>
              <a:t>9 ___</a:t>
            </a:r>
            <a:endParaRPr lang="en-US" altLang="zh-CN" b="0" dirty="0">
              <a:latin typeface="Arial" panose="020B0604020202020204" pitchFamily="34" charset="0"/>
            </a:endParaRPr>
          </a:p>
        </p:txBody>
      </p:sp>
      <p:sp>
        <p:nvSpPr>
          <p:cNvPr id="20490" name="Text Box 26"/>
          <p:cNvSpPr txBox="1"/>
          <p:nvPr/>
        </p:nvSpPr>
        <p:spPr>
          <a:xfrm>
            <a:off x="4114800" y="53340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" panose="020B0604020202020204" pitchFamily="34" charset="0"/>
              </a:rPr>
              <a:t>d</a:t>
            </a:r>
            <a:endParaRPr lang="en-US" altLang="zh-CN" sz="3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15" name="Text Box 27"/>
          <p:cNvSpPr txBox="1"/>
          <p:nvPr/>
        </p:nvSpPr>
        <p:spPr>
          <a:xfrm>
            <a:off x="4114800" y="31242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endParaRPr lang="en-US" altLang="zh-CN" sz="3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16" name="Text Box 28"/>
          <p:cNvSpPr txBox="1"/>
          <p:nvPr/>
        </p:nvSpPr>
        <p:spPr>
          <a:xfrm>
            <a:off x="4114800" y="17526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" panose="020B0604020202020204" pitchFamily="34" charset="0"/>
              </a:rPr>
              <a:t>g</a:t>
            </a:r>
            <a:endParaRPr lang="en-US" altLang="zh-CN" sz="3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17" name="Text Box 29"/>
          <p:cNvSpPr txBox="1"/>
          <p:nvPr/>
        </p:nvSpPr>
        <p:spPr>
          <a:xfrm>
            <a:off x="4191000" y="25146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" panose="020B0604020202020204" pitchFamily="34" charset="0"/>
              </a:rPr>
              <a:t>i</a:t>
            </a:r>
            <a:endParaRPr lang="en-US" altLang="zh-CN" sz="3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18" name="Text Box 31"/>
          <p:cNvSpPr txBox="1"/>
          <p:nvPr/>
        </p:nvSpPr>
        <p:spPr>
          <a:xfrm>
            <a:off x="4114800" y="3657600"/>
            <a:ext cx="609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endParaRPr lang="en-US" altLang="zh-CN" sz="3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19" name="Text Box 32"/>
          <p:cNvSpPr txBox="1"/>
          <p:nvPr/>
        </p:nvSpPr>
        <p:spPr>
          <a:xfrm>
            <a:off x="4114800" y="44196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endParaRPr lang="en-US" altLang="zh-CN" sz="3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20" name="Text Box 33"/>
          <p:cNvSpPr txBox="1"/>
          <p:nvPr/>
        </p:nvSpPr>
        <p:spPr>
          <a:xfrm>
            <a:off x="4114800" y="50292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endParaRPr lang="en-US" altLang="zh-CN" sz="3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21" name="Text Box 34"/>
          <p:cNvSpPr txBox="1"/>
          <p:nvPr/>
        </p:nvSpPr>
        <p:spPr>
          <a:xfrm>
            <a:off x="4114800" y="5715000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chemeClr val="accent2"/>
                </a:solidFill>
                <a:latin typeface="Arial" panose="020B0604020202020204" pitchFamily="34" charset="0"/>
              </a:rPr>
              <a:t>f</a:t>
            </a:r>
            <a:endParaRPr lang="en-US" altLang="zh-CN" sz="3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0498" name="Picture 14" descr="american-fla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15888"/>
            <a:ext cx="838200" cy="493712"/>
          </a:xfrm>
          <a:prstGeom prst="rect">
            <a:avLst/>
          </a:prstGeom>
          <a:solidFill>
            <a:srgbClr val="F3FBA3"/>
          </a:solidFill>
          <a:ln w="9525">
            <a:noFill/>
          </a:ln>
        </p:spPr>
      </p:pic>
      <p:sp>
        <p:nvSpPr>
          <p:cNvPr id="21523" name="Text Box 19"/>
          <p:cNvSpPr txBox="1"/>
          <p:nvPr/>
        </p:nvSpPr>
        <p:spPr>
          <a:xfrm>
            <a:off x="4114800" y="1143000"/>
            <a:ext cx="396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</a:rPr>
              <a:t>e</a:t>
            </a:r>
            <a:endParaRPr lang="zh-CN" altLang="en-US" sz="3600" dirty="0">
              <a:solidFill>
                <a:schemeClr val="accent2"/>
              </a:solidFill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6" grpId="0"/>
      <p:bldP spid="21517" grpId="0"/>
      <p:bldP spid="21518" grpId="0"/>
      <p:bldP spid="21519" grpId="0"/>
      <p:bldP spid="21520" grpId="0"/>
      <p:bldP spid="21521" grpId="0"/>
      <p:bldP spid="21523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1258888" y="290513"/>
            <a:ext cx="67691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</a:rPr>
              <a:t>Write the correct words under the pictures below.</a:t>
            </a:r>
            <a:endParaRPr lang="en-US" altLang="zh-CN" sz="36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1401763" y="3846513"/>
            <a:ext cx="1441450" cy="1958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70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film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movie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4184650" y="3846513"/>
            <a:ext cx="1900238" cy="1958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70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football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soccer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7164388" y="3806825"/>
            <a:ext cx="1709737" cy="207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80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garden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yard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2534" name="Picture 6" descr="american-fla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4957763"/>
            <a:ext cx="9715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7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4059238"/>
            <a:ext cx="100647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 descr="american-fla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4975225"/>
            <a:ext cx="9715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9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63" y="4076700"/>
            <a:ext cx="100647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american-fla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4975225"/>
            <a:ext cx="9715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1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913" y="4076700"/>
            <a:ext cx="100647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Picture 12" descr="0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2100263"/>
            <a:ext cx="2179638" cy="168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Picture 13" descr="0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038" y="2205038"/>
            <a:ext cx="2014537" cy="162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Picture 14" descr="0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25" y="2354263"/>
            <a:ext cx="2447925" cy="1506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225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2253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22531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22531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22531">
                                            <p:txEl>
                                              <p:charRg st="5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2253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2253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2253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22532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22532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22532">
                                            <p:txEl>
                                              <p:charRg st="9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2253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2253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22533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500"/>
                                        <p:tgtEl>
                                          <p:spTgt spid="22533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500"/>
                                        <p:tgtEl>
                                          <p:spTgt spid="22533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500"/>
                                        <p:tgtEl>
                                          <p:spTgt spid="22533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2800350" y="3840163"/>
            <a:ext cx="1250950" cy="14922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85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lorry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truck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3"/>
          <p:cNvSpPr txBox="1"/>
          <p:nvPr/>
        </p:nvSpPr>
        <p:spPr>
          <a:xfrm>
            <a:off x="6400800" y="3790950"/>
            <a:ext cx="1555750" cy="14922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85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rubber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eraser</a:t>
            </a:r>
            <a:endParaRPr lang="zh-CN" altLang="en-US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4" descr="american-fla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8" y="4689475"/>
            <a:ext cx="9715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975" y="3790950"/>
            <a:ext cx="100647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american-fla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4689475"/>
            <a:ext cx="9715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gb-uj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425" y="3790950"/>
            <a:ext cx="100647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 descr="0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488" y="1670050"/>
            <a:ext cx="2663825" cy="161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 descr="2 008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813" y="1341438"/>
            <a:ext cx="2351087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355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355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charRg st="7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23554">
                                            <p:txEl>
                                              <p:charRg st="7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23554">
                                            <p:txEl>
                                              <p:charRg st="7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23554">
                                            <p:txEl>
                                              <p:charRg st="7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2355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2355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8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charRg st="8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23555">
                                            <p:txEl>
                                              <p:charRg st="8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23555">
                                            <p:txEl>
                                              <p:charRg st="8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3"/>
          <p:cNvSpPr txBox="1"/>
          <p:nvPr/>
        </p:nvSpPr>
        <p:spPr>
          <a:xfrm>
            <a:off x="441325" y="620713"/>
            <a:ext cx="8702675" cy="5807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</a:rPr>
              <a:t>Underline the British words and write the American words.</a:t>
            </a:r>
            <a:endParaRPr lang="zh-CN" altLang="en-US" sz="36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latin typeface="Times New Roman" panose="02020603050405020304" pitchFamily="18" charset="0"/>
              </a:rPr>
              <a:t>Daniel: H</a:t>
            </a:r>
            <a:r>
              <a:rPr lang="en-US" altLang="zh-CN" sz="3600" dirty="0">
                <a:latin typeface="Times New Roman" panose="02020603050405020304" pitchFamily="18" charset="0"/>
              </a:rPr>
              <a:t>i, Simon. Where are you going?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latin typeface="Times New Roman" panose="02020603050405020304" pitchFamily="18" charset="0"/>
              </a:rPr>
              <a:t>Simon: </a:t>
            </a:r>
            <a:r>
              <a:rPr lang="en-US" altLang="zh-CN" sz="3600" dirty="0">
                <a:latin typeface="Times New Roman" panose="02020603050405020304" pitchFamily="18" charset="0"/>
              </a:rPr>
              <a:t>I am going to buy a toy lorry for 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latin typeface="Times New Roman" panose="02020603050405020304" pitchFamily="18" charset="0"/>
              </a:rPr>
              <a:t>             </a:t>
            </a:r>
            <a:r>
              <a:rPr lang="en-US" altLang="zh-CN" sz="3600" dirty="0">
                <a:latin typeface="Times New Roman" panose="02020603050405020304" pitchFamily="18" charset="0"/>
              </a:rPr>
              <a:t>my cousin in the shop near our 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         school.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600" dirty="0">
                <a:latin typeface="Times New Roman" panose="02020603050405020304" pitchFamily="18" charset="0"/>
              </a:rPr>
              <a:t>Daniel: </a:t>
            </a:r>
            <a:r>
              <a:rPr lang="en-US" altLang="zh-CN" sz="3600" dirty="0">
                <a:latin typeface="Times New Roman" panose="02020603050405020304" pitchFamily="18" charset="0"/>
              </a:rPr>
              <a:t>I’ll go with you. I’d like to buy 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         some biscuits.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24579" name="Line 16"/>
          <p:cNvSpPr/>
          <p:nvPr/>
        </p:nvSpPr>
        <p:spPr>
          <a:xfrm>
            <a:off x="6588125" y="3429000"/>
            <a:ext cx="8636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0" name="Line 17"/>
          <p:cNvSpPr/>
          <p:nvPr/>
        </p:nvSpPr>
        <p:spPr>
          <a:xfrm>
            <a:off x="5219700" y="4149725"/>
            <a:ext cx="8636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1" name="Text Box 18"/>
          <p:cNvSpPr txBox="1"/>
          <p:nvPr/>
        </p:nvSpPr>
        <p:spPr>
          <a:xfrm>
            <a:off x="7812088" y="3219450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truck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19"/>
          <p:cNvSpPr txBox="1"/>
          <p:nvPr/>
        </p:nvSpPr>
        <p:spPr>
          <a:xfrm>
            <a:off x="5724525" y="4149725"/>
            <a:ext cx="16557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store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Rectangle 20"/>
          <p:cNvSpPr/>
          <p:nvPr/>
        </p:nvSpPr>
        <p:spPr>
          <a:xfrm>
            <a:off x="277813" y="3422650"/>
            <a:ext cx="24130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lang="en-US" altLang="zh-CN" sz="1800" dirty="0">
                <a:latin typeface="Times New Roman" panose="02020603050405020304" pitchFamily="18" charset="0"/>
              </a:rPr>
              <a:t> </a:t>
            </a: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4" name="Line 21"/>
          <p:cNvSpPr/>
          <p:nvPr/>
        </p:nvSpPr>
        <p:spPr>
          <a:xfrm>
            <a:off x="3059113" y="6308725"/>
            <a:ext cx="1439862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5" name="Text Box 22"/>
          <p:cNvSpPr txBox="1"/>
          <p:nvPr/>
        </p:nvSpPr>
        <p:spPr>
          <a:xfrm>
            <a:off x="4427538" y="5932488"/>
            <a:ext cx="18907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cookies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Text Box 5"/>
          <p:cNvSpPr txBox="1"/>
          <p:nvPr/>
        </p:nvSpPr>
        <p:spPr>
          <a:xfrm>
            <a:off x="0" y="-458787"/>
            <a:ext cx="8424863" cy="150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Task 3: </a:t>
            </a:r>
            <a:r>
              <a:rPr lang="en-US" altLang="zh-CN" sz="6600" dirty="0">
                <a:solidFill>
                  <a:srgbClr val="CC00FF"/>
                </a:solidFill>
                <a:latin typeface="Monotype Corsiva" panose="03010101010201010101" pitchFamily="66" charset="0"/>
              </a:rPr>
              <a:t>practice 2</a:t>
            </a:r>
            <a:endParaRPr lang="en-US" altLang="zh-CN" sz="6600" dirty="0">
              <a:solidFill>
                <a:srgbClr val="CC00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0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5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58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98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charRg st="98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40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charRg st="140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85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78">
                                            <p:txEl>
                                              <p:charRg st="185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06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578">
                                            <p:txEl>
                                              <p:charRg st="206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49" end="2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charRg st="249" end="2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3"/>
          <p:cNvSpPr>
            <a:spLocks noGrp="1"/>
          </p:cNvSpPr>
          <p:nvPr>
            <p:ph type="body"/>
          </p:nvPr>
        </p:nvSpPr>
        <p:spPr>
          <a:xfrm>
            <a:off x="528638" y="477838"/>
            <a:ext cx="7643812" cy="5327650"/>
          </a:xfrm>
          <a:ln/>
        </p:spPr>
        <p:txBody>
          <a:bodyPr vert="horz" wrap="square" lIns="91440" tIns="45720" rIns="91440" bIns="45720" anchor="t"/>
          <a:p>
            <a:pPr marL="1529080" indent="-152908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Simon: </a:t>
            </a:r>
            <a:r>
              <a:rPr lang="en-US" altLang="zh-CN" sz="3600" b="1" dirty="0">
                <a:latin typeface="Times New Roman" panose="02020603050405020304" pitchFamily="18" charset="0"/>
              </a:rPr>
              <a:t>Do you have any plans for the weekend?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1529080" indent="-152908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Daniel: </a:t>
            </a:r>
            <a:r>
              <a:rPr lang="en-US" altLang="zh-CN" sz="3600" b="1" dirty="0">
                <a:latin typeface="Times New Roman" panose="02020603050405020304" pitchFamily="18" charset="0"/>
              </a:rPr>
              <a:t>I want to see a film. Shall we go together?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1529080" indent="-152908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Simon: </a:t>
            </a:r>
            <a:r>
              <a:rPr lang="en-US" altLang="zh-CN" sz="3600" b="1" dirty="0">
                <a:latin typeface="Times New Roman" panose="02020603050405020304" pitchFamily="18" charset="0"/>
              </a:rPr>
              <a:t>I’d love to, but the school football team will practise this Saturday. We have an important match this autumn.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25603" name="Line 4"/>
          <p:cNvSpPr/>
          <p:nvPr/>
        </p:nvSpPr>
        <p:spPr>
          <a:xfrm>
            <a:off x="5075238" y="2420938"/>
            <a:ext cx="792162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04" name="Line 5"/>
          <p:cNvSpPr/>
          <p:nvPr/>
        </p:nvSpPr>
        <p:spPr>
          <a:xfrm>
            <a:off x="2051050" y="4459288"/>
            <a:ext cx="1728788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05" name="Text Box 6"/>
          <p:cNvSpPr txBox="1"/>
          <p:nvPr/>
        </p:nvSpPr>
        <p:spPr>
          <a:xfrm>
            <a:off x="5075238" y="2492375"/>
            <a:ext cx="14398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movie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Text Box 7"/>
          <p:cNvSpPr txBox="1"/>
          <p:nvPr/>
        </p:nvSpPr>
        <p:spPr>
          <a:xfrm>
            <a:off x="6443663" y="4459288"/>
            <a:ext cx="15128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soccer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Line 8"/>
          <p:cNvSpPr/>
          <p:nvPr/>
        </p:nvSpPr>
        <p:spPr>
          <a:xfrm>
            <a:off x="6372225" y="5768975"/>
            <a:ext cx="1584325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08" name="Text Box 9"/>
          <p:cNvSpPr txBox="1"/>
          <p:nvPr/>
        </p:nvSpPr>
        <p:spPr>
          <a:xfrm>
            <a:off x="6948488" y="5805488"/>
            <a:ext cx="15128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fall</a:t>
            </a:r>
            <a:endParaRPr lang="en-US" altLang="zh-CN" sz="36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4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charRg st="46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98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charRg st="98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  <p:bldP spid="256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8207375" cy="1470025"/>
          </a:xfrm>
          <a:ln/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algn="l" eaLnBrk="1" hangingPunct="1"/>
            <a:r>
              <a:rPr lang="en-US" altLang="zh-CN" sz="3600" dirty="0"/>
              <a:t>The differences between </a:t>
            </a:r>
            <a:br>
              <a:rPr lang="en-US" altLang="zh-CN" sz="3600" dirty="0"/>
            </a:br>
            <a:r>
              <a:rPr lang="en-US" altLang="zh-CN" sz="3600" dirty="0"/>
              <a:t> </a:t>
            </a:r>
            <a:r>
              <a:rPr lang="en-US" altLang="zh-CN" sz="3600" dirty="0">
                <a:solidFill>
                  <a:srgbClr val="FF0000"/>
                </a:solidFill>
              </a:rPr>
              <a:t>British English</a:t>
            </a:r>
            <a:r>
              <a:rPr lang="en-US" altLang="zh-CN" sz="3600" dirty="0"/>
              <a:t> and </a:t>
            </a:r>
            <a:r>
              <a:rPr lang="en-US" altLang="zh-CN" sz="3600" dirty="0">
                <a:solidFill>
                  <a:srgbClr val="FF0000"/>
                </a:solidFill>
              </a:rPr>
              <a:t>American English</a:t>
            </a:r>
            <a:r>
              <a:rPr lang="en-US" altLang="zh-CN" sz="3600" dirty="0"/>
              <a:t> </a:t>
            </a:r>
            <a:endParaRPr lang="en-US" altLang="zh-CN" sz="3600" dirty="0"/>
          </a:p>
        </p:txBody>
      </p:sp>
      <p:sp>
        <p:nvSpPr>
          <p:cNvPr id="26627" name="Rectangle 3"/>
          <p:cNvSpPr>
            <a:spLocks noGrp="1"/>
          </p:cNvSpPr>
          <p:nvPr>
            <p:ph type="subTitle"/>
          </p:nvPr>
        </p:nvSpPr>
        <p:spPr>
          <a:xfrm>
            <a:off x="323850" y="1628775"/>
            <a:ext cx="7056438" cy="4010025"/>
          </a:xfrm>
          <a:ln/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 eaLnBrk="1" hangingPunct="1">
              <a:lnSpc>
                <a:spcPct val="80000"/>
              </a:lnSpc>
            </a:pPr>
            <a:r>
              <a:rPr lang="en-US" altLang="zh-CN" sz="3600" dirty="0">
                <a:solidFill>
                  <a:schemeClr val="accent2"/>
                </a:solidFill>
              </a:rPr>
              <a:t>Spelling</a:t>
            </a:r>
            <a:endParaRPr lang="en-US" altLang="zh-CN" sz="3600" dirty="0">
              <a:solidFill>
                <a:schemeClr val="accent2"/>
              </a:solidFill>
            </a:endParaRPr>
          </a:p>
          <a:p>
            <a:pPr lvl="0" algn="l" eaLnBrk="1" hangingPunct="1">
              <a:lnSpc>
                <a:spcPct val="80000"/>
              </a:lnSpc>
            </a:pPr>
            <a:r>
              <a:rPr lang="en-US" altLang="zh-CN" sz="3600" dirty="0"/>
              <a:t>1. -re</a:t>
            </a:r>
            <a:r>
              <a:rPr lang="zh-CN" altLang="en-US" sz="3600" dirty="0"/>
              <a:t>和</a:t>
            </a:r>
            <a:r>
              <a:rPr lang="en-US" altLang="zh-CN" sz="3600" dirty="0"/>
              <a:t>-er     </a:t>
            </a:r>
            <a:r>
              <a:rPr lang="zh-CN" altLang="en-US" sz="3600" dirty="0"/>
              <a:t>如</a:t>
            </a:r>
            <a:r>
              <a:rPr lang="en-US" altLang="zh-CN" sz="3600" dirty="0"/>
              <a:t>: </a:t>
            </a:r>
            <a:endParaRPr lang="zh-CN" altLang="en-US" sz="3600" dirty="0"/>
          </a:p>
          <a:p>
            <a:pPr lvl="0" algn="l" eaLnBrk="1" hangingPunct="1">
              <a:lnSpc>
                <a:spcPct val="80000"/>
              </a:lnSpc>
            </a:pPr>
            <a:r>
              <a:rPr lang="en-US" altLang="zh-CN" sz="3600" dirty="0"/>
              <a:t>metre/meter</a:t>
            </a:r>
            <a:endParaRPr lang="en-US" altLang="zh-CN" sz="3600" dirty="0"/>
          </a:p>
          <a:p>
            <a:pPr lvl="0" algn="l" eaLnBrk="1" hangingPunct="1">
              <a:lnSpc>
                <a:spcPct val="80000"/>
              </a:lnSpc>
            </a:pPr>
            <a:r>
              <a:rPr lang="en-US" altLang="zh-CN" sz="3600" dirty="0"/>
              <a:t>theatre/theater</a:t>
            </a:r>
            <a:endParaRPr lang="en-US" altLang="zh-CN" sz="3600" dirty="0"/>
          </a:p>
          <a:p>
            <a:pPr lvl="0" algn="l" eaLnBrk="1" hangingPunct="1">
              <a:lnSpc>
                <a:spcPct val="80000"/>
              </a:lnSpc>
            </a:pPr>
            <a:r>
              <a:rPr lang="en-US" altLang="zh-CN" sz="3600" dirty="0"/>
              <a:t>centre/center</a:t>
            </a:r>
            <a:endParaRPr lang="en-US" altLang="zh-CN" sz="3600" dirty="0"/>
          </a:p>
          <a:p>
            <a:pPr lvl="0" algn="l" eaLnBrk="1" hangingPunct="1">
              <a:lnSpc>
                <a:spcPct val="80000"/>
              </a:lnSpc>
            </a:pPr>
            <a:r>
              <a:rPr lang="en-US" altLang="zh-CN" sz="3600" dirty="0"/>
              <a:t>centimetre/centimeter</a:t>
            </a:r>
            <a:endParaRPr lang="en-US" altLang="zh-CN" sz="3600" dirty="0"/>
          </a:p>
          <a:p>
            <a:pPr lvl="0" algn="l" eaLnBrk="1" hangingPunct="1">
              <a:lnSpc>
                <a:spcPct val="80000"/>
              </a:lnSpc>
            </a:pPr>
            <a:r>
              <a:rPr lang="zh-CN" altLang="en-US" sz="3600" dirty="0"/>
              <a:t>背景：这些词全部都是从法语中来的（分别是</a:t>
            </a:r>
            <a:r>
              <a:rPr lang="en-US" altLang="zh-CN" sz="3600" dirty="0"/>
              <a:t>:mètre, centimètre, théa^tre, centre</a:t>
            </a:r>
            <a:r>
              <a:rPr lang="zh-CN" altLang="en-US" sz="3600" dirty="0"/>
              <a:t>）。</a:t>
            </a:r>
            <a:endParaRPr lang="zh-CN" altLang="en-US" sz="3600" dirty="0"/>
          </a:p>
        </p:txBody>
      </p:sp>
      <p:sp>
        <p:nvSpPr>
          <p:cNvPr id="26628" name="Text Box 4"/>
          <p:cNvSpPr txBox="1"/>
          <p:nvPr/>
        </p:nvSpPr>
        <p:spPr>
          <a:xfrm>
            <a:off x="5076825" y="1628775"/>
            <a:ext cx="3636963" cy="421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b="0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2. our</a:t>
            </a:r>
            <a:r>
              <a:rPr lang="zh-CN" altLang="en-US" sz="3600" b="0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和</a:t>
            </a:r>
            <a:r>
              <a:rPr lang="en-US" altLang="zh-CN" sz="3600" b="0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or    </a:t>
            </a:r>
            <a:r>
              <a:rPr lang="zh-CN" altLang="en-US" sz="3600" b="0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如： </a:t>
            </a:r>
            <a:endParaRPr lang="zh-CN" altLang="en-US" sz="3600" b="0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b="0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colour/color</a:t>
            </a:r>
            <a:endParaRPr lang="en-US" altLang="zh-CN" sz="3600" b="0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b="0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favourite/favorit</a:t>
            </a:r>
            <a:r>
              <a:rPr lang="zh-CN" altLang="en-US" sz="3600" b="0" dirty="0">
                <a:latin typeface="Arial Unicode MS" panose="020B0604020202020204" pitchFamily="34" charset="-122"/>
                <a:ea typeface="Arial Unicode MS" panose="020B0604020202020204" pitchFamily="34" charset="-122"/>
              </a:rPr>
              <a:t>e</a:t>
            </a:r>
            <a:endParaRPr lang="en-US" altLang="zh-CN" sz="3600" b="0" dirty="0"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endParaRPr lang="en-US" altLang="zh-CN" sz="36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9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4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56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7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92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different spellings</a:t>
            </a:r>
            <a:endParaRPr lang="en-US" altLang="zh-CN" dirty="0"/>
          </a:p>
        </p:txBody>
      </p:sp>
      <p:graphicFrame>
        <p:nvGraphicFramePr>
          <p:cNvPr id="27651" name="内容占位符 27650"/>
          <p:cNvGraphicFramePr>
            <a:graphicFrameLocks noGrp="1"/>
          </p:cNvGraphicFramePr>
          <p:nvPr>
            <p:ph idx="4294967295"/>
          </p:nvPr>
        </p:nvGraphicFramePr>
        <p:xfrm>
          <a:off x="152400" y="1295400"/>
          <a:ext cx="8763000" cy="4183063"/>
        </p:xfrm>
        <a:graphic>
          <a:graphicData uri="http://schemas.openxmlformats.org/drawingml/2006/table">
            <a:tbl>
              <a:tblPr/>
              <a:tblGrid>
                <a:gridCol w="4572000"/>
                <a:gridCol w="4191000"/>
              </a:tblGrid>
              <a:tr h="9525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favourite, colour, neighbour</a:t>
                      </a:r>
                      <a:endParaRPr lang="en-US" altLang="x-none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favorite, color, neighbor</a:t>
                      </a:r>
                      <a:endParaRPr lang="en-US" altLang="x-none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centre, theatre, metre</a:t>
                      </a:r>
                      <a:endParaRPr lang="en-US" altLang="x-none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center, theater, meter</a:t>
                      </a:r>
                      <a:endParaRPr lang="en-US" altLang="x-none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traveller</a:t>
                      </a:r>
                      <a:endParaRPr lang="en-US" altLang="x-none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traveler</a:t>
                      </a:r>
                      <a:endParaRPr lang="en-US" altLang="x-none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cheque</a:t>
                      </a:r>
                      <a:r>
                        <a:rPr lang="zh-CN" altLang="en-US" dirty="0"/>
                        <a:t>（支票）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check</a:t>
                      </a:r>
                      <a:endParaRPr lang="en-US" altLang="x-none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practise v.  </a:t>
                      </a:r>
                      <a:endParaRPr lang="en-US" altLang="x-none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b="0" kern="1200"/>
                      </a:lvl2pPr>
                      <a:lvl3pPr marL="1143000" lvl="2" indent="-228600" algn="l">
                        <a:defRPr sz="2000" b="0" kern="1200"/>
                      </a:lvl3pPr>
                      <a:lvl4pPr marL="1600200" lvl="3" indent="-228600" algn="l">
                        <a:defRPr sz="1800" b="0" kern="1200"/>
                      </a:lvl4pPr>
                      <a:lvl5pPr marL="2057400" lvl="4" indent="-228600" algn="l">
                        <a:defRPr sz="1800" b="0" kern="1200"/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en-US" altLang="x-none" dirty="0"/>
                        <a:t>practice v.  </a:t>
                      </a:r>
                      <a:endParaRPr lang="en-US" altLang="x-none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0" name="Picture 33" descr="a fla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1524000"/>
            <a:ext cx="8382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1" name="Picture 34" descr="b fla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838200" cy="452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3" descr="新闻纸"/>
          <p:cNvSpPr txBox="1"/>
          <p:nvPr/>
        </p:nvSpPr>
        <p:spPr>
          <a:xfrm>
            <a:off x="395288" y="404813"/>
            <a:ext cx="82819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</a:rPr>
              <a:t>1. What is school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4" descr="新闻纸"/>
          <p:cNvSpPr txBox="1"/>
          <p:nvPr/>
        </p:nvSpPr>
        <p:spPr>
          <a:xfrm>
            <a:off x="755650" y="1004888"/>
            <a:ext cx="42735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like: prep.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像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… (unlike)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5" descr="新闻纸"/>
          <p:cNvSpPr txBox="1"/>
          <p:nvPr/>
        </p:nvSpPr>
        <p:spPr>
          <a:xfrm>
            <a:off x="250825" y="1519238"/>
            <a:ext cx="8713788" cy="2443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2D2D8A"/>
                </a:solidFill>
                <a:latin typeface="Times New Roman" panose="02020603050405020304" pitchFamily="18" charset="0"/>
              </a:rPr>
              <a:t>eg: John looks smart, just like his father.         </a:t>
            </a:r>
            <a:endParaRPr lang="en-US" altLang="zh-CN" dirty="0">
              <a:solidFill>
                <a:srgbClr val="2D2D8A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2D2D8A"/>
                </a:solidFill>
                <a:latin typeface="Times New Roman" panose="02020603050405020304" pitchFamily="18" charset="0"/>
              </a:rPr>
              <a:t>       His hat looks like mine.</a:t>
            </a:r>
            <a:endParaRPr lang="en-US" altLang="zh-CN" dirty="0">
              <a:solidFill>
                <a:srgbClr val="2D2D8A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2D2D8A"/>
                </a:solidFill>
                <a:latin typeface="Times New Roman" panose="02020603050405020304" pitchFamily="18" charset="0"/>
              </a:rPr>
              <a:t>      The noise sounds like crying.                     </a:t>
            </a:r>
            <a:endParaRPr lang="en-US" altLang="zh-CN" dirty="0">
              <a:solidFill>
                <a:srgbClr val="2D2D8A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2D2D8A"/>
                </a:solidFill>
                <a:latin typeface="Times New Roman" panose="02020603050405020304" pitchFamily="18" charset="0"/>
              </a:rPr>
              <a:t>      What’s the weather like?</a:t>
            </a:r>
            <a:endParaRPr lang="en-US" altLang="zh-CN" dirty="0">
              <a:solidFill>
                <a:srgbClr val="2D2D8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Text Box 6" descr="新闻纸"/>
          <p:cNvSpPr txBox="1"/>
          <p:nvPr/>
        </p:nvSpPr>
        <p:spPr>
          <a:xfrm>
            <a:off x="762000" y="4343400"/>
            <a:ext cx="5832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*like: v. 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喜欢 （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dislike</a:t>
            </a:r>
            <a:r>
              <a:rPr lang="zh-CN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9" descr="新闻纸"/>
          <p:cNvSpPr/>
          <p:nvPr/>
        </p:nvSpPr>
        <p:spPr>
          <a:xfrm>
            <a:off x="1187450" y="3933825"/>
            <a:ext cx="71438" cy="358775"/>
          </a:xfrm>
          <a:prstGeom prst="leftBrace">
            <a:avLst>
              <a:gd name="adj1" fmla="val 41828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lnSpc>
                <a:spcPct val="100000"/>
              </a:lnSpc>
            </a:pPr>
            <a:endParaRPr lang="zh-CN" altLang="en-US" b="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>
                                            <p:txEl>
                                              <p:char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>
                                            <p:txEl>
                                              <p:char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8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charRg st="8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6">
                                            <p:txEl>
                                              <p:charRg st="8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charRg st="142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6">
                                            <p:txEl>
                                              <p:charRg st="142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6">
                                            <p:txEl>
                                              <p:charRg st="142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 bldLvl="5" build="p"/>
      <p:bldP spid="286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4" descr="新闻纸"/>
          <p:cNvSpPr/>
          <p:nvPr>
            <p:ph type="body"/>
          </p:nvPr>
        </p:nvSpPr>
        <p:spPr>
          <a:xfrm>
            <a:off x="457200" y="228600"/>
            <a:ext cx="8229600" cy="5897563"/>
          </a:xfrm>
          <a:ln/>
        </p:spPr>
        <p:txBody>
          <a:bodyPr vert="horz" wrap="square" lIns="91440" tIns="45720" rIns="91440" bIns="45720" anchor="t"/>
          <a:p>
            <a:pPr>
              <a:spcBef>
                <a:spcPct val="50000"/>
              </a:spcBef>
              <a:buNone/>
            </a:pPr>
            <a:r>
              <a:rPr lang="en-US" altLang="zh-CN" sz="3600" dirty="0"/>
              <a:t>2. …there are fewer advertisements.</a:t>
            </a:r>
            <a:endParaRPr lang="en-US" altLang="zh-CN" sz="3600" dirty="0"/>
          </a:p>
        </p:txBody>
      </p:sp>
      <p:sp>
        <p:nvSpPr>
          <p:cNvPr id="29699" name="Text Box 5" descr="新闻纸"/>
          <p:cNvSpPr txBox="1"/>
          <p:nvPr/>
        </p:nvSpPr>
        <p:spPr>
          <a:xfrm>
            <a:off x="752475" y="1371600"/>
            <a:ext cx="77057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* a few</a:t>
            </a:r>
            <a:r>
              <a:rPr lang="zh-CN" altLang="en-US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few: </a:t>
            </a:r>
            <a:r>
              <a:rPr lang="zh-CN" altLang="en-US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可数名词      </a:t>
            </a:r>
            <a:endParaRPr lang="zh-CN" altLang="en-US" sz="3200" dirty="0">
              <a:solidFill>
                <a:srgbClr val="2D2D8A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a little</a:t>
            </a:r>
            <a:r>
              <a:rPr lang="zh-CN" altLang="en-US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little:</a:t>
            </a:r>
            <a:r>
              <a:rPr lang="zh-CN" altLang="en-US" sz="3200" dirty="0">
                <a:solidFill>
                  <a:srgbClr val="2D2D8A"/>
                </a:solidFill>
                <a:latin typeface="Times New Roman" panose="02020603050405020304" pitchFamily="18" charset="0"/>
              </a:rPr>
              <a:t>不可数名词</a:t>
            </a:r>
            <a:endParaRPr lang="zh-CN" altLang="en-US" sz="3200" dirty="0">
              <a:solidFill>
                <a:srgbClr val="2D2D8A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6" descr="新闻纸"/>
          <p:cNvSpPr txBox="1"/>
          <p:nvPr/>
        </p:nvSpPr>
        <p:spPr>
          <a:xfrm>
            <a:off x="736600" y="2819400"/>
            <a:ext cx="7416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* few—fewer—fewest</a:t>
            </a:r>
            <a:endParaRPr lang="en-US" altLang="zh-CN" sz="3200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   little—less</a:t>
            </a:r>
            <a:r>
              <a:rPr lang="en-US" altLang="zh-CN" sz="2400" dirty="0">
                <a:solidFill>
                  <a:srgbClr val="990000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least</a:t>
            </a:r>
            <a:endParaRPr lang="en-US" altLang="zh-CN" sz="320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AutoShape 2"/>
          <p:cNvSpPr/>
          <p:nvPr/>
        </p:nvSpPr>
        <p:spPr>
          <a:xfrm>
            <a:off x="-241300" y="4797425"/>
            <a:ext cx="1436688" cy="175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3333CC"/>
              </a:gs>
              <a:gs pos="100000">
                <a:srgbClr val="CC00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p>
            <a:pPr>
              <a:lnSpc>
                <a:spcPct val="100000"/>
              </a:lnSpc>
            </a:pPr>
            <a:endParaRPr lang="zh-CN" altLang="en-US" b="0" dirty="0">
              <a:latin typeface="Book Antiqua" panose="02040602050305030304" pitchFamily="18" charset="0"/>
            </a:endParaRPr>
          </a:p>
        </p:txBody>
      </p:sp>
      <p:sp>
        <p:nvSpPr>
          <p:cNvPr id="30723" name="Rectangle 3"/>
          <p:cNvSpPr/>
          <p:nvPr/>
        </p:nvSpPr>
        <p:spPr>
          <a:xfrm>
            <a:off x="539750" y="6308725"/>
            <a:ext cx="8001000" cy="15081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>
              <a:lnSpc>
                <a:spcPct val="100000"/>
              </a:lnSpc>
            </a:pPr>
            <a:endParaRPr lang="zh-CN" altLang="en-US" b="0" dirty="0">
              <a:latin typeface="Book Antiqua" panose="02040602050305030304" pitchFamily="18" charset="0"/>
            </a:endParaRPr>
          </a:p>
        </p:txBody>
      </p:sp>
      <p:sp>
        <p:nvSpPr>
          <p:cNvPr id="29700" name="AutoShape 4"/>
          <p:cNvSpPr/>
          <p:nvPr/>
        </p:nvSpPr>
        <p:spPr>
          <a:xfrm>
            <a:off x="250825" y="5105400"/>
            <a:ext cx="1447800" cy="17526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CC66FF"/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/>
          <a:p>
            <a:pPr>
              <a:lnSpc>
                <a:spcPct val="100000"/>
              </a:lnSpc>
            </a:pPr>
            <a:endParaRPr lang="zh-CN" altLang="en-US" b="0" dirty="0">
              <a:latin typeface="Book Antiqua" panose="02040602050305030304" pitchFamily="18" charset="0"/>
            </a:endParaRPr>
          </a:p>
        </p:txBody>
      </p:sp>
      <p:sp>
        <p:nvSpPr>
          <p:cNvPr id="30725" name="Rectangle 5"/>
          <p:cNvSpPr/>
          <p:nvPr/>
        </p:nvSpPr>
        <p:spPr>
          <a:xfrm>
            <a:off x="1143000" y="6524625"/>
            <a:ext cx="8001000" cy="15240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000000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pPr>
              <a:lnSpc>
                <a:spcPct val="100000"/>
              </a:lnSpc>
            </a:pPr>
            <a:endParaRPr lang="zh-CN" altLang="en-US" b="0" dirty="0">
              <a:latin typeface="Book Antiqua" panose="02040602050305030304" pitchFamily="18" charset="0"/>
            </a:endParaRPr>
          </a:p>
        </p:txBody>
      </p:sp>
      <p:sp>
        <p:nvSpPr>
          <p:cNvPr id="30726" name="Rectangle 6"/>
          <p:cNvSpPr/>
          <p:nvPr/>
        </p:nvSpPr>
        <p:spPr>
          <a:xfrm>
            <a:off x="0" y="609600"/>
            <a:ext cx="8458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altLang="zh-CN" sz="4400" dirty="0">
                <a:solidFill>
                  <a:srgbClr val="CC00FF"/>
                </a:solidFill>
                <a:latin typeface="Book Antiqua" panose="02040602050305030304" pitchFamily="18" charset="0"/>
              </a:rPr>
              <a:t>few    a few    little   a little</a:t>
            </a:r>
            <a:endParaRPr lang="en-US" altLang="zh-CN" sz="4400" dirty="0">
              <a:solidFill>
                <a:srgbClr val="CC00FF"/>
              </a:solidFill>
              <a:latin typeface="Book Antiqua" panose="02040602050305030304" pitchFamily="18" charset="0"/>
            </a:endParaRPr>
          </a:p>
        </p:txBody>
      </p:sp>
      <p:sp>
        <p:nvSpPr>
          <p:cNvPr id="29703" name="Rectangle 7"/>
          <p:cNvSpPr/>
          <p:nvPr/>
        </p:nvSpPr>
        <p:spPr>
          <a:xfrm>
            <a:off x="381000" y="1828800"/>
            <a:ext cx="83820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Book Antiqua" panose="02040602050305030304" pitchFamily="18" charset="0"/>
              </a:rPr>
              <a:t>1. I have ___________ money. I want to buy a pizza for lunch.</a:t>
            </a:r>
            <a:endParaRPr lang="en-US" altLang="zh-CN" sz="3200" dirty="0">
              <a:latin typeface="Book Antiqua" panose="0204060205030503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Book Antiqua" panose="02040602050305030304" pitchFamily="18" charset="0"/>
              </a:rPr>
              <a:t>2. It is raining too hard. ______ people are in the street. </a:t>
            </a:r>
            <a:endParaRPr lang="en-US" altLang="zh-CN" sz="3200" dirty="0">
              <a:latin typeface="Book Antiqua" panose="0204060205030503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Book Antiqua" panose="02040602050305030304" pitchFamily="18" charset="0"/>
              </a:rPr>
              <a:t>3. We often have _______ days off for National Day.</a:t>
            </a:r>
            <a:endParaRPr lang="en-US" altLang="zh-CN" sz="3200" dirty="0">
              <a:latin typeface="Book Antiqua" panose="0204060205030503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Book Antiqua" panose="02040602050305030304" pitchFamily="18" charset="0"/>
              </a:rPr>
              <a:t>4. Hurry up !There is _____ time .</a:t>
            </a:r>
            <a:endParaRPr lang="en-US" altLang="zh-CN" sz="3200" dirty="0">
              <a:latin typeface="Book Antiqua" panose="0204060205030503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Book Antiqua" panose="02040602050305030304" pitchFamily="18" charset="0"/>
              </a:rPr>
              <a:t>5.Don’t worry .We have _______ time .</a:t>
            </a:r>
            <a:endParaRPr lang="en-US" altLang="zh-CN" sz="3200" dirty="0">
              <a:latin typeface="Book Antiqua" panose="02040602050305030304" pitchFamily="18" charset="0"/>
            </a:endParaRPr>
          </a:p>
        </p:txBody>
      </p:sp>
      <p:sp>
        <p:nvSpPr>
          <p:cNvPr id="30728" name="Text Box 8"/>
          <p:cNvSpPr txBox="1"/>
          <p:nvPr/>
        </p:nvSpPr>
        <p:spPr>
          <a:xfrm>
            <a:off x="2727325" y="1720850"/>
            <a:ext cx="1416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FF3399"/>
                </a:solidFill>
                <a:latin typeface="Times New Roman" panose="02020603050405020304" pitchFamily="18" charset="0"/>
              </a:rPr>
              <a:t>a little</a:t>
            </a:r>
            <a:endParaRPr lang="en-US" altLang="zh-CN" sz="36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Text Box 9"/>
          <p:cNvSpPr txBox="1"/>
          <p:nvPr/>
        </p:nvSpPr>
        <p:spPr>
          <a:xfrm>
            <a:off x="5508625" y="2565400"/>
            <a:ext cx="996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FF3399"/>
                </a:solidFill>
                <a:latin typeface="Times New Roman" panose="02020603050405020304" pitchFamily="18" charset="0"/>
              </a:rPr>
              <a:t>Few</a:t>
            </a:r>
            <a:endParaRPr lang="en-US" altLang="zh-CN" sz="36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0" name="Text Box 10"/>
          <p:cNvSpPr txBox="1"/>
          <p:nvPr/>
        </p:nvSpPr>
        <p:spPr>
          <a:xfrm>
            <a:off x="4427538" y="3644900"/>
            <a:ext cx="1212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FF3399"/>
                </a:solidFill>
                <a:latin typeface="Times New Roman" panose="02020603050405020304" pitchFamily="18" charset="0"/>
              </a:rPr>
              <a:t>a few</a:t>
            </a:r>
            <a:endParaRPr lang="en-US" altLang="zh-CN" sz="36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31" name="Text Box 11"/>
          <p:cNvSpPr txBox="1"/>
          <p:nvPr/>
        </p:nvSpPr>
        <p:spPr>
          <a:xfrm>
            <a:off x="4859338" y="4508500"/>
            <a:ext cx="1187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FF3399"/>
                </a:solidFill>
                <a:latin typeface="Times New Roman" panose="02020603050405020304" pitchFamily="18" charset="0"/>
              </a:rPr>
              <a:t> little</a:t>
            </a:r>
            <a:endParaRPr lang="en-US" altLang="zh-CN" sz="36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8" name="WordArt 15">
            <a:hlinkClick r:id="rId1"/>
          </p:cNvPr>
          <p:cNvSpPr>
            <a:spLocks noTextEdit="1"/>
          </p:cNvSpPr>
          <p:nvPr/>
        </p:nvSpPr>
        <p:spPr>
          <a:xfrm>
            <a:off x="8515350" y="6200775"/>
            <a:ext cx="6286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24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返回</a:t>
            </a:r>
            <a:endParaRPr lang="zh-CN" altLang="en-US" sz="2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33" name="Text Box 16"/>
          <p:cNvSpPr txBox="1"/>
          <p:nvPr/>
        </p:nvSpPr>
        <p:spPr>
          <a:xfrm>
            <a:off x="5580063" y="5157788"/>
            <a:ext cx="1416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</a:pPr>
            <a:r>
              <a:rPr lang="en-US" altLang="zh-CN" sz="3600" dirty="0">
                <a:solidFill>
                  <a:srgbClr val="FF3399"/>
                </a:solidFill>
                <a:latin typeface="Times New Roman" panose="02020603050405020304" pitchFamily="18" charset="0"/>
              </a:rPr>
              <a:t>a little</a:t>
            </a:r>
            <a:endParaRPr lang="en-US" altLang="zh-CN" sz="36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0" name="Text Box 9"/>
          <p:cNvSpPr txBox="1"/>
          <p:nvPr/>
        </p:nvSpPr>
        <p:spPr>
          <a:xfrm>
            <a:off x="0" y="0"/>
            <a:ext cx="7620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latin typeface="Book Antiqua" panose="02040602050305030304" pitchFamily="18" charset="0"/>
              </a:rPr>
              <a:t>Fill in the blanks.</a:t>
            </a:r>
            <a:endParaRPr lang="en-US" altLang="zh-CN" sz="40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75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75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75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75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75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5" grpId="0" animBg="1"/>
      <p:bldP spid="30726" grpId="0"/>
      <p:bldP spid="30728" grpId="0"/>
      <p:bldP spid="30729" grpId="0"/>
      <p:bldP spid="30730" grpId="0"/>
      <p:bldP spid="30731" grpId="0"/>
      <p:bldP spid="307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4"/>
          <p:cNvSpPr txBox="1"/>
          <p:nvPr/>
        </p:nvSpPr>
        <p:spPr>
          <a:xfrm>
            <a:off x="900113" y="476250"/>
            <a:ext cx="62642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pic>
        <p:nvPicPr>
          <p:cNvPr id="4099" name="Picture 2" descr="npo000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0"/>
            <a:ext cx="8569325" cy="488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6"/>
          <p:cNvSpPr txBox="1"/>
          <p:nvPr/>
        </p:nvSpPr>
        <p:spPr>
          <a:xfrm>
            <a:off x="250825" y="5013325"/>
            <a:ext cx="889317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800" dirty="0">
                <a:solidFill>
                  <a:srgbClr val="FF0066"/>
                </a:solidFill>
                <a:latin typeface="Arial" panose="020B0604020202020204" pitchFamily="34" charset="0"/>
              </a:rPr>
              <a:t>Do you think they need to go to school?</a:t>
            </a:r>
            <a:endParaRPr lang="en-US" altLang="zh-CN" sz="48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6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2"/>
          <p:cNvSpPr txBox="1"/>
          <p:nvPr/>
        </p:nvSpPr>
        <p:spPr>
          <a:xfrm>
            <a:off x="0" y="981075"/>
            <a:ext cx="4114800" cy="448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得更努力</a:t>
            </a:r>
            <a:r>
              <a:rPr kumimoji="0" lang="zh-CN" altLang="en-US" sz="1800" b="0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kumimoji="0" lang="zh-CN" altLang="en-US" sz="1800" b="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2.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像看电视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3.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更少的广告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4.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理想学校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5.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举行重要的比赛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6.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学校是什么样</a:t>
            </a: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?</a:t>
            </a:r>
            <a:endParaRPr kumimoji="0" lang="en-US" altLang="x-none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7.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今年秋天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8.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你去哪儿？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8" name="Text Box 3"/>
          <p:cNvSpPr txBox="1"/>
          <p:nvPr/>
        </p:nvSpPr>
        <p:spPr>
          <a:xfrm>
            <a:off x="3779838" y="908050"/>
            <a:ext cx="7010400" cy="448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" altLang="zh-CN" sz="36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have to work harder</a:t>
            </a:r>
            <a:endParaRPr lang="" altLang="zh-CN" sz="3600" dirty="0">
              <a:solidFill>
                <a:srgbClr val="66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" altLang="zh-CN" sz="36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be like watching TV</a:t>
            </a:r>
            <a:endParaRPr lang="" altLang="zh-CN" sz="3600" dirty="0">
              <a:solidFill>
                <a:srgbClr val="66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" altLang="zh-CN" sz="36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fewer advertisements</a:t>
            </a:r>
            <a:endParaRPr lang="" altLang="zh-CN" sz="3600" dirty="0">
              <a:solidFill>
                <a:srgbClr val="66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" altLang="zh-CN" sz="36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an ideal school</a:t>
            </a:r>
            <a:endParaRPr lang="" altLang="zh-CN" sz="3600" dirty="0">
              <a:solidFill>
                <a:srgbClr val="66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" altLang="zh-CN" sz="36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have an important match</a:t>
            </a:r>
            <a:endParaRPr lang="" altLang="zh-CN" sz="3600" dirty="0">
              <a:solidFill>
                <a:srgbClr val="66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" altLang="zh-CN" sz="36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What’s school like?</a:t>
            </a:r>
            <a:endParaRPr lang="" altLang="zh-CN" sz="3600" dirty="0">
              <a:solidFill>
                <a:srgbClr val="66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" altLang="zh-CN" sz="36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this autumn</a:t>
            </a:r>
            <a:endParaRPr lang="" altLang="zh-CN" sz="3600" dirty="0">
              <a:solidFill>
                <a:srgbClr val="66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" altLang="zh-CN" sz="36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Where are you going?</a:t>
            </a:r>
            <a:endParaRPr lang="" altLang="zh-CN" sz="3600" dirty="0">
              <a:solidFill>
                <a:srgbClr val="66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0725" name="Text Box 5"/>
          <p:cNvSpPr txBox="1"/>
          <p:nvPr/>
        </p:nvSpPr>
        <p:spPr>
          <a:xfrm>
            <a:off x="144463" y="22225"/>
            <a:ext cx="1054893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CC00FF"/>
                </a:solidFill>
                <a:latin typeface="Monotype Corsiva" panose="03010101010201010101" pitchFamily="66" charset="0"/>
              </a:rPr>
              <a:t>Practice 3: phrases and sentences</a:t>
            </a:r>
            <a:endParaRPr lang="en-US" altLang="zh-CN" sz="4000" dirty="0">
              <a:solidFill>
                <a:srgbClr val="CC00FF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8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charRg st="8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charRg st="15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23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charRg st="23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5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charRg st="5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charRg st="57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748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2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748">
                                            <p:txEl>
                                              <p:charRg st="2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4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748">
                                            <p:txEl>
                                              <p:charRg st="4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6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748">
                                            <p:txEl>
                                              <p:charRg st="61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7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748">
                                            <p:txEl>
                                              <p:charRg st="77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10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748">
                                            <p:txEl>
                                              <p:charRg st="101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121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1748">
                                            <p:txEl>
                                              <p:charRg st="121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charRg st="133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1748">
                                            <p:txEl>
                                              <p:charRg st="133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5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7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2"/>
          <p:cNvSpPr txBox="1"/>
          <p:nvPr/>
        </p:nvSpPr>
        <p:spPr>
          <a:xfrm>
            <a:off x="0" y="765175"/>
            <a:ext cx="3851275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9.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给我堂兄买卡车 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10.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在我们学校附近的商店</a:t>
            </a:r>
            <a:r>
              <a:rPr kumimoji="0" lang="zh-CN" altLang="en-US" sz="1800" b="0" kern="1200" cap="none" spc="0" normalizeH="0" baseline="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kumimoji="0" lang="zh-CN" altLang="en-US" sz="1800" b="0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11.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看电影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12.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周末计划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13.</a:t>
            </a:r>
            <a:r>
              <a:rPr kumimoji="0" lang="zh-CN" altLang="en-US" sz="3600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在本周六练习</a:t>
            </a: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Text Box 3"/>
          <p:cNvSpPr txBox="1"/>
          <p:nvPr/>
        </p:nvSpPr>
        <p:spPr>
          <a:xfrm>
            <a:off x="3779838" y="762000"/>
            <a:ext cx="7010400" cy="3387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kern="1200" cap="none" spc="0" normalizeH="0" baseline="0" noProof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buy a truck for my cousin</a:t>
            </a:r>
            <a:endParaRPr kumimoji="0" lang="en-US" sz="3600" kern="1200" cap="none" spc="0" normalizeH="0" baseline="0" noProof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kern="1200" cap="none" spc="0" normalizeH="0" baseline="0" noProof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in the shop near our school</a:t>
            </a:r>
            <a:endParaRPr kumimoji="0" lang="en-US" sz="3600" kern="1200" cap="none" spc="0" normalizeH="0" baseline="0" noProof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600" kern="1200" cap="none" spc="0" normalizeH="0" baseline="0" noProof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kern="1200" cap="none" spc="0" normalizeH="0" baseline="0" noProof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see/watch a film/movie</a:t>
            </a:r>
            <a:endParaRPr kumimoji="0" lang="en-US" sz="3600" kern="1200" cap="none" spc="0" normalizeH="0" baseline="0" noProof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kern="1200" cap="none" spc="0" normalizeH="0" baseline="0" noProof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the plan for the weekend</a:t>
            </a:r>
            <a:endParaRPr kumimoji="0" lang="en-US" sz="3600" kern="1200" cap="none" spc="0" normalizeH="0" baseline="0" noProof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  <a:p>
            <a:pPr marR="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kern="1200" cap="none" spc="0" normalizeH="0" baseline="0" noProof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practise this Saturday</a:t>
            </a:r>
            <a:endParaRPr kumimoji="0" lang="en-US" sz="3600" kern="1200" cap="none" spc="0" normalizeH="0" baseline="0" noProof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1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charRg st="11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26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charRg st="26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3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charRg st="33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charRg st="4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26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772">
                                            <p:txEl>
                                              <p:charRg st="26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772">
                                            <p:txEl>
                                              <p:charRg st="55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78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772">
                                            <p:txEl>
                                              <p:charRg st="78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charRg st="103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772">
                                            <p:txEl>
                                              <p:charRg st="103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矩形 33794"/>
          <p:cNvSpPr>
            <a:spLocks noTextEdit="1"/>
          </p:cNvSpPr>
          <p:nvPr/>
        </p:nvSpPr>
        <p:spPr>
          <a:xfrm>
            <a:off x="1979613" y="0"/>
            <a:ext cx="5040312" cy="1341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944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Monotype Corsiva" panose="03010101010201010101" pitchFamily="66" charset="0"/>
                <a:ea typeface="Monotype Corsiva" panose="03010101010201010101" pitchFamily="66" charset="0"/>
              </a:rPr>
              <a:t>Discussion</a:t>
            </a:r>
            <a:endParaRPr lang="zh-CN" altLang="en-US" sz="48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Monotype Corsiva" panose="03010101010201010101" pitchFamily="66" charset="0"/>
              <a:ea typeface="Monotype Corsiva" panose="03010101010201010101" pitchFamily="66" charset="0"/>
            </a:endParaRPr>
          </a:p>
        </p:txBody>
      </p:sp>
      <p:sp>
        <p:nvSpPr>
          <p:cNvPr id="33796" name="文本框 33795"/>
          <p:cNvSpPr txBox="1"/>
          <p:nvPr/>
        </p:nvSpPr>
        <p:spPr>
          <a:xfrm>
            <a:off x="0" y="1773238"/>
            <a:ext cx="9180513" cy="341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1.Can we just sleep and eat ? Why</a:t>
            </a:r>
            <a:r>
              <a:rPr lang="zh-CN" altLang="en-US" sz="3200" dirty="0">
                <a:solidFill>
                  <a:srgbClr val="0000CC"/>
                </a:solidFill>
                <a:latin typeface="Arial Narrow" panose="020B0606020202030204" pitchFamily="34" charset="0"/>
              </a:rPr>
              <a:t>？</a:t>
            </a:r>
            <a:endParaRPr lang="zh-CN" altLang="en-US" sz="3200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sz="3200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2.What should(</a:t>
            </a:r>
            <a:r>
              <a:rPr lang="zh-CN" altLang="en-US" sz="3200" dirty="0">
                <a:solidFill>
                  <a:srgbClr val="0000CC"/>
                </a:solidFill>
                <a:latin typeface="Arial Narrow" panose="020B0606020202030204" pitchFamily="34" charset="0"/>
              </a:rPr>
              <a:t>应该</a:t>
            </a: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) we do at school?</a:t>
            </a:r>
            <a:endParaRPr lang="en-US" altLang="zh-CN" sz="320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sz="320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3200">
                <a:solidFill>
                  <a:srgbClr val="0000CC"/>
                </a:solidFill>
                <a:latin typeface="Arial Narrow" panose="020B0606020202030204" pitchFamily="34" charset="0"/>
              </a:rPr>
              <a:t>3.What after-school activities can we do at school?</a:t>
            </a:r>
            <a:r>
              <a:rPr lang="en-US" altLang="zh-CN" sz="3600">
                <a:latin typeface="Comic Sans MS" panose="030F0702030302020204" pitchFamily="66" charset="0"/>
              </a:rPr>
              <a:t> </a:t>
            </a:r>
            <a:endParaRPr lang="en-US" altLang="zh-CN" sz="360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zh-CN" altLang="en-US" sz="3600" b="0" u="sng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36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6">
                                            <p:txEl>
                                              <p:charRg st="36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charRg st="7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796">
                                            <p:txEl>
                                              <p:charRg st="72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9" name="副标题 34818"/>
          <p:cNvSpPr>
            <a:spLocks noGrp="1"/>
          </p:cNvSpPr>
          <p:nvPr>
            <p:ph type="subTitle" idx="1"/>
          </p:nvPr>
        </p:nvSpPr>
        <p:spPr>
          <a:xfrm>
            <a:off x="0" y="1700213"/>
            <a:ext cx="8748713" cy="4267200"/>
          </a:xfrm>
          <a:ln/>
        </p:spPr>
        <p:txBody>
          <a:bodyPr vert="horz" wrap="square" lIns="91440" tIns="45720" rIns="91440" bIns="45720" anchor="t"/>
          <a:p>
            <a:pPr algn="l"/>
            <a:r>
              <a:rPr lang="en-US" altLang="zh-CN" sz="3200" b="1" i="1" kern="1200">
                <a:latin typeface="+mn-lt"/>
                <a:ea typeface="+mn-ea"/>
                <a:cs typeface="+mn-cs"/>
              </a:rPr>
              <a:t>Reading is to the mind while exercise to the body.</a:t>
            </a:r>
            <a:endParaRPr lang="en-US" altLang="zh-CN" sz="3200" b="1" i="1" kern="1200">
              <a:latin typeface="+mn-lt"/>
              <a:ea typeface="+mn-ea"/>
              <a:cs typeface="+mn-cs"/>
            </a:endParaRPr>
          </a:p>
          <a:p>
            <a:pPr algn="l"/>
            <a:r>
              <a:rPr lang="zh-CN" altLang="en-US" sz="3600" b="1" kern="1200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读书健脑，运动强身 </a:t>
            </a:r>
            <a:endParaRPr lang="zh-CN" altLang="en-US" sz="3600" b="1" kern="1200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/>
            <a:endParaRPr lang="zh-CN" altLang="en-US" sz="3600" b="1" kern="1200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4820" name="矩形 34819"/>
          <p:cNvSpPr/>
          <p:nvPr/>
        </p:nvSpPr>
        <p:spPr>
          <a:xfrm>
            <a:off x="0" y="3933825"/>
            <a:ext cx="8305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en-US" altLang="zh-CN" sz="3600" i="1">
                <a:latin typeface="Times New Roman" panose="02020603050405020304" pitchFamily="18" charset="0"/>
              </a:rPr>
              <a:t>Success belongs to the persevering.</a:t>
            </a:r>
            <a:endParaRPr lang="en-US" altLang="zh-CN" sz="3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坚持就是胜利</a:t>
            </a:r>
            <a:endParaRPr lang="zh-CN" altLang="en-US" sz="3600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796" name="矩形 34820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3492500" cy="792163"/>
          </a:xfrm>
          <a:prstGeom prst="rect">
            <a:avLst/>
          </a:prstGeom>
        </p:spPr>
        <p:txBody>
          <a:bodyPr wrap="none" numCol="1" fromWordArt="1">
            <a:prstTxWarp prst="textFadeRight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0" cap="none" spc="0" normalizeH="0" baseline="0" noProof="0" smtClean="0">
                <a:ln w="9525">
                  <a:solidFill>
                    <a:srgbClr val="00CC00"/>
                  </a:solidFill>
                  <a:rou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Comic Sans MS" panose="030F0702030302020204"/>
                <a:ea typeface="宋体" panose="02010600030101010101" pitchFamily="2" charset="-122"/>
                <a:cs typeface="+mn-cs"/>
              </a:rPr>
              <a:t>Proverb </a:t>
            </a:r>
            <a:r>
              <a:rPr kumimoji="0" lang="zh-CN" altLang="en-US" sz="4800" b="1" i="0" u="none" strike="noStrike" kern="10" cap="none" spc="0" normalizeH="0" baseline="0" noProof="0" smtClean="0">
                <a:ln w="9525">
                  <a:solidFill>
                    <a:srgbClr val="00CC00"/>
                  </a:solidFill>
                  <a:rou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Comic Sans MS" panose="030F0702030302020204"/>
                <a:ea typeface="宋体" panose="02010600030101010101" pitchFamily="2" charset="-122"/>
                <a:cs typeface="+mn-cs"/>
              </a:rPr>
              <a:t>谚语</a:t>
            </a:r>
            <a:endParaRPr kumimoji="0" lang="zh-CN" altLang="en-US" sz="4800" b="1" i="0" u="none" strike="noStrike" kern="10" cap="none" spc="0" normalizeH="0" baseline="0" noProof="0" smtClean="0">
              <a:ln w="9525">
                <a:solidFill>
                  <a:srgbClr val="00CC00"/>
                </a:solidFill>
                <a:round/>
              </a:ln>
              <a:solidFill>
                <a:srgbClr val="FFCC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Comic Sans MS" panose="030F07020303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5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charRg st="5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charRg st="5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20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20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20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3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4820">
                                            <p:txEl>
                                              <p:charRg st="3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4820">
                                            <p:txEl>
                                              <p:charRg st="3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4820">
                                            <p:txEl>
                                              <p:charRg st="3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9" name="矩形 35842"/>
          <p:cNvSpPr>
            <a:spLocks noTextEdit="1"/>
          </p:cNvSpPr>
          <p:nvPr/>
        </p:nvSpPr>
        <p:spPr>
          <a:xfrm>
            <a:off x="1476375" y="1196975"/>
            <a:ext cx="6335713" cy="41036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6"/>
              </a:avLst>
            </a:prstTxWarp>
            <a:normAutofit/>
          </a:bodyPr>
          <a:p>
            <a:pPr algn="ctr"/>
            <a:r>
              <a:rPr lang="zh-CN" altLang="en-US" sz="4400" b="1" i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 school, love life</a:t>
            </a:r>
            <a:endParaRPr lang="zh-CN" altLang="en-US" sz="4400" b="1" i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0" name="图片 35843" descr="20080512111405404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3357563"/>
            <a:ext cx="27432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4" descr="7893287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WordArt 5"/>
          <p:cNvSpPr>
            <a:spLocks noTextEdit="1"/>
          </p:cNvSpPr>
          <p:nvPr/>
        </p:nvSpPr>
        <p:spPr>
          <a:xfrm>
            <a:off x="2555875" y="2276475"/>
            <a:ext cx="31686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Goodbye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900113" y="476250"/>
            <a:ext cx="62642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pic>
        <p:nvPicPr>
          <p:cNvPr id="5123" name="Picture 2" descr="npo000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4313"/>
            <a:ext cx="8569325" cy="488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/>
          <p:cNvSpPr txBox="1"/>
          <p:nvPr/>
        </p:nvSpPr>
        <p:spPr>
          <a:xfrm>
            <a:off x="0" y="188913"/>
            <a:ext cx="8893175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400" dirty="0">
                <a:latin typeface="Arial" panose="020B0604020202020204" pitchFamily="34" charset="0"/>
              </a:rPr>
              <a:t>Task2  :  </a:t>
            </a:r>
            <a:r>
              <a:rPr lang="en-US" altLang="zh-CN" sz="6600" dirty="0">
                <a:solidFill>
                  <a:srgbClr val="CC00FF"/>
                </a:solidFill>
                <a:latin typeface="Monotype Corsiva" panose="03010101010201010101" pitchFamily="66" charset="0"/>
              </a:rPr>
              <a:t>Listening </a:t>
            </a:r>
            <a:endParaRPr lang="en-US" altLang="zh-CN" sz="6600" dirty="0">
              <a:solidFill>
                <a:srgbClr val="CC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9" name="Com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25" y="119697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714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6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ext Box 4"/>
          <p:cNvSpPr txBox="1"/>
          <p:nvPr/>
        </p:nvSpPr>
        <p:spPr>
          <a:xfrm>
            <a:off x="323850" y="620713"/>
            <a:ext cx="112331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400" dirty="0">
                <a:solidFill>
                  <a:srgbClr val="CC00FF"/>
                </a:solidFill>
                <a:latin typeface="Monotype Corsiva" panose="03010101010201010101" pitchFamily="66" charset="0"/>
              </a:rPr>
              <a:t>1.Listen and answer :</a:t>
            </a:r>
            <a:endParaRPr lang="en-US" altLang="zh-CN" sz="4400" dirty="0">
              <a:solidFill>
                <a:srgbClr val="CC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171" name="Text Box 5"/>
          <p:cNvSpPr txBox="1"/>
          <p:nvPr/>
        </p:nvSpPr>
        <p:spPr>
          <a:xfrm>
            <a:off x="0" y="2276475"/>
            <a:ext cx="82819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1. </a:t>
            </a:r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</a:rPr>
              <a:t>What does Eddie think school is like ?</a:t>
            </a:r>
            <a:endParaRPr lang="en-US" altLang="zh-CN" sz="36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6"/>
          <p:cNvSpPr txBox="1"/>
          <p:nvPr/>
        </p:nvSpPr>
        <p:spPr>
          <a:xfrm>
            <a:off x="323850" y="3860800"/>
            <a:ext cx="7777163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</a:rPr>
              <a:t>It is like watching TV, but there are fewer advertisements.</a:t>
            </a:r>
            <a:endParaRPr lang="en-US" altLang="zh-CN" sz="36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矩形 8194"/>
          <p:cNvSpPr>
            <a:spLocks noTextEdit="1"/>
          </p:cNvSpPr>
          <p:nvPr/>
        </p:nvSpPr>
        <p:spPr>
          <a:xfrm rot="634811">
            <a:off x="0" y="0"/>
            <a:ext cx="6119813" cy="2057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54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40000" scaled="1"/>
                  <a:tileRect/>
                </a:gradFill>
                <a:latin typeface="迷你简剪纸" charset="0"/>
                <a:ea typeface="迷你简剪纸" charset="0"/>
              </a:rPr>
              <a:t>Act it out!</a:t>
            </a:r>
            <a:endParaRPr lang="zh-CN" altLang="en-US" sz="54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740000" scaled="1"/>
                <a:tileRect/>
              </a:gradFill>
              <a:latin typeface="迷你简剪纸" charset="0"/>
              <a:ea typeface="迷你简剪纸" charset="0"/>
            </a:endParaRPr>
          </a:p>
        </p:txBody>
      </p:sp>
      <p:sp>
        <p:nvSpPr>
          <p:cNvPr id="7172" name="文本占位符 8195"/>
          <p:cNvSpPr/>
          <p:nvPr>
            <p:ph idx="1"/>
          </p:nvPr>
        </p:nvSpPr>
        <p:spPr>
          <a:xfrm>
            <a:off x="1403350" y="1557338"/>
            <a:ext cx="6858000" cy="4495800"/>
          </a:xfrm>
          <a:ln/>
        </p:spPr>
        <p:txBody>
          <a:bodyPr vert="horz" wrap="square" lIns="91440" tIns="45720" rIns="91440" bIns="45720" anchor="t"/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b="1">
                <a:solidFill>
                  <a:srgbClr val="0000CC"/>
                </a:solidFill>
                <a:latin typeface="Arial Narrow" panose="020B0606020202030204" pitchFamily="34" charset="0"/>
              </a:rPr>
              <a:t>Use different tones and body languages .(</a:t>
            </a:r>
            <a:r>
              <a:rPr lang="zh-CN" altLang="en-US" b="1" dirty="0">
                <a:solidFill>
                  <a:srgbClr val="0000CC"/>
                </a:solidFill>
                <a:latin typeface="Arial Narrow" panose="020B0606020202030204" pitchFamily="34" charset="0"/>
              </a:rPr>
              <a:t>语气和肢体语言</a:t>
            </a:r>
            <a:r>
              <a:rPr lang="en-US" altLang="zh-CN" b="1">
                <a:solidFill>
                  <a:srgbClr val="0000CC"/>
                </a:solidFill>
                <a:latin typeface="Arial Narrow" panose="020B0606020202030204" pitchFamily="34" charset="0"/>
              </a:rPr>
              <a:t>)</a:t>
            </a:r>
            <a:endParaRPr lang="en-US" altLang="zh-CN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b="1">
                <a:solidFill>
                  <a:srgbClr val="0000CC"/>
                </a:solidFill>
                <a:latin typeface="Arial Narrow" panose="020B0606020202030204" pitchFamily="34" charset="0"/>
              </a:rPr>
              <a:t>Add your own words to make the dialogue longer and more interesting.</a:t>
            </a:r>
            <a:r>
              <a:rPr lang="zh-CN" altLang="en-US" b="1" dirty="0">
                <a:solidFill>
                  <a:srgbClr val="0000CC"/>
                </a:solidFill>
                <a:latin typeface="Arial Narrow" panose="020B0606020202030204" pitchFamily="34" charset="0"/>
              </a:rPr>
              <a:t>（用自己的语言使对话更长、更有趣）</a:t>
            </a:r>
            <a:r>
              <a:rPr lang="en-US" altLang="zh-CN" b="1">
                <a:solidFill>
                  <a:srgbClr val="0000CC"/>
                </a:solidFill>
                <a:latin typeface="Arial Narrow" panose="020B0606020202030204" pitchFamily="34" charset="0"/>
              </a:rPr>
              <a:t>.</a:t>
            </a:r>
            <a:endParaRPr lang="en-US" altLang="zh-CN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图片 8196" descr="Comic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365625"/>
            <a:ext cx="31686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1258888" y="692150"/>
            <a:ext cx="59055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</a:endParaRPr>
          </a:p>
        </p:txBody>
      </p:sp>
      <p:pic>
        <p:nvPicPr>
          <p:cNvPr id="8195" name="Picture 3" descr="world_pol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79512"/>
            <a:ext cx="9324975" cy="6624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4"/>
          <p:cNvSpPr txBox="1"/>
          <p:nvPr/>
        </p:nvSpPr>
        <p:spPr>
          <a:xfrm>
            <a:off x="6372225" y="1268413"/>
            <a:ext cx="17287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</a:rPr>
              <a:t>China</a:t>
            </a:r>
            <a:r>
              <a:rPr lang="en-US" altLang="zh-CN" sz="1800" b="0" dirty="0">
                <a:latin typeface="Arial" panose="020B0604020202020204" pitchFamily="34" charset="0"/>
              </a:rPr>
              <a:t> </a:t>
            </a:r>
            <a:endParaRPr lang="en-US" altLang="zh-CN" sz="1800" b="0" dirty="0"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900113" y="1052513"/>
            <a:ext cx="1728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66"/>
                </a:solidFill>
                <a:latin typeface="Arial" panose="020B0604020202020204" pitchFamily="34" charset="0"/>
              </a:rPr>
              <a:t>the USA</a:t>
            </a:r>
            <a:endParaRPr lang="en-US" altLang="zh-CN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3563938" y="333375"/>
            <a:ext cx="14398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66"/>
                </a:solidFill>
                <a:latin typeface="Arial" panose="020B0604020202020204" pitchFamily="34" charset="0"/>
              </a:rPr>
              <a:t>the UK</a:t>
            </a:r>
            <a:endParaRPr lang="en-US" altLang="zh-CN" sz="24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3492500" y="620713"/>
            <a:ext cx="10810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rgbClr val="FF0066"/>
                </a:solidFill>
                <a:latin typeface="Arial" panose="020B0604020202020204" pitchFamily="34" charset="0"/>
              </a:rPr>
              <a:t>France</a:t>
            </a:r>
            <a:endParaRPr lang="en-US" altLang="zh-CN" sz="20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Text Box 8"/>
          <p:cNvSpPr txBox="1"/>
          <p:nvPr/>
        </p:nvSpPr>
        <p:spPr>
          <a:xfrm>
            <a:off x="6300788" y="3213100"/>
            <a:ext cx="19431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FF0066"/>
                </a:solidFill>
                <a:latin typeface="Arial" panose="020B0604020202020204" pitchFamily="34" charset="0"/>
              </a:rPr>
              <a:t>Australia</a:t>
            </a:r>
            <a:endParaRPr lang="en-US" altLang="zh-CN" sz="2400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en-US" altLang="zh-CN" sz="24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9225" name="Text Box 9"/>
          <p:cNvSpPr txBox="1"/>
          <p:nvPr/>
        </p:nvSpPr>
        <p:spPr>
          <a:xfrm>
            <a:off x="179388" y="5791200"/>
            <a:ext cx="89646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000" dirty="0">
                <a:solidFill>
                  <a:srgbClr val="3333FF"/>
                </a:solidFill>
                <a:latin typeface="Arial" panose="020B0604020202020204" pitchFamily="34" charset="0"/>
              </a:rPr>
              <a:t>What language(</a:t>
            </a:r>
            <a:r>
              <a:rPr lang="zh-CN" altLang="en-US" sz="4000" dirty="0">
                <a:solidFill>
                  <a:srgbClr val="3333FF"/>
                </a:solidFill>
                <a:latin typeface="Arial" panose="020B0604020202020204" pitchFamily="34" charset="0"/>
              </a:rPr>
              <a:t>语言</a:t>
            </a:r>
            <a:r>
              <a:rPr lang="en-US" altLang="zh-CN" sz="4000" dirty="0">
                <a:solidFill>
                  <a:srgbClr val="3333FF"/>
                </a:solidFill>
                <a:latin typeface="Arial" panose="020B0604020202020204" pitchFamily="34" charset="0"/>
              </a:rPr>
              <a:t>) do  they speak?</a:t>
            </a:r>
            <a:endParaRPr lang="en-US" altLang="zh-CN" sz="40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-468312" y="4997450"/>
            <a:ext cx="8640762" cy="186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What countries do you know?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u=3469931885,105150247&amp;gp=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3043238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5" descr="gb-uj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133600"/>
            <a:ext cx="3090862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6" descr="american-fla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133600"/>
            <a:ext cx="2971800" cy="237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 7"/>
          <p:cNvSpPr/>
          <p:nvPr/>
        </p:nvSpPr>
        <p:spPr>
          <a:xfrm>
            <a:off x="250825" y="188913"/>
            <a:ext cx="8569325" cy="1766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400" dirty="0">
                <a:solidFill>
                  <a:srgbClr val="CC00FF"/>
                </a:solidFill>
                <a:latin typeface="Arial" panose="020B0604020202020204" pitchFamily="34" charset="0"/>
              </a:rPr>
              <a:t>Do you know which countries </a:t>
            </a:r>
            <a:endParaRPr lang="en-US" altLang="zh-CN" sz="4400" dirty="0">
              <a:solidFill>
                <a:srgbClr val="CC00FF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4400" dirty="0">
                <a:solidFill>
                  <a:srgbClr val="CC00FF"/>
                </a:solidFill>
                <a:latin typeface="Arial" panose="020B0604020202020204" pitchFamily="34" charset="0"/>
              </a:rPr>
              <a:t> the flags stand  for?</a:t>
            </a:r>
            <a:endParaRPr lang="en-US" altLang="zh-CN" sz="44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Rectangle 8"/>
          <p:cNvSpPr/>
          <p:nvPr/>
        </p:nvSpPr>
        <p:spPr>
          <a:xfrm>
            <a:off x="468313" y="4646613"/>
            <a:ext cx="145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</a:rPr>
              <a:t>China</a:t>
            </a:r>
            <a:endParaRPr lang="en-US" altLang="zh-CN" sz="36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Rectangle 9"/>
          <p:cNvSpPr/>
          <p:nvPr/>
        </p:nvSpPr>
        <p:spPr>
          <a:xfrm>
            <a:off x="3563938" y="4724400"/>
            <a:ext cx="1784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</a:rPr>
              <a:t>England</a:t>
            </a:r>
            <a:endParaRPr lang="en-US" altLang="zh-CN" sz="32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Rectangle 10"/>
          <p:cNvSpPr/>
          <p:nvPr/>
        </p:nvSpPr>
        <p:spPr>
          <a:xfrm>
            <a:off x="6443663" y="4724400"/>
            <a:ext cx="196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</a:rPr>
              <a:t>the USA</a:t>
            </a:r>
            <a:endParaRPr lang="en-US" altLang="zh-CN" sz="36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Text Box 13"/>
          <p:cNvSpPr txBox="1"/>
          <p:nvPr/>
        </p:nvSpPr>
        <p:spPr>
          <a:xfrm>
            <a:off x="2987675" y="5300663"/>
            <a:ext cx="3384550" cy="2043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</a:rPr>
              <a:t>Britain </a:t>
            </a:r>
            <a:endParaRPr lang="en-US" altLang="zh-CN" sz="3200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</a:rPr>
              <a:t>      the UK</a:t>
            </a:r>
            <a:endParaRPr lang="en-US" altLang="zh-CN" sz="3200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en-US" altLang="zh-CN" sz="32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Group 2"/>
          <p:cNvGrpSpPr/>
          <p:nvPr/>
        </p:nvGrpSpPr>
        <p:grpSpPr>
          <a:xfrm>
            <a:off x="0" y="1066800"/>
            <a:ext cx="9144000" cy="4572000"/>
            <a:chOff x="0" y="0"/>
            <a:chExt cx="5184" cy="2304"/>
          </a:xfrm>
        </p:grpSpPr>
        <p:sp>
          <p:nvSpPr>
            <p:cNvPr id="10247" name="AutoShape 17"/>
            <p:cNvSpPr/>
            <p:nvPr/>
          </p:nvSpPr>
          <p:spPr>
            <a:xfrm>
              <a:off x="0" y="0"/>
              <a:ext cx="5184" cy="2304"/>
            </a:xfrm>
            <a:prstGeom prst="cloudCallout">
              <a:avLst>
                <a:gd name="adj1" fmla="val 36403"/>
                <a:gd name="adj2" fmla="val 57944"/>
              </a:avLst>
            </a:prstGeom>
            <a:gradFill rotWithShape="0">
              <a:gsLst>
                <a:gs pos="0">
                  <a:srgbClr val="FFFF99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  <a:tileRect/>
            </a:gradFill>
            <a:ln w="19050" cap="rnd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pPr algn="ctr">
                <a:lnSpc>
                  <a:spcPct val="100000"/>
                </a:lnSpc>
              </a:pP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248" name="Text Box 18"/>
            <p:cNvSpPr txBox="1"/>
            <p:nvPr/>
          </p:nvSpPr>
          <p:spPr>
            <a:xfrm>
              <a:off x="672" y="528"/>
              <a:ext cx="4320" cy="4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4800" dirty="0">
                  <a:solidFill>
                    <a:srgbClr val="CC0000"/>
                  </a:solidFill>
                  <a:latin typeface="Monotype Corsiva" panose="03010101010201010101" pitchFamily="66" charset="0"/>
                </a:rPr>
                <a:t> </a:t>
              </a:r>
              <a:endParaRPr lang="en-US" altLang="zh-CN" sz="4800" dirty="0">
                <a:solidFill>
                  <a:srgbClr val="CC0000"/>
                </a:solidFill>
                <a:latin typeface="Monotype Corsiva" panose="03010101010201010101" pitchFamily="66" charset="0"/>
              </a:endParaRPr>
            </a:p>
          </p:txBody>
        </p:sp>
      </p:grpSp>
      <p:sp>
        <p:nvSpPr>
          <p:cNvPr id="10243" name="Text Box 4"/>
          <p:cNvSpPr txBox="1"/>
          <p:nvPr/>
        </p:nvSpPr>
        <p:spPr>
          <a:xfrm>
            <a:off x="1371600" y="533400"/>
            <a:ext cx="2133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b="0" dirty="0">
                <a:solidFill>
                  <a:schemeClr val="accent2"/>
                </a:solidFill>
                <a:latin typeface="Arial" panose="020B0604020202020204" pitchFamily="34" charset="0"/>
              </a:rPr>
              <a:t>Attention:</a:t>
            </a:r>
            <a:endParaRPr lang="en-US" altLang="zh-CN" sz="3600" b="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 Box 5"/>
          <p:cNvSpPr txBox="1"/>
          <p:nvPr/>
        </p:nvSpPr>
        <p:spPr>
          <a:xfrm>
            <a:off x="1143000" y="1905000"/>
            <a:ext cx="67818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3600" b="0" dirty="0">
                <a:latin typeface="Arial" panose="020B0604020202020204" pitchFamily="34" charset="0"/>
              </a:rPr>
              <a:t>     People speak English in both Britain and the USA. However, sometimes they use different words which mean the same thing.</a:t>
            </a:r>
            <a:endParaRPr lang="en-US" altLang="zh-CN" sz="3600" b="0" dirty="0">
              <a:latin typeface="Arial" panose="020B0604020202020204" pitchFamily="34" charset="0"/>
            </a:endParaRPr>
          </a:p>
        </p:txBody>
      </p:sp>
      <p:pic>
        <p:nvPicPr>
          <p:cNvPr id="10245" name="Picture 1026" descr="npo0000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0" y="5410200"/>
            <a:ext cx="1295400" cy="114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9" descr="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976313" cy="108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4229</Words>
  <Application>WPS 演示</Application>
  <PresentationFormat>在屏幕上显示</PresentationFormat>
  <Paragraphs>363</Paragraphs>
  <Slides>35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Arial Black</vt:lpstr>
      <vt:lpstr>黑体</vt:lpstr>
      <vt:lpstr>Tahoma</vt:lpstr>
      <vt:lpstr>Times New Roman</vt:lpstr>
      <vt:lpstr>Wingdings 2</vt:lpstr>
      <vt:lpstr>Monotype Corsiva</vt:lpstr>
      <vt:lpstr>Arial Narrow</vt:lpstr>
      <vt:lpstr>Book Antiqua</vt:lpstr>
      <vt:lpstr>Arial Unicode MS</vt:lpstr>
      <vt:lpstr>楷体_GB2312</vt:lpstr>
      <vt:lpstr>Comic Sans MS</vt:lpstr>
      <vt:lpstr>新宋体</vt:lpstr>
      <vt:lpstr>Comic Sans MS</vt:lpstr>
      <vt:lpstr>迷你简剪纸</vt:lpstr>
      <vt:lpstr>微软雅黑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46</cp:revision>
  <dcterms:created xsi:type="dcterms:W3CDTF">2006-10-15T09:51:41Z</dcterms:created>
  <dcterms:modified xsi:type="dcterms:W3CDTF">2018-09-16T23:46:08Z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000800f214000000000001024140</vt:lpwstr>
  </property>
  <property fmtid="{D5CDD505-2E9C-101B-9397-08002B2CF9AE}" pid="3" name="KSOProductBuildVer">
    <vt:lpwstr>2052-10.1.0.7400</vt:lpwstr>
  </property>
</Properties>
</file>