
<file path=[Content_Types].xml><?xml version="1.0" encoding="utf-8"?>
<Types xmlns="http://schemas.openxmlformats.org/package/2006/content-types"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68" r:id="rId3"/>
    <p:sldId id="274" r:id="rId4"/>
    <p:sldId id="330" r:id="rId5"/>
    <p:sldId id="376" r:id="rId6"/>
    <p:sldId id="332" r:id="rId7"/>
    <p:sldId id="377" r:id="rId8"/>
    <p:sldId id="369" r:id="rId9"/>
    <p:sldId id="379" r:id="rId11"/>
    <p:sldId id="381" r:id="rId12"/>
    <p:sldId id="371" r:id="rId13"/>
    <p:sldId id="372" r:id="rId14"/>
    <p:sldId id="382" r:id="rId15"/>
    <p:sldId id="383" r:id="rId16"/>
    <p:sldId id="387" r:id="rId17"/>
    <p:sldId id="384" r:id="rId18"/>
    <p:sldId id="324" r:id="rId19"/>
    <p:sldId id="325" r:id="rId20"/>
    <p:sldId id="271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99FF"/>
    <a:srgbClr val="245794"/>
    <a:srgbClr val="FF9933"/>
    <a:srgbClr val="FFCC00"/>
    <a:srgbClr val="800000"/>
    <a:srgbClr val="FFCCFF"/>
    <a:srgbClr val="1CF0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5633"/>
  </p:normalViewPr>
  <p:slideViewPr>
    <p:cSldViewPr showGuides="1">
      <p:cViewPr varScale="1">
        <p:scale>
          <a:sx n="67" d="100"/>
          <a:sy n="67" d="100"/>
        </p:scale>
        <p:origin x="-1674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Rectangle 3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/>
            <a:r>
              <a:rPr lang="zh-CN" altLang="en-US" dirty="0"/>
              <a:t>对比的写法输入  </a:t>
            </a:r>
            <a:r>
              <a:rPr lang="en-US" altLang="zh-CN" dirty="0"/>
              <a:t>WHICH attracts you more -- contrast</a:t>
            </a:r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GIF"/><Relationship Id="rId2" Type="http://schemas.openxmlformats.org/officeDocument/2006/relationships/image" Target="../media/image14.GIF"/><Relationship Id="rId1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.GIF"/><Relationship Id="rId2" Type="http://schemas.openxmlformats.org/officeDocument/2006/relationships/image" Target="../media/image14.GIF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GIF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GIF"/><Relationship Id="rId3" Type="http://schemas.openxmlformats.org/officeDocument/2006/relationships/image" Target="../media/image14.GIF"/><Relationship Id="rId2" Type="http://schemas.openxmlformats.org/officeDocument/2006/relationships/image" Target="../media/image3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.GIF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GIF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4.GIF"/><Relationship Id="rId2" Type="http://schemas.openxmlformats.org/officeDocument/2006/relationships/image" Target="../media/image4.GIF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3" name="Picture 4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412875"/>
            <a:ext cx="9144000" cy="4535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4" name="Picture 5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68413"/>
            <a:ext cx="3348038" cy="4679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ext Box 6"/>
          <p:cNvSpPr txBox="1"/>
          <p:nvPr/>
        </p:nvSpPr>
        <p:spPr>
          <a:xfrm>
            <a:off x="2843213" y="549275"/>
            <a:ext cx="3816350" cy="9144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5400" b="1" dirty="0">
                <a:solidFill>
                  <a:srgbClr val="E43E6C"/>
                </a:solidFill>
                <a:latin typeface="Comic Sans MS" panose="030F0702030302020204" pitchFamily="66" charset="0"/>
              </a:rPr>
              <a:t>School life</a:t>
            </a:r>
            <a:r>
              <a:rPr lang="en-US" altLang="zh-CN" sz="4000" dirty="0">
                <a:latin typeface="Comic Sans MS" panose="030F0702030302020204" pitchFamily="66" charset="0"/>
              </a:rPr>
              <a:t>    </a:t>
            </a:r>
            <a:endParaRPr lang="en-US" altLang="zh-CN" sz="4000" dirty="0">
              <a:latin typeface="Comic Sans MS" panose="030F0702030302020204" pitchFamily="66" charset="0"/>
            </a:endParaRPr>
          </a:p>
        </p:txBody>
      </p:sp>
      <p:sp>
        <p:nvSpPr>
          <p:cNvPr id="3076" name="Rectangle 7"/>
          <p:cNvSpPr/>
          <p:nvPr/>
        </p:nvSpPr>
        <p:spPr>
          <a:xfrm>
            <a:off x="827088" y="115888"/>
            <a:ext cx="2395537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Comic Sans MS" panose="030F0702030302020204" pitchFamily="66" charset="0"/>
              </a:rPr>
              <a:t>8A Unit 2</a:t>
            </a:r>
            <a:endParaRPr lang="zh-CN" altLang="en-US" sz="3600" b="1" dirty="0">
              <a:latin typeface="Comic Sans MS" panose="030F0702030302020204" pitchFamily="66" charset="0"/>
            </a:endParaRPr>
          </a:p>
        </p:txBody>
      </p:sp>
      <p:sp>
        <p:nvSpPr>
          <p:cNvPr id="3077" name="WordArt 8"/>
          <p:cNvSpPr>
            <a:spLocks noTextEdit="1"/>
          </p:cNvSpPr>
          <p:nvPr/>
        </p:nvSpPr>
        <p:spPr>
          <a:xfrm>
            <a:off x="3419475" y="2492375"/>
            <a:ext cx="3527425" cy="14382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Reading （II）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078" name="Text Box 13"/>
          <p:cNvSpPr txBox="1"/>
          <p:nvPr/>
        </p:nvSpPr>
        <p:spPr>
          <a:xfrm>
            <a:off x="1258888" y="4149725"/>
            <a:ext cx="863600" cy="457200"/>
          </a:xfrm>
          <a:prstGeom prst="rect">
            <a:avLst/>
          </a:prstGeom>
          <a:solidFill>
            <a:srgbClr val="245794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CC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LIFE</a:t>
            </a:r>
            <a:endParaRPr lang="en-US" altLang="zh-CN" sz="2400" b="1" dirty="0">
              <a:solidFill>
                <a:srgbClr val="FFCC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9268" name="Rectangle 4"/>
          <p:cNvSpPr/>
          <p:nvPr/>
        </p:nvSpPr>
        <p:spPr>
          <a:xfrm>
            <a:off x="1458913" y="1700213"/>
            <a:ext cx="7721600" cy="579437"/>
          </a:xfrm>
          <a:prstGeom prst="rect">
            <a:avLst/>
          </a:prstGeom>
          <a:solidFill>
            <a:srgbClr val="6699FF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They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discuss</a:t>
            </a:r>
            <a:r>
              <a:rPr lang="en-US" altLang="zh-CN" sz="3200" dirty="0">
                <a:latin typeface="Times New Roman" panose="02020603050405020304" pitchFamily="18" charset="0"/>
              </a:rPr>
              <a:t> the books </a:t>
            </a:r>
            <a:r>
              <a:rPr lang="en-US" altLang="zh-CN"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with</a:t>
            </a:r>
            <a:r>
              <a:rPr lang="en-US" altLang="zh-CN" sz="3200" dirty="0">
                <a:latin typeface="Times New Roman" panose="02020603050405020304" pitchFamily="18" charset="0"/>
              </a:rPr>
              <a:t> their classmates.</a:t>
            </a:r>
            <a:r>
              <a:rPr lang="zh-CN" altLang="en-US" dirty="0">
                <a:latin typeface="Arial" panose="020B0604020202020204" pitchFamily="34" charset="0"/>
              </a:rPr>
              <a:t> 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3314" name="Picture 5" descr="psb (1)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288" y="260350"/>
            <a:ext cx="1374775" cy="2114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Text Box 6"/>
          <p:cNvSpPr txBox="1"/>
          <p:nvPr/>
        </p:nvSpPr>
        <p:spPr>
          <a:xfrm>
            <a:off x="1747838" y="620713"/>
            <a:ext cx="7072312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What do they do near the end of the week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at Nancy’s school?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39272" name="Text Box 8"/>
          <p:cNvSpPr txBox="1"/>
          <p:nvPr/>
        </p:nvSpPr>
        <p:spPr>
          <a:xfrm>
            <a:off x="611188" y="2420938"/>
            <a:ext cx="7632700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</a:rPr>
              <a:t>Is it good for learning? Do you often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discuss with</a:t>
            </a:r>
            <a:r>
              <a:rPr lang="en-US" altLang="zh-CN" sz="3200" dirty="0">
                <a:latin typeface="Times New Roman" panose="02020603050405020304" pitchFamily="18" charset="0"/>
              </a:rPr>
              <a:t> your classmates in learning?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684213" y="3573463"/>
            <a:ext cx="7416800" cy="719137"/>
            <a:chOff x="567" y="2251"/>
            <a:chExt cx="4672" cy="590"/>
          </a:xfrm>
        </p:grpSpPr>
        <p:sp>
          <p:nvSpPr>
            <p:cNvPr id="13318" name="Rectangle 10"/>
            <p:cNvSpPr/>
            <p:nvPr/>
          </p:nvSpPr>
          <p:spPr>
            <a:xfrm>
              <a:off x="567" y="2251"/>
              <a:ext cx="4627" cy="590"/>
            </a:xfrm>
            <a:prstGeom prst="rect">
              <a:avLst/>
            </a:prstGeom>
            <a:noFill/>
            <a:ln w="50800" cap="flat" cmpd="sng">
              <a:solidFill>
                <a:srgbClr val="FF99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19" name="Text Box 11"/>
            <p:cNvSpPr txBox="1"/>
            <p:nvPr/>
          </p:nvSpPr>
          <p:spPr>
            <a:xfrm>
              <a:off x="567" y="2297"/>
              <a:ext cx="4672" cy="526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dirty="0">
                  <a:latin typeface="Times New Roman" panose="02020603050405020304" pitchFamily="18" charset="0"/>
                </a:rPr>
                <a:t>Doing sth.</a:t>
              </a:r>
              <a:r>
                <a:rPr lang="en-US" altLang="zh-CN" sz="3600" b="1" i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is</a:t>
              </a:r>
              <a:r>
                <a:rPr lang="en-US" altLang="zh-CN" sz="3600" b="1" i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+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adj</a:t>
              </a:r>
              <a:r>
                <a:rPr lang="en-US" altLang="zh-CN" sz="3600" b="1" i="1" dirty="0">
                  <a:latin typeface="Times New Roman" panose="02020603050405020304" pitchFamily="18" charset="0"/>
                </a:rPr>
                <a:t>.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=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It is</a:t>
              </a:r>
              <a:r>
                <a:rPr lang="en-US" altLang="zh-CN" sz="3600" b="1" i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+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adj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+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to do sth</a:t>
              </a:r>
              <a:r>
                <a:rPr lang="en-US" altLang="zh-CN" sz="3600" b="1" i="1" dirty="0">
                  <a:latin typeface="Times New Roman" panose="02020603050405020304" pitchFamily="18" charset="0"/>
                </a:rPr>
                <a:t>.</a:t>
              </a:r>
              <a:endParaRPr lang="en-US" altLang="zh-CN" sz="36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39276" name="Text Box 12"/>
          <p:cNvSpPr txBox="1"/>
          <p:nvPr/>
        </p:nvSpPr>
        <p:spPr>
          <a:xfrm>
            <a:off x="34925" y="4652963"/>
            <a:ext cx="8686800" cy="579437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______________our classmates in learning __good.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39278" name="Rectangle 14"/>
          <p:cNvSpPr/>
          <p:nvPr/>
        </p:nvSpPr>
        <p:spPr>
          <a:xfrm>
            <a:off x="49213" y="4649788"/>
            <a:ext cx="2794000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Discussing with</a:t>
            </a:r>
            <a:endParaRPr lang="zh-CN" altLang="en-US" sz="32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79" name="Rectangle 15"/>
          <p:cNvSpPr/>
          <p:nvPr/>
        </p:nvSpPr>
        <p:spPr>
          <a:xfrm>
            <a:off x="7235825" y="4652963"/>
            <a:ext cx="455613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is</a:t>
            </a:r>
            <a:endParaRPr lang="zh-CN" altLang="en-US" sz="3200" dirty="0">
              <a:solidFill>
                <a:srgbClr val="8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39280" name="AutoShape 16"/>
          <p:cNvSpPr/>
          <p:nvPr/>
        </p:nvSpPr>
        <p:spPr>
          <a:xfrm>
            <a:off x="8604250" y="4797425"/>
            <a:ext cx="360363" cy="1152525"/>
          </a:xfrm>
          <a:prstGeom prst="curvedLeftArrow">
            <a:avLst>
              <a:gd name="adj1" fmla="val 63964"/>
              <a:gd name="adj2" fmla="val 127929"/>
              <a:gd name="adj3" fmla="val 33328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39281" name="Text Box 17"/>
          <p:cNvSpPr txBox="1"/>
          <p:nvPr/>
        </p:nvSpPr>
        <p:spPr>
          <a:xfrm>
            <a:off x="0" y="5300663"/>
            <a:ext cx="8677275" cy="579437"/>
          </a:xfrm>
          <a:prstGeom prst="rect">
            <a:avLst/>
          </a:prstGeom>
          <a:solidFill>
            <a:srgbClr val="1CF072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It is good to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discuss with</a:t>
            </a:r>
            <a:r>
              <a:rPr lang="en-US" altLang="zh-CN" sz="3200" dirty="0">
                <a:latin typeface="Times New Roman" panose="02020603050405020304" pitchFamily="18" charset="0"/>
              </a:rPr>
              <a:t> our classmates in learning.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13325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238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6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4579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27" name="WordArt 20"/>
          <p:cNvSpPr>
            <a:spLocks noTextEdit="1"/>
          </p:cNvSpPr>
          <p:nvPr/>
        </p:nvSpPr>
        <p:spPr>
          <a:xfrm>
            <a:off x="2987675" y="0"/>
            <a:ext cx="2808288" cy="8366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3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39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9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39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9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13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39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8" grpId="0" animBg="1"/>
      <p:bldP spid="139272" grpId="0"/>
      <p:bldP spid="139276" grpId="0" animBg="1"/>
      <p:bldP spid="139278" grpId="0"/>
      <p:bldP spid="139279" grpId="0"/>
      <p:bldP spid="139280" grpId="0" animBg="1"/>
      <p:bldP spid="1392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Rectangle 2"/>
          <p:cNvSpPr>
            <a:spLocks noGrp="1"/>
          </p:cNvSpPr>
          <p:nvPr>
            <p:ph type="title"/>
          </p:nvPr>
        </p:nvSpPr>
        <p:spPr>
          <a:xfrm>
            <a:off x="2268538" y="549275"/>
            <a:ext cx="5770562" cy="777875"/>
          </a:xfrm>
          <a:ln/>
        </p:spPr>
        <p:txBody>
          <a:bodyPr wrap="square" lIns="91440" tIns="45720" rIns="91440" bIns="45720" anchor="ctr"/>
          <a:p>
            <a:r>
              <a:rPr lang="en-US" altLang="zh-CN" sz="3600" dirty="0">
                <a:latin typeface="Times New Roman" panose="02020603050405020304" pitchFamily="18" charset="0"/>
              </a:rPr>
              <a:t>Why is Tony John’s hero?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14338" name="Picture 8" descr="psb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825" y="549275"/>
            <a:ext cx="1081088" cy="231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297" name="Text Box 9"/>
          <p:cNvSpPr txBox="1"/>
          <p:nvPr/>
        </p:nvSpPr>
        <p:spPr>
          <a:xfrm>
            <a:off x="1181100" y="1341438"/>
            <a:ext cx="7962900" cy="10668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Tony often listens carefully to John’s problems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and </a:t>
            </a:r>
            <a:r>
              <a:rPr lang="en-US" altLang="zh-CN"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offer</a:t>
            </a:r>
            <a:r>
              <a:rPr lang="en-US" altLang="zh-CN" sz="3200" dirty="0">
                <a:latin typeface="Times New Roman" panose="02020603050405020304" pitchFamily="18" charset="0"/>
              </a:rPr>
              <a:t>s John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help</a:t>
            </a:r>
            <a:r>
              <a:rPr lang="en-US" altLang="zh-CN" sz="3200" dirty="0">
                <a:latin typeface="Times New Roman" panose="02020603050405020304" pitchFamily="18" charset="0"/>
              </a:rPr>
              <a:t>.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40298" name="Text Box 10"/>
          <p:cNvSpPr txBox="1"/>
          <p:nvPr/>
        </p:nvSpPr>
        <p:spPr>
          <a:xfrm>
            <a:off x="1042988" y="4292600"/>
            <a:ext cx="4702175" cy="5794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give sb. sth./ give sth. to sb.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40299" name="AutoShape 11"/>
          <p:cNvSpPr/>
          <p:nvPr/>
        </p:nvSpPr>
        <p:spPr>
          <a:xfrm>
            <a:off x="5867400" y="3789363"/>
            <a:ext cx="433388" cy="1079500"/>
          </a:xfrm>
          <a:prstGeom prst="curvedLeftArrow">
            <a:avLst>
              <a:gd name="adj1" fmla="val 49816"/>
              <a:gd name="adj2" fmla="val 99633"/>
              <a:gd name="adj3" fmla="val 33328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0302" name="Rectangle 14"/>
          <p:cNvSpPr/>
          <p:nvPr/>
        </p:nvSpPr>
        <p:spPr>
          <a:xfrm>
            <a:off x="509588" y="3716338"/>
            <a:ext cx="5286375" cy="482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zh-CN" altLang="en-US" sz="3200" dirty="0">
                <a:latin typeface="Times New Roman" panose="02020603050405020304" pitchFamily="18" charset="0"/>
              </a:rPr>
              <a:t>offer sb. sth./ offer sth. to sb.    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40303" name="Rectangle 15"/>
          <p:cNvSpPr/>
          <p:nvPr/>
        </p:nvSpPr>
        <p:spPr>
          <a:xfrm>
            <a:off x="719138" y="2565400"/>
            <a:ext cx="8424862" cy="1066800"/>
          </a:xfrm>
          <a:prstGeom prst="rect">
            <a:avLst/>
          </a:prstGeom>
          <a:solidFill>
            <a:srgbClr val="1CF072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______ often listens carefully to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others’ problems and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offers them help</a:t>
            </a:r>
            <a:r>
              <a:rPr lang="en-US" altLang="zh-CN" sz="3200" dirty="0">
                <a:latin typeface="Times New Roman" panose="02020603050405020304" pitchFamily="18" charset="0"/>
              </a:rPr>
              <a:t> in our class.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140304" name="Picture 4" descr="图片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013" y="2349500"/>
            <a:ext cx="830262" cy="830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0305" name="Text Box 17"/>
          <p:cNvSpPr txBox="1"/>
          <p:nvPr/>
        </p:nvSpPr>
        <p:spPr>
          <a:xfrm>
            <a:off x="558800" y="5010150"/>
            <a:ext cx="6515100" cy="579438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______ often offer(s)_____ to _____...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40306" name="Text Box 18"/>
          <p:cNvSpPr txBox="1"/>
          <p:nvPr/>
        </p:nvSpPr>
        <p:spPr>
          <a:xfrm>
            <a:off x="1157288" y="5586413"/>
            <a:ext cx="7011987" cy="579437"/>
          </a:xfrm>
          <a:prstGeom prst="rect">
            <a:avLst/>
          </a:prstGeom>
          <a:solidFill>
            <a:srgbClr val="FF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______ often offer(s) ______ _______ …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14347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6032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8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4579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WordArt 21"/>
          <p:cNvSpPr>
            <a:spLocks noTextEdit="1"/>
          </p:cNvSpPr>
          <p:nvPr/>
        </p:nvSpPr>
        <p:spPr>
          <a:xfrm>
            <a:off x="2987675" y="0"/>
            <a:ext cx="2808288" cy="8366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0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0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0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40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40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0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0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0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4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7" grpId="0" animBg="1"/>
      <p:bldP spid="140298" grpId="0" animBg="1"/>
      <p:bldP spid="140299" grpId="0" animBg="1"/>
      <p:bldP spid="140302" grpId="0" animBg="1"/>
      <p:bldP spid="140303" grpId="0" animBg="1"/>
      <p:bldP spid="140305" grpId="0" animBg="1"/>
      <p:bldP spid="14030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1" name="Text Box 4"/>
          <p:cNvSpPr txBox="1"/>
          <p:nvPr/>
        </p:nvSpPr>
        <p:spPr>
          <a:xfrm>
            <a:off x="1692275" y="6491288"/>
            <a:ext cx="53657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dirty="0">
                <a:latin typeface="Arial" panose="020B0604020202020204" pitchFamily="34" charset="0"/>
              </a:rPr>
              <a:t>Why could John’s team win two games last month?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pic>
        <p:nvPicPr>
          <p:cNvPr id="15362" name="Picture 8" descr="psb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1188" y="620713"/>
            <a:ext cx="1081087" cy="2314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Text Box 16"/>
          <p:cNvSpPr txBox="1"/>
          <p:nvPr/>
        </p:nvSpPr>
        <p:spPr>
          <a:xfrm>
            <a:off x="2484438" y="620713"/>
            <a:ext cx="5265737" cy="106680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What do you know about John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on Friday afternoon?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51569" name="Text Box 17"/>
          <p:cNvSpPr txBox="1"/>
          <p:nvPr/>
        </p:nvSpPr>
        <p:spPr>
          <a:xfrm>
            <a:off x="1692275" y="1700213"/>
            <a:ext cx="7308850" cy="10668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Their school ends earlier than usual.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 He and his friends often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do sports</a:t>
            </a:r>
            <a:r>
              <a:rPr lang="en-US" altLang="zh-CN" sz="3200" dirty="0">
                <a:latin typeface="Times New Roman" panose="02020603050405020304" pitchFamily="18" charset="0"/>
              </a:rPr>
              <a:t> together.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1570" name="Text Box 18"/>
          <p:cNvSpPr txBox="1"/>
          <p:nvPr/>
        </p:nvSpPr>
        <p:spPr>
          <a:xfrm>
            <a:off x="1258888" y="2852738"/>
            <a:ext cx="67230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What kind of ball game does John love?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1571" name="Text Box 19"/>
          <p:cNvSpPr txBox="1"/>
          <p:nvPr/>
        </p:nvSpPr>
        <p:spPr>
          <a:xfrm>
            <a:off x="1258888" y="3500438"/>
            <a:ext cx="6780212" cy="57943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John loves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playing baseball</a:t>
            </a:r>
            <a:r>
              <a:rPr lang="en-US" altLang="zh-CN" sz="3200" dirty="0">
                <a:latin typeface="Times New Roman" panose="02020603050405020304" pitchFamily="18" charset="0"/>
              </a:rPr>
              <a:t> after school.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1572" name="Text Box 20"/>
          <p:cNvSpPr txBox="1"/>
          <p:nvPr/>
        </p:nvSpPr>
        <p:spPr>
          <a:xfrm>
            <a:off x="1187450" y="4076700"/>
            <a:ext cx="6111875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What kind of sport do you like best?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2"/>
          <p:cNvGrpSpPr/>
          <p:nvPr/>
        </p:nvGrpSpPr>
        <p:grpSpPr>
          <a:xfrm>
            <a:off x="971550" y="4797425"/>
            <a:ext cx="7704138" cy="1554163"/>
            <a:chOff x="612" y="2976"/>
            <a:chExt cx="4853" cy="1073"/>
          </a:xfrm>
        </p:grpSpPr>
        <p:sp>
          <p:nvSpPr>
            <p:cNvPr id="15369" name="Rectangle 15"/>
            <p:cNvSpPr/>
            <p:nvPr/>
          </p:nvSpPr>
          <p:spPr>
            <a:xfrm>
              <a:off x="657" y="2976"/>
              <a:ext cx="4808" cy="1073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200" dirty="0">
                  <a:latin typeface="Times New Roman" panose="02020603050405020304" pitchFamily="18" charset="0"/>
                </a:rPr>
                <a:t>play+ ball games </a:t>
              </a:r>
              <a:endParaRPr lang="en-US" altLang="zh-CN" sz="3200" dirty="0">
                <a:latin typeface="Times New Roman" panose="02020603050405020304" pitchFamily="18" charset="0"/>
              </a:endParaRPr>
            </a:p>
            <a:p>
              <a:r>
                <a:rPr lang="en-US" altLang="zh-CN" sz="3200" dirty="0">
                  <a:latin typeface="Times New Roman" panose="02020603050405020304" pitchFamily="18" charset="0"/>
                </a:rPr>
                <a:t>baseball/play football/ volleyball/ basketball/ tennis/table tennis/ badminton/ chess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15370" name="Rectangle 21"/>
            <p:cNvSpPr/>
            <p:nvPr/>
          </p:nvSpPr>
          <p:spPr>
            <a:xfrm>
              <a:off x="612" y="2976"/>
              <a:ext cx="4763" cy="1043"/>
            </a:xfrm>
            <a:prstGeom prst="rect">
              <a:avLst/>
            </a:prstGeom>
            <a:noFill/>
            <a:ln w="38100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5371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2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4579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3" name="WordArt 25"/>
          <p:cNvSpPr>
            <a:spLocks noTextEdit="1"/>
          </p:cNvSpPr>
          <p:nvPr/>
        </p:nvSpPr>
        <p:spPr>
          <a:xfrm>
            <a:off x="2987675" y="0"/>
            <a:ext cx="2520950" cy="6477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1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1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1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1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1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1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1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69" grpId="0" animBg="1"/>
      <p:bldP spid="151570" grpId="0"/>
      <p:bldP spid="151571" grpId="0" animBg="1"/>
      <p:bldP spid="15157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2580" name="Rectangle 4"/>
          <p:cNvSpPr/>
          <p:nvPr/>
        </p:nvSpPr>
        <p:spPr>
          <a:xfrm>
            <a:off x="684213" y="5805488"/>
            <a:ext cx="7885112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Arial" panose="020B0604020202020204" pitchFamily="34" charset="0"/>
              </a:rPr>
              <a:t>     </a:t>
            </a:r>
            <a:r>
              <a:rPr lang="zh-CN" altLang="en-US" sz="3200" dirty="0">
                <a:latin typeface="Times New Roman" panose="02020603050405020304" pitchFamily="18" charset="0"/>
              </a:rPr>
              <a:t>w</a:t>
            </a:r>
            <a:r>
              <a:rPr lang="zh-CN" altLang="en-US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i</a:t>
            </a:r>
            <a:r>
              <a:rPr lang="zh-CN" altLang="en-US" sz="3200" dirty="0">
                <a:latin typeface="Times New Roman" panose="02020603050405020304" pitchFamily="18" charset="0"/>
              </a:rPr>
              <a:t>n </a:t>
            </a:r>
            <a:r>
              <a:rPr lang="en-US" altLang="zh-CN" sz="3200" dirty="0">
                <a:latin typeface="Times New Roman" panose="02020603050405020304" pitchFamily="18" charset="0"/>
              </a:rPr>
              <a:t>– w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3200" dirty="0">
                <a:latin typeface="Times New Roman" panose="02020603050405020304" pitchFamily="18" charset="0"/>
              </a:rPr>
              <a:t>n win the game/ match/ competition   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16386" name="Picture 6" descr="psb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404813"/>
            <a:ext cx="1292225" cy="24495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2584" name="Rectangle 8"/>
          <p:cNvSpPr/>
          <p:nvPr/>
        </p:nvSpPr>
        <p:spPr>
          <a:xfrm>
            <a:off x="900113" y="5229225"/>
            <a:ext cx="6662737" cy="579438"/>
          </a:xfrm>
          <a:prstGeom prst="rect">
            <a:avLst/>
          </a:prstGeom>
          <a:solidFill>
            <a:srgbClr val="6699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John’s team w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o</a:t>
            </a:r>
            <a:r>
              <a:rPr lang="en-US" altLang="zh-CN" sz="3200" dirty="0">
                <a:latin typeface="Times New Roman" panose="02020603050405020304" pitchFamily="18" charset="0"/>
              </a:rPr>
              <a:t>n two games last month</a:t>
            </a:r>
            <a:r>
              <a:rPr lang="en-US" altLang="zh-CN" dirty="0">
                <a:latin typeface="Arial" panose="020B0604020202020204" pitchFamily="34" charset="0"/>
              </a:rPr>
              <a:t>.</a:t>
            </a:r>
            <a:endParaRPr lang="en-US" altLang="zh-CN" dirty="0">
              <a:latin typeface="Arial" panose="020B0604020202020204" pitchFamily="34" charset="0"/>
            </a:endParaRPr>
          </a:p>
        </p:txBody>
      </p:sp>
      <p:sp>
        <p:nvSpPr>
          <p:cNvPr id="16388" name="Text Box 11"/>
          <p:cNvSpPr txBox="1"/>
          <p:nvPr/>
        </p:nvSpPr>
        <p:spPr>
          <a:xfrm>
            <a:off x="2051050" y="260350"/>
            <a:ext cx="60467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How often</a:t>
            </a:r>
            <a:r>
              <a:rPr lang="en-US" altLang="zh-CN" sz="3200" dirty="0">
                <a:latin typeface="Times New Roman" panose="02020603050405020304" pitchFamily="18" charset="0"/>
              </a:rPr>
              <a:t> does John play baseball?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6389" name="Text Box 12"/>
          <p:cNvSpPr txBox="1"/>
          <p:nvPr/>
        </p:nvSpPr>
        <p:spPr>
          <a:xfrm>
            <a:off x="1763713" y="1265238"/>
            <a:ext cx="5110162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How </a:t>
            </a:r>
            <a:r>
              <a:rPr lang="en-US" altLang="zh-CN" sz="3200" dirty="0">
                <a:latin typeface="Times New Roman" panose="02020603050405020304" pitchFamily="18" charset="0"/>
              </a:rPr>
              <a:t>does John play baseball?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2589" name="Text Box 13"/>
          <p:cNvSpPr txBox="1"/>
          <p:nvPr/>
        </p:nvSpPr>
        <p:spPr>
          <a:xfrm>
            <a:off x="1606550" y="765175"/>
            <a:ext cx="7537450" cy="579438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Twice a week</a:t>
            </a:r>
            <a:r>
              <a:rPr lang="en-US" altLang="zh-CN" sz="3200" dirty="0">
                <a:latin typeface="Times New Roman" panose="02020603050405020304" pitchFamily="18" charset="0"/>
              </a:rPr>
              <a:t>, he plays baseball after school.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2590" name="Text Box 14"/>
          <p:cNvSpPr txBox="1"/>
          <p:nvPr/>
        </p:nvSpPr>
        <p:spPr>
          <a:xfrm>
            <a:off x="1547813" y="1770063"/>
            <a:ext cx="4960937" cy="579437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He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practices hard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every time</a:t>
            </a:r>
            <a:r>
              <a:rPr lang="en-US" altLang="zh-CN" sz="3200" dirty="0">
                <a:latin typeface="Times New Roman" panose="02020603050405020304" pitchFamily="18" charset="0"/>
              </a:rPr>
              <a:t>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2591" name="Text Box 15"/>
          <p:cNvSpPr txBox="1"/>
          <p:nvPr/>
        </p:nvSpPr>
        <p:spPr>
          <a:xfrm>
            <a:off x="1042988" y="2205038"/>
            <a:ext cx="5761037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Do you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practice hard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every time</a:t>
            </a:r>
            <a:r>
              <a:rPr lang="en-US" altLang="zh-CN" sz="3200" dirty="0">
                <a:latin typeface="Times New Roman" panose="02020603050405020304" pitchFamily="18" charset="0"/>
              </a:rPr>
              <a:t>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When you love/doing something?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2594" name="Text Box 18"/>
          <p:cNvSpPr txBox="1"/>
          <p:nvPr/>
        </p:nvSpPr>
        <p:spPr>
          <a:xfrm>
            <a:off x="0" y="4724400"/>
            <a:ext cx="7491413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Then as a result, what  happened last month?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2595" name="Rectangle 19"/>
          <p:cNvSpPr/>
          <p:nvPr/>
        </p:nvSpPr>
        <p:spPr>
          <a:xfrm>
            <a:off x="2987675" y="5229225"/>
            <a:ext cx="792163" cy="647700"/>
          </a:xfrm>
          <a:prstGeom prst="rect">
            <a:avLst/>
          </a:prstGeom>
          <a:noFill/>
          <a:ln w="3810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2596" name="Rectangle 20"/>
          <p:cNvSpPr/>
          <p:nvPr/>
        </p:nvSpPr>
        <p:spPr>
          <a:xfrm>
            <a:off x="5651500" y="5229225"/>
            <a:ext cx="1873250" cy="576263"/>
          </a:xfrm>
          <a:prstGeom prst="rect">
            <a:avLst/>
          </a:prstGeom>
          <a:noFill/>
          <a:ln w="38100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2597" name="Rectangle 21"/>
          <p:cNvSpPr/>
          <p:nvPr/>
        </p:nvSpPr>
        <p:spPr>
          <a:xfrm>
            <a:off x="2843213" y="5949950"/>
            <a:ext cx="5761037" cy="431800"/>
          </a:xfrm>
          <a:prstGeom prst="rect">
            <a:avLst/>
          </a:prstGeom>
          <a:noFill/>
          <a:ln w="38100" cap="flat" cmpd="sng">
            <a:solidFill>
              <a:srgbClr val="FF33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52598" name="Picture 4" descr="图片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2708275"/>
            <a:ext cx="846138" cy="1152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2600" name="Text Box 24"/>
          <p:cNvSpPr txBox="1"/>
          <p:nvPr/>
        </p:nvSpPr>
        <p:spPr>
          <a:xfrm>
            <a:off x="827088" y="3141663"/>
            <a:ext cx="6257925" cy="57943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What should you/… do in the future?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71438" y="3644900"/>
            <a:ext cx="6516687" cy="1066800"/>
            <a:chOff x="0" y="2296"/>
            <a:chExt cx="4105" cy="672"/>
          </a:xfrm>
        </p:grpSpPr>
        <p:sp>
          <p:nvSpPr>
            <p:cNvPr id="16400" name="Text Box 25"/>
            <p:cNvSpPr txBox="1"/>
            <p:nvPr/>
          </p:nvSpPr>
          <p:spPr>
            <a:xfrm>
              <a:off x="0" y="2296"/>
              <a:ext cx="4105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Times New Roman" panose="02020603050405020304" pitchFamily="18" charset="0"/>
                </a:rPr>
                <a:t>_____ should practice _____ hard(er) every time/day.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16401" name="Rectangle 26"/>
            <p:cNvSpPr/>
            <p:nvPr/>
          </p:nvSpPr>
          <p:spPr>
            <a:xfrm>
              <a:off x="0" y="2341"/>
              <a:ext cx="3969" cy="589"/>
            </a:xfrm>
            <a:prstGeom prst="rect">
              <a:avLst/>
            </a:prstGeom>
            <a:noFill/>
            <a:ln w="38100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6659563" y="1628775"/>
            <a:ext cx="4032250" cy="1554163"/>
            <a:chOff x="4059" y="935"/>
            <a:chExt cx="2540" cy="979"/>
          </a:xfrm>
        </p:grpSpPr>
        <p:sp>
          <p:nvSpPr>
            <p:cNvPr id="16403" name="Rectangle 32"/>
            <p:cNvSpPr/>
            <p:nvPr/>
          </p:nvSpPr>
          <p:spPr>
            <a:xfrm>
              <a:off x="4059" y="935"/>
              <a:ext cx="2540" cy="979"/>
            </a:xfrm>
            <a:prstGeom prst="rect">
              <a:avLst/>
            </a:prstGeom>
            <a:solidFill>
              <a:srgbClr val="FFCCFF"/>
            </a:solidFill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3200" dirty="0">
                  <a:latin typeface="Times New Roman" panose="02020603050405020304" pitchFamily="18" charset="0"/>
                </a:rPr>
                <a:t>practice doing</a:t>
              </a:r>
              <a:endParaRPr lang="zh-CN" altLang="en-US" sz="3200" dirty="0">
                <a:latin typeface="Times New Roman" panose="02020603050405020304" pitchFamily="18" charset="0"/>
              </a:endParaRPr>
            </a:p>
            <a:p>
              <a:r>
                <a:rPr lang="zh-CN" altLang="en-US" sz="3200" dirty="0">
                  <a:latin typeface="Times New Roman" panose="02020603050405020304" pitchFamily="18" charset="0"/>
                </a:rPr>
                <a:t>work hard </a:t>
              </a:r>
              <a:endParaRPr lang="zh-CN" altLang="en-US" sz="3200" dirty="0">
                <a:latin typeface="Times New Roman" panose="02020603050405020304" pitchFamily="18" charset="0"/>
              </a:endParaRPr>
            </a:p>
            <a:p>
              <a:r>
                <a:rPr lang="zh-CN" altLang="en-US" sz="3200" dirty="0">
                  <a:latin typeface="Times New Roman" panose="02020603050405020304" pitchFamily="18" charset="0"/>
                </a:rPr>
                <a:t>study hard</a:t>
              </a:r>
              <a:endParaRPr lang="zh-CN" altLang="en-US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16404" name="Rectangle 33"/>
            <p:cNvSpPr/>
            <p:nvPr/>
          </p:nvSpPr>
          <p:spPr>
            <a:xfrm>
              <a:off x="4059" y="981"/>
              <a:ext cx="1543" cy="86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4" name="Group 40"/>
          <p:cNvGrpSpPr/>
          <p:nvPr/>
        </p:nvGrpSpPr>
        <p:grpSpPr>
          <a:xfrm>
            <a:off x="6588125" y="3644900"/>
            <a:ext cx="2555875" cy="1104900"/>
            <a:chOff x="4150" y="2296"/>
            <a:chExt cx="1610" cy="696"/>
          </a:xfrm>
        </p:grpSpPr>
        <p:sp>
          <p:nvSpPr>
            <p:cNvPr id="16406" name="Rectangle 35"/>
            <p:cNvSpPr/>
            <p:nvPr/>
          </p:nvSpPr>
          <p:spPr>
            <a:xfrm>
              <a:off x="4150" y="2296"/>
              <a:ext cx="1497" cy="680"/>
            </a:xfrm>
            <a:prstGeom prst="rect">
              <a:avLst/>
            </a:prstGeom>
            <a:noFill/>
            <a:ln w="38100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07" name="Rectangle 36"/>
            <p:cNvSpPr/>
            <p:nvPr/>
          </p:nvSpPr>
          <p:spPr>
            <a:xfrm>
              <a:off x="4150" y="2296"/>
              <a:ext cx="1610" cy="696"/>
            </a:xfrm>
            <a:prstGeom prst="rect">
              <a:avLst/>
            </a:prstGeom>
            <a:solidFill>
              <a:srgbClr val="FFCCFF"/>
            </a:solidFill>
            <a:ln w="38100" cap="flat" cmpd="sng">
              <a:solidFill>
                <a:srgbClr val="FFCC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>
              <a:spAutoFit/>
            </a:bodyPr>
            <a:p>
              <a:r>
                <a:rPr lang="zh-CN" altLang="en-US" sz="3200" dirty="0">
                  <a:latin typeface="Times New Roman" panose="02020603050405020304" pitchFamily="18" charset="0"/>
                </a:rPr>
                <a:t>every time </a:t>
              </a:r>
              <a:endParaRPr lang="zh-CN" altLang="en-US" sz="3200" dirty="0">
                <a:latin typeface="Times New Roman" panose="02020603050405020304" pitchFamily="18" charset="0"/>
              </a:endParaRPr>
            </a:p>
            <a:p>
              <a:r>
                <a:rPr lang="zh-CN" altLang="en-US" sz="3200" dirty="0">
                  <a:latin typeface="Times New Roman" panose="02020603050405020304" pitchFamily="18" charset="0"/>
                </a:rPr>
                <a:t>every day</a:t>
              </a:r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6408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4451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409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516688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410" name="WordArt 39"/>
          <p:cNvSpPr>
            <a:spLocks noTextEdit="1"/>
          </p:cNvSpPr>
          <p:nvPr/>
        </p:nvSpPr>
        <p:spPr>
          <a:xfrm>
            <a:off x="2987675" y="-419100"/>
            <a:ext cx="2808288" cy="8366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2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2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2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2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2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2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52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2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2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52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2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152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2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152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2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52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5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2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52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/>
      <p:bldP spid="152584" grpId="0" animBg="1"/>
      <p:bldP spid="152589" grpId="0" animBg="1"/>
      <p:bldP spid="152590" grpId="0" animBg="1"/>
      <p:bldP spid="152591" grpId="0"/>
      <p:bldP spid="152594" grpId="0"/>
      <p:bldP spid="152595" grpId="0" animBg="1"/>
      <p:bldP spid="152596" grpId="0" animBg="1"/>
      <p:bldP spid="152597" grpId="0" animBg="1"/>
      <p:bldP spid="15260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WordArt 103"/>
          <p:cNvSpPr>
            <a:spLocks noTextEdit="1"/>
          </p:cNvSpPr>
          <p:nvPr/>
        </p:nvSpPr>
        <p:spPr>
          <a:xfrm>
            <a:off x="1116013" y="2349500"/>
            <a:ext cx="2519362" cy="28082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fontAlgn="base" hangingPunct="0"/>
            <a:r>
              <a:rPr lang="zh-CN" alt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My </a:t>
            </a:r>
            <a:endParaRPr lang="zh-CN" alt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fontAlgn="base" hangingPunct="0"/>
            <a:r>
              <a:rPr lang="zh-CN" alt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school </a:t>
            </a:r>
            <a:endParaRPr lang="zh-CN" alt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eaLnBrk="0" fontAlgn="base" hangingPunct="0"/>
            <a:r>
              <a:rPr lang="zh-CN" altLang="en-US" sz="3600" strike="noStrike" noProof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</a:rPr>
              <a:t>life</a:t>
            </a:r>
            <a:endParaRPr lang="zh-CN" altLang="en-US" sz="3600" strike="noStrike" noProof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7410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2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3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7414" name="Group 89"/>
          <p:cNvGrpSpPr/>
          <p:nvPr/>
        </p:nvGrpSpPr>
        <p:grpSpPr>
          <a:xfrm>
            <a:off x="4211638" y="549275"/>
            <a:ext cx="5005387" cy="6381750"/>
            <a:chOff x="2608" y="481"/>
            <a:chExt cx="3175" cy="3584"/>
          </a:xfrm>
        </p:grpSpPr>
        <p:grpSp>
          <p:nvGrpSpPr>
            <p:cNvPr id="17415" name="组合 17"/>
            <p:cNvGrpSpPr/>
            <p:nvPr/>
          </p:nvGrpSpPr>
          <p:grpSpPr>
            <a:xfrm rot="219530">
              <a:off x="3486" y="2156"/>
              <a:ext cx="1601" cy="1909"/>
              <a:chOff x="857224" y="1928802"/>
              <a:chExt cx="2857510" cy="2857520"/>
            </a:xfrm>
          </p:grpSpPr>
          <p:sp>
            <p:nvSpPr>
              <p:cNvPr id="24" name="斜纹 12"/>
              <p:cNvSpPr/>
              <p:nvPr/>
            </p:nvSpPr>
            <p:spPr>
              <a:xfrm flipH="1" flipV="1">
                <a:off x="855598" y="1928219"/>
                <a:ext cx="1428839" cy="1429272"/>
              </a:xfrm>
              <a:prstGeom prst="diagStripe">
                <a:avLst/>
              </a:prstGeom>
              <a:solidFill>
                <a:srgbClr val="E43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斜纹 24"/>
              <p:cNvSpPr/>
              <p:nvPr/>
            </p:nvSpPr>
            <p:spPr>
              <a:xfrm flipV="1">
                <a:off x="2285581" y="1928522"/>
                <a:ext cx="1428839" cy="1429271"/>
              </a:xfrm>
              <a:prstGeom prst="diagStripe">
                <a:avLst/>
              </a:prstGeom>
              <a:solidFill>
                <a:srgbClr val="F4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418" name="组合 16"/>
              <p:cNvGrpSpPr/>
              <p:nvPr/>
            </p:nvGrpSpPr>
            <p:grpSpPr>
              <a:xfrm flipH="1" flipV="1">
                <a:off x="857224" y="3357562"/>
                <a:ext cx="2857510" cy="1428760"/>
                <a:chOff x="1009634" y="2081202"/>
                <a:chExt cx="2857510" cy="1428760"/>
              </a:xfrm>
            </p:grpSpPr>
            <p:sp>
              <p:nvSpPr>
                <p:cNvPr id="27" name="斜纹 26"/>
                <p:cNvSpPr/>
                <p:nvPr/>
              </p:nvSpPr>
              <p:spPr>
                <a:xfrm flipH="1" flipV="1">
                  <a:off x="1011272" y="2082825"/>
                  <a:ext cx="1428840" cy="1427937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斜纹 27"/>
                <p:cNvSpPr/>
                <p:nvPr/>
              </p:nvSpPr>
              <p:spPr>
                <a:xfrm flipV="1">
                  <a:off x="2441255" y="2083128"/>
                  <a:ext cx="1428840" cy="1427937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421" name="组合 18"/>
            <p:cNvGrpSpPr/>
            <p:nvPr/>
          </p:nvGrpSpPr>
          <p:grpSpPr>
            <a:xfrm>
              <a:off x="2608" y="1344"/>
              <a:ext cx="1815" cy="1769"/>
              <a:chOff x="857213" y="1928802"/>
              <a:chExt cx="2857510" cy="2857520"/>
            </a:xfrm>
          </p:grpSpPr>
          <p:sp>
            <p:nvSpPr>
              <p:cNvPr id="19" name="斜纹 18"/>
              <p:cNvSpPr/>
              <p:nvPr/>
            </p:nvSpPr>
            <p:spPr>
              <a:xfrm flipH="1" flipV="1">
                <a:off x="857213" y="1928823"/>
                <a:ext cx="1428419" cy="1428614"/>
              </a:xfrm>
              <a:prstGeom prst="diagStripe">
                <a:avLst/>
              </a:prstGeom>
              <a:solidFill>
                <a:srgbClr val="E43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斜纹 19"/>
              <p:cNvSpPr/>
              <p:nvPr/>
            </p:nvSpPr>
            <p:spPr>
              <a:xfrm flipV="1">
                <a:off x="2285632" y="1928823"/>
                <a:ext cx="1428420" cy="1428614"/>
              </a:xfrm>
              <a:prstGeom prst="diagStripe">
                <a:avLst/>
              </a:prstGeom>
              <a:solidFill>
                <a:srgbClr val="F4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424" name="组合 16"/>
              <p:cNvGrpSpPr/>
              <p:nvPr/>
            </p:nvGrpSpPr>
            <p:grpSpPr>
              <a:xfrm flipH="1" flipV="1">
                <a:off x="857213" y="3357562"/>
                <a:ext cx="2857510" cy="1428760"/>
                <a:chOff x="1009645" y="2081202"/>
                <a:chExt cx="2857510" cy="1428760"/>
              </a:xfrm>
            </p:grpSpPr>
            <p:sp>
              <p:nvSpPr>
                <p:cNvPr id="22" name="斜纹 21"/>
                <p:cNvSpPr/>
                <p:nvPr/>
              </p:nvSpPr>
              <p:spPr>
                <a:xfrm flipH="1" flipV="1">
                  <a:off x="1010316" y="2081473"/>
                  <a:ext cx="1428420" cy="1428614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斜纹 22"/>
                <p:cNvSpPr/>
                <p:nvPr/>
              </p:nvSpPr>
              <p:spPr>
                <a:xfrm flipV="1">
                  <a:off x="2438736" y="2081473"/>
                  <a:ext cx="1428419" cy="1428614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427" name="组合 24"/>
            <p:cNvGrpSpPr/>
            <p:nvPr/>
          </p:nvGrpSpPr>
          <p:grpSpPr>
            <a:xfrm rot="-315510">
              <a:off x="3412" y="481"/>
              <a:ext cx="1769" cy="1724"/>
              <a:chOff x="857234" y="1928802"/>
              <a:chExt cx="2857510" cy="2857520"/>
            </a:xfrm>
          </p:grpSpPr>
          <p:sp>
            <p:nvSpPr>
              <p:cNvPr id="2" name="斜纹 13"/>
              <p:cNvSpPr/>
              <p:nvPr/>
            </p:nvSpPr>
            <p:spPr>
              <a:xfrm flipH="1" flipV="1">
                <a:off x="855691" y="1928292"/>
                <a:ext cx="1429779" cy="1428962"/>
              </a:xfrm>
              <a:prstGeom prst="diagStripe">
                <a:avLst/>
              </a:prstGeom>
              <a:solidFill>
                <a:srgbClr val="E43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" name="斜纹 14"/>
              <p:cNvSpPr/>
              <p:nvPr/>
            </p:nvSpPr>
            <p:spPr>
              <a:xfrm flipV="1">
                <a:off x="2285052" y="1927537"/>
                <a:ext cx="1428151" cy="1428961"/>
              </a:xfrm>
              <a:prstGeom prst="diagStripe">
                <a:avLst/>
              </a:prstGeom>
              <a:solidFill>
                <a:srgbClr val="F4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430" name="组合 16"/>
              <p:cNvGrpSpPr/>
              <p:nvPr/>
            </p:nvGrpSpPr>
            <p:grpSpPr>
              <a:xfrm flipH="1" flipV="1">
                <a:off x="857234" y="3357562"/>
                <a:ext cx="2857510" cy="1428760"/>
                <a:chOff x="1009624" y="2081202"/>
                <a:chExt cx="2857510" cy="1428760"/>
              </a:xfrm>
            </p:grpSpPr>
            <p:sp>
              <p:nvSpPr>
                <p:cNvPr id="4" name="斜纹 16"/>
                <p:cNvSpPr/>
                <p:nvPr/>
              </p:nvSpPr>
              <p:spPr>
                <a:xfrm flipH="1" flipV="1">
                  <a:off x="1010419" y="2083385"/>
                  <a:ext cx="1428151" cy="1428960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5" name="斜纹 17"/>
                <p:cNvSpPr/>
                <p:nvPr/>
              </p:nvSpPr>
              <p:spPr>
                <a:xfrm flipV="1">
                  <a:off x="2439772" y="2082763"/>
                  <a:ext cx="1429779" cy="1428961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433" name="组合 24"/>
            <p:cNvGrpSpPr/>
            <p:nvPr/>
          </p:nvGrpSpPr>
          <p:grpSpPr>
            <a:xfrm>
              <a:off x="4361" y="1162"/>
              <a:ext cx="1422" cy="1996"/>
              <a:chOff x="857234" y="1928802"/>
              <a:chExt cx="2857510" cy="2857520"/>
            </a:xfrm>
          </p:grpSpPr>
          <p:sp>
            <p:nvSpPr>
              <p:cNvPr id="14" name="斜纹 13"/>
              <p:cNvSpPr/>
              <p:nvPr/>
            </p:nvSpPr>
            <p:spPr>
              <a:xfrm flipH="1" flipV="1">
                <a:off x="857531" y="1929000"/>
                <a:ext cx="1428607" cy="1429515"/>
              </a:xfrm>
              <a:prstGeom prst="diagStripe">
                <a:avLst/>
              </a:prstGeom>
              <a:solidFill>
                <a:srgbClr val="E43E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斜纹 14"/>
              <p:cNvSpPr/>
              <p:nvPr/>
            </p:nvSpPr>
            <p:spPr>
              <a:xfrm flipV="1">
                <a:off x="2286137" y="1929000"/>
                <a:ext cx="1428607" cy="1429515"/>
              </a:xfrm>
              <a:prstGeom prst="diagStripe">
                <a:avLst/>
              </a:prstGeom>
              <a:solidFill>
                <a:srgbClr val="F4BCC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17436" name="组合 16"/>
              <p:cNvGrpSpPr/>
              <p:nvPr/>
            </p:nvGrpSpPr>
            <p:grpSpPr>
              <a:xfrm flipH="1" flipV="1">
                <a:off x="857234" y="3357562"/>
                <a:ext cx="2857510" cy="1428760"/>
                <a:chOff x="1009624" y="2081202"/>
                <a:chExt cx="2857510" cy="1428760"/>
              </a:xfrm>
            </p:grpSpPr>
            <p:sp>
              <p:nvSpPr>
                <p:cNvPr id="17" name="斜纹 16"/>
                <p:cNvSpPr/>
                <p:nvPr/>
              </p:nvSpPr>
              <p:spPr>
                <a:xfrm flipH="1" flipV="1">
                  <a:off x="1009624" y="2080770"/>
                  <a:ext cx="1428607" cy="1428239"/>
                </a:xfrm>
                <a:prstGeom prst="diagStripe">
                  <a:avLst/>
                </a:prstGeom>
                <a:solidFill>
                  <a:srgbClr val="E43E6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18" name="斜纹 17"/>
                <p:cNvSpPr/>
                <p:nvPr/>
              </p:nvSpPr>
              <p:spPr>
                <a:xfrm flipV="1">
                  <a:off x="2438231" y="2080770"/>
                  <a:ext cx="1428607" cy="1428239"/>
                </a:xfrm>
                <a:prstGeom prst="diagStripe">
                  <a:avLst/>
                </a:prstGeom>
                <a:solidFill>
                  <a:srgbClr val="F4BCC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17439" name="椭圆 16"/>
          <p:cNvSpPr/>
          <p:nvPr/>
        </p:nvSpPr>
        <p:spPr>
          <a:xfrm>
            <a:off x="611188" y="1989138"/>
            <a:ext cx="3598862" cy="4392612"/>
          </a:xfrm>
          <a:prstGeom prst="ellipse">
            <a:avLst/>
          </a:prstGeom>
          <a:noFill/>
          <a:ln w="63500" cap="flat" cmpd="sng">
            <a:solidFill>
              <a:srgbClr val="E43E6C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p>
            <a:pPr algn="ctr"/>
            <a:endParaRPr lang="zh-CN" altLang="en-US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7440" name="WordArt 104"/>
          <p:cNvSpPr>
            <a:spLocks noTextEdit="1"/>
          </p:cNvSpPr>
          <p:nvPr/>
        </p:nvSpPr>
        <p:spPr>
          <a:xfrm>
            <a:off x="5472113" y="-1177925"/>
            <a:ext cx="3671887" cy="29511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  <a:normAutofit/>
          </a:bodyPr>
          <a:p>
            <a:pPr algn="ctr"/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My dream school life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21" name="Group 119"/>
          <p:cNvGrpSpPr/>
          <p:nvPr/>
        </p:nvGrpSpPr>
        <p:grpSpPr>
          <a:xfrm>
            <a:off x="1763713" y="1125538"/>
            <a:ext cx="1368425" cy="1512887"/>
            <a:chOff x="1111" y="391"/>
            <a:chExt cx="862" cy="953"/>
          </a:xfrm>
        </p:grpSpPr>
        <p:sp>
          <p:nvSpPr>
            <p:cNvPr id="17442" name="Oval 18"/>
            <p:cNvSpPr/>
            <p:nvPr/>
          </p:nvSpPr>
          <p:spPr>
            <a:xfrm>
              <a:off x="1111" y="391"/>
              <a:ext cx="862" cy="95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3" name="Text Box 105"/>
            <p:cNvSpPr txBox="1"/>
            <p:nvPr/>
          </p:nvSpPr>
          <p:spPr>
            <a:xfrm>
              <a:off x="1202" y="572"/>
              <a:ext cx="642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dirty="0">
                  <a:latin typeface="Times New Roman" panose="02020603050405020304" pitchFamily="18" charset="0"/>
                </a:rPr>
                <a:t>fixed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6" name="Group 120"/>
          <p:cNvGrpSpPr/>
          <p:nvPr/>
        </p:nvGrpSpPr>
        <p:grpSpPr>
          <a:xfrm>
            <a:off x="-107950" y="1944688"/>
            <a:ext cx="2030413" cy="1484312"/>
            <a:chOff x="104" y="799"/>
            <a:chExt cx="1279" cy="935"/>
          </a:xfrm>
        </p:grpSpPr>
        <p:sp>
          <p:nvSpPr>
            <p:cNvPr id="17445" name="Oval 18"/>
            <p:cNvSpPr/>
            <p:nvPr/>
          </p:nvSpPr>
          <p:spPr>
            <a:xfrm>
              <a:off x="181" y="799"/>
              <a:ext cx="975" cy="935"/>
            </a:xfrm>
            <a:prstGeom prst="ellipse">
              <a:avLst/>
            </a:prstGeom>
            <a:solidFill>
              <a:srgbClr val="339966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6" name="Text Box 106"/>
            <p:cNvSpPr txBox="1"/>
            <p:nvPr/>
          </p:nvSpPr>
          <p:spPr>
            <a:xfrm>
              <a:off x="104" y="935"/>
              <a:ext cx="1279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dirty="0">
                  <a:latin typeface="Times New Roman" panose="02020603050405020304" pitchFamily="18" charset="0"/>
                </a:rPr>
                <a:t>like…best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r>
                <a:rPr lang="en-US" altLang="zh-CN" sz="2800" dirty="0">
                  <a:latin typeface="Times New Roman" panose="02020603050405020304" pitchFamily="18" charset="0"/>
                </a:rPr>
                <a:t>doing… is…</a:t>
              </a:r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29" name="Group 121"/>
          <p:cNvGrpSpPr/>
          <p:nvPr/>
        </p:nvGrpSpPr>
        <p:grpSpPr>
          <a:xfrm>
            <a:off x="-71437" y="3716338"/>
            <a:ext cx="1527175" cy="1441450"/>
            <a:chOff x="0" y="1933"/>
            <a:chExt cx="962" cy="908"/>
          </a:xfrm>
        </p:grpSpPr>
        <p:sp>
          <p:nvSpPr>
            <p:cNvPr id="17448" name="Oval 18"/>
            <p:cNvSpPr/>
            <p:nvPr/>
          </p:nvSpPr>
          <p:spPr>
            <a:xfrm>
              <a:off x="0" y="1933"/>
              <a:ext cx="839" cy="908"/>
            </a:xfrm>
            <a:prstGeom prst="ellipse">
              <a:avLst/>
            </a:prstGeom>
            <a:solidFill>
              <a:srgbClr val="FF66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49" name="Text Box 107"/>
            <p:cNvSpPr txBox="1"/>
            <p:nvPr/>
          </p:nvSpPr>
          <p:spPr>
            <a:xfrm>
              <a:off x="0" y="2069"/>
              <a:ext cx="962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dirty="0">
                  <a:latin typeface="Times New Roman" panose="02020603050405020304" pitchFamily="18" charset="0"/>
                </a:rPr>
                <a:t>discuss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r>
                <a:rPr lang="en-US" altLang="zh-CN" sz="2800" dirty="0">
                  <a:latin typeface="Times New Roman" panose="02020603050405020304" pitchFamily="18" charset="0"/>
                </a:rPr>
                <a:t>…with…</a:t>
              </a:r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0" name="Group 122"/>
          <p:cNvGrpSpPr/>
          <p:nvPr/>
        </p:nvGrpSpPr>
        <p:grpSpPr>
          <a:xfrm>
            <a:off x="971550" y="5229225"/>
            <a:ext cx="1270000" cy="1584325"/>
            <a:chOff x="612" y="2886"/>
            <a:chExt cx="800" cy="998"/>
          </a:xfrm>
        </p:grpSpPr>
        <p:sp>
          <p:nvSpPr>
            <p:cNvPr id="17451" name="Oval 18"/>
            <p:cNvSpPr/>
            <p:nvPr/>
          </p:nvSpPr>
          <p:spPr>
            <a:xfrm>
              <a:off x="612" y="2886"/>
              <a:ext cx="771" cy="998"/>
            </a:xfrm>
            <a:prstGeom prst="ellipse">
              <a:avLst/>
            </a:prstGeom>
            <a:solidFill>
              <a:srgbClr val="CC99FF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52" name="Text Box 108"/>
            <p:cNvSpPr txBox="1"/>
            <p:nvPr/>
          </p:nvSpPr>
          <p:spPr>
            <a:xfrm>
              <a:off x="612" y="3067"/>
              <a:ext cx="800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dirty="0">
                  <a:latin typeface="Times New Roman" panose="02020603050405020304" pitchFamily="18" charset="0"/>
                </a:rPr>
                <a:t>more…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r>
                <a:rPr lang="en-US" altLang="zh-CN" sz="2800" dirty="0">
                  <a:latin typeface="Times New Roman" panose="02020603050405020304" pitchFamily="18" charset="0"/>
                </a:rPr>
                <a:t>than…</a:t>
              </a:r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1" name="Group 123"/>
          <p:cNvGrpSpPr/>
          <p:nvPr/>
        </p:nvGrpSpPr>
        <p:grpSpPr>
          <a:xfrm>
            <a:off x="2484438" y="5302250"/>
            <a:ext cx="1722437" cy="1484313"/>
            <a:chOff x="1474" y="3022"/>
            <a:chExt cx="1085" cy="935"/>
          </a:xfrm>
        </p:grpSpPr>
        <p:sp>
          <p:nvSpPr>
            <p:cNvPr id="17454" name="Oval 18"/>
            <p:cNvSpPr/>
            <p:nvPr/>
          </p:nvSpPr>
          <p:spPr>
            <a:xfrm>
              <a:off x="1519" y="3022"/>
              <a:ext cx="771" cy="935"/>
            </a:xfrm>
            <a:prstGeom prst="ellipse">
              <a:avLst/>
            </a:prstGeom>
            <a:solidFill>
              <a:srgbClr val="00CC99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55" name="Text Box 109"/>
            <p:cNvSpPr txBox="1"/>
            <p:nvPr/>
          </p:nvSpPr>
          <p:spPr>
            <a:xfrm>
              <a:off x="1474" y="3294"/>
              <a:ext cx="1085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dirty="0">
                  <a:latin typeface="Times New Roman" panose="02020603050405020304" pitchFamily="18" charset="0"/>
                </a:rPr>
                <a:t>seem to …</a:t>
              </a:r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6801" name="Group 124"/>
          <p:cNvGrpSpPr/>
          <p:nvPr/>
        </p:nvGrpSpPr>
        <p:grpSpPr>
          <a:xfrm>
            <a:off x="3421063" y="3862388"/>
            <a:ext cx="1243012" cy="1512887"/>
            <a:chOff x="2200" y="2115"/>
            <a:chExt cx="783" cy="953"/>
          </a:xfrm>
        </p:grpSpPr>
        <p:sp>
          <p:nvSpPr>
            <p:cNvPr id="17457" name="Oval 18"/>
            <p:cNvSpPr/>
            <p:nvPr/>
          </p:nvSpPr>
          <p:spPr>
            <a:xfrm>
              <a:off x="2200" y="2115"/>
              <a:ext cx="771" cy="953"/>
            </a:xfrm>
            <a:prstGeom prst="ellipse">
              <a:avLst/>
            </a:prstGeom>
            <a:solidFill>
              <a:srgbClr val="993366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58" name="Text Box 110"/>
            <p:cNvSpPr txBox="1"/>
            <p:nvPr/>
          </p:nvSpPr>
          <p:spPr>
            <a:xfrm>
              <a:off x="2245" y="2296"/>
              <a:ext cx="738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dirty="0">
                  <a:latin typeface="Times New Roman" panose="02020603050405020304" pitchFamily="18" charset="0"/>
                </a:rPr>
                <a:t>offer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r>
                <a:rPr lang="en-US" altLang="zh-CN" sz="2800" dirty="0">
                  <a:latin typeface="Times New Roman" panose="02020603050405020304" pitchFamily="18" charset="0"/>
                </a:rPr>
                <a:t>…to…</a:t>
              </a:r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6806" name="Group 125"/>
          <p:cNvGrpSpPr/>
          <p:nvPr/>
        </p:nvGrpSpPr>
        <p:grpSpPr>
          <a:xfrm>
            <a:off x="3403600" y="2089150"/>
            <a:ext cx="1312863" cy="1484313"/>
            <a:chOff x="2063" y="890"/>
            <a:chExt cx="827" cy="935"/>
          </a:xfrm>
        </p:grpSpPr>
        <p:sp>
          <p:nvSpPr>
            <p:cNvPr id="17460" name="Oval 18"/>
            <p:cNvSpPr/>
            <p:nvPr/>
          </p:nvSpPr>
          <p:spPr>
            <a:xfrm>
              <a:off x="2063" y="890"/>
              <a:ext cx="771" cy="935"/>
            </a:xfrm>
            <a:prstGeom prst="ellipse">
              <a:avLst/>
            </a:prstGeom>
            <a:solidFill>
              <a:srgbClr val="FFCC00"/>
            </a:solidFill>
            <a:ln w="9525">
              <a:noFill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7461" name="Text Box 111"/>
            <p:cNvSpPr txBox="1"/>
            <p:nvPr/>
          </p:nvSpPr>
          <p:spPr>
            <a:xfrm>
              <a:off x="2109" y="1071"/>
              <a:ext cx="781" cy="59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2800" dirty="0">
                  <a:latin typeface="Times New Roman" panose="02020603050405020304" pitchFamily="18" charset="0"/>
                </a:rPr>
                <a:t>play… </a:t>
              </a:r>
              <a:endParaRPr lang="en-US" altLang="zh-CN" sz="2800" dirty="0">
                <a:latin typeface="Times New Roman" panose="02020603050405020304" pitchFamily="18" charset="0"/>
              </a:endParaRPr>
            </a:p>
            <a:p>
              <a:endParaRPr lang="en-US" altLang="zh-CN" sz="2800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156785" name="Text Box 113"/>
          <p:cNvSpPr txBox="1"/>
          <p:nvPr/>
        </p:nvSpPr>
        <p:spPr>
          <a:xfrm>
            <a:off x="7019925" y="3429000"/>
            <a:ext cx="183515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learn more about…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56788" name="Text Box 116"/>
          <p:cNvSpPr txBox="1"/>
          <p:nvPr/>
        </p:nvSpPr>
        <p:spPr>
          <a:xfrm>
            <a:off x="6875463" y="2420938"/>
            <a:ext cx="2266950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listen to… carefully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56789" name="Text Box 117"/>
          <p:cNvSpPr txBox="1"/>
          <p:nvPr/>
        </p:nvSpPr>
        <p:spPr>
          <a:xfrm>
            <a:off x="6083300" y="4494213"/>
            <a:ext cx="1368425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practice hard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56790" name="Text Box 118"/>
          <p:cNvSpPr txBox="1"/>
          <p:nvPr/>
        </p:nvSpPr>
        <p:spPr>
          <a:xfrm>
            <a:off x="6300788" y="5430838"/>
            <a:ext cx="1584325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in class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56798" name="Rectangle 126"/>
          <p:cNvSpPr/>
          <p:nvPr/>
        </p:nvSpPr>
        <p:spPr>
          <a:xfrm>
            <a:off x="6229350" y="1260475"/>
            <a:ext cx="13684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…club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156799" name="Rectangle 127"/>
          <p:cNvSpPr/>
          <p:nvPr/>
        </p:nvSpPr>
        <p:spPr>
          <a:xfrm>
            <a:off x="6084888" y="1619250"/>
            <a:ext cx="1566862" cy="9461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ctr"/>
            <a:r>
              <a:rPr lang="en-US" altLang="zh-CN" sz="2800" dirty="0">
                <a:latin typeface="Times New Roman" panose="02020603050405020304" pitchFamily="18" charset="0"/>
              </a:rPr>
              <a:t>do sports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</a:rPr>
              <a:t>together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156800" name="Rectangle 128"/>
          <p:cNvSpPr/>
          <p:nvPr/>
        </p:nvSpPr>
        <p:spPr>
          <a:xfrm>
            <a:off x="4932363" y="2919413"/>
            <a:ext cx="1574800" cy="1373187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different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classes 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</a:rPr>
              <a:t>every day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pic>
        <p:nvPicPr>
          <p:cNvPr id="17469" name="Picture 4" descr="图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54451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70" name="Picture 4" descr="图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732588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6804" name="Rectangle 132"/>
          <p:cNvSpPr/>
          <p:nvPr/>
        </p:nvSpPr>
        <p:spPr>
          <a:xfrm>
            <a:off x="250825" y="908050"/>
            <a:ext cx="6264275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Choose one topic to talk about.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Using at least 6 phrases is better.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7472" name="WordArt 133"/>
          <p:cNvSpPr>
            <a:spLocks noTextEdit="1"/>
          </p:cNvSpPr>
          <p:nvPr/>
        </p:nvSpPr>
        <p:spPr>
          <a:xfrm>
            <a:off x="611188" y="0"/>
            <a:ext cx="2447925" cy="12684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Ｇｒｏｕｐ　ｗｏｒｋ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00"/>
                            </p:stCondLst>
                            <p:childTnLst>
                              <p:par>
                                <p:cTn id="4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568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68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568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67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6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567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56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68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6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6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567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56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56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000"/>
                            </p:stCondLst>
                            <p:childTnLst>
                              <p:par>
                                <p:cTn id="7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156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156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56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6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56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56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10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6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56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6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785" grpId="0"/>
      <p:bldP spid="156788" grpId="0"/>
      <p:bldP spid="156789" grpId="0"/>
      <p:bldP spid="156790" grpId="0"/>
      <p:bldP spid="156798" grpId="0"/>
      <p:bldP spid="156799" grpId="0"/>
      <p:bldP spid="156800" grpId="0"/>
      <p:bldP spid="15680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433" name="Picture 5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65187" y="-315912"/>
            <a:ext cx="3924300" cy="74612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4" name="Picture 6" descr="图片3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215900"/>
            <a:ext cx="3135313" cy="8542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5" name="Picture 7" descr="图片1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6875" y="1773238"/>
            <a:ext cx="3097213" cy="4464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6" name="Text Box 8"/>
          <p:cNvSpPr txBox="1"/>
          <p:nvPr/>
        </p:nvSpPr>
        <p:spPr>
          <a:xfrm>
            <a:off x="755650" y="4508500"/>
            <a:ext cx="863600" cy="457200"/>
          </a:xfrm>
          <a:prstGeom prst="rect">
            <a:avLst/>
          </a:prstGeom>
          <a:solidFill>
            <a:srgbClr val="245794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CC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LIFE</a:t>
            </a:r>
            <a:endParaRPr lang="en-US" altLang="zh-CN" sz="2400" b="1" dirty="0">
              <a:solidFill>
                <a:srgbClr val="FFCC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53614" name="Rectangle 6"/>
          <p:cNvSpPr/>
          <p:nvPr/>
        </p:nvSpPr>
        <p:spPr>
          <a:xfrm>
            <a:off x="2411413" y="1830388"/>
            <a:ext cx="7129462" cy="40465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96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A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merican</a:t>
            </a:r>
            <a:r>
              <a:rPr lang="en-US" altLang="zh-CN" sz="36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school life</a:t>
            </a:r>
            <a:endParaRPr lang="en-US" altLang="zh-CN" sz="3600" b="1" i="1" dirty="0">
              <a:solidFill>
                <a:srgbClr val="245794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96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B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ritish school life</a:t>
            </a:r>
            <a:endParaRPr lang="en-US" altLang="zh-CN" sz="3600" b="1" i="1" dirty="0">
              <a:solidFill>
                <a:srgbClr val="245794"/>
              </a:solidFill>
              <a:latin typeface="Arial Black" panose="020B0A04020102020204" pitchFamily="34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96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C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hinese</a:t>
            </a:r>
            <a:r>
              <a:rPr lang="en-US" altLang="zh-CN" sz="44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school life</a:t>
            </a:r>
            <a:endParaRPr lang="en-US" altLang="zh-CN" sz="3600" b="1" i="1" dirty="0">
              <a:solidFill>
                <a:srgbClr val="245794"/>
              </a:solidFill>
              <a:latin typeface="Monotype Corsiva" panose="03010101010201010101" pitchFamily="66" charset="0"/>
            </a:endParaRPr>
          </a:p>
          <a:p>
            <a:pPr>
              <a:lnSpc>
                <a:spcPct val="30000"/>
              </a:lnSpc>
              <a:spcBef>
                <a:spcPct val="50000"/>
              </a:spcBef>
            </a:pPr>
            <a:r>
              <a:rPr lang="en-US" altLang="zh-CN" sz="9600" b="1" i="1" dirty="0">
                <a:solidFill>
                  <a:srgbClr val="FF3399"/>
                </a:solidFill>
                <a:latin typeface="Monotype Corsiva" panose="03010101010201010101" pitchFamily="66" charset="0"/>
              </a:rPr>
              <a:t>D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ream</a:t>
            </a:r>
            <a:r>
              <a:rPr lang="en-US" altLang="zh-CN" sz="4400" b="1" i="1" dirty="0">
                <a:solidFill>
                  <a:schemeClr val="accent2"/>
                </a:solidFill>
                <a:latin typeface="Arial Black" panose="020B0A04020102020204" pitchFamily="34" charset="0"/>
              </a:rPr>
              <a:t> </a:t>
            </a:r>
            <a:r>
              <a:rPr lang="en-US" altLang="zh-CN" sz="3600" b="1" i="1" dirty="0">
                <a:solidFill>
                  <a:srgbClr val="245794"/>
                </a:solidFill>
                <a:latin typeface="Arial Black" panose="020B0A04020102020204" pitchFamily="34" charset="0"/>
              </a:rPr>
              <a:t>school life</a:t>
            </a:r>
            <a:endParaRPr lang="en-US" altLang="zh-CN" sz="3600" b="1" i="1" dirty="0">
              <a:solidFill>
                <a:srgbClr val="245794"/>
              </a:solidFill>
              <a:latin typeface="Arial Black" panose="020B0A04020102020204" pitchFamily="34" charset="0"/>
            </a:endParaRPr>
          </a:p>
        </p:txBody>
      </p:sp>
      <p:sp>
        <p:nvSpPr>
          <p:cNvPr id="18438" name="WordArt 15"/>
          <p:cNvSpPr>
            <a:spLocks noTextEdit="1"/>
          </p:cNvSpPr>
          <p:nvPr/>
        </p:nvSpPr>
        <p:spPr>
          <a:xfrm>
            <a:off x="3708400" y="260350"/>
            <a:ext cx="3529013" cy="9366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Conclusion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14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14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14">
                                            <p:txEl>
                                              <p:charRg st="21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1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1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3614">
                                            <p:txEl>
                                              <p:char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>
                                            <p:txEl>
                                              <p:charRg st="4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614">
                                            <p:txEl>
                                              <p:charRg st="4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14">
                                            <p:txEl>
                                              <p:charRg st="41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3614">
                                            <p:txEl>
                                              <p:charRg st="41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4">
                                            <p:txEl>
                                              <p:charRg st="61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3614">
                                            <p:txEl>
                                              <p:charRg st="61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14">
                                            <p:txEl>
                                              <p:charRg st="61" end="7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3614">
                                            <p:txEl>
                                              <p:charRg st="61" end="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7" name="Picture 2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42887"/>
            <a:ext cx="11198225" cy="91170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9097" name="Text Box 9"/>
          <p:cNvSpPr txBox="1"/>
          <p:nvPr/>
        </p:nvSpPr>
        <p:spPr>
          <a:xfrm>
            <a:off x="2700338" y="4456113"/>
            <a:ext cx="4897437" cy="701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4000" b="1" dirty="0">
                <a:solidFill>
                  <a:srgbClr val="0000CC"/>
                </a:solidFill>
                <a:latin typeface="Arial" panose="020B0604020202020204" pitchFamily="34" charset="0"/>
                <a:ea typeface="楷体_GB2312" pitchFamily="49" charset="-122"/>
              </a:rPr>
              <a:t>成长于校园生活。</a:t>
            </a:r>
            <a:endParaRPr lang="zh-CN" altLang="en-US" sz="4000" b="1" dirty="0">
              <a:solidFill>
                <a:srgbClr val="0000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59" name="Text Box 10"/>
          <p:cNvSpPr txBox="1"/>
          <p:nvPr/>
        </p:nvSpPr>
        <p:spPr>
          <a:xfrm>
            <a:off x="1258888" y="1557338"/>
            <a:ext cx="7153275" cy="28352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6000" b="1" dirty="0">
                <a:solidFill>
                  <a:srgbClr val="D60093"/>
                </a:solidFill>
                <a:latin typeface="Monotype Corsiva" panose="03010101010201010101" pitchFamily="66" charset="0"/>
              </a:rPr>
              <a:t>Enjoy the school life, </a:t>
            </a:r>
            <a:endParaRPr lang="en-US" altLang="zh-CN" sz="6000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  <a:p>
            <a:endParaRPr lang="en-US" altLang="zh-CN" sz="6000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  <a:p>
            <a:r>
              <a:rPr lang="en-US" altLang="zh-CN" sz="6000" b="1" dirty="0">
                <a:solidFill>
                  <a:srgbClr val="D60093"/>
                </a:solidFill>
                <a:latin typeface="Monotype Corsiva" panose="03010101010201010101" pitchFamily="66" charset="0"/>
              </a:rPr>
              <a:t>grow up in the school life!</a:t>
            </a:r>
            <a:endParaRPr lang="zh-CN" altLang="en-US" sz="6000" b="1" dirty="0">
              <a:solidFill>
                <a:srgbClr val="D60093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9099" name="Rectangle 11"/>
          <p:cNvSpPr/>
          <p:nvPr/>
        </p:nvSpPr>
        <p:spPr>
          <a:xfrm>
            <a:off x="3132138" y="2565400"/>
            <a:ext cx="3751262" cy="7016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4000" b="1" dirty="0">
                <a:solidFill>
                  <a:srgbClr val="0000CC"/>
                </a:solidFill>
                <a:latin typeface="Arial" panose="020B0604020202020204" pitchFamily="34" charset="0"/>
                <a:ea typeface="楷体_GB2312" pitchFamily="49" charset="-122"/>
              </a:rPr>
              <a:t>享受校园生活，</a:t>
            </a:r>
            <a:endParaRPr lang="zh-CN" altLang="en-US" sz="4000" b="1" dirty="0">
              <a:solidFill>
                <a:srgbClr val="0000CC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19461" name="WordArt 13"/>
          <p:cNvSpPr>
            <a:spLocks noTextEdit="1"/>
          </p:cNvSpPr>
          <p:nvPr/>
        </p:nvSpPr>
        <p:spPr>
          <a:xfrm>
            <a:off x="395288" y="0"/>
            <a:ext cx="4608512" cy="115252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Advice to all of you!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7" grpId="0"/>
      <p:bldP spid="890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481" name="Picture 4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0"/>
            <a:ext cx="9144000" cy="9117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2" name="WordArt 5"/>
          <p:cNvSpPr>
            <a:spLocks noTextEdit="1"/>
          </p:cNvSpPr>
          <p:nvPr/>
        </p:nvSpPr>
        <p:spPr>
          <a:xfrm>
            <a:off x="755650" y="0"/>
            <a:ext cx="3673475" cy="8191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483" name="AutoShape 6"/>
          <p:cNvSpPr/>
          <p:nvPr/>
        </p:nvSpPr>
        <p:spPr>
          <a:xfrm>
            <a:off x="107950" y="1296988"/>
            <a:ext cx="4284663" cy="5732462"/>
          </a:xfrm>
          <a:prstGeom prst="horizontalScroll">
            <a:avLst>
              <a:gd name="adj" fmla="val 12500"/>
            </a:avLst>
          </a:prstGeom>
          <a:noFill/>
          <a:ln w="38100" cap="flat" cmpd="sng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4" name="Rectangle 7"/>
          <p:cNvSpPr/>
          <p:nvPr/>
        </p:nvSpPr>
        <p:spPr>
          <a:xfrm>
            <a:off x="684213" y="1773238"/>
            <a:ext cx="3959225" cy="4486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Dear …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How are you ? In our dream school, we want…     because…               .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…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…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…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20485" name="AutoShape 8"/>
          <p:cNvSpPr/>
          <p:nvPr/>
        </p:nvSpPr>
        <p:spPr>
          <a:xfrm>
            <a:off x="4067175" y="1700213"/>
            <a:ext cx="4752975" cy="5616575"/>
          </a:xfrm>
          <a:prstGeom prst="wave">
            <a:avLst>
              <a:gd name="adj1" fmla="val 13005"/>
              <a:gd name="adj2" fmla="val 0"/>
            </a:avLst>
          </a:prstGeom>
          <a:noFill/>
          <a:ln w="38100" cap="flat" cmpd="sng">
            <a:solidFill>
              <a:srgbClr val="FFCCFF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0486" name="Rectangle 9"/>
          <p:cNvSpPr/>
          <p:nvPr/>
        </p:nvSpPr>
        <p:spPr>
          <a:xfrm>
            <a:off x="4284663" y="2565400"/>
            <a:ext cx="4572000" cy="33877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</a:rPr>
              <a:t>…</a:t>
            </a:r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Can you tell me about your school life? I hope to hear from you soon.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Yours faithfully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…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20487" name="Text Box 6"/>
          <p:cNvSpPr txBox="1"/>
          <p:nvPr/>
        </p:nvSpPr>
        <p:spPr>
          <a:xfrm>
            <a:off x="468313" y="981075"/>
            <a:ext cx="626586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dirty="0">
                <a:solidFill>
                  <a:srgbClr val="0000CC"/>
                </a:solidFill>
                <a:latin typeface="Times New Roman" panose="02020603050405020304" pitchFamily="18" charset="0"/>
              </a:rPr>
              <a:t>Write a letter to your e-friend.</a:t>
            </a:r>
            <a:endParaRPr lang="en-US" altLang="zh-CN" sz="3600" dirty="0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1505" name="Picture 2" descr="图片3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2412" y="-315912"/>
            <a:ext cx="9144000" cy="484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06" name="Picture 3" descr="图片1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3" y="1125538"/>
            <a:ext cx="3276600" cy="53292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7" name="Text Box 4"/>
          <p:cNvSpPr txBox="1"/>
          <p:nvPr/>
        </p:nvSpPr>
        <p:spPr>
          <a:xfrm>
            <a:off x="1692275" y="4437063"/>
            <a:ext cx="863600" cy="457200"/>
          </a:xfrm>
          <a:prstGeom prst="rect">
            <a:avLst/>
          </a:prstGeom>
          <a:solidFill>
            <a:srgbClr val="245794"/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FFCC00"/>
                </a:solidFill>
                <a:latin typeface="GungsuhChe" panose="02030609000101010101" pitchFamily="49" charset="-127"/>
                <a:ea typeface="GungsuhChe" panose="02030609000101010101" pitchFamily="49" charset="-127"/>
              </a:rPr>
              <a:t>LIFE</a:t>
            </a:r>
            <a:endParaRPr lang="en-US" altLang="zh-CN" sz="2400" b="1" dirty="0">
              <a:solidFill>
                <a:srgbClr val="FFCC00"/>
              </a:solidFill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21508" name="WordArt 5"/>
          <p:cNvSpPr>
            <a:spLocks noTextEdit="1"/>
          </p:cNvSpPr>
          <p:nvPr/>
        </p:nvSpPr>
        <p:spPr>
          <a:xfrm>
            <a:off x="3924300" y="2708275"/>
            <a:ext cx="4464050" cy="237648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4400" b="1" i="1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Ｔｈａｎｋ　ｙｏｕ！</a:t>
            </a:r>
            <a:endParaRPr lang="zh-CN" altLang="en-US" sz="4400" b="1" i="1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7" name="TextBox 5" hidden="1"/>
          <p:cNvSpPr txBox="1"/>
          <p:nvPr/>
        </p:nvSpPr>
        <p:spPr>
          <a:xfrm>
            <a:off x="1939925" y="1954213"/>
            <a:ext cx="1943100" cy="3698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8" name="矩形 6" hidden="1"/>
          <p:cNvSpPr/>
          <p:nvPr/>
        </p:nvSpPr>
        <p:spPr>
          <a:xfrm>
            <a:off x="1939925" y="3025775"/>
            <a:ext cx="1471613" cy="646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矩形 7" hidden="1"/>
          <p:cNvSpPr/>
          <p:nvPr/>
        </p:nvSpPr>
        <p:spPr>
          <a:xfrm>
            <a:off x="2011363" y="4240213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0" name="矩形 8" hidden="1"/>
          <p:cNvSpPr/>
          <p:nvPr/>
        </p:nvSpPr>
        <p:spPr>
          <a:xfrm>
            <a:off x="2011363" y="5526088"/>
            <a:ext cx="1471612" cy="646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点击添加文本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1" name="WordArt 24"/>
          <p:cNvSpPr>
            <a:spLocks noTextEdit="1"/>
          </p:cNvSpPr>
          <p:nvPr/>
        </p:nvSpPr>
        <p:spPr>
          <a:xfrm>
            <a:off x="3276600" y="188913"/>
            <a:ext cx="2808288" cy="8366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School lives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102" name="Picture 26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961323">
            <a:off x="5003800" y="-242887"/>
            <a:ext cx="6245225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3" name="Rectangle 42"/>
          <p:cNvSpPr/>
          <p:nvPr/>
        </p:nvSpPr>
        <p:spPr>
          <a:xfrm>
            <a:off x="2916238" y="188913"/>
            <a:ext cx="3311525" cy="865187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FF99CC"/>
              </a:solidFill>
              <a:latin typeface="Arial" panose="020B0604020202020204" pitchFamily="34" charset="0"/>
            </a:endParaRPr>
          </a:p>
        </p:txBody>
      </p:sp>
      <p:sp>
        <p:nvSpPr>
          <p:cNvPr id="32811" name="Line 43"/>
          <p:cNvSpPr/>
          <p:nvPr/>
        </p:nvSpPr>
        <p:spPr>
          <a:xfrm flipH="1">
            <a:off x="2843213" y="1052513"/>
            <a:ext cx="1223962" cy="430212"/>
          </a:xfrm>
          <a:prstGeom prst="line">
            <a:avLst/>
          </a:prstGeom>
          <a:ln w="635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12" name="Line 44"/>
          <p:cNvSpPr/>
          <p:nvPr/>
        </p:nvSpPr>
        <p:spPr>
          <a:xfrm>
            <a:off x="5003800" y="1052513"/>
            <a:ext cx="1368425" cy="431800"/>
          </a:xfrm>
          <a:prstGeom prst="line">
            <a:avLst/>
          </a:prstGeom>
          <a:ln w="635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2" name="Group 90"/>
          <p:cNvGrpSpPr/>
          <p:nvPr/>
        </p:nvGrpSpPr>
        <p:grpSpPr>
          <a:xfrm>
            <a:off x="179388" y="1484313"/>
            <a:ext cx="3932237" cy="647700"/>
            <a:chOff x="131" y="935"/>
            <a:chExt cx="2477" cy="408"/>
          </a:xfrm>
        </p:grpSpPr>
        <p:sp>
          <p:nvSpPr>
            <p:cNvPr id="4107" name="Rectangle 45"/>
            <p:cNvSpPr/>
            <p:nvPr/>
          </p:nvSpPr>
          <p:spPr>
            <a:xfrm>
              <a:off x="204" y="935"/>
              <a:ext cx="2359" cy="408"/>
            </a:xfrm>
            <a:prstGeom prst="rect">
              <a:avLst/>
            </a:prstGeom>
            <a:noFill/>
            <a:ln w="38100" cap="flat" cmpd="sng">
              <a:solidFill>
                <a:srgbClr val="FF99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08" name="Text Box 46"/>
            <p:cNvSpPr txBox="1"/>
            <p:nvPr/>
          </p:nvSpPr>
          <p:spPr>
            <a:xfrm>
              <a:off x="131" y="935"/>
              <a:ext cx="2477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dirty="0">
                  <a:latin typeface="Times New Roman" panose="02020603050405020304" pitchFamily="18" charset="0"/>
                </a:rPr>
                <a:t>Life in a British school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91"/>
          <p:cNvGrpSpPr/>
          <p:nvPr/>
        </p:nvGrpSpPr>
        <p:grpSpPr>
          <a:xfrm>
            <a:off x="4511675" y="1412875"/>
            <a:ext cx="4632325" cy="649288"/>
            <a:chOff x="2842" y="890"/>
            <a:chExt cx="2918" cy="409"/>
          </a:xfrm>
        </p:grpSpPr>
        <p:sp>
          <p:nvSpPr>
            <p:cNvPr id="4110" name="Rectangle 47"/>
            <p:cNvSpPr/>
            <p:nvPr/>
          </p:nvSpPr>
          <p:spPr>
            <a:xfrm>
              <a:off x="2880" y="935"/>
              <a:ext cx="2813" cy="364"/>
            </a:xfrm>
            <a:prstGeom prst="rect">
              <a:avLst/>
            </a:prstGeom>
            <a:noFill/>
            <a:ln w="38100" cap="flat" cmpd="sng">
              <a:solidFill>
                <a:srgbClr val="FF99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11" name="Text Box 48"/>
            <p:cNvSpPr txBox="1"/>
            <p:nvPr/>
          </p:nvSpPr>
          <p:spPr>
            <a:xfrm>
              <a:off x="2842" y="890"/>
              <a:ext cx="291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dirty="0">
                  <a:latin typeface="Times New Roman" panose="02020603050405020304" pitchFamily="18" charset="0"/>
                </a:rPr>
                <a:t>Life in an American school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97"/>
          <p:cNvGrpSpPr/>
          <p:nvPr/>
        </p:nvGrpSpPr>
        <p:grpSpPr>
          <a:xfrm>
            <a:off x="1547813" y="2205038"/>
            <a:ext cx="1317625" cy="647700"/>
            <a:chOff x="975" y="1389"/>
            <a:chExt cx="830" cy="408"/>
          </a:xfrm>
        </p:grpSpPr>
        <p:sp>
          <p:nvSpPr>
            <p:cNvPr id="4113" name="Rectangle 54"/>
            <p:cNvSpPr/>
            <p:nvPr/>
          </p:nvSpPr>
          <p:spPr>
            <a:xfrm>
              <a:off x="975" y="1434"/>
              <a:ext cx="816" cy="363"/>
            </a:xfrm>
            <a:prstGeom prst="rect">
              <a:avLst/>
            </a:prstGeom>
            <a:noFill/>
            <a:ln w="38100" cap="flat" cmpd="sng">
              <a:solidFill>
                <a:srgbClr val="FF99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4114" name="Text Box 55"/>
            <p:cNvSpPr txBox="1"/>
            <p:nvPr/>
          </p:nvSpPr>
          <p:spPr>
            <a:xfrm>
              <a:off x="1020" y="1389"/>
              <a:ext cx="785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200" dirty="0">
                  <a:latin typeface="Times New Roman" panose="02020603050405020304" pitchFamily="18" charset="0"/>
                </a:rPr>
                <a:t>Nancy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94"/>
          <p:cNvGrpSpPr/>
          <p:nvPr/>
        </p:nvGrpSpPr>
        <p:grpSpPr>
          <a:xfrm>
            <a:off x="6227763" y="2205038"/>
            <a:ext cx="1295400" cy="647700"/>
            <a:chOff x="3923" y="1389"/>
            <a:chExt cx="816" cy="408"/>
          </a:xfrm>
        </p:grpSpPr>
        <p:sp>
          <p:nvSpPr>
            <p:cNvPr id="4116" name="Text Box 56"/>
            <p:cNvSpPr txBox="1"/>
            <p:nvPr/>
          </p:nvSpPr>
          <p:spPr>
            <a:xfrm>
              <a:off x="4014" y="1389"/>
              <a:ext cx="60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dirty="0">
                  <a:latin typeface="Times New Roman" panose="02020603050405020304" pitchFamily="18" charset="0"/>
                </a:rPr>
                <a:t>John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4117" name="Rectangle 58"/>
            <p:cNvSpPr/>
            <p:nvPr/>
          </p:nvSpPr>
          <p:spPr>
            <a:xfrm>
              <a:off x="3923" y="1389"/>
              <a:ext cx="816" cy="408"/>
            </a:xfrm>
            <a:prstGeom prst="rect">
              <a:avLst/>
            </a:prstGeom>
            <a:noFill/>
            <a:ln w="38100" cap="flat" cmpd="sng">
              <a:solidFill>
                <a:srgbClr val="FF99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2827" name="Rectangle 10"/>
          <p:cNvSpPr/>
          <p:nvPr/>
        </p:nvSpPr>
        <p:spPr>
          <a:xfrm>
            <a:off x="179388" y="3141663"/>
            <a:ext cx="1296987" cy="431800"/>
          </a:xfrm>
          <a:prstGeom prst="rect">
            <a:avLst/>
          </a:prstGeom>
          <a:solidFill>
            <a:schemeClr val="bg1"/>
          </a:solidFill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2828" name="Line 16"/>
          <p:cNvSpPr/>
          <p:nvPr/>
        </p:nvSpPr>
        <p:spPr>
          <a:xfrm flipH="1">
            <a:off x="755650" y="2852738"/>
            <a:ext cx="788988" cy="288925"/>
          </a:xfrm>
          <a:prstGeom prst="line">
            <a:avLst/>
          </a:prstGeom>
          <a:ln w="381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29" name="Line 17"/>
          <p:cNvSpPr/>
          <p:nvPr/>
        </p:nvSpPr>
        <p:spPr>
          <a:xfrm>
            <a:off x="2484438" y="2852738"/>
            <a:ext cx="358775" cy="288925"/>
          </a:xfrm>
          <a:prstGeom prst="line">
            <a:avLst/>
          </a:prstGeom>
          <a:ln w="381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32" name="Text Box 23"/>
          <p:cNvSpPr txBox="1"/>
          <p:nvPr/>
        </p:nvSpPr>
        <p:spPr>
          <a:xfrm>
            <a:off x="250825" y="3068638"/>
            <a:ext cx="12239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French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833" name="Text Box 24"/>
          <p:cNvSpPr txBox="1"/>
          <p:nvPr/>
        </p:nvSpPr>
        <p:spPr>
          <a:xfrm>
            <a:off x="1476375" y="3141663"/>
            <a:ext cx="2160588" cy="4572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400" dirty="0">
                <a:latin typeface="Times New Roman" panose="02020603050405020304" pitchFamily="18" charset="0"/>
              </a:rPr>
              <a:t>Reading Week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32834" name="Text Box 27"/>
          <p:cNvSpPr txBox="1"/>
          <p:nvPr/>
        </p:nvSpPr>
        <p:spPr>
          <a:xfrm>
            <a:off x="71438" y="3716338"/>
            <a:ext cx="2700337" cy="9461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Learning foreign languages is fun</a:t>
            </a:r>
            <a:r>
              <a:rPr lang="zh-CN" altLang="en-US" sz="2800" dirty="0">
                <a:solidFill>
                  <a:srgbClr val="000099"/>
                </a:solidFill>
                <a:latin typeface="Times New Roman" panose="02020603050405020304" pitchFamily="18" charset="0"/>
              </a:rPr>
              <a:t>.</a:t>
            </a:r>
            <a:endParaRPr lang="zh-CN" altLang="en-US" sz="2800" dirty="0">
              <a:solidFill>
                <a:srgbClr val="0000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835" name="Text Box 28"/>
          <p:cNvSpPr txBox="1"/>
          <p:nvPr/>
        </p:nvSpPr>
        <p:spPr>
          <a:xfrm>
            <a:off x="73025" y="4868863"/>
            <a:ext cx="4067175" cy="18002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</a:rPr>
              <a:t>They can borrow more books from the school library, or bring in books and magazines from home.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836" name="Rectangle 68"/>
          <p:cNvSpPr/>
          <p:nvPr/>
        </p:nvSpPr>
        <p:spPr>
          <a:xfrm>
            <a:off x="1619250" y="3141663"/>
            <a:ext cx="1871663" cy="504825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6" name="Group 93"/>
          <p:cNvGrpSpPr/>
          <p:nvPr/>
        </p:nvGrpSpPr>
        <p:grpSpPr>
          <a:xfrm>
            <a:off x="2195513" y="2060575"/>
            <a:ext cx="4608512" cy="215900"/>
            <a:chOff x="1383" y="1298"/>
            <a:chExt cx="2903" cy="136"/>
          </a:xfrm>
        </p:grpSpPr>
        <p:sp>
          <p:nvSpPr>
            <p:cNvPr id="4127" name="Line 69"/>
            <p:cNvSpPr/>
            <p:nvPr/>
          </p:nvSpPr>
          <p:spPr>
            <a:xfrm>
              <a:off x="1383" y="1343"/>
              <a:ext cx="0" cy="91"/>
            </a:xfrm>
            <a:prstGeom prst="line">
              <a:avLst/>
            </a:prstGeom>
            <a:ln w="38100" cap="flat" cmpd="sng">
              <a:solidFill>
                <a:srgbClr val="FF99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28" name="Line 70"/>
            <p:cNvSpPr/>
            <p:nvPr/>
          </p:nvSpPr>
          <p:spPr>
            <a:xfrm>
              <a:off x="4286" y="1298"/>
              <a:ext cx="0" cy="91"/>
            </a:xfrm>
            <a:prstGeom prst="line">
              <a:avLst/>
            </a:prstGeom>
            <a:ln w="38100" cap="flat" cmpd="sng">
              <a:solidFill>
                <a:srgbClr val="FF99CC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sp>
        <p:nvSpPr>
          <p:cNvPr id="32839" name="Rectangle 71"/>
          <p:cNvSpPr/>
          <p:nvPr/>
        </p:nvSpPr>
        <p:spPr>
          <a:xfrm>
            <a:off x="73025" y="3789363"/>
            <a:ext cx="2627313" cy="865187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FF99CC"/>
              </a:solidFill>
              <a:latin typeface="Arial" panose="020B0604020202020204" pitchFamily="34" charset="0"/>
            </a:endParaRPr>
          </a:p>
        </p:txBody>
      </p:sp>
      <p:sp>
        <p:nvSpPr>
          <p:cNvPr id="32840" name="Line 72"/>
          <p:cNvSpPr/>
          <p:nvPr/>
        </p:nvSpPr>
        <p:spPr>
          <a:xfrm>
            <a:off x="755650" y="3573463"/>
            <a:ext cx="0" cy="215900"/>
          </a:xfrm>
          <a:prstGeom prst="line">
            <a:avLst/>
          </a:prstGeom>
          <a:ln w="381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41" name="Line 73"/>
          <p:cNvSpPr/>
          <p:nvPr/>
        </p:nvSpPr>
        <p:spPr>
          <a:xfrm flipH="1">
            <a:off x="2916238" y="3644900"/>
            <a:ext cx="0" cy="1223963"/>
          </a:xfrm>
          <a:prstGeom prst="line">
            <a:avLst/>
          </a:prstGeom>
          <a:ln w="381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42" name="Rectangle 74"/>
          <p:cNvSpPr/>
          <p:nvPr/>
        </p:nvSpPr>
        <p:spPr>
          <a:xfrm>
            <a:off x="71438" y="4868863"/>
            <a:ext cx="3924300" cy="1700212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FF99CC"/>
              </a:solidFill>
              <a:latin typeface="Arial" panose="020B0604020202020204" pitchFamily="34" charset="0"/>
            </a:endParaRPr>
          </a:p>
        </p:txBody>
      </p:sp>
      <p:sp>
        <p:nvSpPr>
          <p:cNvPr id="32843" name="Line 16"/>
          <p:cNvSpPr/>
          <p:nvPr/>
        </p:nvSpPr>
        <p:spPr>
          <a:xfrm flipH="1">
            <a:off x="5795963" y="2852738"/>
            <a:ext cx="644525" cy="360362"/>
          </a:xfrm>
          <a:prstGeom prst="line">
            <a:avLst/>
          </a:prstGeom>
          <a:ln w="381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44" name="Line 17"/>
          <p:cNvSpPr/>
          <p:nvPr/>
        </p:nvSpPr>
        <p:spPr>
          <a:xfrm>
            <a:off x="7380288" y="2852738"/>
            <a:ext cx="360362" cy="215900"/>
          </a:xfrm>
          <a:prstGeom prst="line">
            <a:avLst/>
          </a:prstGeom>
          <a:ln w="381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45" name="Text Box 25"/>
          <p:cNvSpPr txBox="1"/>
          <p:nvPr/>
        </p:nvSpPr>
        <p:spPr>
          <a:xfrm>
            <a:off x="7524750" y="2997200"/>
            <a:ext cx="147637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baseball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846" name="Text Box 26"/>
          <p:cNvSpPr txBox="1"/>
          <p:nvPr/>
        </p:nvSpPr>
        <p:spPr>
          <a:xfrm>
            <a:off x="5076825" y="3141663"/>
            <a:ext cx="24892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Buddy Club</a:t>
            </a:r>
            <a:endParaRPr lang="en-US" altLang="zh-CN" sz="2800" dirty="0">
              <a:latin typeface="Times New Roman" panose="02020603050405020304" pitchFamily="18" charset="0"/>
            </a:endParaRPr>
          </a:p>
        </p:txBody>
      </p:sp>
      <p:sp>
        <p:nvSpPr>
          <p:cNvPr id="32848" name="Text Box 31"/>
          <p:cNvSpPr txBox="1"/>
          <p:nvPr/>
        </p:nvSpPr>
        <p:spPr>
          <a:xfrm>
            <a:off x="5543550" y="3927475"/>
            <a:ext cx="3600450" cy="137318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O</a:t>
            </a:r>
            <a:r>
              <a:rPr lang="zh-CN" altLang="en-US" sz="2800" dirty="0">
                <a:latin typeface="Times New Roman" panose="02020603050405020304" pitchFamily="18" charset="0"/>
              </a:rPr>
              <a:t>lder students help new students learn more about the school</a:t>
            </a:r>
            <a:r>
              <a:rPr lang="en-US" altLang="zh-CN" sz="2800" dirty="0">
                <a:latin typeface="Times New Roman" panose="02020603050405020304" pitchFamily="18" charset="0"/>
              </a:rPr>
              <a:t>.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850" name="Text Box 34"/>
          <p:cNvSpPr txBox="1"/>
          <p:nvPr/>
        </p:nvSpPr>
        <p:spPr>
          <a:xfrm>
            <a:off x="4787900" y="5445125"/>
            <a:ext cx="7921625" cy="11604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loves this game </a:t>
            </a:r>
            <a:r>
              <a:rPr lang="zh-CN" altLang="en-US" sz="2800" dirty="0">
                <a:latin typeface="Times New Roman" panose="02020603050405020304" pitchFamily="18" charset="0"/>
              </a:rPr>
              <a:t>and practice</a:t>
            </a:r>
            <a:r>
              <a:rPr lang="en-US" altLang="zh-CN" sz="2800" dirty="0">
                <a:latin typeface="Times New Roman" panose="02020603050405020304" pitchFamily="18" charset="0"/>
              </a:rPr>
              <a:t>s</a:t>
            </a:r>
            <a:endParaRPr lang="en-US" altLang="zh-CN" sz="2800" dirty="0">
              <a:latin typeface="Times New Roman" panose="02020603050405020304" pitchFamily="18" charset="0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latin typeface="Times New Roman" panose="02020603050405020304" pitchFamily="18" charset="0"/>
              </a:rPr>
              <a:t> hard</a:t>
            </a:r>
            <a:r>
              <a:rPr lang="zh-CN" altLang="en-US" sz="2800" dirty="0">
                <a:latin typeface="Times New Roman" panose="02020603050405020304" pitchFamily="18" charset="0"/>
              </a:rPr>
              <a:t>，won two games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32851" name="Rectangle 10"/>
          <p:cNvSpPr/>
          <p:nvPr/>
        </p:nvSpPr>
        <p:spPr>
          <a:xfrm>
            <a:off x="5435600" y="3213100"/>
            <a:ext cx="1800225" cy="431800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2852" name="Rectangle 10"/>
          <p:cNvSpPr/>
          <p:nvPr/>
        </p:nvSpPr>
        <p:spPr>
          <a:xfrm>
            <a:off x="7596188" y="3068638"/>
            <a:ext cx="1368425" cy="431800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2853" name="Line 85"/>
          <p:cNvSpPr/>
          <p:nvPr/>
        </p:nvSpPr>
        <p:spPr>
          <a:xfrm>
            <a:off x="6372225" y="3644900"/>
            <a:ext cx="0" cy="360363"/>
          </a:xfrm>
          <a:prstGeom prst="line">
            <a:avLst/>
          </a:prstGeom>
          <a:ln w="381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854" name="Rectangle 86"/>
          <p:cNvSpPr/>
          <p:nvPr/>
        </p:nvSpPr>
        <p:spPr>
          <a:xfrm>
            <a:off x="5580063" y="4005263"/>
            <a:ext cx="3313112" cy="1223962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FF99CC"/>
              </a:solidFill>
              <a:latin typeface="Arial" panose="020B0604020202020204" pitchFamily="34" charset="0"/>
            </a:endParaRPr>
          </a:p>
        </p:txBody>
      </p:sp>
      <p:sp>
        <p:nvSpPr>
          <p:cNvPr id="32855" name="Rectangle 87"/>
          <p:cNvSpPr/>
          <p:nvPr/>
        </p:nvSpPr>
        <p:spPr>
          <a:xfrm>
            <a:off x="4859338" y="5445125"/>
            <a:ext cx="4176712" cy="1196975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FF99CC"/>
              </a:solidFill>
              <a:latin typeface="Arial" panose="020B0604020202020204" pitchFamily="34" charset="0"/>
            </a:endParaRPr>
          </a:p>
        </p:txBody>
      </p:sp>
      <p:sp>
        <p:nvSpPr>
          <p:cNvPr id="32856" name="Line 88"/>
          <p:cNvSpPr/>
          <p:nvPr/>
        </p:nvSpPr>
        <p:spPr>
          <a:xfrm>
            <a:off x="8964613" y="3500438"/>
            <a:ext cx="0" cy="1944687"/>
          </a:xfrm>
          <a:prstGeom prst="line">
            <a:avLst/>
          </a:prstGeom>
          <a:ln w="38100" cap="flat" cmpd="sng">
            <a:solidFill>
              <a:srgbClr val="FF99CC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4145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742113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7" name="Group 92"/>
          <p:cNvGrpSpPr/>
          <p:nvPr/>
        </p:nvGrpSpPr>
        <p:grpSpPr>
          <a:xfrm>
            <a:off x="3276600" y="1054100"/>
            <a:ext cx="2232025" cy="5803900"/>
            <a:chOff x="2064" y="664"/>
            <a:chExt cx="1406" cy="3656"/>
          </a:xfrm>
        </p:grpSpPr>
        <p:sp>
          <p:nvSpPr>
            <p:cNvPr id="4147" name="Line 50"/>
            <p:cNvSpPr/>
            <p:nvPr/>
          </p:nvSpPr>
          <p:spPr>
            <a:xfrm>
              <a:off x="2744" y="664"/>
              <a:ext cx="0" cy="3656"/>
            </a:xfrm>
            <a:prstGeom prst="line">
              <a:avLst/>
            </a:prstGeom>
            <a:ln w="63500" cap="flat" cmpd="sng">
              <a:solidFill>
                <a:srgbClr val="FF99CC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148" name="Text Box 51"/>
            <p:cNvSpPr txBox="1"/>
            <p:nvPr/>
          </p:nvSpPr>
          <p:spPr>
            <a:xfrm>
              <a:off x="2426" y="1389"/>
              <a:ext cx="635" cy="365"/>
            </a:xfrm>
            <a:prstGeom prst="rect">
              <a:avLst/>
            </a:prstGeom>
            <a:solidFill>
              <a:srgbClr val="FF99CC"/>
            </a:solidFill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Times New Roman" panose="02020603050405020304" pitchFamily="18" charset="0"/>
                </a:rPr>
                <a:t>Who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4149" name="Text Box 52"/>
            <p:cNvSpPr txBox="1"/>
            <p:nvPr/>
          </p:nvSpPr>
          <p:spPr>
            <a:xfrm>
              <a:off x="2245" y="1933"/>
              <a:ext cx="1089" cy="672"/>
            </a:xfrm>
            <a:prstGeom prst="rect">
              <a:avLst/>
            </a:prstGeom>
            <a:solidFill>
              <a:srgbClr val="FF99CC"/>
            </a:solidFill>
            <a:ln w="9525">
              <a:noFill/>
            </a:ln>
          </p:spPr>
          <p:txBody>
            <a:bodyPr anchor="t">
              <a:spAutoFit/>
            </a:bodyPr>
            <a:p>
              <a:pPr algn="ctr">
                <a:spcBef>
                  <a:spcPct val="50000"/>
                </a:spcBef>
              </a:pPr>
              <a:r>
                <a:rPr lang="en-US" altLang="zh-CN" sz="3200" dirty="0">
                  <a:latin typeface="Times New Roman" panose="02020603050405020304" pitchFamily="18" charset="0"/>
                </a:rPr>
                <a:t>What activities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  <p:sp>
          <p:nvSpPr>
            <p:cNvPr id="4150" name="Text Box 53"/>
            <p:cNvSpPr txBox="1"/>
            <p:nvPr/>
          </p:nvSpPr>
          <p:spPr>
            <a:xfrm>
              <a:off x="2064" y="2886"/>
              <a:ext cx="1406" cy="365"/>
            </a:xfrm>
            <a:prstGeom prst="rect">
              <a:avLst/>
            </a:prstGeom>
            <a:solidFill>
              <a:srgbClr val="FF99CC"/>
            </a:solidFill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dirty="0">
                  <a:latin typeface="Times New Roman" panose="02020603050405020304" pitchFamily="18" charset="0"/>
                </a:rPr>
                <a:t>What to do</a:t>
              </a:r>
              <a:endParaRPr lang="en-US" altLang="zh-CN" sz="3200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2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2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28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28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2832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7" dur="1000"/>
                                        <p:tgtEl>
                                          <p:spTgt spid="3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4" dur="1000"/>
                                        <p:tgtEl>
                                          <p:spTgt spid="32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2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3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32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28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2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2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5" dur="1000"/>
                                        <p:tgtEl>
                                          <p:spTgt spid="32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2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2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2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2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2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2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4" dur="1000"/>
                                        <p:tgtEl>
                                          <p:spTgt spid="32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2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2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9" dur="1000"/>
                                        <p:tgtEl>
                                          <p:spTgt spid="3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32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2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2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2" dur="1000"/>
                                        <p:tgtEl>
                                          <p:spTgt spid="32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2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2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7" dur="1000"/>
                                        <p:tgtEl>
                                          <p:spTgt spid="32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1" dur="500"/>
                                        <p:tgtEl>
                                          <p:spTgt spid="32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2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2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32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3" dur="1000"/>
                                        <p:tgtEl>
                                          <p:spTgt spid="32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328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2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2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2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7" dur="1000"/>
                                        <p:tgtEl>
                                          <p:spTgt spid="32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2" dur="1000"/>
                                        <p:tgtEl>
                                          <p:spTgt spid="32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6" dur="500"/>
                                        <p:tgtEl>
                                          <p:spTgt spid="3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27" grpId="0" animBg="1"/>
      <p:bldP spid="32833" grpId="0"/>
      <p:bldP spid="32835" grpId="0"/>
      <p:bldP spid="32836" grpId="0" animBg="1"/>
      <p:bldP spid="32839" grpId="0" animBg="1"/>
      <p:bldP spid="32842" grpId="0" animBg="1"/>
      <p:bldP spid="32845" grpId="0"/>
      <p:bldP spid="32846" grpId="0"/>
      <p:bldP spid="32848" grpId="0"/>
      <p:bldP spid="32850" grpId="0"/>
      <p:bldP spid="32851" grpId="0" animBg="1"/>
      <p:bldP spid="32852" grpId="0" animBg="1"/>
      <p:bldP spid="32854" grpId="0" animBg="1"/>
      <p:bldP spid="328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1" name="图片 6" descr="bs_05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88" y="0"/>
            <a:ext cx="727075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2" name="Picture 9" descr="30要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8850" y="333375"/>
            <a:ext cx="1439863" cy="1304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000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4" descr="图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0" y="66611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WordArt 12"/>
          <p:cNvSpPr>
            <a:spLocks noTextEdit="1"/>
          </p:cNvSpPr>
          <p:nvPr/>
        </p:nvSpPr>
        <p:spPr>
          <a:xfrm>
            <a:off x="2555875" y="0"/>
            <a:ext cx="3889375" cy="11969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Check your memory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126" name="Rectangle 3"/>
          <p:cNvSpPr/>
          <p:nvPr/>
        </p:nvSpPr>
        <p:spPr>
          <a:xfrm>
            <a:off x="179388" y="1125538"/>
            <a:ext cx="3116262" cy="5562600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127" name="Rectangle 4"/>
          <p:cNvSpPr/>
          <p:nvPr/>
        </p:nvSpPr>
        <p:spPr>
          <a:xfrm>
            <a:off x="5724525" y="1125538"/>
            <a:ext cx="3240088" cy="5486400"/>
          </a:xfrm>
          <a:prstGeom prst="rect">
            <a:avLst/>
          </a:prstGeom>
          <a:noFill/>
          <a:ln w="38100" cap="flat" cmpd="sng">
            <a:solidFill>
              <a:srgbClr val="FF99CC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endParaRPr lang="zh-CN" altLang="en-US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5128" name="Picture 17" descr="psb (1)_副本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913" y="981075"/>
            <a:ext cx="1138237" cy="14398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8" descr="psb_副本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9563" y="1125538"/>
            <a:ext cx="865187" cy="13779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5251" name="Text Box 5"/>
          <p:cNvSpPr txBox="1"/>
          <p:nvPr/>
        </p:nvSpPr>
        <p:spPr>
          <a:xfrm>
            <a:off x="3276600" y="1196975"/>
            <a:ext cx="2374900" cy="519113"/>
          </a:xfrm>
          <a:prstGeom prst="rect">
            <a:avLst/>
          </a:prstGeom>
          <a:solidFill>
            <a:srgbClr val="2CDCE0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a mixed school</a:t>
            </a:r>
            <a:endParaRPr lang="en-GB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52" name="Text Box 8"/>
          <p:cNvSpPr txBox="1"/>
          <p:nvPr/>
        </p:nvSpPr>
        <p:spPr>
          <a:xfrm>
            <a:off x="3276600" y="2549525"/>
            <a:ext cx="2663825" cy="519113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like French best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53" name="Text Box 9"/>
          <p:cNvSpPr txBox="1"/>
          <p:nvPr/>
        </p:nvSpPr>
        <p:spPr>
          <a:xfrm>
            <a:off x="3132138" y="2924175"/>
            <a:ext cx="2879725" cy="519113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practice </a:t>
            </a:r>
            <a:r>
              <a:rPr lang="zh-CN" altLang="en-US" sz="2800" dirty="0">
                <a:latin typeface="Times New Roman" panose="02020603050405020304" pitchFamily="18" charset="0"/>
              </a:rPr>
              <a:t>base</a:t>
            </a:r>
            <a:r>
              <a:rPr lang="en-GB" altLang="en-US" sz="2800" dirty="0">
                <a:latin typeface="Times New Roman" panose="02020603050405020304" pitchFamily="18" charset="0"/>
              </a:rPr>
              <a:t>ball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54" name="Text Box 10"/>
          <p:cNvSpPr txBox="1"/>
          <p:nvPr/>
        </p:nvSpPr>
        <p:spPr>
          <a:xfrm>
            <a:off x="2701925" y="3198813"/>
            <a:ext cx="4103688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learn a foreign language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55" name="Text Box 11"/>
          <p:cNvSpPr txBox="1"/>
          <p:nvPr/>
        </p:nvSpPr>
        <p:spPr>
          <a:xfrm>
            <a:off x="3059113" y="3716338"/>
            <a:ext cx="3025775" cy="51911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go to a </a:t>
            </a:r>
            <a:r>
              <a:rPr lang="zh-CN" altLang="en-US" sz="2800" dirty="0">
                <a:latin typeface="Times New Roman" panose="02020603050405020304" pitchFamily="18" charset="0"/>
              </a:rPr>
              <a:t>B</a:t>
            </a:r>
            <a:r>
              <a:rPr lang="en-GB" altLang="en-US" sz="2800" dirty="0">
                <a:latin typeface="Times New Roman" panose="02020603050405020304" pitchFamily="18" charset="0"/>
              </a:rPr>
              <a:t>uddy </a:t>
            </a:r>
            <a:r>
              <a:rPr lang="zh-CN" altLang="en-US" sz="2800" dirty="0">
                <a:latin typeface="Times New Roman" panose="02020603050405020304" pitchFamily="18" charset="0"/>
              </a:rPr>
              <a:t>C</a:t>
            </a:r>
            <a:r>
              <a:rPr lang="en-GB" altLang="en-US" sz="2800" dirty="0">
                <a:latin typeface="Times New Roman" panose="02020603050405020304" pitchFamily="18" charset="0"/>
              </a:rPr>
              <a:t>lub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56" name="Text Box 12"/>
          <p:cNvSpPr txBox="1"/>
          <p:nvPr/>
        </p:nvSpPr>
        <p:spPr>
          <a:xfrm>
            <a:off x="3348038" y="4133850"/>
            <a:ext cx="2663825" cy="519113"/>
          </a:xfrm>
          <a:prstGeom prst="rect">
            <a:avLst/>
          </a:prstGeom>
          <a:solidFill>
            <a:srgbClr val="66FF33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Reading Week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57" name="Text Box 13"/>
          <p:cNvSpPr txBox="1"/>
          <p:nvPr/>
        </p:nvSpPr>
        <p:spPr>
          <a:xfrm>
            <a:off x="2411413" y="4926013"/>
            <a:ext cx="4319587" cy="519112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   </a:t>
            </a:r>
            <a:r>
              <a:rPr lang="zh-CN" altLang="en-US" sz="2800" dirty="0">
                <a:latin typeface="Times New Roman" panose="02020603050405020304" pitchFamily="18" charset="0"/>
              </a:rPr>
              <a:t>offer</a:t>
            </a:r>
            <a:r>
              <a:rPr lang="en-GB" altLang="en-US" sz="2800" dirty="0">
                <a:latin typeface="Times New Roman" panose="02020603050405020304" pitchFamily="18" charset="0"/>
              </a:rPr>
              <a:t> new students</a:t>
            </a:r>
            <a:r>
              <a:rPr lang="zh-CN" altLang="en-US" sz="2800" dirty="0">
                <a:latin typeface="Times New Roman" panose="02020603050405020304" pitchFamily="18" charset="0"/>
              </a:rPr>
              <a:t> help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58" name="Text Box 14"/>
          <p:cNvSpPr txBox="1"/>
          <p:nvPr/>
        </p:nvSpPr>
        <p:spPr>
          <a:xfrm>
            <a:off x="2628900" y="4495800"/>
            <a:ext cx="4391025" cy="5175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 learn more about school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59" name="Text Box 15"/>
          <p:cNvSpPr txBox="1"/>
          <p:nvPr/>
        </p:nvSpPr>
        <p:spPr>
          <a:xfrm>
            <a:off x="3203575" y="5362575"/>
            <a:ext cx="2952750" cy="946150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bring in books and magazines</a:t>
            </a:r>
            <a:endParaRPr lang="en-GB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60" name="Text Box 16"/>
          <p:cNvSpPr txBox="1"/>
          <p:nvPr/>
        </p:nvSpPr>
        <p:spPr>
          <a:xfrm>
            <a:off x="3779838" y="6149975"/>
            <a:ext cx="1800225" cy="519113"/>
          </a:xfrm>
          <a:prstGeom prst="rect">
            <a:avLst/>
          </a:prstGeom>
          <a:solidFill>
            <a:srgbClr val="6699FF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</a:rPr>
              <a:t>do sport</a:t>
            </a:r>
            <a:r>
              <a:rPr lang="en-GB" altLang="en-US" sz="2800" dirty="0">
                <a:latin typeface="Times New Roman" panose="02020603050405020304" pitchFamily="18" charset="0"/>
              </a:rPr>
              <a:t>s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61" name="Text Box 6"/>
          <p:cNvSpPr txBox="1"/>
          <p:nvPr/>
        </p:nvSpPr>
        <p:spPr>
          <a:xfrm>
            <a:off x="3348038" y="1700213"/>
            <a:ext cx="2376487" cy="519112"/>
          </a:xfrm>
          <a:prstGeom prst="rect">
            <a:avLst/>
          </a:prstGeom>
          <a:solidFill>
            <a:srgbClr val="FF99CC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play </a:t>
            </a:r>
            <a:r>
              <a:rPr lang="zh-CN" altLang="en-US" sz="2800" dirty="0">
                <a:latin typeface="Times New Roman" panose="02020603050405020304" pitchFamily="18" charset="0"/>
              </a:rPr>
              <a:t>base</a:t>
            </a:r>
            <a:r>
              <a:rPr lang="en-GB" altLang="en-US" sz="2800" dirty="0">
                <a:latin typeface="Times New Roman" panose="02020603050405020304" pitchFamily="18" charset="0"/>
              </a:rPr>
              <a:t>ball</a:t>
            </a:r>
            <a:endParaRPr lang="zh-CN" altLang="en-US" sz="2800" dirty="0">
              <a:latin typeface="Times New Roman" panose="02020603050405020304" pitchFamily="18" charset="0"/>
            </a:endParaRPr>
          </a:p>
        </p:txBody>
      </p:sp>
      <p:sp>
        <p:nvSpPr>
          <p:cNvPr id="95262" name="Text Box 7"/>
          <p:cNvSpPr txBox="1"/>
          <p:nvPr/>
        </p:nvSpPr>
        <p:spPr>
          <a:xfrm>
            <a:off x="2916238" y="2189163"/>
            <a:ext cx="3311525" cy="519112"/>
          </a:xfrm>
          <a:prstGeom prst="rect">
            <a:avLst/>
          </a:prstGeom>
          <a:solidFill>
            <a:srgbClr val="00CC99"/>
          </a:solidFill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GB" altLang="en-US" sz="2800" dirty="0">
                <a:latin typeface="Times New Roman" panose="02020603050405020304" pitchFamily="18" charset="0"/>
              </a:rPr>
              <a:t>have lessons together</a:t>
            </a:r>
            <a:endParaRPr lang="en-GB" altLang="en-US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41813E-7 L -0.33767 0.144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52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5607E-7 L 0.31545 0.079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52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00" y="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563 0.0155 L -0.32396 0.1267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5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0" y="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-0.00393 L -0.31892 0.17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52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885 -3.81503E-6 L 0.32292 0.004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52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948 -0.00416 L -0.3191 0.16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52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00" y="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5 -0.00069 L 0.29132 -0.0166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952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-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4 0.0252 L -0.35834 0.1218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952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32 -0.00394 L 0.27171 -0.035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52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00" y="-1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62 -0.00393 L 0.28368 0.0168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5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00" y="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021 -0.03426 L -0.33854 0.02129 " pathEditMode="relative" ptsTypes="AA">
                                      <p:cBhvr>
                                        <p:cTn id="46" dur="2000" fill="hold"/>
                                        <p:tgtEl>
                                          <p:spTgt spid="95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525 -4.04624E-7 L 0.32431 -0.06682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52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-3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1" grpId="0" animBg="1"/>
      <p:bldP spid="95253" grpId="0" animBg="1"/>
      <p:bldP spid="95255" grpId="0" animBg="1"/>
      <p:bldP spid="95256" grpId="0" animBg="1"/>
      <p:bldP spid="95257" grpId="0" animBg="1"/>
      <p:bldP spid="95258" grpId="0"/>
      <p:bldP spid="95259" grpId="0" animBg="1"/>
      <p:bldP spid="95260" grpId="0" animBg="1"/>
      <p:bldP spid="95261" grpId="0" animBg="1"/>
      <p:bldP spid="9526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Picture 12" descr="326A72DAFD6E1104BA07E5B4999CE01A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60350"/>
            <a:ext cx="2124075" cy="22304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397" name="Rectangle 13"/>
          <p:cNvSpPr/>
          <p:nvPr/>
        </p:nvSpPr>
        <p:spPr>
          <a:xfrm>
            <a:off x="3132138" y="1557338"/>
            <a:ext cx="3384550" cy="576262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/>
          <a:p>
            <a:pPr marL="342900" indent="-342900" eaLnBrk="0" hangingPunct="0">
              <a:spcBef>
                <a:spcPct val="20000"/>
              </a:spcBef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sz="3200" dirty="0">
                <a:latin typeface="Calibri" panose="020F0502020204030204" pitchFamily="34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</a:rPr>
              <a:t>a </a:t>
            </a:r>
            <a:r>
              <a:rPr lang="en-US" altLang="zh-CN" sz="3600" dirty="0">
                <a:solidFill>
                  <a:srgbClr val="FF3399"/>
                </a:solidFill>
                <a:latin typeface="Times New Roman" panose="02020603050405020304" pitchFamily="18" charset="0"/>
              </a:rPr>
              <a:t>mixed </a:t>
            </a:r>
            <a:r>
              <a:rPr lang="en-US" altLang="zh-CN" sz="3600" dirty="0">
                <a:latin typeface="Times New Roman" panose="02020603050405020304" pitchFamily="18" charset="0"/>
              </a:rPr>
              <a:t> school</a:t>
            </a:r>
            <a:endParaRPr lang="en-US" altLang="zh-CN" sz="3200" dirty="0">
              <a:latin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FF00FF"/>
              </a:buClr>
            </a:pPr>
            <a:r>
              <a:rPr lang="en-US" altLang="zh-CN" sz="2400" dirty="0">
                <a:latin typeface="Calibri" panose="020F0502020204030204" pitchFamily="34" charset="0"/>
              </a:rPr>
              <a:t>  </a:t>
            </a:r>
            <a:endParaRPr lang="zh-CN" altLang="en-US" sz="3200" dirty="0">
              <a:latin typeface="Calibri" panose="020F0502020204030204" pitchFamily="34" charset="0"/>
            </a:endParaRPr>
          </a:p>
        </p:txBody>
      </p:sp>
      <p:sp>
        <p:nvSpPr>
          <p:cNvPr id="6147" name="Rectangle 14"/>
          <p:cNvSpPr/>
          <p:nvPr/>
        </p:nvSpPr>
        <p:spPr>
          <a:xfrm>
            <a:off x="2178050" y="765175"/>
            <a:ext cx="69659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>
              <a:spcBef>
                <a:spcPct val="20000"/>
              </a:spcBef>
              <a:buClr>
                <a:srgbClr val="FF00FF"/>
              </a:buClr>
            </a:pPr>
            <a:r>
              <a:rPr lang="en-US" altLang="zh-CN" sz="3600" dirty="0">
                <a:latin typeface="Times New Roman" panose="02020603050405020304" pitchFamily="18" charset="0"/>
              </a:rPr>
              <a:t>Boys and girls have lessons together.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44399" name="Rectangle 15"/>
          <p:cNvSpPr/>
          <p:nvPr/>
        </p:nvSpPr>
        <p:spPr>
          <a:xfrm>
            <a:off x="2916238" y="2420938"/>
            <a:ext cx="4608512" cy="1190625"/>
          </a:xfrm>
          <a:prstGeom prst="rect">
            <a:avLst/>
          </a:prstGeom>
          <a:solidFill>
            <a:srgbClr val="6699FF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Yangzhou fried rice is </a:t>
            </a:r>
            <a:endParaRPr lang="en-US" altLang="zh-CN" sz="3600" dirty="0"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a kind of ______ food.</a:t>
            </a:r>
            <a:endParaRPr lang="en-US" altLang="zh-CN" sz="2800" b="1" dirty="0">
              <a:latin typeface="Arial" panose="020B0604020202020204" pitchFamily="34" charset="0"/>
            </a:endParaRPr>
          </a:p>
        </p:txBody>
      </p:sp>
      <p:sp>
        <p:nvSpPr>
          <p:cNvPr id="144400" name="Rectangle 16"/>
          <p:cNvSpPr/>
          <p:nvPr/>
        </p:nvSpPr>
        <p:spPr>
          <a:xfrm>
            <a:off x="4757738" y="2997200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FF3399"/>
                </a:solidFill>
                <a:latin typeface="Times New Roman" panose="02020603050405020304" pitchFamily="18" charset="0"/>
              </a:rPr>
              <a:t>mixed</a:t>
            </a:r>
            <a:endParaRPr lang="en-US" altLang="zh-CN" sz="36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44401" name="Picture 17" descr="14ce36d3d539b60061b2c598e850352ac65cb7a5_副本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8888" y="4005263"/>
            <a:ext cx="1871662" cy="1762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402" name="Picture 18" descr="mf824-06491607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4663" y="4076700"/>
            <a:ext cx="1511300" cy="1511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403" name="Picture 19" descr="mf700-00342261_副本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2950" y="3933825"/>
            <a:ext cx="1227138" cy="18526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4404" name="Picture 20" descr="图片1_副本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213" y="2636838"/>
            <a:ext cx="2016125" cy="15001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4405" name="Rectangle 21"/>
          <p:cNvSpPr/>
          <p:nvPr/>
        </p:nvSpPr>
        <p:spPr>
          <a:xfrm>
            <a:off x="250825" y="4508500"/>
            <a:ext cx="946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993366"/>
                </a:solidFill>
                <a:latin typeface="Times New Roman" panose="02020603050405020304" pitchFamily="18" charset="0"/>
              </a:rPr>
              <a:t>Mix</a:t>
            </a:r>
            <a:endParaRPr lang="zh-CN" altLang="en-US" sz="3600" dirty="0">
              <a:solidFill>
                <a:srgbClr val="9933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407" name="Rectangle 23"/>
          <p:cNvSpPr/>
          <p:nvPr/>
        </p:nvSpPr>
        <p:spPr>
          <a:xfrm>
            <a:off x="3203575" y="4437063"/>
            <a:ext cx="8445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endParaRPr lang="zh-CN" altLang="en-US" sz="36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408" name="Rectangle 24"/>
          <p:cNvSpPr/>
          <p:nvPr/>
        </p:nvSpPr>
        <p:spPr>
          <a:xfrm>
            <a:off x="5867400" y="4581525"/>
            <a:ext cx="90170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 dirty="0">
                <a:latin typeface="Times New Roman" panose="02020603050405020304" pitchFamily="18" charset="0"/>
              </a:rPr>
              <a:t>=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4409" name="Rectangle 25"/>
          <p:cNvSpPr/>
          <p:nvPr/>
        </p:nvSpPr>
        <p:spPr>
          <a:xfrm>
            <a:off x="3995738" y="5373688"/>
            <a:ext cx="3168650" cy="1223962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600" dirty="0">
                <a:latin typeface="Times New Roman" panose="02020603050405020304" pitchFamily="18" charset="0"/>
              </a:rPr>
              <a:t>a ______ drink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44410" name="Rectangle 26"/>
          <p:cNvSpPr/>
          <p:nvPr/>
        </p:nvSpPr>
        <p:spPr>
          <a:xfrm>
            <a:off x="4643438" y="5589588"/>
            <a:ext cx="1327150" cy="6413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solidFill>
                  <a:srgbClr val="FF3399"/>
                </a:solidFill>
                <a:latin typeface="Times New Roman" panose="02020603050405020304" pitchFamily="18" charset="0"/>
              </a:rPr>
              <a:t>mixed</a:t>
            </a:r>
            <a:endParaRPr lang="en-US" altLang="zh-CN" sz="36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59" name="Picture 4" descr="图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6032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60" name="Picture 4" descr="图6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0" y="66611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40"/>
          <p:cNvGrpSpPr/>
          <p:nvPr/>
        </p:nvGrpSpPr>
        <p:grpSpPr>
          <a:xfrm>
            <a:off x="323850" y="5157788"/>
            <a:ext cx="792163" cy="1223962"/>
            <a:chOff x="204" y="3249"/>
            <a:chExt cx="499" cy="771"/>
          </a:xfrm>
        </p:grpSpPr>
        <p:sp>
          <p:nvSpPr>
            <p:cNvPr id="6162" name="AutoShape 36"/>
            <p:cNvSpPr/>
            <p:nvPr/>
          </p:nvSpPr>
          <p:spPr>
            <a:xfrm>
              <a:off x="204" y="3249"/>
              <a:ext cx="499" cy="771"/>
            </a:xfrm>
            <a:prstGeom prst="upArrow">
              <a:avLst>
                <a:gd name="adj1" fmla="val 50000"/>
                <a:gd name="adj2" fmla="val 38620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vert="eaVert"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3" name="Text Box 38"/>
            <p:cNvSpPr txBox="1"/>
            <p:nvPr/>
          </p:nvSpPr>
          <p:spPr>
            <a:xfrm>
              <a:off x="295" y="3385"/>
              <a:ext cx="31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V.</a:t>
              </a:r>
              <a:endParaRPr lang="en-US" altLang="zh-CN" sz="3200" b="1"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539750" y="5876925"/>
            <a:ext cx="4319588" cy="720725"/>
            <a:chOff x="340" y="3702"/>
            <a:chExt cx="2721" cy="454"/>
          </a:xfrm>
        </p:grpSpPr>
        <p:sp>
          <p:nvSpPr>
            <p:cNvPr id="6165" name="AutoShape 37"/>
            <p:cNvSpPr/>
            <p:nvPr/>
          </p:nvSpPr>
          <p:spPr>
            <a:xfrm>
              <a:off x="340" y="3702"/>
              <a:ext cx="2721" cy="454"/>
            </a:xfrm>
            <a:prstGeom prst="rightArrow">
              <a:avLst>
                <a:gd name="adj1" fmla="val 50000"/>
                <a:gd name="adj2" fmla="val 149807"/>
              </a:avLst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6166" name="Text Box 39"/>
            <p:cNvSpPr txBox="1"/>
            <p:nvPr/>
          </p:nvSpPr>
          <p:spPr>
            <a:xfrm>
              <a:off x="1474" y="3702"/>
              <a:ext cx="99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200" b="1" dirty="0">
                  <a:latin typeface="Times New Roman" panose="02020603050405020304" pitchFamily="18" charset="0"/>
                </a:rPr>
                <a:t>adj.</a:t>
              </a:r>
              <a:endParaRPr lang="en-US" altLang="zh-CN" sz="3200" b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6167" name="WordArt 42"/>
          <p:cNvSpPr>
            <a:spLocks noTextEdit="1"/>
          </p:cNvSpPr>
          <p:nvPr/>
        </p:nvSpPr>
        <p:spPr>
          <a:xfrm>
            <a:off x="2987675" y="0"/>
            <a:ext cx="2808288" cy="8366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4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4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4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4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44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4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4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144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4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4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4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4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4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44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44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44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4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7" grpId="0" animBg="1"/>
      <p:bldP spid="144399" grpId="0" animBg="1"/>
      <p:bldP spid="144400" grpId="0"/>
      <p:bldP spid="144405" grpId="0"/>
      <p:bldP spid="144407" grpId="0"/>
      <p:bldP spid="144408" grpId="0"/>
      <p:bldP spid="144409" grpId="0" animBg="1"/>
      <p:bldP spid="144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4" descr="psb (1)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052513"/>
            <a:ext cx="1820863" cy="23034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85" name="Text Box 5"/>
          <p:cNvSpPr txBox="1"/>
          <p:nvPr/>
        </p:nvSpPr>
        <p:spPr>
          <a:xfrm>
            <a:off x="1692275" y="1125538"/>
            <a:ext cx="70929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Among all my subjects, I like French.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97286" name="Text Box 6"/>
          <p:cNvSpPr txBox="1"/>
          <p:nvPr/>
        </p:nvSpPr>
        <p:spPr>
          <a:xfrm>
            <a:off x="1763713" y="1916113"/>
            <a:ext cx="6470650" cy="641350"/>
          </a:xfrm>
          <a:prstGeom prst="rect">
            <a:avLst/>
          </a:prstGeom>
          <a:solidFill>
            <a:srgbClr val="1CF072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Learning foreign languages</a:t>
            </a:r>
            <a:r>
              <a:rPr lang="en-US" altLang="zh-CN" sz="3600" dirty="0">
                <a:solidFill>
                  <a:schemeClr val="hlink"/>
                </a:solidFill>
                <a:latin typeface="Times New Roman" panose="02020603050405020304" pitchFamily="18" charset="0"/>
              </a:rPr>
              <a:t> is</a:t>
            </a:r>
            <a:r>
              <a:rPr lang="en-US" altLang="zh-CN" sz="3600" dirty="0">
                <a:latin typeface="Times New Roman" panose="02020603050405020304" pitchFamily="18" charset="0"/>
              </a:rPr>
              <a:t> fun.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97288" name="Text Box 8"/>
          <p:cNvSpPr txBox="1"/>
          <p:nvPr/>
        </p:nvSpPr>
        <p:spPr>
          <a:xfrm>
            <a:off x="827088" y="4724400"/>
            <a:ext cx="7016750" cy="6413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What subject do you like best? Why?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900113" y="3573463"/>
            <a:ext cx="7416800" cy="936625"/>
            <a:chOff x="567" y="2251"/>
            <a:chExt cx="4672" cy="590"/>
          </a:xfrm>
        </p:grpSpPr>
        <p:sp>
          <p:nvSpPr>
            <p:cNvPr id="7174" name="Rectangle 12"/>
            <p:cNvSpPr/>
            <p:nvPr/>
          </p:nvSpPr>
          <p:spPr>
            <a:xfrm>
              <a:off x="567" y="2251"/>
              <a:ext cx="4627" cy="590"/>
            </a:xfrm>
            <a:prstGeom prst="rect">
              <a:avLst/>
            </a:prstGeom>
            <a:noFill/>
            <a:ln w="50800" cap="flat" cmpd="sng">
              <a:solidFill>
                <a:srgbClr val="FF99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pPr algn="ctr"/>
              <a:endParaRPr lang="zh-CN" alt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75" name="Text Box 13"/>
            <p:cNvSpPr txBox="1"/>
            <p:nvPr/>
          </p:nvSpPr>
          <p:spPr>
            <a:xfrm>
              <a:off x="567" y="2296"/>
              <a:ext cx="4672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p>
              <a:pPr>
                <a:spcBef>
                  <a:spcPct val="50000"/>
                </a:spcBef>
              </a:pPr>
              <a:r>
                <a:rPr lang="en-US" altLang="zh-CN" sz="3600" dirty="0">
                  <a:latin typeface="Times New Roman" panose="02020603050405020304" pitchFamily="18" charset="0"/>
                </a:rPr>
                <a:t>Doing sth.</a:t>
              </a:r>
              <a:r>
                <a:rPr lang="en-US" altLang="zh-CN" sz="3600" b="1" i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is</a:t>
              </a:r>
              <a:r>
                <a:rPr lang="en-US" altLang="zh-CN" sz="3600" b="1" i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+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adj</a:t>
              </a:r>
              <a:r>
                <a:rPr lang="en-US" altLang="zh-CN" sz="3600" b="1" i="1" dirty="0">
                  <a:latin typeface="Times New Roman" panose="02020603050405020304" pitchFamily="18" charset="0"/>
                </a:rPr>
                <a:t>.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=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It is</a:t>
              </a:r>
              <a:r>
                <a:rPr lang="en-US" altLang="zh-CN" sz="3600" b="1" i="1" dirty="0">
                  <a:solidFill>
                    <a:schemeClr val="accent2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+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adj</a:t>
              </a:r>
              <a:r>
                <a:rPr lang="en-US" altLang="zh-CN" sz="3600" b="1" dirty="0">
                  <a:latin typeface="Times New Roman" panose="02020603050405020304" pitchFamily="18" charset="0"/>
                </a:rPr>
                <a:t>+</a:t>
              </a:r>
              <a:r>
                <a:rPr lang="en-US" altLang="zh-CN" sz="3600" dirty="0">
                  <a:latin typeface="Times New Roman" panose="02020603050405020304" pitchFamily="18" charset="0"/>
                </a:rPr>
                <a:t>to do sth</a:t>
              </a:r>
              <a:r>
                <a:rPr lang="en-US" altLang="zh-CN" sz="3600" b="1" i="1" dirty="0">
                  <a:latin typeface="Times New Roman" panose="02020603050405020304" pitchFamily="18" charset="0"/>
                </a:rPr>
                <a:t>.</a:t>
              </a:r>
              <a:endParaRPr lang="en-US" altLang="zh-CN" sz="3600" b="1" i="1" dirty="0">
                <a:latin typeface="Times New Roman" panose="02020603050405020304" pitchFamily="18" charset="0"/>
              </a:endParaRPr>
            </a:p>
          </p:txBody>
        </p:sp>
      </p:grpSp>
      <p:sp>
        <p:nvSpPr>
          <p:cNvPr id="97294" name="Text Box 14"/>
          <p:cNvSpPr txBox="1"/>
          <p:nvPr/>
        </p:nvSpPr>
        <p:spPr>
          <a:xfrm>
            <a:off x="1619250" y="2708275"/>
            <a:ext cx="6597650" cy="64135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It is fun </a:t>
            </a: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to learn foreign languages</a:t>
            </a:r>
            <a:r>
              <a:rPr lang="en-US" altLang="zh-CN" sz="3600" dirty="0">
                <a:latin typeface="Times New Roman" panose="02020603050405020304" pitchFamily="18" charset="0"/>
              </a:rPr>
              <a:t>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7177" name="Picture 15" descr="图片3_副本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46665">
            <a:off x="323850" y="-603250"/>
            <a:ext cx="9144000" cy="167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299" name="AutoShape 19"/>
          <p:cNvSpPr/>
          <p:nvPr/>
        </p:nvSpPr>
        <p:spPr>
          <a:xfrm>
            <a:off x="900113" y="0"/>
            <a:ext cx="1008062" cy="1368425"/>
          </a:xfrm>
          <a:custGeom>
            <a:avLst/>
            <a:gdLst/>
            <a:ahLst/>
            <a:cxnLst>
              <a:cxn ang="17694720">
                <a:pos x="431693" y="0"/>
              </a:cxn>
              <a:cxn ang="5898240">
                <a:pos x="142575" y="1368425"/>
              </a:cxn>
              <a:cxn ang="5898240">
                <a:pos x="453861" y="526464"/>
              </a:cxn>
              <a:cxn ang="5898240">
                <a:pos x="730938" y="904998"/>
              </a:cxn>
              <a:cxn ang="0">
                <a:pos x="1008062" y="526464"/>
              </a:cxn>
            </a:cxnLst>
            <a:pathLst>
              <a:path w="21600" h="21600">
                <a:moveTo>
                  <a:pt x="15662" y="14285"/>
                </a:moveTo>
                <a:lnTo>
                  <a:pt x="21600" y="8310"/>
                </a:lnTo>
                <a:lnTo>
                  <a:pt x="18630" y="8310"/>
                </a:lnTo>
                <a:cubicBezTo>
                  <a:pt x="18630" y="3721"/>
                  <a:pt x="14430" y="0"/>
                  <a:pt x="9250" y="0"/>
                </a:cubicBezTo>
                <a:cubicBezTo>
                  <a:pt x="4141" y="0"/>
                  <a:pt x="0" y="3799"/>
                  <a:pt x="0" y="8485"/>
                </a:cubicBezTo>
                <a:lnTo>
                  <a:pt x="0" y="21600"/>
                </a:lnTo>
                <a:lnTo>
                  <a:pt x="6110" y="21600"/>
                </a:lnTo>
                <a:lnTo>
                  <a:pt x="6110" y="8310"/>
                </a:lnTo>
                <a:cubicBezTo>
                  <a:pt x="6110" y="6947"/>
                  <a:pt x="7362" y="5842"/>
                  <a:pt x="8907" y="5842"/>
                </a:cubicBezTo>
                <a:lnTo>
                  <a:pt x="9725" y="5842"/>
                </a:lnTo>
                <a:cubicBezTo>
                  <a:pt x="11269" y="5842"/>
                  <a:pt x="12520" y="6947"/>
                  <a:pt x="12520" y="8310"/>
                </a:cubicBezTo>
                <a:lnTo>
                  <a:pt x="9725" y="8310"/>
                </a:lnTo>
                <a:close/>
              </a:path>
            </a:pathLst>
          </a:cu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97300" name="Text Box 20"/>
          <p:cNvSpPr txBox="1"/>
          <p:nvPr/>
        </p:nvSpPr>
        <p:spPr>
          <a:xfrm>
            <a:off x="2051050" y="476250"/>
            <a:ext cx="5911850" cy="641350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My favourite subject is French.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7180" name="AutoShape 21"/>
          <p:cNvSpPr/>
          <p:nvPr/>
        </p:nvSpPr>
        <p:spPr>
          <a:xfrm rot="940476">
            <a:off x="755650" y="981075"/>
            <a:ext cx="1008063" cy="1079500"/>
          </a:xfrm>
          <a:prstGeom prst="cloudCallout">
            <a:avLst>
              <a:gd name="adj1" fmla="val -43750"/>
              <a:gd name="adj2" fmla="val 70000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97303" name="Picture 4" descr="图片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1013" y="765175"/>
            <a:ext cx="1225550" cy="122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7305" name="AutoShape 25"/>
          <p:cNvSpPr/>
          <p:nvPr/>
        </p:nvSpPr>
        <p:spPr>
          <a:xfrm>
            <a:off x="8172450" y="2133600"/>
            <a:ext cx="288925" cy="1008063"/>
          </a:xfrm>
          <a:prstGeom prst="curvedLeftArrow">
            <a:avLst>
              <a:gd name="adj1" fmla="val 69780"/>
              <a:gd name="adj2" fmla="val 139560"/>
              <a:gd name="adj3" fmla="val 33328"/>
            </a:avLst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7183" name="Picture 28" descr="图片3_副本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646665" flipH="1" flipV="1">
            <a:off x="0" y="5445125"/>
            <a:ext cx="8459788" cy="1412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84" name="Picture 4" descr="图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66611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5" name="WordArt 31"/>
          <p:cNvSpPr>
            <a:spLocks noTextEdit="1"/>
          </p:cNvSpPr>
          <p:nvPr/>
        </p:nvSpPr>
        <p:spPr>
          <a:xfrm>
            <a:off x="5292725" y="5589588"/>
            <a:ext cx="2952750" cy="9810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7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7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7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97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7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7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7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97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97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97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  <p:bldP spid="97286" grpId="0" animBg="1"/>
      <p:bldP spid="97288" grpId="0"/>
      <p:bldP spid="97294" grpId="0" animBg="1"/>
      <p:bldP spid="97300" grpId="0" animBg="1"/>
      <p:bldP spid="9730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5410" name="Rectangle 2" descr="浅色下对角线"/>
          <p:cNvSpPr/>
          <p:nvPr/>
        </p:nvSpPr>
        <p:spPr>
          <a:xfrm>
            <a:off x="6084888" y="2276475"/>
            <a:ext cx="649287" cy="1512888"/>
          </a:xfrm>
          <a:prstGeom prst="rect">
            <a:avLst/>
          </a:prstGeom>
          <a:pattFill prst="ltDnDiag">
            <a:fgClr>
              <a:srgbClr val="FF66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5411" name="Rectangle 3" descr="浅色下对角线"/>
          <p:cNvSpPr/>
          <p:nvPr/>
        </p:nvSpPr>
        <p:spPr>
          <a:xfrm>
            <a:off x="4643438" y="2924175"/>
            <a:ext cx="649287" cy="865188"/>
          </a:xfrm>
          <a:prstGeom prst="rect">
            <a:avLst/>
          </a:prstGeom>
          <a:pattFill prst="ltDnDiag">
            <a:fgClr>
              <a:srgbClr val="0000FF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5412" name="Rectangle 4" descr="浅色下对角线"/>
          <p:cNvSpPr/>
          <p:nvPr/>
        </p:nvSpPr>
        <p:spPr>
          <a:xfrm>
            <a:off x="3059113" y="3284538"/>
            <a:ext cx="649287" cy="504825"/>
          </a:xfrm>
          <a:prstGeom prst="rect">
            <a:avLst/>
          </a:prstGeom>
          <a:pattFill prst="ltDnDiag">
            <a:fgClr>
              <a:srgbClr val="FF00FF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5413" name="Rectangle 5" descr="宽下对角线"/>
          <p:cNvSpPr/>
          <p:nvPr/>
        </p:nvSpPr>
        <p:spPr>
          <a:xfrm>
            <a:off x="1619250" y="1557338"/>
            <a:ext cx="649288" cy="2303462"/>
          </a:xfrm>
          <a:prstGeom prst="rect">
            <a:avLst/>
          </a:prstGeom>
          <a:pattFill prst="wdDnDiag">
            <a:fgClr>
              <a:srgbClr val="00FF00"/>
            </a:fgClr>
            <a:bgClr>
              <a:schemeClr val="bg1"/>
            </a:bgClr>
          </a:patt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45414" name="Line 6"/>
          <p:cNvSpPr/>
          <p:nvPr/>
        </p:nvSpPr>
        <p:spPr>
          <a:xfrm flipV="1">
            <a:off x="933450" y="44450"/>
            <a:ext cx="0" cy="3790950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145415" name="Text Box 7"/>
          <p:cNvSpPr txBox="1"/>
          <p:nvPr/>
        </p:nvSpPr>
        <p:spPr>
          <a:xfrm>
            <a:off x="395288" y="550863"/>
            <a:ext cx="936625" cy="466725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chemeClr val="tx2"/>
                </a:solidFill>
                <a:latin typeface="Times New Roman" panose="02020603050405020304" pitchFamily="18" charset="0"/>
              </a:rPr>
              <a:t>books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45416" name="Line 8"/>
          <p:cNvSpPr/>
          <p:nvPr/>
        </p:nvSpPr>
        <p:spPr>
          <a:xfrm flipV="1">
            <a:off x="611188" y="3789363"/>
            <a:ext cx="8532812" cy="71437"/>
          </a:xfrm>
          <a:prstGeom prst="line">
            <a:avLst/>
          </a:prstGeom>
          <a:ln w="762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7177" name="WordArt 9"/>
          <p:cNvSpPr>
            <a:spLocks noTextEdit="1"/>
          </p:cNvSpPr>
          <p:nvPr/>
        </p:nvSpPr>
        <p:spPr>
          <a:xfrm>
            <a:off x="395288" y="1341438"/>
            <a:ext cx="288925" cy="38893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</a:rPr>
              <a:t>6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 Narrow" panose="020B0606020202030204" pitchFamily="34" charset="0"/>
              <a:ea typeface="Arial Narrow" panose="020B0606020202030204" pitchFamily="34" charset="0"/>
            </a:endParaRPr>
          </a:p>
        </p:txBody>
      </p:sp>
      <p:sp>
        <p:nvSpPr>
          <p:cNvPr id="145418" name="Line 10"/>
          <p:cNvSpPr/>
          <p:nvPr/>
        </p:nvSpPr>
        <p:spPr>
          <a:xfrm>
            <a:off x="755650" y="2060575"/>
            <a:ext cx="35877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419" name="Line 11"/>
          <p:cNvSpPr/>
          <p:nvPr/>
        </p:nvSpPr>
        <p:spPr>
          <a:xfrm>
            <a:off x="755650" y="2565400"/>
            <a:ext cx="35877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420" name="Line 12"/>
          <p:cNvSpPr/>
          <p:nvPr/>
        </p:nvSpPr>
        <p:spPr>
          <a:xfrm>
            <a:off x="755650" y="3141663"/>
            <a:ext cx="35877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5421" name="Line 13"/>
          <p:cNvSpPr/>
          <p:nvPr/>
        </p:nvSpPr>
        <p:spPr>
          <a:xfrm>
            <a:off x="757238" y="1557338"/>
            <a:ext cx="358775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82" name="WordArt 14"/>
          <p:cNvSpPr>
            <a:spLocks noTextEdit="1"/>
          </p:cNvSpPr>
          <p:nvPr/>
        </p:nvSpPr>
        <p:spPr>
          <a:xfrm>
            <a:off x="395288" y="1844675"/>
            <a:ext cx="288925" cy="388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</a:rPr>
              <a:t>4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 Narrow" panose="020B0606020202030204" pitchFamily="34" charset="0"/>
              <a:ea typeface="Arial Narrow" panose="020B0606020202030204" pitchFamily="34" charset="0"/>
            </a:endParaRPr>
          </a:p>
        </p:txBody>
      </p:sp>
      <p:sp>
        <p:nvSpPr>
          <p:cNvPr id="7183" name="WordArt 15"/>
          <p:cNvSpPr>
            <a:spLocks noTextEdit="1"/>
          </p:cNvSpPr>
          <p:nvPr/>
        </p:nvSpPr>
        <p:spPr>
          <a:xfrm>
            <a:off x="468313" y="2349500"/>
            <a:ext cx="217487" cy="388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</a:rPr>
              <a:t>3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 Narrow" panose="020B0606020202030204" pitchFamily="34" charset="0"/>
              <a:ea typeface="Arial Narrow" panose="020B0606020202030204" pitchFamily="34" charset="0"/>
            </a:endParaRPr>
          </a:p>
        </p:txBody>
      </p:sp>
      <p:sp>
        <p:nvSpPr>
          <p:cNvPr id="7184" name="WordArt 16"/>
          <p:cNvSpPr>
            <a:spLocks noTextEdit="1"/>
          </p:cNvSpPr>
          <p:nvPr/>
        </p:nvSpPr>
        <p:spPr>
          <a:xfrm>
            <a:off x="395288" y="2924175"/>
            <a:ext cx="288925" cy="3889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Arial Narrow" panose="020B0606020202030204" pitchFamily="34" charset="0"/>
                <a:ea typeface="Arial Narrow" panose="020B0606020202030204" pitchFamily="34" charset="0"/>
              </a:rPr>
              <a:t>2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Arial Narrow" panose="020B0606020202030204" pitchFamily="34" charset="0"/>
              <a:ea typeface="Arial Narrow" panose="020B0606020202030204" pitchFamily="34" charset="0"/>
            </a:endParaRPr>
          </a:p>
        </p:txBody>
      </p:sp>
      <p:sp>
        <p:nvSpPr>
          <p:cNvPr id="145425" name="Text Box 17"/>
          <p:cNvSpPr txBox="1"/>
          <p:nvPr/>
        </p:nvSpPr>
        <p:spPr>
          <a:xfrm>
            <a:off x="1258888" y="3933825"/>
            <a:ext cx="1368425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Nancy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145426" name="Text Box 18"/>
          <p:cNvSpPr txBox="1"/>
          <p:nvPr/>
        </p:nvSpPr>
        <p:spPr>
          <a:xfrm>
            <a:off x="2843213" y="3933825"/>
            <a:ext cx="1223962" cy="51911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Simon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145427" name="Text Box 19"/>
          <p:cNvSpPr txBox="1"/>
          <p:nvPr/>
        </p:nvSpPr>
        <p:spPr>
          <a:xfrm>
            <a:off x="4356100" y="3925888"/>
            <a:ext cx="1295400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Sandy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145428" name="Text Box 20"/>
          <p:cNvSpPr txBox="1"/>
          <p:nvPr/>
        </p:nvSpPr>
        <p:spPr>
          <a:xfrm>
            <a:off x="5724525" y="3925888"/>
            <a:ext cx="1223963" cy="5191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 dirty="0">
                <a:latin typeface="Comic Sans MS" panose="030F0702030302020204" pitchFamily="66" charset="0"/>
              </a:rPr>
              <a:t>Daniel</a:t>
            </a:r>
            <a:endParaRPr lang="en-US" altLang="zh-CN" sz="2800" b="1" dirty="0">
              <a:latin typeface="Comic Sans MS" panose="030F0702030302020204" pitchFamily="66" charset="0"/>
            </a:endParaRPr>
          </a:p>
        </p:txBody>
      </p:sp>
      <p:sp>
        <p:nvSpPr>
          <p:cNvPr id="145429" name="AutoShape 21"/>
          <p:cNvSpPr/>
          <p:nvPr/>
        </p:nvSpPr>
        <p:spPr>
          <a:xfrm>
            <a:off x="395288" y="4581525"/>
            <a:ext cx="8351837" cy="1746250"/>
          </a:xfrm>
          <a:prstGeom prst="foldedCorner">
            <a:avLst>
              <a:gd name="adj" fmla="val 12500"/>
            </a:avLst>
          </a:prstGeom>
          <a:solidFill>
            <a:schemeClr val="bg1"/>
          </a:solidFill>
          <a:ln w="28575" cap="flat" cmpd="sng">
            <a:solidFill>
              <a:srgbClr val="333399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r>
              <a:rPr lang="en-US" altLang="zh-CN" sz="2400" b="1" dirty="0">
                <a:latin typeface="Comic Sans MS" panose="030F0702030302020204" pitchFamily="66" charset="0"/>
              </a:rPr>
              <a:t>Nancy reads ____ books _____ Daniel.                     </a:t>
            </a:r>
            <a:endParaRPr lang="en-US" altLang="zh-CN" sz="2400" b="1" dirty="0"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Daniel reads ____ books _____ Sandy. </a:t>
            </a:r>
            <a:endParaRPr lang="en-US" altLang="zh-CN" sz="2400" b="1" dirty="0"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Sandy reads____ books ____Simon.</a:t>
            </a:r>
            <a:endParaRPr lang="en-US" altLang="zh-CN" sz="2400" b="1" dirty="0">
              <a:latin typeface="Comic Sans MS" panose="030F0702030302020204" pitchFamily="66" charset="0"/>
            </a:endParaRPr>
          </a:p>
          <a:p>
            <a:r>
              <a:rPr lang="en-US" altLang="zh-CN" sz="2400" b="1" dirty="0">
                <a:latin typeface="Comic Sans MS" panose="030F0702030302020204" pitchFamily="66" charset="0"/>
              </a:rPr>
              <a:t>Nancy reads_____books _____ the other students.</a:t>
            </a:r>
            <a:endParaRPr lang="en-US" altLang="zh-CN" sz="2400" b="1" dirty="0">
              <a:latin typeface="Comic Sans MS" panose="030F0702030302020204" pitchFamily="66" charset="0"/>
            </a:endParaRPr>
          </a:p>
        </p:txBody>
      </p:sp>
      <p:sp>
        <p:nvSpPr>
          <p:cNvPr id="145430" name="Text Box 22"/>
          <p:cNvSpPr txBox="1"/>
          <p:nvPr/>
        </p:nvSpPr>
        <p:spPr>
          <a:xfrm>
            <a:off x="2411413" y="4508500"/>
            <a:ext cx="108108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more</a:t>
            </a:r>
            <a:endParaRPr lang="en-US" altLang="zh-CN" sz="32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31" name="Text Box 23"/>
          <p:cNvSpPr txBox="1"/>
          <p:nvPr/>
        </p:nvSpPr>
        <p:spPr>
          <a:xfrm>
            <a:off x="4356100" y="4508500"/>
            <a:ext cx="10810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than</a:t>
            </a:r>
            <a:endParaRPr lang="en-US" altLang="zh-CN" sz="32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32" name="Rectangle 24"/>
          <p:cNvSpPr/>
          <p:nvPr/>
        </p:nvSpPr>
        <p:spPr>
          <a:xfrm>
            <a:off x="2771775" y="2276475"/>
            <a:ext cx="2808288" cy="592138"/>
          </a:xfrm>
          <a:prstGeom prst="rect">
            <a:avLst/>
          </a:prstGeom>
          <a:noFill/>
          <a:ln w="127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990000"/>
                </a:solidFill>
                <a:latin typeface="Times New Roman" panose="02020603050405020304" pitchFamily="18" charset="0"/>
              </a:rPr>
              <a:t>more …than …</a:t>
            </a:r>
            <a:endParaRPr lang="en-US" altLang="zh-CN" sz="320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33" name="Text Box 25"/>
          <p:cNvSpPr txBox="1"/>
          <p:nvPr/>
        </p:nvSpPr>
        <p:spPr>
          <a:xfrm>
            <a:off x="7092950" y="2924175"/>
            <a:ext cx="1655763" cy="1382713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chemeClr val="tx2"/>
                </a:solidFill>
                <a:latin typeface="Times New Roman" panose="02020603050405020304" pitchFamily="18" charset="0"/>
              </a:rPr>
              <a:t>during the Reading Week</a:t>
            </a:r>
            <a:r>
              <a:rPr lang="en-US" altLang="zh-CN" sz="2400" dirty="0">
                <a:latin typeface="Times New Roman" panose="02020603050405020304" pitchFamily="18" charset="0"/>
              </a:rPr>
              <a:t> </a:t>
            </a:r>
            <a:endParaRPr lang="en-US" altLang="zh-CN" sz="2400" dirty="0">
              <a:latin typeface="Times New Roman" panose="02020603050405020304" pitchFamily="18" charset="0"/>
            </a:endParaRPr>
          </a:p>
        </p:txBody>
      </p:sp>
      <p:sp>
        <p:nvSpPr>
          <p:cNvPr id="145434" name="Text Box 26"/>
          <p:cNvSpPr txBox="1"/>
          <p:nvPr/>
        </p:nvSpPr>
        <p:spPr>
          <a:xfrm>
            <a:off x="1331913" y="260350"/>
            <a:ext cx="5113337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Does Nancy likes reading?</a:t>
            </a:r>
            <a:r>
              <a:rPr lang="en-US" altLang="zh-CN" sz="3600" dirty="0">
                <a:latin typeface="Times New Roman" panose="02020603050405020304" pitchFamily="18" charset="0"/>
              </a:rPr>
              <a:t> 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sp>
        <p:nvSpPr>
          <p:cNvPr id="145435" name="Text Box 27"/>
          <p:cNvSpPr txBox="1"/>
          <p:nvPr/>
        </p:nvSpPr>
        <p:spPr>
          <a:xfrm>
            <a:off x="5699125" y="333375"/>
            <a:ext cx="3481388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How do you know ?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145436" name="Text Box 28"/>
          <p:cNvSpPr txBox="1"/>
          <p:nvPr/>
        </p:nvSpPr>
        <p:spPr>
          <a:xfrm>
            <a:off x="1116013" y="836613"/>
            <a:ext cx="7434262" cy="579437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I often read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more</a:t>
            </a:r>
            <a:r>
              <a:rPr lang="en-US" altLang="zh-CN" sz="3200" dirty="0">
                <a:latin typeface="Times New Roman" panose="02020603050405020304" pitchFamily="18" charset="0"/>
              </a:rPr>
              <a:t> books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than </a:t>
            </a:r>
            <a:r>
              <a:rPr lang="en-US" altLang="zh-CN" sz="3200" dirty="0">
                <a:latin typeface="Times New Roman" panose="02020603050405020304" pitchFamily="18" charset="0"/>
              </a:rPr>
              <a:t>my classmates.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45437" name="Text Box 29"/>
          <p:cNvSpPr txBox="1"/>
          <p:nvPr/>
        </p:nvSpPr>
        <p:spPr>
          <a:xfrm>
            <a:off x="3132138" y="1354138"/>
            <a:ext cx="4735512" cy="106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Times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seems</a:t>
            </a:r>
            <a:r>
              <a:rPr lang="en-US" altLang="zh-CN" sz="3200" dirty="0">
                <a:latin typeface="Times New Roman" panose="02020603050405020304" pitchFamily="18" charset="0"/>
              </a:rPr>
              <a:t> to go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faster </a:t>
            </a:r>
            <a:endParaRPr lang="en-US" altLang="zh-CN" sz="3200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when we are reading books.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45439" name="Text Box 31"/>
          <p:cNvSpPr txBox="1"/>
          <p:nvPr/>
        </p:nvSpPr>
        <p:spPr>
          <a:xfrm>
            <a:off x="2411413" y="4868863"/>
            <a:ext cx="1081087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more</a:t>
            </a:r>
            <a:endParaRPr lang="en-US" altLang="zh-CN" sz="32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40" name="Text Box 32"/>
          <p:cNvSpPr txBox="1"/>
          <p:nvPr/>
        </p:nvSpPr>
        <p:spPr>
          <a:xfrm>
            <a:off x="4356100" y="4868863"/>
            <a:ext cx="1081088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than</a:t>
            </a:r>
            <a:endParaRPr lang="en-US" altLang="zh-CN" sz="32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41" name="Text Box 33"/>
          <p:cNvSpPr txBox="1"/>
          <p:nvPr/>
        </p:nvSpPr>
        <p:spPr>
          <a:xfrm>
            <a:off x="2268538" y="5229225"/>
            <a:ext cx="108108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more</a:t>
            </a:r>
            <a:endParaRPr lang="en-US" altLang="zh-CN" sz="32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42" name="Text Box 34"/>
          <p:cNvSpPr txBox="1"/>
          <p:nvPr/>
        </p:nvSpPr>
        <p:spPr>
          <a:xfrm>
            <a:off x="4140200" y="5229225"/>
            <a:ext cx="10810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than</a:t>
            </a:r>
            <a:endParaRPr lang="en-US" altLang="zh-CN" sz="32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43" name="Text Box 35"/>
          <p:cNvSpPr txBox="1"/>
          <p:nvPr/>
        </p:nvSpPr>
        <p:spPr>
          <a:xfrm>
            <a:off x="2339975" y="5661025"/>
            <a:ext cx="1081088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more</a:t>
            </a:r>
            <a:endParaRPr lang="en-US" altLang="zh-CN" sz="32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5444" name="Text Box 36"/>
          <p:cNvSpPr txBox="1"/>
          <p:nvPr/>
        </p:nvSpPr>
        <p:spPr>
          <a:xfrm>
            <a:off x="4284663" y="5661025"/>
            <a:ext cx="1081087" cy="5794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solidFill>
                  <a:srgbClr val="FF3399"/>
                </a:solidFill>
                <a:latin typeface="Times New Roman" panose="02020603050405020304" pitchFamily="18" charset="0"/>
              </a:rPr>
              <a:t>than</a:t>
            </a:r>
            <a:endParaRPr lang="en-US" altLang="zh-CN" sz="3200" dirty="0">
              <a:solidFill>
                <a:srgbClr val="FF3399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8227" name="Picture 4" descr="图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68421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28" name="Picture 4" descr="图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0800000">
            <a:off x="0" y="685800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29" name="WordArt 39"/>
          <p:cNvSpPr>
            <a:spLocks noTextEdit="1"/>
          </p:cNvSpPr>
          <p:nvPr/>
        </p:nvSpPr>
        <p:spPr>
          <a:xfrm>
            <a:off x="3059113" y="0"/>
            <a:ext cx="2376487" cy="476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5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54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54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454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7">
                                            <p:txEl>
                                              <p:charRg st="2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5437">
                                            <p:txEl>
                                              <p:charRg st="2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5437">
                                            <p:txEl>
                                              <p:charRg st="2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145437">
                                            <p:txEl>
                                              <p:charRg st="26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5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5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45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45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45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5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45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45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4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45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5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45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145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454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9" dur="20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2" dur="2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5" dur="2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8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45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45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145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45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145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5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0" dur="1000"/>
                                        <p:tgtEl>
                                          <p:spTgt spid="145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145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7" dur="500"/>
                                        <p:tgtEl>
                                          <p:spTgt spid="145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0" dur="500"/>
                                        <p:tgtEl>
                                          <p:spTgt spid="1454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>
                                            <p:txEl>
                                              <p:charRg st="0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3" dur="500"/>
                                        <p:tgtEl>
                                          <p:spTgt spid="145437">
                                            <p:txEl>
                                              <p:charRg st="26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>
                                            <p:txEl>
                                              <p:charRg st="26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6" dur="500"/>
                                        <p:tgtEl>
                                          <p:spTgt spid="145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45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4" dur="1000"/>
                                        <p:tgtEl>
                                          <p:spTgt spid="145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45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1" dur="1000"/>
                                        <p:tgtEl>
                                          <p:spTgt spid="145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4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145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45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3" dur="1000"/>
                                        <p:tgtEl>
                                          <p:spTgt spid="145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45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8" dur="1000"/>
                                        <p:tgtEl>
                                          <p:spTgt spid="145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14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5" dur="1000"/>
                                        <p:tgtEl>
                                          <p:spTgt spid="145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145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0" dur="1000"/>
                                        <p:tgtEl>
                                          <p:spTgt spid="145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145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7" dur="1000"/>
                                        <p:tgtEl>
                                          <p:spTgt spid="145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5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145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0" grpId="0" animBg="1"/>
      <p:bldP spid="145411" grpId="0" animBg="1"/>
      <p:bldP spid="145412" grpId="0" animBg="1"/>
      <p:bldP spid="145413" grpId="0" animBg="1"/>
      <p:bldP spid="145415" grpId="0" animBg="1"/>
      <p:bldP spid="145425" grpId="0"/>
      <p:bldP spid="145426" grpId="0"/>
      <p:bldP spid="145427" grpId="0"/>
      <p:bldP spid="145428" grpId="0"/>
      <p:bldP spid="145429" grpId="0" animBg="1"/>
      <p:bldP spid="145430" grpId="0"/>
      <p:bldP spid="145431" grpId="0"/>
      <p:bldP spid="145432" grpId="0" animBg="1"/>
      <p:bldP spid="145432" grpId="1" animBg="1"/>
      <p:bldP spid="145433" grpId="0" animBg="1"/>
      <p:bldP spid="145434" grpId="0"/>
      <p:bldP spid="145435" grpId="0"/>
      <p:bldP spid="145435" grpId="1"/>
      <p:bldP spid="145436" grpId="0" animBg="1"/>
      <p:bldP spid="145437" grpId="0" animBg="1" build="allAtOnce"/>
      <p:bldP spid="145437" grpId="1" animBg="1" build="allAtOnce"/>
      <p:bldP spid="145439" grpId="0"/>
      <p:bldP spid="145440" grpId="0"/>
      <p:bldP spid="145441" grpId="0"/>
      <p:bldP spid="145442" grpId="0"/>
      <p:bldP spid="145443" grpId="0"/>
      <p:bldP spid="1454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7" name="Text Box 5"/>
          <p:cNvSpPr txBox="1"/>
          <p:nvPr/>
        </p:nvSpPr>
        <p:spPr>
          <a:xfrm>
            <a:off x="1258888" y="1196975"/>
            <a:ext cx="2386012" cy="579438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Expression A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9218" name="Text Box 6"/>
          <p:cNvSpPr txBox="1"/>
          <p:nvPr/>
        </p:nvSpPr>
        <p:spPr>
          <a:xfrm>
            <a:off x="5508625" y="1268413"/>
            <a:ext cx="2363788" cy="579437"/>
          </a:xfrm>
          <a:prstGeom prst="rect">
            <a:avLst/>
          </a:prstGeom>
          <a:solidFill>
            <a:srgbClr val="CCCC00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Expression B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9219" name="Rectangle 8"/>
          <p:cNvSpPr/>
          <p:nvPr/>
        </p:nvSpPr>
        <p:spPr>
          <a:xfrm>
            <a:off x="468313" y="1989138"/>
            <a:ext cx="3816350" cy="2528887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During the Reading Week, I read 6 books Daniel reads 4 books. Sandy reads 3 books. Simon reads 2 books.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sp>
        <p:nvSpPr>
          <p:cNvPr id="9220" name="Rectangle 10"/>
          <p:cNvSpPr/>
          <p:nvPr/>
        </p:nvSpPr>
        <p:spPr>
          <a:xfrm>
            <a:off x="4932363" y="2276475"/>
            <a:ext cx="3671887" cy="2041525"/>
          </a:xfrm>
          <a:prstGeom prst="rect">
            <a:avLst/>
          </a:prstGeom>
          <a:solidFill>
            <a:srgbClr val="00CC99"/>
          </a:solidFill>
          <a:ln w="9525">
            <a:noFill/>
          </a:ln>
        </p:spPr>
        <p:txBody>
          <a:bodyPr anchor="t">
            <a:spAutoFit/>
          </a:bodyPr>
          <a:p>
            <a:pPr eaLnBrk="0" hangingPunct="0">
              <a:spcBef>
                <a:spcPct val="20000"/>
              </a:spcBef>
            </a:pPr>
            <a:r>
              <a:rPr lang="en-US" altLang="zh-CN" sz="3200" dirty="0">
                <a:solidFill>
                  <a:srgbClr val="0000FF"/>
                </a:solidFill>
                <a:latin typeface="Times New Roman" panose="02020603050405020304" pitchFamily="18" charset="0"/>
              </a:rPr>
              <a:t>During the Reading Week, I read more books than my classmates.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9221" name="WordArt 12"/>
          <p:cNvSpPr>
            <a:spLocks noTextEdit="1"/>
          </p:cNvSpPr>
          <p:nvPr/>
        </p:nvSpPr>
        <p:spPr>
          <a:xfrm>
            <a:off x="2916238" y="0"/>
            <a:ext cx="2736850" cy="86360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Which is better?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222" name="Line 13"/>
          <p:cNvSpPr/>
          <p:nvPr/>
        </p:nvSpPr>
        <p:spPr>
          <a:xfrm flipH="1">
            <a:off x="4572000" y="1052513"/>
            <a:ext cx="0" cy="3600450"/>
          </a:xfrm>
          <a:prstGeom prst="line">
            <a:avLst/>
          </a:prstGeom>
          <a:ln w="50800" cap="flat" cmpd="sng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</p:spPr>
      </p:sp>
      <p:pic>
        <p:nvPicPr>
          <p:cNvPr id="9223" name="Picture 14" descr="图片3_副本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-9961323">
            <a:off x="5003800" y="-242887"/>
            <a:ext cx="6245225" cy="26368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5183" name="Rectangle 15"/>
          <p:cNvSpPr/>
          <p:nvPr/>
        </p:nvSpPr>
        <p:spPr>
          <a:xfrm>
            <a:off x="900113" y="4999038"/>
            <a:ext cx="7200900" cy="1104900"/>
          </a:xfrm>
          <a:prstGeom prst="rect">
            <a:avLst/>
          </a:prstGeom>
          <a:noFill/>
          <a:ln w="38100" cap="flat" cmpd="sng">
            <a:solidFill>
              <a:srgbClr val="8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pPr eaLnBrk="0" hangingPunct="0"/>
            <a:r>
              <a:rPr lang="en-US" altLang="zh-CN" sz="3200" dirty="0">
                <a:latin typeface="Times New Roman" panose="02020603050405020304" pitchFamily="18" charset="0"/>
              </a:rPr>
              <a:t>Making a comparison(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作比较</a:t>
            </a:r>
            <a:r>
              <a:rPr lang="en-US" altLang="zh-CN" sz="3200" dirty="0">
                <a:latin typeface="Times New Roman" panose="02020603050405020304" pitchFamily="18" charset="0"/>
              </a:rPr>
              <a:t>) is a better way to express(</a:t>
            </a:r>
            <a:r>
              <a:rPr lang="zh-CN" altLang="en-US" sz="2800" b="1" dirty="0">
                <a:latin typeface="Times New Roman" panose="02020603050405020304" pitchFamily="18" charset="0"/>
                <a:ea typeface="楷体_GB2312" pitchFamily="49" charset="-122"/>
              </a:rPr>
              <a:t>表达</a:t>
            </a:r>
            <a:r>
              <a:rPr lang="en-US" altLang="zh-CN" sz="3200" dirty="0">
                <a:latin typeface="Times New Roman" panose="02020603050405020304" pitchFamily="18" charset="0"/>
              </a:rPr>
              <a:t>)the amount of things.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9225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6611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6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421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5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5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8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7460" name="Text Box 4"/>
          <p:cNvSpPr txBox="1"/>
          <p:nvPr/>
        </p:nvSpPr>
        <p:spPr>
          <a:xfrm>
            <a:off x="755650" y="2997200"/>
            <a:ext cx="7416800" cy="1066800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In the club, older students help new students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learn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more</a:t>
            </a:r>
            <a:r>
              <a:rPr lang="en-US" altLang="zh-CN" sz="3200" dirty="0">
                <a:latin typeface="Times New Roman" panose="02020603050405020304" pitchFamily="18" charset="0"/>
              </a:rPr>
              <a:t> about the school.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47461" name="Text Box 5"/>
          <p:cNvSpPr txBox="1"/>
          <p:nvPr/>
        </p:nvSpPr>
        <p:spPr>
          <a:xfrm>
            <a:off x="0" y="4437063"/>
            <a:ext cx="9363075" cy="579437"/>
          </a:xfrm>
          <a:prstGeom prst="rect">
            <a:avLst/>
          </a:prstGeom>
          <a:solidFill>
            <a:srgbClr val="1CF072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On Friday afternoon, our school ends </a:t>
            </a:r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earlier than</a:t>
            </a:r>
            <a:r>
              <a:rPr lang="en-US" altLang="zh-CN" sz="3200" dirty="0">
                <a:latin typeface="Times New Roman" panose="02020603050405020304" pitchFamily="18" charset="0"/>
              </a:rPr>
              <a:t> usual. 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1267" name="Text Box 7"/>
          <p:cNvSpPr txBox="1"/>
          <p:nvPr/>
        </p:nvSpPr>
        <p:spPr>
          <a:xfrm>
            <a:off x="2051050" y="1052513"/>
            <a:ext cx="6481763" cy="1066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Try to  find out more sentences that make comparisons in John’s article.</a:t>
            </a:r>
            <a:endParaRPr lang="zh-CN" altLang="en-US" sz="3200" dirty="0">
              <a:latin typeface="Times New Roman" panose="02020603050405020304" pitchFamily="18" charset="0"/>
            </a:endParaRPr>
          </a:p>
        </p:txBody>
      </p:sp>
      <p:pic>
        <p:nvPicPr>
          <p:cNvPr id="11268" name="Picture 8" descr="psb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" y="549275"/>
            <a:ext cx="1223963" cy="245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7465" name="Text Box 9"/>
          <p:cNvSpPr txBox="1"/>
          <p:nvPr/>
        </p:nvSpPr>
        <p:spPr>
          <a:xfrm>
            <a:off x="323850" y="5300663"/>
            <a:ext cx="8396288" cy="10668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Can you make a sentence that make a comparison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like this?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11270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84212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1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6611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2" name="WordArt 12"/>
          <p:cNvSpPr>
            <a:spLocks noTextEdit="1"/>
          </p:cNvSpPr>
          <p:nvPr/>
        </p:nvSpPr>
        <p:spPr>
          <a:xfrm>
            <a:off x="2916238" y="0"/>
            <a:ext cx="2808287" cy="836613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7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nimBg="1"/>
      <p:bldP spid="147461" grpId="0" animBg="1"/>
      <p:bldP spid="1474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2" descr="psb (1)_副本_副本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76250"/>
            <a:ext cx="1919288" cy="29511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Text Box 5"/>
          <p:cNvSpPr txBox="1"/>
          <p:nvPr/>
        </p:nvSpPr>
        <p:spPr>
          <a:xfrm>
            <a:off x="2627313" y="333375"/>
            <a:ext cx="5302250" cy="1190625"/>
          </a:xfrm>
          <a:prstGeom prst="rect">
            <a:avLst/>
          </a:prstGeom>
          <a:solidFill>
            <a:srgbClr val="FFCCFF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dirty="0">
                <a:latin typeface="Times New Roman" panose="02020603050405020304" pitchFamily="18" charset="0"/>
              </a:rPr>
              <a:t>Times </a:t>
            </a: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seems</a:t>
            </a:r>
            <a:r>
              <a:rPr lang="en-US" altLang="zh-CN" sz="3600" dirty="0">
                <a:latin typeface="Times New Roman" panose="02020603050405020304" pitchFamily="18" charset="0"/>
              </a:rPr>
              <a:t> to go </a:t>
            </a:r>
            <a:r>
              <a: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rPr>
              <a:t>faster </a:t>
            </a:r>
            <a:endParaRPr lang="en-US" altLang="zh-CN" sz="3600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r>
              <a:rPr lang="en-US" altLang="zh-CN" sz="3600" dirty="0">
                <a:latin typeface="Times New Roman" panose="02020603050405020304" pitchFamily="18" charset="0"/>
              </a:rPr>
              <a:t>when we are reading books.</a:t>
            </a:r>
            <a:endParaRPr lang="en-US" altLang="zh-CN" sz="3600" dirty="0">
              <a:latin typeface="Times New Roman" panose="02020603050405020304" pitchFamily="18" charset="0"/>
            </a:endParaRPr>
          </a:p>
        </p:txBody>
      </p:sp>
      <p:pic>
        <p:nvPicPr>
          <p:cNvPr id="12291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03250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AutoShape 10"/>
          <p:cNvSpPr/>
          <p:nvPr/>
        </p:nvSpPr>
        <p:spPr>
          <a:xfrm rot="940476">
            <a:off x="971550" y="765175"/>
            <a:ext cx="1584325" cy="1295400"/>
          </a:xfrm>
          <a:prstGeom prst="cloudCallout">
            <a:avLst>
              <a:gd name="adj1" fmla="val -43583"/>
              <a:gd name="adj2" fmla="val 63139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p>
            <a:pPr algn="ctr"/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50539" name="Text Box 11"/>
          <p:cNvSpPr txBox="1"/>
          <p:nvPr/>
        </p:nvSpPr>
        <p:spPr>
          <a:xfrm>
            <a:off x="1547813" y="1628775"/>
            <a:ext cx="6597650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Does time really go faster (than usual)?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pic>
        <p:nvPicPr>
          <p:cNvPr id="150540" name="Picture 4" descr="图片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450" y="1341438"/>
            <a:ext cx="1225550" cy="1225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0541" name="Text Box 13"/>
          <p:cNvSpPr txBox="1"/>
          <p:nvPr/>
        </p:nvSpPr>
        <p:spPr>
          <a:xfrm>
            <a:off x="2195513" y="2205038"/>
            <a:ext cx="4902200" cy="1066800"/>
          </a:xfrm>
          <a:prstGeom prst="rect">
            <a:avLst/>
          </a:prstGeom>
          <a:solidFill>
            <a:srgbClr val="6699FF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rPr>
              <a:t>Time seems to go faster</a:t>
            </a:r>
            <a:r>
              <a:rPr lang="en-US" altLang="zh-CN" sz="3200" dirty="0">
                <a:latin typeface="Times New Roman" panose="02020603050405020304" pitchFamily="18" charset="0"/>
              </a:rPr>
              <a:t>  </a:t>
            </a:r>
            <a:endParaRPr lang="en-US" altLang="zh-CN" sz="3200" dirty="0">
              <a:latin typeface="Times New Roman" panose="02020603050405020304" pitchFamily="18" charset="0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</a:rPr>
              <a:t>if you like doing something.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0542" name="Text Box 14"/>
          <p:cNvSpPr txBox="1"/>
          <p:nvPr/>
        </p:nvSpPr>
        <p:spPr>
          <a:xfrm>
            <a:off x="827088" y="3284538"/>
            <a:ext cx="3887787" cy="579437"/>
          </a:xfrm>
          <a:prstGeom prst="rect">
            <a:avLst/>
          </a:prstGeom>
          <a:solidFill>
            <a:srgbClr val="CC99FF"/>
          </a:solidFill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Times seems faster …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0543" name="Text Box 15"/>
          <p:cNvSpPr txBox="1"/>
          <p:nvPr/>
        </p:nvSpPr>
        <p:spPr>
          <a:xfrm>
            <a:off x="1763713" y="3933825"/>
            <a:ext cx="5424487" cy="579438"/>
          </a:xfrm>
          <a:prstGeom prst="rect">
            <a:avLst/>
          </a:prstGeom>
          <a:solidFill>
            <a:srgbClr val="66FF33"/>
          </a:solidFill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It seems that time goes faster …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sp>
        <p:nvSpPr>
          <p:cNvPr id="150545" name="Text Box 17"/>
          <p:cNvSpPr txBox="1"/>
          <p:nvPr/>
        </p:nvSpPr>
        <p:spPr>
          <a:xfrm>
            <a:off x="395288" y="5876925"/>
            <a:ext cx="7342187" cy="579438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</a:rPr>
              <a:t>When does time go faster in your daily life?</a:t>
            </a:r>
            <a:endParaRPr lang="en-US" altLang="zh-CN" sz="3200" dirty="0">
              <a:latin typeface="Times New Roman" panose="02020603050405020304" pitchFamily="18" charset="0"/>
            </a:endParaRPr>
          </a:p>
        </p:txBody>
      </p:sp>
      <p:grpSp>
        <p:nvGrpSpPr>
          <p:cNvPr id="2" name="Group 20"/>
          <p:cNvGrpSpPr/>
          <p:nvPr/>
        </p:nvGrpSpPr>
        <p:grpSpPr>
          <a:xfrm>
            <a:off x="468313" y="4581525"/>
            <a:ext cx="7488237" cy="1200150"/>
            <a:chOff x="295" y="2886"/>
            <a:chExt cx="4717" cy="756"/>
          </a:xfrm>
        </p:grpSpPr>
        <p:sp>
          <p:nvSpPr>
            <p:cNvPr id="12300" name="Rectangle 7"/>
            <p:cNvSpPr/>
            <p:nvPr/>
          </p:nvSpPr>
          <p:spPr>
            <a:xfrm>
              <a:off x="385" y="2931"/>
              <a:ext cx="4627" cy="7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en-US" altLang="zh-CN" sz="3600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seem: </a:t>
              </a:r>
              <a:endParaRPr lang="en-US" altLang="zh-CN" sz="3600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  <a:p>
              <a:r>
                <a:rPr lang="en-US" altLang="zh-CN" sz="3200" dirty="0">
                  <a:latin typeface="Times New Roman" panose="02020603050405020304" pitchFamily="18" charset="0"/>
                </a:rPr>
                <a:t>seem</a:t>
              </a:r>
              <a:r>
                <a:rPr lang="en-US" altLang="zh-CN" sz="3200" dirty="0">
                  <a:solidFill>
                    <a:srgbClr val="800000"/>
                  </a:solidFill>
                  <a:latin typeface="Times New Roman" panose="02020603050405020304" pitchFamily="18" charset="0"/>
                </a:rPr>
                <a:t> to do sth /seem +adj./It seems that …</a:t>
              </a:r>
              <a:endParaRPr lang="en-US" altLang="zh-CN" sz="3200" dirty="0">
                <a:solidFill>
                  <a:srgbClr val="8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2301" name="Rectangle 18"/>
            <p:cNvSpPr/>
            <p:nvPr/>
          </p:nvSpPr>
          <p:spPr>
            <a:xfrm>
              <a:off x="295" y="2886"/>
              <a:ext cx="4672" cy="726"/>
            </a:xfrm>
            <a:prstGeom prst="rect">
              <a:avLst/>
            </a:prstGeom>
            <a:noFill/>
            <a:ln w="38100" cap="flat" cmpd="sng">
              <a:solidFill>
                <a:srgbClr val="FF33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pic>
        <p:nvPicPr>
          <p:cNvPr id="12302" name="Picture 4" descr="图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0" y="6742113"/>
            <a:ext cx="9144000" cy="800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03" name="WordArt 21"/>
          <p:cNvSpPr>
            <a:spLocks noTextEdit="1"/>
          </p:cNvSpPr>
          <p:nvPr/>
        </p:nvSpPr>
        <p:spPr>
          <a:xfrm>
            <a:off x="6335713" y="3068638"/>
            <a:ext cx="2808287" cy="836612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  <a:normAutofit/>
          </a:bodyPr>
          <a:p>
            <a:pPr algn="ctr"/>
            <a:r>
              <a:rPr lang="zh-CN" altLang="en-US" sz="3600">
                <a:ln w="12700" cap="flat" cmpd="sng">
                  <a:solidFill>
                    <a:srgbClr val="B2B2B2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  <a:tileRect/>
                </a:gradFill>
                <a:effectLst>
                  <a:outerShdw dist="35921" dir="2699999" sy="50000" rotWithShape="0">
                    <a:srgbClr val="875B0D">
                      <a:alpha val="7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Think over</a:t>
            </a:r>
            <a:endParaRPr lang="zh-CN" altLang="en-US" sz="3600">
              <a:ln w="12700" cap="flat" cmpd="sng">
                <a:solidFill>
                  <a:srgbClr val="B2B2B2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  <a:tileRect/>
              </a:gradFill>
              <a:effectLst>
                <a:outerShdw dist="35921" dir="2699999" sy="50000" rotWithShape="0">
                  <a:srgbClr val="875B0D">
                    <a:alpha val="70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0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50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0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50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0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50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0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0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9" grpId="0"/>
      <p:bldP spid="150541" grpId="0" animBg="1"/>
      <p:bldP spid="150542" grpId="0" animBg="1"/>
      <p:bldP spid="150543" grpId="0" animBg="1"/>
      <p:bldP spid="150545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4601</Words>
  <Application>WPS 演示</Application>
  <PresentationFormat>在屏幕上显示</PresentationFormat>
  <Paragraphs>391</Paragraphs>
  <Slides>18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Comic Sans MS</vt:lpstr>
      <vt:lpstr>楷体</vt:lpstr>
      <vt:lpstr>GungsuhChe</vt:lpstr>
      <vt:lpstr>微软雅黑</vt:lpstr>
      <vt:lpstr>Times New Roman</vt:lpstr>
      <vt:lpstr>楷体_GB2312</vt:lpstr>
      <vt:lpstr>Monotype Corsiva</vt:lpstr>
      <vt:lpstr>Arial Black</vt:lpstr>
      <vt:lpstr>Arial Narrow</vt:lpstr>
      <vt:lpstr>Dotum</vt:lpstr>
      <vt:lpstr>Courier New</vt:lpstr>
      <vt:lpstr>新宋体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</cp:revision>
  <dcterms:created xsi:type="dcterms:W3CDTF">2018-09-17T08:22:21Z</dcterms:created>
  <dcterms:modified xsi:type="dcterms:W3CDTF">2018-09-17T08:32:09Z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</Properties>
</file>