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8" r:id="rId3"/>
    <p:sldId id="260" r:id="rId4"/>
    <p:sldId id="261" r:id="rId5"/>
    <p:sldId id="267" r:id="rId6"/>
    <p:sldId id="270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78" r:id="rId15"/>
    <p:sldId id="280" r:id="rId16"/>
    <p:sldId id="279" r:id="rId17"/>
    <p:sldId id="282" r:id="rId18"/>
    <p:sldId id="283" r:id="rId19"/>
    <p:sldId id="281" r:id="rId20"/>
    <p:sldId id="285" r:id="rId21"/>
    <p:sldId id="286" r:id="rId22"/>
    <p:sldId id="288" r:id="rId23"/>
    <p:sldId id="289" r:id="rId24"/>
    <p:sldId id="290" r:id="rId25"/>
    <p:sldId id="291" r:id="rId26"/>
    <p:sldId id="298" r:id="rId27"/>
    <p:sldId id="295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3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23C4-0DCA-4510-858C-786C802663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3C8B-AC0C-4567-9857-5392085A06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lum bright="20000" contrast="-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pn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media" Target="file:///H:\&#25945;&#32946;&#25991;&#21270;&#20107;&#19994;&#30340;&#21457;&#23637;\&#31532;26&#35838;%20&#25945;&#32946;&#25991;&#21270;&#20107;&#19994;&#30340;&#21457;&#23637;GT\&#20013;&#22269;&#20132;&#21709;&#20048;&#22242;&#21512;&#21809;&#22242;%20-%20&#20445;&#21355;&#40644;&#27827;%20(&#40644;&#27827;&#22823;&#21512;&#21809;&#20043;).wma" TargetMode="External"/><Relationship Id="rId4" Type="http://schemas.openxmlformats.org/officeDocument/2006/relationships/audio" Target="file:///H:\&#25945;&#32946;&#25991;&#21270;&#20107;&#19994;&#30340;&#21457;&#23637;\&#31532;26&#35838;%20&#25945;&#32946;&#25991;&#21270;&#20107;&#19994;&#30340;&#21457;&#23637;GT\&#20013;&#22269;&#20132;&#21709;&#20048;&#22242;&#21512;&#21809;&#22242;%20-%20&#20445;&#21355;&#40644;&#27827;%20(&#40644;&#27827;&#22823;&#21512;&#21809;&#20043;).wma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0" Type="http://schemas.openxmlformats.org/officeDocument/2006/relationships/slideLayout" Target="../slideLayouts/slideLayout7.xml"/><Relationship Id="rId1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6.xml"/><Relationship Id="rId8" Type="http://schemas.openxmlformats.org/officeDocument/2006/relationships/slide" Target="slide23.xml"/><Relationship Id="rId7" Type="http://schemas.openxmlformats.org/officeDocument/2006/relationships/slide" Target="slide20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9.xml"/><Relationship Id="rId2" Type="http://schemas.openxmlformats.org/officeDocument/2006/relationships/slide" Target="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media" Target="file:///H:\&#25945;&#32946;&#25991;&#21270;&#20107;&#19994;&#30340;&#21457;&#23637;\&#31532;26&#35838;%20&#25945;&#32946;&#25991;&#21270;&#20107;&#19994;&#30340;&#21457;&#23637;GT\&#25112;&#28779;&#20013;&#30340;&#21830;&#21153;&#21360;&#20070;&#39302;_clip.wmv" TargetMode="External"/><Relationship Id="rId2" Type="http://schemas.openxmlformats.org/officeDocument/2006/relationships/video" Target="file:///H:\&#25945;&#32946;&#25991;&#21270;&#20107;&#19994;&#30340;&#21457;&#23637;\&#31532;26&#35838;%20&#25945;&#32946;&#25991;&#21270;&#20107;&#19994;&#30340;&#21457;&#23637;GT\&#25112;&#28779;&#20013;&#30340;&#21830;&#21153;&#21360;&#20070;&#39302;_clip.wmv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428874"/>
            <a:ext cx="7802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26</a:t>
            </a:r>
            <a:r>
              <a:rPr lang="zh-CN" altLang="en-US" sz="44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   教育文化事业的发展</a:t>
            </a:r>
            <a:endParaRPr lang="zh-CN" altLang="en-US" sz="4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t018d16e110143ea110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0190" y="5072080"/>
            <a:ext cx="9144000" cy="102054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 bwMode="auto">
          <a:xfrm flipV="1">
            <a:off x="0" y="5141478"/>
            <a:ext cx="9144000" cy="32656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69769" tIns="34884" rIns="69769" bIns="34884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70055" y="1653262"/>
            <a:ext cx="8813161" cy="3265737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商务印书馆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243" y="1806343"/>
            <a:ext cx="3741784" cy="11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094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78" y="1857370"/>
            <a:ext cx="2207312" cy="2828151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0" name="图片 29" descr="20072127627.jpg"/>
          <p:cNvPicPr>
            <a:picLocks noChangeAspect="1"/>
          </p:cNvPicPr>
          <p:nvPr/>
        </p:nvPicPr>
        <p:blipFill>
          <a:blip r:embed="rId5" cstate="print"/>
          <a:srcRect t="29966" b="4426"/>
          <a:stretch>
            <a:fillRect/>
          </a:stretch>
        </p:blipFill>
        <p:spPr>
          <a:xfrm>
            <a:off x="5080414" y="3030994"/>
            <a:ext cx="3686919" cy="1632869"/>
          </a:xfrm>
          <a:prstGeom prst="rect">
            <a:avLst/>
          </a:prstGeom>
        </p:spPr>
      </p:pic>
      <p:pic>
        <p:nvPicPr>
          <p:cNvPr id="31" name="Picture 9" descr="012000000128811173103034841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4414" y="1857370"/>
            <a:ext cx="2194954" cy="2874514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097963" y="734773"/>
            <a:ext cx="5726064" cy="716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1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它编辑出版多种中小学教科书、字典和大批文化学术著作，促进了文化事业的发展。</a:t>
            </a:r>
            <a:endParaRPr lang="zh-CN" altLang="en-US" sz="21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077477" y="734773"/>
            <a:ext cx="886934" cy="357190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327" tIns="26163" rIns="52327" bIns="26163" rtlCol="0" anchor="ctr"/>
          <a:lstStyle/>
          <a:p>
            <a:pPr algn="ctr"/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作  用</a:t>
            </a:r>
            <a:endParaRPr lang="zh-HK" altLang="en-US" b="1" dirty="0"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charset="-122"/>
            </a:endParaRPr>
          </a:p>
        </p:txBody>
      </p:sp>
      <p:pic>
        <p:nvPicPr>
          <p:cNvPr id="34" name="图片 33" descr="QQ截图2018022810284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97" y="1142991"/>
            <a:ext cx="1799068" cy="360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20189" y="58169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9015" y="623240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出版机构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510217" y="2010451"/>
            <a:ext cx="7916954" cy="275546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3"/>
          <p:cNvPicPr>
            <a:picLocks noChangeAspect="1" noChangeArrowheads="1"/>
          </p:cNvPicPr>
          <p:nvPr/>
        </p:nvPicPr>
        <p:blipFill>
          <a:blip r:embed="rId2" cstate="print"/>
          <a:srcRect l="17626" r="14772" b="15604"/>
          <a:stretch>
            <a:fillRect/>
          </a:stretch>
        </p:blipFill>
        <p:spPr bwMode="auto">
          <a:xfrm>
            <a:off x="660134" y="2194167"/>
            <a:ext cx="2040973" cy="18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4"/>
          <p:cNvPicPr>
            <a:picLocks noChangeAspect="1" noChangeArrowheads="1"/>
          </p:cNvPicPr>
          <p:nvPr/>
        </p:nvPicPr>
        <p:blipFill>
          <a:blip r:embed="rId3" cstate="print"/>
          <a:srcRect l="29090" t="6999" r="19442"/>
          <a:stretch>
            <a:fillRect/>
          </a:stretch>
        </p:blipFill>
        <p:spPr bwMode="auto">
          <a:xfrm>
            <a:off x="4932326" y="2194168"/>
            <a:ext cx="1530730" cy="185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864" y="2194167"/>
            <a:ext cx="1887875" cy="18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文本框 6"/>
          <p:cNvSpPr txBox="1">
            <a:spLocks noChangeArrowheads="1"/>
          </p:cNvSpPr>
          <p:nvPr/>
        </p:nvSpPr>
        <p:spPr bwMode="auto">
          <a:xfrm>
            <a:off x="680298" y="4133199"/>
            <a:ext cx="1872144" cy="3474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9769" tIns="34884" rIns="69769" bIns="3488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近代的中华书局 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4875632" y="4083918"/>
            <a:ext cx="1530730" cy="6244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近代开明书店出版的《算术》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/>
        </p:nvSpPr>
        <p:spPr bwMode="auto">
          <a:xfrm>
            <a:off x="3059832" y="4083918"/>
            <a:ext cx="1510566" cy="6244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邹韬奋创办的生活书店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图片 9"/>
          <p:cNvPicPr>
            <a:picLocks noChangeAspect="1" noChangeArrowheads="1"/>
          </p:cNvPicPr>
          <p:nvPr/>
        </p:nvPicPr>
        <p:blipFill>
          <a:blip r:embed="rId5" cstate="print"/>
          <a:srcRect l="31121" r="30386"/>
          <a:stretch>
            <a:fillRect/>
          </a:stretch>
        </p:blipFill>
        <p:spPr bwMode="auto">
          <a:xfrm>
            <a:off x="6689830" y="2194167"/>
            <a:ext cx="1360649" cy="186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6519749" y="4115853"/>
            <a:ext cx="1877789" cy="562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解放区新华书店出版</a:t>
            </a:r>
            <a:r>
              <a:rPr lang="zh-CN" altLang="en-US" sz="1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的《回忆马克思》</a:t>
            </a:r>
            <a:endParaRPr lang="zh-CN" altLang="en-US" sz="1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46747" y="1142990"/>
            <a:ext cx="7313487" cy="80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中华书局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开明书店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生活书店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等，也是当时有影响的出版机构。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0189" y="58169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9015" y="623240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出版机构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057016" y="1635647"/>
            <a:ext cx="7086687" cy="3232326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071" y="1851670"/>
            <a:ext cx="2856103" cy="173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矩形 29"/>
          <p:cNvSpPr/>
          <p:nvPr/>
        </p:nvSpPr>
        <p:spPr>
          <a:xfrm>
            <a:off x="2020783" y="632719"/>
            <a:ext cx="7030019" cy="809113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中国共产党在解放区创办的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新华书店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，成为出版发行进步书刊的重要阵地。</a:t>
            </a:r>
            <a:endParaRPr lang="zh-CN" altLang="en-US" sz="2400" dirty="0"/>
          </a:p>
        </p:txBody>
      </p:sp>
      <p:pic>
        <p:nvPicPr>
          <p:cNvPr id="3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189" y="58169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015" y="623240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出版机构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3684" y="3758536"/>
            <a:ext cx="6973325" cy="901446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新华书店是中国国有图书发行企业，</a:t>
            </a:r>
            <a:r>
              <a:rPr lang="en-US" altLang="zh-CN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1937</a:t>
            </a:r>
            <a:r>
              <a:rPr lang="zh-CN" altLang="en-US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年成立于延安，因该书店在中共中央宣传部、中国出版集团之下，是国家官方的书店，也是官方刊物宣传与发售处之一，全国各地均有分店。</a:t>
            </a:r>
            <a:endParaRPr lang="zh-CN" altLang="en-US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1691680" y="3219822"/>
            <a:ext cx="2726318" cy="3474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769" tIns="34884" rIns="69769" bIns="34884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延安新华书店旧址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图片 34" descr="QQ截图201805301358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51670"/>
            <a:ext cx="3039210" cy="1717301"/>
          </a:xfrm>
          <a:prstGeom prst="rect">
            <a:avLst/>
          </a:prstGeom>
        </p:spPr>
      </p:pic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5302066" y="3147814"/>
            <a:ext cx="2726318" cy="3474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769" tIns="34884" rIns="69769" bIns="34884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现代化的新华书店</a:t>
            </a:r>
            <a:endParaRPr lang="zh-CN" altLang="en-US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99"/>
          <p:cNvSpPr txBox="1">
            <a:spLocks noChangeArrowheads="1"/>
          </p:cNvSpPr>
          <p:nvPr/>
        </p:nvSpPr>
        <p:spPr bwMode="auto">
          <a:xfrm>
            <a:off x="319972" y="699542"/>
            <a:ext cx="8447361" cy="80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203200"/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20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世纪初以后，中国文艺创作空前繁荣，成就突出，涌现出一批优秀作品。其中比较著名的有：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3" name="表格 22"/>
          <p:cNvGraphicFramePr/>
          <p:nvPr/>
        </p:nvGraphicFramePr>
        <p:xfrm>
          <a:off x="2417569" y="1635646"/>
          <a:ext cx="3628467" cy="3123132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1125704"/>
                <a:gridCol w="2502763"/>
              </a:tblGrid>
              <a:tr h="528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作者</a:t>
                      </a:r>
                      <a:endParaRPr lang="zh-CN" altLang="en-US" sz="2300" b="1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作品</a:t>
                      </a:r>
                      <a:endParaRPr lang="zh-CN" altLang="en-US" sz="2000" b="1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04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鲁迅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郭沫若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茅盾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347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曹禺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43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巴金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14339">
                <a:tc>
                  <a:txBody>
                    <a:bodyPr/>
                    <a:lstStyle/>
                    <a:p>
                      <a:pPr marL="0" marR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300" dirty="0" smtClean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老舍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3973110" y="2139702"/>
            <a:ext cx="1756728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狂人日记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en-US" altLang="zh-CN" sz="2100" dirty="0" smtClean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74231" y="2427734"/>
            <a:ext cx="1622075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阿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Q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正传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84227" y="2787774"/>
            <a:ext cx="1218119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女神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84227" y="3147814"/>
            <a:ext cx="1218119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子夜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27533" y="3507854"/>
            <a:ext cx="1218119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雷雨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46479" y="3939902"/>
            <a:ext cx="948814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家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28018" y="4299942"/>
            <a:ext cx="1756728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骆驼祥子</a:t>
            </a:r>
            <a:r>
              <a:rPr lang="en-US" altLang="zh-CN" sz="21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3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0190" y="267494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014" y="339502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文学作品及代表人物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1801" y="411510"/>
            <a:ext cx="8316913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华文楷体" panose="02010600040101010101" pitchFamily="2" charset="-122"/>
                <a:ea typeface="楷体_GB2312" panose="02010609030101010101" pitchFamily="49" charset="-122"/>
              </a:rPr>
              <a:t>我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翻开历史一查，这历史没有年代，歪歪斜斜的每页上都写着</a:t>
            </a:r>
            <a:r>
              <a:rPr lang="zh-CN" altLang="en-US" sz="36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“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仁义道德</a:t>
            </a:r>
            <a:r>
              <a:rPr lang="zh-CN" altLang="en-US" sz="36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几个字。我横竖睡不着，仔细看了半夜，才从字缝里看出字，满本都写着两个字是</a:t>
            </a:r>
            <a:r>
              <a:rPr lang="zh-CN" altLang="en-US" sz="36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“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吃人</a:t>
            </a:r>
            <a:r>
              <a:rPr lang="zh-CN" altLang="en-US" sz="36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”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！</a:t>
            </a:r>
            <a:endParaRPr lang="zh-CN" altLang="en-US" sz="3600" dirty="0">
              <a:latin typeface="华文楷体" panose="02010600040101010101" pitchFamily="2" charset="-122"/>
              <a:ea typeface="楷体_GB2312" panose="0201060903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          </a:t>
            </a:r>
            <a:r>
              <a:rPr lang="zh-CN" altLang="en-US" sz="3600" dirty="0" smtClean="0">
                <a:latin typeface="华文楷体" panose="02010600040101010101" pitchFamily="2" charset="-122"/>
                <a:ea typeface="楷体_GB2312" panose="02010609030101010101" pitchFamily="49" charset="-122"/>
              </a:rPr>
              <a:t>      </a:t>
            </a:r>
            <a:r>
              <a:rPr lang="zh-CN" altLang="zh-CN" sz="36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摘自</a:t>
            </a:r>
            <a:r>
              <a:rPr lang="zh-CN" altLang="zh-CN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狂人日记</a:t>
            </a:r>
            <a:r>
              <a:rPr lang="zh-CN" altLang="zh-CN" sz="3600" dirty="0">
                <a:latin typeface="华文楷体" panose="02010600040101010101" pitchFamily="2" charset="-122"/>
                <a:ea typeface="楷体_GB2312" panose="02010609030101010101" pitchFamily="49" charset="-122"/>
              </a:rPr>
              <a:t>》</a:t>
            </a:r>
            <a:endParaRPr lang="zh-CN" altLang="zh-CN" sz="3600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55650" y="3868341"/>
            <a:ext cx="75969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这段文字表达了作者怎么样的感情？</a:t>
            </a:r>
            <a:endParaRPr lang="zh-CN" altLang="en-US" sz="3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99"/>
          <p:cNvSpPr txBox="1">
            <a:spLocks noChangeArrowheads="1"/>
          </p:cNvSpPr>
          <p:nvPr/>
        </p:nvSpPr>
        <p:spPr bwMode="auto">
          <a:xfrm>
            <a:off x="319972" y="699542"/>
            <a:ext cx="8644516" cy="439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203200"/>
            <a:r>
              <a:rPr lang="en-US" altLang="zh-CN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1942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年，毛泽东在延安文艺座谈会提出文艺为工农兵服务方针。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3" name="表格 22"/>
          <p:cNvGraphicFramePr/>
          <p:nvPr/>
        </p:nvGraphicFramePr>
        <p:xfrm>
          <a:off x="1619672" y="1275606"/>
          <a:ext cx="6048671" cy="3096344"/>
        </p:xfrm>
        <a:graphic>
          <a:graphicData uri="http://schemas.openxmlformats.org/drawingml/2006/table">
            <a:tbl>
              <a:tblPr firstRow="1" firstCol="1" bandRow="1" bandCol="1">
                <a:tableStyleId>{9DCAF9ED-07DC-4A11-8D7F-57B35C25682E}</a:tableStyleId>
              </a:tblPr>
              <a:tblGrid>
                <a:gridCol w="1876553"/>
                <a:gridCol w="4172118"/>
              </a:tblGrid>
              <a:tr h="8794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作者</a:t>
                      </a:r>
                      <a:endParaRPr lang="zh-CN" altLang="en-US" sz="2300" b="1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作品</a:t>
                      </a:r>
                      <a:endParaRPr lang="zh-CN" altLang="en-US" sz="2000" b="1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49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 smtClean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宋体" panose="02010600030101010101" pitchFamily="2" charset="-122"/>
                        </a:rPr>
                        <a:t>赵树理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836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 smtClean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宋体" panose="02010600030101010101" pitchFamily="2" charset="-122"/>
                        </a:rPr>
                        <a:t>丁玲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836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dirty="0" smtClean="0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宋体" panose="02010600030101010101" pitchFamily="2" charset="-122"/>
                        </a:rPr>
                        <a:t>周立波</a:t>
                      </a:r>
                      <a:endParaRPr lang="zh-CN" altLang="en-US" sz="2300" dirty="0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4426" marR="54426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dirty="0" smtClean="0">
                          <a:latin typeface="华文新魏" panose="02010800040101010101" pitchFamily="2" charset="-122"/>
                          <a:ea typeface="华文新魏" panose="02010800040101010101" pitchFamily="2" charset="-122"/>
                          <a:sym typeface="+mn-ea"/>
                        </a:rPr>
                        <a:t> </a:t>
                      </a:r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4426" marR="54426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4274159" y="2283718"/>
            <a:ext cx="2026033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小二黑结婚</a:t>
            </a:r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en-US" altLang="zh-CN" sz="2100" b="1" dirty="0" smtClean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74160" y="2715766"/>
            <a:ext cx="2026032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李有才板话</a:t>
            </a:r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8293" y="3291830"/>
            <a:ext cx="2833947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太阳照在桑干河上</a:t>
            </a:r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27440" y="3867894"/>
            <a:ext cx="1756728" cy="393615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pPr lvl="0" algn="ctr"/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</a:t>
            </a:r>
            <a:r>
              <a:rPr lang="zh-CN" altLang="en-US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暴风骤雨</a:t>
            </a:r>
            <a:r>
              <a:rPr lang="en-US" altLang="zh-CN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》</a:t>
            </a:r>
            <a:endParaRPr lang="zh-CN" altLang="en-US" sz="21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3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0190" y="267494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014" y="339502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文学作品及代表人物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2984576" y="1194017"/>
            <a:ext cx="5669370" cy="3622927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658" y="1347099"/>
            <a:ext cx="2552020" cy="301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文本框 4"/>
          <p:cNvSpPr txBox="1">
            <a:spLocks noChangeArrowheads="1"/>
          </p:cNvSpPr>
          <p:nvPr/>
        </p:nvSpPr>
        <p:spPr bwMode="auto">
          <a:xfrm>
            <a:off x="251520" y="1265546"/>
            <a:ext cx="2592288" cy="3394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203200"/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徐悲鸿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熟悉中西画法，并以西洋写实主义的技法来改革中国画法，创作了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田横五百士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》《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愚公移山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等宏篇巨作，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在中国技法和意境上开辟了新时代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31840" y="4408727"/>
            <a:ext cx="2795474" cy="347448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徐悲鸿（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1895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-1953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年）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1" name="图片 30" descr="01300000822820126997672920765.jpg"/>
          <p:cNvPicPr>
            <a:picLocks noChangeAspect="1"/>
          </p:cNvPicPr>
          <p:nvPr/>
        </p:nvPicPr>
        <p:blipFill>
          <a:blip r:embed="rId3" cstate="print"/>
          <a:srcRect r="56042"/>
          <a:stretch>
            <a:fillRect/>
          </a:stretch>
        </p:blipFill>
        <p:spPr>
          <a:xfrm>
            <a:off x="5819261" y="1347098"/>
            <a:ext cx="2664604" cy="184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5932649" y="2877913"/>
            <a:ext cx="1577191" cy="2858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69769" tIns="34884" rIns="69769" bIns="34884">
            <a:spAutoFit/>
          </a:bodyPr>
          <a:lstStyle/>
          <a:p>
            <a:r>
              <a:rPr lang="en-US" altLang="zh-CN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愚公移山</a:t>
            </a:r>
            <a:r>
              <a:rPr lang="en-US" altLang="zh-CN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局部</a:t>
            </a:r>
            <a:endParaRPr lang="zh-CN" altLang="en-US" sz="1400" dirty="0"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9822"/>
            <a:ext cx="2736304" cy="15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7494"/>
            <a:ext cx="34198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014" y="339502"/>
            <a:ext cx="2925317" cy="439781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绘画作品及代表人物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12160" y="4371950"/>
            <a:ext cx="1038582" cy="2858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69769" tIns="34884" rIns="69769" bIns="34884">
            <a:spAutoFit/>
          </a:bodyPr>
          <a:lstStyle/>
          <a:p>
            <a:r>
              <a:rPr lang="en-US" altLang="zh-CN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六骏图</a:t>
            </a:r>
            <a:r>
              <a:rPr lang="en-US" altLang="zh-CN" sz="1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2417639" y="987574"/>
            <a:ext cx="6179613" cy="3265737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"/>
          <p:cNvPicPr>
            <a:picLocks noChangeAspect="1" noChangeArrowheads="1"/>
          </p:cNvPicPr>
          <p:nvPr/>
        </p:nvPicPr>
        <p:blipFill>
          <a:blip r:embed="rId2" cstate="print"/>
          <a:srcRect l="4878"/>
          <a:stretch>
            <a:fillRect/>
          </a:stretch>
        </p:blipFill>
        <p:spPr bwMode="auto">
          <a:xfrm>
            <a:off x="2644414" y="1059582"/>
            <a:ext cx="2211054" cy="275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文本框 4"/>
          <p:cNvSpPr txBox="1">
            <a:spLocks noChangeArrowheads="1"/>
          </p:cNvSpPr>
          <p:nvPr/>
        </p:nvSpPr>
        <p:spPr bwMode="auto">
          <a:xfrm>
            <a:off x="467544" y="1275606"/>
            <a:ext cx="1757505" cy="256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203200"/>
            <a:r>
              <a:rPr lang="zh-CN" altLang="en-US" sz="27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齐白石</a:t>
            </a:r>
            <a:r>
              <a:rPr lang="zh-CN" altLang="en-US" sz="27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擅绘花鸟草虫，画法上工笔、写意兼长，造诣精深</a:t>
            </a:r>
            <a:endParaRPr lang="zh-CN" altLang="en-US" sz="27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12291"/>
          <p:cNvSpPr txBox="1">
            <a:spLocks noChangeArrowheads="1"/>
          </p:cNvSpPr>
          <p:nvPr/>
        </p:nvSpPr>
        <p:spPr bwMode="auto">
          <a:xfrm>
            <a:off x="6972014" y="3867894"/>
            <a:ext cx="1568545" cy="3012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15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蛙声十里出山泉</a:t>
            </a:r>
            <a:endParaRPr lang="zh-CN" altLang="en-US" sz="15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87721" y="3867894"/>
            <a:ext cx="2680057" cy="347448"/>
          </a:xfrm>
          <a:prstGeom prst="rect">
            <a:avLst/>
          </a:prstGeom>
        </p:spPr>
        <p:txBody>
          <a:bodyPr wrap="none" lIns="69769" tIns="34884" rIns="69769" bIns="34884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齐白石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(1864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年─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1957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图片 29" descr="t01eb82aeb12f8a46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441" y="1059582"/>
            <a:ext cx="1551594" cy="270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 descr="t018b80f333be8116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8937" y="1059582"/>
            <a:ext cx="1597261" cy="272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文本框 12291"/>
          <p:cNvSpPr txBox="1">
            <a:spLocks noChangeArrowheads="1"/>
          </p:cNvSpPr>
          <p:nvPr/>
        </p:nvSpPr>
        <p:spPr bwMode="auto">
          <a:xfrm>
            <a:off x="5592486" y="3867894"/>
            <a:ext cx="566937" cy="3012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15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墨虾</a:t>
            </a:r>
            <a:endParaRPr lang="zh-CN" altLang="en-US" sz="15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3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0190" y="267494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014" y="339502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绘画作品及代表人物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0190" y="267494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014" y="339502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绘画作品及代表人物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30216" y="1142990"/>
            <a:ext cx="7313487" cy="3847429"/>
            <a:chOff x="830216" y="1142990"/>
            <a:chExt cx="7313487" cy="38474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830216" y="1142990"/>
              <a:ext cx="7313487" cy="3847429"/>
            </a:xfrm>
            <a:prstGeom prst="roundRect">
              <a:avLst>
                <a:gd name="adj" fmla="val 5732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矩形 17"/>
            <p:cNvSpPr/>
            <p:nvPr/>
          </p:nvSpPr>
          <p:spPr>
            <a:xfrm>
              <a:off x="1000296" y="4255646"/>
              <a:ext cx="7030019" cy="624447"/>
            </a:xfrm>
            <a:prstGeom prst="rect">
              <a:avLst/>
            </a:prstGeom>
          </p:spPr>
          <p:txBody>
            <a:bodyPr wrap="square" lIns="69769" tIns="34884" rIns="69769" bIns="34884">
              <a:spAutoFit/>
            </a:bodyPr>
            <a:lstStyle/>
            <a:p>
              <a:r>
                <a:rPr lang="en-US" altLang="zh-CN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2017</a:t>
              </a:r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年</a:t>
              </a:r>
              <a:r>
                <a:rPr lang="en-US" altLang="zh-CN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12</a:t>
              </a:r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月</a:t>
              </a:r>
              <a:r>
                <a:rPr lang="en-US" altLang="zh-CN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17</a:t>
              </a:r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日晚，齐白石作品</a:t>
              </a:r>
              <a:r>
                <a:rPr lang="en-US" altLang="zh-CN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《</a:t>
              </a:r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山水十二条屏</a:t>
              </a:r>
              <a:r>
                <a:rPr lang="en-US" altLang="zh-CN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》</a:t>
              </a:r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亮相拍场，最终</a:t>
              </a:r>
              <a:endPara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r>
                <a:rPr lang="zh-CN" altLang="en-US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以         元人民币成交，成为目前最贵的中国艺术品。</a:t>
              </a:r>
              <a:endPara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9" name="图片 18" descr="1509084474999999_1.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296" y="1245045"/>
              <a:ext cx="7041328" cy="29833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1275165" y="451596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9.315</a:t>
            </a: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亿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911" y="711736"/>
            <a:ext cx="1327785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聂耳</a:t>
            </a:r>
            <a:endParaRPr lang="zh-CN" altLang="en-US" sz="40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1576388" y="680378"/>
            <a:ext cx="66087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/>
            <a:r>
              <a:rPr lang="zh-CN" altLang="en-US" sz="2800" b="1" dirty="0">
                <a:ea typeface="楷体" panose="02010609060101010101" pitchFamily="49" charset="-122"/>
              </a:rPr>
              <a:t>代表作品《义勇军进行曲》《毕业歌》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1102" y="1573212"/>
            <a:ext cx="3498850" cy="33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977" y="1635646"/>
            <a:ext cx="42084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190" y="123478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14" y="195486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音乐作品及代表人物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195486"/>
            <a:ext cx="2891378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39552" y="195486"/>
            <a:ext cx="1997178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创办新式学校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42976" y="1214428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en-US" altLang="zh-CN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想一想：中国近代新式学校教育是怎样一步步发展起来的？</a:t>
            </a:r>
            <a:endParaRPr lang="en-US" altLang="zh-CN" sz="36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洋务运动时期创办京师同文馆、福州船政学堂等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911" y="711736"/>
            <a:ext cx="1749425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冼星海</a:t>
            </a:r>
            <a:endParaRPr lang="zh-CN" altLang="en-US" sz="40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1712913" y="771550"/>
            <a:ext cx="42989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/>
            <a:r>
              <a:rPr lang="zh-CN" altLang="en-US" sz="2800" b="1" dirty="0">
                <a:ea typeface="楷体" panose="02010609060101010101" pitchFamily="49" charset="-122"/>
              </a:rPr>
              <a:t>代表作品《黄河大合唱》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19459" name="图片 1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13301" y="1286271"/>
            <a:ext cx="3978275" cy="34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324421"/>
            <a:ext cx="4686300" cy="34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190" y="123478"/>
            <a:ext cx="3872110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14" y="195486"/>
            <a:ext cx="2925317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音乐作品及代表人物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中国交响乐团合唱团 - 保卫黄河 (黄河大合唱之).wma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04448" y="1954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16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4"/>
          <p:cNvSpPr txBox="1">
            <a:spLocks noChangeArrowheads="1"/>
          </p:cNvSpPr>
          <p:nvPr/>
        </p:nvSpPr>
        <p:spPr bwMode="auto">
          <a:xfrm>
            <a:off x="309564" y="555526"/>
            <a:ext cx="85740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/>
            <a:r>
              <a:rPr lang="en-US" altLang="zh-CN" sz="3200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ea typeface="楷体" panose="02010609060101010101" pitchFamily="49" charset="-122"/>
              </a:rPr>
              <a:t>世纪初，西方发明的照相和电影传入中国。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22539" name="Picture 8" descr="早期的照相机1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73969"/>
            <a:ext cx="2065338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3" name="Text Box 21"/>
          <p:cNvSpPr txBox="1"/>
          <p:nvPr/>
        </p:nvSpPr>
        <p:spPr>
          <a:xfrm>
            <a:off x="361802" y="2965848"/>
            <a:ext cx="147508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noProof="1">
                <a:solidFill>
                  <a:srgbClr val="00007E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+mn-ea"/>
              </a:rPr>
              <a:t>早期照相机</a:t>
            </a:r>
            <a:endParaRPr lang="zh-CN" altLang="en-US" sz="2000" b="1" noProof="1">
              <a:solidFill>
                <a:srgbClr val="00007E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536" y="3363838"/>
            <a:ext cx="1739900" cy="1625203"/>
            <a:chOff x="0" y="0"/>
            <a:chExt cx="1152" cy="1824"/>
          </a:xfrm>
        </p:grpSpPr>
        <p:pic>
          <p:nvPicPr>
            <p:cNvPr id="20487" name="Picture 5" descr="cx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5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6" descr="cx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28"/>
              <a:ext cx="115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 descr="cx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56"/>
              <a:ext cx="11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681289" y="1356122"/>
            <a:ext cx="6300787" cy="2076450"/>
            <a:chOff x="0" y="0"/>
            <a:chExt cx="3814" cy="2016"/>
          </a:xfrm>
        </p:grpSpPr>
        <p:pic>
          <p:nvPicPr>
            <p:cNvPr id="20491" name="Picture 10" descr="cx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241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11" descr="124978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0"/>
              <a:ext cx="143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2" descr="外国传教士于清末为慈禧拍摄的肖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66" y="0"/>
              <a:ext cx="124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4" name="Rectangle 14"/>
          <p:cNvSpPr>
            <a:spLocks noGrp="1" noChangeArrowheads="1"/>
          </p:cNvSpPr>
          <p:nvPr/>
        </p:nvSpPr>
        <p:spPr bwMode="auto">
          <a:xfrm>
            <a:off x="2482850" y="3852863"/>
            <a:ext cx="5888038" cy="475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200" b="1">
                <a:ea typeface="黑体" panose="02010609060101010101" pitchFamily="49" charset="-122"/>
              </a:rPr>
              <a:t>慈禧太后画像及照片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20190" y="123478"/>
            <a:ext cx="1927894" cy="511789"/>
            <a:chOff x="-20190" y="123478"/>
            <a:chExt cx="3872110" cy="511789"/>
          </a:xfrm>
        </p:grpSpPr>
        <p:pic>
          <p:nvPicPr>
            <p:cNvPr id="16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20190" y="123478"/>
              <a:ext cx="3872110" cy="51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9014" y="195486"/>
              <a:ext cx="1378419" cy="439781"/>
            </a:xfrm>
            <a:prstGeom prst="rect">
              <a:avLst/>
            </a:prstGeom>
            <a:noFill/>
          </p:spPr>
          <p:txBody>
            <a:bodyPr wrap="none" lIns="69769" tIns="34884" rIns="69769" bIns="34884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影视作品</a:t>
              </a:r>
              <a:endPara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2543" grpId="0"/>
      <p:bldP spid="204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628650"/>
            <a:ext cx="31067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800600" y="971550"/>
            <a:ext cx="3657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anose="02010609060101010101" pitchFamily="49" charset="-122"/>
              </a:rPr>
              <a:t>《定军山》剧照</a:t>
            </a:r>
            <a:endParaRPr lang="zh-CN" altLang="en-US" sz="2800" b="1">
              <a:ea typeface="楷体" panose="02010609060101010101" pitchFamily="49" charset="-122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495800" y="2228850"/>
            <a:ext cx="4419600" cy="1877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a typeface="楷体" panose="02010609060101010101" pitchFamily="49" charset="-122"/>
              </a:rPr>
              <a:t>我国第一部无声电影是1905年拍摄的、由京剧大师谭鑫培先生主演的京剧片《定军山》。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20190" y="123478"/>
            <a:ext cx="1927894" cy="511789"/>
            <a:chOff x="-20190" y="123478"/>
            <a:chExt cx="3872110" cy="511789"/>
          </a:xfrm>
        </p:grpSpPr>
        <p:pic>
          <p:nvPicPr>
            <p:cNvPr id="6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20190" y="123478"/>
              <a:ext cx="3872110" cy="51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14" y="195486"/>
              <a:ext cx="1378419" cy="439781"/>
            </a:xfrm>
            <a:prstGeom prst="rect">
              <a:avLst/>
            </a:prstGeom>
            <a:noFill/>
          </p:spPr>
          <p:txBody>
            <a:bodyPr wrap="none" lIns="69769" tIns="34884" rIns="69769" bIns="34884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影视作品</a:t>
              </a:r>
              <a:endPara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771550"/>
            <a:ext cx="5646738" cy="25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955080" y="3161110"/>
            <a:ext cx="41290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歌女红牡丹</a:t>
            </a:r>
            <a:r>
              <a:rPr 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剧照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95301" y="3729038"/>
            <a:ext cx="83470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我国第一部有声电影是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1931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年拍摄的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歌女红牡丹</a:t>
            </a:r>
            <a:r>
              <a:rPr 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20190" y="123478"/>
            <a:ext cx="1927894" cy="511789"/>
            <a:chOff x="-20190" y="123478"/>
            <a:chExt cx="3872110" cy="511789"/>
          </a:xfrm>
        </p:grpSpPr>
        <p:pic>
          <p:nvPicPr>
            <p:cNvPr id="6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20190" y="123478"/>
              <a:ext cx="3872110" cy="51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14" y="195486"/>
              <a:ext cx="1378419" cy="439781"/>
            </a:xfrm>
            <a:prstGeom prst="rect">
              <a:avLst/>
            </a:prstGeom>
            <a:noFill/>
          </p:spPr>
          <p:txBody>
            <a:bodyPr wrap="none" lIns="69769" tIns="34884" rIns="69769" bIns="34884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影视作品</a:t>
              </a:r>
              <a:endPara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843558"/>
            <a:ext cx="4184650" cy="26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43558"/>
            <a:ext cx="41735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27200" y="3499143"/>
            <a:ext cx="10874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anose="02010509060101010101" pitchFamily="1" charset="-122"/>
                <a:ea typeface="隶书" panose="02010509060101010101" pitchFamily="1" charset="-122"/>
              </a:rPr>
              <a:t>赵丹</a:t>
            </a:r>
            <a:endParaRPr lang="zh-CN" altLang="en-US" sz="3200" dirty="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28184" y="3499143"/>
            <a:ext cx="10874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隶书" panose="02010509060101010101" pitchFamily="1" charset="-122"/>
                <a:ea typeface="隶书" panose="02010509060101010101" pitchFamily="1" charset="-122"/>
              </a:rPr>
              <a:t>周璇</a:t>
            </a:r>
            <a:endParaRPr lang="zh-CN" altLang="en-US" sz="3200" dirty="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3557" name="文本框 99"/>
          <p:cNvSpPr txBox="1">
            <a:spLocks noChangeArrowheads="1"/>
          </p:cNvSpPr>
          <p:nvPr/>
        </p:nvSpPr>
        <p:spPr bwMode="auto">
          <a:xfrm>
            <a:off x="34926" y="4096112"/>
            <a:ext cx="91170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ea typeface="楷体" panose="02010609060101010101" pitchFamily="49" charset="-122"/>
              </a:rPr>
              <a:t>赵</a:t>
            </a:r>
            <a:r>
              <a:rPr lang="zh-CN" altLang="en-US" sz="2000" b="1" dirty="0">
                <a:ea typeface="楷体" panose="02010609060101010101" pitchFamily="49" charset="-122"/>
              </a:rPr>
              <a:t>丹、周璇等电影明星，为人们留下了《十字街头》《马路天使》《渔光曲》等经典影片，丰富了人们的精神生活，也留下了许多珍贵的历史镜头。</a:t>
            </a:r>
            <a:endParaRPr lang="zh-CN" altLang="en-US" sz="2400" b="1" dirty="0"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20190" y="123478"/>
            <a:ext cx="1927894" cy="511789"/>
            <a:chOff x="-20190" y="123478"/>
            <a:chExt cx="3872110" cy="511789"/>
          </a:xfrm>
        </p:grpSpPr>
        <p:pic>
          <p:nvPicPr>
            <p:cNvPr id="8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0190" y="123478"/>
              <a:ext cx="3872110" cy="51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014" y="195486"/>
              <a:ext cx="1378419" cy="439781"/>
            </a:xfrm>
            <a:prstGeom prst="rect">
              <a:avLst/>
            </a:prstGeom>
            <a:noFill/>
          </p:spPr>
          <p:txBody>
            <a:bodyPr wrap="none" lIns="69769" tIns="34884" rIns="69769" bIns="34884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影视作品</a:t>
              </a:r>
              <a:endPara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/>
          <p:nvPr/>
        </p:nvSpPr>
        <p:spPr bwMode="auto">
          <a:xfrm>
            <a:off x="4399291" y="1424091"/>
            <a:ext cx="170081" cy="612326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lIns="69769" tIns="34884" rIns="69769" bIns="34884" anchor="ctr"/>
          <a:lstStyle/>
          <a:p>
            <a:pPr algn="ctr"/>
            <a:endParaRPr lang="zh-CN" altLang="zh-CN" sz="2400" dirty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AutoShape 12"/>
          <p:cNvSpPr/>
          <p:nvPr/>
        </p:nvSpPr>
        <p:spPr bwMode="auto">
          <a:xfrm>
            <a:off x="2398070" y="849774"/>
            <a:ext cx="283469" cy="3173162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lIns="69769" tIns="34884" rIns="69769" bIns="34884" anchor="ctr"/>
          <a:lstStyle/>
          <a:p>
            <a:pPr algn="ctr"/>
            <a:endParaRPr lang="zh-CN" altLang="zh-CN" sz="2400" dirty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271" descr="21"/>
          <p:cNvPicPr>
            <a:picLocks noChangeAspect="1" noChangeArrowheads="1"/>
          </p:cNvPicPr>
          <p:nvPr/>
        </p:nvPicPr>
        <p:blipFill>
          <a:blip r:embed="rId1" cstate="print">
            <a:lum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6692"/>
            <a:ext cx="907099" cy="423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4439" y="920766"/>
            <a:ext cx="308314" cy="2978938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1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教育文化事业的发展</a:t>
            </a:r>
            <a:endParaRPr lang="zh-CN" altLang="en-US" sz="21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1538" y="594638"/>
            <a:ext cx="1927586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教育事业</a:t>
            </a:r>
            <a:endParaRPr lang="zh-CN" altLang="en-US" sz="24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382349" y="339502"/>
            <a:ext cx="3004766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）新式学校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AutoShape 12"/>
          <p:cNvSpPr/>
          <p:nvPr/>
        </p:nvSpPr>
        <p:spPr bwMode="auto">
          <a:xfrm>
            <a:off x="4382349" y="502062"/>
            <a:ext cx="170081" cy="561299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lIns="69769" tIns="34884" rIns="69769" bIns="34884" anchor="ctr"/>
          <a:lstStyle/>
          <a:p>
            <a:pPr algn="ctr"/>
            <a:endParaRPr lang="zh-CN" altLang="zh-CN" sz="2400" dirty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矩形 10">
            <a:hlinkClick r:id="" action="ppaction://noaction"/>
          </p:cNvPr>
          <p:cNvSpPr/>
          <p:nvPr/>
        </p:nvSpPr>
        <p:spPr>
          <a:xfrm>
            <a:off x="2738232" y="3799869"/>
            <a:ext cx="2040973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4.</a:t>
            </a:r>
            <a:r>
              <a:rPr lang="zh-CN" altLang="en-US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艺术</a:t>
            </a:r>
            <a:endParaRPr lang="zh-CN" altLang="en-US" sz="24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4382350" y="757199"/>
            <a:ext cx="2948072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）废除科举制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81538" y="1554674"/>
            <a:ext cx="1757505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新闻出版</a:t>
            </a:r>
            <a:endParaRPr lang="zh-CN" altLang="en-US" sz="24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24844" y="2565738"/>
            <a:ext cx="1190568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文学</a:t>
            </a:r>
            <a:endParaRPr lang="zh-CN" altLang="en-US" sz="2400" b="1" dirty="0">
              <a:solidFill>
                <a:srgbClr val="8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矩形 14">
            <a:hlinkClick r:id="rId4" action="ppaction://hlinksldjump"/>
          </p:cNvPr>
          <p:cNvSpPr/>
          <p:nvPr/>
        </p:nvSpPr>
        <p:spPr>
          <a:xfrm>
            <a:off x="4439043" y="1257991"/>
            <a:ext cx="2948072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）新式报刊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>
            <a:hlinkClick r:id="rId5" action="ppaction://hlinksldjump"/>
          </p:cNvPr>
          <p:cNvSpPr/>
          <p:nvPr/>
        </p:nvSpPr>
        <p:spPr>
          <a:xfrm>
            <a:off x="4439043" y="1758783"/>
            <a:ext cx="2948072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）出版机构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矩形 16">
            <a:hlinkClick r:id="rId6" action="ppaction://hlinksldjump"/>
          </p:cNvPr>
          <p:cNvSpPr/>
          <p:nvPr/>
        </p:nvSpPr>
        <p:spPr>
          <a:xfrm>
            <a:off x="3815412" y="2507805"/>
            <a:ext cx="3231541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）代表人物及作品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矩形 17">
            <a:hlinkClick r:id="rId7" action="ppaction://hlinksldjump"/>
          </p:cNvPr>
          <p:cNvSpPr/>
          <p:nvPr/>
        </p:nvSpPr>
        <p:spPr>
          <a:xfrm>
            <a:off x="3872106" y="3248049"/>
            <a:ext cx="3231541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）绘画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 18">
            <a:hlinkClick r:id="rId8" action="ppaction://hlinksldjump"/>
          </p:cNvPr>
          <p:cNvSpPr/>
          <p:nvPr/>
        </p:nvSpPr>
        <p:spPr>
          <a:xfrm>
            <a:off x="3815412" y="3697814"/>
            <a:ext cx="1806640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）音乐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AutoShape 12"/>
          <p:cNvSpPr/>
          <p:nvPr/>
        </p:nvSpPr>
        <p:spPr bwMode="auto">
          <a:xfrm>
            <a:off x="3815412" y="3401130"/>
            <a:ext cx="226775" cy="1020543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lIns="69769" tIns="34884" rIns="69769" bIns="34884" anchor="ctr"/>
          <a:lstStyle/>
          <a:p>
            <a:pPr algn="ctr"/>
            <a:endParaRPr lang="zh-CN" altLang="zh-CN" sz="2400" dirty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矩形 20">
            <a:hlinkClick r:id="rId9" action="ppaction://hlinksldjump"/>
          </p:cNvPr>
          <p:cNvSpPr/>
          <p:nvPr/>
        </p:nvSpPr>
        <p:spPr>
          <a:xfrm>
            <a:off x="3864548" y="4106032"/>
            <a:ext cx="1806640" cy="439781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）影视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75656" y="339502"/>
            <a:ext cx="6057900" cy="352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755576" y="393990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目前，园区已建立涵盖学前教育、基础教育、职业教育、高等教育、社会教育、国际教育和特殊教育的各级各类教育机构</a:t>
            </a:r>
            <a:r>
              <a:rPr lang="en-US" altLang="zh-CN" b="1" dirty="0" smtClean="0"/>
              <a:t>264</a:t>
            </a:r>
            <a:r>
              <a:rPr lang="zh-CN" altLang="en-US" b="1" dirty="0" smtClean="0"/>
              <a:t>所，在职教职工</a:t>
            </a:r>
            <a:r>
              <a:rPr lang="en-US" altLang="zh-CN" b="1" dirty="0" smtClean="0"/>
              <a:t>1.56</a:t>
            </a:r>
            <a:r>
              <a:rPr lang="zh-CN" altLang="en-US" b="1" dirty="0" smtClean="0"/>
              <a:t>万余名，在校学生</a:t>
            </a:r>
            <a:r>
              <a:rPr lang="en-US" altLang="zh-CN" b="1" dirty="0" smtClean="0"/>
              <a:t>22.8</a:t>
            </a:r>
            <a:r>
              <a:rPr lang="zh-CN" altLang="en-US" b="1" dirty="0" smtClean="0"/>
              <a:t>万名。今年还将增加</a:t>
            </a:r>
            <a:r>
              <a:rPr lang="en-US" altLang="zh-CN" b="1" dirty="0" smtClean="0"/>
              <a:t>1.61</a:t>
            </a:r>
            <a:r>
              <a:rPr lang="zh-CN" altLang="en-US" b="1" dirty="0" smtClean="0"/>
              <a:t>万个学位。</a:t>
            </a: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70056" y="915566"/>
            <a:ext cx="8370503" cy="3602517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345225" y="987574"/>
            <a:ext cx="4081946" cy="394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0"/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新式学堂的创办有何作用？</a:t>
            </a:r>
            <a:endParaRPr lang="zh-CN" altLang="en-US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altLang="en-US" sz="3600" dirty="0" smtClean="0">
                <a:solidFill>
                  <a:srgbClr val="E618D5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传播了西方先进的文化知识，培养了一些近代人才，为中国近代教育作出了重要贡献。</a:t>
            </a:r>
            <a:endParaRPr lang="zh-CN" altLang="en-US" sz="3600" dirty="0">
              <a:solidFill>
                <a:srgbClr val="E618D5"/>
              </a:solidFill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pic>
        <p:nvPicPr>
          <p:cNvPr id="26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189" y="267494"/>
            <a:ext cx="2891378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9014" y="339502"/>
            <a:ext cx="1997178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创办新式学校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图片 28" descr="t01c454a724fdd405e7.jpg"/>
          <p:cNvPicPr>
            <a:picLocks noChangeAspect="1"/>
          </p:cNvPicPr>
          <p:nvPr/>
        </p:nvPicPr>
        <p:blipFill>
          <a:blip r:embed="rId3" cstate="print"/>
          <a:srcRect t="24459"/>
          <a:stretch>
            <a:fillRect/>
          </a:stretch>
        </p:blipFill>
        <p:spPr>
          <a:xfrm>
            <a:off x="433359" y="2643758"/>
            <a:ext cx="3785752" cy="173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图片 30" descr="t01e6a4910d33b92fd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360" y="1059582"/>
            <a:ext cx="1275608" cy="153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图片 32" descr="t01027d04bbd3d0120c.jpg"/>
          <p:cNvPicPr>
            <a:picLocks noChangeAspect="1"/>
          </p:cNvPicPr>
          <p:nvPr/>
        </p:nvPicPr>
        <p:blipFill>
          <a:blip r:embed="rId5" cstate="print"/>
          <a:srcRect l="6318"/>
          <a:stretch>
            <a:fillRect/>
          </a:stretch>
        </p:blipFill>
        <p:spPr>
          <a:xfrm>
            <a:off x="1737315" y="1059582"/>
            <a:ext cx="2521850" cy="153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4293846" y="887854"/>
            <a:ext cx="4422109" cy="4031144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本框 26650"/>
          <p:cNvSpPr txBox="1">
            <a:spLocks noChangeArrowheads="1"/>
          </p:cNvSpPr>
          <p:nvPr/>
        </p:nvSpPr>
        <p:spPr bwMode="auto">
          <a:xfrm>
            <a:off x="142844" y="1142990"/>
            <a:ext cx="3741784" cy="333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科举制的废除</a:t>
            </a:r>
            <a:endParaRPr lang="zh-CN" altLang="en-US" sz="32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/>
            <a:r>
              <a:rPr lang="zh-CN" altLang="en-US" sz="2000" dirty="0" smtClean="0">
                <a:solidFill>
                  <a:srgbClr val="E618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公元</a:t>
            </a:r>
            <a:r>
              <a:rPr lang="en-US" altLang="zh-CN" sz="2000" dirty="0" smtClean="0">
                <a:solidFill>
                  <a:srgbClr val="E618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605</a:t>
            </a:r>
            <a:r>
              <a:rPr lang="zh-CN" altLang="en-US" sz="2000" dirty="0" smtClean="0">
                <a:solidFill>
                  <a:srgbClr val="E618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年，隋炀帝始设进士科，科举制度正式建立，</a:t>
            </a:r>
            <a:endParaRPr lang="zh-CN" altLang="en-US" sz="2000" dirty="0" smtClean="0">
              <a:solidFill>
                <a:srgbClr val="E618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1901年，清政府决定次年废除八股文。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1903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年，决定逐步废除科举制。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1905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年，清政府下令一律停止科举考试，科举制废除。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同时还通令兴办学堂、颁布各级学章学程，统一全国学制。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189" y="339502"/>
            <a:ext cx="2607909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7897" y="339502"/>
            <a:ext cx="168779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废除科举制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图片 29" descr="9df00060eb58e2dd1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8612" y="887854"/>
            <a:ext cx="1525415" cy="1785950"/>
          </a:xfrm>
          <a:prstGeom prst="rect">
            <a:avLst/>
          </a:prstGeom>
        </p:spPr>
      </p:pic>
      <p:pic>
        <p:nvPicPr>
          <p:cNvPr id="39" name="图片 38" descr="20170723111028819146.png"/>
          <p:cNvPicPr>
            <a:picLocks noChangeAspect="1"/>
          </p:cNvPicPr>
          <p:nvPr/>
        </p:nvPicPr>
        <p:blipFill>
          <a:blip r:embed="rId4" cstate="print"/>
          <a:srcRect t="16816"/>
          <a:stretch>
            <a:fillRect/>
          </a:stretch>
        </p:blipFill>
        <p:spPr>
          <a:xfrm>
            <a:off x="4435992" y="1142990"/>
            <a:ext cx="2970693" cy="1377733"/>
          </a:xfrm>
          <a:prstGeom prst="rect">
            <a:avLst/>
          </a:prstGeom>
        </p:spPr>
      </p:pic>
      <p:pic>
        <p:nvPicPr>
          <p:cNvPr id="40" name="图片 39" descr="1483449598729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1918" y="2673804"/>
            <a:ext cx="4240378" cy="199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3278" y="843558"/>
            <a:ext cx="3804666" cy="3271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0"/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中国近代的报刊是在西方文化传入中国过程中出现的。</a:t>
            </a:r>
            <a:endParaRPr lang="zh-CN" altLang="en-US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1872年在上海创办的《申报》，是近代中国存在时间最长的中文报纸。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0189" y="33950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9015" y="411510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新式报刊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355976" y="411510"/>
            <a:ext cx="4468051" cy="4392488"/>
            <a:chOff x="3494820" y="714380"/>
            <a:chExt cx="5329207" cy="430667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3494820" y="714380"/>
              <a:ext cx="5215577" cy="4306673"/>
            </a:xfrm>
            <a:prstGeom prst="roundRect">
              <a:avLst>
                <a:gd name="adj" fmla="val 5732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3" descr="img181117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594" y="848167"/>
              <a:ext cx="2494523" cy="27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664899" y="3640391"/>
              <a:ext cx="5159128" cy="37083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69769" tIns="34884" rIns="69769" bIns="34884">
              <a:spAutoFit/>
            </a:bodyPr>
            <a:lstStyle/>
            <a:p>
              <a:endParaRPr lang="zh-CN" altLang="en-US" sz="2000" b="1" dirty="0">
                <a:solidFill>
                  <a:srgbClr val="CC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33" name="Picture 17" descr="U168P2T1D691053F13DT20050811195714"/>
            <p:cNvPicPr>
              <a:picLocks noChangeAspect="1" noChangeArrowheads="1"/>
            </p:cNvPicPr>
            <p:nvPr/>
          </p:nvPicPr>
          <p:blipFill>
            <a:blip r:embed="rId4" cstate="print"/>
            <a:srcRect t="2254"/>
            <a:stretch>
              <a:fillRect/>
            </a:stretch>
          </p:blipFill>
          <p:spPr bwMode="auto">
            <a:xfrm>
              <a:off x="6272811" y="785800"/>
              <a:ext cx="2309219" cy="27044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5"/>
          <p:cNvSpPr txBox="1"/>
          <p:nvPr/>
        </p:nvSpPr>
        <p:spPr>
          <a:xfrm>
            <a:off x="761958" y="105229"/>
            <a:ext cx="2432017" cy="347448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人教版八年级上册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9891" y="771550"/>
            <a:ext cx="8787524" cy="80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pPr indent="0"/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上海的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东方杂志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、陈独秀创办的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新青年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、邹韬奋主办的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生活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周刊，是民国时期较大的刊物。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_GB2312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66912" y="1707654"/>
            <a:ext cx="7973647" cy="2797688"/>
            <a:chOff x="566912" y="2121311"/>
            <a:chExt cx="7973647" cy="279768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566912" y="2121311"/>
              <a:ext cx="7973647" cy="2797688"/>
            </a:xfrm>
            <a:prstGeom prst="roundRect">
              <a:avLst>
                <a:gd name="adj" fmla="val 5732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图片 -21474826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802" y="2214560"/>
              <a:ext cx="2633256" cy="2500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4722" y="2214560"/>
              <a:ext cx="2154377" cy="2500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图片 -21474826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2487" y="2214560"/>
              <a:ext cx="2795831" cy="2500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0189" y="267494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9015" y="339502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新式报刊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55750" y="987574"/>
            <a:ext cx="8398197" cy="80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天津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大公报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上海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新闻报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延安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解放日报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，是民国时期的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著名报纸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134" y="1995686"/>
            <a:ext cx="7767037" cy="2500330"/>
            <a:chOff x="660134" y="2163533"/>
            <a:chExt cx="7767037" cy="250033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660134" y="2163533"/>
              <a:ext cx="7767037" cy="2500330"/>
            </a:xfrm>
            <a:prstGeom prst="roundRect">
              <a:avLst>
                <a:gd name="adj" fmla="val 5732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图片 7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773522" y="2316614"/>
              <a:ext cx="1957805" cy="21546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图片 8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36000"/>
            </a:blip>
            <a:srcRect/>
            <a:stretch>
              <a:fillRect/>
            </a:stretch>
          </p:blipFill>
          <p:spPr bwMode="auto">
            <a:xfrm>
              <a:off x="5592486" y="2313897"/>
              <a:ext cx="2721298" cy="2159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图片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4495" y="2316614"/>
              <a:ext cx="2678798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2" y="33950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3261" y="339502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新式报刊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9891" y="987574"/>
            <a:ext cx="8787524" cy="80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这些新式报刊，报道各地发生的重大事件，分析国内外时局。它们报道及时，覆盖面广，深刻影响着人们的日常生活。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图片 29" descr="312052_1270029328MZmn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3360" y="1860299"/>
            <a:ext cx="7937118" cy="294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189" y="339502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9015" y="411510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新式报刊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134171" y="411510"/>
            <a:ext cx="886934" cy="357190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327" tIns="26163" rIns="52327" bIns="26163" rtlCol="0" anchor="ctr"/>
          <a:lstStyle/>
          <a:p>
            <a:pPr algn="ctr"/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作 用</a:t>
            </a:r>
            <a:endParaRPr lang="zh-HK" altLang="en-US" b="1" dirty="0"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charset="-122"/>
            </a:endParaRPr>
          </a:p>
        </p:txBody>
      </p:sp>
      <p:grpSp>
        <p:nvGrpSpPr>
          <p:cNvPr id="4" name="Group 26"/>
          <p:cNvGrpSpPr/>
          <p:nvPr/>
        </p:nvGrpSpPr>
        <p:grpSpPr bwMode="auto">
          <a:xfrm>
            <a:off x="3551513" y="2214560"/>
            <a:ext cx="2664604" cy="1990059"/>
            <a:chOff x="-127635" y="0"/>
            <a:chExt cx="2320727" cy="2219470"/>
          </a:xfrm>
        </p:grpSpPr>
        <p:sp>
          <p:nvSpPr>
            <p:cNvPr id="32" name="直接连接符​​ 33"/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圆角矩形​​ 2"/>
            <p:cNvSpPr>
              <a:spLocks noChangeArrowheads="1"/>
            </p:cNvSpPr>
            <p:nvPr/>
          </p:nvSpPr>
          <p:spPr bwMode="auto">
            <a:xfrm rot="21283522">
              <a:off x="-127635" y="796627"/>
              <a:ext cx="2320727" cy="142284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直接连接符​​ 11"/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直接连接符​​ 13"/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椭圆​​ 4"/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椭圆​​ 6"/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圆角矩形​​ 3"/>
            <p:cNvSpPr>
              <a:spLocks noChangeArrowheads="1"/>
            </p:cNvSpPr>
            <p:nvPr/>
          </p:nvSpPr>
          <p:spPr bwMode="auto">
            <a:xfrm rot="21283522">
              <a:off x="-28461" y="874296"/>
              <a:ext cx="2125946" cy="12665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 w="19050">
              <a:solidFill>
                <a:srgbClr val="D8D8D8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261620" indent="-261620" algn="ctr"/>
              <a:r>
                <a:rPr lang="zh-CN" altLang="en-US" dirty="0" smtClean="0">
                  <a:solidFill>
                    <a:srgbClr val="76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Calibri" panose="020F0502020204030204" pitchFamily="34" charset="0"/>
                </a:rPr>
                <a:t>        </a:t>
              </a:r>
              <a:endParaRPr lang="en-US" altLang="zh-CN" dirty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9" name="椭圆​​ 8"/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椭圆​​ 9"/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 rot="21261051">
            <a:off x="3748514" y="2947610"/>
            <a:ext cx="2281061" cy="1178445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这么多新式报刊，如何刊印发行呢？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756903" y="185583"/>
            <a:ext cx="0" cy="187098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20783" y="267494"/>
            <a:ext cx="6660856" cy="439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1897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上海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创办的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商务印书馆。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0189" y="195486"/>
            <a:ext cx="2040972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9015" y="267494"/>
            <a:ext cx="1378419" cy="439781"/>
          </a:xfrm>
          <a:prstGeom prst="rect">
            <a:avLst/>
          </a:prstGeom>
          <a:noFill/>
        </p:spPr>
        <p:txBody>
          <a:bodyPr wrap="non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出版机构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06585" y="4518816"/>
            <a:ext cx="886934" cy="357190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327" tIns="26163" rIns="52327" bIns="26163" rtlCol="0" anchor="ctr"/>
          <a:lstStyle/>
          <a:p>
            <a:pPr algn="ctr"/>
            <a:r>
              <a:rPr lang="zh-CN" altLang="en-US" b="1" dirty="0" smtClean="0">
                <a:latin typeface="华文隶书" panose="02010800040101010101" pitchFamily="2" charset="-122"/>
                <a:ea typeface="华文隶书" panose="02010800040101010101" pitchFamily="2" charset="-122"/>
                <a:sym typeface="微软雅黑" panose="020B0503020204020204" charset="-122"/>
              </a:rPr>
              <a:t>地  位</a:t>
            </a:r>
            <a:endParaRPr lang="zh-HK" altLang="en-US" b="1" dirty="0">
              <a:latin typeface="华文隶书" panose="02010800040101010101" pitchFamily="2" charset="-122"/>
              <a:ea typeface="华文隶书" panose="02010800040101010101" pitchFamily="2" charset="-122"/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70379" y="4554399"/>
            <a:ext cx="7540261" cy="393615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100" b="1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是近代中国人创办的第一个也是规模最大的文化出版机构。</a:t>
            </a:r>
            <a:endParaRPr lang="zh-CN" altLang="en-US" sz="2100" b="1" dirty="0"/>
          </a:p>
        </p:txBody>
      </p:sp>
      <p:pic>
        <p:nvPicPr>
          <p:cNvPr id="10" name="战火中的商务印书馆_clip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3608" y="987574"/>
            <a:ext cx="720080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2" grpId="0"/>
      <p:bldP spid="32" grpId="0" animBg="1"/>
      <p:bldP spid="3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演示</Application>
  <PresentationFormat>全屏显示(16:9)</PresentationFormat>
  <Paragraphs>251</Paragraphs>
  <Slides>26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华文行楷</vt:lpstr>
      <vt:lpstr>华文新魏</vt:lpstr>
      <vt:lpstr>微软雅黑</vt:lpstr>
      <vt:lpstr>楷体_GB2312</vt:lpstr>
      <vt:lpstr>华文隶书</vt:lpstr>
      <vt:lpstr>Calibri</vt:lpstr>
      <vt:lpstr>Arial Unicode MS</vt:lpstr>
      <vt:lpstr>华文楷体</vt:lpstr>
      <vt:lpstr>楷体_GB2312</vt:lpstr>
      <vt:lpstr>Times New Roman</vt:lpstr>
      <vt:lpstr>隶书</vt:lpstr>
      <vt:lpstr>楷体</vt:lpstr>
      <vt:lpstr>黑体</vt:lpstr>
      <vt:lpstr>华文中宋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1382316976</cp:lastModifiedBy>
  <cp:revision>138</cp:revision>
  <dcterms:created xsi:type="dcterms:W3CDTF">2018-12-03T12:43:00Z</dcterms:created>
  <dcterms:modified xsi:type="dcterms:W3CDTF">2018-12-27T00:14:54Z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