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85" r:id="rId3"/>
    <p:sldId id="359" r:id="rId4"/>
    <p:sldId id="360" r:id="rId5"/>
    <p:sldId id="483" r:id="rId6"/>
    <p:sldId id="484" r:id="rId7"/>
    <p:sldId id="363" r:id="rId8"/>
    <p:sldId id="485" r:id="rId9"/>
    <p:sldId id="486" r:id="rId10"/>
    <p:sldId id="487" r:id="rId11"/>
    <p:sldId id="488" r:id="rId12"/>
    <p:sldId id="489" r:id="rId13"/>
    <p:sldId id="490" r:id="rId14"/>
    <p:sldId id="386" r:id="rId15"/>
    <p:sldId id="388" r:id="rId16"/>
    <p:sldId id="389" r:id="rId17"/>
    <p:sldId id="491" r:id="rId18"/>
    <p:sldId id="395" r:id="rId19"/>
    <p:sldId id="371" r:id="rId20"/>
    <p:sldId id="355" r:id="rId21"/>
    <p:sldId id="372" r:id="rId22"/>
    <p:sldId id="358" r:id="rId23"/>
    <p:sldId id="391" r:id="rId24"/>
    <p:sldId id="396" r:id="rId25"/>
    <p:sldId id="378" r:id="rId26"/>
    <p:sldId id="338" r:id="rId27"/>
  </p:sldIdLst>
  <p:sldSz cx="9144000" cy="6858000" type="screen4x3"/>
  <p:notesSz cx="6858000" cy="9144000"/>
  <p:defaultTextStyle>
    <a:defPPr>
      <a:defRPr lang="zh-CN"/>
    </a:defPPr>
    <a:lvl1pPr marL="0" lvl="0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FFFFC1"/>
    <a:srgbClr val="990000"/>
    <a:srgbClr val="008000"/>
    <a:srgbClr val="0000CC"/>
    <a:srgbClr val="FF00FF"/>
    <a:srgbClr val="FF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14" d="100"/>
          <a:sy n="114" d="100"/>
        </p:scale>
        <p:origin x="-15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204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sz="1200" b="0" dirty="0"/>
          </a:p>
        </p:txBody>
      </p:sp>
      <p:sp>
        <p:nvSpPr>
          <p:cNvPr id="2051" name="日期占位符 205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zh-CN" altLang="en-US" sz="1200" b="0" dirty="0"/>
          </a:p>
        </p:txBody>
      </p:sp>
      <p:sp>
        <p:nvSpPr>
          <p:cNvPr id="2052" name="幻灯片图像占位符 2051"/>
          <p:cNvSpPr>
            <a:spLocks noGrp="1" noRo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文本占位符 2052"/>
          <p:cNvSpPr>
            <a:spLocks noGrp="1" noRot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54" name="页脚占位符 205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endParaRPr lang="zh-CN" altLang="en-US" sz="1200" b="0" dirty="0"/>
          </a:p>
        </p:txBody>
      </p:sp>
      <p:sp>
        <p:nvSpPr>
          <p:cNvPr id="2055" name="灯片编号占位符 205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3" Type="http://schemas.openxmlformats.org/officeDocument/2006/relationships/hyperlink" Target="file:///C:\Users\Administrator\AppData\Local\Temp\360zip$Temp\360$0\Word&#32451;&#20064;&#39064;\Reading&#32451;&#20064;&#39064;.doc" TargetMode="External"/><Relationship Id="rId2" Type="http://schemas.openxmlformats.org/officeDocument/2006/relationships/image" Target="../media/image7.png"/><Relationship Id="rId1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1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emf"/><Relationship Id="rId1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矩形 3073"/>
          <p:cNvSpPr/>
          <p:nvPr/>
        </p:nvSpPr>
        <p:spPr>
          <a:xfrm>
            <a:off x="1600200" y="990600"/>
            <a:ext cx="2057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00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8000"/>
                </a:solidFill>
                <a:latin typeface="Comic Sans MS" panose="030F0702030302020204" charset="0"/>
                <a:ea typeface="Comic Sans MS" panose="030F0702030302020204" charset="0"/>
              </a:rPr>
              <a:t>Unit 5</a:t>
            </a:r>
            <a:endParaRPr lang="zh-CN" altLang="en-US" sz="3600" b="1">
              <a:ln w="9525" cap="flat" cmpd="sng">
                <a:solidFill>
                  <a:srgbClr val="00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8000"/>
              </a:solidFill>
              <a:latin typeface="Comic Sans MS" panose="030F0702030302020204" charset="0"/>
              <a:ea typeface="Comic Sans MS" panose="030F0702030302020204" charset="0"/>
            </a:endParaRPr>
          </a:p>
        </p:txBody>
      </p:sp>
      <p:sp>
        <p:nvSpPr>
          <p:cNvPr id="3075" name="矩形 3074"/>
          <p:cNvSpPr/>
          <p:nvPr/>
        </p:nvSpPr>
        <p:spPr>
          <a:xfrm>
            <a:off x="4343400" y="914400"/>
            <a:ext cx="3505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8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Wild animals</a:t>
            </a:r>
            <a:endParaRPr lang="zh-CN" altLang="en-US" sz="3600" b="1">
              <a:ln w="12700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8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076" name="文本框 3075"/>
          <p:cNvSpPr txBox="1"/>
          <p:nvPr/>
        </p:nvSpPr>
        <p:spPr>
          <a:xfrm>
            <a:off x="914400" y="1812925"/>
            <a:ext cx="7543800" cy="85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5000" dirty="0">
                <a:solidFill>
                  <a:srgbClr val="006600"/>
                </a:solidFill>
                <a:latin typeface="Arial" panose="020B0604020202020204" pitchFamily="34" charset="0"/>
              </a:rPr>
              <a:t>Reading2</a:t>
            </a:r>
            <a:endParaRPr lang="zh-CN" altLang="en-US" sz="5000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pic>
        <p:nvPicPr>
          <p:cNvPr id="3077" name="图片 3076" descr="20080730103612945340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2901950"/>
            <a:ext cx="3962400" cy="3194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图片 3077" descr="2074d838df8c683696ddd8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819400"/>
            <a:ext cx="3559175" cy="3162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标题 12289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dirty="0"/>
              <a:t>8.in danger</a:t>
            </a:r>
            <a:endParaRPr lang="zh-CN" altLang="en-US" dirty="0"/>
          </a:p>
        </p:txBody>
      </p:sp>
      <p:sp>
        <p:nvSpPr>
          <p:cNvPr id="12291" name="文本占位符 12290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en-US" altLang="zh-CN" b="1"/>
              <a:t>1. You will be in danger if you walk on a railway line.	</a:t>
            </a:r>
            <a:endParaRPr lang="en-US" altLang="zh-CN" b="1"/>
          </a:p>
          <a:p>
            <a:r>
              <a:rPr lang="zh-CN" altLang="en-US" b="1"/>
              <a:t>如果你在铁路轨道上行走那是很危险的。</a:t>
            </a:r>
            <a:endParaRPr lang="zh-CN" altLang="en-US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标题 13313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dirty="0"/>
              <a:t>9.take action</a:t>
            </a:r>
            <a:endParaRPr lang="zh-CN" altLang="en-US" dirty="0"/>
          </a:p>
        </p:txBody>
      </p:sp>
      <p:sp>
        <p:nvSpPr>
          <p:cNvPr id="13315" name="文本占位符 13314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zh-CN" altLang="en-US" b="1" dirty="0"/>
              <a:t>take action 采取行动；提出诉讼</a:t>
            </a:r>
            <a:endParaRPr lang="zh-CN" altLang="en-US" b="1" dirty="0"/>
          </a:p>
          <a:p>
            <a:r>
              <a:rPr lang="zh-CN" altLang="en-US" b="1" dirty="0"/>
              <a:t>eg: We have to take action.</a:t>
            </a:r>
            <a:endParaRPr lang="zh-CN" altLang="en-US" b="1" dirty="0"/>
          </a:p>
          <a:p>
            <a:r>
              <a:rPr lang="zh-CN" altLang="en-US" b="1" dirty="0"/>
              <a:t>      我们必须采取行动。</a:t>
            </a:r>
            <a:endParaRPr lang="zh-CN" altLang="en-US" b="1" dirty="0"/>
          </a:p>
          <a:p>
            <a:r>
              <a:rPr lang="zh-CN" altLang="en-US" b="1" dirty="0"/>
              <a:t>3. We had to </a:t>
            </a:r>
            <a:r>
              <a:rPr lang="zh-CN" altLang="en-US" b="1" dirty="0">
                <a:solidFill>
                  <a:srgbClr val="FF0000"/>
                </a:solidFill>
              </a:rPr>
              <a:t>take action to</a:t>
            </a:r>
            <a:r>
              <a:rPr lang="zh-CN" altLang="en-US" b="1" dirty="0"/>
              <a:t> protect the gaint pandas.	</a:t>
            </a:r>
            <a:endParaRPr lang="zh-CN" altLang="en-US" b="1" dirty="0"/>
          </a:p>
          <a:p>
            <a:r>
              <a:rPr lang="zh-CN" altLang="en-US" b="1" dirty="0"/>
              <a:t>我们必须采取措施保护大熊猫。</a:t>
            </a:r>
            <a:endParaRPr lang="zh-CN" altLang="en-US" b="1" dirty="0"/>
          </a:p>
          <a:p>
            <a:r>
              <a:rPr lang="zh-CN" altLang="en-US" b="1" dirty="0">
                <a:solidFill>
                  <a:srgbClr val="FF0000"/>
                </a:solidFill>
                <a:sym typeface="+mn-ea"/>
              </a:rPr>
              <a:t>take action to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= do something to do sth</a:t>
            </a:r>
            <a:endParaRPr lang="en-US" altLang="zh-CN" b="1" dirty="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标题 14337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b="1" dirty="0">
                <a:solidFill>
                  <a:srgbClr val="FF0066"/>
                </a:solidFill>
              </a:rPr>
              <a:t>10.right away 立刻、马上</a:t>
            </a:r>
            <a:endParaRPr lang="zh-CN" altLang="en-US" b="1" dirty="0">
              <a:solidFill>
                <a:srgbClr val="FF0066"/>
              </a:solidFill>
            </a:endParaRPr>
          </a:p>
        </p:txBody>
      </p:sp>
      <p:sp>
        <p:nvSpPr>
          <p:cNvPr id="14339" name="文本占位符 14338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zh-CN" altLang="en-US" dirty="0"/>
              <a:t>He did not reply to her question right away	</a:t>
            </a:r>
            <a:endParaRPr lang="zh-CN" altLang="en-US" dirty="0"/>
          </a:p>
          <a:p>
            <a:r>
              <a:rPr lang="zh-CN" altLang="en-US" dirty="0"/>
              <a:t>他没有马上回答她的问题。</a:t>
            </a:r>
            <a:endParaRPr lang="zh-CN" altLang="en-US" dirty="0"/>
          </a:p>
          <a:p>
            <a:r>
              <a:rPr lang="zh-CN" altLang="en-US" b="1" dirty="0">
                <a:solidFill>
                  <a:srgbClr val="FF0066"/>
                </a:solidFill>
              </a:rPr>
              <a:t>11.make laws制定法律</a:t>
            </a:r>
            <a:endParaRPr lang="zh-CN" altLang="en-US" b="1" dirty="0">
              <a:solidFill>
                <a:srgbClr val="FF0066"/>
              </a:solidFill>
            </a:endParaRPr>
          </a:p>
          <a:p>
            <a:r>
              <a:rPr lang="zh-CN" altLang="en-US" dirty="0"/>
              <a:t>First of all, we must make laws.	</a:t>
            </a:r>
            <a:endParaRPr lang="zh-CN" altLang="en-US" dirty="0"/>
          </a:p>
          <a:p>
            <a:r>
              <a:rPr lang="zh-CN" altLang="en-US" dirty="0"/>
              <a:t>首先必须立法。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文本框 15361"/>
          <p:cNvSpPr txBox="1"/>
          <p:nvPr/>
        </p:nvSpPr>
        <p:spPr>
          <a:xfrm>
            <a:off x="381000" y="152400"/>
            <a:ext cx="8610600" cy="1189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dirty="0">
                <a:solidFill>
                  <a:srgbClr val="660033"/>
                </a:solidFill>
                <a:latin typeface="Times New Roman" panose="02020603050405020304" pitchFamily="18" charset="0"/>
              </a:rPr>
              <a:t>12.Can you translate the following sentences?</a:t>
            </a:r>
            <a:endParaRPr lang="zh-CN" altLang="en-US" dirty="0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文本框 15362"/>
          <p:cNvSpPr txBox="1"/>
          <p:nvPr/>
        </p:nvSpPr>
        <p:spPr>
          <a:xfrm>
            <a:off x="381000" y="1219200"/>
            <a:ext cx="8534400" cy="5035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l"/>
            <a:r>
              <a:rPr lang="en-US" altLang="zh-CN">
                <a:solidFill>
                  <a:srgbClr val="3366FF"/>
                </a:solidFill>
                <a:latin typeface="Times New Roman" panose="02020603050405020304" pitchFamily="18" charset="0"/>
              </a:rPr>
              <a:t>protect</a:t>
            </a:r>
            <a:endParaRPr lang="en-US" altLang="zh-CN">
              <a:solidFill>
                <a:srgbClr val="3366FF"/>
              </a:solidFill>
              <a:latin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AutoNum type="arabicParenR"/>
            </a:pPr>
            <a:r>
              <a:rPr lang="en-US" altLang="zh-CN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>
                <a:solidFill>
                  <a:srgbClr val="008000"/>
                </a:solidFill>
                <a:latin typeface="Times New Roman" panose="02020603050405020304" pitchFamily="18" charset="0"/>
              </a:rPr>
              <a:t>及物动词，保卫，保护。后面跟名词或代词作宾语。</a:t>
            </a:r>
            <a:endParaRPr lang="zh-CN" altLang="en-US">
              <a:solidFill>
                <a:srgbClr val="008000"/>
              </a:solidFill>
              <a:latin typeface="Times New Roman" panose="02020603050405020304" pitchFamily="18" charset="0"/>
            </a:endParaRPr>
          </a:p>
          <a:p>
            <a:pPr marL="342900" indent="-342900" algn="l"/>
            <a:r>
              <a:rPr lang="en-US" altLang="zh-CN">
                <a:solidFill>
                  <a:srgbClr val="3366FF"/>
                </a:solidFill>
                <a:latin typeface="Times New Roman" panose="02020603050405020304" pitchFamily="18" charset="0"/>
              </a:rPr>
              <a:t>Protecting</a:t>
            </a:r>
            <a:r>
              <a:rPr lang="en-US" altLang="zh-CN">
                <a:latin typeface="Times New Roman" panose="02020603050405020304" pitchFamily="18" charset="0"/>
              </a:rPr>
              <a:t> wild animals is very important</a:t>
            </a:r>
            <a:endParaRPr lang="en-US" altLang="zh-CN">
              <a:latin typeface="Times New Roman" panose="02020603050405020304" pitchFamily="18" charset="0"/>
            </a:endParaRPr>
          </a:p>
          <a:p>
            <a:pPr marL="342900" indent="-342900" algn="l"/>
            <a:r>
              <a:rPr lang="en-US" altLang="zh-CN">
                <a:latin typeface="Times New Roman" panose="02020603050405020304" pitchFamily="18" charset="0"/>
              </a:rPr>
              <a:t>for us.</a:t>
            </a:r>
            <a:endParaRPr lang="en-US" altLang="zh-CN">
              <a:latin typeface="Times New Roman" panose="02020603050405020304" pitchFamily="18" charset="0"/>
            </a:endParaRPr>
          </a:p>
          <a:p>
            <a:pPr marL="342900" indent="-342900" algn="l"/>
            <a:r>
              <a:rPr lang="zh-CN" altLang="en-US">
                <a:solidFill>
                  <a:srgbClr val="990000"/>
                </a:solidFill>
                <a:latin typeface="Times New Roman" panose="02020603050405020304" pitchFamily="18" charset="0"/>
              </a:rPr>
              <a:t>对我们来说，保护野生动物是很重要的。</a:t>
            </a:r>
            <a:endParaRPr lang="zh-CN" altLang="en-US">
              <a:solidFill>
                <a:srgbClr val="990000"/>
              </a:solidFill>
              <a:latin typeface="Times New Roman" panose="02020603050405020304" pitchFamily="18" charset="0"/>
            </a:endParaRPr>
          </a:p>
          <a:p>
            <a:pPr marL="342900" indent="-342900" algn="l"/>
            <a:r>
              <a:rPr lang="en-US" altLang="zh-CN">
                <a:latin typeface="Times New Roman" panose="02020603050405020304" pitchFamily="18" charset="0"/>
              </a:rPr>
              <a:t>When I am in danger, my parents always</a:t>
            </a:r>
            <a:endParaRPr lang="en-US" altLang="zh-CN">
              <a:latin typeface="Times New Roman" panose="02020603050405020304" pitchFamily="18" charset="0"/>
            </a:endParaRPr>
          </a:p>
          <a:p>
            <a:pPr marL="342900" indent="-342900" algn="l"/>
            <a:r>
              <a:rPr lang="en-US" altLang="zh-CN">
                <a:latin typeface="Times New Roman" panose="02020603050405020304" pitchFamily="18" charset="0"/>
              </a:rPr>
              <a:t>do their best to </a:t>
            </a:r>
            <a:r>
              <a:rPr lang="en-US" altLang="zh-CN">
                <a:solidFill>
                  <a:srgbClr val="3366FF"/>
                </a:solidFill>
                <a:latin typeface="Times New Roman" panose="02020603050405020304" pitchFamily="18" charset="0"/>
              </a:rPr>
              <a:t>protect </a:t>
            </a:r>
            <a:r>
              <a:rPr lang="en-US" altLang="zh-CN">
                <a:latin typeface="Times New Roman" panose="02020603050405020304" pitchFamily="18" charset="0"/>
              </a:rPr>
              <a:t>me.</a:t>
            </a:r>
            <a:endParaRPr lang="en-US" altLang="zh-CN">
              <a:latin typeface="Times New Roman" panose="02020603050405020304" pitchFamily="18" charset="0"/>
            </a:endParaRPr>
          </a:p>
          <a:p>
            <a:pPr marL="342900" indent="-342900" algn="l"/>
            <a:r>
              <a:rPr lang="zh-CN" altLang="en-US">
                <a:solidFill>
                  <a:srgbClr val="990000"/>
                </a:solidFill>
                <a:latin typeface="Times New Roman" panose="02020603050405020304" pitchFamily="18" charset="0"/>
              </a:rPr>
              <a:t>当我遇到危险时，父母总是尽力保护我。</a:t>
            </a:r>
            <a:endParaRPr lang="zh-CN" altLang="en-US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charRg st="83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charRg st="83" end="1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charRg st="170" end="1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charRg st="170" end="1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文本框 16385"/>
          <p:cNvSpPr txBox="1"/>
          <p:nvPr/>
        </p:nvSpPr>
        <p:spPr>
          <a:xfrm>
            <a:off x="304800" y="914400"/>
            <a:ext cx="8534400" cy="5033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20000"/>
              </a:spcBef>
            </a:pPr>
            <a:r>
              <a:rPr lang="en-US" altLang="zh-CN">
                <a:solidFill>
                  <a:srgbClr val="008000"/>
                </a:solidFill>
                <a:latin typeface="Times New Roman" panose="02020603050405020304" pitchFamily="18" charset="0"/>
              </a:rPr>
              <a:t>2) protect … from (against) sth.</a:t>
            </a:r>
            <a:endParaRPr lang="en-US" altLang="zh-CN">
              <a:solidFill>
                <a:srgbClr val="008000"/>
              </a:solidFill>
              <a:latin typeface="Times New Roman" panose="02020603050405020304" pitchFamily="18" charset="0"/>
            </a:endParaRPr>
          </a:p>
          <a:p>
            <a:pPr algn="l">
              <a:spcBef>
                <a:spcPct val="20000"/>
              </a:spcBef>
            </a:pPr>
            <a:r>
              <a:rPr lang="zh-CN" altLang="en-US">
                <a:solidFill>
                  <a:srgbClr val="008000"/>
                </a:solidFill>
                <a:latin typeface="Times New Roman" panose="02020603050405020304" pitchFamily="18" charset="0"/>
              </a:rPr>
              <a:t>保护</a:t>
            </a:r>
            <a:r>
              <a:rPr lang="en-US" altLang="zh-CN">
                <a:solidFill>
                  <a:srgbClr val="008000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>
                <a:solidFill>
                  <a:srgbClr val="008000"/>
                </a:solidFill>
                <a:latin typeface="Times New Roman" panose="02020603050405020304" pitchFamily="18" charset="0"/>
              </a:rPr>
              <a:t>不受侵害。对于较小的事通常用</a:t>
            </a:r>
            <a:r>
              <a:rPr lang="en-US" altLang="zh-CN">
                <a:solidFill>
                  <a:srgbClr val="008000"/>
                </a:solidFill>
                <a:latin typeface="Times New Roman" panose="02020603050405020304" pitchFamily="18" charset="0"/>
              </a:rPr>
              <a:t>from</a:t>
            </a:r>
            <a:r>
              <a:rPr lang="zh-CN" altLang="en-US">
                <a:solidFill>
                  <a:srgbClr val="008000"/>
                </a:solidFill>
                <a:latin typeface="Times New Roman" panose="02020603050405020304" pitchFamily="18" charset="0"/>
              </a:rPr>
              <a:t>，而对于较大的事常用</a:t>
            </a:r>
            <a:r>
              <a:rPr lang="en-US" altLang="zh-CN">
                <a:solidFill>
                  <a:srgbClr val="008000"/>
                </a:solidFill>
                <a:latin typeface="Times New Roman" panose="02020603050405020304" pitchFamily="18" charset="0"/>
              </a:rPr>
              <a:t>against</a:t>
            </a:r>
            <a:r>
              <a:rPr lang="zh-CN" altLang="en-US">
                <a:solidFill>
                  <a:srgbClr val="008000"/>
                </a:solidFill>
                <a:latin typeface="Times New Roman" panose="02020603050405020304" pitchFamily="18" charset="0"/>
              </a:rPr>
              <a:t>。</a:t>
            </a:r>
            <a:endParaRPr lang="zh-CN" altLang="en-US">
              <a:solidFill>
                <a:srgbClr val="008000"/>
              </a:solidFill>
              <a:latin typeface="Times New Roman" panose="02020603050405020304" pitchFamily="18" charset="0"/>
            </a:endParaRPr>
          </a:p>
          <a:p>
            <a:pPr algn="l">
              <a:spcBef>
                <a:spcPct val="20000"/>
              </a:spcBef>
            </a:pPr>
            <a:r>
              <a:rPr lang="en-US" altLang="zh-CN">
                <a:latin typeface="Times New Roman" panose="02020603050405020304" pitchFamily="18" charset="0"/>
              </a:rPr>
              <a:t>The umbrella can </a:t>
            </a:r>
            <a:r>
              <a:rPr lang="en-US" altLang="zh-CN">
                <a:solidFill>
                  <a:srgbClr val="3366FF"/>
                </a:solidFill>
                <a:latin typeface="Times New Roman" panose="02020603050405020304" pitchFamily="18" charset="0"/>
              </a:rPr>
              <a:t>protect</a:t>
            </a:r>
            <a:r>
              <a:rPr lang="en-US" altLang="zh-CN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>
                <a:latin typeface="Times New Roman" panose="02020603050405020304" pitchFamily="18" charset="0"/>
              </a:rPr>
              <a:t>us </a:t>
            </a:r>
            <a:r>
              <a:rPr lang="en-US" altLang="zh-CN">
                <a:solidFill>
                  <a:srgbClr val="3366FF"/>
                </a:solidFill>
                <a:latin typeface="Times New Roman" panose="02020603050405020304" pitchFamily="18" charset="0"/>
              </a:rPr>
              <a:t>from </a:t>
            </a:r>
            <a:r>
              <a:rPr lang="en-US" altLang="zh-CN">
                <a:latin typeface="Times New Roman" panose="02020603050405020304" pitchFamily="18" charset="0"/>
              </a:rPr>
              <a:t>the rain.</a:t>
            </a:r>
            <a:endParaRPr lang="en-US" altLang="zh-CN">
              <a:latin typeface="Times New Roman" panose="02020603050405020304" pitchFamily="18" charset="0"/>
            </a:endParaRPr>
          </a:p>
          <a:p>
            <a:pPr algn="l">
              <a:spcBef>
                <a:spcPct val="20000"/>
              </a:spcBef>
            </a:pPr>
            <a:r>
              <a:rPr lang="zh-CN" altLang="en-US">
                <a:solidFill>
                  <a:srgbClr val="990000"/>
                </a:solidFill>
                <a:latin typeface="Times New Roman" panose="02020603050405020304" pitchFamily="18" charset="0"/>
              </a:rPr>
              <a:t>伞能保护我们不被雨淋。</a:t>
            </a:r>
            <a:endParaRPr lang="zh-CN" altLang="en-US">
              <a:solidFill>
                <a:srgbClr val="990000"/>
              </a:solidFill>
              <a:latin typeface="Times New Roman" panose="02020603050405020304" pitchFamily="18" charset="0"/>
            </a:endParaRPr>
          </a:p>
          <a:p>
            <a:pPr algn="l">
              <a:spcBef>
                <a:spcPct val="20000"/>
              </a:spcBef>
            </a:pPr>
            <a:r>
              <a:rPr lang="en-US" altLang="zh-CN">
                <a:latin typeface="Times New Roman" panose="02020603050405020304" pitchFamily="18" charset="0"/>
              </a:rPr>
              <a:t>We should </a:t>
            </a:r>
            <a:r>
              <a:rPr lang="en-US" altLang="zh-CN">
                <a:solidFill>
                  <a:srgbClr val="3366FF"/>
                </a:solidFill>
                <a:latin typeface="Times New Roman" panose="02020603050405020304" pitchFamily="18" charset="0"/>
              </a:rPr>
              <a:t>protect</a:t>
            </a:r>
            <a:r>
              <a:rPr lang="en-US" altLang="zh-CN">
                <a:solidFill>
                  <a:srgbClr val="99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>
                <a:latin typeface="Times New Roman" panose="02020603050405020304" pitchFamily="18" charset="0"/>
              </a:rPr>
              <a:t>our country </a:t>
            </a:r>
            <a:r>
              <a:rPr lang="en-US" altLang="zh-CN">
                <a:solidFill>
                  <a:srgbClr val="3366FF"/>
                </a:solidFill>
                <a:latin typeface="Times New Roman" panose="02020603050405020304" pitchFamily="18" charset="0"/>
              </a:rPr>
              <a:t>against</a:t>
            </a:r>
            <a:r>
              <a:rPr lang="en-US" altLang="zh-CN">
                <a:latin typeface="Times New Roman" panose="02020603050405020304" pitchFamily="18" charset="0"/>
              </a:rPr>
              <a:t> the attack.</a:t>
            </a:r>
            <a:endParaRPr lang="en-US" altLang="zh-CN">
              <a:latin typeface="Times New Roman" panose="02020603050405020304" pitchFamily="18" charset="0"/>
            </a:endParaRPr>
          </a:p>
          <a:p>
            <a:pPr algn="l">
              <a:spcBef>
                <a:spcPct val="20000"/>
              </a:spcBef>
            </a:pPr>
            <a:r>
              <a:rPr lang="zh-CN" altLang="en-US">
                <a:solidFill>
                  <a:srgbClr val="990000"/>
                </a:solidFill>
                <a:latin typeface="Times New Roman" panose="02020603050405020304" pitchFamily="18" charset="0"/>
              </a:rPr>
              <a:t>我们应该保护我们的国家不被侵犯。</a:t>
            </a:r>
            <a:endParaRPr lang="zh-CN" altLang="en-US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117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charRg st="117" end="1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179" end="1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charRg st="179" end="1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文本框 17409"/>
          <p:cNvSpPr txBox="1"/>
          <p:nvPr/>
        </p:nvSpPr>
        <p:spPr>
          <a:xfrm>
            <a:off x="533400" y="469900"/>
            <a:ext cx="8229600" cy="5778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l">
              <a:lnSpc>
                <a:spcPct val="115000"/>
              </a:lnSpc>
            </a:pPr>
            <a:r>
              <a:rPr lang="zh-CN" altLang="en-US">
                <a:solidFill>
                  <a:srgbClr val="0000CC"/>
                </a:solidFill>
                <a:latin typeface="Times New Roman" panose="02020603050405020304" pitchFamily="18" charset="0"/>
              </a:rPr>
              <a:t>根据所给中文完成句子。</a:t>
            </a:r>
            <a:endParaRPr lang="zh-CN" altLang="en-US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15000"/>
              </a:lnSpc>
              <a:buFont typeface="Arial" panose="020B0604020202020204" pitchFamily="34" charset="0"/>
              <a:buAutoNum type="arabicPeriod"/>
            </a:pPr>
            <a:r>
              <a:rPr lang="zh-CN" altLang="en-US">
                <a:latin typeface="Times New Roman" panose="02020603050405020304" pitchFamily="18" charset="0"/>
              </a:rPr>
              <a:t> 他穿了雨衣以防被雨淋。</a:t>
            </a:r>
            <a:endParaRPr lang="zh-CN" altLang="en-US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15000"/>
              </a:lnSpc>
              <a:buNone/>
            </a:pPr>
            <a:r>
              <a:rPr lang="zh-CN" altLang="en-US">
                <a:latin typeface="Times New Roman" panose="02020603050405020304" pitchFamily="18" charset="0"/>
              </a:rPr>
              <a:t>    </a:t>
            </a:r>
            <a:r>
              <a:rPr lang="en-US" altLang="zh-CN">
                <a:latin typeface="Times New Roman" panose="02020603050405020304" pitchFamily="18" charset="0"/>
              </a:rPr>
              <a:t>He wore a raincoat to _______ himself </a:t>
            </a:r>
            <a:endParaRPr lang="en-US" altLang="zh-CN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15000"/>
              </a:lnSpc>
              <a:buNone/>
            </a:pPr>
            <a:r>
              <a:rPr lang="en-US" altLang="zh-CN">
                <a:latin typeface="Times New Roman" panose="02020603050405020304" pitchFamily="18" charset="0"/>
              </a:rPr>
              <a:t>    _____ the rain.</a:t>
            </a:r>
            <a:endParaRPr lang="en-US" altLang="zh-CN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15000"/>
              </a:lnSpc>
              <a:buNone/>
            </a:pPr>
            <a:r>
              <a:rPr lang="en-US" altLang="zh-CN">
                <a:latin typeface="Times New Roman" panose="02020603050405020304" pitchFamily="18" charset="0"/>
              </a:rPr>
              <a:t>2. </a:t>
            </a:r>
            <a:r>
              <a:rPr lang="zh-CN" altLang="en-US">
                <a:latin typeface="Times New Roman" panose="02020603050405020304" pitchFamily="18" charset="0"/>
              </a:rPr>
              <a:t>动物是怎样保护自己的？</a:t>
            </a:r>
            <a:endParaRPr lang="zh-CN" altLang="en-US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15000"/>
              </a:lnSpc>
              <a:buNone/>
            </a:pPr>
            <a:r>
              <a:rPr lang="zh-CN" altLang="en-US">
                <a:latin typeface="Times New Roman" panose="02020603050405020304" pitchFamily="18" charset="0"/>
              </a:rPr>
              <a:t>    </a:t>
            </a:r>
            <a:r>
              <a:rPr lang="en-US" altLang="zh-CN">
                <a:latin typeface="Times New Roman" panose="02020603050405020304" pitchFamily="18" charset="0"/>
              </a:rPr>
              <a:t>How do animals _______ __________?</a:t>
            </a:r>
            <a:endParaRPr lang="en-US" altLang="zh-CN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15000"/>
              </a:lnSpc>
              <a:buNone/>
            </a:pPr>
            <a:r>
              <a:rPr lang="en-US" altLang="zh-CN">
                <a:latin typeface="Times New Roman" panose="02020603050405020304" pitchFamily="18" charset="0"/>
              </a:rPr>
              <a:t>3. </a:t>
            </a:r>
            <a:r>
              <a:rPr lang="zh-CN" altLang="en-US">
                <a:latin typeface="Times New Roman" panose="02020603050405020304" pitchFamily="18" charset="0"/>
              </a:rPr>
              <a:t>他们挤在一起，免受风吹。</a:t>
            </a:r>
            <a:endParaRPr lang="zh-CN" altLang="en-US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15000"/>
              </a:lnSpc>
              <a:buNone/>
            </a:pPr>
            <a:r>
              <a:rPr lang="zh-CN" altLang="en-US">
                <a:latin typeface="Times New Roman" panose="02020603050405020304" pitchFamily="18" charset="0"/>
              </a:rPr>
              <a:t>    </a:t>
            </a:r>
            <a:r>
              <a:rPr lang="en-US" altLang="zh-CN">
                <a:latin typeface="Times New Roman" panose="02020603050405020304" pitchFamily="18" charset="0"/>
              </a:rPr>
              <a:t>They huddled together to _______ </a:t>
            </a:r>
            <a:endParaRPr lang="en-US" altLang="zh-CN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15000"/>
              </a:lnSpc>
              <a:buNone/>
            </a:pPr>
            <a:r>
              <a:rPr lang="en-US" altLang="zh-CN">
                <a:latin typeface="Times New Roman" panose="02020603050405020304" pitchFamily="18" charset="0"/>
              </a:rPr>
              <a:t>    themselves _______ the wind.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17411" name="文本框 17410"/>
          <p:cNvSpPr txBox="1"/>
          <p:nvPr/>
        </p:nvSpPr>
        <p:spPr>
          <a:xfrm>
            <a:off x="5257800" y="1752600"/>
            <a:ext cx="1905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990033"/>
                </a:solidFill>
                <a:latin typeface="Times New Roman" panose="02020603050405020304" pitchFamily="18" charset="0"/>
              </a:rPr>
              <a:t>protect</a:t>
            </a:r>
            <a:endParaRPr lang="en-US" altLang="zh-CN">
              <a:solidFill>
                <a:srgbClr val="9900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2" name="文本框 17411"/>
          <p:cNvSpPr txBox="1"/>
          <p:nvPr/>
        </p:nvSpPr>
        <p:spPr>
          <a:xfrm>
            <a:off x="990600" y="2406650"/>
            <a:ext cx="2209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>
                <a:solidFill>
                  <a:srgbClr val="990033"/>
                </a:solidFill>
                <a:latin typeface="Times New Roman" panose="02020603050405020304" pitchFamily="18" charset="0"/>
              </a:rPr>
              <a:t>from</a:t>
            </a:r>
            <a:endParaRPr lang="en-US" altLang="zh-CN">
              <a:solidFill>
                <a:srgbClr val="9900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3" name="文本框 17412"/>
          <p:cNvSpPr txBox="1"/>
          <p:nvPr/>
        </p:nvSpPr>
        <p:spPr>
          <a:xfrm>
            <a:off x="4191000" y="3625850"/>
            <a:ext cx="1905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990033"/>
                </a:solidFill>
                <a:latin typeface="Times New Roman" panose="02020603050405020304" pitchFamily="18" charset="0"/>
              </a:rPr>
              <a:t>protect</a:t>
            </a:r>
            <a:endParaRPr lang="en-US" altLang="zh-CN">
              <a:solidFill>
                <a:srgbClr val="9900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4" name="文本框 17413"/>
          <p:cNvSpPr txBox="1"/>
          <p:nvPr/>
        </p:nvSpPr>
        <p:spPr>
          <a:xfrm>
            <a:off x="6019800" y="3657600"/>
            <a:ext cx="2438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>
                <a:solidFill>
                  <a:srgbClr val="990033"/>
                </a:solidFill>
                <a:latin typeface="Times New Roman" panose="02020603050405020304" pitchFamily="18" charset="0"/>
              </a:rPr>
              <a:t>themselves</a:t>
            </a:r>
            <a:endParaRPr lang="en-US" altLang="zh-CN">
              <a:solidFill>
                <a:srgbClr val="9900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5" name="文本框 17414"/>
          <p:cNvSpPr txBox="1"/>
          <p:nvPr/>
        </p:nvSpPr>
        <p:spPr>
          <a:xfrm>
            <a:off x="5791200" y="4921250"/>
            <a:ext cx="2286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990033"/>
                </a:solidFill>
                <a:latin typeface="Times New Roman" panose="02020603050405020304" pitchFamily="18" charset="0"/>
              </a:rPr>
              <a:t>protect</a:t>
            </a:r>
            <a:endParaRPr lang="en-US" altLang="zh-CN">
              <a:solidFill>
                <a:srgbClr val="9900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6" name="文本框 17415"/>
          <p:cNvSpPr txBox="1"/>
          <p:nvPr/>
        </p:nvSpPr>
        <p:spPr>
          <a:xfrm>
            <a:off x="2895600" y="5575300"/>
            <a:ext cx="2286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990033"/>
                </a:solidFill>
                <a:latin typeface="Times New Roman" panose="02020603050405020304" pitchFamily="18" charset="0"/>
              </a:rPr>
              <a:t>from</a:t>
            </a:r>
            <a:endParaRPr lang="en-US" altLang="zh-CN">
              <a:solidFill>
                <a:srgbClr val="990033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  <p:bldP spid="17413" grpId="0"/>
      <p:bldP spid="17414" grpId="0"/>
      <p:bldP spid="17415" grpId="0"/>
      <p:bldP spid="174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标题 18433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dirty="0"/>
              <a:t>13.none 的用法</a:t>
            </a:r>
            <a:endParaRPr lang="zh-CN" altLang="en-US" dirty="0"/>
          </a:p>
        </p:txBody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xfrm>
            <a:off x="346710" y="1165860"/>
            <a:ext cx="8229600" cy="4525963"/>
          </a:xfrm>
        </p:spPr>
        <p:txBody>
          <a:bodyPr/>
          <a:p>
            <a:pPr>
              <a:lnSpc>
                <a:spcPct val="90000"/>
              </a:lnSpc>
            </a:pPr>
            <a:r>
              <a:rPr lang="zh-CN" altLang="en-US" sz="2400" b="1"/>
              <a:t>  </a:t>
            </a:r>
            <a:r>
              <a:rPr lang="en-US" altLang="zh-CN" sz="2400" b="1"/>
              <a:t>1)</a:t>
            </a:r>
            <a:r>
              <a:rPr lang="zh-CN" altLang="en-US" sz="2400" b="1"/>
              <a:t>可与</a:t>
            </a:r>
            <a:r>
              <a:rPr lang="en-US" altLang="zh-CN" sz="2400" b="1"/>
              <a:t>of</a:t>
            </a:r>
            <a:r>
              <a:rPr lang="zh-CN" altLang="en-US" sz="2400" b="1"/>
              <a:t>连用；</a:t>
            </a:r>
            <a:endParaRPr lang="zh-CN" altLang="en-US" sz="2400" b="1"/>
          </a:p>
          <a:p>
            <a:pPr>
              <a:lnSpc>
                <a:spcPct val="90000"/>
              </a:lnSpc>
            </a:pPr>
            <a:r>
              <a:rPr lang="en-US" altLang="zh-CN" sz="2400" b="1"/>
              <a:t>2)</a:t>
            </a:r>
            <a:r>
              <a:rPr lang="zh-CN" altLang="en-US" sz="2400" b="1"/>
              <a:t>谓语动词用单或复数；</a:t>
            </a:r>
            <a:endParaRPr lang="zh-CN" altLang="en-US" sz="2400" b="1"/>
          </a:p>
          <a:p>
            <a:pPr>
              <a:lnSpc>
                <a:spcPct val="90000"/>
              </a:lnSpc>
            </a:pPr>
            <a:r>
              <a:rPr lang="en-US" altLang="zh-CN" sz="2400" b="1"/>
              <a:t>3)</a:t>
            </a:r>
            <a:r>
              <a:rPr lang="zh-CN" altLang="en-US" sz="2400" b="1"/>
              <a:t>具体指什么人或物；</a:t>
            </a:r>
            <a:endParaRPr lang="zh-CN" altLang="en-US" sz="2400" b="1"/>
          </a:p>
          <a:p>
            <a:pPr>
              <a:lnSpc>
                <a:spcPct val="90000"/>
              </a:lnSpc>
            </a:pPr>
            <a:r>
              <a:rPr lang="en-US" altLang="zh-CN" sz="2400" b="1"/>
              <a:t>4)</a:t>
            </a:r>
            <a:r>
              <a:rPr lang="zh-CN" altLang="en-US" sz="2400" b="1"/>
              <a:t>一般用来回答</a:t>
            </a:r>
            <a:r>
              <a:rPr lang="en-US" altLang="zh-CN" sz="2400" b="1"/>
              <a:t>how many +n,how much +n</a:t>
            </a:r>
            <a:r>
              <a:rPr lang="zh-CN" altLang="en-US" sz="2400" b="1"/>
              <a:t>及含</a:t>
            </a:r>
            <a:r>
              <a:rPr lang="en-US" altLang="zh-CN" sz="2400" b="1"/>
              <a:t>any+n</a:t>
            </a:r>
            <a:r>
              <a:rPr lang="zh-CN" altLang="en-US" sz="2400" b="1"/>
              <a:t>引起的疑问句。</a:t>
            </a:r>
            <a:endParaRPr lang="zh-CN" altLang="en-US" sz="2400" b="1"/>
          </a:p>
          <a:p>
            <a:pPr>
              <a:lnSpc>
                <a:spcPct val="90000"/>
              </a:lnSpc>
            </a:pPr>
            <a:r>
              <a:rPr lang="en-US" altLang="zh-CN" sz="2400" b="1"/>
              <a:t>1)None of us have/has seen him.     </a:t>
            </a:r>
            <a:endParaRPr lang="en-US" altLang="zh-CN" sz="2400" b="1"/>
          </a:p>
          <a:p>
            <a:pPr>
              <a:lnSpc>
                <a:spcPct val="90000"/>
              </a:lnSpc>
            </a:pPr>
            <a:r>
              <a:rPr lang="en-US" altLang="zh-CN" sz="2400" b="1"/>
              <a:t> 2)</a:t>
            </a:r>
            <a:r>
              <a:rPr lang="en-US" altLang="zh-CN" sz="2400" b="1">
                <a:latin typeface="Arial" panose="020B0604020202020204" pitchFamily="34" charset="0"/>
              </a:rPr>
              <a:t>——</a:t>
            </a:r>
            <a:r>
              <a:rPr lang="en-US" altLang="zh-CN" sz="2400" b="1"/>
              <a:t>How many students are there in the room? </a:t>
            </a:r>
            <a:endParaRPr lang="en-US" altLang="zh-CN" sz="2400" b="1"/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2400" b="1"/>
              <a:t>        </a:t>
            </a:r>
            <a:r>
              <a:rPr lang="en-US" altLang="zh-CN" sz="2400" b="1">
                <a:latin typeface="Arial" panose="020B0604020202020204" pitchFamily="34" charset="0"/>
              </a:rPr>
              <a:t>——</a:t>
            </a:r>
            <a:r>
              <a:rPr lang="en-US" altLang="zh-CN" sz="2400" b="1"/>
              <a:t>None.     </a:t>
            </a:r>
            <a:endParaRPr lang="en-US" altLang="zh-CN" sz="2400" b="1"/>
          </a:p>
          <a:p>
            <a:pPr>
              <a:lnSpc>
                <a:spcPct val="90000"/>
              </a:lnSpc>
            </a:pPr>
            <a:r>
              <a:rPr lang="en-US" altLang="zh-CN" sz="2400" b="1"/>
              <a:t>3)</a:t>
            </a:r>
            <a:r>
              <a:rPr lang="en-US" altLang="zh-CN" sz="2400" b="1">
                <a:latin typeface="Arial" panose="020B0604020202020204" pitchFamily="34" charset="0"/>
              </a:rPr>
              <a:t>——</a:t>
            </a:r>
            <a:r>
              <a:rPr lang="en-US" altLang="zh-CN" sz="2400" b="1"/>
              <a:t>Is there any water in the thermos? </a:t>
            </a:r>
            <a:endParaRPr lang="en-US" altLang="zh-CN" sz="2400" b="1"/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2400" b="1">
                <a:latin typeface="Arial" panose="020B0604020202020204" pitchFamily="34" charset="0"/>
              </a:rPr>
              <a:t>       ——</a:t>
            </a:r>
            <a:r>
              <a:rPr lang="en-US" altLang="zh-CN" sz="2400" b="1"/>
              <a:t>None.    </a:t>
            </a:r>
            <a:endParaRPr lang="en-US" altLang="zh-CN" sz="2400" b="1"/>
          </a:p>
          <a:p>
            <a:pPr>
              <a:lnSpc>
                <a:spcPct val="90000"/>
              </a:lnSpc>
            </a:pPr>
            <a:r>
              <a:rPr lang="en-US" altLang="zh-CN" sz="2400" b="1"/>
              <a:t> 4)</a:t>
            </a:r>
            <a:r>
              <a:rPr lang="en-US" altLang="zh-CN" sz="2400" b="1">
                <a:latin typeface="Arial" panose="020B0604020202020204" pitchFamily="34" charset="0"/>
              </a:rPr>
              <a:t>——</a:t>
            </a:r>
            <a:r>
              <a:rPr lang="en-US" altLang="zh-CN" sz="2400" b="1"/>
              <a:t>How much money do you have on you? </a:t>
            </a:r>
            <a:endParaRPr lang="en-US" altLang="zh-CN" sz="2400" b="1"/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2400" b="1">
                <a:latin typeface="Arial" panose="020B0604020202020204" pitchFamily="34" charset="0"/>
              </a:rPr>
              <a:t>       ——</a:t>
            </a:r>
            <a:r>
              <a:rPr lang="en-US" altLang="zh-CN" sz="2400" b="1"/>
              <a:t>None. </a:t>
            </a:r>
            <a:endParaRPr lang="en-US" altLang="zh-CN" sz="2400"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9458" name="文本框 19457"/>
          <p:cNvSpPr txBox="1"/>
          <p:nvPr/>
        </p:nvSpPr>
        <p:spPr>
          <a:xfrm>
            <a:off x="381000" y="533400"/>
            <a:ext cx="8382000" cy="228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endParaRPr lang="zh-CN" altLang="en-US">
              <a:latin typeface="Times New Roman" panose="02020603050405020304" pitchFamily="18" charset="0"/>
            </a:endParaRPr>
          </a:p>
          <a:p>
            <a:pPr algn="l"/>
            <a:r>
              <a:rPr lang="en-US" altLang="zh-CN">
                <a:latin typeface="Times New Roman" panose="02020603050405020304" pitchFamily="18" charset="0"/>
              </a:rPr>
              <a:t>14. . However, we do believe that where </a:t>
            </a:r>
            <a:endParaRPr lang="en-US" altLang="zh-CN">
              <a:latin typeface="Times New Roman" panose="02020603050405020304" pitchFamily="18" charset="0"/>
            </a:endParaRPr>
          </a:p>
          <a:p>
            <a:pPr algn="l"/>
            <a:r>
              <a:rPr lang="en-US" altLang="zh-CN">
                <a:latin typeface="Times New Roman" panose="02020603050405020304" pitchFamily="18" charset="0"/>
              </a:rPr>
              <a:t>      there is Xi Wang, there is hope.</a:t>
            </a:r>
            <a:endParaRPr lang="en-US" altLang="zh-CN">
              <a:latin typeface="Times New Roman" panose="02020603050405020304" pitchFamily="18" charset="0"/>
            </a:endParaRPr>
          </a:p>
          <a:p>
            <a:pPr algn="l"/>
            <a:r>
              <a:rPr lang="en-US" altLang="zh-CN">
                <a:latin typeface="Times New Roman" panose="02020603050405020304" pitchFamily="18" charset="0"/>
              </a:rPr>
              <a:t>      </a:t>
            </a:r>
            <a:r>
              <a:rPr lang="zh-CN" altLang="en-US">
                <a:latin typeface="Times New Roman" panose="02020603050405020304" pitchFamily="18" charset="0"/>
              </a:rPr>
              <a:t>然而，我们坚信熊猫在，希望就在。</a:t>
            </a:r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0482" name="图片 20481" descr="quiz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43000"/>
            <a:ext cx="3863975" cy="487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图片 20482" descr="u=3880771491,2905302234&amp;fm=0&amp;gp=0[1]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4267200"/>
            <a:ext cx="1066800" cy="106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4" name="文本框 20483"/>
          <p:cNvSpPr txBox="1"/>
          <p:nvPr/>
        </p:nvSpPr>
        <p:spPr>
          <a:xfrm>
            <a:off x="5257800" y="3429000"/>
            <a:ext cx="2362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zh-CN" altLang="en-US">
                <a:solidFill>
                  <a:srgbClr val="FF3300"/>
                </a:solidFill>
                <a:latin typeface="Arial" panose="020B0604020202020204" pitchFamily="34" charset="0"/>
              </a:rPr>
              <a:t>请点击</a:t>
            </a:r>
            <a:endParaRPr lang="zh-CN" altLang="en-US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1506" name="文本框 21505"/>
          <p:cNvSpPr txBox="1"/>
          <p:nvPr/>
        </p:nvSpPr>
        <p:spPr>
          <a:xfrm>
            <a:off x="519113" y="457200"/>
            <a:ext cx="82438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>
                <a:solidFill>
                  <a:srgbClr val="006600"/>
                </a:solidFill>
                <a:latin typeface="Arial Narrow" panose="020B0606020202030204" pitchFamily="34" charset="0"/>
              </a:rPr>
              <a:t>I. </a:t>
            </a:r>
            <a:r>
              <a:rPr lang="zh-CN" altLang="en-US">
                <a:solidFill>
                  <a:srgbClr val="006600"/>
                </a:solidFill>
                <a:latin typeface="Arial Narrow" panose="020B0606020202030204" pitchFamily="34" charset="0"/>
              </a:rPr>
              <a:t>根据汉语提示及句子意思写出单词。</a:t>
            </a:r>
            <a:endParaRPr lang="zh-CN" altLang="en-US">
              <a:solidFill>
                <a:srgbClr val="006600"/>
              </a:solidFill>
              <a:latin typeface="Arial Narrow" panose="020B0606020202030204" pitchFamily="34" charset="0"/>
            </a:endParaRPr>
          </a:p>
        </p:txBody>
      </p:sp>
      <p:sp>
        <p:nvSpPr>
          <p:cNvPr id="21507" name="矩形 21506"/>
          <p:cNvSpPr/>
          <p:nvPr/>
        </p:nvSpPr>
        <p:spPr>
          <a:xfrm>
            <a:off x="471488" y="1143000"/>
            <a:ext cx="8291512" cy="5035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>
                <a:latin typeface="Times New Roman" panose="02020603050405020304" pitchFamily="18" charset="0"/>
              </a:rPr>
              <a:t>1. What does this word _____ (</a:t>
            </a:r>
            <a:r>
              <a:rPr lang="zh-CN" altLang="en-US">
                <a:latin typeface="Times New Roman" panose="02020603050405020304" pitchFamily="18" charset="0"/>
              </a:rPr>
              <a:t>意思是</a:t>
            </a:r>
            <a:r>
              <a:rPr lang="en-US" altLang="zh-CN">
                <a:latin typeface="Times New Roman" panose="02020603050405020304" pitchFamily="18" charset="0"/>
              </a:rPr>
              <a:t>)? </a:t>
            </a:r>
            <a:endParaRPr lang="en-US" altLang="zh-CN">
              <a:latin typeface="Times New Roman" panose="02020603050405020304" pitchFamily="18" charset="0"/>
            </a:endParaRPr>
          </a:p>
          <a:p>
            <a:pPr algn="l"/>
            <a:r>
              <a:rPr lang="en-US" altLang="zh-CN">
                <a:latin typeface="Times New Roman" panose="02020603050405020304" pitchFamily="18" charset="0"/>
              </a:rPr>
              <a:t>2. “He’s gone away for six months,” she </a:t>
            </a:r>
            <a:endParaRPr lang="en-US" altLang="zh-CN">
              <a:latin typeface="Times New Roman" panose="02020603050405020304" pitchFamily="18" charset="0"/>
            </a:endParaRPr>
          </a:p>
          <a:p>
            <a:pPr algn="l"/>
            <a:r>
              <a:rPr lang="en-US" altLang="zh-CN">
                <a:latin typeface="Times New Roman" panose="02020603050405020304" pitchFamily="18" charset="0"/>
              </a:rPr>
              <a:t>    said _____ (</a:t>
            </a:r>
            <a:r>
              <a:rPr lang="zh-CN" altLang="en-US">
                <a:latin typeface="Times New Roman" panose="02020603050405020304" pitchFamily="18" charset="0"/>
              </a:rPr>
              <a:t>伤心地</a:t>
            </a:r>
            <a:r>
              <a:rPr lang="en-US" altLang="zh-CN">
                <a:latin typeface="Times New Roman" panose="02020603050405020304" pitchFamily="18" charset="0"/>
              </a:rPr>
              <a:t>). </a:t>
            </a:r>
            <a:endParaRPr lang="en-US" altLang="zh-CN">
              <a:latin typeface="Times New Roman" panose="02020603050405020304" pitchFamily="18" charset="0"/>
            </a:endParaRPr>
          </a:p>
          <a:p>
            <a:pPr algn="l"/>
            <a:r>
              <a:rPr lang="en-US" altLang="zh-CN">
                <a:latin typeface="Times New Roman" panose="02020603050405020304" pitchFamily="18" charset="0"/>
              </a:rPr>
              <a:t>3. Williams ______ (</a:t>
            </a:r>
            <a:r>
              <a:rPr lang="zh-CN" altLang="en-US">
                <a:latin typeface="Times New Roman" panose="02020603050405020304" pitchFamily="18" charset="0"/>
              </a:rPr>
              <a:t>面临</a:t>
            </a:r>
            <a:r>
              <a:rPr lang="en-US" altLang="zh-CN">
                <a:latin typeface="Times New Roman" panose="02020603050405020304" pitchFamily="18" charset="0"/>
              </a:rPr>
              <a:t>) a serious </a:t>
            </a:r>
            <a:endParaRPr lang="en-US" altLang="zh-CN">
              <a:latin typeface="Times New Roman" panose="02020603050405020304" pitchFamily="18" charset="0"/>
            </a:endParaRPr>
          </a:p>
          <a:p>
            <a:pPr algn="l"/>
            <a:r>
              <a:rPr lang="en-US" altLang="zh-CN">
                <a:latin typeface="Times New Roman" panose="02020603050405020304" pitchFamily="18" charset="0"/>
              </a:rPr>
              <a:t>    problem at the moment.</a:t>
            </a:r>
            <a:endParaRPr lang="en-US" altLang="zh-CN">
              <a:latin typeface="Times New Roman" panose="02020603050405020304" pitchFamily="18" charset="0"/>
            </a:endParaRPr>
          </a:p>
          <a:p>
            <a:pPr algn="l"/>
            <a:r>
              <a:rPr lang="en-US" altLang="zh-CN">
                <a:latin typeface="Times New Roman" panose="02020603050405020304" pitchFamily="18" charset="0"/>
              </a:rPr>
              <a:t>4. She’s going to study _____ (</a:t>
            </a:r>
            <a:r>
              <a:rPr lang="zh-CN" altLang="en-US">
                <a:latin typeface="Times New Roman" panose="02020603050405020304" pitchFamily="18" charset="0"/>
              </a:rPr>
              <a:t>法律</a:t>
            </a:r>
            <a:r>
              <a:rPr lang="en-US" altLang="zh-CN">
                <a:latin typeface="Times New Roman" panose="02020603050405020304" pitchFamily="18" charset="0"/>
              </a:rPr>
              <a:t>) at </a:t>
            </a:r>
            <a:endParaRPr lang="en-US" altLang="zh-CN">
              <a:latin typeface="Times New Roman" panose="02020603050405020304" pitchFamily="18" charset="0"/>
            </a:endParaRPr>
          </a:p>
          <a:p>
            <a:pPr algn="l"/>
            <a:r>
              <a:rPr lang="en-US" altLang="zh-CN">
                <a:latin typeface="Times New Roman" panose="02020603050405020304" pitchFamily="18" charset="0"/>
              </a:rPr>
              <a:t>    university. </a:t>
            </a:r>
            <a:endParaRPr lang="en-US" altLang="zh-CN">
              <a:latin typeface="Times New Roman" panose="02020603050405020304" pitchFamily="18" charset="0"/>
            </a:endParaRPr>
          </a:p>
          <a:p>
            <a:pPr algn="l"/>
            <a:r>
              <a:rPr lang="en-US" altLang="zh-CN">
                <a:latin typeface="Times New Roman" panose="02020603050405020304" pitchFamily="18" charset="0"/>
              </a:rPr>
              <a:t>5. She went to the shop to get some </a:t>
            </a:r>
            <a:endParaRPr lang="en-US" altLang="zh-CN">
              <a:latin typeface="Times New Roman" panose="02020603050405020304" pitchFamily="18" charset="0"/>
            </a:endParaRPr>
          </a:p>
          <a:p>
            <a:pPr algn="l"/>
            <a:r>
              <a:rPr lang="en-US" altLang="zh-CN">
                <a:latin typeface="Times New Roman" panose="02020603050405020304" pitchFamily="18" charset="0"/>
              </a:rPr>
              <a:t>    oranges but they had _____ (</a:t>
            </a:r>
            <a:r>
              <a:rPr lang="zh-CN" altLang="en-US">
                <a:latin typeface="Times New Roman" panose="02020603050405020304" pitchFamily="18" charset="0"/>
              </a:rPr>
              <a:t>没有一个</a:t>
            </a:r>
            <a:r>
              <a:rPr lang="en-US" altLang="zh-CN">
                <a:latin typeface="Times New Roman" panose="02020603050405020304" pitchFamily="18" charset="0"/>
              </a:rPr>
              <a:t>).  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21508" name="矩形 21507"/>
          <p:cNvSpPr/>
          <p:nvPr/>
        </p:nvSpPr>
        <p:spPr>
          <a:xfrm>
            <a:off x="5105400" y="1111250"/>
            <a:ext cx="12509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rgbClr val="FF3399"/>
                </a:solidFill>
                <a:latin typeface="Times New Roman" panose="02020603050405020304" pitchFamily="18" charset="0"/>
              </a:rPr>
              <a:t>mean</a:t>
            </a:r>
            <a:endParaRPr lang="en-US" altLang="zh-CN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9" name="矩形 21508"/>
          <p:cNvSpPr/>
          <p:nvPr/>
        </p:nvSpPr>
        <p:spPr>
          <a:xfrm>
            <a:off x="1905000" y="2178050"/>
            <a:ext cx="12001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rgbClr val="FF3399"/>
                </a:solidFill>
                <a:latin typeface="Times New Roman" panose="02020603050405020304" pitchFamily="18" charset="0"/>
              </a:rPr>
              <a:t>sadly</a:t>
            </a:r>
            <a:endParaRPr lang="en-US" altLang="zh-CN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0" name="矩形 21509"/>
          <p:cNvSpPr/>
          <p:nvPr/>
        </p:nvSpPr>
        <p:spPr>
          <a:xfrm>
            <a:off x="2971800" y="2743200"/>
            <a:ext cx="11493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rgbClr val="FF3399"/>
                </a:solidFill>
                <a:latin typeface="Times New Roman" panose="02020603050405020304" pitchFamily="18" charset="0"/>
              </a:rPr>
              <a:t>faces</a:t>
            </a:r>
            <a:endParaRPr lang="en-US" altLang="zh-CN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1" name="矩形 21510"/>
          <p:cNvSpPr/>
          <p:nvPr/>
        </p:nvSpPr>
        <p:spPr>
          <a:xfrm>
            <a:off x="5181600" y="3854450"/>
            <a:ext cx="8699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rgbClr val="FF3399"/>
                </a:solidFill>
                <a:latin typeface="Times New Roman" panose="02020603050405020304" pitchFamily="18" charset="0"/>
              </a:rPr>
              <a:t>law</a:t>
            </a:r>
            <a:endParaRPr lang="en-US" altLang="zh-CN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2" name="矩形 21511"/>
          <p:cNvSpPr/>
          <p:nvPr/>
        </p:nvSpPr>
        <p:spPr>
          <a:xfrm>
            <a:off x="5257800" y="5486400"/>
            <a:ext cx="11239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rgbClr val="FF3399"/>
                </a:solidFill>
                <a:latin typeface="Times New Roman" panose="02020603050405020304" pitchFamily="18" charset="0"/>
              </a:rPr>
              <a:t>none</a:t>
            </a:r>
            <a:endParaRPr lang="en-US" altLang="zh-CN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  <p:bldP spid="21510" grpId="0"/>
      <p:bldP spid="21511" grpId="0"/>
      <p:bldP spid="215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矩形 4097"/>
          <p:cNvSpPr/>
          <p:nvPr/>
        </p:nvSpPr>
        <p:spPr>
          <a:xfrm>
            <a:off x="1143000" y="2362200"/>
            <a:ext cx="5715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CC99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66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Language points</a:t>
            </a:r>
            <a:endParaRPr lang="zh-CN" altLang="en-US" sz="3600" b="1">
              <a:ln w="12700" cap="flat" cmpd="sng">
                <a:solidFill>
                  <a:srgbClr val="CC9900"/>
                </a:solidFill>
                <a:prstDash val="solid"/>
                <a:headEnd type="none" w="med" len="med"/>
                <a:tailEnd type="none" w="med" len="med"/>
              </a:ln>
              <a:solidFill>
                <a:srgbClr val="CC66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2530" name="文本框 22529"/>
          <p:cNvSpPr txBox="1"/>
          <p:nvPr/>
        </p:nvSpPr>
        <p:spPr>
          <a:xfrm>
            <a:off x="600075" y="501650"/>
            <a:ext cx="79343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>
                <a:solidFill>
                  <a:srgbClr val="006600"/>
                </a:solidFill>
                <a:latin typeface="Arial Narrow" panose="020B0606020202030204" pitchFamily="34" charset="0"/>
              </a:rPr>
              <a:t>II. </a:t>
            </a:r>
            <a:r>
              <a:rPr lang="zh-CN" altLang="en-US">
                <a:solidFill>
                  <a:srgbClr val="006600"/>
                </a:solidFill>
                <a:latin typeface="Arial Narrow" panose="020B0606020202030204" pitchFamily="34" charset="0"/>
              </a:rPr>
              <a:t>根据汉语提示完成句子。</a:t>
            </a:r>
            <a:endParaRPr lang="zh-CN" altLang="en-US">
              <a:solidFill>
                <a:srgbClr val="006600"/>
              </a:solidFill>
              <a:latin typeface="Arial Narrow" panose="020B0606020202030204" pitchFamily="34" charset="0"/>
            </a:endParaRPr>
          </a:p>
        </p:txBody>
      </p:sp>
      <p:sp>
        <p:nvSpPr>
          <p:cNvPr id="22531" name="矩形 22530"/>
          <p:cNvSpPr/>
          <p:nvPr/>
        </p:nvSpPr>
        <p:spPr>
          <a:xfrm>
            <a:off x="590550" y="1289050"/>
            <a:ext cx="8020050" cy="5035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>
                <a:latin typeface="Times New Roman" panose="02020603050405020304" pitchFamily="18" charset="0"/>
              </a:rPr>
              <a:t>1. </a:t>
            </a:r>
            <a:r>
              <a:rPr lang="zh-CN" altLang="en-US">
                <a:latin typeface="Times New Roman" panose="02020603050405020304" pitchFamily="18" charset="0"/>
              </a:rPr>
              <a:t>她生于</a:t>
            </a:r>
            <a:r>
              <a:rPr lang="en-US" altLang="zh-CN">
                <a:latin typeface="Times New Roman" panose="02020603050405020304" pitchFamily="18" charset="0"/>
              </a:rPr>
              <a:t>2000</a:t>
            </a:r>
            <a:r>
              <a:rPr lang="zh-CN" altLang="en-US">
                <a:latin typeface="Times New Roman" panose="02020603050405020304" pitchFamily="18" charset="0"/>
              </a:rPr>
              <a:t>年。</a:t>
            </a:r>
            <a:endParaRPr lang="zh-CN" altLang="en-US">
              <a:latin typeface="Times New Roman" panose="02020603050405020304" pitchFamily="18" charset="0"/>
            </a:endParaRPr>
          </a:p>
          <a:p>
            <a:pPr algn="l"/>
            <a:r>
              <a:rPr lang="zh-CN" altLang="en-US">
                <a:latin typeface="Times New Roman" panose="02020603050405020304" pitchFamily="18" charset="0"/>
              </a:rPr>
              <a:t>    </a:t>
            </a:r>
            <a:r>
              <a:rPr lang="en-US" altLang="zh-CN">
                <a:latin typeface="Times New Roman" panose="02020603050405020304" pitchFamily="18" charset="0"/>
              </a:rPr>
              <a:t>She ________ in 2000.</a:t>
            </a:r>
            <a:endParaRPr lang="en-US" altLang="zh-CN">
              <a:latin typeface="Times New Roman" panose="02020603050405020304" pitchFamily="18" charset="0"/>
            </a:endParaRPr>
          </a:p>
          <a:p>
            <a:pPr algn="l"/>
            <a:r>
              <a:rPr lang="en-US" altLang="zh-CN">
                <a:latin typeface="Times New Roman" panose="02020603050405020304" pitchFamily="18" charset="0"/>
              </a:rPr>
              <a:t>2. </a:t>
            </a:r>
            <a:r>
              <a:rPr lang="zh-CN" altLang="en-US">
                <a:latin typeface="Times New Roman" panose="02020603050405020304" pitchFamily="18" charset="0"/>
              </a:rPr>
              <a:t>一开始，我很喜欢我的工作，但现在</a:t>
            </a:r>
            <a:endParaRPr lang="zh-CN" altLang="en-US">
              <a:latin typeface="Times New Roman" panose="02020603050405020304" pitchFamily="18" charset="0"/>
            </a:endParaRPr>
          </a:p>
          <a:p>
            <a:pPr algn="l"/>
            <a:r>
              <a:rPr lang="zh-CN" altLang="en-US">
                <a:latin typeface="Times New Roman" panose="02020603050405020304" pitchFamily="18" charset="0"/>
              </a:rPr>
              <a:t>    我很厌烦这工作。</a:t>
            </a:r>
            <a:endParaRPr lang="zh-CN" altLang="en-US">
              <a:latin typeface="Times New Roman" panose="02020603050405020304" pitchFamily="18" charset="0"/>
            </a:endParaRPr>
          </a:p>
          <a:p>
            <a:pPr algn="l"/>
            <a:r>
              <a:rPr lang="zh-CN" altLang="en-US">
                <a:latin typeface="Times New Roman" panose="02020603050405020304" pitchFamily="18" charset="0"/>
              </a:rPr>
              <a:t>    </a:t>
            </a:r>
            <a:r>
              <a:rPr lang="en-US" altLang="zh-CN">
                <a:latin typeface="Times New Roman" panose="02020603050405020304" pitchFamily="18" charset="0"/>
              </a:rPr>
              <a:t>I enjoyed my job ______________, </a:t>
            </a:r>
            <a:endParaRPr lang="en-US" altLang="zh-CN">
              <a:latin typeface="Times New Roman" panose="02020603050405020304" pitchFamily="18" charset="0"/>
            </a:endParaRPr>
          </a:p>
          <a:p>
            <a:pPr algn="l"/>
            <a:r>
              <a:rPr lang="en-US" altLang="zh-CN">
                <a:latin typeface="Times New Roman" panose="02020603050405020304" pitchFamily="18" charset="0"/>
              </a:rPr>
              <a:t>    but I'm bored with it now. </a:t>
            </a:r>
            <a:endParaRPr lang="en-US" altLang="zh-CN">
              <a:latin typeface="Times New Roman" panose="02020603050405020304" pitchFamily="18" charset="0"/>
            </a:endParaRPr>
          </a:p>
          <a:p>
            <a:pPr algn="l"/>
            <a:r>
              <a:rPr lang="en-US" altLang="zh-CN">
                <a:latin typeface="Times New Roman" panose="02020603050405020304" pitchFamily="18" charset="0"/>
              </a:rPr>
              <a:t>3. </a:t>
            </a:r>
            <a:r>
              <a:rPr lang="zh-CN" altLang="en-US">
                <a:latin typeface="Times New Roman" panose="02020603050405020304" pitchFamily="18" charset="0"/>
              </a:rPr>
              <a:t>我上学时只能靠粗茶淡饭过活。</a:t>
            </a:r>
            <a:endParaRPr lang="zh-CN" altLang="en-US">
              <a:latin typeface="Times New Roman" panose="02020603050405020304" pitchFamily="18" charset="0"/>
            </a:endParaRPr>
          </a:p>
          <a:p>
            <a:pPr algn="l"/>
            <a:r>
              <a:rPr lang="zh-CN" altLang="en-US">
                <a:latin typeface="Times New Roman" panose="02020603050405020304" pitchFamily="18" charset="0"/>
              </a:rPr>
              <a:t>    </a:t>
            </a:r>
            <a:r>
              <a:rPr lang="en-US" altLang="zh-CN">
                <a:latin typeface="Times New Roman" panose="02020603050405020304" pitchFamily="18" charset="0"/>
              </a:rPr>
              <a:t>I had to ______ bread and water  </a:t>
            </a:r>
            <a:endParaRPr lang="en-US" altLang="zh-CN">
              <a:latin typeface="Times New Roman" panose="02020603050405020304" pitchFamily="18" charset="0"/>
            </a:endParaRPr>
          </a:p>
          <a:p>
            <a:pPr algn="l"/>
            <a:r>
              <a:rPr lang="en-US" altLang="zh-CN">
                <a:latin typeface="Times New Roman" panose="02020603050405020304" pitchFamily="18" charset="0"/>
              </a:rPr>
              <a:t>    when I was a student.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22532" name="矩形 22531"/>
          <p:cNvSpPr/>
          <p:nvPr/>
        </p:nvSpPr>
        <p:spPr>
          <a:xfrm>
            <a:off x="1835150" y="1828800"/>
            <a:ext cx="19748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rgbClr val="FF3399"/>
                </a:solidFill>
                <a:latin typeface="Times New Roman" panose="02020603050405020304" pitchFamily="18" charset="0"/>
              </a:rPr>
              <a:t>was born</a:t>
            </a:r>
            <a:endParaRPr lang="en-US" altLang="zh-CN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3" name="矩形 22532"/>
          <p:cNvSpPr/>
          <p:nvPr/>
        </p:nvSpPr>
        <p:spPr>
          <a:xfrm>
            <a:off x="4495800" y="3429000"/>
            <a:ext cx="33337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rgbClr val="FF3399"/>
                </a:solidFill>
                <a:latin typeface="Times New Roman" panose="02020603050405020304" pitchFamily="18" charset="0"/>
              </a:rPr>
              <a:t>in the beginning</a:t>
            </a:r>
            <a:endParaRPr lang="en-US" altLang="zh-CN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4" name="矩形 22533"/>
          <p:cNvSpPr/>
          <p:nvPr/>
        </p:nvSpPr>
        <p:spPr>
          <a:xfrm>
            <a:off x="2724150" y="5105400"/>
            <a:ext cx="14668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rgbClr val="FF3399"/>
                </a:solidFill>
                <a:latin typeface="Times New Roman" panose="02020603050405020304" pitchFamily="18" charset="0"/>
              </a:rPr>
              <a:t>live on</a:t>
            </a:r>
            <a:endParaRPr lang="en-US" altLang="zh-CN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  <p:bldP spid="225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554" name="矩形 23553"/>
          <p:cNvSpPr/>
          <p:nvPr/>
        </p:nvSpPr>
        <p:spPr>
          <a:xfrm>
            <a:off x="381000" y="663575"/>
            <a:ext cx="8763000" cy="5584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>
                <a:latin typeface="Times New Roman" panose="02020603050405020304" pitchFamily="18" charset="0"/>
              </a:rPr>
              <a:t>4. </a:t>
            </a:r>
            <a:r>
              <a:rPr lang="zh-CN" altLang="en-US">
                <a:latin typeface="Times New Roman" panose="02020603050405020304" pitchFamily="18" charset="0"/>
              </a:rPr>
              <a:t>因此，他过了个愉快的假期。</a:t>
            </a:r>
            <a:endParaRPr lang="zh-CN" altLang="en-US">
              <a:latin typeface="Times New Roman" panose="02020603050405020304" pitchFamily="18" charset="0"/>
            </a:endParaRPr>
          </a:p>
          <a:p>
            <a:pPr algn="l"/>
            <a:r>
              <a:rPr lang="zh-CN" altLang="en-US">
                <a:latin typeface="Times New Roman" panose="02020603050405020304" pitchFamily="18" charset="0"/>
              </a:rPr>
              <a:t>    </a:t>
            </a:r>
            <a:r>
              <a:rPr lang="en-US" altLang="zh-CN">
                <a:latin typeface="Times New Roman" panose="02020603050405020304" pitchFamily="18" charset="0"/>
              </a:rPr>
              <a:t>__________, he had a happy vacation.</a:t>
            </a:r>
            <a:endParaRPr lang="en-US" altLang="zh-CN">
              <a:latin typeface="Times New Roman" panose="02020603050405020304" pitchFamily="18" charset="0"/>
            </a:endParaRPr>
          </a:p>
          <a:p>
            <a:pPr algn="l"/>
            <a:r>
              <a:rPr lang="en-US" altLang="zh-CN">
                <a:latin typeface="Times New Roman" panose="02020603050405020304" pitchFamily="18" charset="0"/>
              </a:rPr>
              <a:t>5. </a:t>
            </a:r>
            <a:r>
              <a:rPr lang="zh-CN" altLang="en-US">
                <a:latin typeface="Times New Roman" panose="02020603050405020304" pitchFamily="18" charset="0"/>
              </a:rPr>
              <a:t>他有生命危险。</a:t>
            </a:r>
            <a:endParaRPr lang="zh-CN" altLang="en-US">
              <a:latin typeface="Times New Roman" panose="02020603050405020304" pitchFamily="18" charset="0"/>
            </a:endParaRPr>
          </a:p>
          <a:p>
            <a:pPr algn="l"/>
            <a:r>
              <a:rPr lang="zh-CN" altLang="en-US">
                <a:latin typeface="Times New Roman" panose="02020603050405020304" pitchFamily="18" charset="0"/>
              </a:rPr>
              <a:t>    </a:t>
            </a:r>
            <a:r>
              <a:rPr lang="en-US" altLang="zh-CN">
                <a:latin typeface="Times New Roman" panose="02020603050405020304" pitchFamily="18" charset="0"/>
              </a:rPr>
              <a:t>His life was _________. </a:t>
            </a:r>
            <a:endParaRPr lang="en-US" altLang="zh-CN">
              <a:latin typeface="Times New Roman" panose="02020603050405020304" pitchFamily="18" charset="0"/>
            </a:endParaRPr>
          </a:p>
          <a:p>
            <a:pPr algn="l"/>
            <a:r>
              <a:rPr lang="en-US" altLang="zh-CN">
                <a:latin typeface="Times New Roman" panose="02020603050405020304" pitchFamily="18" charset="0"/>
              </a:rPr>
              <a:t>6. </a:t>
            </a:r>
            <a:r>
              <a:rPr lang="zh-CN" altLang="en-US">
                <a:latin typeface="Times New Roman" panose="02020603050405020304" pitchFamily="18" charset="0"/>
              </a:rPr>
              <a:t>我们必须在它蔓延到其他区域前采取</a:t>
            </a:r>
            <a:endParaRPr lang="zh-CN" altLang="en-US">
              <a:latin typeface="Times New Roman" panose="02020603050405020304" pitchFamily="18" charset="0"/>
            </a:endParaRPr>
          </a:p>
          <a:p>
            <a:pPr algn="l"/>
            <a:r>
              <a:rPr lang="zh-CN" altLang="en-US">
                <a:latin typeface="Times New Roman" panose="02020603050405020304" pitchFamily="18" charset="0"/>
              </a:rPr>
              <a:t>    行动处理问题。</a:t>
            </a:r>
            <a:endParaRPr lang="zh-CN" altLang="en-US">
              <a:latin typeface="Times New Roman" panose="02020603050405020304" pitchFamily="18" charset="0"/>
            </a:endParaRPr>
          </a:p>
          <a:p>
            <a:pPr algn="l"/>
            <a:r>
              <a:rPr lang="zh-CN" altLang="en-US">
                <a:latin typeface="Times New Roman" panose="02020603050405020304" pitchFamily="18" charset="0"/>
              </a:rPr>
              <a:t>    </a:t>
            </a:r>
            <a:r>
              <a:rPr lang="en-US" altLang="zh-CN">
                <a:latin typeface="Times New Roman" panose="02020603050405020304" pitchFamily="18" charset="0"/>
              </a:rPr>
              <a:t>We must __________ to deal with the </a:t>
            </a:r>
            <a:endParaRPr lang="en-US" altLang="zh-CN">
              <a:latin typeface="Times New Roman" panose="02020603050405020304" pitchFamily="18" charset="0"/>
            </a:endParaRPr>
          </a:p>
          <a:p>
            <a:pPr algn="l"/>
            <a:r>
              <a:rPr lang="en-US" altLang="zh-CN">
                <a:latin typeface="Times New Roman" panose="02020603050405020304" pitchFamily="18" charset="0"/>
              </a:rPr>
              <a:t>    problem before it spreads to other areas.</a:t>
            </a:r>
            <a:endParaRPr lang="en-US" altLang="zh-CN">
              <a:latin typeface="Times New Roman" panose="02020603050405020304" pitchFamily="18" charset="0"/>
            </a:endParaRPr>
          </a:p>
          <a:p>
            <a:pPr algn="l"/>
            <a:r>
              <a:rPr lang="en-US" altLang="zh-CN">
                <a:latin typeface="Times New Roman" panose="02020603050405020304" pitchFamily="18" charset="0"/>
              </a:rPr>
              <a:t>7. </a:t>
            </a:r>
            <a:r>
              <a:rPr lang="zh-CN" altLang="en-US">
                <a:latin typeface="Times New Roman" panose="02020603050405020304" pitchFamily="18" charset="0"/>
              </a:rPr>
              <a:t>请立刻把它打印出来。</a:t>
            </a:r>
            <a:endParaRPr lang="zh-CN" altLang="en-US">
              <a:latin typeface="Times New Roman" panose="02020603050405020304" pitchFamily="18" charset="0"/>
            </a:endParaRPr>
          </a:p>
          <a:p>
            <a:pPr algn="l"/>
            <a:r>
              <a:rPr lang="zh-CN" altLang="en-US">
                <a:latin typeface="Times New Roman" panose="02020603050405020304" pitchFamily="18" charset="0"/>
              </a:rPr>
              <a:t>    </a:t>
            </a:r>
            <a:r>
              <a:rPr lang="en-US" altLang="zh-CN">
                <a:latin typeface="Times New Roman" panose="02020603050405020304" pitchFamily="18" charset="0"/>
              </a:rPr>
              <a:t>I want it typed __________, please.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23555" name="矩形 23554"/>
          <p:cNvSpPr/>
          <p:nvPr/>
        </p:nvSpPr>
        <p:spPr>
          <a:xfrm>
            <a:off x="838200" y="1187450"/>
            <a:ext cx="22669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rgbClr val="FF3399"/>
                </a:solidFill>
                <a:latin typeface="Times New Roman" panose="02020603050405020304" pitchFamily="18" charset="0"/>
              </a:rPr>
              <a:t>As a result</a:t>
            </a:r>
            <a:endParaRPr lang="en-US" altLang="zh-CN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6" name="矩形 23555"/>
          <p:cNvSpPr/>
          <p:nvPr/>
        </p:nvSpPr>
        <p:spPr>
          <a:xfrm>
            <a:off x="3276600" y="2254250"/>
            <a:ext cx="20510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rgbClr val="FF3399"/>
                </a:solidFill>
                <a:latin typeface="Times New Roman" panose="02020603050405020304" pitchFamily="18" charset="0"/>
              </a:rPr>
              <a:t>in danger</a:t>
            </a:r>
            <a:endParaRPr lang="en-US" altLang="zh-CN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7" name="矩形 23556"/>
          <p:cNvSpPr/>
          <p:nvPr/>
        </p:nvSpPr>
        <p:spPr>
          <a:xfrm>
            <a:off x="2743200" y="3930650"/>
            <a:ext cx="23304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rgbClr val="FF3399"/>
                </a:solidFill>
                <a:latin typeface="Times New Roman" panose="02020603050405020304" pitchFamily="18" charset="0"/>
              </a:rPr>
              <a:t>take action</a:t>
            </a:r>
            <a:endParaRPr lang="en-US" altLang="zh-CN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8" name="矩形 23557"/>
          <p:cNvSpPr/>
          <p:nvPr/>
        </p:nvSpPr>
        <p:spPr>
          <a:xfrm>
            <a:off x="3892550" y="5562600"/>
            <a:ext cx="22796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rgbClr val="FF3399"/>
                </a:solidFill>
                <a:latin typeface="Times New Roman" panose="02020603050405020304" pitchFamily="18" charset="0"/>
              </a:rPr>
              <a:t>right away</a:t>
            </a:r>
            <a:endParaRPr lang="en-US" altLang="zh-CN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6" grpId="0"/>
      <p:bldP spid="23557" grpId="0"/>
      <p:bldP spid="235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8" name="文本框 24577"/>
          <p:cNvSpPr txBox="1"/>
          <p:nvPr/>
        </p:nvSpPr>
        <p:spPr>
          <a:xfrm>
            <a:off x="676275" y="958850"/>
            <a:ext cx="73247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>
                <a:solidFill>
                  <a:srgbClr val="006600"/>
                </a:solidFill>
                <a:latin typeface="Arial Narrow" panose="020B0606020202030204" pitchFamily="34" charset="0"/>
              </a:rPr>
              <a:t>III. </a:t>
            </a:r>
            <a:r>
              <a:rPr lang="zh-CN" altLang="en-US">
                <a:solidFill>
                  <a:srgbClr val="006600"/>
                </a:solidFill>
                <a:latin typeface="Arial Narrow" panose="020B0606020202030204" pitchFamily="34" charset="0"/>
              </a:rPr>
              <a:t>单项选择。</a:t>
            </a:r>
            <a:endParaRPr lang="zh-CN" altLang="en-US">
              <a:solidFill>
                <a:srgbClr val="006600"/>
              </a:solidFill>
              <a:latin typeface="Arial Narrow" panose="020B0606020202030204" pitchFamily="34" charset="0"/>
            </a:endParaRPr>
          </a:p>
        </p:txBody>
      </p:sp>
      <p:sp>
        <p:nvSpPr>
          <p:cNvPr id="24579" name="矩形 24578"/>
          <p:cNvSpPr/>
          <p:nvPr/>
        </p:nvSpPr>
        <p:spPr>
          <a:xfrm>
            <a:off x="685800" y="1746250"/>
            <a:ext cx="7924800" cy="36639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algn="l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</a:rPr>
              <a:t>She got up to get some sleeping pills but found there was ______ left at home. (2012</a:t>
            </a:r>
            <a:r>
              <a:rPr lang="zh-CN" altLang="en-US">
                <a:latin typeface="Times New Roman" panose="02020603050405020304" pitchFamily="18" charset="0"/>
              </a:rPr>
              <a:t>江苏无锡</a:t>
            </a:r>
            <a:r>
              <a:rPr lang="en-US" altLang="zh-CN">
                <a:latin typeface="Times New Roman" panose="02020603050405020304" pitchFamily="18" charset="0"/>
              </a:rPr>
              <a:t>) </a:t>
            </a:r>
            <a:endParaRPr lang="en-US" altLang="zh-CN">
              <a:latin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</a:rPr>
              <a:t>A. nothing                        B. none    </a:t>
            </a:r>
            <a:endParaRPr lang="en-US" altLang="zh-CN">
              <a:latin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</a:rPr>
              <a:t>C. something                    D. nobody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pic>
        <p:nvPicPr>
          <p:cNvPr id="24580" name="图片 24579" descr="su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886200"/>
            <a:ext cx="895350" cy="895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5602" name="矩形 25601"/>
          <p:cNvSpPr/>
          <p:nvPr/>
        </p:nvSpPr>
        <p:spPr>
          <a:xfrm>
            <a:off x="838200" y="1031875"/>
            <a:ext cx="7620000" cy="4378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</a:rPr>
              <a:t>— How many birds can you see in the </a:t>
            </a:r>
            <a:endParaRPr lang="en-US" altLang="zh-CN">
              <a:latin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 tree?</a:t>
            </a:r>
            <a:endParaRPr lang="en-US" altLang="zh-CN">
              <a:latin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</a:rPr>
              <a:t>— ______. All the birds have flown </a:t>
            </a:r>
            <a:endParaRPr lang="en-US" altLang="zh-CN">
              <a:latin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 away. (2012</a:t>
            </a:r>
            <a:r>
              <a:rPr lang="zh-CN" altLang="en-US">
                <a:latin typeface="Times New Roman" panose="02020603050405020304" pitchFamily="18" charset="0"/>
              </a:rPr>
              <a:t>江苏徐州</a:t>
            </a:r>
            <a:r>
              <a:rPr lang="en-US" altLang="zh-CN">
                <a:latin typeface="Times New Roman" panose="02020603050405020304" pitchFamily="18" charset="0"/>
              </a:rPr>
              <a:t>) </a:t>
            </a:r>
            <a:endParaRPr lang="en-US" altLang="zh-CN">
              <a:latin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 A. None                  B. No one         </a:t>
            </a:r>
            <a:endParaRPr lang="en-US" altLang="zh-CN">
              <a:latin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 C. Nothing             D. A few 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pic>
        <p:nvPicPr>
          <p:cNvPr id="25603" name="图片 25602" descr="su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886200"/>
            <a:ext cx="895350" cy="895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6626" name="矩形 26625"/>
          <p:cNvSpPr/>
          <p:nvPr/>
        </p:nvSpPr>
        <p:spPr>
          <a:xfrm>
            <a:off x="3581400" y="762000"/>
            <a:ext cx="2514600" cy="10668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p>
            <a:pPr algn="ctr"/>
            <a:r>
              <a:rPr lang="zh-CN" altLang="en-US" sz="3600" b="1"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  <a:tileRect/>
                </a:gradFill>
                <a:latin typeface="Arial Narrow" panose="020B0606020202030204" pitchFamily="34" charset="0"/>
                <a:ea typeface="Arial Narrow" panose="020B0606020202030204" pitchFamily="34" charset="0"/>
              </a:rPr>
              <a:t>Preview</a:t>
            </a:r>
            <a:endParaRPr lang="zh-CN" altLang="en-US" sz="3600" b="1"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  <a:tileRect/>
              </a:gradFill>
              <a:latin typeface="Arial Narrow" panose="020B0606020202030204" pitchFamily="34" charset="0"/>
              <a:ea typeface="Arial Narrow" panose="020B0606020202030204" pitchFamily="34" charset="0"/>
            </a:endParaRPr>
          </a:p>
        </p:txBody>
      </p:sp>
      <p:sp>
        <p:nvSpPr>
          <p:cNvPr id="26627" name="文本框 26626"/>
          <p:cNvSpPr txBox="1"/>
          <p:nvPr/>
        </p:nvSpPr>
        <p:spPr>
          <a:xfrm>
            <a:off x="1752600" y="2209800"/>
            <a:ext cx="6553200" cy="2235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l">
              <a:spcBef>
                <a:spcPct val="45000"/>
              </a:spcBef>
            </a:pPr>
            <a:r>
              <a:rPr lang="en-US" altLang="zh-CN">
                <a:latin typeface="Times New Roman" panose="02020603050405020304" pitchFamily="18" charset="0"/>
              </a:rPr>
              <a:t>To preview </a:t>
            </a:r>
            <a:r>
              <a:rPr lang="en-US" altLang="zh-CN">
                <a:solidFill>
                  <a:srgbClr val="009900"/>
                </a:solidFill>
                <a:latin typeface="Times New Roman" panose="02020603050405020304" pitchFamily="18" charset="0"/>
              </a:rPr>
              <a:t>Grammar</a:t>
            </a:r>
            <a:endParaRPr lang="en-US" altLang="zh-CN">
              <a:solidFill>
                <a:srgbClr val="009900"/>
              </a:solidFill>
              <a:latin typeface="Times New Roman" panose="02020603050405020304" pitchFamily="18" charset="0"/>
            </a:endParaRPr>
          </a:p>
          <a:p>
            <a:pPr marL="342900" indent="-342900" algn="l">
              <a:spcBef>
                <a:spcPct val="45000"/>
              </a:spcBef>
            </a:pPr>
            <a:r>
              <a:rPr lang="en-US" altLang="zh-CN">
                <a:latin typeface="Times New Roman" panose="02020603050405020304" pitchFamily="18" charset="0"/>
              </a:rPr>
              <a:t>1) Using </a:t>
            </a:r>
            <a:r>
              <a:rPr lang="en-US" altLang="zh-CN" i="1">
                <a:latin typeface="Times New Roman" panose="02020603050405020304" pitchFamily="18" charset="0"/>
              </a:rPr>
              <a:t>may</a:t>
            </a:r>
            <a:r>
              <a:rPr lang="en-US" altLang="zh-CN">
                <a:latin typeface="Times New Roman" panose="02020603050405020304" pitchFamily="18" charset="0"/>
              </a:rPr>
              <a:t> for possibility</a:t>
            </a:r>
            <a:endParaRPr lang="en-US" altLang="zh-CN">
              <a:latin typeface="Times New Roman" panose="02020603050405020304" pitchFamily="18" charset="0"/>
            </a:endParaRPr>
          </a:p>
          <a:p>
            <a:pPr marL="342900" indent="-342900" algn="l">
              <a:spcBef>
                <a:spcPct val="45000"/>
              </a:spcBef>
            </a:pPr>
            <a:r>
              <a:rPr lang="en-US" altLang="zh-CN">
                <a:latin typeface="Times New Roman" panose="02020603050405020304" pitchFamily="18" charset="0"/>
              </a:rPr>
              <a:t>2) Using verbs + to-infinitives</a:t>
            </a:r>
            <a:endParaRPr lang="en-US" altLang="zh-CN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7650" name="矩形 27649"/>
          <p:cNvSpPr/>
          <p:nvPr/>
        </p:nvSpPr>
        <p:spPr>
          <a:xfrm>
            <a:off x="3657600" y="1828800"/>
            <a:ext cx="381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8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Thank you!</a:t>
            </a:r>
            <a:endParaRPr lang="zh-CN" altLang="en-US" sz="3600" b="1">
              <a:ln w="12700" cap="flat" cmpd="sng">
                <a:solidFill>
                  <a:srgbClr val="FF6600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8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7651" name="图片 27650" descr="miss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0"/>
            <a:ext cx="3448050" cy="3933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2" name="图片 27651" descr="i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209800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文本框 5121"/>
          <p:cNvSpPr txBox="1"/>
          <p:nvPr/>
        </p:nvSpPr>
        <p:spPr>
          <a:xfrm>
            <a:off x="533400" y="609600"/>
            <a:ext cx="75438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</a:rPr>
              <a:t>1. Eight months later, she was </a:t>
            </a:r>
            <a:r>
              <a:rPr lang="en-US" altLang="zh-CN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not 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</a:rPr>
              <a:t>a small baby</a:t>
            </a:r>
            <a:r>
              <a:rPr lang="en-US" altLang="zh-CN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any more</a:t>
            </a:r>
            <a:r>
              <a:rPr lang="en-US" altLang="zh-CN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</a:rPr>
              <a:t>…</a:t>
            </a:r>
            <a:endParaRPr lang="en-US" altLang="zh-CN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123" name="文本框 5122"/>
          <p:cNvSpPr txBox="1"/>
          <p:nvPr/>
        </p:nvSpPr>
        <p:spPr>
          <a:xfrm>
            <a:off x="609600" y="1873250"/>
            <a:ext cx="84963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>
                <a:solidFill>
                  <a:srgbClr val="990000"/>
                </a:solidFill>
                <a:latin typeface="Times New Roman" panose="02020603050405020304" pitchFamily="18" charset="0"/>
              </a:rPr>
              <a:t>not … any more </a:t>
            </a:r>
            <a:r>
              <a:rPr lang="zh-CN" altLang="en-US">
                <a:solidFill>
                  <a:srgbClr val="990000"/>
                </a:solidFill>
                <a:latin typeface="Times New Roman" panose="02020603050405020304" pitchFamily="18" charset="0"/>
              </a:rPr>
              <a:t>＝ </a:t>
            </a:r>
            <a:r>
              <a:rPr lang="en-US" altLang="zh-CN">
                <a:solidFill>
                  <a:srgbClr val="990000"/>
                </a:solidFill>
                <a:latin typeface="Times New Roman" panose="02020603050405020304" pitchFamily="18" charset="0"/>
              </a:rPr>
              <a:t>no more </a:t>
            </a:r>
            <a:r>
              <a:rPr lang="zh-CN" altLang="en-US">
                <a:solidFill>
                  <a:srgbClr val="990000"/>
                </a:solidFill>
                <a:latin typeface="Times New Roman" panose="02020603050405020304" pitchFamily="18" charset="0"/>
              </a:rPr>
              <a:t>没有，不再</a:t>
            </a:r>
            <a:endParaRPr lang="zh-CN" altLang="en-US">
              <a:solidFill>
                <a:srgbClr val="990000"/>
              </a:solidFill>
              <a:latin typeface="Times New Roman" panose="02020603050405020304" pitchFamily="18" charset="0"/>
              <a:ea typeface="方正舒体" panose="02010601030101010101" pitchFamily="2" charset="-122"/>
            </a:endParaRPr>
          </a:p>
        </p:txBody>
      </p:sp>
      <p:sp>
        <p:nvSpPr>
          <p:cNvPr id="5124" name="文本框 5123"/>
          <p:cNvSpPr txBox="1"/>
          <p:nvPr/>
        </p:nvSpPr>
        <p:spPr>
          <a:xfrm>
            <a:off x="533400" y="2743200"/>
            <a:ext cx="7886700" cy="3387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>
                <a:solidFill>
                  <a:srgbClr val="0000CC"/>
                </a:solidFill>
                <a:latin typeface="Times New Roman" panose="02020603050405020304" pitchFamily="18" charset="0"/>
              </a:rPr>
              <a:t>He did</a:t>
            </a:r>
            <a:r>
              <a:rPr lang="en-US" altLang="zh-CN">
                <a:solidFill>
                  <a:srgbClr val="FF00FF"/>
                </a:solidFill>
                <a:latin typeface="Times New Roman" panose="02020603050405020304" pitchFamily="18" charset="0"/>
              </a:rPr>
              <a:t>n’t</a:t>
            </a:r>
            <a:r>
              <a:rPr lang="en-US" altLang="zh-CN">
                <a:solidFill>
                  <a:srgbClr val="0000CC"/>
                </a:solidFill>
                <a:latin typeface="Times New Roman" panose="02020603050405020304" pitchFamily="18" charset="0"/>
              </a:rPr>
              <a:t> come here </a:t>
            </a:r>
            <a:r>
              <a:rPr lang="en-US" altLang="zh-CN">
                <a:solidFill>
                  <a:srgbClr val="FF00FF"/>
                </a:solidFill>
                <a:latin typeface="Times New Roman" panose="02020603050405020304" pitchFamily="18" charset="0"/>
              </a:rPr>
              <a:t>any more</a:t>
            </a:r>
            <a:r>
              <a:rPr lang="en-US" altLang="zh-CN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lang="en-US" altLang="zh-CN">
              <a:latin typeface="Times New Roman" panose="02020603050405020304" pitchFamily="18" charset="0"/>
            </a:endParaRPr>
          </a:p>
          <a:p>
            <a:pPr algn="l"/>
            <a:r>
              <a:rPr lang="zh-CN" altLang="en-US">
                <a:solidFill>
                  <a:srgbClr val="0000CC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>
                <a:solidFill>
                  <a:srgbClr val="0000CC"/>
                </a:solidFill>
                <a:latin typeface="Times New Roman" panose="02020603050405020304" pitchFamily="18" charset="0"/>
              </a:rPr>
              <a:t>He </a:t>
            </a:r>
            <a:r>
              <a:rPr lang="en-US" altLang="zh-CN">
                <a:solidFill>
                  <a:srgbClr val="FF00FF"/>
                </a:solidFill>
                <a:latin typeface="Times New Roman" panose="02020603050405020304" pitchFamily="18" charset="0"/>
              </a:rPr>
              <a:t>no more</a:t>
            </a:r>
            <a:r>
              <a:rPr lang="en-US" altLang="zh-CN">
                <a:solidFill>
                  <a:srgbClr val="0000CC"/>
                </a:solidFill>
                <a:latin typeface="Times New Roman" panose="02020603050405020304" pitchFamily="18" charset="0"/>
              </a:rPr>
              <a:t> came here.</a:t>
            </a:r>
            <a:endParaRPr lang="en-US" altLang="zh-CN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zh-CN" altLang="en-US">
                <a:solidFill>
                  <a:srgbClr val="009900"/>
                </a:solidFill>
                <a:latin typeface="Times New Roman" panose="02020603050405020304" pitchFamily="18" charset="0"/>
              </a:rPr>
              <a:t>他不再来这儿了。</a:t>
            </a:r>
            <a:endParaRPr lang="zh-CN" altLang="en-US">
              <a:solidFill>
                <a:srgbClr val="009900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en-US" altLang="zh-CN">
                <a:solidFill>
                  <a:srgbClr val="0000CC"/>
                </a:solidFill>
                <a:latin typeface="Times New Roman" panose="02020603050405020304" pitchFamily="18" charset="0"/>
              </a:rPr>
              <a:t>He is </a:t>
            </a:r>
            <a:r>
              <a:rPr lang="en-US" altLang="zh-CN">
                <a:solidFill>
                  <a:srgbClr val="FF00FF"/>
                </a:solidFill>
                <a:latin typeface="Times New Roman" panose="02020603050405020304" pitchFamily="18" charset="0"/>
              </a:rPr>
              <a:t>not</a:t>
            </a:r>
            <a:r>
              <a:rPr lang="en-US" altLang="zh-CN">
                <a:solidFill>
                  <a:srgbClr val="0000CC"/>
                </a:solidFill>
                <a:latin typeface="Times New Roman" panose="02020603050405020304" pitchFamily="18" charset="0"/>
              </a:rPr>
              <a:t> a child </a:t>
            </a:r>
            <a:r>
              <a:rPr lang="en-US" altLang="zh-CN">
                <a:solidFill>
                  <a:srgbClr val="FF00FF"/>
                </a:solidFill>
                <a:latin typeface="Times New Roman" panose="02020603050405020304" pitchFamily="18" charset="0"/>
              </a:rPr>
              <a:t>any more</a:t>
            </a:r>
            <a:r>
              <a:rPr lang="en-US" altLang="zh-CN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lang="en-US" altLang="zh-CN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en-US" altLang="zh-CN">
                <a:solidFill>
                  <a:srgbClr val="0000CC"/>
                </a:solidFill>
                <a:latin typeface="Times New Roman" panose="02020603050405020304" pitchFamily="18" charset="0"/>
              </a:rPr>
              <a:t>= He is </a:t>
            </a:r>
            <a:r>
              <a:rPr lang="en-US" altLang="zh-CN">
                <a:solidFill>
                  <a:srgbClr val="FF00FF"/>
                </a:solidFill>
                <a:latin typeface="Times New Roman" panose="02020603050405020304" pitchFamily="18" charset="0"/>
              </a:rPr>
              <a:t>no more</a:t>
            </a:r>
            <a:r>
              <a:rPr lang="en-US" altLang="zh-CN">
                <a:solidFill>
                  <a:srgbClr val="0000CC"/>
                </a:solidFill>
                <a:latin typeface="Times New Roman" panose="02020603050405020304" pitchFamily="18" charset="0"/>
              </a:rPr>
              <a:t> a child.</a:t>
            </a:r>
            <a:endParaRPr lang="en-US" altLang="zh-CN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zh-CN" altLang="en-US">
                <a:solidFill>
                  <a:srgbClr val="009900"/>
                </a:solidFill>
                <a:latin typeface="Times New Roman" panose="02020603050405020304" pitchFamily="18" charset="0"/>
              </a:rPr>
              <a:t>他不再是个孩子了。</a:t>
            </a:r>
            <a:endParaRPr lang="zh-CN" altLang="en-US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4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charRg st="3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24">
                                            <p:txEl>
                                              <p:charRg st="30" end="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charRg st="53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4">
                                            <p:txEl>
                                              <p:charRg st="53" end="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charRg st="62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124">
                                            <p:txEl>
                                              <p:charRg st="62" end="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charRg st="90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4">
                                            <p:txEl>
                                              <p:charRg st="90" end="1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charRg st="115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124">
                                            <p:txEl>
                                              <p:charRg st="115" end="1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6145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dirty="0"/>
              <a:t>2.in the beginning =at first</a:t>
            </a:r>
            <a:endParaRPr lang="zh-CN" altLang="en-US" dirty="0"/>
          </a:p>
        </p:txBody>
      </p:sp>
      <p:sp>
        <p:nvSpPr>
          <p:cNvPr id="6147" name="文本占位符 6146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zh-CN" altLang="en-US" b="1" dirty="0"/>
              <a:t>1. In the beginning we thought we'd never get it all arranged. 在开始的时候，我们以为不会把它全安排好。 </a:t>
            </a:r>
            <a:endParaRPr lang="zh-CN" altLang="en-US" b="1" dirty="0"/>
          </a:p>
          <a:p>
            <a:endParaRPr lang="zh-CN" altLang="en-US" b="1" dirty="0"/>
          </a:p>
          <a:p>
            <a:r>
              <a:rPr lang="zh-CN" altLang="en-US" b="1" dirty="0"/>
              <a:t>2. In the beginning I felt very lonely in London. 起初，我在伦敦觉得非常孤独。</a:t>
            </a:r>
            <a:r>
              <a:rPr lang="zh-CN" altLang="en-US" dirty="0"/>
              <a:t> 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标题 7169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dirty="0"/>
              <a:t>3.face 的用法</a:t>
            </a:r>
            <a:endParaRPr lang="zh-CN" altLang="en-US" dirty="0"/>
          </a:p>
        </p:txBody>
      </p:sp>
      <p:sp>
        <p:nvSpPr>
          <p:cNvPr id="7171" name="文本占位符 7170"/>
          <p:cNvSpPr>
            <a:spLocks noGrp="1"/>
          </p:cNvSpPr>
          <p:nvPr>
            <p:ph type="body" idx="1"/>
          </p:nvPr>
        </p:nvSpPr>
        <p:spPr>
          <a:xfrm>
            <a:off x="457200" y="1296988"/>
            <a:ext cx="8229600" cy="4830762"/>
          </a:xfrm>
        </p:spPr>
        <p:txBody>
          <a:bodyPr/>
          <a:p>
            <a:r>
              <a:rPr lang="en-US" altLang="zh-CN" sz="1800" b="1"/>
              <a:t>1. </a:t>
            </a:r>
            <a:r>
              <a:rPr lang="zh-CN" altLang="en-US" sz="1800" b="1"/>
              <a:t>用作名词，表示“脸”，注意其前连用介词的大致情形：</a:t>
            </a:r>
            <a:endParaRPr lang="zh-CN" altLang="en-US" sz="1800" b="1"/>
          </a:p>
          <a:p>
            <a:r>
              <a:rPr lang="en-US" altLang="zh-CN" sz="1800" b="1"/>
              <a:t>(1) </a:t>
            </a:r>
            <a:r>
              <a:rPr lang="zh-CN" altLang="en-US" sz="1800" b="1"/>
              <a:t>表示打在脸上，通常用介词 </a:t>
            </a:r>
            <a:r>
              <a:rPr lang="en-US" altLang="zh-CN" sz="1800" b="1"/>
              <a:t>in</a:t>
            </a:r>
            <a:r>
              <a:rPr lang="zh-CN" altLang="en-US" sz="1800" b="1"/>
              <a:t>。如：</a:t>
            </a:r>
            <a:endParaRPr lang="zh-CN" altLang="en-US" sz="1800" b="1"/>
          </a:p>
          <a:p>
            <a:r>
              <a:rPr lang="en-US" altLang="zh-CN" sz="1800" b="1"/>
              <a:t>He hit me in the face. </a:t>
            </a:r>
            <a:r>
              <a:rPr lang="zh-CN" altLang="en-US" sz="1800" b="1"/>
              <a:t>他打了我的耳光。</a:t>
            </a:r>
            <a:endParaRPr lang="zh-CN" altLang="en-US" sz="1800" b="1"/>
          </a:p>
          <a:p>
            <a:r>
              <a:rPr lang="en-US" altLang="zh-CN" sz="1800" b="1"/>
              <a:t>His wife slapped him in the face. </a:t>
            </a:r>
            <a:r>
              <a:rPr lang="zh-CN" altLang="en-US" sz="1800" b="1"/>
              <a:t>他妻子打他耳光。</a:t>
            </a:r>
            <a:endParaRPr lang="zh-CN" altLang="en-US" sz="1800" b="1"/>
          </a:p>
          <a:p>
            <a:r>
              <a:rPr lang="en-US" altLang="zh-CN" sz="1800" b="1"/>
              <a:t>(2) </a:t>
            </a:r>
            <a:r>
              <a:rPr lang="zh-CN" altLang="en-US" sz="1800" b="1"/>
              <a:t>表示面部表情等，通常用介词 </a:t>
            </a:r>
            <a:r>
              <a:rPr lang="en-US" altLang="zh-CN" sz="1800" b="1"/>
              <a:t>on</a:t>
            </a:r>
            <a:r>
              <a:rPr lang="zh-CN" altLang="en-US" sz="1800" b="1"/>
              <a:t>。如：</a:t>
            </a:r>
            <a:endParaRPr lang="zh-CN" altLang="en-US" sz="1800" b="1"/>
          </a:p>
          <a:p>
            <a:r>
              <a:rPr lang="en-US" altLang="zh-CN" sz="1800" b="1"/>
              <a:t>He had a surprised expression on his face. </a:t>
            </a:r>
            <a:r>
              <a:rPr lang="zh-CN" altLang="en-US" sz="1800" b="1"/>
              <a:t>他脸上露出了惊讶的表情。</a:t>
            </a:r>
            <a:endParaRPr lang="zh-CN" altLang="en-US" sz="1800" b="1"/>
          </a:p>
          <a:p>
            <a:r>
              <a:rPr lang="en-US" altLang="zh-CN" sz="1800" b="1"/>
              <a:t>He came with a smile on his face. </a:t>
            </a:r>
            <a:r>
              <a:rPr lang="zh-CN" altLang="en-US" sz="1800" b="1"/>
              <a:t>他微笑着走来。</a:t>
            </a:r>
            <a:endParaRPr lang="zh-CN" altLang="en-US" sz="1800" b="1"/>
          </a:p>
          <a:p>
            <a:r>
              <a:rPr lang="zh-CN" altLang="en-US" sz="1800" b="1"/>
              <a:t>比较：</a:t>
            </a:r>
            <a:r>
              <a:rPr lang="en-US" altLang="zh-CN" sz="1800" b="1"/>
              <a:t>He came with a smiling face. </a:t>
            </a:r>
            <a:r>
              <a:rPr lang="zh-CN" altLang="en-US" sz="1800" b="1"/>
              <a:t>他微笑着走来。</a:t>
            </a:r>
            <a:endParaRPr lang="zh-CN" altLang="en-US" sz="1800" b="1"/>
          </a:p>
          <a:p>
            <a:r>
              <a:rPr lang="en-US" altLang="zh-CN" sz="1800" b="1"/>
              <a:t>2. </a:t>
            </a:r>
            <a:r>
              <a:rPr lang="zh-CN" altLang="en-US" sz="1800" b="1"/>
              <a:t>用作动词，用于本义，表示“朝向”，可用作及物或不及物动词。如：</a:t>
            </a:r>
            <a:endParaRPr lang="zh-CN" altLang="en-US" sz="1800" b="1"/>
          </a:p>
          <a:p>
            <a:r>
              <a:rPr lang="en-US" altLang="zh-CN" sz="1800" b="1"/>
              <a:t>Turn round and face me. </a:t>
            </a:r>
            <a:r>
              <a:rPr lang="zh-CN" altLang="en-US" sz="1800" b="1"/>
              <a:t>转过身来面对着我。</a:t>
            </a:r>
            <a:endParaRPr lang="zh-CN" altLang="en-US" sz="1800" b="1"/>
          </a:p>
          <a:p>
            <a:r>
              <a:rPr lang="en-US" altLang="zh-CN" sz="1800" b="1"/>
              <a:t>The window faces (on) the street. </a:t>
            </a:r>
            <a:r>
              <a:rPr lang="zh-CN" altLang="en-US" sz="1800" b="1"/>
              <a:t>窗户对着街道。</a:t>
            </a:r>
            <a:endParaRPr lang="zh-CN" altLang="en-US" sz="1800" b="1"/>
          </a:p>
          <a:p>
            <a:r>
              <a:rPr lang="en-US" altLang="zh-CN" sz="1800" b="1"/>
              <a:t>【</a:t>
            </a:r>
            <a:r>
              <a:rPr lang="zh-CN" altLang="en-US" sz="1800" b="1"/>
              <a:t>注</a:t>
            </a:r>
            <a:r>
              <a:rPr lang="en-US" altLang="zh-CN" sz="1800" b="1"/>
              <a:t>】</a:t>
            </a:r>
            <a:r>
              <a:rPr lang="zh-CN" altLang="en-US" sz="1800" b="1"/>
              <a:t>用作引申义，表示“面临”“正视”等，通常只用作及物动词。如：</a:t>
            </a:r>
            <a:endParaRPr lang="zh-CN" altLang="en-US" sz="1800" b="1"/>
          </a:p>
          <a:p>
            <a:r>
              <a:rPr lang="en-US" altLang="zh-CN" sz="1800" b="1"/>
              <a:t>He faced the danger bravely. </a:t>
            </a:r>
            <a:r>
              <a:rPr lang="zh-CN" altLang="en-US" sz="1800" b="1"/>
              <a:t>他勇敢地面对困难。</a:t>
            </a:r>
            <a:endParaRPr lang="zh-CN" altLang="en-US" sz="1800" b="1"/>
          </a:p>
          <a:p>
            <a:endParaRPr lang="zh-CN" altLang="en-US" sz="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文本框 8193"/>
          <p:cNvSpPr txBox="1"/>
          <p:nvPr/>
        </p:nvSpPr>
        <p:spPr>
          <a:xfrm>
            <a:off x="457200" y="1676400"/>
            <a:ext cx="84963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>
                <a:solidFill>
                  <a:srgbClr val="990000"/>
                </a:solidFill>
                <a:latin typeface="Times New Roman" panose="02020603050405020304" pitchFamily="18" charset="0"/>
              </a:rPr>
              <a:t>It is difficult/hard/easy for sb. to do sth. </a:t>
            </a:r>
            <a:endParaRPr lang="en-US" altLang="zh-CN">
              <a:solidFill>
                <a:srgbClr val="990000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zh-CN" altLang="en-US">
                <a:solidFill>
                  <a:srgbClr val="990000"/>
                </a:solidFill>
                <a:latin typeface="Times New Roman" panose="02020603050405020304" pitchFamily="18" charset="0"/>
              </a:rPr>
              <a:t>对某人来说，做某事很难</a:t>
            </a:r>
            <a:r>
              <a:rPr lang="en-US" altLang="zh-CN">
                <a:solidFill>
                  <a:srgbClr val="990000"/>
                </a:solidFill>
                <a:latin typeface="Times New Roman" panose="02020603050405020304" pitchFamily="18" charset="0"/>
              </a:rPr>
              <a:t>/</a:t>
            </a:r>
            <a:r>
              <a:rPr lang="zh-CN" altLang="en-US">
                <a:solidFill>
                  <a:srgbClr val="990000"/>
                </a:solidFill>
                <a:latin typeface="Times New Roman" panose="02020603050405020304" pitchFamily="18" charset="0"/>
              </a:rPr>
              <a:t>容易</a:t>
            </a:r>
            <a:endParaRPr lang="zh-CN" altLang="en-US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文本框 8194"/>
          <p:cNvSpPr txBox="1"/>
          <p:nvPr/>
        </p:nvSpPr>
        <p:spPr>
          <a:xfrm>
            <a:off x="457200" y="2824163"/>
            <a:ext cx="8458200" cy="3387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>
                <a:solidFill>
                  <a:srgbClr val="FF00FF"/>
                </a:solidFill>
                <a:latin typeface="Times New Roman" panose="02020603050405020304" pitchFamily="18" charset="0"/>
              </a:rPr>
              <a:t>It is not easy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FF00FF"/>
                </a:solidFill>
                <a:latin typeface="Times New Roman" panose="02020603050405020304" pitchFamily="18" charset="0"/>
              </a:rPr>
              <a:t>for</a:t>
            </a:r>
            <a:r>
              <a:rPr lang="en-US" altLang="zh-CN">
                <a:latin typeface="Times New Roman" panose="02020603050405020304" pitchFamily="18" charset="0"/>
              </a:rPr>
              <a:t> such a little boy </a:t>
            </a:r>
            <a:r>
              <a:rPr lang="en-US" altLang="zh-CN">
                <a:solidFill>
                  <a:srgbClr val="FF00FF"/>
                </a:solidFill>
                <a:latin typeface="Times New Roman" panose="02020603050405020304" pitchFamily="18" charset="0"/>
              </a:rPr>
              <a:t>to learn</a:t>
            </a:r>
            <a:r>
              <a:rPr lang="en-US" altLang="zh-CN">
                <a:latin typeface="Times New Roman" panose="02020603050405020304" pitchFamily="18" charset="0"/>
              </a:rPr>
              <a:t> a foreign language. </a:t>
            </a:r>
            <a:endParaRPr lang="en-US" altLang="zh-CN">
              <a:latin typeface="Times New Roman" panose="02020603050405020304" pitchFamily="18" charset="0"/>
            </a:endParaRPr>
          </a:p>
          <a:p>
            <a:pPr algn="l"/>
            <a:r>
              <a:rPr lang="zh-CN" altLang="en-US">
                <a:solidFill>
                  <a:srgbClr val="008000"/>
                </a:solidFill>
                <a:latin typeface="Times New Roman" panose="02020603050405020304" pitchFamily="18" charset="0"/>
              </a:rPr>
              <a:t>对于这样小的男孩而言，学外语不容易。</a:t>
            </a:r>
            <a:endParaRPr lang="zh-CN" altLang="en-US">
              <a:solidFill>
                <a:srgbClr val="008000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en-US" altLang="zh-CN">
                <a:solidFill>
                  <a:srgbClr val="FF00FF"/>
                </a:solidFill>
                <a:latin typeface="Times New Roman" panose="02020603050405020304" pitchFamily="18" charset="0"/>
              </a:rPr>
              <a:t>It's</a:t>
            </a:r>
            <a:r>
              <a:rPr lang="en-US" altLang="zh-CN">
                <a:latin typeface="Times New Roman" panose="02020603050405020304" pitchFamily="18" charset="0"/>
              </a:rPr>
              <a:t> very </a:t>
            </a:r>
            <a:r>
              <a:rPr lang="en-US" altLang="zh-CN">
                <a:solidFill>
                  <a:srgbClr val="FF00FF"/>
                </a:solidFill>
                <a:latin typeface="Times New Roman" panose="02020603050405020304" pitchFamily="18" charset="0"/>
              </a:rPr>
              <a:t>hard for</a:t>
            </a:r>
            <a:r>
              <a:rPr lang="en-US" altLang="zh-CN">
                <a:latin typeface="Times New Roman" panose="02020603050405020304" pitchFamily="18" charset="0"/>
              </a:rPr>
              <a:t> him </a:t>
            </a:r>
            <a:r>
              <a:rPr lang="en-US" altLang="zh-CN">
                <a:solidFill>
                  <a:srgbClr val="FF00FF"/>
                </a:solidFill>
                <a:latin typeface="Times New Roman" panose="02020603050405020304" pitchFamily="18" charset="0"/>
              </a:rPr>
              <a:t>to </a:t>
            </a:r>
            <a:r>
              <a:rPr lang="en-US" altLang="zh-CN">
                <a:latin typeface="Times New Roman" panose="02020603050405020304" pitchFamily="18" charset="0"/>
              </a:rPr>
              <a:t>study two </a:t>
            </a:r>
            <a:endParaRPr lang="en-US" altLang="zh-CN">
              <a:latin typeface="Times New Roman" panose="02020603050405020304" pitchFamily="18" charset="0"/>
            </a:endParaRPr>
          </a:p>
          <a:p>
            <a:pPr algn="l"/>
            <a:r>
              <a:rPr lang="en-US" altLang="zh-CN">
                <a:latin typeface="Times New Roman" panose="02020603050405020304" pitchFamily="18" charset="0"/>
              </a:rPr>
              <a:t>languages. </a:t>
            </a:r>
            <a:endParaRPr lang="en-US" altLang="zh-CN">
              <a:latin typeface="Times New Roman" panose="02020603050405020304" pitchFamily="18" charset="0"/>
            </a:endParaRPr>
          </a:p>
          <a:p>
            <a:pPr algn="l"/>
            <a:r>
              <a:rPr lang="zh-CN" altLang="en-US">
                <a:solidFill>
                  <a:srgbClr val="008000"/>
                </a:solidFill>
                <a:latin typeface="Times New Roman" panose="02020603050405020304" pitchFamily="18" charset="0"/>
              </a:rPr>
              <a:t>对他来说学两门外语是很难的。</a:t>
            </a:r>
            <a:r>
              <a:rPr lang="zh-CN" altLang="en-US">
                <a:latin typeface="Times New Roman" panose="02020603050405020304" pitchFamily="18" charset="0"/>
              </a:rPr>
              <a:t>  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8196" name="矩形 8195"/>
          <p:cNvSpPr/>
          <p:nvPr/>
        </p:nvSpPr>
        <p:spPr>
          <a:xfrm>
            <a:off x="457200" y="457200"/>
            <a:ext cx="8324850" cy="1189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zh-CN" altLang="en-US" dirty="0">
                <a:latin typeface="Times New Roman" panose="02020603050405020304" pitchFamily="18" charset="0"/>
              </a:rPr>
              <a:t>4. For example, </a:t>
            </a:r>
            <a:r>
              <a:rPr lang="zh-CN" altLang="en-US" dirty="0">
                <a:solidFill>
                  <a:srgbClr val="FF00FF"/>
                </a:solidFill>
                <a:latin typeface="Times New Roman" panose="02020603050405020304" pitchFamily="18" charset="0"/>
              </a:rPr>
              <a:t>it is </a:t>
            </a:r>
            <a:r>
              <a:rPr lang="zh-CN" altLang="en-US" dirty="0">
                <a:latin typeface="Times New Roman" panose="02020603050405020304" pitchFamily="18" charset="0"/>
              </a:rPr>
              <a:t>very</a:t>
            </a:r>
            <a:r>
              <a:rPr lang="zh-CN" altLang="en-US" dirty="0">
                <a:solidFill>
                  <a:srgbClr val="FF00FF"/>
                </a:solidFill>
                <a:latin typeface="Times New Roman" panose="02020603050405020304" pitchFamily="18" charset="0"/>
              </a:rPr>
              <a:t> difficult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r>
              <a:rPr lang="zh-CN" altLang="en-US" dirty="0">
                <a:solidFill>
                  <a:srgbClr val="FF00FF"/>
                </a:solidFill>
                <a:latin typeface="Times New Roman" panose="02020603050405020304" pitchFamily="18" charset="0"/>
              </a:rPr>
              <a:t>for</a:t>
            </a:r>
            <a:r>
              <a:rPr lang="zh-CN" altLang="en-US" dirty="0">
                <a:latin typeface="Times New Roman" panose="02020603050405020304" pitchFamily="18" charset="0"/>
              </a:rPr>
              <a:t> pandas </a:t>
            </a:r>
            <a:r>
              <a:rPr lang="zh-CN" altLang="en-US" dirty="0">
                <a:solidFill>
                  <a:srgbClr val="FF00FF"/>
                </a:solidFill>
                <a:latin typeface="Times New Roman" panose="02020603050405020304" pitchFamily="18" charset="0"/>
              </a:rPr>
              <a:t>to</a:t>
            </a:r>
            <a:r>
              <a:rPr lang="zh-CN" altLang="en-US" dirty="0">
                <a:latin typeface="Times New Roman" panose="02020603050405020304" pitchFamily="18" charset="0"/>
              </a:rPr>
              <a:t> have babies, …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charRg st="0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95">
                                            <p:txEl>
                                              <p:charRg st="0" end="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charRg st="67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charRg st="67" end="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charRg st="86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195">
                                            <p:txEl>
                                              <p:charRg st="86" end="1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charRg st="123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195">
                                            <p:txEl>
                                              <p:charRg st="123" end="1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charRg st="135" end="1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charRg st="135" end="1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标题 9217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b="1" dirty="0"/>
              <a:t>5.live on 以...为食，住在...上</a:t>
            </a:r>
            <a:endParaRPr lang="zh-CN" altLang="en-US" b="1" dirty="0"/>
          </a:p>
        </p:txBody>
      </p:sp>
      <p:sp>
        <p:nvSpPr>
          <p:cNvPr id="9219" name="文本占位符 9218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en-US" altLang="zh-CN" b="1"/>
              <a:t>1. It was becoming more and more difficult to live on his salary.	</a:t>
            </a:r>
            <a:endParaRPr lang="en-US" altLang="zh-CN" b="1"/>
          </a:p>
          <a:p>
            <a:r>
              <a:rPr lang="zh-CN" altLang="en-US" b="1"/>
              <a:t>他越来越难以靠他的工资维持生计了。</a:t>
            </a:r>
            <a:endParaRPr lang="zh-CN" altLang="en-US" b="1"/>
          </a:p>
          <a:p>
            <a:endParaRPr lang="zh-CN" altLang="en-US" b="1"/>
          </a:p>
          <a:p>
            <a:r>
              <a:rPr lang="en-US" altLang="zh-CN" b="1"/>
              <a:t>2. I live on the ground floor.	</a:t>
            </a:r>
            <a:endParaRPr lang="en-US" altLang="zh-CN" b="1"/>
          </a:p>
          <a:p>
            <a:r>
              <a:rPr lang="zh-CN" altLang="en-US" b="1"/>
              <a:t>我住在一楼。</a:t>
            </a:r>
            <a:endParaRPr lang="zh-CN" altLang="en-US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标题 1024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dirty="0"/>
              <a:t>6.become smaller and smaller</a:t>
            </a:r>
            <a:endParaRPr lang="zh-CN" altLang="en-US" dirty="0"/>
          </a:p>
        </p:txBody>
      </p:sp>
      <p:sp>
        <p:nvSpPr>
          <p:cNvPr id="10243" name="文本占位符 10242"/>
          <p:cNvSpPr>
            <a:spLocks noGrp="1"/>
          </p:cNvSpPr>
          <p:nvPr>
            <p:ph type="body" idx="1"/>
          </p:nvPr>
        </p:nvSpPr>
        <p:spPr/>
        <p:txBody>
          <a:bodyPr/>
          <a:p>
            <a:pPr>
              <a:lnSpc>
                <a:spcPct val="80000"/>
              </a:lnSpc>
              <a:buNone/>
            </a:pPr>
            <a:r>
              <a:rPr lang="zh-CN" altLang="en-US" sz="2000" b="1" dirty="0">
                <a:solidFill>
                  <a:srgbClr val="FF0066"/>
                </a:solidFill>
              </a:rPr>
              <a:t>“比较级 + and + 比较级”或“more and more +原级”表示“越来越</a:t>
            </a:r>
            <a:r>
              <a:rPr lang="zh-CN" altLang="en-US" sz="2000" b="1" dirty="0">
                <a:solidFill>
                  <a:srgbClr val="FF0066"/>
                </a:solidFill>
                <a:latin typeface="Arial" panose="020B0604020202020204" pitchFamily="34" charset="0"/>
              </a:rPr>
              <a:t>……</a:t>
            </a:r>
            <a:r>
              <a:rPr lang="zh-CN" altLang="en-US" sz="2000" b="1" dirty="0">
                <a:solidFill>
                  <a:srgbClr val="FF0066"/>
                </a:solidFill>
              </a:rPr>
              <a:t>”</a:t>
            </a:r>
            <a:endParaRPr lang="zh-CN" altLang="en-US" sz="2000" b="1" dirty="0">
              <a:solidFill>
                <a:srgbClr val="FF0066"/>
              </a:solidFill>
            </a:endParaRPr>
          </a:p>
          <a:p>
            <a:pPr>
              <a:lnSpc>
                <a:spcPct val="80000"/>
              </a:lnSpc>
            </a:pPr>
            <a:r>
              <a:rPr lang="zh-CN" altLang="en-US" sz="2000" b="1" dirty="0"/>
              <a:t>如：It becomes warmer and warmer when spring comes. </a:t>
            </a:r>
            <a:endParaRPr lang="zh-CN" altLang="en-US" sz="2000" b="1" dirty="0"/>
          </a:p>
          <a:p>
            <a:pPr>
              <a:lnSpc>
                <a:spcPct val="80000"/>
              </a:lnSpc>
            </a:pPr>
            <a:r>
              <a:rPr lang="zh-CN" altLang="en-US" sz="2000" b="1" dirty="0"/>
              <a:t>春天来了，天气变得越来越暖和了。</a:t>
            </a:r>
            <a:endParaRPr lang="zh-CN" altLang="en-US" sz="2000" b="1" dirty="0"/>
          </a:p>
          <a:p>
            <a:pPr>
              <a:lnSpc>
                <a:spcPct val="80000"/>
              </a:lnSpc>
            </a:pPr>
            <a:r>
              <a:rPr lang="zh-CN" altLang="en-US" sz="2000" b="1" dirty="0"/>
              <a:t>It is getting cooler and cooler.天气越来越凉爽。</a:t>
            </a:r>
            <a:endParaRPr lang="zh-CN" altLang="en-US" sz="2000" b="1" dirty="0"/>
          </a:p>
          <a:p>
            <a:pPr>
              <a:lnSpc>
                <a:spcPct val="80000"/>
              </a:lnSpc>
              <a:buNone/>
            </a:pPr>
            <a:endParaRPr lang="zh-CN" altLang="en-US" sz="2000" b="1" dirty="0"/>
          </a:p>
          <a:p>
            <a:pPr>
              <a:lnSpc>
                <a:spcPct val="80000"/>
              </a:lnSpc>
              <a:buNone/>
            </a:pPr>
            <a:r>
              <a:rPr lang="zh-CN" altLang="en-US" sz="2000" b="1" dirty="0"/>
              <a:t>The wind became more and more heavily　风变得越来越大。</a:t>
            </a:r>
            <a:endParaRPr lang="zh-CN" altLang="en-US" sz="2000" b="1" dirty="0"/>
          </a:p>
          <a:p>
            <a:pPr>
              <a:lnSpc>
                <a:spcPct val="80000"/>
              </a:lnSpc>
              <a:buNone/>
            </a:pPr>
            <a:r>
              <a:rPr lang="zh-CN" altLang="en-US" sz="2000" b="1" dirty="0"/>
              <a:t>Our school is becoming more and more beautiful.　我们的学校变得越来越美丽。</a:t>
            </a:r>
            <a:endParaRPr lang="zh-CN" altLang="en-US" sz="2000" b="1" dirty="0"/>
          </a:p>
          <a:p>
            <a:pPr>
              <a:lnSpc>
                <a:spcPct val="80000"/>
              </a:lnSpc>
            </a:pPr>
            <a:endParaRPr lang="zh-CN" altLang="en-US" sz="2000" b="1" dirty="0">
              <a:solidFill>
                <a:srgbClr val="FF0066"/>
              </a:solidFill>
            </a:endParaRPr>
          </a:p>
          <a:p>
            <a:pPr>
              <a:lnSpc>
                <a:spcPct val="80000"/>
              </a:lnSpc>
            </a:pPr>
            <a:r>
              <a:rPr lang="zh-CN" altLang="en-US" sz="2000" b="1" dirty="0">
                <a:solidFill>
                  <a:srgbClr val="FF0066"/>
                </a:solidFill>
              </a:rPr>
              <a:t>“the +比较级</a:t>
            </a:r>
            <a:r>
              <a:rPr lang="zh-CN" altLang="en-US" sz="2000" b="1" dirty="0">
                <a:solidFill>
                  <a:srgbClr val="FF0066"/>
                </a:solidFill>
                <a:latin typeface="Arial" panose="020B0604020202020204" pitchFamily="34" charset="0"/>
              </a:rPr>
              <a:t>……</a:t>
            </a:r>
            <a:r>
              <a:rPr lang="zh-CN" altLang="en-US" sz="2000" b="1" dirty="0">
                <a:solidFill>
                  <a:srgbClr val="FF0066"/>
                </a:solidFill>
              </a:rPr>
              <a:t>, the+比较级”，表示“越</a:t>
            </a:r>
            <a:r>
              <a:rPr lang="zh-CN" altLang="en-US" sz="2000" b="1" dirty="0">
                <a:solidFill>
                  <a:srgbClr val="FF0066"/>
                </a:solidFill>
                <a:latin typeface="Arial" panose="020B0604020202020204" pitchFamily="34" charset="0"/>
              </a:rPr>
              <a:t>……</a:t>
            </a:r>
            <a:r>
              <a:rPr lang="zh-CN" altLang="en-US" sz="2000" b="1" dirty="0">
                <a:solidFill>
                  <a:srgbClr val="FF0066"/>
                </a:solidFill>
              </a:rPr>
              <a:t>越</a:t>
            </a:r>
            <a:r>
              <a:rPr lang="zh-CN" altLang="en-US" sz="2000" b="1" dirty="0">
                <a:solidFill>
                  <a:srgbClr val="FF0066"/>
                </a:solidFill>
                <a:latin typeface="Arial" panose="020B0604020202020204" pitchFamily="34" charset="0"/>
              </a:rPr>
              <a:t>……</a:t>
            </a:r>
            <a:r>
              <a:rPr lang="zh-CN" altLang="en-US" sz="2000" b="1" dirty="0">
                <a:solidFill>
                  <a:srgbClr val="FF0066"/>
                </a:solidFill>
              </a:rPr>
              <a:t>”。</a:t>
            </a:r>
            <a:endParaRPr lang="zh-CN" altLang="en-US" sz="2000" b="1" dirty="0">
              <a:solidFill>
                <a:srgbClr val="FF0066"/>
              </a:solidFill>
            </a:endParaRPr>
          </a:p>
          <a:p>
            <a:pPr>
              <a:lnSpc>
                <a:spcPct val="80000"/>
              </a:lnSpc>
            </a:pPr>
            <a:r>
              <a:rPr lang="zh-CN" altLang="en-US" sz="2000" b="1" dirty="0"/>
              <a:t>The more money you make, the more you spend.</a:t>
            </a:r>
            <a:endParaRPr lang="zh-CN" altLang="en-US" sz="2000" b="1" dirty="0"/>
          </a:p>
          <a:p>
            <a:pPr>
              <a:lnSpc>
                <a:spcPct val="80000"/>
              </a:lnSpc>
              <a:buNone/>
            </a:pPr>
            <a:r>
              <a:rPr lang="zh-CN" altLang="en-US" sz="2000" b="1" dirty="0"/>
              <a:t>钱你赚得越多，花得越多。</a:t>
            </a:r>
            <a:endParaRPr lang="zh-CN" altLang="en-US" sz="2000" b="1" dirty="0"/>
          </a:p>
          <a:p>
            <a:pPr>
              <a:lnSpc>
                <a:spcPct val="80000"/>
              </a:lnSpc>
            </a:pPr>
            <a:r>
              <a:rPr lang="zh-CN" altLang="en-US" sz="2000" b="1" dirty="0"/>
              <a:t>The more，the better.越多越好。</a:t>
            </a:r>
            <a:endParaRPr lang="zh-CN" altLang="en-US" sz="2000" b="1" dirty="0"/>
          </a:p>
          <a:p>
            <a:pPr>
              <a:lnSpc>
                <a:spcPct val="80000"/>
              </a:lnSpc>
            </a:pPr>
            <a:endParaRPr lang="zh-CN" alt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标题 11265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dirty="0"/>
              <a:t>7.as a result </a:t>
            </a:r>
            <a:endParaRPr lang="zh-CN" altLang="en-US" dirty="0"/>
          </a:p>
        </p:txBody>
      </p:sp>
      <p:sp>
        <p:nvSpPr>
          <p:cNvPr id="11267" name="文本占位符 11266"/>
          <p:cNvSpPr>
            <a:spLocks noGrp="1"/>
          </p:cNvSpPr>
          <p:nvPr>
            <p:ph type="body" idx="1"/>
          </p:nvPr>
        </p:nvSpPr>
        <p:spPr>
          <a:xfrm>
            <a:off x="457200" y="1165860"/>
            <a:ext cx="8229600" cy="4525963"/>
          </a:xfrm>
        </p:spPr>
        <p:txBody>
          <a:bodyPr/>
          <a:p>
            <a:pPr>
              <a:lnSpc>
                <a:spcPct val="80000"/>
              </a:lnSpc>
            </a:pPr>
            <a:r>
              <a:rPr lang="zh-CN" altLang="en-US" sz="2400" b="1">
                <a:solidFill>
                  <a:srgbClr val="FF0066"/>
                </a:solidFill>
              </a:rPr>
              <a:t>★</a:t>
            </a:r>
            <a:r>
              <a:rPr lang="en-US" altLang="zh-CN" sz="2400" b="1">
                <a:solidFill>
                  <a:srgbClr val="FF0066"/>
                </a:solidFill>
              </a:rPr>
              <a:t>as a result</a:t>
            </a:r>
            <a:r>
              <a:rPr lang="zh-CN" altLang="en-US" sz="2400" b="1">
                <a:solidFill>
                  <a:srgbClr val="FF0066"/>
                </a:solidFill>
              </a:rPr>
              <a:t>是一个习惯短语，意为“因此”“结果”。</a:t>
            </a:r>
            <a:r>
              <a:rPr lang="zh-CN" altLang="en-US" sz="2400" b="1"/>
              <a:t>如：</a:t>
            </a:r>
            <a:r>
              <a:rPr lang="zh-CN" altLang="en-US" sz="1600" b="1"/>
              <a:t>   </a:t>
            </a:r>
            <a:endParaRPr lang="zh-CN" altLang="en-US" sz="1600" b="1"/>
          </a:p>
          <a:p>
            <a:pPr>
              <a:lnSpc>
                <a:spcPct val="80000"/>
              </a:lnSpc>
            </a:pPr>
            <a:r>
              <a:rPr lang="zh-CN" altLang="en-US" sz="2000" b="1"/>
              <a:t> ① </a:t>
            </a:r>
            <a:r>
              <a:rPr lang="en-US" altLang="zh-CN" sz="2000" b="1"/>
              <a:t>He didn’t practice, and as a result he lost. </a:t>
            </a:r>
            <a:r>
              <a:rPr lang="zh-CN" altLang="en-US" sz="2000" b="1"/>
              <a:t>他没有练习，所以输了。 </a:t>
            </a:r>
            <a:endParaRPr lang="zh-CN" altLang="en-US" sz="2000" b="1"/>
          </a:p>
          <a:p>
            <a:pPr>
              <a:lnSpc>
                <a:spcPct val="80000"/>
              </a:lnSpc>
            </a:pPr>
            <a:r>
              <a:rPr lang="zh-CN" altLang="en-US" sz="2000" b="1"/>
              <a:t> ② </a:t>
            </a:r>
            <a:r>
              <a:rPr lang="en-US" altLang="zh-CN" sz="2000" b="1"/>
              <a:t>He fell off the bike and hurt his leg yesterday. As a result he had to be away from school for two or three months.   </a:t>
            </a:r>
            <a:r>
              <a:rPr lang="zh-CN" altLang="en-US" sz="2000" b="1"/>
              <a:t>昨天他从自行车上掉了下来，摔伤了腿。因此他不得不休学两三个月。 </a:t>
            </a:r>
            <a:endParaRPr lang="zh-CN" altLang="en-US" sz="2000" b="1"/>
          </a:p>
          <a:p>
            <a:pPr>
              <a:lnSpc>
                <a:spcPct val="80000"/>
              </a:lnSpc>
            </a:pPr>
            <a:r>
              <a:rPr lang="zh-CN" altLang="en-US" sz="2000" b="1"/>
              <a:t> ③  </a:t>
            </a:r>
            <a:r>
              <a:rPr lang="en-US" altLang="zh-CN" sz="2000" b="1"/>
              <a:t>The traffic was very heavy and as a result we didn’t arrive on time.  </a:t>
            </a:r>
            <a:r>
              <a:rPr lang="zh-CN" altLang="en-US" sz="2000" b="1"/>
              <a:t>交通十分拥挤，因此我们没能准时到达。  </a:t>
            </a:r>
            <a:endParaRPr lang="zh-CN" altLang="en-US" sz="2000" b="1"/>
          </a:p>
          <a:p>
            <a:pPr>
              <a:lnSpc>
                <a:spcPct val="80000"/>
              </a:lnSpc>
            </a:pPr>
            <a:r>
              <a:rPr lang="zh-CN" altLang="en-US" sz="2000" b="1">
                <a:solidFill>
                  <a:srgbClr val="FF0066"/>
                </a:solidFill>
              </a:rPr>
              <a:t> </a:t>
            </a:r>
            <a:r>
              <a:rPr lang="zh-CN" altLang="en-US" sz="2400" b="1">
                <a:solidFill>
                  <a:srgbClr val="FF0066"/>
                </a:solidFill>
              </a:rPr>
              <a:t>★</a:t>
            </a:r>
            <a:r>
              <a:rPr lang="en-US" altLang="zh-CN" sz="2400" b="1">
                <a:solidFill>
                  <a:srgbClr val="FF0066"/>
                </a:solidFill>
              </a:rPr>
              <a:t>as a result of</a:t>
            </a:r>
            <a:r>
              <a:rPr lang="zh-CN" altLang="en-US" sz="2400" b="1">
                <a:solidFill>
                  <a:srgbClr val="FF0066"/>
                </a:solidFill>
              </a:rPr>
              <a:t>意为“因为”“由于”“</a:t>
            </a:r>
            <a:r>
              <a:rPr lang="en-US" altLang="zh-CN" sz="2400" b="1">
                <a:solidFill>
                  <a:srgbClr val="FF0066"/>
                </a:solidFill>
              </a:rPr>
              <a:t>„„</a:t>
            </a:r>
            <a:r>
              <a:rPr lang="zh-CN" altLang="en-US" sz="2400" b="1">
                <a:solidFill>
                  <a:srgbClr val="FF0066"/>
                </a:solidFill>
              </a:rPr>
              <a:t>的结果”，用来作状语。</a:t>
            </a:r>
            <a:endParaRPr lang="zh-CN" altLang="en-US" sz="2000" b="1">
              <a:solidFill>
                <a:srgbClr val="FF0066"/>
              </a:solidFill>
            </a:endParaRPr>
          </a:p>
          <a:p>
            <a:pPr>
              <a:lnSpc>
                <a:spcPct val="80000"/>
              </a:lnSpc>
            </a:pPr>
            <a:r>
              <a:rPr lang="zh-CN" altLang="en-US" sz="2000" b="1"/>
              <a:t>如：   </a:t>
            </a:r>
            <a:r>
              <a:rPr lang="en-US" altLang="zh-CN" sz="2000" b="1"/>
              <a:t>He was late as a result of the heavy snow. </a:t>
            </a:r>
            <a:r>
              <a:rPr lang="zh-CN" altLang="en-US" sz="2000" b="1"/>
              <a:t>他迟到是由于大雪所导致的。   </a:t>
            </a:r>
            <a:endParaRPr lang="zh-CN" altLang="en-US" sz="2000" b="1"/>
          </a:p>
          <a:p>
            <a:pPr>
              <a:lnSpc>
                <a:spcPct val="80000"/>
              </a:lnSpc>
            </a:pPr>
            <a:r>
              <a:rPr lang="zh-CN" altLang="en-US" sz="2000" b="1">
                <a:solidFill>
                  <a:srgbClr val="FF0066"/>
                </a:solidFill>
              </a:rPr>
              <a:t>★</a:t>
            </a:r>
            <a:r>
              <a:rPr lang="en-US" altLang="zh-CN" sz="2000" b="1">
                <a:solidFill>
                  <a:srgbClr val="FF0066"/>
                </a:solidFill>
              </a:rPr>
              <a:t>result</a:t>
            </a:r>
            <a:r>
              <a:rPr lang="zh-CN" altLang="en-US" sz="2000" b="1">
                <a:solidFill>
                  <a:srgbClr val="FF0066"/>
                </a:solidFill>
              </a:rPr>
              <a:t>用作名词，意为“结果”“效果”“后果”“比赛的结果”“</a:t>
            </a:r>
            <a:r>
              <a:rPr lang="en-US" altLang="zh-CN" sz="2000" b="1">
                <a:solidFill>
                  <a:srgbClr val="FF0066"/>
                </a:solidFill>
              </a:rPr>
              <a:t>(</a:t>
            </a:r>
            <a:r>
              <a:rPr lang="zh-CN" altLang="en-US" sz="2000" b="1">
                <a:solidFill>
                  <a:srgbClr val="FF0066"/>
                </a:solidFill>
              </a:rPr>
              <a:t>考试</a:t>
            </a:r>
            <a:r>
              <a:rPr lang="en-US" altLang="zh-CN" sz="2000" b="1">
                <a:solidFill>
                  <a:srgbClr val="FF0066"/>
                </a:solidFill>
              </a:rPr>
              <a:t>)</a:t>
            </a:r>
            <a:r>
              <a:rPr lang="zh-CN" altLang="en-US" sz="2000" b="1">
                <a:solidFill>
                  <a:srgbClr val="FF0066"/>
                </a:solidFill>
              </a:rPr>
              <a:t>成绩”等。</a:t>
            </a:r>
            <a:r>
              <a:rPr lang="zh-CN" altLang="en-US" sz="2000" b="1"/>
              <a:t>如：  </a:t>
            </a:r>
            <a:endParaRPr lang="zh-CN" altLang="en-US" sz="2000" b="1"/>
          </a:p>
          <a:p>
            <a:pPr>
              <a:lnSpc>
                <a:spcPct val="80000"/>
              </a:lnSpc>
            </a:pPr>
            <a:r>
              <a:rPr lang="zh-CN" altLang="en-US" sz="2000" b="1"/>
              <a:t>   </a:t>
            </a:r>
            <a:r>
              <a:rPr lang="en-US" altLang="zh-CN" sz="2000" b="1"/>
              <a:t>The result of the match was a draw. </a:t>
            </a:r>
            <a:r>
              <a:rPr lang="zh-CN" altLang="en-US" sz="2000" b="1"/>
              <a:t>这场比赛的结果是平局。（不分胜负） </a:t>
            </a:r>
            <a:endParaRPr lang="zh-CN" altLang="en-US" sz="2000" b="1"/>
          </a:p>
          <a:p>
            <a:pPr>
              <a:lnSpc>
                <a:spcPct val="80000"/>
              </a:lnSpc>
            </a:pPr>
            <a:r>
              <a:rPr lang="zh-CN" altLang="en-US" sz="2000" b="1"/>
              <a:t> </a:t>
            </a:r>
            <a:r>
              <a:rPr lang="en-US" altLang="zh-CN" sz="2000" b="1"/>
              <a:t>I heard the football results on the radio. </a:t>
            </a:r>
            <a:r>
              <a:rPr lang="zh-CN" altLang="en-US" sz="2000" b="1"/>
              <a:t>我在广播中听到了足球比赛的结果。</a:t>
            </a:r>
            <a:endParaRPr lang="zh-CN" altLang="en-US" sz="20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5175</Words>
  <Application>WPS 演示</Application>
  <PresentationFormat>在屏幕上显示</PresentationFormat>
  <Paragraphs>251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Arial</vt:lpstr>
      <vt:lpstr>宋体</vt:lpstr>
      <vt:lpstr>Wingdings</vt:lpstr>
      <vt:lpstr>Times New Roman</vt:lpstr>
      <vt:lpstr>Comic Sans MS</vt:lpstr>
      <vt:lpstr>黑体</vt:lpstr>
      <vt:lpstr>方正舒体</vt:lpstr>
      <vt:lpstr>微软雅黑</vt:lpstr>
      <vt:lpstr>Arial Unicode MS</vt:lpstr>
      <vt:lpstr>Arial Narrow</vt:lpstr>
      <vt:lpstr>默认设计模板</vt:lpstr>
      <vt:lpstr>PowerPoint 演示文稿</vt:lpstr>
      <vt:lpstr>PowerPoint 演示文稿</vt:lpstr>
      <vt:lpstr>PowerPoint 演示文稿</vt:lpstr>
      <vt:lpstr>2.in the beginning =at first</vt:lpstr>
      <vt:lpstr>3.face 的用法</vt:lpstr>
      <vt:lpstr>PowerPoint 演示文稿</vt:lpstr>
      <vt:lpstr>5.live on 以...为食，住在...上</vt:lpstr>
      <vt:lpstr>6.become smaller and smaller</vt:lpstr>
      <vt:lpstr>7.as a result </vt:lpstr>
      <vt:lpstr>8.in danger</vt:lpstr>
      <vt:lpstr>9.take action</vt:lpstr>
      <vt:lpstr>10.right away 立刻、马上</vt:lpstr>
      <vt:lpstr>PowerPoint 演示文稿</vt:lpstr>
      <vt:lpstr>PowerPoint 演示文稿</vt:lpstr>
      <vt:lpstr>PowerPoint 演示文稿</vt:lpstr>
      <vt:lpstr>13.none 的用法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Administrator</cp:lastModifiedBy>
  <cp:revision>216</cp:revision>
  <dcterms:created xsi:type="dcterms:W3CDTF">2013-10-23T05:56:00Z</dcterms:created>
  <dcterms:modified xsi:type="dcterms:W3CDTF">2018-11-22T05:41:19Z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2052-10.1.0.7616</vt:lpwstr>
  </property>
</Properties>
</file>