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2" r:id="rId3"/>
    <p:sldId id="257" r:id="rId5"/>
    <p:sldId id="312" r:id="rId6"/>
    <p:sldId id="310" r:id="rId7"/>
    <p:sldId id="342" r:id="rId8"/>
    <p:sldId id="366" r:id="rId9"/>
    <p:sldId id="369" r:id="rId10"/>
    <p:sldId id="370" r:id="rId11"/>
    <p:sldId id="372" r:id="rId12"/>
    <p:sldId id="399" r:id="rId13"/>
    <p:sldId id="400" r:id="rId14"/>
    <p:sldId id="371" r:id="rId15"/>
    <p:sldId id="401" r:id="rId16"/>
    <p:sldId id="403" r:id="rId17"/>
    <p:sldId id="402" r:id="rId18"/>
    <p:sldId id="405" r:id="rId19"/>
    <p:sldId id="448" r:id="rId20"/>
    <p:sldId id="258" r:id="rId21"/>
    <p:sldId id="431" r:id="rId22"/>
    <p:sldId id="433" r:id="rId23"/>
    <p:sldId id="432" r:id="rId24"/>
    <p:sldId id="404" r:id="rId25"/>
    <p:sldId id="434" r:id="rId26"/>
    <p:sldId id="436" r:id="rId27"/>
    <p:sldId id="435" r:id="rId28"/>
    <p:sldId id="437" r:id="rId29"/>
    <p:sldId id="256" r:id="rId30"/>
    <p:sldId id="438" r:id="rId31"/>
    <p:sldId id="439" r:id="rId32"/>
    <p:sldId id="307" r:id="rId33"/>
    <p:sldId id="441" r:id="rId34"/>
    <p:sldId id="442" r:id="rId35"/>
  </p:sldIdLst>
  <p:sldSz cx="12192000" cy="6858000"/>
  <p:notesSz cx="6858000" cy="9144000"/>
  <p:embeddedFontLs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方正姚体" panose="02010601030101010101" charset="-122"/>
      <p:regular r:id="rId46"/>
    </p:embeddedFont>
    <p:embeddedFont>
      <p:font typeface="锐字工房云字库姚体GBK" panose="02010604000000000000" charset="-122"/>
      <p:regular r:id="rId47"/>
    </p:embeddedFont>
    <p:embeddedFont>
      <p:font typeface="方正宋黑简体" panose="02000000000000000000" charset="-122"/>
      <p:regular r:id="rId48"/>
    </p:embeddedFont>
    <p:embeddedFont>
      <p:font typeface="黑体" panose="02010600030101010101" charset="-122"/>
      <p:regular r:id="rId4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仝德志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A26"/>
    <a:srgbClr val="8F5938"/>
    <a:srgbClr val="46231C"/>
    <a:srgbClr val="B8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74" y="-108"/>
      </p:cViewPr>
      <p:guideLst>
        <p:guide orient="horz" pos="2164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8B50CA3-F51F-4889-910F-8BB93DF5CA8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BC389B4-8FE0-40F6-AAC5-53307C35598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微软雅黑</a:t>
            </a:r>
            <a:r>
              <a:rPr lang="en-US" altLang="zh-CN" smtClean="0"/>
              <a:t>light+</a:t>
            </a:r>
            <a:r>
              <a:rPr lang="zh-CN" altLang="en-US" smtClean="0"/>
              <a:t>禹卫书法行书 </a:t>
            </a:r>
            <a:endParaRPr lang="en-US" altLang="zh-CN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D758E-7F5A-4064-8030-E5BC585E1D2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苏州布衣公子信息技术有限公司 出品</a:t>
            </a: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1543F-ADE9-4E1F-BD38-CAC475B5795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苏州布衣公子信息技术有限公司 出品</a:t>
            </a: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4BB3F-426B-4F7F-BD6C-A21A593FDE5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6286-D831-418A-9DC9-E57942B8585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038D-62DF-4584-804C-417B9AE1C7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BF12-A2C8-4879-B9F8-775E7626981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6F5D-0224-43C0-9604-406684029C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6544-2D9C-4034-92CB-CE035DAF8F8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40EF-49A2-4A3A-B22E-F497A6FAB3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E79D-9111-448E-AF5A-F2A9CE9763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C442-2DF7-45C0-8CC8-611BDA22AD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1FF1-68BB-4B33-AE60-A06CCDC43B6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A9F3-CB03-4977-A676-412F1F949E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00E2-95DD-4DF7-B05E-0F20760AC83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4975-1DCE-4A24-AED6-0DB324F1B6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2D57-DC11-474B-945B-E0B0CDF1B22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07E4-D725-4A24-B8A3-532BAA5C06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EA90-6EE1-4B2C-8271-69DDB76A7D3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CBC4-A4D2-485F-94A4-E2DD36D621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852F-9A77-4BDD-BEDD-1271CD4F821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5F2D-6A59-4CA1-A6AF-0CA3624DBF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5123-C160-43BE-9F1D-33AB2D23B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613B-BD9F-473F-B9C6-D07BB69EE0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62031E-9B62-4E61-B826-1B08FDD4F29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001CA8-FD99-4A55-A7AF-F1FF356A50A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media" Target="file:///C:\Users\lenovo\Desktop\&#20013;&#22269;&#21457;&#23556;&#21040;&#31354;&#38388;&#36712;&#36947;&#31449;&#8220;&#22825;&#23467;&#20108;&#21495;&#8221;_&#39640;&#28165;.mp4" TargetMode="External"/><Relationship Id="rId1" Type="http://schemas.openxmlformats.org/officeDocument/2006/relationships/video" Target="file:///C:\Users\lenovo\Desktop\&#20013;&#22269;&#21457;&#23556;&#21040;&#31354;&#38388;&#36712;&#36947;&#31449;&#8220;&#22825;&#23467;&#20108;&#21495;&#8221;_&#39640;&#28165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0.png"/><Relationship Id="rId2" Type="http://schemas.microsoft.com/office/2007/relationships/media" Target="file:///C:\Users\lenovo\Desktop\2017&#24180;&#22830;&#35270;&#24191;&#21578;&#31934;&#20934;&#25206;&#36139;-&#36149;&#24030;&#40635;&#27743;&#34013;&#33683;60s_&#39640;&#28165;.mp4" TargetMode="External"/><Relationship Id="rId1" Type="http://schemas.openxmlformats.org/officeDocument/2006/relationships/video" Target="file:///C:\Users\lenovo\Desktop\2017&#24180;&#22830;&#35270;&#24191;&#21578;&#31934;&#20934;&#25206;&#36139;-&#36149;&#24030;&#40635;&#27743;&#34013;&#33683;60s_&#39640;&#28165;.mp4" TargetMode="Externa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media" Target="file:///C:\Users\lenovo\Desktop\&#22269;&#23478;&#21457;&#23637;\&#8220;&#30757;&#30778;&#22859;&#36827;&#30340;&#20116;&#24180;&#8221;&#25104;&#23601;&#23637;&#65306;&#20013;&#22269;&#26032;&#8220;&#22235;&#22823;&#21457;&#26126;&#8221;&#28843;&#36215;&#26469;&#65288;&#21442;&#35266;&#23454;&#24405;&#65289;_&#39640;&#28165;.mp4" TargetMode="External"/><Relationship Id="rId2" Type="http://schemas.openxmlformats.org/officeDocument/2006/relationships/video" Target="file:///C:\Users\lenovo\Desktop\&#22269;&#23478;&#21457;&#23637;\&#8220;&#30757;&#30778;&#22859;&#36827;&#30340;&#20116;&#24180;&#8221;&#25104;&#23601;&#23637;&#65306;&#20013;&#22269;&#26032;&#8220;&#22235;&#22823;&#21457;&#26126;&#8221;&#28843;&#36215;&#26469;&#65288;&#21442;&#35266;&#23454;&#24405;&#65289;_&#39640;&#28165;.mp4" TargetMode="Externa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/>
          </p:cNvPicPr>
          <p:nvPr/>
        </p:nvPicPr>
        <p:blipFill>
          <a:blip r:embed="rId1"/>
          <a:srcRect b="16658"/>
          <a:stretch>
            <a:fillRect/>
          </a:stretch>
        </p:blipFill>
        <p:spPr bwMode="auto">
          <a:xfrm>
            <a:off x="-53975" y="4763"/>
            <a:ext cx="12271375" cy="68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038225"/>
            <a:ext cx="83359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文本框 6"/>
          <p:cNvSpPr txBox="1">
            <a:spLocks noChangeArrowheads="1"/>
          </p:cNvSpPr>
          <p:nvPr/>
        </p:nvSpPr>
        <p:spPr bwMode="auto">
          <a:xfrm>
            <a:off x="2574925" y="2092325"/>
            <a:ext cx="6972300" cy="143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800" b="1">
                <a:latin typeface="Calibri" panose="020F0502020204030204" pitchFamily="34" charset="0"/>
              </a:rPr>
              <a:t>关心国家发展</a:t>
            </a:r>
            <a:endParaRPr lang="zh-CN" altLang="en-US" sz="88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7"/>
          <p:cNvSpPr txBox="1">
            <a:spLocks noChangeArrowheads="1"/>
          </p:cNvSpPr>
          <p:nvPr/>
        </p:nvSpPr>
        <p:spPr bwMode="auto">
          <a:xfrm>
            <a:off x="8718550" y="6503988"/>
            <a:ext cx="33512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布衣公子作品    </a:t>
            </a:r>
            <a:r>
              <a:rPr lang="en-US" altLang="zh-CN" sz="1600">
                <a:solidFill>
                  <a:schemeClr val="bg1"/>
                </a:solidFill>
                <a:latin typeface="Calibri" panose="020F0502020204030204" pitchFamily="34" charset="0"/>
              </a:rPr>
              <a:t>http://teliss.yanj.cn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98550" y="3192463"/>
            <a:ext cx="3121025" cy="1597025"/>
          </a:xfrm>
          <a:prstGeom prst="roundRect">
            <a:avLst>
              <a:gd name="adj" fmla="val 9690"/>
            </a:avLst>
          </a:prstGeom>
          <a:solidFill>
            <a:srgbClr val="9BBB40"/>
          </a:solidFill>
          <a:ln w="38100">
            <a:solidFill>
              <a:srgbClr val="657A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559300" y="3175000"/>
            <a:ext cx="3289300" cy="1614488"/>
          </a:xfrm>
          <a:prstGeom prst="roundRect">
            <a:avLst>
              <a:gd name="adj" fmla="val 9690"/>
            </a:avLst>
          </a:prstGeom>
          <a:solidFill>
            <a:srgbClr val="F26D64"/>
          </a:solidFill>
          <a:ln w="38100">
            <a:solidFill>
              <a:srgbClr val="B91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172450" y="3192463"/>
            <a:ext cx="3313113" cy="1612900"/>
          </a:xfrm>
          <a:prstGeom prst="roundRect">
            <a:avLst>
              <a:gd name="adj" fmla="val 9690"/>
            </a:avLst>
          </a:prstGeom>
          <a:solidFill>
            <a:srgbClr val="F8841D"/>
          </a:solidFill>
          <a:ln w="38100">
            <a:solidFill>
              <a:srgbClr val="C26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7" name="Freeform 9"/>
          <p:cNvSpPr>
            <a:spLocks noChangeArrowheads="1"/>
          </p:cNvSpPr>
          <p:nvPr/>
        </p:nvSpPr>
        <p:spPr bwMode="auto">
          <a:xfrm rot="5400000">
            <a:off x="8301038" y="2300287"/>
            <a:ext cx="661988" cy="842963"/>
          </a:xfrm>
          <a:custGeom>
            <a:avLst/>
            <a:gdLst>
              <a:gd name="T0" fmla="*/ 126145 w 330"/>
              <a:gd name="T1" fmla="*/ 329861 h 289"/>
              <a:gd name="T2" fmla="*/ 282323 w 330"/>
              <a:gd name="T3" fmla="*/ 157633 h 289"/>
              <a:gd name="T4" fmla="*/ 376431 w 330"/>
              <a:gd name="T5" fmla="*/ 108007 h 289"/>
              <a:gd name="T6" fmla="*/ 426489 w 330"/>
              <a:gd name="T7" fmla="*/ 93412 h 289"/>
              <a:gd name="T8" fmla="*/ 452518 w 330"/>
              <a:gd name="T9" fmla="*/ 87574 h 289"/>
              <a:gd name="T10" fmla="*/ 464532 w 330"/>
              <a:gd name="T11" fmla="*/ 84654 h 289"/>
              <a:gd name="T12" fmla="*/ 476546 w 330"/>
              <a:gd name="T13" fmla="*/ 84654 h 289"/>
              <a:gd name="T14" fmla="*/ 478548 w 330"/>
              <a:gd name="T15" fmla="*/ 84654 h 289"/>
              <a:gd name="T16" fmla="*/ 478548 w 330"/>
              <a:gd name="T17" fmla="*/ 0 h 289"/>
              <a:gd name="T18" fmla="*/ 660757 w 330"/>
              <a:gd name="T19" fmla="*/ 151794 h 289"/>
              <a:gd name="T20" fmla="*/ 478548 w 330"/>
              <a:gd name="T21" fmla="*/ 306508 h 289"/>
              <a:gd name="T22" fmla="*/ 478548 w 330"/>
              <a:gd name="T23" fmla="*/ 221853 h 289"/>
              <a:gd name="T24" fmla="*/ 466534 w 330"/>
              <a:gd name="T25" fmla="*/ 221853 h 289"/>
              <a:gd name="T26" fmla="*/ 456523 w 330"/>
              <a:gd name="T27" fmla="*/ 218934 h 289"/>
              <a:gd name="T28" fmla="*/ 434498 w 330"/>
              <a:gd name="T29" fmla="*/ 218934 h 289"/>
              <a:gd name="T30" fmla="*/ 392450 w 330"/>
              <a:gd name="T31" fmla="*/ 224772 h 289"/>
              <a:gd name="T32" fmla="*/ 310356 w 330"/>
              <a:gd name="T33" fmla="*/ 253964 h 289"/>
              <a:gd name="T34" fmla="*/ 158181 w 330"/>
              <a:gd name="T35" fmla="*/ 379486 h 289"/>
              <a:gd name="T36" fmla="*/ 50057 w 330"/>
              <a:gd name="T37" fmla="*/ 586743 h 289"/>
              <a:gd name="T38" fmla="*/ 4005 w 330"/>
              <a:gd name="T39" fmla="*/ 843626 h 289"/>
              <a:gd name="T40" fmla="*/ 28032 w 330"/>
              <a:gd name="T41" fmla="*/ 572148 h 289"/>
              <a:gd name="T42" fmla="*/ 126145 w 330"/>
              <a:gd name="T43" fmla="*/ 329861 h 2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0"/>
              <a:gd name="T67" fmla="*/ 0 h 289"/>
              <a:gd name="T68" fmla="*/ 330 w 330"/>
              <a:gd name="T69" fmla="*/ 289 h 2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0" h="289">
                <a:moveTo>
                  <a:pt x="63" y="113"/>
                </a:moveTo>
                <a:cubicBezTo>
                  <a:pt x="84" y="89"/>
                  <a:pt x="111" y="69"/>
                  <a:pt x="141" y="54"/>
                </a:cubicBezTo>
                <a:cubicBezTo>
                  <a:pt x="156" y="47"/>
                  <a:pt x="172" y="41"/>
                  <a:pt x="188" y="37"/>
                </a:cubicBezTo>
                <a:cubicBezTo>
                  <a:pt x="196" y="35"/>
                  <a:pt x="205" y="33"/>
                  <a:pt x="213" y="32"/>
                </a:cubicBezTo>
                <a:cubicBezTo>
                  <a:pt x="217" y="31"/>
                  <a:pt x="222" y="30"/>
                  <a:pt x="226" y="30"/>
                </a:cubicBezTo>
                <a:cubicBezTo>
                  <a:pt x="228" y="30"/>
                  <a:pt x="230" y="29"/>
                  <a:pt x="232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9" y="29"/>
                  <a:pt x="239" y="29"/>
                  <a:pt x="239" y="29"/>
                </a:cubicBezTo>
                <a:cubicBezTo>
                  <a:pt x="239" y="0"/>
                  <a:pt x="239" y="0"/>
                  <a:pt x="239" y="0"/>
                </a:cubicBezTo>
                <a:cubicBezTo>
                  <a:pt x="330" y="52"/>
                  <a:pt x="330" y="52"/>
                  <a:pt x="330" y="52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9" y="76"/>
                  <a:pt x="239" y="76"/>
                  <a:pt x="239" y="76"/>
                </a:cubicBezTo>
                <a:cubicBezTo>
                  <a:pt x="233" y="76"/>
                  <a:pt x="233" y="76"/>
                  <a:pt x="233" y="76"/>
                </a:cubicBezTo>
                <a:cubicBezTo>
                  <a:pt x="232" y="76"/>
                  <a:pt x="230" y="75"/>
                  <a:pt x="228" y="75"/>
                </a:cubicBezTo>
                <a:cubicBezTo>
                  <a:pt x="224" y="75"/>
                  <a:pt x="221" y="75"/>
                  <a:pt x="217" y="75"/>
                </a:cubicBezTo>
                <a:cubicBezTo>
                  <a:pt x="210" y="76"/>
                  <a:pt x="203" y="76"/>
                  <a:pt x="196" y="77"/>
                </a:cubicBezTo>
                <a:cubicBezTo>
                  <a:pt x="182" y="79"/>
                  <a:pt x="168" y="82"/>
                  <a:pt x="155" y="87"/>
                </a:cubicBezTo>
                <a:cubicBezTo>
                  <a:pt x="127" y="96"/>
                  <a:pt x="102" y="111"/>
                  <a:pt x="79" y="130"/>
                </a:cubicBezTo>
                <a:cubicBezTo>
                  <a:pt x="57" y="150"/>
                  <a:pt x="38" y="174"/>
                  <a:pt x="25" y="201"/>
                </a:cubicBezTo>
                <a:cubicBezTo>
                  <a:pt x="11" y="228"/>
                  <a:pt x="3" y="258"/>
                  <a:pt x="2" y="289"/>
                </a:cubicBezTo>
                <a:cubicBezTo>
                  <a:pt x="0" y="258"/>
                  <a:pt x="4" y="227"/>
                  <a:pt x="14" y="196"/>
                </a:cubicBezTo>
                <a:cubicBezTo>
                  <a:pt x="24" y="166"/>
                  <a:pt x="41" y="138"/>
                  <a:pt x="63" y="113"/>
                </a:cubicBezTo>
                <a:close/>
              </a:path>
            </a:pathLst>
          </a:custGeom>
          <a:solidFill>
            <a:srgbClr val="5EC6D3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8678" name="Freeform 11"/>
          <p:cNvSpPr>
            <a:spLocks noChangeArrowheads="1"/>
          </p:cNvSpPr>
          <p:nvPr/>
        </p:nvSpPr>
        <p:spPr bwMode="auto">
          <a:xfrm rot="5400000">
            <a:off x="3256756" y="2299494"/>
            <a:ext cx="661988" cy="844550"/>
          </a:xfrm>
          <a:custGeom>
            <a:avLst/>
            <a:gdLst>
              <a:gd name="T0" fmla="*/ 478324 w 331"/>
              <a:gd name="T1" fmla="*/ 621773 h 289"/>
              <a:gd name="T2" fmla="*/ 468317 w 331"/>
              <a:gd name="T3" fmla="*/ 621773 h 289"/>
              <a:gd name="T4" fmla="*/ 458311 w 331"/>
              <a:gd name="T5" fmla="*/ 624692 h 289"/>
              <a:gd name="T6" fmla="*/ 436296 w 331"/>
              <a:gd name="T7" fmla="*/ 624692 h 289"/>
              <a:gd name="T8" fmla="*/ 394267 w 331"/>
              <a:gd name="T9" fmla="*/ 618854 h 289"/>
              <a:gd name="T10" fmla="*/ 310210 w 331"/>
              <a:gd name="T11" fmla="*/ 589662 h 289"/>
              <a:gd name="T12" fmla="*/ 160109 w 331"/>
              <a:gd name="T13" fmla="*/ 464140 h 289"/>
              <a:gd name="T14" fmla="*/ 50034 w 331"/>
              <a:gd name="T15" fmla="*/ 256883 h 289"/>
              <a:gd name="T16" fmla="*/ 4003 w 331"/>
              <a:gd name="T17" fmla="*/ 0 h 289"/>
              <a:gd name="T18" fmla="*/ 30020 w 331"/>
              <a:gd name="T19" fmla="*/ 271478 h 289"/>
              <a:gd name="T20" fmla="*/ 126085 w 331"/>
              <a:gd name="T21" fmla="*/ 513765 h 289"/>
              <a:gd name="T22" fmla="*/ 284193 w 331"/>
              <a:gd name="T23" fmla="*/ 685993 h 289"/>
              <a:gd name="T24" fmla="*/ 378256 w 331"/>
              <a:gd name="T25" fmla="*/ 735618 h 289"/>
              <a:gd name="T26" fmla="*/ 428290 w 331"/>
              <a:gd name="T27" fmla="*/ 750214 h 289"/>
              <a:gd name="T28" fmla="*/ 452307 w 331"/>
              <a:gd name="T29" fmla="*/ 756052 h 289"/>
              <a:gd name="T30" fmla="*/ 466316 w 331"/>
              <a:gd name="T31" fmla="*/ 758972 h 289"/>
              <a:gd name="T32" fmla="*/ 478324 w 331"/>
              <a:gd name="T33" fmla="*/ 758972 h 289"/>
              <a:gd name="T34" fmla="*/ 478324 w 331"/>
              <a:gd name="T35" fmla="*/ 758972 h 289"/>
              <a:gd name="T36" fmla="*/ 478324 w 331"/>
              <a:gd name="T37" fmla="*/ 843626 h 289"/>
              <a:gd name="T38" fmla="*/ 662449 w 331"/>
              <a:gd name="T39" fmla="*/ 691832 h 289"/>
              <a:gd name="T40" fmla="*/ 478324 w 331"/>
              <a:gd name="T41" fmla="*/ 537118 h 289"/>
              <a:gd name="T42" fmla="*/ 478324 w 331"/>
              <a:gd name="T43" fmla="*/ 621773 h 2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1"/>
              <a:gd name="T67" fmla="*/ 0 h 289"/>
              <a:gd name="T68" fmla="*/ 331 w 331"/>
              <a:gd name="T69" fmla="*/ 289 h 2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1" h="289">
                <a:moveTo>
                  <a:pt x="239" y="213"/>
                </a:moveTo>
                <a:cubicBezTo>
                  <a:pt x="234" y="213"/>
                  <a:pt x="234" y="213"/>
                  <a:pt x="234" y="213"/>
                </a:cubicBezTo>
                <a:cubicBezTo>
                  <a:pt x="232" y="213"/>
                  <a:pt x="230" y="214"/>
                  <a:pt x="229" y="214"/>
                </a:cubicBezTo>
                <a:cubicBezTo>
                  <a:pt x="225" y="214"/>
                  <a:pt x="222" y="214"/>
                  <a:pt x="218" y="214"/>
                </a:cubicBezTo>
                <a:cubicBezTo>
                  <a:pt x="211" y="213"/>
                  <a:pt x="204" y="213"/>
                  <a:pt x="197" y="212"/>
                </a:cubicBezTo>
                <a:cubicBezTo>
                  <a:pt x="183" y="210"/>
                  <a:pt x="169" y="207"/>
                  <a:pt x="155" y="202"/>
                </a:cubicBezTo>
                <a:cubicBezTo>
                  <a:pt x="128" y="193"/>
                  <a:pt x="102" y="178"/>
                  <a:pt x="80" y="159"/>
                </a:cubicBezTo>
                <a:cubicBezTo>
                  <a:pt x="58" y="139"/>
                  <a:pt x="39" y="115"/>
                  <a:pt x="25" y="88"/>
                </a:cubicBezTo>
                <a:cubicBezTo>
                  <a:pt x="12" y="61"/>
                  <a:pt x="4" y="31"/>
                  <a:pt x="2" y="0"/>
                </a:cubicBezTo>
                <a:cubicBezTo>
                  <a:pt x="0" y="31"/>
                  <a:pt x="4" y="62"/>
                  <a:pt x="15" y="93"/>
                </a:cubicBezTo>
                <a:cubicBezTo>
                  <a:pt x="25" y="123"/>
                  <a:pt x="42" y="151"/>
                  <a:pt x="63" y="176"/>
                </a:cubicBezTo>
                <a:cubicBezTo>
                  <a:pt x="85" y="200"/>
                  <a:pt x="112" y="220"/>
                  <a:pt x="142" y="235"/>
                </a:cubicBezTo>
                <a:cubicBezTo>
                  <a:pt x="157" y="242"/>
                  <a:pt x="172" y="248"/>
                  <a:pt x="189" y="252"/>
                </a:cubicBezTo>
                <a:cubicBezTo>
                  <a:pt x="197" y="254"/>
                  <a:pt x="205" y="256"/>
                  <a:pt x="214" y="257"/>
                </a:cubicBezTo>
                <a:cubicBezTo>
                  <a:pt x="218" y="258"/>
                  <a:pt x="222" y="259"/>
                  <a:pt x="226" y="259"/>
                </a:cubicBezTo>
                <a:cubicBezTo>
                  <a:pt x="228" y="259"/>
                  <a:pt x="231" y="260"/>
                  <a:pt x="233" y="260"/>
                </a:cubicBezTo>
                <a:cubicBezTo>
                  <a:pt x="239" y="260"/>
                  <a:pt x="239" y="260"/>
                  <a:pt x="239" y="260"/>
                </a:cubicBezTo>
                <a:cubicBezTo>
                  <a:pt x="239" y="260"/>
                  <a:pt x="239" y="260"/>
                  <a:pt x="239" y="260"/>
                </a:cubicBezTo>
                <a:cubicBezTo>
                  <a:pt x="239" y="289"/>
                  <a:pt x="239" y="289"/>
                  <a:pt x="239" y="289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239" y="184"/>
                  <a:pt x="239" y="184"/>
                  <a:pt x="239" y="184"/>
                </a:cubicBezTo>
                <a:lnTo>
                  <a:pt x="239" y="213"/>
                </a:lnTo>
                <a:close/>
              </a:path>
            </a:pathLst>
          </a:custGeom>
          <a:solidFill>
            <a:srgbClr val="5EC6D3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679" name="Freeform 5"/>
          <p:cNvSpPr>
            <a:spLocks noChangeArrowheads="1"/>
          </p:cNvSpPr>
          <p:nvPr/>
        </p:nvSpPr>
        <p:spPr bwMode="auto">
          <a:xfrm rot="5400000" flipV="1">
            <a:off x="5726906" y="2578894"/>
            <a:ext cx="738188" cy="285750"/>
          </a:xfrm>
          <a:custGeom>
            <a:avLst/>
            <a:gdLst>
              <a:gd name="T0" fmla="*/ 739479 w 1281"/>
              <a:gd name="T1" fmla="*/ 142222 h 338"/>
              <a:gd name="T2" fmla="*/ 572071 w 1281"/>
              <a:gd name="T3" fmla="*/ 0 h 338"/>
              <a:gd name="T4" fmla="*/ 572071 w 1281"/>
              <a:gd name="T5" fmla="*/ 74898 h 338"/>
              <a:gd name="T6" fmla="*/ 0 w 1281"/>
              <a:gd name="T7" fmla="*/ 142222 h 338"/>
              <a:gd name="T8" fmla="*/ 572071 w 1281"/>
              <a:gd name="T9" fmla="*/ 208704 h 338"/>
              <a:gd name="T10" fmla="*/ 572071 w 1281"/>
              <a:gd name="T11" fmla="*/ 284444 h 338"/>
              <a:gd name="T12" fmla="*/ 739479 w 1281"/>
              <a:gd name="T13" fmla="*/ 142222 h 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1"/>
              <a:gd name="T22" fmla="*/ 0 h 338"/>
              <a:gd name="T23" fmla="*/ 1281 w 1281"/>
              <a:gd name="T24" fmla="*/ 338 h 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1" h="338">
                <a:moveTo>
                  <a:pt x="1281" y="169"/>
                </a:moveTo>
                <a:lnTo>
                  <a:pt x="991" y="0"/>
                </a:lnTo>
                <a:lnTo>
                  <a:pt x="991" y="89"/>
                </a:lnTo>
                <a:lnTo>
                  <a:pt x="0" y="169"/>
                </a:lnTo>
                <a:lnTo>
                  <a:pt x="991" y="248"/>
                </a:lnTo>
                <a:lnTo>
                  <a:pt x="991" y="338"/>
                </a:lnTo>
                <a:lnTo>
                  <a:pt x="1281" y="169"/>
                </a:lnTo>
                <a:close/>
              </a:path>
            </a:pathLst>
          </a:custGeom>
          <a:solidFill>
            <a:srgbClr val="5EC6D3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78225" y="1241425"/>
            <a:ext cx="5035550" cy="904875"/>
          </a:xfrm>
          <a:prstGeom prst="roundRect">
            <a:avLst>
              <a:gd name="adj" fmla="val 9584"/>
            </a:avLst>
          </a:prstGeom>
          <a:solidFill>
            <a:srgbClr val="5EC6D3"/>
          </a:solidFill>
          <a:ln w="38100">
            <a:solidFill>
              <a:srgbClr val="546E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/>
              <a:t>经济、政治、文化</a:t>
            </a:r>
            <a:endParaRPr lang="zh-CN" altLang="en-US" sz="3600" b="1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709613" y="5407025"/>
            <a:ext cx="10988675" cy="0"/>
          </a:xfrm>
          <a:prstGeom prst="line">
            <a:avLst/>
          </a:prstGeom>
          <a:ln w="28575">
            <a:solidFill>
              <a:srgbClr val="5EC6D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矩形 36"/>
          <p:cNvSpPr>
            <a:spLocks noChangeArrowheads="1"/>
          </p:cNvSpPr>
          <p:nvPr/>
        </p:nvSpPr>
        <p:spPr bwMode="auto">
          <a:xfrm>
            <a:off x="1376363" y="3259138"/>
            <a:ext cx="2749550" cy="153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我国经济增长成就显著，已经成为世界第二大经济体。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683" name="矩形 37"/>
          <p:cNvSpPr>
            <a:spLocks noChangeArrowheads="1"/>
          </p:cNvSpPr>
          <p:nvPr/>
        </p:nvSpPr>
        <p:spPr bwMode="auto">
          <a:xfrm>
            <a:off x="4691063" y="3259138"/>
            <a:ext cx="3157537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民主法制建设深入推进，人民的权利和自由得到切实保障</a:t>
            </a:r>
            <a:endParaRPr lang="zh-CN" altLang="en-US" sz="2000" b="1">
              <a:solidFill>
                <a:schemeClr val="bg1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28684" name="矩形 38"/>
          <p:cNvSpPr>
            <a:spLocks noChangeArrowheads="1"/>
          </p:cNvSpPr>
          <p:nvPr/>
        </p:nvSpPr>
        <p:spPr bwMode="auto">
          <a:xfrm>
            <a:off x="8385175" y="3276600"/>
            <a:ext cx="2887663" cy="1528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文化建设让中华文明焕发出新的蓬勃生机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28685" name="文本框 1"/>
          <p:cNvSpPr txBox="1">
            <a:spLocks noChangeArrowheads="1"/>
          </p:cNvSpPr>
          <p:nvPr/>
        </p:nvSpPr>
        <p:spPr bwMode="auto">
          <a:xfrm>
            <a:off x="180975" y="288925"/>
            <a:ext cx="40386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伟大成就展</a:t>
            </a:r>
            <a:endParaRPr lang="zh-CN" altLang="en-US" sz="48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8686" name="图片 3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 bwMode="auto">
          <a:xfrm>
            <a:off x="2293938" y="5513388"/>
            <a:ext cx="75803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7"/>
          <p:cNvSpPr txBox="1">
            <a:spLocks noChangeArrowheads="1"/>
          </p:cNvSpPr>
          <p:nvPr/>
        </p:nvSpPr>
        <p:spPr bwMode="auto">
          <a:xfrm>
            <a:off x="8718550" y="6503988"/>
            <a:ext cx="33512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布衣公子作品    </a:t>
            </a:r>
            <a:r>
              <a:rPr lang="en-US" altLang="zh-CN" sz="1600">
                <a:solidFill>
                  <a:schemeClr val="bg1"/>
                </a:solidFill>
                <a:latin typeface="Calibri" panose="020F0502020204030204" pitchFamily="34" charset="0"/>
              </a:rPr>
              <a:t>http://teliss.yanj.cn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98550" y="3192463"/>
            <a:ext cx="3121025" cy="1597025"/>
          </a:xfrm>
          <a:prstGeom prst="roundRect">
            <a:avLst>
              <a:gd name="adj" fmla="val 9690"/>
            </a:avLst>
          </a:prstGeom>
          <a:solidFill>
            <a:srgbClr val="9BBB40"/>
          </a:solidFill>
          <a:ln w="38100">
            <a:solidFill>
              <a:srgbClr val="657A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559300" y="3175000"/>
            <a:ext cx="3289300" cy="1614488"/>
          </a:xfrm>
          <a:prstGeom prst="roundRect">
            <a:avLst>
              <a:gd name="adj" fmla="val 9690"/>
            </a:avLst>
          </a:prstGeom>
          <a:solidFill>
            <a:srgbClr val="F26D64"/>
          </a:solidFill>
          <a:ln w="38100">
            <a:solidFill>
              <a:srgbClr val="B91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172450" y="3192463"/>
            <a:ext cx="3313113" cy="1612900"/>
          </a:xfrm>
          <a:prstGeom prst="roundRect">
            <a:avLst>
              <a:gd name="adj" fmla="val 9690"/>
            </a:avLst>
          </a:prstGeom>
          <a:solidFill>
            <a:srgbClr val="F8841D"/>
          </a:solidFill>
          <a:ln w="38100">
            <a:solidFill>
              <a:srgbClr val="C26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5" name="Freeform 9"/>
          <p:cNvSpPr>
            <a:spLocks noChangeArrowheads="1"/>
          </p:cNvSpPr>
          <p:nvPr/>
        </p:nvSpPr>
        <p:spPr bwMode="auto">
          <a:xfrm rot="5400000">
            <a:off x="8301038" y="2300287"/>
            <a:ext cx="661988" cy="842963"/>
          </a:xfrm>
          <a:custGeom>
            <a:avLst/>
            <a:gdLst>
              <a:gd name="T0" fmla="*/ 126145 w 330"/>
              <a:gd name="T1" fmla="*/ 329861 h 289"/>
              <a:gd name="T2" fmla="*/ 282323 w 330"/>
              <a:gd name="T3" fmla="*/ 157633 h 289"/>
              <a:gd name="T4" fmla="*/ 376431 w 330"/>
              <a:gd name="T5" fmla="*/ 108007 h 289"/>
              <a:gd name="T6" fmla="*/ 426489 w 330"/>
              <a:gd name="T7" fmla="*/ 93412 h 289"/>
              <a:gd name="T8" fmla="*/ 452518 w 330"/>
              <a:gd name="T9" fmla="*/ 87574 h 289"/>
              <a:gd name="T10" fmla="*/ 464532 w 330"/>
              <a:gd name="T11" fmla="*/ 84654 h 289"/>
              <a:gd name="T12" fmla="*/ 476546 w 330"/>
              <a:gd name="T13" fmla="*/ 84654 h 289"/>
              <a:gd name="T14" fmla="*/ 478548 w 330"/>
              <a:gd name="T15" fmla="*/ 84654 h 289"/>
              <a:gd name="T16" fmla="*/ 478548 w 330"/>
              <a:gd name="T17" fmla="*/ 0 h 289"/>
              <a:gd name="T18" fmla="*/ 660757 w 330"/>
              <a:gd name="T19" fmla="*/ 151794 h 289"/>
              <a:gd name="T20" fmla="*/ 478548 w 330"/>
              <a:gd name="T21" fmla="*/ 306508 h 289"/>
              <a:gd name="T22" fmla="*/ 478548 w 330"/>
              <a:gd name="T23" fmla="*/ 221853 h 289"/>
              <a:gd name="T24" fmla="*/ 466534 w 330"/>
              <a:gd name="T25" fmla="*/ 221853 h 289"/>
              <a:gd name="T26" fmla="*/ 456523 w 330"/>
              <a:gd name="T27" fmla="*/ 218934 h 289"/>
              <a:gd name="T28" fmla="*/ 434498 w 330"/>
              <a:gd name="T29" fmla="*/ 218934 h 289"/>
              <a:gd name="T30" fmla="*/ 392450 w 330"/>
              <a:gd name="T31" fmla="*/ 224772 h 289"/>
              <a:gd name="T32" fmla="*/ 310356 w 330"/>
              <a:gd name="T33" fmla="*/ 253964 h 289"/>
              <a:gd name="T34" fmla="*/ 158181 w 330"/>
              <a:gd name="T35" fmla="*/ 379486 h 289"/>
              <a:gd name="T36" fmla="*/ 50057 w 330"/>
              <a:gd name="T37" fmla="*/ 586743 h 289"/>
              <a:gd name="T38" fmla="*/ 4005 w 330"/>
              <a:gd name="T39" fmla="*/ 843626 h 289"/>
              <a:gd name="T40" fmla="*/ 28032 w 330"/>
              <a:gd name="T41" fmla="*/ 572148 h 289"/>
              <a:gd name="T42" fmla="*/ 126145 w 330"/>
              <a:gd name="T43" fmla="*/ 329861 h 2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0"/>
              <a:gd name="T67" fmla="*/ 0 h 289"/>
              <a:gd name="T68" fmla="*/ 330 w 330"/>
              <a:gd name="T69" fmla="*/ 289 h 2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0" h="289">
                <a:moveTo>
                  <a:pt x="63" y="113"/>
                </a:moveTo>
                <a:cubicBezTo>
                  <a:pt x="84" y="89"/>
                  <a:pt x="111" y="69"/>
                  <a:pt x="141" y="54"/>
                </a:cubicBezTo>
                <a:cubicBezTo>
                  <a:pt x="156" y="47"/>
                  <a:pt x="172" y="41"/>
                  <a:pt x="188" y="37"/>
                </a:cubicBezTo>
                <a:cubicBezTo>
                  <a:pt x="196" y="35"/>
                  <a:pt x="205" y="33"/>
                  <a:pt x="213" y="32"/>
                </a:cubicBezTo>
                <a:cubicBezTo>
                  <a:pt x="217" y="31"/>
                  <a:pt x="222" y="30"/>
                  <a:pt x="226" y="30"/>
                </a:cubicBezTo>
                <a:cubicBezTo>
                  <a:pt x="228" y="30"/>
                  <a:pt x="230" y="29"/>
                  <a:pt x="232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9" y="29"/>
                  <a:pt x="239" y="29"/>
                  <a:pt x="239" y="29"/>
                </a:cubicBezTo>
                <a:cubicBezTo>
                  <a:pt x="239" y="0"/>
                  <a:pt x="239" y="0"/>
                  <a:pt x="239" y="0"/>
                </a:cubicBezTo>
                <a:cubicBezTo>
                  <a:pt x="330" y="52"/>
                  <a:pt x="330" y="52"/>
                  <a:pt x="330" y="52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9" y="76"/>
                  <a:pt x="239" y="76"/>
                  <a:pt x="239" y="76"/>
                </a:cubicBezTo>
                <a:cubicBezTo>
                  <a:pt x="233" y="76"/>
                  <a:pt x="233" y="76"/>
                  <a:pt x="233" y="76"/>
                </a:cubicBezTo>
                <a:cubicBezTo>
                  <a:pt x="232" y="76"/>
                  <a:pt x="230" y="75"/>
                  <a:pt x="228" y="75"/>
                </a:cubicBezTo>
                <a:cubicBezTo>
                  <a:pt x="224" y="75"/>
                  <a:pt x="221" y="75"/>
                  <a:pt x="217" y="75"/>
                </a:cubicBezTo>
                <a:cubicBezTo>
                  <a:pt x="210" y="76"/>
                  <a:pt x="203" y="76"/>
                  <a:pt x="196" y="77"/>
                </a:cubicBezTo>
                <a:cubicBezTo>
                  <a:pt x="182" y="79"/>
                  <a:pt x="168" y="82"/>
                  <a:pt x="155" y="87"/>
                </a:cubicBezTo>
                <a:cubicBezTo>
                  <a:pt x="127" y="96"/>
                  <a:pt x="102" y="111"/>
                  <a:pt x="79" y="130"/>
                </a:cubicBezTo>
                <a:cubicBezTo>
                  <a:pt x="57" y="150"/>
                  <a:pt x="38" y="174"/>
                  <a:pt x="25" y="201"/>
                </a:cubicBezTo>
                <a:cubicBezTo>
                  <a:pt x="11" y="228"/>
                  <a:pt x="3" y="258"/>
                  <a:pt x="2" y="289"/>
                </a:cubicBezTo>
                <a:cubicBezTo>
                  <a:pt x="0" y="258"/>
                  <a:pt x="4" y="227"/>
                  <a:pt x="14" y="196"/>
                </a:cubicBezTo>
                <a:cubicBezTo>
                  <a:pt x="24" y="166"/>
                  <a:pt x="41" y="138"/>
                  <a:pt x="63" y="113"/>
                </a:cubicBezTo>
                <a:close/>
              </a:path>
            </a:pathLst>
          </a:custGeom>
          <a:solidFill>
            <a:srgbClr val="5EC6D3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0726" name="Freeform 11"/>
          <p:cNvSpPr>
            <a:spLocks noChangeArrowheads="1"/>
          </p:cNvSpPr>
          <p:nvPr/>
        </p:nvSpPr>
        <p:spPr bwMode="auto">
          <a:xfrm rot="5400000">
            <a:off x="3256756" y="2299494"/>
            <a:ext cx="661988" cy="844550"/>
          </a:xfrm>
          <a:custGeom>
            <a:avLst/>
            <a:gdLst>
              <a:gd name="T0" fmla="*/ 478324 w 331"/>
              <a:gd name="T1" fmla="*/ 621773 h 289"/>
              <a:gd name="T2" fmla="*/ 468317 w 331"/>
              <a:gd name="T3" fmla="*/ 621773 h 289"/>
              <a:gd name="T4" fmla="*/ 458311 w 331"/>
              <a:gd name="T5" fmla="*/ 624692 h 289"/>
              <a:gd name="T6" fmla="*/ 436296 w 331"/>
              <a:gd name="T7" fmla="*/ 624692 h 289"/>
              <a:gd name="T8" fmla="*/ 394267 w 331"/>
              <a:gd name="T9" fmla="*/ 618854 h 289"/>
              <a:gd name="T10" fmla="*/ 310210 w 331"/>
              <a:gd name="T11" fmla="*/ 589662 h 289"/>
              <a:gd name="T12" fmla="*/ 160109 w 331"/>
              <a:gd name="T13" fmla="*/ 464140 h 289"/>
              <a:gd name="T14" fmla="*/ 50034 w 331"/>
              <a:gd name="T15" fmla="*/ 256883 h 289"/>
              <a:gd name="T16" fmla="*/ 4003 w 331"/>
              <a:gd name="T17" fmla="*/ 0 h 289"/>
              <a:gd name="T18" fmla="*/ 30020 w 331"/>
              <a:gd name="T19" fmla="*/ 271478 h 289"/>
              <a:gd name="T20" fmla="*/ 126085 w 331"/>
              <a:gd name="T21" fmla="*/ 513765 h 289"/>
              <a:gd name="T22" fmla="*/ 284193 w 331"/>
              <a:gd name="T23" fmla="*/ 685993 h 289"/>
              <a:gd name="T24" fmla="*/ 378256 w 331"/>
              <a:gd name="T25" fmla="*/ 735618 h 289"/>
              <a:gd name="T26" fmla="*/ 428290 w 331"/>
              <a:gd name="T27" fmla="*/ 750214 h 289"/>
              <a:gd name="T28" fmla="*/ 452307 w 331"/>
              <a:gd name="T29" fmla="*/ 756052 h 289"/>
              <a:gd name="T30" fmla="*/ 466316 w 331"/>
              <a:gd name="T31" fmla="*/ 758972 h 289"/>
              <a:gd name="T32" fmla="*/ 478324 w 331"/>
              <a:gd name="T33" fmla="*/ 758972 h 289"/>
              <a:gd name="T34" fmla="*/ 478324 w 331"/>
              <a:gd name="T35" fmla="*/ 758972 h 289"/>
              <a:gd name="T36" fmla="*/ 478324 w 331"/>
              <a:gd name="T37" fmla="*/ 843626 h 289"/>
              <a:gd name="T38" fmla="*/ 662449 w 331"/>
              <a:gd name="T39" fmla="*/ 691832 h 289"/>
              <a:gd name="T40" fmla="*/ 478324 w 331"/>
              <a:gd name="T41" fmla="*/ 537118 h 289"/>
              <a:gd name="T42" fmla="*/ 478324 w 331"/>
              <a:gd name="T43" fmla="*/ 621773 h 2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1"/>
              <a:gd name="T67" fmla="*/ 0 h 289"/>
              <a:gd name="T68" fmla="*/ 331 w 331"/>
              <a:gd name="T69" fmla="*/ 289 h 2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1" h="289">
                <a:moveTo>
                  <a:pt x="239" y="213"/>
                </a:moveTo>
                <a:cubicBezTo>
                  <a:pt x="234" y="213"/>
                  <a:pt x="234" y="213"/>
                  <a:pt x="234" y="213"/>
                </a:cubicBezTo>
                <a:cubicBezTo>
                  <a:pt x="232" y="213"/>
                  <a:pt x="230" y="214"/>
                  <a:pt x="229" y="214"/>
                </a:cubicBezTo>
                <a:cubicBezTo>
                  <a:pt x="225" y="214"/>
                  <a:pt x="222" y="214"/>
                  <a:pt x="218" y="214"/>
                </a:cubicBezTo>
                <a:cubicBezTo>
                  <a:pt x="211" y="213"/>
                  <a:pt x="204" y="213"/>
                  <a:pt x="197" y="212"/>
                </a:cubicBezTo>
                <a:cubicBezTo>
                  <a:pt x="183" y="210"/>
                  <a:pt x="169" y="207"/>
                  <a:pt x="155" y="202"/>
                </a:cubicBezTo>
                <a:cubicBezTo>
                  <a:pt x="128" y="193"/>
                  <a:pt x="102" y="178"/>
                  <a:pt x="80" y="159"/>
                </a:cubicBezTo>
                <a:cubicBezTo>
                  <a:pt x="58" y="139"/>
                  <a:pt x="39" y="115"/>
                  <a:pt x="25" y="88"/>
                </a:cubicBezTo>
                <a:cubicBezTo>
                  <a:pt x="12" y="61"/>
                  <a:pt x="4" y="31"/>
                  <a:pt x="2" y="0"/>
                </a:cubicBezTo>
                <a:cubicBezTo>
                  <a:pt x="0" y="31"/>
                  <a:pt x="4" y="62"/>
                  <a:pt x="15" y="93"/>
                </a:cubicBezTo>
                <a:cubicBezTo>
                  <a:pt x="25" y="123"/>
                  <a:pt x="42" y="151"/>
                  <a:pt x="63" y="176"/>
                </a:cubicBezTo>
                <a:cubicBezTo>
                  <a:pt x="85" y="200"/>
                  <a:pt x="112" y="220"/>
                  <a:pt x="142" y="235"/>
                </a:cubicBezTo>
                <a:cubicBezTo>
                  <a:pt x="157" y="242"/>
                  <a:pt x="172" y="248"/>
                  <a:pt x="189" y="252"/>
                </a:cubicBezTo>
                <a:cubicBezTo>
                  <a:pt x="197" y="254"/>
                  <a:pt x="205" y="256"/>
                  <a:pt x="214" y="257"/>
                </a:cubicBezTo>
                <a:cubicBezTo>
                  <a:pt x="218" y="258"/>
                  <a:pt x="222" y="259"/>
                  <a:pt x="226" y="259"/>
                </a:cubicBezTo>
                <a:cubicBezTo>
                  <a:pt x="228" y="259"/>
                  <a:pt x="231" y="260"/>
                  <a:pt x="233" y="260"/>
                </a:cubicBezTo>
                <a:cubicBezTo>
                  <a:pt x="239" y="260"/>
                  <a:pt x="239" y="260"/>
                  <a:pt x="239" y="260"/>
                </a:cubicBezTo>
                <a:cubicBezTo>
                  <a:pt x="239" y="260"/>
                  <a:pt x="239" y="260"/>
                  <a:pt x="239" y="260"/>
                </a:cubicBezTo>
                <a:cubicBezTo>
                  <a:pt x="239" y="289"/>
                  <a:pt x="239" y="289"/>
                  <a:pt x="239" y="289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239" y="184"/>
                  <a:pt x="239" y="184"/>
                  <a:pt x="239" y="184"/>
                </a:cubicBezTo>
                <a:lnTo>
                  <a:pt x="239" y="213"/>
                </a:lnTo>
                <a:close/>
              </a:path>
            </a:pathLst>
          </a:custGeom>
          <a:solidFill>
            <a:srgbClr val="5EC6D3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727" name="Freeform 5"/>
          <p:cNvSpPr>
            <a:spLocks noChangeArrowheads="1"/>
          </p:cNvSpPr>
          <p:nvPr/>
        </p:nvSpPr>
        <p:spPr bwMode="auto">
          <a:xfrm rot="5400000" flipV="1">
            <a:off x="5726906" y="2578894"/>
            <a:ext cx="738188" cy="285750"/>
          </a:xfrm>
          <a:custGeom>
            <a:avLst/>
            <a:gdLst>
              <a:gd name="T0" fmla="*/ 739479 w 1281"/>
              <a:gd name="T1" fmla="*/ 142222 h 338"/>
              <a:gd name="T2" fmla="*/ 572071 w 1281"/>
              <a:gd name="T3" fmla="*/ 0 h 338"/>
              <a:gd name="T4" fmla="*/ 572071 w 1281"/>
              <a:gd name="T5" fmla="*/ 74898 h 338"/>
              <a:gd name="T6" fmla="*/ 0 w 1281"/>
              <a:gd name="T7" fmla="*/ 142222 h 338"/>
              <a:gd name="T8" fmla="*/ 572071 w 1281"/>
              <a:gd name="T9" fmla="*/ 208704 h 338"/>
              <a:gd name="T10" fmla="*/ 572071 w 1281"/>
              <a:gd name="T11" fmla="*/ 284444 h 338"/>
              <a:gd name="T12" fmla="*/ 739479 w 1281"/>
              <a:gd name="T13" fmla="*/ 142222 h 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1"/>
              <a:gd name="T22" fmla="*/ 0 h 338"/>
              <a:gd name="T23" fmla="*/ 1281 w 1281"/>
              <a:gd name="T24" fmla="*/ 338 h 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1" h="338">
                <a:moveTo>
                  <a:pt x="1281" y="169"/>
                </a:moveTo>
                <a:lnTo>
                  <a:pt x="991" y="0"/>
                </a:lnTo>
                <a:lnTo>
                  <a:pt x="991" y="89"/>
                </a:lnTo>
                <a:lnTo>
                  <a:pt x="0" y="169"/>
                </a:lnTo>
                <a:lnTo>
                  <a:pt x="991" y="248"/>
                </a:lnTo>
                <a:lnTo>
                  <a:pt x="991" y="338"/>
                </a:lnTo>
                <a:lnTo>
                  <a:pt x="1281" y="169"/>
                </a:lnTo>
                <a:close/>
              </a:path>
            </a:pathLst>
          </a:custGeom>
          <a:solidFill>
            <a:srgbClr val="5EC6D3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78225" y="1241425"/>
            <a:ext cx="5035550" cy="904875"/>
          </a:xfrm>
          <a:prstGeom prst="roundRect">
            <a:avLst>
              <a:gd name="adj" fmla="val 9584"/>
            </a:avLst>
          </a:prstGeom>
          <a:solidFill>
            <a:srgbClr val="5EC6D3"/>
          </a:solidFill>
          <a:ln w="38100">
            <a:solidFill>
              <a:srgbClr val="546E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/>
              <a:t>科技、社会、国防</a:t>
            </a:r>
            <a:endParaRPr lang="zh-CN" altLang="en-US" sz="3600" b="1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709613" y="5407025"/>
            <a:ext cx="10988675" cy="0"/>
          </a:xfrm>
          <a:prstGeom prst="line">
            <a:avLst/>
          </a:prstGeom>
          <a:ln w="28575">
            <a:solidFill>
              <a:srgbClr val="5EC6D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矩形 36"/>
          <p:cNvSpPr>
            <a:spLocks noChangeArrowheads="1"/>
          </p:cNvSpPr>
          <p:nvPr/>
        </p:nvSpPr>
        <p:spPr bwMode="auto">
          <a:xfrm>
            <a:off x="1495425" y="3379788"/>
            <a:ext cx="1943100" cy="105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科技创新成就斐然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31" name="矩形 37"/>
          <p:cNvSpPr>
            <a:spLocks noChangeArrowheads="1"/>
          </p:cNvSpPr>
          <p:nvPr/>
        </p:nvSpPr>
        <p:spPr bwMode="auto">
          <a:xfrm>
            <a:off x="4691063" y="3259138"/>
            <a:ext cx="3157537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一系列惠民利民政策陆续出台，社会保障水平不断提高</a:t>
            </a:r>
            <a:endParaRPr lang="zh-CN" altLang="en-US" sz="2000" b="1">
              <a:solidFill>
                <a:schemeClr val="bg1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0732" name="矩形 38"/>
          <p:cNvSpPr>
            <a:spLocks noChangeArrowheads="1"/>
          </p:cNvSpPr>
          <p:nvPr/>
        </p:nvSpPr>
        <p:spPr bwMode="auto">
          <a:xfrm>
            <a:off x="8385175" y="3276600"/>
            <a:ext cx="2887663" cy="1290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国防和军队改革取得重大突破，为世界和平发展作出了巨大贡献。</a:t>
            </a:r>
            <a:endParaRPr lang="zh-CN" altLang="en-US" sz="2000" b="1">
              <a:solidFill>
                <a:schemeClr val="bg1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0733" name="文本框 1"/>
          <p:cNvSpPr txBox="1">
            <a:spLocks noChangeArrowheads="1"/>
          </p:cNvSpPr>
          <p:nvPr/>
        </p:nvSpPr>
        <p:spPr bwMode="auto">
          <a:xfrm>
            <a:off x="180975" y="288925"/>
            <a:ext cx="40386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伟大成就展</a:t>
            </a:r>
            <a:endParaRPr lang="zh-CN" altLang="en-US" sz="48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30734" name="图片 4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 bwMode="auto">
          <a:xfrm>
            <a:off x="9339263" y="5664200"/>
            <a:ext cx="2476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图片 5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62025" y="5507038"/>
            <a:ext cx="24765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3050" y="660400"/>
            <a:ext cx="583882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文本框 99"/>
          <p:cNvSpPr txBox="1">
            <a:spLocks noChangeArrowheads="1"/>
          </p:cNvSpPr>
          <p:nvPr/>
        </p:nvSpPr>
        <p:spPr bwMode="auto">
          <a:xfrm>
            <a:off x="6188075" y="868363"/>
            <a:ext cx="5911850" cy="2122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方正姚体" panose="02010601030101010101" charset="-122"/>
                <a:ea typeface="方正姚体" panose="02010601030101010101" charset="-122"/>
              </a:rPr>
              <a:t>综合国力显著提升，我国在国际舞台上扮演着越来越重要的角色。</a:t>
            </a:r>
            <a:endParaRPr lang="zh-CN" altLang="en-US" sz="44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32771" name="图片 3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308725" y="5068888"/>
            <a:ext cx="52959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16600" y="3727450"/>
            <a:ext cx="594423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  <a:latin typeface="黑体" panose="02010600030101010101" charset="-122"/>
                <a:ea typeface="黑体" panose="02010600030101010101" charset="-122"/>
              </a:rPr>
              <a:t>以上这些成就，都是我们应该为祖国自豪的原因</a:t>
            </a:r>
            <a:endParaRPr lang="zh-CN" altLang="en-US" sz="3600" b="1">
              <a:solidFill>
                <a:srgbClr val="00206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3"/>
          <p:cNvGrpSpPr/>
          <p:nvPr/>
        </p:nvGrpSpPr>
        <p:grpSpPr bwMode="auto">
          <a:xfrm flipV="1">
            <a:off x="2105025" y="1652588"/>
            <a:ext cx="8990013" cy="80962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7629" y="846847"/>
              <a:ext cx="123637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4001" y="846847"/>
              <a:ext cx="1236372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0373" y="846847"/>
              <a:ext cx="1236371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745" y="846847"/>
              <a:ext cx="1236372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3117" y="846847"/>
              <a:ext cx="1236371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9489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052513" y="1020763"/>
            <a:ext cx="1144587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3678238" y="525463"/>
            <a:ext cx="5843587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方正姚体" panose="02010601030101010101" charset="-122"/>
                <a:ea typeface="方正姚体" panose="02010601030101010101" charset="-122"/>
              </a:rPr>
              <a:t>自豪吧 中国人</a:t>
            </a:r>
            <a:endParaRPr lang="zh-CN" altLang="en-US" sz="60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33796" name="文本框 1"/>
          <p:cNvSpPr txBox="1">
            <a:spLocks noChangeArrowheads="1"/>
          </p:cNvSpPr>
          <p:nvPr/>
        </p:nvSpPr>
        <p:spPr bwMode="auto">
          <a:xfrm>
            <a:off x="596900" y="2628900"/>
            <a:ext cx="7800975" cy="3046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方正姚体" panose="02010601030101010101" charset="-122"/>
                <a:ea typeface="方正姚体" panose="02010601030101010101" charset="-122"/>
              </a:rPr>
              <a:t>我国的KLJ-7A型机载主动相位阵列射控雷达，说起这款雷达可能有很多人并不怎么了解，但是它存在的意义不亚于中国的原子弹，能够有效的对敌人的隐身战机进行侦查，而且在电子对抗上，其先进的设备更是令美俄都自叹不如。</a:t>
            </a:r>
            <a:endParaRPr lang="zh-CN" altLang="en-US" sz="32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33797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26463" y="2628900"/>
            <a:ext cx="346551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中国发射到空间轨道站“天宫二号”_高清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85125" y="2570163"/>
            <a:ext cx="3108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8" name="组合 3"/>
          <p:cNvGrpSpPr/>
          <p:nvPr/>
        </p:nvGrpSpPr>
        <p:grpSpPr bwMode="auto">
          <a:xfrm flipV="1">
            <a:off x="2105025" y="1652588"/>
            <a:ext cx="8990013" cy="80962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7629" y="846847"/>
              <a:ext cx="123637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4001" y="846847"/>
              <a:ext cx="1236372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0373" y="846847"/>
              <a:ext cx="1236371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745" y="846847"/>
              <a:ext cx="1236372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3117" y="846847"/>
              <a:ext cx="1236371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9489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052513" y="1020763"/>
            <a:ext cx="1144587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3678238" y="525463"/>
            <a:ext cx="5843587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方正姚体" panose="02010601030101010101" charset="-122"/>
                <a:ea typeface="方正姚体" panose="02010601030101010101" charset="-122"/>
              </a:rPr>
              <a:t>自豪吧 中国人</a:t>
            </a:r>
            <a:endParaRPr lang="zh-CN" altLang="en-US" sz="60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34821" name="文本框 1"/>
          <p:cNvSpPr txBox="1">
            <a:spLocks noChangeArrowheads="1"/>
          </p:cNvSpPr>
          <p:nvPr/>
        </p:nvSpPr>
        <p:spPr bwMode="auto">
          <a:xfrm>
            <a:off x="1054100" y="2390775"/>
            <a:ext cx="6430963" cy="353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方正姚体" panose="02010601030101010101" charset="-122"/>
                <a:ea typeface="方正姚体" panose="02010601030101010101" charset="-122"/>
              </a:rPr>
              <a:t>2016年9月15日22时04分，天宫二号空间实验室发射任务取得圆满成功。11月17日12时41分，神舟十一号飞船与天宫二号空间实验室成功实施分离，神舟十一号飞船11月18日13:33-14:13返回地球。12月8日，中国航天科技集团公司天宫二号-神舟十一号载人航天任务研制团队获得2016影响中国年度科技人物奖。</a:t>
            </a:r>
            <a:endParaRPr lang="zh-CN" altLang="en-US" sz="28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5063" y="2390775"/>
            <a:ext cx="406558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175" y="0"/>
            <a:ext cx="121840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 234"/>
          <p:cNvSpPr/>
          <p:nvPr/>
        </p:nvSpPr>
        <p:spPr>
          <a:xfrm>
            <a:off x="1684338" y="2149475"/>
            <a:ext cx="8823325" cy="4129088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800" dirty="0">
              <a:solidFill>
                <a:srgbClr val="002060"/>
              </a:solidFill>
            </a:endParaRPr>
          </a:p>
        </p:txBody>
      </p:sp>
      <p:sp>
        <p:nvSpPr>
          <p:cNvPr id="35843" name="文本框 4"/>
          <p:cNvSpPr txBox="1">
            <a:spLocks noChangeArrowheads="1"/>
          </p:cNvSpPr>
          <p:nvPr/>
        </p:nvSpPr>
        <p:spPr bwMode="auto">
          <a:xfrm>
            <a:off x="2309813" y="2768600"/>
            <a:ext cx="7558087" cy="132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000" b="1">
                <a:solidFill>
                  <a:srgbClr val="002060"/>
                </a:solidFill>
                <a:latin typeface="Calibri" panose="020F0502020204030204" pitchFamily="34" charset="0"/>
                <a:sym typeface="+mn-ea"/>
              </a:rPr>
              <a:t>对未来充满信心</a:t>
            </a:r>
            <a:endParaRPr lang="zh-CN" altLang="en-US" sz="8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3"/>
          <p:cNvGrpSpPr/>
          <p:nvPr/>
        </p:nvGrpSpPr>
        <p:grpSpPr bwMode="auto">
          <a:xfrm flipV="1">
            <a:off x="2105025" y="1652588"/>
            <a:ext cx="8990013" cy="80962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7629" y="846847"/>
              <a:ext cx="123637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4001" y="846847"/>
              <a:ext cx="1236372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0373" y="846847"/>
              <a:ext cx="1236371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745" y="846847"/>
              <a:ext cx="1236372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3117" y="846847"/>
              <a:ext cx="1236371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9489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052513" y="1020763"/>
            <a:ext cx="1144587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1052513" y="2111375"/>
            <a:ext cx="4535487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方正姚体" panose="02010601030101010101" charset="-122"/>
                <a:ea typeface="方正姚体" panose="02010601030101010101" charset="-122"/>
              </a:rPr>
              <a:t>某机构曾在八个城市进行调查，了解社会公众对食品安全的认知度，结果显示，城市居民日常生活中最不放心的食品类别为肉及肉制品，其次是乳及乳制品，食品安全环节中，百姓最不放心的是食品生产加工环节，其次是餐饮和集体供餐环节。</a:t>
            </a:r>
            <a:endParaRPr lang="zh-CN" altLang="en-US" sz="28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36868" name="文本框 2"/>
          <p:cNvSpPr txBox="1">
            <a:spLocks noChangeArrowheads="1"/>
          </p:cNvSpPr>
          <p:nvPr/>
        </p:nvSpPr>
        <p:spPr bwMode="auto">
          <a:xfrm>
            <a:off x="8320088" y="2171700"/>
            <a:ext cx="3395662" cy="433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国家采取了很多措施监管食品安全</a:t>
            </a:r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2800" b="1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我相信视频会越来越安全的</a:t>
            </a:r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现在的食品问题太多</a:t>
            </a:r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3200" b="1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在食品保障方面国家采取了哪些措施？</a:t>
            </a:r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5807075" y="4022725"/>
            <a:ext cx="2295525" cy="2271713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肘形连接符 8"/>
          <p:cNvCxnSpPr/>
          <p:nvPr/>
        </p:nvCxnSpPr>
        <p:spPr>
          <a:xfrm flipV="1">
            <a:off x="6994525" y="3611563"/>
            <a:ext cx="1479550" cy="274637"/>
          </a:xfrm>
          <a:prstGeom prst="bentConnector3">
            <a:avLst>
              <a:gd name="adj1" fmla="val 500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/>
          <p:nvPr/>
        </p:nvCxnSpPr>
        <p:spPr>
          <a:xfrm>
            <a:off x="7777163" y="4402138"/>
            <a:ext cx="696912" cy="657225"/>
          </a:xfrm>
          <a:prstGeom prst="bentConnector3">
            <a:avLst>
              <a:gd name="adj1" fmla="val 500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2050" idx="51"/>
          </p:cNvCxnSpPr>
          <p:nvPr/>
        </p:nvCxnSpPr>
        <p:spPr>
          <a:xfrm flipV="1">
            <a:off x="6208713" y="2332038"/>
            <a:ext cx="146050" cy="18811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54763" y="2332038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文本框 12"/>
          <p:cNvSpPr txBox="1">
            <a:spLocks noChangeArrowheads="1"/>
          </p:cNvSpPr>
          <p:nvPr/>
        </p:nvSpPr>
        <p:spPr bwMode="auto">
          <a:xfrm>
            <a:off x="4673600" y="781050"/>
            <a:ext cx="29019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方正姚体" panose="02010601030101010101" charset="-122"/>
                <a:ea typeface="方正姚体" panose="02010601030101010101" charset="-122"/>
              </a:rPr>
              <a:t>探究与分享</a:t>
            </a:r>
            <a:endParaRPr lang="zh-CN" altLang="en-US" sz="4000" b="1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31800" y="665163"/>
            <a:ext cx="51609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419600" y="1012825"/>
            <a:ext cx="3962400" cy="4832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方正宋黑简体" panose="02000000000000000000" charset="-122"/>
                <a:ea typeface="方正宋黑简体" panose="02000000000000000000" charset="-122"/>
              </a:rPr>
              <a:t>为保证食品安全，保障公众身体健康和生命安全，制定本法。在我国，国家高度重视食品安全，早在1995年就颁布了《中华人民共和国食品卫生法》。在此基础上，2009年2月28日，十一届全国人大常委会第七次会议通过了《中华人民共和国食品安全法》。</a:t>
            </a:r>
            <a:endParaRPr lang="zh-CN" altLang="en-US" sz="2800" b="1">
              <a:solidFill>
                <a:schemeClr val="tx1"/>
              </a:solidFill>
              <a:latin typeface="方正宋黑简体" panose="02000000000000000000" charset="-122"/>
              <a:ea typeface="方正宋黑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99500" y="930275"/>
            <a:ext cx="2952750" cy="4997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>
                <a:latin typeface="方正宋黑简体" panose="02000000000000000000" charset="-122"/>
                <a:ea typeface="方正宋黑简体" panose="02000000000000000000" charset="-122"/>
              </a:rPr>
              <a:t>除了食品问题，我国还有其它问题吗</a:t>
            </a:r>
            <a:r>
              <a:rPr lang="en-US" altLang="zh-CN" sz="6000" b="1">
                <a:latin typeface="方正宋黑简体" panose="02000000000000000000" charset="-122"/>
                <a:ea typeface="方正宋黑简体" panose="02000000000000000000" charset="-122"/>
              </a:rPr>
              <a:t>?</a:t>
            </a:r>
            <a:endParaRPr lang="en-US" altLang="zh-CN" sz="6000" b="1">
              <a:latin typeface="方正宋黑简体" panose="02000000000000000000" charset="-122"/>
              <a:ea typeface="方正宋黑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0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45"/>
          <p:cNvGrpSpPr/>
          <p:nvPr/>
        </p:nvGrpSpPr>
        <p:grpSpPr bwMode="auto">
          <a:xfrm>
            <a:off x="2144713" y="1514475"/>
            <a:ext cx="7689850" cy="868363"/>
            <a:chOff x="3179298" y="2231570"/>
            <a:chExt cx="6986491" cy="1027420"/>
          </a:xfrm>
        </p:grpSpPr>
        <p:sp>
          <p:nvSpPr>
            <p:cNvPr id="44" name="矩形 43"/>
            <p:cNvSpPr/>
            <p:nvPr/>
          </p:nvSpPr>
          <p:spPr>
            <a:xfrm>
              <a:off x="4656211" y="2231570"/>
              <a:ext cx="5509578" cy="10274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发展中问题</a:t>
              </a:r>
              <a:endParaRPr lang="zh-CN" altLang="en-US" sz="4800" b="1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179298" y="2231570"/>
              <a:ext cx="1962967" cy="1027420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endParaRPr lang="zh-CN" altLang="en-US" sz="4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2603500" y="3403600"/>
            <a:ext cx="6985000" cy="20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人均国内生产总值的世界排名还不高，发展中不平衡、不协调、不可持续的问题依然突出，居民收入差距依然较大，部分群众生活面临一些困难。</a:t>
            </a:r>
            <a:endParaRPr lang="zh-CN" altLang="en-US" sz="32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9" name="半闭框 48"/>
          <p:cNvSpPr/>
          <p:nvPr/>
        </p:nvSpPr>
        <p:spPr>
          <a:xfrm>
            <a:off x="2251075" y="2879725"/>
            <a:ext cx="352425" cy="33655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半闭框 49"/>
          <p:cNvSpPr/>
          <p:nvPr/>
        </p:nvSpPr>
        <p:spPr>
          <a:xfrm flipH="1" flipV="1">
            <a:off x="9680575" y="5748338"/>
            <a:ext cx="352425" cy="338137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25" y="1206500"/>
            <a:ext cx="78771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325" y="3702050"/>
            <a:ext cx="7877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文本框 7"/>
          <p:cNvSpPr txBox="1">
            <a:spLocks noChangeArrowheads="1"/>
          </p:cNvSpPr>
          <p:nvPr/>
        </p:nvSpPr>
        <p:spPr bwMode="auto">
          <a:xfrm>
            <a:off x="157163" y="388938"/>
            <a:ext cx="1187767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2016年人均GDP国内生产总值世界排名，中国只排名69位</a:t>
            </a:r>
            <a:endParaRPr lang="zh-CN" altLang="en-US" sz="36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20" name=" 220"/>
          <p:cNvSpPr/>
          <p:nvPr/>
        </p:nvSpPr>
        <p:spPr>
          <a:xfrm>
            <a:off x="133350" y="76200"/>
            <a:ext cx="960438" cy="42703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795963" y="2012950"/>
            <a:ext cx="4622800" cy="71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821988" y="2463800"/>
            <a:ext cx="2740025" cy="274161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064875" y="2724150"/>
            <a:ext cx="2239963" cy="223996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1323638" y="2971800"/>
            <a:ext cx="1730375" cy="17303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057063" y="3708400"/>
            <a:ext cx="257175" cy="257175"/>
          </a:xfrm>
          <a:prstGeom prst="ellipse">
            <a:avLst/>
          </a:prstGeom>
          <a:solidFill>
            <a:srgbClr val="0264A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953000" y="2012950"/>
            <a:ext cx="1143000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96000" y="2084388"/>
            <a:ext cx="34337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为祖国自豪的原因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96000" y="3541713"/>
            <a:ext cx="3433763" cy="582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发展中面临的问题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96000" y="5091113"/>
            <a:ext cx="4246563" cy="582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对未来充满信心的原因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95963" y="3476625"/>
            <a:ext cx="4622800" cy="7127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4953000" y="3487738"/>
            <a:ext cx="1143000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95963" y="5026025"/>
            <a:ext cx="4622800" cy="7127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4953000" y="5026025"/>
            <a:ext cx="1143000" cy="712788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94" name="组合 44"/>
          <p:cNvGrpSpPr/>
          <p:nvPr/>
        </p:nvGrpSpPr>
        <p:grpSpPr bwMode="auto">
          <a:xfrm>
            <a:off x="1257300" y="522288"/>
            <a:ext cx="3225800" cy="785812"/>
            <a:chOff x="1303936" y="528034"/>
            <a:chExt cx="2946093" cy="785611"/>
          </a:xfrm>
        </p:grpSpPr>
        <p:sp>
          <p:nvSpPr>
            <p:cNvPr id="41" name="任意多边形 40"/>
            <p:cNvSpPr/>
            <p:nvPr/>
          </p:nvSpPr>
          <p:spPr>
            <a:xfrm>
              <a:off x="3181491" y="528034"/>
              <a:ext cx="1068538" cy="785611"/>
            </a:xfrm>
            <a:custGeom>
              <a:avLst/>
              <a:gdLst>
                <a:gd name="connsiteX0" fmla="*/ 3219 w 3593205"/>
                <a:gd name="connsiteY0" fmla="*/ 0 h 785611"/>
                <a:gd name="connsiteX1" fmla="*/ 3280893 w 3593205"/>
                <a:gd name="connsiteY1" fmla="*/ 0 h 785611"/>
                <a:gd name="connsiteX2" fmla="*/ 3593205 w 3593205"/>
                <a:gd name="connsiteY2" fmla="*/ 785611 h 785611"/>
                <a:gd name="connsiteX3" fmla="*/ 0 w 3593205"/>
                <a:gd name="connsiteY3" fmla="*/ 785611 h 785611"/>
                <a:gd name="connsiteX4" fmla="*/ 0 w 3593205"/>
                <a:gd name="connsiteY4" fmla="*/ 8097 h 785611"/>
                <a:gd name="connsiteX5" fmla="*/ 3219 w 3593205"/>
                <a:gd name="connsiteY5" fmla="*/ 0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3205" h="785611">
                  <a:moveTo>
                    <a:pt x="3219" y="0"/>
                  </a:moveTo>
                  <a:lnTo>
                    <a:pt x="3280893" y="0"/>
                  </a:lnTo>
                  <a:lnTo>
                    <a:pt x="3593205" y="785611"/>
                  </a:lnTo>
                  <a:lnTo>
                    <a:pt x="0" y="785611"/>
                  </a:lnTo>
                  <a:lnTo>
                    <a:pt x="0" y="8097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303936" y="528034"/>
              <a:ext cx="1877555" cy="7856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20500" name="文本框 42"/>
            <p:cNvSpPr txBox="1">
              <a:spLocks noChangeArrowheads="1"/>
            </p:cNvSpPr>
            <p:nvPr/>
          </p:nvSpPr>
          <p:spPr bwMode="auto">
            <a:xfrm>
              <a:off x="3284820" y="548992"/>
              <a:ext cx="794674" cy="737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en-US" altLang="zh-CN" sz="2400">
                <a:solidFill>
                  <a:schemeClr val="bg1"/>
                </a:solidFill>
                <a:latin typeface="方正粗宋简体"/>
                <a:ea typeface="方正粗宋简体"/>
                <a:cs typeface="方正粗宋简体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687092" y="961310"/>
              <a:ext cx="14208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1257300" y="569913"/>
            <a:ext cx="20113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自学问题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47" name="等腰三角形 46"/>
          <p:cNvSpPr/>
          <p:nvPr/>
        </p:nvSpPr>
        <p:spPr>
          <a:xfrm>
            <a:off x="4065588" y="1033463"/>
            <a:ext cx="120650" cy="2921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49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3288" y="1928813"/>
            <a:ext cx="3438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839200" y="428625"/>
            <a:ext cx="3124200" cy="550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2017年2月28日，国家统计局发布的《2016年国民经济和社会发展统计公报》称:"按照每人每年2300元的农村贫困标准计算，2016年我国农村贫困人口为4335万人</a:t>
            </a:r>
            <a:endParaRPr lang="zh-CN" altLang="en-US" sz="32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80038" y="695325"/>
            <a:ext cx="6675437" cy="542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6473825" y="1123950"/>
            <a:ext cx="4972050" cy="4830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方正姚体" panose="02010601030101010101" charset="-122"/>
                <a:ea typeface="方正姚体" panose="02010601030101010101" charset="-122"/>
              </a:rPr>
              <a:t>刘强东称：“我们中国人富到什么程度了?大家都知道，富到了赚一个亿都是个小目标，富到了一个月赚几十亿已经让人很痛苦的时候了，据说在中国，千万富翁亿万富翁早就已经超过了一百万，在这么庞大的富人群体里面只要有百分之十的人站出来，去每个村做一个名誉村长，用你的所有资源去帮助这个村。”</a:t>
            </a:r>
            <a:endParaRPr lang="zh-CN" altLang="en-US" sz="28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1987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988" y="107950"/>
            <a:ext cx="58166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4425950" y="1473200"/>
            <a:ext cx="1196975" cy="3625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/>
              <a:t>贫富差距</a:t>
            </a:r>
            <a:endParaRPr lang="zh-CN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 idx="4294967295"/>
          </p:nvPr>
        </p:nvSpPr>
        <p:spPr>
          <a:xfrm>
            <a:off x="3230563" y="155575"/>
            <a:ext cx="5243512" cy="1327150"/>
          </a:xfrm>
        </p:spPr>
        <p:txBody>
          <a:bodyPr/>
          <a:lstStyle/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还有这么多问题呐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742238" y="1711325"/>
            <a:ext cx="3413125" cy="4351338"/>
          </a:xfrm>
        </p:spPr>
        <p:txBody>
          <a:bodyPr/>
          <a:lstStyle/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房价　　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物价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腐败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教育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裸官和投资移民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恶性车祸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环境保护　　　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恶性事故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b="1" smtClean="0">
                <a:latin typeface="方正姚体" panose="02010601030101010101" charset="-122"/>
                <a:ea typeface="方正姚体" panose="02010601030101010101" charset="-122"/>
              </a:rPr>
              <a:t>强拆</a:t>
            </a:r>
            <a:endParaRPr lang="zh-CN" altLang="en-US" b="1" smtClean="0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3011" name="图片 3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 bwMode="auto">
          <a:xfrm>
            <a:off x="819150" y="1619250"/>
            <a:ext cx="6327775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4925" y="12700"/>
            <a:ext cx="591185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12700"/>
            <a:ext cx="6099175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2217738" y="914400"/>
            <a:ext cx="7756525" cy="2800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/>
              <a:t>这是我们比较关心的</a:t>
            </a:r>
            <a:endParaRPr lang="zh-CN" altLang="en-US" sz="88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287588" y="3713163"/>
            <a:ext cx="370046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6172200" y="3713163"/>
            <a:ext cx="380206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/>
          <p:cNvSpPr txBox="1">
            <a:spLocks noChangeArrowheads="1"/>
          </p:cNvSpPr>
          <p:nvPr/>
        </p:nvSpPr>
        <p:spPr bwMode="auto">
          <a:xfrm>
            <a:off x="282575" y="250825"/>
            <a:ext cx="1012825" cy="441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Calibri" panose="020F0502020204030204" pitchFamily="34" charset="0"/>
              </a:rPr>
              <a:t>请相信政府</a:t>
            </a:r>
            <a:endParaRPr lang="zh-CN" altLang="en-US" sz="5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236200" y="571500"/>
            <a:ext cx="920750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为什么？</a:t>
            </a:r>
            <a:endParaRPr lang="zh-CN" altLang="en-US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组合 3"/>
          <p:cNvGrpSpPr/>
          <p:nvPr/>
        </p:nvGrpSpPr>
        <p:grpSpPr bwMode="auto">
          <a:xfrm flipV="1">
            <a:off x="2151063" y="844550"/>
            <a:ext cx="8988425" cy="79375"/>
            <a:chOff x="2151257" y="846847"/>
            <a:chExt cx="8654604" cy="77273"/>
          </a:xfrm>
        </p:grpSpPr>
        <p:sp>
          <p:nvSpPr>
            <p:cNvPr id="2" name="矩形 1"/>
            <p:cNvSpPr/>
            <p:nvPr/>
          </p:nvSpPr>
          <p:spPr>
            <a:xfrm>
              <a:off x="2151257" y="846847"/>
              <a:ext cx="123659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7847" y="846847"/>
              <a:ext cx="123659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4438" y="846847"/>
              <a:ext cx="123659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1028" y="846847"/>
              <a:ext cx="123506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089" y="846847"/>
              <a:ext cx="123659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2680" y="846847"/>
              <a:ext cx="123659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9270" y="846847"/>
              <a:ext cx="1236591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039813" y="198438"/>
            <a:ext cx="1143000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039813" y="2298700"/>
            <a:ext cx="6678612" cy="310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国家正在采取各种积极措施稳增长、促改革、调结构、惠民生、防风险，着力解决各种发展中的问题，不断取得积极成效，这让我们对国家的未来发展更加充满信心和期待。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4" name="文本框 36"/>
          <p:cNvSpPr txBox="1">
            <a:spLocks noChangeArrowheads="1"/>
          </p:cNvSpPr>
          <p:nvPr/>
        </p:nvSpPr>
        <p:spPr bwMode="auto">
          <a:xfrm>
            <a:off x="1039813" y="1301750"/>
            <a:ext cx="2395537" cy="52228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35350" y="1301750"/>
            <a:ext cx="2784475" cy="5222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满满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6" name="文本框 48"/>
          <p:cNvSpPr txBox="1">
            <a:spLocks noChangeArrowheads="1"/>
          </p:cNvSpPr>
          <p:nvPr/>
        </p:nvSpPr>
        <p:spPr bwMode="auto">
          <a:xfrm>
            <a:off x="1162050" y="5667375"/>
            <a:ext cx="10099675" cy="4603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未来会更好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7" name="文本框 4"/>
          <p:cNvSpPr txBox="1">
            <a:spLocks noChangeArrowheads="1"/>
          </p:cNvSpPr>
          <p:nvPr/>
        </p:nvSpPr>
        <p:spPr bwMode="auto">
          <a:xfrm>
            <a:off x="4359275" y="98425"/>
            <a:ext cx="4572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方正姚体" panose="02010601030101010101" charset="-122"/>
                <a:ea typeface="方正姚体" panose="02010601030101010101" charset="-122"/>
              </a:rPr>
              <a:t>对未来充满信心</a:t>
            </a:r>
            <a:endParaRPr lang="zh-CN" altLang="en-US" sz="36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6088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2100263"/>
            <a:ext cx="374491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56250" y="42863"/>
            <a:ext cx="668655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文本框 2"/>
          <p:cNvSpPr txBox="1">
            <a:spLocks noChangeArrowheads="1"/>
          </p:cNvSpPr>
          <p:nvPr/>
        </p:nvSpPr>
        <p:spPr bwMode="auto">
          <a:xfrm>
            <a:off x="60325" y="301625"/>
            <a:ext cx="5622925" cy="6000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十八大以来，我国经济社会发展取得辉煌成就。从经济增长看，过去4年经济年均增长7.2%，对全球经济增长贡献率年均超过30%。预计今年6.5%左右的预期增长目标将顺利实现，并能争取更好的结果，经济总量将超80万亿元；从发展质量看，经济结构不断调整优化，实现了需求结构“消费超投资”、产业结构“三产超二产”，最终消费和服务业对经济发展支撑作用进一步增强；从人民生活看，全国城镇新增就业人数连续4年年均1300万人以上，今年前9个月新增1097万人；4年脱贫5500多万人，今年将再减少贫困人口1000万以上，贫困发生率可望降到4%以下，基本完成580多万人的易地扶贫搬迁建设任务。</a:t>
            </a:r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56250" y="42863"/>
            <a:ext cx="6451600" cy="118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/>
              <a:t>十九大聚焦中国经济新闻发布会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60850" y="1593850"/>
            <a:ext cx="3670300" cy="36703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79925" y="1839913"/>
            <a:ext cx="3232150" cy="323215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27575" y="2055813"/>
            <a:ext cx="2741613" cy="274161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972050" y="2316163"/>
            <a:ext cx="2239963" cy="223996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230813" y="2563813"/>
            <a:ext cx="1730375" cy="17303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67413" y="3300413"/>
            <a:ext cx="257175" cy="257175"/>
          </a:xfrm>
          <a:prstGeom prst="ellipse">
            <a:avLst/>
          </a:prstGeom>
          <a:solidFill>
            <a:srgbClr val="0264A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87800" y="1320800"/>
            <a:ext cx="4216400" cy="4216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38563" y="1071563"/>
            <a:ext cx="4714875" cy="47148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519488" y="852488"/>
            <a:ext cx="5153025" cy="51530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40088" y="573088"/>
            <a:ext cx="5711825" cy="57118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960688" y="293688"/>
            <a:ext cx="6270625" cy="6270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701925" y="34925"/>
            <a:ext cx="6788150" cy="678815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74913" y="-192088"/>
            <a:ext cx="7242175" cy="72421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201863" y="-465138"/>
            <a:ext cx="7788275" cy="77882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960563" y="-706438"/>
            <a:ext cx="8270875" cy="82708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727200" y="-939800"/>
            <a:ext cx="8737600" cy="87376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492250" y="-1189038"/>
            <a:ext cx="9236075" cy="92360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230313" y="-1430338"/>
            <a:ext cx="9717087" cy="97186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84250" y="-1682750"/>
            <a:ext cx="10223500" cy="102235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47713" y="-1935163"/>
            <a:ext cx="10726737" cy="1072832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1013" y="-2185988"/>
            <a:ext cx="11229975" cy="112299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93675" y="-2463800"/>
            <a:ext cx="11796713" cy="117983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0" y="4146550"/>
            <a:ext cx="12192000" cy="2711450"/>
          </a:xfrm>
          <a:custGeom>
            <a:avLst/>
            <a:gdLst>
              <a:gd name="connsiteX0" fmla="*/ 0 w 12192000"/>
              <a:gd name="connsiteY0" fmla="*/ 0 h 2711003"/>
              <a:gd name="connsiteX1" fmla="*/ 12192000 w 12192000"/>
              <a:gd name="connsiteY1" fmla="*/ 0 h 2711003"/>
              <a:gd name="connsiteX2" fmla="*/ 12192000 w 12192000"/>
              <a:gd name="connsiteY2" fmla="*/ 2711003 h 2711003"/>
              <a:gd name="connsiteX3" fmla="*/ 0 w 12192000"/>
              <a:gd name="connsiteY3" fmla="*/ 2711003 h 271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11003">
                <a:moveTo>
                  <a:pt x="0" y="0"/>
                </a:moveTo>
                <a:lnTo>
                  <a:pt x="12192000" y="0"/>
                </a:lnTo>
                <a:lnTo>
                  <a:pt x="12192000" y="2711003"/>
                </a:lnTo>
                <a:lnTo>
                  <a:pt x="0" y="2711003"/>
                </a:lnTo>
                <a:close/>
              </a:path>
            </a:pathLst>
          </a:custGeom>
          <a:solidFill>
            <a:srgbClr val="026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latin typeface="方正姚体" panose="02010601030101010101" charset="-122"/>
                <a:ea typeface="方正姚体" panose="02010601030101010101" charset="-122"/>
              </a:rPr>
              <a:t>精准扶贫：是粗放扶贫的对称，是指针对不同贫困区域环境、不同贫困农户状况，运用科学有效程序对扶贫对象实施精确识别、精确帮扶、精确管理的治贫方式。一般来说，精准扶贫主要是就贫困居民而言的，谁贫困就扶持谁。</a:t>
            </a:r>
            <a:endParaRPr lang="zh-CN" altLang="en-US" sz="3200" b="1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271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53" name="文本框 1"/>
          <p:cNvSpPr txBox="1">
            <a:spLocks noChangeArrowheads="1"/>
          </p:cNvSpPr>
          <p:nvPr/>
        </p:nvSpPr>
        <p:spPr bwMode="auto">
          <a:xfrm>
            <a:off x="3184525" y="1339850"/>
            <a:ext cx="567055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>
                <a:latin typeface="Calibri" panose="020F0502020204030204" pitchFamily="34" charset="0"/>
              </a:rPr>
              <a:t>精准扶贫</a:t>
            </a:r>
            <a:endParaRPr lang="zh-CN" altLang="en-US" sz="9600" b="1">
              <a:latin typeface="Calibri" panose="020F0502020204030204" pitchFamily="34" charset="0"/>
            </a:endParaRPr>
          </a:p>
        </p:txBody>
      </p:sp>
      <p:pic>
        <p:nvPicPr>
          <p:cNvPr id="48154" name="图片 2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 bwMode="auto">
          <a:xfrm>
            <a:off x="193675" y="395288"/>
            <a:ext cx="20637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17年央视广告精准扶贫-贵州麻江蓝莓60s_高清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54275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文本框 3"/>
          <p:cNvSpPr txBox="1">
            <a:spLocks noChangeArrowheads="1"/>
          </p:cNvSpPr>
          <p:nvPr/>
        </p:nvSpPr>
        <p:spPr bwMode="auto">
          <a:xfrm>
            <a:off x="649288" y="1150938"/>
            <a:ext cx="798512" cy="455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央视精准扶贫广告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4875" y="2352675"/>
            <a:ext cx="7572375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/>
              <a:t>贫困人口</a:t>
            </a:r>
            <a:endParaRPr lang="zh-CN" altLang="en-US" sz="60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/>
              <a:t>需要我们大家的帮助。</a:t>
            </a:r>
            <a:endParaRPr lang="zh-CN" alt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1617663" y="5643563"/>
            <a:ext cx="2955925" cy="977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400" b="1" kern="0" dirty="0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Arial" panose="02080604020202020204" pitchFamily="34" charset="0"/>
              </a:rPr>
              <a:t>坚持把培育生态文化作为重要支撑。</a:t>
            </a:r>
            <a:endParaRPr lang="da-DK" altLang="zh-CN" sz="2400" b="1" kern="0" dirty="0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Arial" panose="02080604020202020204" pitchFamily="34" charset="0"/>
            </a:endParaRPr>
          </a:p>
        </p:txBody>
      </p:sp>
      <p:sp>
        <p:nvSpPr>
          <p:cNvPr id="3" name="KSO_Shape"/>
          <p:cNvSpPr/>
          <p:nvPr>
            <p:custDataLst>
              <p:tags r:id="rId2"/>
            </p:custDataLst>
          </p:nvPr>
        </p:nvSpPr>
        <p:spPr>
          <a:xfrm rot="16200000" flipV="1">
            <a:off x="926307" y="2423319"/>
            <a:ext cx="1411287" cy="2740025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3"/>
            </p:custDataLst>
          </p:nvPr>
        </p:nvSpPr>
        <p:spPr>
          <a:xfrm rot="5400000">
            <a:off x="2791619" y="3861594"/>
            <a:ext cx="1411288" cy="215265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4"/>
            </p:custDataLst>
          </p:nvPr>
        </p:nvSpPr>
        <p:spPr>
          <a:xfrm rot="16200000" flipV="1">
            <a:off x="4362450" y="2716213"/>
            <a:ext cx="1411287" cy="2154238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5"/>
            </p:custDataLst>
          </p:nvPr>
        </p:nvSpPr>
        <p:spPr>
          <a:xfrm rot="5400000">
            <a:off x="5933281" y="3861594"/>
            <a:ext cx="1411288" cy="215265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6"/>
            </p:custDataLst>
          </p:nvPr>
        </p:nvSpPr>
        <p:spPr>
          <a:xfrm rot="16200000" flipV="1">
            <a:off x="7504906" y="2717007"/>
            <a:ext cx="1411287" cy="215265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7"/>
            </p:custDataLst>
          </p:nvPr>
        </p:nvSpPr>
        <p:spPr>
          <a:xfrm rot="5400000">
            <a:off x="9922669" y="3012281"/>
            <a:ext cx="261938" cy="2701925"/>
          </a:xfrm>
          <a:custGeom>
            <a:avLst/>
            <a:gdLst>
              <a:gd name="connsiteX0" fmla="*/ 0 w 214382"/>
              <a:gd name="connsiteY0" fmla="*/ 1499785 h 1499785"/>
              <a:gd name="connsiteX1" fmla="*/ 0 w 214382"/>
              <a:gd name="connsiteY1" fmla="*/ 0 h 1499785"/>
              <a:gd name="connsiteX2" fmla="*/ 214382 w 214382"/>
              <a:gd name="connsiteY2" fmla="*/ 0 h 1499785"/>
              <a:gd name="connsiteX3" fmla="*/ 214382 w 214382"/>
              <a:gd name="connsiteY3" fmla="*/ 1499785 h 149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82" h="1499785">
                <a:moveTo>
                  <a:pt x="0" y="1499785"/>
                </a:moveTo>
                <a:lnTo>
                  <a:pt x="0" y="0"/>
                </a:lnTo>
                <a:lnTo>
                  <a:pt x="214382" y="0"/>
                </a:lnTo>
                <a:lnTo>
                  <a:pt x="214382" y="149978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6629400" y="5599113"/>
            <a:ext cx="3162300" cy="1068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400" b="1" kern="0" dirty="0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Arial" panose="02080604020202020204" pitchFamily="34" charset="0"/>
              </a:rPr>
              <a:t>坚持把重点突破和整体推进作为工作方式。</a:t>
            </a:r>
            <a:endParaRPr lang="da-DK" altLang="zh-CN" sz="2400" b="1" kern="0" dirty="0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Arial" panose="0208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9"/>
            </p:custDataLst>
          </p:nvPr>
        </p:nvSpPr>
        <p:spPr>
          <a:xfrm>
            <a:off x="146050" y="1438275"/>
            <a:ext cx="3292475" cy="1441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400" b="1" kern="0" dirty="0">
                <a:latin typeface="方正姚体" panose="02010601030101010101" charset="-122"/>
                <a:ea typeface="方正姚体" panose="02010601030101010101" charset="-122"/>
                <a:sym typeface="Arial" panose="02080604020202020204" pitchFamily="34" charset="0"/>
              </a:rPr>
              <a:t>　</a:t>
            </a:r>
            <a:r>
              <a:rPr lang="da-DK" altLang="zh-CN" sz="2400" b="1" kern="0" dirty="0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Arial" panose="02080604020202020204" pitchFamily="34" charset="0"/>
              </a:rPr>
              <a:t>坚持把节约优先、保护优先、自然恢复为主作为基本方针</a:t>
            </a:r>
            <a:endParaRPr lang="da-DK" altLang="zh-CN" sz="2400" b="1" kern="0" dirty="0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Arial" panose="0208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3990975" y="1485900"/>
            <a:ext cx="3133725" cy="1347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400" b="1" kern="0" dirty="0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Arial" panose="02080604020202020204" pitchFamily="34" charset="0"/>
              </a:rPr>
              <a:t>坚持把绿色发展、循环发展、低碳发展作为基本途径。</a:t>
            </a:r>
            <a:endParaRPr lang="da-DK" altLang="zh-CN" sz="2400" b="1" kern="0" dirty="0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Arial" panose="0208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11"/>
            </p:custDataLst>
          </p:nvPr>
        </p:nvSpPr>
        <p:spPr>
          <a:xfrm>
            <a:off x="7680325" y="1546225"/>
            <a:ext cx="2908300" cy="12874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400" b="1" kern="0" dirty="0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Arial" panose="02080604020202020204" pitchFamily="34" charset="0"/>
              </a:rPr>
              <a:t>坚持把深化改革和创新驱动作为基本动力。</a:t>
            </a:r>
            <a:endParaRPr lang="da-DK" altLang="zh-CN" sz="2400" b="1" kern="0" dirty="0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Arial" panose="0208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5" y="4010025"/>
            <a:ext cx="11634788" cy="706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中共中央国务院关于加快推进生态文明建设的意见</a:t>
            </a:r>
            <a:endParaRPr lang="zh-CN" altLang="en-US" sz="40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0189" name="文本框 3"/>
          <p:cNvSpPr txBox="1">
            <a:spLocks noChangeArrowheads="1"/>
          </p:cNvSpPr>
          <p:nvPr/>
        </p:nvSpPr>
        <p:spPr bwMode="auto">
          <a:xfrm>
            <a:off x="3959225" y="182563"/>
            <a:ext cx="3535363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相关链接</a:t>
            </a:r>
            <a:endParaRPr lang="zh-CN" altLang="en-US" sz="60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73"/>
          <p:cNvSpPr/>
          <p:nvPr/>
        </p:nvSpPr>
        <p:spPr>
          <a:xfrm>
            <a:off x="1188884" y="2797591"/>
            <a:ext cx="2682156" cy="714508"/>
          </a:xfrm>
          <a:prstGeom prst="parallelogram">
            <a:avLst>
              <a:gd name="adj" fmla="val 216581"/>
            </a:avLst>
          </a:prstGeom>
          <a:solidFill>
            <a:srgbClr val="000000">
              <a:alpha val="20000"/>
            </a:srgbClr>
          </a:solidFill>
          <a:ln w="9525" cap="flat" cmpd="sng" algn="ctr">
            <a:noFill/>
            <a:prstDash val="solid"/>
          </a:ln>
          <a:effectLst>
            <a:softEdge rad="1651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8" name="Parallelogram 70"/>
          <p:cNvSpPr/>
          <p:nvPr/>
        </p:nvSpPr>
        <p:spPr>
          <a:xfrm flipH="1">
            <a:off x="7042156" y="2797591"/>
            <a:ext cx="2682156" cy="714508"/>
          </a:xfrm>
          <a:prstGeom prst="parallelogram">
            <a:avLst>
              <a:gd name="adj" fmla="val 216581"/>
            </a:avLst>
          </a:prstGeom>
          <a:solidFill>
            <a:srgbClr val="000000">
              <a:alpha val="20000"/>
            </a:srgbClr>
          </a:solidFill>
          <a:ln w="9525" cap="flat" cmpd="sng" algn="ctr">
            <a:noFill/>
            <a:prstDash val="solid"/>
          </a:ln>
          <a:effectLst>
            <a:softEdge rad="1651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9" name="Parallelogram 71"/>
          <p:cNvSpPr/>
          <p:nvPr/>
        </p:nvSpPr>
        <p:spPr>
          <a:xfrm>
            <a:off x="4069607" y="2739171"/>
            <a:ext cx="1516957" cy="714508"/>
          </a:xfrm>
          <a:prstGeom prst="parallelogram">
            <a:avLst>
              <a:gd name="adj" fmla="val 110427"/>
            </a:avLst>
          </a:prstGeom>
          <a:solidFill>
            <a:srgbClr val="000000">
              <a:alpha val="20000"/>
            </a:srgbClr>
          </a:solidFill>
          <a:ln w="9525" cap="flat" cmpd="sng" algn="ctr">
            <a:noFill/>
            <a:prstDash val="solid"/>
          </a:ln>
          <a:effectLst>
            <a:softEdge rad="1651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0" name="Parallelogram 72"/>
          <p:cNvSpPr/>
          <p:nvPr/>
        </p:nvSpPr>
        <p:spPr>
          <a:xfrm flipH="1">
            <a:off x="5658058" y="2805211"/>
            <a:ext cx="1516957" cy="714508"/>
          </a:xfrm>
          <a:prstGeom prst="parallelogram">
            <a:avLst>
              <a:gd name="adj" fmla="val 110427"/>
            </a:avLst>
          </a:prstGeom>
          <a:solidFill>
            <a:srgbClr val="000000">
              <a:alpha val="20000"/>
            </a:srgbClr>
          </a:solidFill>
          <a:ln w="9525" cap="flat" cmpd="sng" algn="ctr">
            <a:noFill/>
            <a:prstDash val="solid"/>
          </a:ln>
          <a:effectLst>
            <a:softEdge rad="1651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52" name="Group 8"/>
          <p:cNvGrpSpPr/>
          <p:nvPr/>
        </p:nvGrpSpPr>
        <p:grpSpPr bwMode="auto">
          <a:xfrm>
            <a:off x="2030413" y="1419225"/>
            <a:ext cx="2039937" cy="1833563"/>
            <a:chOff x="1985963" y="0"/>
            <a:chExt cx="5172076" cy="6858000"/>
          </a:xfrm>
        </p:grpSpPr>
        <p:sp>
          <p:nvSpPr>
            <p:cNvPr id="68" name="Freeform 5"/>
            <p:cNvSpPr/>
            <p:nvPr/>
          </p:nvSpPr>
          <p:spPr bwMode="auto">
            <a:xfrm>
              <a:off x="5600380" y="0"/>
              <a:ext cx="1557659" cy="5326084"/>
            </a:xfrm>
            <a:custGeom>
              <a:avLst/>
              <a:gdLst/>
              <a:ahLst/>
              <a:cxnLst>
                <a:cxn ang="0">
                  <a:pos x="683" y="3355"/>
                </a:cxn>
                <a:cxn ang="0">
                  <a:pos x="683" y="3355"/>
                </a:cxn>
                <a:cxn ang="0">
                  <a:pos x="707" y="3354"/>
                </a:cxn>
                <a:cxn ang="0">
                  <a:pos x="727" y="3350"/>
                </a:cxn>
                <a:cxn ang="0">
                  <a:pos x="748" y="3344"/>
                </a:cxn>
                <a:cxn ang="0">
                  <a:pos x="766" y="3336"/>
                </a:cxn>
                <a:cxn ang="0">
                  <a:pos x="785" y="3325"/>
                </a:cxn>
                <a:cxn ang="0">
                  <a:pos x="801" y="3314"/>
                </a:cxn>
                <a:cxn ang="0">
                  <a:pos x="817" y="3300"/>
                </a:cxn>
                <a:cxn ang="0">
                  <a:pos x="831" y="3286"/>
                </a:cxn>
                <a:cxn ang="0">
                  <a:pos x="845" y="3269"/>
                </a:cxn>
                <a:cxn ang="0">
                  <a:pos x="857" y="3252"/>
                </a:cxn>
                <a:cxn ang="0">
                  <a:pos x="868" y="3233"/>
                </a:cxn>
                <a:cxn ang="0">
                  <a:pos x="879" y="3214"/>
                </a:cxn>
                <a:cxn ang="0">
                  <a:pos x="889" y="3194"/>
                </a:cxn>
                <a:cxn ang="0">
                  <a:pos x="896" y="3173"/>
                </a:cxn>
                <a:cxn ang="0">
                  <a:pos x="912" y="3133"/>
                </a:cxn>
                <a:cxn ang="0">
                  <a:pos x="925" y="3090"/>
                </a:cxn>
                <a:cxn ang="0">
                  <a:pos x="934" y="3050"/>
                </a:cxn>
                <a:cxn ang="0">
                  <a:pos x="940" y="3012"/>
                </a:cxn>
                <a:cxn ang="0">
                  <a:pos x="947" y="2979"/>
                </a:cxn>
                <a:cxn ang="0">
                  <a:pos x="951" y="2928"/>
                </a:cxn>
                <a:cxn ang="0">
                  <a:pos x="953" y="2909"/>
                </a:cxn>
                <a:cxn ang="0">
                  <a:pos x="981" y="0"/>
                </a:cxn>
                <a:cxn ang="0">
                  <a:pos x="353" y="0"/>
                </a:cxn>
                <a:cxn ang="0">
                  <a:pos x="270" y="2909"/>
                </a:cxn>
                <a:cxn ang="0">
                  <a:pos x="270" y="2909"/>
                </a:cxn>
                <a:cxn ang="0">
                  <a:pos x="268" y="2928"/>
                </a:cxn>
                <a:cxn ang="0">
                  <a:pos x="264" y="2979"/>
                </a:cxn>
                <a:cxn ang="0">
                  <a:pos x="257" y="3012"/>
                </a:cxn>
                <a:cxn ang="0">
                  <a:pos x="251" y="3050"/>
                </a:cxn>
                <a:cxn ang="0">
                  <a:pos x="242" y="3090"/>
                </a:cxn>
                <a:cxn ang="0">
                  <a:pos x="229" y="3133"/>
                </a:cxn>
                <a:cxn ang="0">
                  <a:pos x="213" y="3173"/>
                </a:cxn>
                <a:cxn ang="0">
                  <a:pos x="206" y="3194"/>
                </a:cxn>
                <a:cxn ang="0">
                  <a:pos x="195" y="3214"/>
                </a:cxn>
                <a:cxn ang="0">
                  <a:pos x="185" y="3233"/>
                </a:cxn>
                <a:cxn ang="0">
                  <a:pos x="174" y="3252"/>
                </a:cxn>
                <a:cxn ang="0">
                  <a:pos x="162" y="3269"/>
                </a:cxn>
                <a:cxn ang="0">
                  <a:pos x="148" y="3286"/>
                </a:cxn>
                <a:cxn ang="0">
                  <a:pos x="134" y="3300"/>
                </a:cxn>
                <a:cxn ang="0">
                  <a:pos x="118" y="3314"/>
                </a:cxn>
                <a:cxn ang="0">
                  <a:pos x="101" y="3325"/>
                </a:cxn>
                <a:cxn ang="0">
                  <a:pos x="83" y="3336"/>
                </a:cxn>
                <a:cxn ang="0">
                  <a:pos x="65" y="3344"/>
                </a:cxn>
                <a:cxn ang="0">
                  <a:pos x="44" y="3350"/>
                </a:cxn>
                <a:cxn ang="0">
                  <a:pos x="22" y="3354"/>
                </a:cxn>
                <a:cxn ang="0">
                  <a:pos x="0" y="3355"/>
                </a:cxn>
                <a:cxn ang="0">
                  <a:pos x="683" y="3355"/>
                </a:cxn>
              </a:cxnLst>
              <a:rect l="0" t="0" r="r" b="b"/>
              <a:pathLst>
                <a:path w="981" h="3355">
                  <a:moveTo>
                    <a:pt x="683" y="3355"/>
                  </a:moveTo>
                  <a:lnTo>
                    <a:pt x="683" y="3355"/>
                  </a:lnTo>
                  <a:lnTo>
                    <a:pt x="707" y="3354"/>
                  </a:lnTo>
                  <a:lnTo>
                    <a:pt x="727" y="3350"/>
                  </a:lnTo>
                  <a:lnTo>
                    <a:pt x="748" y="3344"/>
                  </a:lnTo>
                  <a:lnTo>
                    <a:pt x="766" y="3336"/>
                  </a:lnTo>
                  <a:lnTo>
                    <a:pt x="785" y="3325"/>
                  </a:lnTo>
                  <a:lnTo>
                    <a:pt x="801" y="3314"/>
                  </a:lnTo>
                  <a:lnTo>
                    <a:pt x="817" y="3300"/>
                  </a:lnTo>
                  <a:lnTo>
                    <a:pt x="831" y="3286"/>
                  </a:lnTo>
                  <a:lnTo>
                    <a:pt x="845" y="3269"/>
                  </a:lnTo>
                  <a:lnTo>
                    <a:pt x="857" y="3252"/>
                  </a:lnTo>
                  <a:lnTo>
                    <a:pt x="868" y="3233"/>
                  </a:lnTo>
                  <a:lnTo>
                    <a:pt x="879" y="3214"/>
                  </a:lnTo>
                  <a:lnTo>
                    <a:pt x="889" y="3194"/>
                  </a:lnTo>
                  <a:lnTo>
                    <a:pt x="896" y="3173"/>
                  </a:lnTo>
                  <a:lnTo>
                    <a:pt x="912" y="3133"/>
                  </a:lnTo>
                  <a:lnTo>
                    <a:pt x="925" y="3090"/>
                  </a:lnTo>
                  <a:lnTo>
                    <a:pt x="934" y="3050"/>
                  </a:lnTo>
                  <a:lnTo>
                    <a:pt x="940" y="3012"/>
                  </a:lnTo>
                  <a:lnTo>
                    <a:pt x="947" y="2979"/>
                  </a:lnTo>
                  <a:lnTo>
                    <a:pt x="951" y="2928"/>
                  </a:lnTo>
                  <a:lnTo>
                    <a:pt x="953" y="2909"/>
                  </a:lnTo>
                  <a:lnTo>
                    <a:pt x="981" y="0"/>
                  </a:lnTo>
                  <a:lnTo>
                    <a:pt x="353" y="0"/>
                  </a:lnTo>
                  <a:lnTo>
                    <a:pt x="270" y="2909"/>
                  </a:lnTo>
                  <a:lnTo>
                    <a:pt x="270" y="2909"/>
                  </a:lnTo>
                  <a:lnTo>
                    <a:pt x="268" y="2928"/>
                  </a:lnTo>
                  <a:lnTo>
                    <a:pt x="264" y="2979"/>
                  </a:lnTo>
                  <a:lnTo>
                    <a:pt x="257" y="3012"/>
                  </a:lnTo>
                  <a:lnTo>
                    <a:pt x="251" y="3050"/>
                  </a:lnTo>
                  <a:lnTo>
                    <a:pt x="242" y="3090"/>
                  </a:lnTo>
                  <a:lnTo>
                    <a:pt x="229" y="3133"/>
                  </a:lnTo>
                  <a:lnTo>
                    <a:pt x="213" y="3173"/>
                  </a:lnTo>
                  <a:lnTo>
                    <a:pt x="206" y="3194"/>
                  </a:lnTo>
                  <a:lnTo>
                    <a:pt x="195" y="3214"/>
                  </a:lnTo>
                  <a:lnTo>
                    <a:pt x="185" y="3233"/>
                  </a:lnTo>
                  <a:lnTo>
                    <a:pt x="174" y="3252"/>
                  </a:lnTo>
                  <a:lnTo>
                    <a:pt x="162" y="3269"/>
                  </a:lnTo>
                  <a:lnTo>
                    <a:pt x="148" y="3286"/>
                  </a:lnTo>
                  <a:lnTo>
                    <a:pt x="134" y="3300"/>
                  </a:lnTo>
                  <a:lnTo>
                    <a:pt x="118" y="3314"/>
                  </a:lnTo>
                  <a:lnTo>
                    <a:pt x="101" y="3325"/>
                  </a:lnTo>
                  <a:lnTo>
                    <a:pt x="83" y="3336"/>
                  </a:lnTo>
                  <a:lnTo>
                    <a:pt x="65" y="3344"/>
                  </a:lnTo>
                  <a:lnTo>
                    <a:pt x="44" y="3350"/>
                  </a:lnTo>
                  <a:lnTo>
                    <a:pt x="22" y="3354"/>
                  </a:lnTo>
                  <a:lnTo>
                    <a:pt x="0" y="3355"/>
                  </a:lnTo>
                  <a:lnTo>
                    <a:pt x="683" y="335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4264092" y="3764477"/>
              <a:ext cx="2406928" cy="1561607"/>
            </a:xfrm>
            <a:custGeom>
              <a:avLst/>
              <a:gdLst/>
              <a:ahLst/>
              <a:cxnLst>
                <a:cxn ang="0">
                  <a:pos x="877" y="985"/>
                </a:cxn>
                <a:cxn ang="0">
                  <a:pos x="826" y="980"/>
                </a:cxn>
                <a:cxn ang="0">
                  <a:pos x="780" y="965"/>
                </a:cxn>
                <a:cxn ang="0">
                  <a:pos x="740" y="943"/>
                </a:cxn>
                <a:cxn ang="0">
                  <a:pos x="704" y="913"/>
                </a:cxn>
                <a:cxn ang="0">
                  <a:pos x="672" y="877"/>
                </a:cxn>
                <a:cxn ang="0">
                  <a:pos x="644" y="838"/>
                </a:cxn>
                <a:cxn ang="0">
                  <a:pos x="621" y="796"/>
                </a:cxn>
                <a:cxn ang="0">
                  <a:pos x="585" y="709"/>
                </a:cxn>
                <a:cxn ang="0">
                  <a:pos x="561" y="628"/>
                </a:cxn>
                <a:cxn ang="0">
                  <a:pos x="545" y="540"/>
                </a:cxn>
                <a:cxn ang="0">
                  <a:pos x="542" y="520"/>
                </a:cxn>
                <a:cxn ang="0">
                  <a:pos x="534" y="473"/>
                </a:cxn>
                <a:cxn ang="0">
                  <a:pos x="517" y="399"/>
                </a:cxn>
                <a:cxn ang="0">
                  <a:pos x="494" y="332"/>
                </a:cxn>
                <a:cxn ang="0">
                  <a:pos x="472" y="285"/>
                </a:cxn>
                <a:cxn ang="0">
                  <a:pos x="445" y="236"/>
                </a:cxn>
                <a:cxn ang="0">
                  <a:pos x="411" y="188"/>
                </a:cxn>
                <a:cxn ang="0">
                  <a:pos x="372" y="142"/>
                </a:cxn>
                <a:cxn ang="0">
                  <a:pos x="323" y="100"/>
                </a:cxn>
                <a:cxn ang="0">
                  <a:pos x="268" y="64"/>
                </a:cxn>
                <a:cxn ang="0">
                  <a:pos x="204" y="34"/>
                </a:cxn>
                <a:cxn ang="0">
                  <a:pos x="130" y="12"/>
                </a:cxn>
                <a:cxn ang="0">
                  <a:pos x="47" y="1"/>
                </a:cxn>
                <a:cxn ang="0">
                  <a:pos x="823" y="0"/>
                </a:cxn>
                <a:cxn ang="0">
                  <a:pos x="856" y="1"/>
                </a:cxn>
                <a:cxn ang="0">
                  <a:pos x="918" y="12"/>
                </a:cxn>
                <a:cxn ang="0">
                  <a:pos x="973" y="34"/>
                </a:cxn>
                <a:cxn ang="0">
                  <a:pos x="1022" y="64"/>
                </a:cxn>
                <a:cxn ang="0">
                  <a:pos x="1064" y="100"/>
                </a:cxn>
                <a:cxn ang="0">
                  <a:pos x="1101" y="142"/>
                </a:cxn>
                <a:cxn ang="0">
                  <a:pos x="1133" y="188"/>
                </a:cxn>
                <a:cxn ang="0">
                  <a:pos x="1159" y="236"/>
                </a:cxn>
                <a:cxn ang="0">
                  <a:pos x="1189" y="308"/>
                </a:cxn>
                <a:cxn ang="0">
                  <a:pos x="1217" y="399"/>
                </a:cxn>
                <a:cxn ang="0">
                  <a:pos x="1233" y="473"/>
                </a:cxn>
                <a:cxn ang="0">
                  <a:pos x="1239" y="520"/>
                </a:cxn>
                <a:cxn ang="0">
                  <a:pos x="1244" y="540"/>
                </a:cxn>
                <a:cxn ang="0">
                  <a:pos x="1263" y="628"/>
                </a:cxn>
                <a:cxn ang="0">
                  <a:pos x="1286" y="709"/>
                </a:cxn>
                <a:cxn ang="0">
                  <a:pos x="1319" y="796"/>
                </a:cxn>
                <a:cxn ang="0">
                  <a:pos x="1351" y="858"/>
                </a:cxn>
                <a:cxn ang="0">
                  <a:pos x="1374" y="896"/>
                </a:cxn>
                <a:cxn ang="0">
                  <a:pos x="1401" y="929"/>
                </a:cxn>
                <a:cxn ang="0">
                  <a:pos x="1429" y="955"/>
                </a:cxn>
                <a:cxn ang="0">
                  <a:pos x="1462" y="974"/>
                </a:cxn>
                <a:cxn ang="0">
                  <a:pos x="1496" y="984"/>
                </a:cxn>
                <a:cxn ang="0">
                  <a:pos x="877" y="985"/>
                </a:cxn>
              </a:cxnLst>
              <a:rect l="0" t="0" r="r" b="b"/>
              <a:pathLst>
                <a:path w="1515" h="985">
                  <a:moveTo>
                    <a:pt x="877" y="985"/>
                  </a:moveTo>
                  <a:lnTo>
                    <a:pt x="877" y="985"/>
                  </a:lnTo>
                  <a:lnTo>
                    <a:pt x="851" y="984"/>
                  </a:lnTo>
                  <a:lnTo>
                    <a:pt x="826" y="980"/>
                  </a:lnTo>
                  <a:lnTo>
                    <a:pt x="802" y="974"/>
                  </a:lnTo>
                  <a:lnTo>
                    <a:pt x="780" y="965"/>
                  </a:lnTo>
                  <a:lnTo>
                    <a:pt x="758" y="955"/>
                  </a:lnTo>
                  <a:lnTo>
                    <a:pt x="740" y="943"/>
                  </a:lnTo>
                  <a:lnTo>
                    <a:pt x="721" y="929"/>
                  </a:lnTo>
                  <a:lnTo>
                    <a:pt x="704" y="913"/>
                  </a:lnTo>
                  <a:lnTo>
                    <a:pt x="686" y="896"/>
                  </a:lnTo>
                  <a:lnTo>
                    <a:pt x="672" y="877"/>
                  </a:lnTo>
                  <a:lnTo>
                    <a:pt x="658" y="858"/>
                  </a:lnTo>
                  <a:lnTo>
                    <a:pt x="644" y="838"/>
                  </a:lnTo>
                  <a:lnTo>
                    <a:pt x="632" y="818"/>
                  </a:lnTo>
                  <a:lnTo>
                    <a:pt x="621" y="796"/>
                  </a:lnTo>
                  <a:lnTo>
                    <a:pt x="602" y="753"/>
                  </a:lnTo>
                  <a:lnTo>
                    <a:pt x="585" y="709"/>
                  </a:lnTo>
                  <a:lnTo>
                    <a:pt x="572" y="667"/>
                  </a:lnTo>
                  <a:lnTo>
                    <a:pt x="561" y="628"/>
                  </a:lnTo>
                  <a:lnTo>
                    <a:pt x="553" y="594"/>
                  </a:lnTo>
                  <a:lnTo>
                    <a:pt x="545" y="540"/>
                  </a:lnTo>
                  <a:lnTo>
                    <a:pt x="542" y="520"/>
                  </a:lnTo>
                  <a:lnTo>
                    <a:pt x="542" y="520"/>
                  </a:lnTo>
                  <a:lnTo>
                    <a:pt x="539" y="498"/>
                  </a:lnTo>
                  <a:lnTo>
                    <a:pt x="534" y="473"/>
                  </a:lnTo>
                  <a:lnTo>
                    <a:pt x="528" y="438"/>
                  </a:lnTo>
                  <a:lnTo>
                    <a:pt x="517" y="399"/>
                  </a:lnTo>
                  <a:lnTo>
                    <a:pt x="503" y="355"/>
                  </a:lnTo>
                  <a:lnTo>
                    <a:pt x="494" y="332"/>
                  </a:lnTo>
                  <a:lnTo>
                    <a:pt x="483" y="308"/>
                  </a:lnTo>
                  <a:lnTo>
                    <a:pt x="472" y="285"/>
                  </a:lnTo>
                  <a:lnTo>
                    <a:pt x="459" y="260"/>
                  </a:lnTo>
                  <a:lnTo>
                    <a:pt x="445" y="236"/>
                  </a:lnTo>
                  <a:lnTo>
                    <a:pt x="428" y="211"/>
                  </a:lnTo>
                  <a:lnTo>
                    <a:pt x="411" y="188"/>
                  </a:lnTo>
                  <a:lnTo>
                    <a:pt x="392" y="164"/>
                  </a:lnTo>
                  <a:lnTo>
                    <a:pt x="372" y="142"/>
                  </a:lnTo>
                  <a:lnTo>
                    <a:pt x="348" y="121"/>
                  </a:lnTo>
                  <a:lnTo>
                    <a:pt x="323" y="100"/>
                  </a:lnTo>
                  <a:lnTo>
                    <a:pt x="296" y="81"/>
                  </a:lnTo>
                  <a:lnTo>
                    <a:pt x="268" y="64"/>
                  </a:lnTo>
                  <a:lnTo>
                    <a:pt x="237" y="48"/>
                  </a:lnTo>
                  <a:lnTo>
                    <a:pt x="204" y="34"/>
                  </a:lnTo>
                  <a:lnTo>
                    <a:pt x="168" y="22"/>
                  </a:lnTo>
                  <a:lnTo>
                    <a:pt x="130" y="12"/>
                  </a:lnTo>
                  <a:lnTo>
                    <a:pt x="90" y="6"/>
                  </a:lnTo>
                  <a:lnTo>
                    <a:pt x="47" y="1"/>
                  </a:lnTo>
                  <a:lnTo>
                    <a:pt x="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56" y="1"/>
                  </a:lnTo>
                  <a:lnTo>
                    <a:pt x="888" y="6"/>
                  </a:lnTo>
                  <a:lnTo>
                    <a:pt x="918" y="12"/>
                  </a:lnTo>
                  <a:lnTo>
                    <a:pt x="946" y="22"/>
                  </a:lnTo>
                  <a:lnTo>
                    <a:pt x="973" y="34"/>
                  </a:lnTo>
                  <a:lnTo>
                    <a:pt x="998" y="48"/>
                  </a:lnTo>
                  <a:lnTo>
                    <a:pt x="1022" y="64"/>
                  </a:lnTo>
                  <a:lnTo>
                    <a:pt x="1044" y="81"/>
                  </a:lnTo>
                  <a:lnTo>
                    <a:pt x="1064" y="100"/>
                  </a:lnTo>
                  <a:lnTo>
                    <a:pt x="1083" y="121"/>
                  </a:lnTo>
                  <a:lnTo>
                    <a:pt x="1101" y="142"/>
                  </a:lnTo>
                  <a:lnTo>
                    <a:pt x="1117" y="164"/>
                  </a:lnTo>
                  <a:lnTo>
                    <a:pt x="1133" y="188"/>
                  </a:lnTo>
                  <a:lnTo>
                    <a:pt x="1147" y="211"/>
                  </a:lnTo>
                  <a:lnTo>
                    <a:pt x="1159" y="236"/>
                  </a:lnTo>
                  <a:lnTo>
                    <a:pt x="1170" y="260"/>
                  </a:lnTo>
                  <a:lnTo>
                    <a:pt x="1189" y="308"/>
                  </a:lnTo>
                  <a:lnTo>
                    <a:pt x="1205" y="355"/>
                  </a:lnTo>
                  <a:lnTo>
                    <a:pt x="1217" y="399"/>
                  </a:lnTo>
                  <a:lnTo>
                    <a:pt x="1227" y="438"/>
                  </a:lnTo>
                  <a:lnTo>
                    <a:pt x="1233" y="473"/>
                  </a:lnTo>
                  <a:lnTo>
                    <a:pt x="1238" y="498"/>
                  </a:lnTo>
                  <a:lnTo>
                    <a:pt x="1239" y="520"/>
                  </a:lnTo>
                  <a:lnTo>
                    <a:pt x="1239" y="520"/>
                  </a:lnTo>
                  <a:lnTo>
                    <a:pt x="1244" y="540"/>
                  </a:lnTo>
                  <a:lnTo>
                    <a:pt x="1255" y="594"/>
                  </a:lnTo>
                  <a:lnTo>
                    <a:pt x="1263" y="628"/>
                  </a:lnTo>
                  <a:lnTo>
                    <a:pt x="1274" y="667"/>
                  </a:lnTo>
                  <a:lnTo>
                    <a:pt x="1286" y="709"/>
                  </a:lnTo>
                  <a:lnTo>
                    <a:pt x="1302" y="753"/>
                  </a:lnTo>
                  <a:lnTo>
                    <a:pt x="1319" y="796"/>
                  </a:lnTo>
                  <a:lnTo>
                    <a:pt x="1340" y="838"/>
                  </a:lnTo>
                  <a:lnTo>
                    <a:pt x="1351" y="858"/>
                  </a:lnTo>
                  <a:lnTo>
                    <a:pt x="1361" y="877"/>
                  </a:lnTo>
                  <a:lnTo>
                    <a:pt x="1374" y="896"/>
                  </a:lnTo>
                  <a:lnTo>
                    <a:pt x="1387" y="913"/>
                  </a:lnTo>
                  <a:lnTo>
                    <a:pt x="1401" y="929"/>
                  </a:lnTo>
                  <a:lnTo>
                    <a:pt x="1415" y="943"/>
                  </a:lnTo>
                  <a:lnTo>
                    <a:pt x="1429" y="955"/>
                  </a:lnTo>
                  <a:lnTo>
                    <a:pt x="1445" y="965"/>
                  </a:lnTo>
                  <a:lnTo>
                    <a:pt x="1462" y="974"/>
                  </a:lnTo>
                  <a:lnTo>
                    <a:pt x="1479" y="980"/>
                  </a:lnTo>
                  <a:lnTo>
                    <a:pt x="1496" y="984"/>
                  </a:lnTo>
                  <a:lnTo>
                    <a:pt x="1515" y="985"/>
                  </a:lnTo>
                  <a:lnTo>
                    <a:pt x="877" y="98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1985963" y="3764477"/>
              <a:ext cx="3533917" cy="3093523"/>
            </a:xfrm>
            <a:custGeom>
              <a:avLst/>
              <a:gdLst/>
              <a:ahLst/>
              <a:cxnLst>
                <a:cxn ang="0">
                  <a:pos x="1460" y="0"/>
                </a:cxn>
                <a:cxn ang="0">
                  <a:pos x="1418" y="1"/>
                </a:cxn>
                <a:cxn ang="0">
                  <a:pos x="1336" y="8"/>
                </a:cxn>
                <a:cxn ang="0">
                  <a:pos x="1258" y="22"/>
                </a:cxn>
                <a:cxn ang="0">
                  <a:pos x="1184" y="42"/>
                </a:cxn>
                <a:cxn ang="0">
                  <a:pos x="1115" y="69"/>
                </a:cxn>
                <a:cxn ang="0">
                  <a:pos x="1049" y="100"/>
                </a:cxn>
                <a:cxn ang="0">
                  <a:pos x="987" y="136"/>
                </a:cxn>
                <a:cxn ang="0">
                  <a:pos x="929" y="177"/>
                </a:cxn>
                <a:cxn ang="0">
                  <a:pos x="876" y="222"/>
                </a:cxn>
                <a:cxn ang="0">
                  <a:pos x="824" y="269"/>
                </a:cxn>
                <a:cxn ang="0">
                  <a:pos x="777" y="321"/>
                </a:cxn>
                <a:cxn ang="0">
                  <a:pos x="733" y="376"/>
                </a:cxn>
                <a:cxn ang="0">
                  <a:pos x="672" y="459"/>
                </a:cxn>
                <a:cxn ang="0">
                  <a:pos x="603" y="576"/>
                </a:cxn>
                <a:cxn ang="0">
                  <a:pos x="544" y="695"/>
                </a:cxn>
                <a:cxn ang="0">
                  <a:pos x="495" y="813"/>
                </a:cxn>
                <a:cxn ang="0">
                  <a:pos x="457" y="926"/>
                </a:cxn>
                <a:cxn ang="0">
                  <a:pos x="426" y="1027"/>
                </a:cxn>
                <a:cxn ang="0">
                  <a:pos x="396" y="1156"/>
                </a:cxn>
                <a:cxn ang="0">
                  <a:pos x="376" y="1258"/>
                </a:cxn>
                <a:cxn ang="0">
                  <a:pos x="348" y="1428"/>
                </a:cxn>
                <a:cxn ang="0">
                  <a:pos x="0" y="1433"/>
                </a:cxn>
                <a:cxn ang="0">
                  <a:pos x="1637" y="1433"/>
                </a:cxn>
                <a:cxn ang="0">
                  <a:pos x="1245" y="1428"/>
                </a:cxn>
                <a:cxn ang="0">
                  <a:pos x="1278" y="1273"/>
                </a:cxn>
                <a:cxn ang="0">
                  <a:pos x="1306" y="1156"/>
                </a:cxn>
                <a:cxn ang="0">
                  <a:pos x="1360" y="977"/>
                </a:cxn>
                <a:cxn ang="0">
                  <a:pos x="1397" y="871"/>
                </a:cxn>
                <a:cxn ang="0">
                  <a:pos x="1443" y="755"/>
                </a:cxn>
                <a:cxn ang="0">
                  <a:pos x="1496" y="636"/>
                </a:cxn>
                <a:cxn ang="0">
                  <a:pos x="1557" y="518"/>
                </a:cxn>
                <a:cxn ang="0">
                  <a:pos x="1626" y="402"/>
                </a:cxn>
                <a:cxn ang="0">
                  <a:pos x="1703" y="296"/>
                </a:cxn>
                <a:cxn ang="0">
                  <a:pos x="1767" y="222"/>
                </a:cxn>
                <a:cxn ang="0">
                  <a:pos x="1812" y="177"/>
                </a:cxn>
                <a:cxn ang="0">
                  <a:pos x="1861" y="136"/>
                </a:cxn>
                <a:cxn ang="0">
                  <a:pos x="1909" y="100"/>
                </a:cxn>
                <a:cxn ang="0">
                  <a:pos x="1963" y="69"/>
                </a:cxn>
                <a:cxn ang="0">
                  <a:pos x="2017" y="42"/>
                </a:cxn>
                <a:cxn ang="0">
                  <a:pos x="2074" y="22"/>
                </a:cxn>
                <a:cxn ang="0">
                  <a:pos x="2133" y="8"/>
                </a:cxn>
                <a:cxn ang="0">
                  <a:pos x="2194" y="1"/>
                </a:cxn>
                <a:cxn ang="0">
                  <a:pos x="2226" y="0"/>
                </a:cxn>
              </a:cxnLst>
              <a:rect l="0" t="0" r="r" b="b"/>
              <a:pathLst>
                <a:path w="2226" h="1950">
                  <a:moveTo>
                    <a:pt x="2226" y="0"/>
                  </a:moveTo>
                  <a:lnTo>
                    <a:pt x="1460" y="0"/>
                  </a:lnTo>
                  <a:lnTo>
                    <a:pt x="1460" y="0"/>
                  </a:lnTo>
                  <a:lnTo>
                    <a:pt x="1418" y="1"/>
                  </a:lnTo>
                  <a:lnTo>
                    <a:pt x="1377" y="3"/>
                  </a:lnTo>
                  <a:lnTo>
                    <a:pt x="1336" y="8"/>
                  </a:lnTo>
                  <a:lnTo>
                    <a:pt x="1297" y="14"/>
                  </a:lnTo>
                  <a:lnTo>
                    <a:pt x="1258" y="22"/>
                  </a:lnTo>
                  <a:lnTo>
                    <a:pt x="1220" y="31"/>
                  </a:lnTo>
                  <a:lnTo>
                    <a:pt x="1184" y="42"/>
                  </a:lnTo>
                  <a:lnTo>
                    <a:pt x="1150" y="55"/>
                  </a:lnTo>
                  <a:lnTo>
                    <a:pt x="1115" y="69"/>
                  </a:lnTo>
                  <a:lnTo>
                    <a:pt x="1081" y="83"/>
                  </a:lnTo>
                  <a:lnTo>
                    <a:pt x="1049" y="100"/>
                  </a:lnTo>
                  <a:lnTo>
                    <a:pt x="1018" y="117"/>
                  </a:lnTo>
                  <a:lnTo>
                    <a:pt x="987" y="136"/>
                  </a:lnTo>
                  <a:lnTo>
                    <a:pt x="959" y="157"/>
                  </a:lnTo>
                  <a:lnTo>
                    <a:pt x="929" y="177"/>
                  </a:lnTo>
                  <a:lnTo>
                    <a:pt x="902" y="199"/>
                  </a:lnTo>
                  <a:lnTo>
                    <a:pt x="876" y="222"/>
                  </a:lnTo>
                  <a:lnTo>
                    <a:pt x="849" y="246"/>
                  </a:lnTo>
                  <a:lnTo>
                    <a:pt x="824" y="269"/>
                  </a:lnTo>
                  <a:lnTo>
                    <a:pt x="800" y="296"/>
                  </a:lnTo>
                  <a:lnTo>
                    <a:pt x="777" y="321"/>
                  </a:lnTo>
                  <a:lnTo>
                    <a:pt x="755" y="348"/>
                  </a:lnTo>
                  <a:lnTo>
                    <a:pt x="733" y="376"/>
                  </a:lnTo>
                  <a:lnTo>
                    <a:pt x="711" y="402"/>
                  </a:lnTo>
                  <a:lnTo>
                    <a:pt x="672" y="459"/>
                  </a:lnTo>
                  <a:lnTo>
                    <a:pt x="636" y="518"/>
                  </a:lnTo>
                  <a:lnTo>
                    <a:pt x="603" y="576"/>
                  </a:lnTo>
                  <a:lnTo>
                    <a:pt x="572" y="636"/>
                  </a:lnTo>
                  <a:lnTo>
                    <a:pt x="544" y="695"/>
                  </a:lnTo>
                  <a:lnTo>
                    <a:pt x="518" y="755"/>
                  </a:lnTo>
                  <a:lnTo>
                    <a:pt x="495" y="813"/>
                  </a:lnTo>
                  <a:lnTo>
                    <a:pt x="475" y="871"/>
                  </a:lnTo>
                  <a:lnTo>
                    <a:pt x="457" y="926"/>
                  </a:lnTo>
                  <a:lnTo>
                    <a:pt x="440" y="977"/>
                  </a:lnTo>
                  <a:lnTo>
                    <a:pt x="426" y="1027"/>
                  </a:lnTo>
                  <a:lnTo>
                    <a:pt x="415" y="1074"/>
                  </a:lnTo>
                  <a:lnTo>
                    <a:pt x="396" y="1156"/>
                  </a:lnTo>
                  <a:lnTo>
                    <a:pt x="384" y="1219"/>
                  </a:lnTo>
                  <a:lnTo>
                    <a:pt x="376" y="1258"/>
                  </a:lnTo>
                  <a:lnTo>
                    <a:pt x="374" y="1273"/>
                  </a:lnTo>
                  <a:lnTo>
                    <a:pt x="348" y="1428"/>
                  </a:lnTo>
                  <a:lnTo>
                    <a:pt x="0" y="1428"/>
                  </a:lnTo>
                  <a:lnTo>
                    <a:pt x="0" y="1433"/>
                  </a:lnTo>
                  <a:lnTo>
                    <a:pt x="710" y="1950"/>
                  </a:lnTo>
                  <a:lnTo>
                    <a:pt x="1637" y="1433"/>
                  </a:lnTo>
                  <a:lnTo>
                    <a:pt x="1637" y="1428"/>
                  </a:lnTo>
                  <a:lnTo>
                    <a:pt x="1245" y="1428"/>
                  </a:lnTo>
                  <a:lnTo>
                    <a:pt x="1278" y="1273"/>
                  </a:lnTo>
                  <a:lnTo>
                    <a:pt x="1278" y="1273"/>
                  </a:lnTo>
                  <a:lnTo>
                    <a:pt x="1291" y="1219"/>
                  </a:lnTo>
                  <a:lnTo>
                    <a:pt x="1306" y="1156"/>
                  </a:lnTo>
                  <a:lnTo>
                    <a:pt x="1330" y="1074"/>
                  </a:lnTo>
                  <a:lnTo>
                    <a:pt x="1360" y="977"/>
                  </a:lnTo>
                  <a:lnTo>
                    <a:pt x="1378" y="926"/>
                  </a:lnTo>
                  <a:lnTo>
                    <a:pt x="1397" y="871"/>
                  </a:lnTo>
                  <a:lnTo>
                    <a:pt x="1419" y="813"/>
                  </a:lnTo>
                  <a:lnTo>
                    <a:pt x="1443" y="755"/>
                  </a:lnTo>
                  <a:lnTo>
                    <a:pt x="1468" y="695"/>
                  </a:lnTo>
                  <a:lnTo>
                    <a:pt x="1496" y="636"/>
                  </a:lnTo>
                  <a:lnTo>
                    <a:pt x="1526" y="576"/>
                  </a:lnTo>
                  <a:lnTo>
                    <a:pt x="1557" y="518"/>
                  </a:lnTo>
                  <a:lnTo>
                    <a:pt x="1590" y="459"/>
                  </a:lnTo>
                  <a:lnTo>
                    <a:pt x="1626" y="402"/>
                  </a:lnTo>
                  <a:lnTo>
                    <a:pt x="1663" y="348"/>
                  </a:lnTo>
                  <a:lnTo>
                    <a:pt x="1703" y="296"/>
                  </a:lnTo>
                  <a:lnTo>
                    <a:pt x="1745" y="246"/>
                  </a:lnTo>
                  <a:lnTo>
                    <a:pt x="1767" y="222"/>
                  </a:lnTo>
                  <a:lnTo>
                    <a:pt x="1790" y="199"/>
                  </a:lnTo>
                  <a:lnTo>
                    <a:pt x="1812" y="177"/>
                  </a:lnTo>
                  <a:lnTo>
                    <a:pt x="1836" y="157"/>
                  </a:lnTo>
                  <a:lnTo>
                    <a:pt x="1861" y="136"/>
                  </a:lnTo>
                  <a:lnTo>
                    <a:pt x="1884" y="117"/>
                  </a:lnTo>
                  <a:lnTo>
                    <a:pt x="1909" y="100"/>
                  </a:lnTo>
                  <a:lnTo>
                    <a:pt x="1936" y="83"/>
                  </a:lnTo>
                  <a:lnTo>
                    <a:pt x="1963" y="69"/>
                  </a:lnTo>
                  <a:lnTo>
                    <a:pt x="1989" y="55"/>
                  </a:lnTo>
                  <a:lnTo>
                    <a:pt x="2017" y="42"/>
                  </a:lnTo>
                  <a:lnTo>
                    <a:pt x="2044" y="31"/>
                  </a:lnTo>
                  <a:lnTo>
                    <a:pt x="2074" y="22"/>
                  </a:lnTo>
                  <a:lnTo>
                    <a:pt x="2104" y="14"/>
                  </a:lnTo>
                  <a:lnTo>
                    <a:pt x="2133" y="8"/>
                  </a:lnTo>
                  <a:lnTo>
                    <a:pt x="2163" y="3"/>
                  </a:lnTo>
                  <a:lnTo>
                    <a:pt x="2194" y="1"/>
                  </a:lnTo>
                  <a:lnTo>
                    <a:pt x="2226" y="0"/>
                  </a:lnTo>
                  <a:lnTo>
                    <a:pt x="222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Group 4"/>
          <p:cNvGrpSpPr/>
          <p:nvPr/>
        </p:nvGrpSpPr>
        <p:grpSpPr bwMode="auto">
          <a:xfrm>
            <a:off x="4208463" y="1419225"/>
            <a:ext cx="1449387" cy="1943100"/>
            <a:chOff x="2733675" y="0"/>
            <a:chExt cx="3676650" cy="6858000"/>
          </a:xfrm>
        </p:grpSpPr>
        <p:sp>
          <p:nvSpPr>
            <p:cNvPr id="63" name="Freeform 5"/>
            <p:cNvSpPr/>
            <p:nvPr/>
          </p:nvSpPr>
          <p:spPr bwMode="auto">
            <a:xfrm>
              <a:off x="4896173" y="0"/>
              <a:ext cx="1514152" cy="5328399"/>
            </a:xfrm>
            <a:custGeom>
              <a:avLst/>
              <a:gdLst/>
              <a:ahLst/>
              <a:cxnLst>
                <a:cxn ang="0">
                  <a:pos x="685" y="3355"/>
                </a:cxn>
                <a:cxn ang="0">
                  <a:pos x="685" y="3355"/>
                </a:cxn>
                <a:cxn ang="0">
                  <a:pos x="707" y="3354"/>
                </a:cxn>
                <a:cxn ang="0">
                  <a:pos x="729" y="3350"/>
                </a:cxn>
                <a:cxn ang="0">
                  <a:pos x="747" y="3344"/>
                </a:cxn>
                <a:cxn ang="0">
                  <a:pos x="766" y="3336"/>
                </a:cxn>
                <a:cxn ang="0">
                  <a:pos x="783" y="3325"/>
                </a:cxn>
                <a:cxn ang="0">
                  <a:pos x="799" y="3314"/>
                </a:cxn>
                <a:cxn ang="0">
                  <a:pos x="815" y="3300"/>
                </a:cxn>
                <a:cxn ang="0">
                  <a:pos x="827" y="3286"/>
                </a:cxn>
                <a:cxn ang="0">
                  <a:pos x="840" y="3269"/>
                </a:cxn>
                <a:cxn ang="0">
                  <a:pos x="851" y="3252"/>
                </a:cxn>
                <a:cxn ang="0">
                  <a:pos x="862" y="3233"/>
                </a:cxn>
                <a:cxn ang="0">
                  <a:pos x="871" y="3214"/>
                </a:cxn>
                <a:cxn ang="0">
                  <a:pos x="879" y="3194"/>
                </a:cxn>
                <a:cxn ang="0">
                  <a:pos x="887" y="3173"/>
                </a:cxn>
                <a:cxn ang="0">
                  <a:pos x="899" y="3133"/>
                </a:cxn>
                <a:cxn ang="0">
                  <a:pos x="909" y="3090"/>
                </a:cxn>
                <a:cxn ang="0">
                  <a:pos x="915" y="3050"/>
                </a:cxn>
                <a:cxn ang="0">
                  <a:pos x="921" y="3012"/>
                </a:cxn>
                <a:cxn ang="0">
                  <a:pos x="924" y="2979"/>
                </a:cxn>
                <a:cxn ang="0">
                  <a:pos x="926" y="2928"/>
                </a:cxn>
                <a:cxn ang="0">
                  <a:pos x="926" y="2909"/>
                </a:cxn>
                <a:cxn ang="0">
                  <a:pos x="954" y="0"/>
                </a:cxn>
                <a:cxn ang="0">
                  <a:pos x="326" y="0"/>
                </a:cxn>
                <a:cxn ang="0">
                  <a:pos x="243" y="2909"/>
                </a:cxn>
                <a:cxn ang="0">
                  <a:pos x="243" y="2909"/>
                </a:cxn>
                <a:cxn ang="0">
                  <a:pos x="243" y="2928"/>
                </a:cxn>
                <a:cxn ang="0">
                  <a:pos x="240" y="2979"/>
                </a:cxn>
                <a:cxn ang="0">
                  <a:pos x="237" y="3012"/>
                </a:cxn>
                <a:cxn ang="0">
                  <a:pos x="232" y="3050"/>
                </a:cxn>
                <a:cxn ang="0">
                  <a:pos x="226" y="3090"/>
                </a:cxn>
                <a:cxn ang="0">
                  <a:pos x="216" y="3133"/>
                </a:cxn>
                <a:cxn ang="0">
                  <a:pos x="204" y="3173"/>
                </a:cxn>
                <a:cxn ang="0">
                  <a:pos x="196" y="3194"/>
                </a:cxn>
                <a:cxn ang="0">
                  <a:pos x="188" y="3214"/>
                </a:cxn>
                <a:cxn ang="0">
                  <a:pos x="179" y="3233"/>
                </a:cxn>
                <a:cxn ang="0">
                  <a:pos x="168" y="3252"/>
                </a:cxn>
                <a:cxn ang="0">
                  <a:pos x="157" y="3269"/>
                </a:cxn>
                <a:cxn ang="0">
                  <a:pos x="144" y="3286"/>
                </a:cxn>
                <a:cxn ang="0">
                  <a:pos x="130" y="3300"/>
                </a:cxn>
                <a:cxn ang="0">
                  <a:pos x="116" y="3314"/>
                </a:cxn>
                <a:cxn ang="0">
                  <a:pos x="101" y="3325"/>
                </a:cxn>
                <a:cxn ang="0">
                  <a:pos x="83" y="3336"/>
                </a:cxn>
                <a:cxn ang="0">
                  <a:pos x="65" y="3344"/>
                </a:cxn>
                <a:cxn ang="0">
                  <a:pos x="44" y="3350"/>
                </a:cxn>
                <a:cxn ang="0">
                  <a:pos x="24" y="3354"/>
                </a:cxn>
                <a:cxn ang="0">
                  <a:pos x="0" y="3355"/>
                </a:cxn>
                <a:cxn ang="0">
                  <a:pos x="685" y="3355"/>
                </a:cxn>
              </a:cxnLst>
              <a:rect l="0" t="0" r="r" b="b"/>
              <a:pathLst>
                <a:path w="954" h="3355">
                  <a:moveTo>
                    <a:pt x="685" y="3355"/>
                  </a:moveTo>
                  <a:lnTo>
                    <a:pt x="685" y="3355"/>
                  </a:lnTo>
                  <a:lnTo>
                    <a:pt x="707" y="3354"/>
                  </a:lnTo>
                  <a:lnTo>
                    <a:pt x="729" y="3350"/>
                  </a:lnTo>
                  <a:lnTo>
                    <a:pt x="747" y="3344"/>
                  </a:lnTo>
                  <a:lnTo>
                    <a:pt x="766" y="3336"/>
                  </a:lnTo>
                  <a:lnTo>
                    <a:pt x="783" y="3325"/>
                  </a:lnTo>
                  <a:lnTo>
                    <a:pt x="799" y="3314"/>
                  </a:lnTo>
                  <a:lnTo>
                    <a:pt x="815" y="3300"/>
                  </a:lnTo>
                  <a:lnTo>
                    <a:pt x="827" y="3286"/>
                  </a:lnTo>
                  <a:lnTo>
                    <a:pt x="840" y="3269"/>
                  </a:lnTo>
                  <a:lnTo>
                    <a:pt x="851" y="3252"/>
                  </a:lnTo>
                  <a:lnTo>
                    <a:pt x="862" y="3233"/>
                  </a:lnTo>
                  <a:lnTo>
                    <a:pt x="871" y="3214"/>
                  </a:lnTo>
                  <a:lnTo>
                    <a:pt x="879" y="3194"/>
                  </a:lnTo>
                  <a:lnTo>
                    <a:pt x="887" y="3173"/>
                  </a:lnTo>
                  <a:lnTo>
                    <a:pt x="899" y="3133"/>
                  </a:lnTo>
                  <a:lnTo>
                    <a:pt x="909" y="3090"/>
                  </a:lnTo>
                  <a:lnTo>
                    <a:pt x="915" y="3050"/>
                  </a:lnTo>
                  <a:lnTo>
                    <a:pt x="921" y="3012"/>
                  </a:lnTo>
                  <a:lnTo>
                    <a:pt x="924" y="2979"/>
                  </a:lnTo>
                  <a:lnTo>
                    <a:pt x="926" y="2928"/>
                  </a:lnTo>
                  <a:lnTo>
                    <a:pt x="926" y="2909"/>
                  </a:lnTo>
                  <a:lnTo>
                    <a:pt x="954" y="0"/>
                  </a:lnTo>
                  <a:lnTo>
                    <a:pt x="326" y="0"/>
                  </a:lnTo>
                  <a:lnTo>
                    <a:pt x="243" y="2909"/>
                  </a:lnTo>
                  <a:lnTo>
                    <a:pt x="243" y="2909"/>
                  </a:lnTo>
                  <a:lnTo>
                    <a:pt x="243" y="2928"/>
                  </a:lnTo>
                  <a:lnTo>
                    <a:pt x="240" y="2979"/>
                  </a:lnTo>
                  <a:lnTo>
                    <a:pt x="237" y="3012"/>
                  </a:lnTo>
                  <a:lnTo>
                    <a:pt x="232" y="3050"/>
                  </a:lnTo>
                  <a:lnTo>
                    <a:pt x="226" y="3090"/>
                  </a:lnTo>
                  <a:lnTo>
                    <a:pt x="216" y="3133"/>
                  </a:lnTo>
                  <a:lnTo>
                    <a:pt x="204" y="3173"/>
                  </a:lnTo>
                  <a:lnTo>
                    <a:pt x="196" y="3194"/>
                  </a:lnTo>
                  <a:lnTo>
                    <a:pt x="188" y="3214"/>
                  </a:lnTo>
                  <a:lnTo>
                    <a:pt x="179" y="3233"/>
                  </a:lnTo>
                  <a:lnTo>
                    <a:pt x="168" y="3252"/>
                  </a:lnTo>
                  <a:lnTo>
                    <a:pt x="157" y="3269"/>
                  </a:lnTo>
                  <a:lnTo>
                    <a:pt x="144" y="3286"/>
                  </a:lnTo>
                  <a:lnTo>
                    <a:pt x="130" y="3300"/>
                  </a:lnTo>
                  <a:lnTo>
                    <a:pt x="116" y="3314"/>
                  </a:lnTo>
                  <a:lnTo>
                    <a:pt x="101" y="3325"/>
                  </a:lnTo>
                  <a:lnTo>
                    <a:pt x="83" y="3336"/>
                  </a:lnTo>
                  <a:lnTo>
                    <a:pt x="65" y="3344"/>
                  </a:lnTo>
                  <a:lnTo>
                    <a:pt x="44" y="3350"/>
                  </a:lnTo>
                  <a:lnTo>
                    <a:pt x="24" y="3354"/>
                  </a:lnTo>
                  <a:lnTo>
                    <a:pt x="0" y="3355"/>
                  </a:lnTo>
                  <a:lnTo>
                    <a:pt x="685" y="33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E1FE"/>
                </a:gs>
                <a:gs pos="100000">
                  <a:srgbClr val="97BBF4"/>
                </a:gs>
              </a:gsLst>
              <a:lin ang="5400000" scaled="0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4352529" y="3765176"/>
              <a:ext cx="1614826" cy="1563222"/>
            </a:xfrm>
            <a:custGeom>
              <a:avLst/>
              <a:gdLst/>
              <a:ahLst/>
              <a:cxnLst>
                <a:cxn ang="0">
                  <a:pos x="352" y="985"/>
                </a:cxn>
                <a:cxn ang="0">
                  <a:pos x="319" y="980"/>
                </a:cxn>
                <a:cxn ang="0">
                  <a:pos x="291" y="965"/>
                </a:cxn>
                <a:cxn ang="0">
                  <a:pos x="268" y="943"/>
                </a:cxn>
                <a:cxn ang="0">
                  <a:pos x="246" y="913"/>
                </a:cxn>
                <a:cxn ang="0">
                  <a:pos x="229" y="877"/>
                </a:cxn>
                <a:cxn ang="0">
                  <a:pos x="215" y="838"/>
                </a:cxn>
                <a:cxn ang="0">
                  <a:pos x="194" y="753"/>
                </a:cxn>
                <a:cxn ang="0">
                  <a:pos x="182" y="667"/>
                </a:cxn>
                <a:cxn ang="0">
                  <a:pos x="175" y="594"/>
                </a:cxn>
                <a:cxn ang="0">
                  <a:pos x="172" y="520"/>
                </a:cxn>
                <a:cxn ang="0">
                  <a:pos x="174" y="498"/>
                </a:cxn>
                <a:cxn ang="0">
                  <a:pos x="172" y="399"/>
                </a:cxn>
                <a:cxn ang="0">
                  <a:pos x="164" y="308"/>
                </a:cxn>
                <a:cxn ang="0">
                  <a:pos x="150" y="211"/>
                </a:cxn>
                <a:cxn ang="0">
                  <a:pos x="133" y="142"/>
                </a:cxn>
                <a:cxn ang="0">
                  <a:pos x="117" y="100"/>
                </a:cxn>
                <a:cxn ang="0">
                  <a:pos x="99" y="64"/>
                </a:cxn>
                <a:cxn ang="0">
                  <a:pos x="75" y="34"/>
                </a:cxn>
                <a:cxn ang="0">
                  <a:pos x="49" y="12"/>
                </a:cxn>
                <a:cxn ang="0">
                  <a:pos x="17" y="1"/>
                </a:cxn>
                <a:cxn ang="0">
                  <a:pos x="647" y="0"/>
                </a:cxn>
                <a:cxn ang="0">
                  <a:pos x="662" y="1"/>
                </a:cxn>
                <a:cxn ang="0">
                  <a:pos x="691" y="12"/>
                </a:cxn>
                <a:cxn ang="0">
                  <a:pos x="716" y="34"/>
                </a:cxn>
                <a:cxn ang="0">
                  <a:pos x="738" y="64"/>
                </a:cxn>
                <a:cxn ang="0">
                  <a:pos x="755" y="100"/>
                </a:cxn>
                <a:cxn ang="0">
                  <a:pos x="769" y="142"/>
                </a:cxn>
                <a:cxn ang="0">
                  <a:pos x="786" y="211"/>
                </a:cxn>
                <a:cxn ang="0">
                  <a:pos x="800" y="308"/>
                </a:cxn>
                <a:cxn ang="0">
                  <a:pos x="806" y="399"/>
                </a:cxn>
                <a:cxn ang="0">
                  <a:pos x="810" y="498"/>
                </a:cxn>
                <a:cxn ang="0">
                  <a:pos x="810" y="520"/>
                </a:cxn>
                <a:cxn ang="0">
                  <a:pos x="813" y="594"/>
                </a:cxn>
                <a:cxn ang="0">
                  <a:pos x="822" y="667"/>
                </a:cxn>
                <a:cxn ang="0">
                  <a:pos x="836" y="753"/>
                </a:cxn>
                <a:cxn ang="0">
                  <a:pos x="861" y="838"/>
                </a:cxn>
                <a:cxn ang="0">
                  <a:pos x="878" y="877"/>
                </a:cxn>
                <a:cxn ang="0">
                  <a:pos x="899" y="913"/>
                </a:cxn>
                <a:cxn ang="0">
                  <a:pos x="922" y="943"/>
                </a:cxn>
                <a:cxn ang="0">
                  <a:pos x="949" y="965"/>
                </a:cxn>
                <a:cxn ang="0">
                  <a:pos x="980" y="980"/>
                </a:cxn>
                <a:cxn ang="0">
                  <a:pos x="1016" y="985"/>
                </a:cxn>
              </a:cxnLst>
              <a:rect l="0" t="0" r="r" b="b"/>
              <a:pathLst>
                <a:path w="1016" h="985">
                  <a:moveTo>
                    <a:pt x="352" y="985"/>
                  </a:moveTo>
                  <a:lnTo>
                    <a:pt x="352" y="985"/>
                  </a:lnTo>
                  <a:lnTo>
                    <a:pt x="335" y="984"/>
                  </a:lnTo>
                  <a:lnTo>
                    <a:pt x="319" y="980"/>
                  </a:lnTo>
                  <a:lnTo>
                    <a:pt x="305" y="974"/>
                  </a:lnTo>
                  <a:lnTo>
                    <a:pt x="291" y="965"/>
                  </a:lnTo>
                  <a:lnTo>
                    <a:pt x="279" y="955"/>
                  </a:lnTo>
                  <a:lnTo>
                    <a:pt x="268" y="943"/>
                  </a:lnTo>
                  <a:lnTo>
                    <a:pt x="257" y="929"/>
                  </a:lnTo>
                  <a:lnTo>
                    <a:pt x="246" y="913"/>
                  </a:lnTo>
                  <a:lnTo>
                    <a:pt x="238" y="896"/>
                  </a:lnTo>
                  <a:lnTo>
                    <a:pt x="229" y="877"/>
                  </a:lnTo>
                  <a:lnTo>
                    <a:pt x="221" y="858"/>
                  </a:lnTo>
                  <a:lnTo>
                    <a:pt x="215" y="838"/>
                  </a:lnTo>
                  <a:lnTo>
                    <a:pt x="204" y="796"/>
                  </a:lnTo>
                  <a:lnTo>
                    <a:pt x="194" y="753"/>
                  </a:lnTo>
                  <a:lnTo>
                    <a:pt x="186" y="709"/>
                  </a:lnTo>
                  <a:lnTo>
                    <a:pt x="182" y="667"/>
                  </a:lnTo>
                  <a:lnTo>
                    <a:pt x="177" y="628"/>
                  </a:lnTo>
                  <a:lnTo>
                    <a:pt x="175" y="594"/>
                  </a:lnTo>
                  <a:lnTo>
                    <a:pt x="172" y="540"/>
                  </a:lnTo>
                  <a:lnTo>
                    <a:pt x="172" y="520"/>
                  </a:lnTo>
                  <a:lnTo>
                    <a:pt x="172" y="520"/>
                  </a:lnTo>
                  <a:lnTo>
                    <a:pt x="174" y="498"/>
                  </a:lnTo>
                  <a:lnTo>
                    <a:pt x="172" y="438"/>
                  </a:lnTo>
                  <a:lnTo>
                    <a:pt x="172" y="399"/>
                  </a:lnTo>
                  <a:lnTo>
                    <a:pt x="169" y="355"/>
                  </a:lnTo>
                  <a:lnTo>
                    <a:pt x="164" y="308"/>
                  </a:lnTo>
                  <a:lnTo>
                    <a:pt x="160" y="260"/>
                  </a:lnTo>
                  <a:lnTo>
                    <a:pt x="150" y="211"/>
                  </a:lnTo>
                  <a:lnTo>
                    <a:pt x="139" y="164"/>
                  </a:lnTo>
                  <a:lnTo>
                    <a:pt x="133" y="142"/>
                  </a:lnTo>
                  <a:lnTo>
                    <a:pt x="125" y="121"/>
                  </a:lnTo>
                  <a:lnTo>
                    <a:pt x="117" y="100"/>
                  </a:lnTo>
                  <a:lnTo>
                    <a:pt x="108" y="81"/>
                  </a:lnTo>
                  <a:lnTo>
                    <a:pt x="99" y="64"/>
                  </a:lnTo>
                  <a:lnTo>
                    <a:pt x="88" y="48"/>
                  </a:lnTo>
                  <a:lnTo>
                    <a:pt x="75" y="34"/>
                  </a:lnTo>
                  <a:lnTo>
                    <a:pt x="63" y="22"/>
                  </a:lnTo>
                  <a:lnTo>
                    <a:pt x="49" y="12"/>
                  </a:lnTo>
                  <a:lnTo>
                    <a:pt x="33" y="6"/>
                  </a:lnTo>
                  <a:lnTo>
                    <a:pt x="17" y="1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62" y="1"/>
                  </a:lnTo>
                  <a:lnTo>
                    <a:pt x="678" y="6"/>
                  </a:lnTo>
                  <a:lnTo>
                    <a:pt x="691" y="12"/>
                  </a:lnTo>
                  <a:lnTo>
                    <a:pt x="705" y="22"/>
                  </a:lnTo>
                  <a:lnTo>
                    <a:pt x="716" y="34"/>
                  </a:lnTo>
                  <a:lnTo>
                    <a:pt x="727" y="48"/>
                  </a:lnTo>
                  <a:lnTo>
                    <a:pt x="738" y="64"/>
                  </a:lnTo>
                  <a:lnTo>
                    <a:pt x="745" y="81"/>
                  </a:lnTo>
                  <a:lnTo>
                    <a:pt x="755" y="100"/>
                  </a:lnTo>
                  <a:lnTo>
                    <a:pt x="763" y="121"/>
                  </a:lnTo>
                  <a:lnTo>
                    <a:pt x="769" y="142"/>
                  </a:lnTo>
                  <a:lnTo>
                    <a:pt x="775" y="164"/>
                  </a:lnTo>
                  <a:lnTo>
                    <a:pt x="786" y="211"/>
                  </a:lnTo>
                  <a:lnTo>
                    <a:pt x="794" y="260"/>
                  </a:lnTo>
                  <a:lnTo>
                    <a:pt x="800" y="308"/>
                  </a:lnTo>
                  <a:lnTo>
                    <a:pt x="805" y="355"/>
                  </a:lnTo>
                  <a:lnTo>
                    <a:pt x="806" y="399"/>
                  </a:lnTo>
                  <a:lnTo>
                    <a:pt x="808" y="438"/>
                  </a:lnTo>
                  <a:lnTo>
                    <a:pt x="810" y="498"/>
                  </a:lnTo>
                  <a:lnTo>
                    <a:pt x="810" y="520"/>
                  </a:lnTo>
                  <a:lnTo>
                    <a:pt x="810" y="520"/>
                  </a:lnTo>
                  <a:lnTo>
                    <a:pt x="810" y="540"/>
                  </a:lnTo>
                  <a:lnTo>
                    <a:pt x="813" y="594"/>
                  </a:lnTo>
                  <a:lnTo>
                    <a:pt x="817" y="628"/>
                  </a:lnTo>
                  <a:lnTo>
                    <a:pt x="822" y="667"/>
                  </a:lnTo>
                  <a:lnTo>
                    <a:pt x="828" y="709"/>
                  </a:lnTo>
                  <a:lnTo>
                    <a:pt x="836" y="753"/>
                  </a:lnTo>
                  <a:lnTo>
                    <a:pt x="849" y="796"/>
                  </a:lnTo>
                  <a:lnTo>
                    <a:pt x="861" y="838"/>
                  </a:lnTo>
                  <a:lnTo>
                    <a:pt x="869" y="858"/>
                  </a:lnTo>
                  <a:lnTo>
                    <a:pt x="878" y="877"/>
                  </a:lnTo>
                  <a:lnTo>
                    <a:pt x="888" y="896"/>
                  </a:lnTo>
                  <a:lnTo>
                    <a:pt x="899" y="913"/>
                  </a:lnTo>
                  <a:lnTo>
                    <a:pt x="910" y="929"/>
                  </a:lnTo>
                  <a:lnTo>
                    <a:pt x="922" y="943"/>
                  </a:lnTo>
                  <a:lnTo>
                    <a:pt x="935" y="955"/>
                  </a:lnTo>
                  <a:lnTo>
                    <a:pt x="949" y="965"/>
                  </a:lnTo>
                  <a:lnTo>
                    <a:pt x="965" y="974"/>
                  </a:lnTo>
                  <a:lnTo>
                    <a:pt x="980" y="980"/>
                  </a:lnTo>
                  <a:lnTo>
                    <a:pt x="997" y="984"/>
                  </a:lnTo>
                  <a:lnTo>
                    <a:pt x="1016" y="985"/>
                  </a:lnTo>
                  <a:lnTo>
                    <a:pt x="352" y="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3E67"/>
                </a:gs>
                <a:gs pos="100000">
                  <a:srgbClr val="6184C8"/>
                </a:gs>
              </a:gsLst>
              <a:lin ang="5400000" scaled="0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2733675" y="3765176"/>
              <a:ext cx="2661846" cy="3092824"/>
            </a:xfrm>
            <a:custGeom>
              <a:avLst/>
              <a:gdLst/>
              <a:ahLst/>
              <a:cxnLst>
                <a:cxn ang="0">
                  <a:pos x="1278" y="1273"/>
                </a:cxn>
                <a:cxn ang="0">
                  <a:pos x="1278" y="1156"/>
                </a:cxn>
                <a:cxn ang="0">
                  <a:pos x="1284" y="977"/>
                </a:cxn>
                <a:cxn ang="0">
                  <a:pos x="1303" y="755"/>
                </a:cxn>
                <a:cxn ang="0">
                  <a:pos x="1319" y="636"/>
                </a:cxn>
                <a:cxn ang="0">
                  <a:pos x="1339" y="518"/>
                </a:cxn>
                <a:cxn ang="0">
                  <a:pos x="1364" y="402"/>
                </a:cxn>
                <a:cxn ang="0">
                  <a:pos x="1397" y="296"/>
                </a:cxn>
                <a:cxn ang="0">
                  <a:pos x="1436" y="199"/>
                </a:cxn>
                <a:cxn ang="0">
                  <a:pos x="1470" y="136"/>
                </a:cxn>
                <a:cxn ang="0">
                  <a:pos x="1495" y="100"/>
                </a:cxn>
                <a:cxn ang="0">
                  <a:pos x="1522" y="69"/>
                </a:cxn>
                <a:cxn ang="0">
                  <a:pos x="1552" y="42"/>
                </a:cxn>
                <a:cxn ang="0">
                  <a:pos x="1585" y="22"/>
                </a:cxn>
                <a:cxn ang="0">
                  <a:pos x="1619" y="8"/>
                </a:cxn>
                <a:cxn ang="0">
                  <a:pos x="1657" y="1"/>
                </a:cxn>
                <a:cxn ang="0">
                  <a:pos x="993" y="0"/>
                </a:cxn>
                <a:cxn ang="0">
                  <a:pos x="968" y="1"/>
                </a:cxn>
                <a:cxn ang="0">
                  <a:pos x="922" y="8"/>
                </a:cxn>
                <a:cxn ang="0">
                  <a:pos x="880" y="22"/>
                </a:cxn>
                <a:cxn ang="0">
                  <a:pos x="838" y="42"/>
                </a:cxn>
                <a:cxn ang="0">
                  <a:pos x="799" y="69"/>
                </a:cxn>
                <a:cxn ang="0">
                  <a:pos x="763" y="100"/>
                </a:cxn>
                <a:cxn ang="0">
                  <a:pos x="728" y="136"/>
                </a:cxn>
                <a:cxn ang="0">
                  <a:pos x="695" y="177"/>
                </a:cxn>
                <a:cxn ang="0">
                  <a:pos x="650" y="246"/>
                </a:cxn>
                <a:cxn ang="0">
                  <a:pos x="595" y="348"/>
                </a:cxn>
                <a:cxn ang="0">
                  <a:pos x="548" y="459"/>
                </a:cxn>
                <a:cxn ang="0">
                  <a:pos x="509" y="576"/>
                </a:cxn>
                <a:cxn ang="0">
                  <a:pos x="474" y="695"/>
                </a:cxn>
                <a:cxn ang="0">
                  <a:pos x="446" y="813"/>
                </a:cxn>
                <a:cxn ang="0">
                  <a:pos x="415" y="977"/>
                </a:cxn>
                <a:cxn ang="0">
                  <a:pos x="387" y="1156"/>
                </a:cxn>
                <a:cxn ang="0">
                  <a:pos x="374" y="1273"/>
                </a:cxn>
                <a:cxn ang="0">
                  <a:pos x="0" y="1428"/>
                </a:cxn>
                <a:cxn ang="0">
                  <a:pos x="736" y="1950"/>
                </a:cxn>
                <a:cxn ang="0">
                  <a:pos x="1636" y="1428"/>
                </a:cxn>
                <a:cxn ang="0">
                  <a:pos x="1278" y="1273"/>
                </a:cxn>
              </a:cxnLst>
              <a:rect l="0" t="0" r="r" b="b"/>
              <a:pathLst>
                <a:path w="1676" h="1950">
                  <a:moveTo>
                    <a:pt x="1278" y="1273"/>
                  </a:moveTo>
                  <a:lnTo>
                    <a:pt x="1278" y="1273"/>
                  </a:lnTo>
                  <a:lnTo>
                    <a:pt x="1276" y="1219"/>
                  </a:lnTo>
                  <a:lnTo>
                    <a:pt x="1278" y="1156"/>
                  </a:lnTo>
                  <a:lnTo>
                    <a:pt x="1279" y="1074"/>
                  </a:lnTo>
                  <a:lnTo>
                    <a:pt x="1284" y="977"/>
                  </a:lnTo>
                  <a:lnTo>
                    <a:pt x="1292" y="871"/>
                  </a:lnTo>
                  <a:lnTo>
                    <a:pt x="1303" y="755"/>
                  </a:lnTo>
                  <a:lnTo>
                    <a:pt x="1311" y="695"/>
                  </a:lnTo>
                  <a:lnTo>
                    <a:pt x="1319" y="636"/>
                  </a:lnTo>
                  <a:lnTo>
                    <a:pt x="1328" y="576"/>
                  </a:lnTo>
                  <a:lnTo>
                    <a:pt x="1339" y="518"/>
                  </a:lnTo>
                  <a:lnTo>
                    <a:pt x="1350" y="459"/>
                  </a:lnTo>
                  <a:lnTo>
                    <a:pt x="1364" y="402"/>
                  </a:lnTo>
                  <a:lnTo>
                    <a:pt x="1380" y="348"/>
                  </a:lnTo>
                  <a:lnTo>
                    <a:pt x="1397" y="296"/>
                  </a:lnTo>
                  <a:lnTo>
                    <a:pt x="1416" y="246"/>
                  </a:lnTo>
                  <a:lnTo>
                    <a:pt x="1436" y="199"/>
                  </a:lnTo>
                  <a:lnTo>
                    <a:pt x="1458" y="157"/>
                  </a:lnTo>
                  <a:lnTo>
                    <a:pt x="1470" y="136"/>
                  </a:lnTo>
                  <a:lnTo>
                    <a:pt x="1483" y="117"/>
                  </a:lnTo>
                  <a:lnTo>
                    <a:pt x="1495" y="100"/>
                  </a:lnTo>
                  <a:lnTo>
                    <a:pt x="1508" y="83"/>
                  </a:lnTo>
                  <a:lnTo>
                    <a:pt x="1522" y="69"/>
                  </a:lnTo>
                  <a:lnTo>
                    <a:pt x="1538" y="55"/>
                  </a:lnTo>
                  <a:lnTo>
                    <a:pt x="1552" y="42"/>
                  </a:lnTo>
                  <a:lnTo>
                    <a:pt x="1567" y="31"/>
                  </a:lnTo>
                  <a:lnTo>
                    <a:pt x="1585" y="22"/>
                  </a:lnTo>
                  <a:lnTo>
                    <a:pt x="1602" y="14"/>
                  </a:lnTo>
                  <a:lnTo>
                    <a:pt x="1619" y="8"/>
                  </a:lnTo>
                  <a:lnTo>
                    <a:pt x="1638" y="3"/>
                  </a:lnTo>
                  <a:lnTo>
                    <a:pt x="1657" y="1"/>
                  </a:lnTo>
                  <a:lnTo>
                    <a:pt x="1676" y="0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968" y="1"/>
                  </a:lnTo>
                  <a:lnTo>
                    <a:pt x="946" y="3"/>
                  </a:lnTo>
                  <a:lnTo>
                    <a:pt x="922" y="8"/>
                  </a:lnTo>
                  <a:lnTo>
                    <a:pt x="900" y="14"/>
                  </a:lnTo>
                  <a:lnTo>
                    <a:pt x="880" y="22"/>
                  </a:lnTo>
                  <a:lnTo>
                    <a:pt x="858" y="31"/>
                  </a:lnTo>
                  <a:lnTo>
                    <a:pt x="838" y="42"/>
                  </a:lnTo>
                  <a:lnTo>
                    <a:pt x="819" y="55"/>
                  </a:lnTo>
                  <a:lnTo>
                    <a:pt x="799" y="69"/>
                  </a:lnTo>
                  <a:lnTo>
                    <a:pt x="780" y="83"/>
                  </a:lnTo>
                  <a:lnTo>
                    <a:pt x="763" y="100"/>
                  </a:lnTo>
                  <a:lnTo>
                    <a:pt x="745" y="117"/>
                  </a:lnTo>
                  <a:lnTo>
                    <a:pt x="728" y="136"/>
                  </a:lnTo>
                  <a:lnTo>
                    <a:pt x="711" y="157"/>
                  </a:lnTo>
                  <a:lnTo>
                    <a:pt x="695" y="177"/>
                  </a:lnTo>
                  <a:lnTo>
                    <a:pt x="680" y="199"/>
                  </a:lnTo>
                  <a:lnTo>
                    <a:pt x="650" y="246"/>
                  </a:lnTo>
                  <a:lnTo>
                    <a:pt x="622" y="296"/>
                  </a:lnTo>
                  <a:lnTo>
                    <a:pt x="595" y="348"/>
                  </a:lnTo>
                  <a:lnTo>
                    <a:pt x="572" y="402"/>
                  </a:lnTo>
                  <a:lnTo>
                    <a:pt x="548" y="459"/>
                  </a:lnTo>
                  <a:lnTo>
                    <a:pt x="528" y="518"/>
                  </a:lnTo>
                  <a:lnTo>
                    <a:pt x="509" y="576"/>
                  </a:lnTo>
                  <a:lnTo>
                    <a:pt x="490" y="636"/>
                  </a:lnTo>
                  <a:lnTo>
                    <a:pt x="474" y="695"/>
                  </a:lnTo>
                  <a:lnTo>
                    <a:pt x="460" y="755"/>
                  </a:lnTo>
                  <a:lnTo>
                    <a:pt x="446" y="813"/>
                  </a:lnTo>
                  <a:lnTo>
                    <a:pt x="434" y="871"/>
                  </a:lnTo>
                  <a:lnTo>
                    <a:pt x="415" y="977"/>
                  </a:lnTo>
                  <a:lnTo>
                    <a:pt x="399" y="1074"/>
                  </a:lnTo>
                  <a:lnTo>
                    <a:pt x="387" y="1156"/>
                  </a:lnTo>
                  <a:lnTo>
                    <a:pt x="379" y="1219"/>
                  </a:lnTo>
                  <a:lnTo>
                    <a:pt x="374" y="1273"/>
                  </a:lnTo>
                  <a:lnTo>
                    <a:pt x="365" y="1428"/>
                  </a:lnTo>
                  <a:lnTo>
                    <a:pt x="0" y="1428"/>
                  </a:lnTo>
                  <a:lnTo>
                    <a:pt x="0" y="1433"/>
                  </a:lnTo>
                  <a:lnTo>
                    <a:pt x="736" y="1950"/>
                  </a:lnTo>
                  <a:lnTo>
                    <a:pt x="1636" y="1433"/>
                  </a:lnTo>
                  <a:lnTo>
                    <a:pt x="1636" y="1428"/>
                  </a:lnTo>
                  <a:lnTo>
                    <a:pt x="1275" y="1428"/>
                  </a:lnTo>
                  <a:lnTo>
                    <a:pt x="1278" y="12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1A7E1"/>
                </a:gs>
                <a:gs pos="100000">
                  <a:srgbClr val="5F8FDC"/>
                </a:gs>
                <a:gs pos="18000">
                  <a:srgbClr val="9FB7F6"/>
                </a:gs>
              </a:gsLst>
              <a:lin ang="5400000" scaled="0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5" name="Group 56"/>
          <p:cNvGrpSpPr/>
          <p:nvPr/>
        </p:nvGrpSpPr>
        <p:grpSpPr bwMode="auto">
          <a:xfrm flipH="1">
            <a:off x="8461375" y="1419225"/>
            <a:ext cx="2039938" cy="1927225"/>
            <a:chOff x="1985963" y="0"/>
            <a:chExt cx="5172076" cy="6858000"/>
          </a:xfrm>
        </p:grpSpPr>
        <p:sp>
          <p:nvSpPr>
            <p:cNvPr id="60" name="Freeform 5"/>
            <p:cNvSpPr/>
            <p:nvPr/>
          </p:nvSpPr>
          <p:spPr bwMode="auto">
            <a:xfrm>
              <a:off x="5600378" y="0"/>
              <a:ext cx="1557661" cy="5327097"/>
            </a:xfrm>
            <a:custGeom>
              <a:avLst/>
              <a:gdLst/>
              <a:ahLst/>
              <a:cxnLst>
                <a:cxn ang="0">
                  <a:pos x="683" y="3355"/>
                </a:cxn>
                <a:cxn ang="0">
                  <a:pos x="683" y="3355"/>
                </a:cxn>
                <a:cxn ang="0">
                  <a:pos x="707" y="3354"/>
                </a:cxn>
                <a:cxn ang="0">
                  <a:pos x="727" y="3350"/>
                </a:cxn>
                <a:cxn ang="0">
                  <a:pos x="748" y="3344"/>
                </a:cxn>
                <a:cxn ang="0">
                  <a:pos x="766" y="3336"/>
                </a:cxn>
                <a:cxn ang="0">
                  <a:pos x="785" y="3325"/>
                </a:cxn>
                <a:cxn ang="0">
                  <a:pos x="801" y="3314"/>
                </a:cxn>
                <a:cxn ang="0">
                  <a:pos x="817" y="3300"/>
                </a:cxn>
                <a:cxn ang="0">
                  <a:pos x="831" y="3286"/>
                </a:cxn>
                <a:cxn ang="0">
                  <a:pos x="845" y="3269"/>
                </a:cxn>
                <a:cxn ang="0">
                  <a:pos x="857" y="3252"/>
                </a:cxn>
                <a:cxn ang="0">
                  <a:pos x="868" y="3233"/>
                </a:cxn>
                <a:cxn ang="0">
                  <a:pos x="879" y="3214"/>
                </a:cxn>
                <a:cxn ang="0">
                  <a:pos x="889" y="3194"/>
                </a:cxn>
                <a:cxn ang="0">
                  <a:pos x="896" y="3173"/>
                </a:cxn>
                <a:cxn ang="0">
                  <a:pos x="912" y="3133"/>
                </a:cxn>
                <a:cxn ang="0">
                  <a:pos x="925" y="3090"/>
                </a:cxn>
                <a:cxn ang="0">
                  <a:pos x="934" y="3050"/>
                </a:cxn>
                <a:cxn ang="0">
                  <a:pos x="940" y="3012"/>
                </a:cxn>
                <a:cxn ang="0">
                  <a:pos x="947" y="2979"/>
                </a:cxn>
                <a:cxn ang="0">
                  <a:pos x="951" y="2928"/>
                </a:cxn>
                <a:cxn ang="0">
                  <a:pos x="953" y="2909"/>
                </a:cxn>
                <a:cxn ang="0">
                  <a:pos x="981" y="0"/>
                </a:cxn>
                <a:cxn ang="0">
                  <a:pos x="353" y="0"/>
                </a:cxn>
                <a:cxn ang="0">
                  <a:pos x="270" y="2909"/>
                </a:cxn>
                <a:cxn ang="0">
                  <a:pos x="270" y="2909"/>
                </a:cxn>
                <a:cxn ang="0">
                  <a:pos x="268" y="2928"/>
                </a:cxn>
                <a:cxn ang="0">
                  <a:pos x="264" y="2979"/>
                </a:cxn>
                <a:cxn ang="0">
                  <a:pos x="257" y="3012"/>
                </a:cxn>
                <a:cxn ang="0">
                  <a:pos x="251" y="3050"/>
                </a:cxn>
                <a:cxn ang="0">
                  <a:pos x="242" y="3090"/>
                </a:cxn>
                <a:cxn ang="0">
                  <a:pos x="229" y="3133"/>
                </a:cxn>
                <a:cxn ang="0">
                  <a:pos x="213" y="3173"/>
                </a:cxn>
                <a:cxn ang="0">
                  <a:pos x="206" y="3194"/>
                </a:cxn>
                <a:cxn ang="0">
                  <a:pos x="195" y="3214"/>
                </a:cxn>
                <a:cxn ang="0">
                  <a:pos x="185" y="3233"/>
                </a:cxn>
                <a:cxn ang="0">
                  <a:pos x="174" y="3252"/>
                </a:cxn>
                <a:cxn ang="0">
                  <a:pos x="162" y="3269"/>
                </a:cxn>
                <a:cxn ang="0">
                  <a:pos x="148" y="3286"/>
                </a:cxn>
                <a:cxn ang="0">
                  <a:pos x="134" y="3300"/>
                </a:cxn>
                <a:cxn ang="0">
                  <a:pos x="118" y="3314"/>
                </a:cxn>
                <a:cxn ang="0">
                  <a:pos x="101" y="3325"/>
                </a:cxn>
                <a:cxn ang="0">
                  <a:pos x="83" y="3336"/>
                </a:cxn>
                <a:cxn ang="0">
                  <a:pos x="65" y="3344"/>
                </a:cxn>
                <a:cxn ang="0">
                  <a:pos x="44" y="3350"/>
                </a:cxn>
                <a:cxn ang="0">
                  <a:pos x="22" y="3354"/>
                </a:cxn>
                <a:cxn ang="0">
                  <a:pos x="0" y="3355"/>
                </a:cxn>
                <a:cxn ang="0">
                  <a:pos x="683" y="3355"/>
                </a:cxn>
              </a:cxnLst>
              <a:rect l="0" t="0" r="r" b="b"/>
              <a:pathLst>
                <a:path w="981" h="3355">
                  <a:moveTo>
                    <a:pt x="683" y="3355"/>
                  </a:moveTo>
                  <a:lnTo>
                    <a:pt x="683" y="3355"/>
                  </a:lnTo>
                  <a:lnTo>
                    <a:pt x="707" y="3354"/>
                  </a:lnTo>
                  <a:lnTo>
                    <a:pt x="727" y="3350"/>
                  </a:lnTo>
                  <a:lnTo>
                    <a:pt x="748" y="3344"/>
                  </a:lnTo>
                  <a:lnTo>
                    <a:pt x="766" y="3336"/>
                  </a:lnTo>
                  <a:lnTo>
                    <a:pt x="785" y="3325"/>
                  </a:lnTo>
                  <a:lnTo>
                    <a:pt x="801" y="3314"/>
                  </a:lnTo>
                  <a:lnTo>
                    <a:pt x="817" y="3300"/>
                  </a:lnTo>
                  <a:lnTo>
                    <a:pt x="831" y="3286"/>
                  </a:lnTo>
                  <a:lnTo>
                    <a:pt x="845" y="3269"/>
                  </a:lnTo>
                  <a:lnTo>
                    <a:pt x="857" y="3252"/>
                  </a:lnTo>
                  <a:lnTo>
                    <a:pt x="868" y="3233"/>
                  </a:lnTo>
                  <a:lnTo>
                    <a:pt x="879" y="3214"/>
                  </a:lnTo>
                  <a:lnTo>
                    <a:pt x="889" y="3194"/>
                  </a:lnTo>
                  <a:lnTo>
                    <a:pt x="896" y="3173"/>
                  </a:lnTo>
                  <a:lnTo>
                    <a:pt x="912" y="3133"/>
                  </a:lnTo>
                  <a:lnTo>
                    <a:pt x="925" y="3090"/>
                  </a:lnTo>
                  <a:lnTo>
                    <a:pt x="934" y="3050"/>
                  </a:lnTo>
                  <a:lnTo>
                    <a:pt x="940" y="3012"/>
                  </a:lnTo>
                  <a:lnTo>
                    <a:pt x="947" y="2979"/>
                  </a:lnTo>
                  <a:lnTo>
                    <a:pt x="951" y="2928"/>
                  </a:lnTo>
                  <a:lnTo>
                    <a:pt x="953" y="2909"/>
                  </a:lnTo>
                  <a:lnTo>
                    <a:pt x="981" y="0"/>
                  </a:lnTo>
                  <a:lnTo>
                    <a:pt x="353" y="0"/>
                  </a:lnTo>
                  <a:lnTo>
                    <a:pt x="270" y="2909"/>
                  </a:lnTo>
                  <a:lnTo>
                    <a:pt x="270" y="2909"/>
                  </a:lnTo>
                  <a:lnTo>
                    <a:pt x="268" y="2928"/>
                  </a:lnTo>
                  <a:lnTo>
                    <a:pt x="264" y="2979"/>
                  </a:lnTo>
                  <a:lnTo>
                    <a:pt x="257" y="3012"/>
                  </a:lnTo>
                  <a:lnTo>
                    <a:pt x="251" y="3050"/>
                  </a:lnTo>
                  <a:lnTo>
                    <a:pt x="242" y="3090"/>
                  </a:lnTo>
                  <a:lnTo>
                    <a:pt x="229" y="3133"/>
                  </a:lnTo>
                  <a:lnTo>
                    <a:pt x="213" y="3173"/>
                  </a:lnTo>
                  <a:lnTo>
                    <a:pt x="206" y="3194"/>
                  </a:lnTo>
                  <a:lnTo>
                    <a:pt x="195" y="3214"/>
                  </a:lnTo>
                  <a:lnTo>
                    <a:pt x="185" y="3233"/>
                  </a:lnTo>
                  <a:lnTo>
                    <a:pt x="174" y="3252"/>
                  </a:lnTo>
                  <a:lnTo>
                    <a:pt x="162" y="3269"/>
                  </a:lnTo>
                  <a:lnTo>
                    <a:pt x="148" y="3286"/>
                  </a:lnTo>
                  <a:lnTo>
                    <a:pt x="134" y="3300"/>
                  </a:lnTo>
                  <a:lnTo>
                    <a:pt x="118" y="3314"/>
                  </a:lnTo>
                  <a:lnTo>
                    <a:pt x="101" y="3325"/>
                  </a:lnTo>
                  <a:lnTo>
                    <a:pt x="83" y="3336"/>
                  </a:lnTo>
                  <a:lnTo>
                    <a:pt x="65" y="3344"/>
                  </a:lnTo>
                  <a:lnTo>
                    <a:pt x="44" y="3350"/>
                  </a:lnTo>
                  <a:lnTo>
                    <a:pt x="22" y="3354"/>
                  </a:lnTo>
                  <a:lnTo>
                    <a:pt x="0" y="3355"/>
                  </a:lnTo>
                  <a:lnTo>
                    <a:pt x="683" y="3355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4264091" y="3762297"/>
              <a:ext cx="2406927" cy="1564801"/>
            </a:xfrm>
            <a:custGeom>
              <a:avLst/>
              <a:gdLst/>
              <a:ahLst/>
              <a:cxnLst>
                <a:cxn ang="0">
                  <a:pos x="877" y="985"/>
                </a:cxn>
                <a:cxn ang="0">
                  <a:pos x="826" y="980"/>
                </a:cxn>
                <a:cxn ang="0">
                  <a:pos x="780" y="965"/>
                </a:cxn>
                <a:cxn ang="0">
                  <a:pos x="740" y="943"/>
                </a:cxn>
                <a:cxn ang="0">
                  <a:pos x="704" y="913"/>
                </a:cxn>
                <a:cxn ang="0">
                  <a:pos x="672" y="877"/>
                </a:cxn>
                <a:cxn ang="0">
                  <a:pos x="644" y="838"/>
                </a:cxn>
                <a:cxn ang="0">
                  <a:pos x="621" y="796"/>
                </a:cxn>
                <a:cxn ang="0">
                  <a:pos x="585" y="709"/>
                </a:cxn>
                <a:cxn ang="0">
                  <a:pos x="561" y="628"/>
                </a:cxn>
                <a:cxn ang="0">
                  <a:pos x="545" y="540"/>
                </a:cxn>
                <a:cxn ang="0">
                  <a:pos x="542" y="520"/>
                </a:cxn>
                <a:cxn ang="0">
                  <a:pos x="534" y="473"/>
                </a:cxn>
                <a:cxn ang="0">
                  <a:pos x="517" y="399"/>
                </a:cxn>
                <a:cxn ang="0">
                  <a:pos x="494" y="332"/>
                </a:cxn>
                <a:cxn ang="0">
                  <a:pos x="472" y="285"/>
                </a:cxn>
                <a:cxn ang="0">
                  <a:pos x="445" y="236"/>
                </a:cxn>
                <a:cxn ang="0">
                  <a:pos x="411" y="188"/>
                </a:cxn>
                <a:cxn ang="0">
                  <a:pos x="372" y="142"/>
                </a:cxn>
                <a:cxn ang="0">
                  <a:pos x="323" y="100"/>
                </a:cxn>
                <a:cxn ang="0">
                  <a:pos x="268" y="64"/>
                </a:cxn>
                <a:cxn ang="0">
                  <a:pos x="204" y="34"/>
                </a:cxn>
                <a:cxn ang="0">
                  <a:pos x="130" y="12"/>
                </a:cxn>
                <a:cxn ang="0">
                  <a:pos x="47" y="1"/>
                </a:cxn>
                <a:cxn ang="0">
                  <a:pos x="823" y="0"/>
                </a:cxn>
                <a:cxn ang="0">
                  <a:pos x="856" y="1"/>
                </a:cxn>
                <a:cxn ang="0">
                  <a:pos x="918" y="12"/>
                </a:cxn>
                <a:cxn ang="0">
                  <a:pos x="973" y="34"/>
                </a:cxn>
                <a:cxn ang="0">
                  <a:pos x="1022" y="64"/>
                </a:cxn>
                <a:cxn ang="0">
                  <a:pos x="1064" y="100"/>
                </a:cxn>
                <a:cxn ang="0">
                  <a:pos x="1101" y="142"/>
                </a:cxn>
                <a:cxn ang="0">
                  <a:pos x="1133" y="188"/>
                </a:cxn>
                <a:cxn ang="0">
                  <a:pos x="1159" y="236"/>
                </a:cxn>
                <a:cxn ang="0">
                  <a:pos x="1189" y="308"/>
                </a:cxn>
                <a:cxn ang="0">
                  <a:pos x="1217" y="399"/>
                </a:cxn>
                <a:cxn ang="0">
                  <a:pos x="1233" y="473"/>
                </a:cxn>
                <a:cxn ang="0">
                  <a:pos x="1239" y="520"/>
                </a:cxn>
                <a:cxn ang="0">
                  <a:pos x="1244" y="540"/>
                </a:cxn>
                <a:cxn ang="0">
                  <a:pos x="1263" y="628"/>
                </a:cxn>
                <a:cxn ang="0">
                  <a:pos x="1286" y="709"/>
                </a:cxn>
                <a:cxn ang="0">
                  <a:pos x="1319" y="796"/>
                </a:cxn>
                <a:cxn ang="0">
                  <a:pos x="1351" y="858"/>
                </a:cxn>
                <a:cxn ang="0">
                  <a:pos x="1374" y="896"/>
                </a:cxn>
                <a:cxn ang="0">
                  <a:pos x="1401" y="929"/>
                </a:cxn>
                <a:cxn ang="0">
                  <a:pos x="1429" y="955"/>
                </a:cxn>
                <a:cxn ang="0">
                  <a:pos x="1462" y="974"/>
                </a:cxn>
                <a:cxn ang="0">
                  <a:pos x="1496" y="984"/>
                </a:cxn>
                <a:cxn ang="0">
                  <a:pos x="877" y="985"/>
                </a:cxn>
              </a:cxnLst>
              <a:rect l="0" t="0" r="r" b="b"/>
              <a:pathLst>
                <a:path w="1515" h="985">
                  <a:moveTo>
                    <a:pt x="877" y="985"/>
                  </a:moveTo>
                  <a:lnTo>
                    <a:pt x="877" y="985"/>
                  </a:lnTo>
                  <a:lnTo>
                    <a:pt x="851" y="984"/>
                  </a:lnTo>
                  <a:lnTo>
                    <a:pt x="826" y="980"/>
                  </a:lnTo>
                  <a:lnTo>
                    <a:pt x="802" y="974"/>
                  </a:lnTo>
                  <a:lnTo>
                    <a:pt x="780" y="965"/>
                  </a:lnTo>
                  <a:lnTo>
                    <a:pt x="758" y="955"/>
                  </a:lnTo>
                  <a:lnTo>
                    <a:pt x="740" y="943"/>
                  </a:lnTo>
                  <a:lnTo>
                    <a:pt x="721" y="929"/>
                  </a:lnTo>
                  <a:lnTo>
                    <a:pt x="704" y="913"/>
                  </a:lnTo>
                  <a:lnTo>
                    <a:pt x="686" y="896"/>
                  </a:lnTo>
                  <a:lnTo>
                    <a:pt x="672" y="877"/>
                  </a:lnTo>
                  <a:lnTo>
                    <a:pt x="658" y="858"/>
                  </a:lnTo>
                  <a:lnTo>
                    <a:pt x="644" y="838"/>
                  </a:lnTo>
                  <a:lnTo>
                    <a:pt x="632" y="818"/>
                  </a:lnTo>
                  <a:lnTo>
                    <a:pt x="621" y="796"/>
                  </a:lnTo>
                  <a:lnTo>
                    <a:pt x="602" y="753"/>
                  </a:lnTo>
                  <a:lnTo>
                    <a:pt x="585" y="709"/>
                  </a:lnTo>
                  <a:lnTo>
                    <a:pt x="572" y="667"/>
                  </a:lnTo>
                  <a:lnTo>
                    <a:pt x="561" y="628"/>
                  </a:lnTo>
                  <a:lnTo>
                    <a:pt x="553" y="594"/>
                  </a:lnTo>
                  <a:lnTo>
                    <a:pt x="545" y="540"/>
                  </a:lnTo>
                  <a:lnTo>
                    <a:pt x="542" y="520"/>
                  </a:lnTo>
                  <a:lnTo>
                    <a:pt x="542" y="520"/>
                  </a:lnTo>
                  <a:lnTo>
                    <a:pt x="539" y="498"/>
                  </a:lnTo>
                  <a:lnTo>
                    <a:pt x="534" y="473"/>
                  </a:lnTo>
                  <a:lnTo>
                    <a:pt x="528" y="438"/>
                  </a:lnTo>
                  <a:lnTo>
                    <a:pt x="517" y="399"/>
                  </a:lnTo>
                  <a:lnTo>
                    <a:pt x="503" y="355"/>
                  </a:lnTo>
                  <a:lnTo>
                    <a:pt x="494" y="332"/>
                  </a:lnTo>
                  <a:lnTo>
                    <a:pt x="483" y="308"/>
                  </a:lnTo>
                  <a:lnTo>
                    <a:pt x="472" y="285"/>
                  </a:lnTo>
                  <a:lnTo>
                    <a:pt x="459" y="260"/>
                  </a:lnTo>
                  <a:lnTo>
                    <a:pt x="445" y="236"/>
                  </a:lnTo>
                  <a:lnTo>
                    <a:pt x="428" y="211"/>
                  </a:lnTo>
                  <a:lnTo>
                    <a:pt x="411" y="188"/>
                  </a:lnTo>
                  <a:lnTo>
                    <a:pt x="392" y="164"/>
                  </a:lnTo>
                  <a:lnTo>
                    <a:pt x="372" y="142"/>
                  </a:lnTo>
                  <a:lnTo>
                    <a:pt x="348" y="121"/>
                  </a:lnTo>
                  <a:lnTo>
                    <a:pt x="323" y="100"/>
                  </a:lnTo>
                  <a:lnTo>
                    <a:pt x="296" y="81"/>
                  </a:lnTo>
                  <a:lnTo>
                    <a:pt x="268" y="64"/>
                  </a:lnTo>
                  <a:lnTo>
                    <a:pt x="237" y="48"/>
                  </a:lnTo>
                  <a:lnTo>
                    <a:pt x="204" y="34"/>
                  </a:lnTo>
                  <a:lnTo>
                    <a:pt x="168" y="22"/>
                  </a:lnTo>
                  <a:lnTo>
                    <a:pt x="130" y="12"/>
                  </a:lnTo>
                  <a:lnTo>
                    <a:pt x="90" y="6"/>
                  </a:lnTo>
                  <a:lnTo>
                    <a:pt x="47" y="1"/>
                  </a:lnTo>
                  <a:lnTo>
                    <a:pt x="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56" y="1"/>
                  </a:lnTo>
                  <a:lnTo>
                    <a:pt x="888" y="6"/>
                  </a:lnTo>
                  <a:lnTo>
                    <a:pt x="918" y="12"/>
                  </a:lnTo>
                  <a:lnTo>
                    <a:pt x="946" y="22"/>
                  </a:lnTo>
                  <a:lnTo>
                    <a:pt x="973" y="34"/>
                  </a:lnTo>
                  <a:lnTo>
                    <a:pt x="998" y="48"/>
                  </a:lnTo>
                  <a:lnTo>
                    <a:pt x="1022" y="64"/>
                  </a:lnTo>
                  <a:lnTo>
                    <a:pt x="1044" y="81"/>
                  </a:lnTo>
                  <a:lnTo>
                    <a:pt x="1064" y="100"/>
                  </a:lnTo>
                  <a:lnTo>
                    <a:pt x="1083" y="121"/>
                  </a:lnTo>
                  <a:lnTo>
                    <a:pt x="1101" y="142"/>
                  </a:lnTo>
                  <a:lnTo>
                    <a:pt x="1117" y="164"/>
                  </a:lnTo>
                  <a:lnTo>
                    <a:pt x="1133" y="188"/>
                  </a:lnTo>
                  <a:lnTo>
                    <a:pt x="1147" y="211"/>
                  </a:lnTo>
                  <a:lnTo>
                    <a:pt x="1159" y="236"/>
                  </a:lnTo>
                  <a:lnTo>
                    <a:pt x="1170" y="260"/>
                  </a:lnTo>
                  <a:lnTo>
                    <a:pt x="1189" y="308"/>
                  </a:lnTo>
                  <a:lnTo>
                    <a:pt x="1205" y="355"/>
                  </a:lnTo>
                  <a:lnTo>
                    <a:pt x="1217" y="399"/>
                  </a:lnTo>
                  <a:lnTo>
                    <a:pt x="1227" y="438"/>
                  </a:lnTo>
                  <a:lnTo>
                    <a:pt x="1233" y="473"/>
                  </a:lnTo>
                  <a:lnTo>
                    <a:pt x="1238" y="498"/>
                  </a:lnTo>
                  <a:lnTo>
                    <a:pt x="1239" y="520"/>
                  </a:lnTo>
                  <a:lnTo>
                    <a:pt x="1239" y="520"/>
                  </a:lnTo>
                  <a:lnTo>
                    <a:pt x="1244" y="540"/>
                  </a:lnTo>
                  <a:lnTo>
                    <a:pt x="1255" y="594"/>
                  </a:lnTo>
                  <a:lnTo>
                    <a:pt x="1263" y="628"/>
                  </a:lnTo>
                  <a:lnTo>
                    <a:pt x="1274" y="667"/>
                  </a:lnTo>
                  <a:lnTo>
                    <a:pt x="1286" y="709"/>
                  </a:lnTo>
                  <a:lnTo>
                    <a:pt x="1302" y="753"/>
                  </a:lnTo>
                  <a:lnTo>
                    <a:pt x="1319" y="796"/>
                  </a:lnTo>
                  <a:lnTo>
                    <a:pt x="1340" y="838"/>
                  </a:lnTo>
                  <a:lnTo>
                    <a:pt x="1351" y="858"/>
                  </a:lnTo>
                  <a:lnTo>
                    <a:pt x="1361" y="877"/>
                  </a:lnTo>
                  <a:lnTo>
                    <a:pt x="1374" y="896"/>
                  </a:lnTo>
                  <a:lnTo>
                    <a:pt x="1387" y="913"/>
                  </a:lnTo>
                  <a:lnTo>
                    <a:pt x="1401" y="929"/>
                  </a:lnTo>
                  <a:lnTo>
                    <a:pt x="1415" y="943"/>
                  </a:lnTo>
                  <a:lnTo>
                    <a:pt x="1429" y="955"/>
                  </a:lnTo>
                  <a:lnTo>
                    <a:pt x="1445" y="965"/>
                  </a:lnTo>
                  <a:lnTo>
                    <a:pt x="1462" y="974"/>
                  </a:lnTo>
                  <a:lnTo>
                    <a:pt x="1479" y="980"/>
                  </a:lnTo>
                  <a:lnTo>
                    <a:pt x="1496" y="984"/>
                  </a:lnTo>
                  <a:lnTo>
                    <a:pt x="1515" y="985"/>
                  </a:lnTo>
                  <a:lnTo>
                    <a:pt x="877" y="985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1985963" y="3762297"/>
              <a:ext cx="3533916" cy="3095703"/>
            </a:xfrm>
            <a:custGeom>
              <a:avLst/>
              <a:gdLst/>
              <a:ahLst/>
              <a:cxnLst>
                <a:cxn ang="0">
                  <a:pos x="1460" y="0"/>
                </a:cxn>
                <a:cxn ang="0">
                  <a:pos x="1418" y="1"/>
                </a:cxn>
                <a:cxn ang="0">
                  <a:pos x="1336" y="8"/>
                </a:cxn>
                <a:cxn ang="0">
                  <a:pos x="1258" y="22"/>
                </a:cxn>
                <a:cxn ang="0">
                  <a:pos x="1184" y="42"/>
                </a:cxn>
                <a:cxn ang="0">
                  <a:pos x="1115" y="69"/>
                </a:cxn>
                <a:cxn ang="0">
                  <a:pos x="1049" y="100"/>
                </a:cxn>
                <a:cxn ang="0">
                  <a:pos x="987" y="136"/>
                </a:cxn>
                <a:cxn ang="0">
                  <a:pos x="929" y="177"/>
                </a:cxn>
                <a:cxn ang="0">
                  <a:pos x="876" y="222"/>
                </a:cxn>
                <a:cxn ang="0">
                  <a:pos x="824" y="269"/>
                </a:cxn>
                <a:cxn ang="0">
                  <a:pos x="777" y="321"/>
                </a:cxn>
                <a:cxn ang="0">
                  <a:pos x="733" y="376"/>
                </a:cxn>
                <a:cxn ang="0">
                  <a:pos x="672" y="459"/>
                </a:cxn>
                <a:cxn ang="0">
                  <a:pos x="603" y="576"/>
                </a:cxn>
                <a:cxn ang="0">
                  <a:pos x="544" y="695"/>
                </a:cxn>
                <a:cxn ang="0">
                  <a:pos x="495" y="813"/>
                </a:cxn>
                <a:cxn ang="0">
                  <a:pos x="457" y="926"/>
                </a:cxn>
                <a:cxn ang="0">
                  <a:pos x="426" y="1027"/>
                </a:cxn>
                <a:cxn ang="0">
                  <a:pos x="396" y="1156"/>
                </a:cxn>
                <a:cxn ang="0">
                  <a:pos x="376" y="1258"/>
                </a:cxn>
                <a:cxn ang="0">
                  <a:pos x="348" y="1428"/>
                </a:cxn>
                <a:cxn ang="0">
                  <a:pos x="0" y="1433"/>
                </a:cxn>
                <a:cxn ang="0">
                  <a:pos x="1637" y="1433"/>
                </a:cxn>
                <a:cxn ang="0">
                  <a:pos x="1245" y="1428"/>
                </a:cxn>
                <a:cxn ang="0">
                  <a:pos x="1278" y="1273"/>
                </a:cxn>
                <a:cxn ang="0">
                  <a:pos x="1306" y="1156"/>
                </a:cxn>
                <a:cxn ang="0">
                  <a:pos x="1360" y="977"/>
                </a:cxn>
                <a:cxn ang="0">
                  <a:pos x="1397" y="871"/>
                </a:cxn>
                <a:cxn ang="0">
                  <a:pos x="1443" y="755"/>
                </a:cxn>
                <a:cxn ang="0">
                  <a:pos x="1496" y="636"/>
                </a:cxn>
                <a:cxn ang="0">
                  <a:pos x="1557" y="518"/>
                </a:cxn>
                <a:cxn ang="0">
                  <a:pos x="1626" y="402"/>
                </a:cxn>
                <a:cxn ang="0">
                  <a:pos x="1703" y="296"/>
                </a:cxn>
                <a:cxn ang="0">
                  <a:pos x="1767" y="222"/>
                </a:cxn>
                <a:cxn ang="0">
                  <a:pos x="1812" y="177"/>
                </a:cxn>
                <a:cxn ang="0">
                  <a:pos x="1861" y="136"/>
                </a:cxn>
                <a:cxn ang="0">
                  <a:pos x="1909" y="100"/>
                </a:cxn>
                <a:cxn ang="0">
                  <a:pos x="1963" y="69"/>
                </a:cxn>
                <a:cxn ang="0">
                  <a:pos x="2017" y="42"/>
                </a:cxn>
                <a:cxn ang="0">
                  <a:pos x="2074" y="22"/>
                </a:cxn>
                <a:cxn ang="0">
                  <a:pos x="2133" y="8"/>
                </a:cxn>
                <a:cxn ang="0">
                  <a:pos x="2194" y="1"/>
                </a:cxn>
                <a:cxn ang="0">
                  <a:pos x="2226" y="0"/>
                </a:cxn>
              </a:cxnLst>
              <a:rect l="0" t="0" r="r" b="b"/>
              <a:pathLst>
                <a:path w="2226" h="1950">
                  <a:moveTo>
                    <a:pt x="2226" y="0"/>
                  </a:moveTo>
                  <a:lnTo>
                    <a:pt x="1460" y="0"/>
                  </a:lnTo>
                  <a:lnTo>
                    <a:pt x="1460" y="0"/>
                  </a:lnTo>
                  <a:lnTo>
                    <a:pt x="1418" y="1"/>
                  </a:lnTo>
                  <a:lnTo>
                    <a:pt x="1377" y="3"/>
                  </a:lnTo>
                  <a:lnTo>
                    <a:pt x="1336" y="8"/>
                  </a:lnTo>
                  <a:lnTo>
                    <a:pt x="1297" y="14"/>
                  </a:lnTo>
                  <a:lnTo>
                    <a:pt x="1258" y="22"/>
                  </a:lnTo>
                  <a:lnTo>
                    <a:pt x="1220" y="31"/>
                  </a:lnTo>
                  <a:lnTo>
                    <a:pt x="1184" y="42"/>
                  </a:lnTo>
                  <a:lnTo>
                    <a:pt x="1150" y="55"/>
                  </a:lnTo>
                  <a:lnTo>
                    <a:pt x="1115" y="69"/>
                  </a:lnTo>
                  <a:lnTo>
                    <a:pt x="1081" y="83"/>
                  </a:lnTo>
                  <a:lnTo>
                    <a:pt x="1049" y="100"/>
                  </a:lnTo>
                  <a:lnTo>
                    <a:pt x="1018" y="117"/>
                  </a:lnTo>
                  <a:lnTo>
                    <a:pt x="987" y="136"/>
                  </a:lnTo>
                  <a:lnTo>
                    <a:pt x="959" y="157"/>
                  </a:lnTo>
                  <a:lnTo>
                    <a:pt x="929" y="177"/>
                  </a:lnTo>
                  <a:lnTo>
                    <a:pt x="902" y="199"/>
                  </a:lnTo>
                  <a:lnTo>
                    <a:pt x="876" y="222"/>
                  </a:lnTo>
                  <a:lnTo>
                    <a:pt x="849" y="246"/>
                  </a:lnTo>
                  <a:lnTo>
                    <a:pt x="824" y="269"/>
                  </a:lnTo>
                  <a:lnTo>
                    <a:pt x="800" y="296"/>
                  </a:lnTo>
                  <a:lnTo>
                    <a:pt x="777" y="321"/>
                  </a:lnTo>
                  <a:lnTo>
                    <a:pt x="755" y="348"/>
                  </a:lnTo>
                  <a:lnTo>
                    <a:pt x="733" y="376"/>
                  </a:lnTo>
                  <a:lnTo>
                    <a:pt x="711" y="402"/>
                  </a:lnTo>
                  <a:lnTo>
                    <a:pt x="672" y="459"/>
                  </a:lnTo>
                  <a:lnTo>
                    <a:pt x="636" y="518"/>
                  </a:lnTo>
                  <a:lnTo>
                    <a:pt x="603" y="576"/>
                  </a:lnTo>
                  <a:lnTo>
                    <a:pt x="572" y="636"/>
                  </a:lnTo>
                  <a:lnTo>
                    <a:pt x="544" y="695"/>
                  </a:lnTo>
                  <a:lnTo>
                    <a:pt x="518" y="755"/>
                  </a:lnTo>
                  <a:lnTo>
                    <a:pt x="495" y="813"/>
                  </a:lnTo>
                  <a:lnTo>
                    <a:pt x="475" y="871"/>
                  </a:lnTo>
                  <a:lnTo>
                    <a:pt x="457" y="926"/>
                  </a:lnTo>
                  <a:lnTo>
                    <a:pt x="440" y="977"/>
                  </a:lnTo>
                  <a:lnTo>
                    <a:pt x="426" y="1027"/>
                  </a:lnTo>
                  <a:lnTo>
                    <a:pt x="415" y="1074"/>
                  </a:lnTo>
                  <a:lnTo>
                    <a:pt x="396" y="1156"/>
                  </a:lnTo>
                  <a:lnTo>
                    <a:pt x="384" y="1219"/>
                  </a:lnTo>
                  <a:lnTo>
                    <a:pt x="376" y="1258"/>
                  </a:lnTo>
                  <a:lnTo>
                    <a:pt x="374" y="1273"/>
                  </a:lnTo>
                  <a:lnTo>
                    <a:pt x="348" y="1428"/>
                  </a:lnTo>
                  <a:lnTo>
                    <a:pt x="0" y="1428"/>
                  </a:lnTo>
                  <a:lnTo>
                    <a:pt x="0" y="1433"/>
                  </a:lnTo>
                  <a:lnTo>
                    <a:pt x="710" y="1950"/>
                  </a:lnTo>
                  <a:lnTo>
                    <a:pt x="1637" y="1433"/>
                  </a:lnTo>
                  <a:lnTo>
                    <a:pt x="1637" y="1428"/>
                  </a:lnTo>
                  <a:lnTo>
                    <a:pt x="1245" y="1428"/>
                  </a:lnTo>
                  <a:lnTo>
                    <a:pt x="1278" y="1273"/>
                  </a:lnTo>
                  <a:lnTo>
                    <a:pt x="1278" y="1273"/>
                  </a:lnTo>
                  <a:lnTo>
                    <a:pt x="1291" y="1219"/>
                  </a:lnTo>
                  <a:lnTo>
                    <a:pt x="1306" y="1156"/>
                  </a:lnTo>
                  <a:lnTo>
                    <a:pt x="1330" y="1074"/>
                  </a:lnTo>
                  <a:lnTo>
                    <a:pt x="1360" y="977"/>
                  </a:lnTo>
                  <a:lnTo>
                    <a:pt x="1378" y="926"/>
                  </a:lnTo>
                  <a:lnTo>
                    <a:pt x="1397" y="871"/>
                  </a:lnTo>
                  <a:lnTo>
                    <a:pt x="1419" y="813"/>
                  </a:lnTo>
                  <a:lnTo>
                    <a:pt x="1443" y="755"/>
                  </a:lnTo>
                  <a:lnTo>
                    <a:pt x="1468" y="695"/>
                  </a:lnTo>
                  <a:lnTo>
                    <a:pt x="1496" y="636"/>
                  </a:lnTo>
                  <a:lnTo>
                    <a:pt x="1526" y="576"/>
                  </a:lnTo>
                  <a:lnTo>
                    <a:pt x="1557" y="518"/>
                  </a:lnTo>
                  <a:lnTo>
                    <a:pt x="1590" y="459"/>
                  </a:lnTo>
                  <a:lnTo>
                    <a:pt x="1626" y="402"/>
                  </a:lnTo>
                  <a:lnTo>
                    <a:pt x="1663" y="348"/>
                  </a:lnTo>
                  <a:lnTo>
                    <a:pt x="1703" y="296"/>
                  </a:lnTo>
                  <a:lnTo>
                    <a:pt x="1745" y="246"/>
                  </a:lnTo>
                  <a:lnTo>
                    <a:pt x="1767" y="222"/>
                  </a:lnTo>
                  <a:lnTo>
                    <a:pt x="1790" y="199"/>
                  </a:lnTo>
                  <a:lnTo>
                    <a:pt x="1812" y="177"/>
                  </a:lnTo>
                  <a:lnTo>
                    <a:pt x="1836" y="157"/>
                  </a:lnTo>
                  <a:lnTo>
                    <a:pt x="1861" y="136"/>
                  </a:lnTo>
                  <a:lnTo>
                    <a:pt x="1884" y="117"/>
                  </a:lnTo>
                  <a:lnTo>
                    <a:pt x="1909" y="100"/>
                  </a:lnTo>
                  <a:lnTo>
                    <a:pt x="1936" y="83"/>
                  </a:lnTo>
                  <a:lnTo>
                    <a:pt x="1963" y="69"/>
                  </a:lnTo>
                  <a:lnTo>
                    <a:pt x="1989" y="55"/>
                  </a:lnTo>
                  <a:lnTo>
                    <a:pt x="2017" y="42"/>
                  </a:lnTo>
                  <a:lnTo>
                    <a:pt x="2044" y="31"/>
                  </a:lnTo>
                  <a:lnTo>
                    <a:pt x="2074" y="22"/>
                  </a:lnTo>
                  <a:lnTo>
                    <a:pt x="2104" y="14"/>
                  </a:lnTo>
                  <a:lnTo>
                    <a:pt x="2133" y="8"/>
                  </a:lnTo>
                  <a:lnTo>
                    <a:pt x="2163" y="3"/>
                  </a:lnTo>
                  <a:lnTo>
                    <a:pt x="2194" y="1"/>
                  </a:lnTo>
                  <a:lnTo>
                    <a:pt x="2226" y="0"/>
                  </a:lnTo>
                  <a:lnTo>
                    <a:pt x="2226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6" name="Group 60"/>
          <p:cNvGrpSpPr/>
          <p:nvPr/>
        </p:nvGrpSpPr>
        <p:grpSpPr bwMode="auto">
          <a:xfrm flipH="1">
            <a:off x="6726238" y="1419225"/>
            <a:ext cx="1449387" cy="2035175"/>
            <a:chOff x="2733675" y="0"/>
            <a:chExt cx="3676650" cy="6858000"/>
          </a:xfrm>
        </p:grpSpPr>
        <p:sp>
          <p:nvSpPr>
            <p:cNvPr id="57" name="Freeform 61"/>
            <p:cNvSpPr/>
            <p:nvPr/>
          </p:nvSpPr>
          <p:spPr bwMode="auto">
            <a:xfrm>
              <a:off x="4896173" y="0"/>
              <a:ext cx="1514152" cy="5328056"/>
            </a:xfrm>
            <a:custGeom>
              <a:avLst/>
              <a:gdLst/>
              <a:ahLst/>
              <a:cxnLst>
                <a:cxn ang="0">
                  <a:pos x="685" y="3355"/>
                </a:cxn>
                <a:cxn ang="0">
                  <a:pos x="685" y="3355"/>
                </a:cxn>
                <a:cxn ang="0">
                  <a:pos x="707" y="3354"/>
                </a:cxn>
                <a:cxn ang="0">
                  <a:pos x="729" y="3350"/>
                </a:cxn>
                <a:cxn ang="0">
                  <a:pos x="747" y="3344"/>
                </a:cxn>
                <a:cxn ang="0">
                  <a:pos x="766" y="3336"/>
                </a:cxn>
                <a:cxn ang="0">
                  <a:pos x="783" y="3325"/>
                </a:cxn>
                <a:cxn ang="0">
                  <a:pos x="799" y="3314"/>
                </a:cxn>
                <a:cxn ang="0">
                  <a:pos x="815" y="3300"/>
                </a:cxn>
                <a:cxn ang="0">
                  <a:pos x="827" y="3286"/>
                </a:cxn>
                <a:cxn ang="0">
                  <a:pos x="840" y="3269"/>
                </a:cxn>
                <a:cxn ang="0">
                  <a:pos x="851" y="3252"/>
                </a:cxn>
                <a:cxn ang="0">
                  <a:pos x="862" y="3233"/>
                </a:cxn>
                <a:cxn ang="0">
                  <a:pos x="871" y="3214"/>
                </a:cxn>
                <a:cxn ang="0">
                  <a:pos x="879" y="3194"/>
                </a:cxn>
                <a:cxn ang="0">
                  <a:pos x="887" y="3173"/>
                </a:cxn>
                <a:cxn ang="0">
                  <a:pos x="899" y="3133"/>
                </a:cxn>
                <a:cxn ang="0">
                  <a:pos x="909" y="3090"/>
                </a:cxn>
                <a:cxn ang="0">
                  <a:pos x="915" y="3050"/>
                </a:cxn>
                <a:cxn ang="0">
                  <a:pos x="921" y="3012"/>
                </a:cxn>
                <a:cxn ang="0">
                  <a:pos x="924" y="2979"/>
                </a:cxn>
                <a:cxn ang="0">
                  <a:pos x="926" y="2928"/>
                </a:cxn>
                <a:cxn ang="0">
                  <a:pos x="926" y="2909"/>
                </a:cxn>
                <a:cxn ang="0">
                  <a:pos x="954" y="0"/>
                </a:cxn>
                <a:cxn ang="0">
                  <a:pos x="326" y="0"/>
                </a:cxn>
                <a:cxn ang="0">
                  <a:pos x="243" y="2909"/>
                </a:cxn>
                <a:cxn ang="0">
                  <a:pos x="243" y="2909"/>
                </a:cxn>
                <a:cxn ang="0">
                  <a:pos x="243" y="2928"/>
                </a:cxn>
                <a:cxn ang="0">
                  <a:pos x="240" y="2979"/>
                </a:cxn>
                <a:cxn ang="0">
                  <a:pos x="237" y="3012"/>
                </a:cxn>
                <a:cxn ang="0">
                  <a:pos x="232" y="3050"/>
                </a:cxn>
                <a:cxn ang="0">
                  <a:pos x="226" y="3090"/>
                </a:cxn>
                <a:cxn ang="0">
                  <a:pos x="216" y="3133"/>
                </a:cxn>
                <a:cxn ang="0">
                  <a:pos x="204" y="3173"/>
                </a:cxn>
                <a:cxn ang="0">
                  <a:pos x="196" y="3194"/>
                </a:cxn>
                <a:cxn ang="0">
                  <a:pos x="188" y="3214"/>
                </a:cxn>
                <a:cxn ang="0">
                  <a:pos x="179" y="3233"/>
                </a:cxn>
                <a:cxn ang="0">
                  <a:pos x="168" y="3252"/>
                </a:cxn>
                <a:cxn ang="0">
                  <a:pos x="157" y="3269"/>
                </a:cxn>
                <a:cxn ang="0">
                  <a:pos x="144" y="3286"/>
                </a:cxn>
                <a:cxn ang="0">
                  <a:pos x="130" y="3300"/>
                </a:cxn>
                <a:cxn ang="0">
                  <a:pos x="116" y="3314"/>
                </a:cxn>
                <a:cxn ang="0">
                  <a:pos x="101" y="3325"/>
                </a:cxn>
                <a:cxn ang="0">
                  <a:pos x="83" y="3336"/>
                </a:cxn>
                <a:cxn ang="0">
                  <a:pos x="65" y="3344"/>
                </a:cxn>
                <a:cxn ang="0">
                  <a:pos x="44" y="3350"/>
                </a:cxn>
                <a:cxn ang="0">
                  <a:pos x="24" y="3354"/>
                </a:cxn>
                <a:cxn ang="0">
                  <a:pos x="0" y="3355"/>
                </a:cxn>
                <a:cxn ang="0">
                  <a:pos x="685" y="3355"/>
                </a:cxn>
              </a:cxnLst>
              <a:rect l="0" t="0" r="r" b="b"/>
              <a:pathLst>
                <a:path w="954" h="3355">
                  <a:moveTo>
                    <a:pt x="685" y="3355"/>
                  </a:moveTo>
                  <a:lnTo>
                    <a:pt x="685" y="3355"/>
                  </a:lnTo>
                  <a:lnTo>
                    <a:pt x="707" y="3354"/>
                  </a:lnTo>
                  <a:lnTo>
                    <a:pt x="729" y="3350"/>
                  </a:lnTo>
                  <a:lnTo>
                    <a:pt x="747" y="3344"/>
                  </a:lnTo>
                  <a:lnTo>
                    <a:pt x="766" y="3336"/>
                  </a:lnTo>
                  <a:lnTo>
                    <a:pt x="783" y="3325"/>
                  </a:lnTo>
                  <a:lnTo>
                    <a:pt x="799" y="3314"/>
                  </a:lnTo>
                  <a:lnTo>
                    <a:pt x="815" y="3300"/>
                  </a:lnTo>
                  <a:lnTo>
                    <a:pt x="827" y="3286"/>
                  </a:lnTo>
                  <a:lnTo>
                    <a:pt x="840" y="3269"/>
                  </a:lnTo>
                  <a:lnTo>
                    <a:pt x="851" y="3252"/>
                  </a:lnTo>
                  <a:lnTo>
                    <a:pt x="862" y="3233"/>
                  </a:lnTo>
                  <a:lnTo>
                    <a:pt x="871" y="3214"/>
                  </a:lnTo>
                  <a:lnTo>
                    <a:pt x="879" y="3194"/>
                  </a:lnTo>
                  <a:lnTo>
                    <a:pt x="887" y="3173"/>
                  </a:lnTo>
                  <a:lnTo>
                    <a:pt x="899" y="3133"/>
                  </a:lnTo>
                  <a:lnTo>
                    <a:pt x="909" y="3090"/>
                  </a:lnTo>
                  <a:lnTo>
                    <a:pt x="915" y="3050"/>
                  </a:lnTo>
                  <a:lnTo>
                    <a:pt x="921" y="3012"/>
                  </a:lnTo>
                  <a:lnTo>
                    <a:pt x="924" y="2979"/>
                  </a:lnTo>
                  <a:lnTo>
                    <a:pt x="926" y="2928"/>
                  </a:lnTo>
                  <a:lnTo>
                    <a:pt x="926" y="2909"/>
                  </a:lnTo>
                  <a:lnTo>
                    <a:pt x="954" y="0"/>
                  </a:lnTo>
                  <a:lnTo>
                    <a:pt x="326" y="0"/>
                  </a:lnTo>
                  <a:lnTo>
                    <a:pt x="243" y="2909"/>
                  </a:lnTo>
                  <a:lnTo>
                    <a:pt x="243" y="2909"/>
                  </a:lnTo>
                  <a:lnTo>
                    <a:pt x="243" y="2928"/>
                  </a:lnTo>
                  <a:lnTo>
                    <a:pt x="240" y="2979"/>
                  </a:lnTo>
                  <a:lnTo>
                    <a:pt x="237" y="3012"/>
                  </a:lnTo>
                  <a:lnTo>
                    <a:pt x="232" y="3050"/>
                  </a:lnTo>
                  <a:lnTo>
                    <a:pt x="226" y="3090"/>
                  </a:lnTo>
                  <a:lnTo>
                    <a:pt x="216" y="3133"/>
                  </a:lnTo>
                  <a:lnTo>
                    <a:pt x="204" y="3173"/>
                  </a:lnTo>
                  <a:lnTo>
                    <a:pt x="196" y="3194"/>
                  </a:lnTo>
                  <a:lnTo>
                    <a:pt x="188" y="3214"/>
                  </a:lnTo>
                  <a:lnTo>
                    <a:pt x="179" y="3233"/>
                  </a:lnTo>
                  <a:lnTo>
                    <a:pt x="168" y="3252"/>
                  </a:lnTo>
                  <a:lnTo>
                    <a:pt x="157" y="3269"/>
                  </a:lnTo>
                  <a:lnTo>
                    <a:pt x="144" y="3286"/>
                  </a:lnTo>
                  <a:lnTo>
                    <a:pt x="130" y="3300"/>
                  </a:lnTo>
                  <a:lnTo>
                    <a:pt x="116" y="3314"/>
                  </a:lnTo>
                  <a:lnTo>
                    <a:pt x="101" y="3325"/>
                  </a:lnTo>
                  <a:lnTo>
                    <a:pt x="83" y="3336"/>
                  </a:lnTo>
                  <a:lnTo>
                    <a:pt x="65" y="3344"/>
                  </a:lnTo>
                  <a:lnTo>
                    <a:pt x="44" y="3350"/>
                  </a:lnTo>
                  <a:lnTo>
                    <a:pt x="24" y="3354"/>
                  </a:lnTo>
                  <a:lnTo>
                    <a:pt x="0" y="3355"/>
                  </a:lnTo>
                  <a:lnTo>
                    <a:pt x="685" y="33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E1FE"/>
                </a:gs>
                <a:gs pos="100000">
                  <a:srgbClr val="97BBF4"/>
                </a:gs>
              </a:gsLst>
              <a:lin ang="5400000" scaled="0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4352529" y="3760668"/>
              <a:ext cx="1614826" cy="1567388"/>
            </a:xfrm>
            <a:custGeom>
              <a:avLst/>
              <a:gdLst/>
              <a:ahLst/>
              <a:cxnLst>
                <a:cxn ang="0">
                  <a:pos x="352" y="985"/>
                </a:cxn>
                <a:cxn ang="0">
                  <a:pos x="319" y="980"/>
                </a:cxn>
                <a:cxn ang="0">
                  <a:pos x="291" y="965"/>
                </a:cxn>
                <a:cxn ang="0">
                  <a:pos x="268" y="943"/>
                </a:cxn>
                <a:cxn ang="0">
                  <a:pos x="246" y="913"/>
                </a:cxn>
                <a:cxn ang="0">
                  <a:pos x="229" y="877"/>
                </a:cxn>
                <a:cxn ang="0">
                  <a:pos x="215" y="838"/>
                </a:cxn>
                <a:cxn ang="0">
                  <a:pos x="194" y="753"/>
                </a:cxn>
                <a:cxn ang="0">
                  <a:pos x="182" y="667"/>
                </a:cxn>
                <a:cxn ang="0">
                  <a:pos x="175" y="594"/>
                </a:cxn>
                <a:cxn ang="0">
                  <a:pos x="172" y="520"/>
                </a:cxn>
                <a:cxn ang="0">
                  <a:pos x="174" y="498"/>
                </a:cxn>
                <a:cxn ang="0">
                  <a:pos x="172" y="399"/>
                </a:cxn>
                <a:cxn ang="0">
                  <a:pos x="164" y="308"/>
                </a:cxn>
                <a:cxn ang="0">
                  <a:pos x="150" y="211"/>
                </a:cxn>
                <a:cxn ang="0">
                  <a:pos x="133" y="142"/>
                </a:cxn>
                <a:cxn ang="0">
                  <a:pos x="117" y="100"/>
                </a:cxn>
                <a:cxn ang="0">
                  <a:pos x="99" y="64"/>
                </a:cxn>
                <a:cxn ang="0">
                  <a:pos x="75" y="34"/>
                </a:cxn>
                <a:cxn ang="0">
                  <a:pos x="49" y="12"/>
                </a:cxn>
                <a:cxn ang="0">
                  <a:pos x="17" y="1"/>
                </a:cxn>
                <a:cxn ang="0">
                  <a:pos x="647" y="0"/>
                </a:cxn>
                <a:cxn ang="0">
                  <a:pos x="662" y="1"/>
                </a:cxn>
                <a:cxn ang="0">
                  <a:pos x="691" y="12"/>
                </a:cxn>
                <a:cxn ang="0">
                  <a:pos x="716" y="34"/>
                </a:cxn>
                <a:cxn ang="0">
                  <a:pos x="738" y="64"/>
                </a:cxn>
                <a:cxn ang="0">
                  <a:pos x="755" y="100"/>
                </a:cxn>
                <a:cxn ang="0">
                  <a:pos x="769" y="142"/>
                </a:cxn>
                <a:cxn ang="0">
                  <a:pos x="786" y="211"/>
                </a:cxn>
                <a:cxn ang="0">
                  <a:pos x="800" y="308"/>
                </a:cxn>
                <a:cxn ang="0">
                  <a:pos x="806" y="399"/>
                </a:cxn>
                <a:cxn ang="0">
                  <a:pos x="810" y="498"/>
                </a:cxn>
                <a:cxn ang="0">
                  <a:pos x="810" y="520"/>
                </a:cxn>
                <a:cxn ang="0">
                  <a:pos x="813" y="594"/>
                </a:cxn>
                <a:cxn ang="0">
                  <a:pos x="822" y="667"/>
                </a:cxn>
                <a:cxn ang="0">
                  <a:pos x="836" y="753"/>
                </a:cxn>
                <a:cxn ang="0">
                  <a:pos x="861" y="838"/>
                </a:cxn>
                <a:cxn ang="0">
                  <a:pos x="878" y="877"/>
                </a:cxn>
                <a:cxn ang="0">
                  <a:pos x="899" y="913"/>
                </a:cxn>
                <a:cxn ang="0">
                  <a:pos x="922" y="943"/>
                </a:cxn>
                <a:cxn ang="0">
                  <a:pos x="949" y="965"/>
                </a:cxn>
                <a:cxn ang="0">
                  <a:pos x="980" y="980"/>
                </a:cxn>
                <a:cxn ang="0">
                  <a:pos x="1016" y="985"/>
                </a:cxn>
              </a:cxnLst>
              <a:rect l="0" t="0" r="r" b="b"/>
              <a:pathLst>
                <a:path w="1016" h="985">
                  <a:moveTo>
                    <a:pt x="352" y="985"/>
                  </a:moveTo>
                  <a:lnTo>
                    <a:pt x="352" y="985"/>
                  </a:lnTo>
                  <a:lnTo>
                    <a:pt x="335" y="984"/>
                  </a:lnTo>
                  <a:lnTo>
                    <a:pt x="319" y="980"/>
                  </a:lnTo>
                  <a:lnTo>
                    <a:pt x="305" y="974"/>
                  </a:lnTo>
                  <a:lnTo>
                    <a:pt x="291" y="965"/>
                  </a:lnTo>
                  <a:lnTo>
                    <a:pt x="279" y="955"/>
                  </a:lnTo>
                  <a:lnTo>
                    <a:pt x="268" y="943"/>
                  </a:lnTo>
                  <a:lnTo>
                    <a:pt x="257" y="929"/>
                  </a:lnTo>
                  <a:lnTo>
                    <a:pt x="246" y="913"/>
                  </a:lnTo>
                  <a:lnTo>
                    <a:pt x="238" y="896"/>
                  </a:lnTo>
                  <a:lnTo>
                    <a:pt x="229" y="877"/>
                  </a:lnTo>
                  <a:lnTo>
                    <a:pt x="221" y="858"/>
                  </a:lnTo>
                  <a:lnTo>
                    <a:pt x="215" y="838"/>
                  </a:lnTo>
                  <a:lnTo>
                    <a:pt x="204" y="796"/>
                  </a:lnTo>
                  <a:lnTo>
                    <a:pt x="194" y="753"/>
                  </a:lnTo>
                  <a:lnTo>
                    <a:pt x="186" y="709"/>
                  </a:lnTo>
                  <a:lnTo>
                    <a:pt x="182" y="667"/>
                  </a:lnTo>
                  <a:lnTo>
                    <a:pt x="177" y="628"/>
                  </a:lnTo>
                  <a:lnTo>
                    <a:pt x="175" y="594"/>
                  </a:lnTo>
                  <a:lnTo>
                    <a:pt x="172" y="540"/>
                  </a:lnTo>
                  <a:lnTo>
                    <a:pt x="172" y="520"/>
                  </a:lnTo>
                  <a:lnTo>
                    <a:pt x="172" y="520"/>
                  </a:lnTo>
                  <a:lnTo>
                    <a:pt x="174" y="498"/>
                  </a:lnTo>
                  <a:lnTo>
                    <a:pt x="172" y="438"/>
                  </a:lnTo>
                  <a:lnTo>
                    <a:pt x="172" y="399"/>
                  </a:lnTo>
                  <a:lnTo>
                    <a:pt x="169" y="355"/>
                  </a:lnTo>
                  <a:lnTo>
                    <a:pt x="164" y="308"/>
                  </a:lnTo>
                  <a:lnTo>
                    <a:pt x="160" y="260"/>
                  </a:lnTo>
                  <a:lnTo>
                    <a:pt x="150" y="211"/>
                  </a:lnTo>
                  <a:lnTo>
                    <a:pt x="139" y="164"/>
                  </a:lnTo>
                  <a:lnTo>
                    <a:pt x="133" y="142"/>
                  </a:lnTo>
                  <a:lnTo>
                    <a:pt x="125" y="121"/>
                  </a:lnTo>
                  <a:lnTo>
                    <a:pt x="117" y="100"/>
                  </a:lnTo>
                  <a:lnTo>
                    <a:pt x="108" y="81"/>
                  </a:lnTo>
                  <a:lnTo>
                    <a:pt x="99" y="64"/>
                  </a:lnTo>
                  <a:lnTo>
                    <a:pt x="88" y="48"/>
                  </a:lnTo>
                  <a:lnTo>
                    <a:pt x="75" y="34"/>
                  </a:lnTo>
                  <a:lnTo>
                    <a:pt x="63" y="22"/>
                  </a:lnTo>
                  <a:lnTo>
                    <a:pt x="49" y="12"/>
                  </a:lnTo>
                  <a:lnTo>
                    <a:pt x="33" y="6"/>
                  </a:lnTo>
                  <a:lnTo>
                    <a:pt x="17" y="1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62" y="1"/>
                  </a:lnTo>
                  <a:lnTo>
                    <a:pt x="678" y="6"/>
                  </a:lnTo>
                  <a:lnTo>
                    <a:pt x="691" y="12"/>
                  </a:lnTo>
                  <a:lnTo>
                    <a:pt x="705" y="22"/>
                  </a:lnTo>
                  <a:lnTo>
                    <a:pt x="716" y="34"/>
                  </a:lnTo>
                  <a:lnTo>
                    <a:pt x="727" y="48"/>
                  </a:lnTo>
                  <a:lnTo>
                    <a:pt x="738" y="64"/>
                  </a:lnTo>
                  <a:lnTo>
                    <a:pt x="745" y="81"/>
                  </a:lnTo>
                  <a:lnTo>
                    <a:pt x="755" y="100"/>
                  </a:lnTo>
                  <a:lnTo>
                    <a:pt x="763" y="121"/>
                  </a:lnTo>
                  <a:lnTo>
                    <a:pt x="769" y="142"/>
                  </a:lnTo>
                  <a:lnTo>
                    <a:pt x="775" y="164"/>
                  </a:lnTo>
                  <a:lnTo>
                    <a:pt x="786" y="211"/>
                  </a:lnTo>
                  <a:lnTo>
                    <a:pt x="794" y="260"/>
                  </a:lnTo>
                  <a:lnTo>
                    <a:pt x="800" y="308"/>
                  </a:lnTo>
                  <a:lnTo>
                    <a:pt x="805" y="355"/>
                  </a:lnTo>
                  <a:lnTo>
                    <a:pt x="806" y="399"/>
                  </a:lnTo>
                  <a:lnTo>
                    <a:pt x="808" y="438"/>
                  </a:lnTo>
                  <a:lnTo>
                    <a:pt x="810" y="498"/>
                  </a:lnTo>
                  <a:lnTo>
                    <a:pt x="810" y="520"/>
                  </a:lnTo>
                  <a:lnTo>
                    <a:pt x="810" y="520"/>
                  </a:lnTo>
                  <a:lnTo>
                    <a:pt x="810" y="540"/>
                  </a:lnTo>
                  <a:lnTo>
                    <a:pt x="813" y="594"/>
                  </a:lnTo>
                  <a:lnTo>
                    <a:pt x="817" y="628"/>
                  </a:lnTo>
                  <a:lnTo>
                    <a:pt x="822" y="667"/>
                  </a:lnTo>
                  <a:lnTo>
                    <a:pt x="828" y="709"/>
                  </a:lnTo>
                  <a:lnTo>
                    <a:pt x="836" y="753"/>
                  </a:lnTo>
                  <a:lnTo>
                    <a:pt x="849" y="796"/>
                  </a:lnTo>
                  <a:lnTo>
                    <a:pt x="861" y="838"/>
                  </a:lnTo>
                  <a:lnTo>
                    <a:pt x="869" y="858"/>
                  </a:lnTo>
                  <a:lnTo>
                    <a:pt x="878" y="877"/>
                  </a:lnTo>
                  <a:lnTo>
                    <a:pt x="888" y="896"/>
                  </a:lnTo>
                  <a:lnTo>
                    <a:pt x="899" y="913"/>
                  </a:lnTo>
                  <a:lnTo>
                    <a:pt x="910" y="929"/>
                  </a:lnTo>
                  <a:lnTo>
                    <a:pt x="922" y="943"/>
                  </a:lnTo>
                  <a:lnTo>
                    <a:pt x="935" y="955"/>
                  </a:lnTo>
                  <a:lnTo>
                    <a:pt x="949" y="965"/>
                  </a:lnTo>
                  <a:lnTo>
                    <a:pt x="965" y="974"/>
                  </a:lnTo>
                  <a:lnTo>
                    <a:pt x="980" y="980"/>
                  </a:lnTo>
                  <a:lnTo>
                    <a:pt x="997" y="984"/>
                  </a:lnTo>
                  <a:lnTo>
                    <a:pt x="1016" y="985"/>
                  </a:lnTo>
                  <a:lnTo>
                    <a:pt x="352" y="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3E67"/>
                </a:gs>
                <a:gs pos="100000">
                  <a:srgbClr val="6184C8"/>
                </a:gs>
              </a:gsLst>
              <a:lin ang="5400000" scaled="0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2733675" y="3760668"/>
              <a:ext cx="2661846" cy="3097332"/>
            </a:xfrm>
            <a:custGeom>
              <a:avLst/>
              <a:gdLst/>
              <a:ahLst/>
              <a:cxnLst>
                <a:cxn ang="0">
                  <a:pos x="1278" y="1273"/>
                </a:cxn>
                <a:cxn ang="0">
                  <a:pos x="1278" y="1156"/>
                </a:cxn>
                <a:cxn ang="0">
                  <a:pos x="1284" y="977"/>
                </a:cxn>
                <a:cxn ang="0">
                  <a:pos x="1303" y="755"/>
                </a:cxn>
                <a:cxn ang="0">
                  <a:pos x="1319" y="636"/>
                </a:cxn>
                <a:cxn ang="0">
                  <a:pos x="1339" y="518"/>
                </a:cxn>
                <a:cxn ang="0">
                  <a:pos x="1364" y="402"/>
                </a:cxn>
                <a:cxn ang="0">
                  <a:pos x="1397" y="296"/>
                </a:cxn>
                <a:cxn ang="0">
                  <a:pos x="1436" y="199"/>
                </a:cxn>
                <a:cxn ang="0">
                  <a:pos x="1470" y="136"/>
                </a:cxn>
                <a:cxn ang="0">
                  <a:pos x="1495" y="100"/>
                </a:cxn>
                <a:cxn ang="0">
                  <a:pos x="1522" y="69"/>
                </a:cxn>
                <a:cxn ang="0">
                  <a:pos x="1552" y="42"/>
                </a:cxn>
                <a:cxn ang="0">
                  <a:pos x="1585" y="22"/>
                </a:cxn>
                <a:cxn ang="0">
                  <a:pos x="1619" y="8"/>
                </a:cxn>
                <a:cxn ang="0">
                  <a:pos x="1657" y="1"/>
                </a:cxn>
                <a:cxn ang="0">
                  <a:pos x="993" y="0"/>
                </a:cxn>
                <a:cxn ang="0">
                  <a:pos x="968" y="1"/>
                </a:cxn>
                <a:cxn ang="0">
                  <a:pos x="922" y="8"/>
                </a:cxn>
                <a:cxn ang="0">
                  <a:pos x="880" y="22"/>
                </a:cxn>
                <a:cxn ang="0">
                  <a:pos x="838" y="42"/>
                </a:cxn>
                <a:cxn ang="0">
                  <a:pos x="799" y="69"/>
                </a:cxn>
                <a:cxn ang="0">
                  <a:pos x="763" y="100"/>
                </a:cxn>
                <a:cxn ang="0">
                  <a:pos x="728" y="136"/>
                </a:cxn>
                <a:cxn ang="0">
                  <a:pos x="695" y="177"/>
                </a:cxn>
                <a:cxn ang="0">
                  <a:pos x="650" y="246"/>
                </a:cxn>
                <a:cxn ang="0">
                  <a:pos x="595" y="348"/>
                </a:cxn>
                <a:cxn ang="0">
                  <a:pos x="548" y="459"/>
                </a:cxn>
                <a:cxn ang="0">
                  <a:pos x="509" y="576"/>
                </a:cxn>
                <a:cxn ang="0">
                  <a:pos x="474" y="695"/>
                </a:cxn>
                <a:cxn ang="0">
                  <a:pos x="446" y="813"/>
                </a:cxn>
                <a:cxn ang="0">
                  <a:pos x="415" y="977"/>
                </a:cxn>
                <a:cxn ang="0">
                  <a:pos x="387" y="1156"/>
                </a:cxn>
                <a:cxn ang="0">
                  <a:pos x="374" y="1273"/>
                </a:cxn>
                <a:cxn ang="0">
                  <a:pos x="0" y="1428"/>
                </a:cxn>
                <a:cxn ang="0">
                  <a:pos x="736" y="1950"/>
                </a:cxn>
                <a:cxn ang="0">
                  <a:pos x="1636" y="1428"/>
                </a:cxn>
                <a:cxn ang="0">
                  <a:pos x="1278" y="1273"/>
                </a:cxn>
              </a:cxnLst>
              <a:rect l="0" t="0" r="r" b="b"/>
              <a:pathLst>
                <a:path w="1676" h="1950">
                  <a:moveTo>
                    <a:pt x="1278" y="1273"/>
                  </a:moveTo>
                  <a:lnTo>
                    <a:pt x="1278" y="1273"/>
                  </a:lnTo>
                  <a:lnTo>
                    <a:pt x="1276" y="1219"/>
                  </a:lnTo>
                  <a:lnTo>
                    <a:pt x="1278" y="1156"/>
                  </a:lnTo>
                  <a:lnTo>
                    <a:pt x="1279" y="1074"/>
                  </a:lnTo>
                  <a:lnTo>
                    <a:pt x="1284" y="977"/>
                  </a:lnTo>
                  <a:lnTo>
                    <a:pt x="1292" y="871"/>
                  </a:lnTo>
                  <a:lnTo>
                    <a:pt x="1303" y="755"/>
                  </a:lnTo>
                  <a:lnTo>
                    <a:pt x="1311" y="695"/>
                  </a:lnTo>
                  <a:lnTo>
                    <a:pt x="1319" y="636"/>
                  </a:lnTo>
                  <a:lnTo>
                    <a:pt x="1328" y="576"/>
                  </a:lnTo>
                  <a:lnTo>
                    <a:pt x="1339" y="518"/>
                  </a:lnTo>
                  <a:lnTo>
                    <a:pt x="1350" y="459"/>
                  </a:lnTo>
                  <a:lnTo>
                    <a:pt x="1364" y="402"/>
                  </a:lnTo>
                  <a:lnTo>
                    <a:pt x="1380" y="348"/>
                  </a:lnTo>
                  <a:lnTo>
                    <a:pt x="1397" y="296"/>
                  </a:lnTo>
                  <a:lnTo>
                    <a:pt x="1416" y="246"/>
                  </a:lnTo>
                  <a:lnTo>
                    <a:pt x="1436" y="199"/>
                  </a:lnTo>
                  <a:lnTo>
                    <a:pt x="1458" y="157"/>
                  </a:lnTo>
                  <a:lnTo>
                    <a:pt x="1470" y="136"/>
                  </a:lnTo>
                  <a:lnTo>
                    <a:pt x="1483" y="117"/>
                  </a:lnTo>
                  <a:lnTo>
                    <a:pt x="1495" y="100"/>
                  </a:lnTo>
                  <a:lnTo>
                    <a:pt x="1508" y="83"/>
                  </a:lnTo>
                  <a:lnTo>
                    <a:pt x="1522" y="69"/>
                  </a:lnTo>
                  <a:lnTo>
                    <a:pt x="1538" y="55"/>
                  </a:lnTo>
                  <a:lnTo>
                    <a:pt x="1552" y="42"/>
                  </a:lnTo>
                  <a:lnTo>
                    <a:pt x="1567" y="31"/>
                  </a:lnTo>
                  <a:lnTo>
                    <a:pt x="1585" y="22"/>
                  </a:lnTo>
                  <a:lnTo>
                    <a:pt x="1602" y="14"/>
                  </a:lnTo>
                  <a:lnTo>
                    <a:pt x="1619" y="8"/>
                  </a:lnTo>
                  <a:lnTo>
                    <a:pt x="1638" y="3"/>
                  </a:lnTo>
                  <a:lnTo>
                    <a:pt x="1657" y="1"/>
                  </a:lnTo>
                  <a:lnTo>
                    <a:pt x="1676" y="0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968" y="1"/>
                  </a:lnTo>
                  <a:lnTo>
                    <a:pt x="946" y="3"/>
                  </a:lnTo>
                  <a:lnTo>
                    <a:pt x="922" y="8"/>
                  </a:lnTo>
                  <a:lnTo>
                    <a:pt x="900" y="14"/>
                  </a:lnTo>
                  <a:lnTo>
                    <a:pt x="880" y="22"/>
                  </a:lnTo>
                  <a:lnTo>
                    <a:pt x="858" y="31"/>
                  </a:lnTo>
                  <a:lnTo>
                    <a:pt x="838" y="42"/>
                  </a:lnTo>
                  <a:lnTo>
                    <a:pt x="819" y="55"/>
                  </a:lnTo>
                  <a:lnTo>
                    <a:pt x="799" y="69"/>
                  </a:lnTo>
                  <a:lnTo>
                    <a:pt x="780" y="83"/>
                  </a:lnTo>
                  <a:lnTo>
                    <a:pt x="763" y="100"/>
                  </a:lnTo>
                  <a:lnTo>
                    <a:pt x="745" y="117"/>
                  </a:lnTo>
                  <a:lnTo>
                    <a:pt x="728" y="136"/>
                  </a:lnTo>
                  <a:lnTo>
                    <a:pt x="711" y="157"/>
                  </a:lnTo>
                  <a:lnTo>
                    <a:pt x="695" y="177"/>
                  </a:lnTo>
                  <a:lnTo>
                    <a:pt x="680" y="199"/>
                  </a:lnTo>
                  <a:lnTo>
                    <a:pt x="650" y="246"/>
                  </a:lnTo>
                  <a:lnTo>
                    <a:pt x="622" y="296"/>
                  </a:lnTo>
                  <a:lnTo>
                    <a:pt x="595" y="348"/>
                  </a:lnTo>
                  <a:lnTo>
                    <a:pt x="572" y="402"/>
                  </a:lnTo>
                  <a:lnTo>
                    <a:pt x="548" y="459"/>
                  </a:lnTo>
                  <a:lnTo>
                    <a:pt x="528" y="518"/>
                  </a:lnTo>
                  <a:lnTo>
                    <a:pt x="509" y="576"/>
                  </a:lnTo>
                  <a:lnTo>
                    <a:pt x="490" y="636"/>
                  </a:lnTo>
                  <a:lnTo>
                    <a:pt x="474" y="695"/>
                  </a:lnTo>
                  <a:lnTo>
                    <a:pt x="460" y="755"/>
                  </a:lnTo>
                  <a:lnTo>
                    <a:pt x="446" y="813"/>
                  </a:lnTo>
                  <a:lnTo>
                    <a:pt x="434" y="871"/>
                  </a:lnTo>
                  <a:lnTo>
                    <a:pt x="415" y="977"/>
                  </a:lnTo>
                  <a:lnTo>
                    <a:pt x="399" y="1074"/>
                  </a:lnTo>
                  <a:lnTo>
                    <a:pt x="387" y="1156"/>
                  </a:lnTo>
                  <a:lnTo>
                    <a:pt x="379" y="1219"/>
                  </a:lnTo>
                  <a:lnTo>
                    <a:pt x="374" y="1273"/>
                  </a:lnTo>
                  <a:lnTo>
                    <a:pt x="365" y="1428"/>
                  </a:lnTo>
                  <a:lnTo>
                    <a:pt x="0" y="1428"/>
                  </a:lnTo>
                  <a:lnTo>
                    <a:pt x="0" y="1433"/>
                  </a:lnTo>
                  <a:lnTo>
                    <a:pt x="736" y="1950"/>
                  </a:lnTo>
                  <a:lnTo>
                    <a:pt x="1636" y="1433"/>
                  </a:lnTo>
                  <a:lnTo>
                    <a:pt x="1636" y="1428"/>
                  </a:lnTo>
                  <a:lnTo>
                    <a:pt x="1275" y="1428"/>
                  </a:lnTo>
                  <a:lnTo>
                    <a:pt x="1278" y="12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1A7E1"/>
                </a:gs>
                <a:gs pos="100000">
                  <a:srgbClr val="5F8FDC"/>
                </a:gs>
                <a:gs pos="18000">
                  <a:srgbClr val="9FB7F6"/>
                </a:gs>
              </a:gsLst>
              <a:lin ang="5400000" scaled="0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1064260" y="450215"/>
            <a:ext cx="9996170" cy="969645"/>
          </a:xfrm>
          <a:prstGeom prst="round2Same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rgbClr val="1F497D">
                <a:lumMod val="60000"/>
                <a:lumOff val="40000"/>
              </a:srgbClr>
            </a:extrusionClr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你还知道国家建设取得的</a:t>
            </a:r>
            <a:r>
              <a:rPr lang="zh-CN" altLang="en-US" sz="4000" kern="0" dirty="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哪些</a:t>
            </a:r>
            <a:r>
              <a:rPr lang="zh-CN" altLang="en-US" sz="4000" kern="0" dirty="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成就？</a:t>
            </a:r>
            <a:endParaRPr lang="zh-CN" altLang="en-US" sz="4000" kern="0" dirty="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1525" name="图片 8"/>
          <p:cNvPicPr>
            <a:picLocks noChangeAspect="1"/>
          </p:cNvPicPr>
          <p:nvPr/>
        </p:nvPicPr>
        <p:blipFill>
          <a:blip r:embed="rId1">
            <a:lum bright="-18000"/>
          </a:blip>
          <a:srcRect/>
          <a:stretch>
            <a:fillRect/>
          </a:stretch>
        </p:blipFill>
        <p:spPr bwMode="auto">
          <a:xfrm>
            <a:off x="560388" y="3511550"/>
            <a:ext cx="2554287" cy="2286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1526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3511550"/>
            <a:ext cx="2419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25" y="3511550"/>
            <a:ext cx="2638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5050" y="3511550"/>
            <a:ext cx="3028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文本框 12"/>
          <p:cNvSpPr txBox="1">
            <a:spLocks noChangeArrowheads="1"/>
          </p:cNvSpPr>
          <p:nvPr/>
        </p:nvSpPr>
        <p:spPr bwMode="auto">
          <a:xfrm>
            <a:off x="701675" y="6035675"/>
            <a:ext cx="115506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北盘江大桥              国产</a:t>
            </a:r>
            <a:r>
              <a:rPr lang="en-US" altLang="zh-CN" sz="2400" b="1">
                <a:latin typeface="方正姚体" panose="02010601030101010101" charset="-122"/>
                <a:ea typeface="方正姚体" panose="02010601030101010101" charset="-122"/>
              </a:rPr>
              <a:t>c919</a:t>
            </a:r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大飞机       蛟龙号                  天舟一号与天宫二号对接</a:t>
            </a:r>
            <a:endParaRPr lang="zh-CN" altLang="en-US" sz="2400" b="1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3"/>
          <p:cNvGrpSpPr/>
          <p:nvPr/>
        </p:nvGrpSpPr>
        <p:grpSpPr bwMode="auto">
          <a:xfrm flipV="1">
            <a:off x="2105025" y="1652588"/>
            <a:ext cx="8990013" cy="80962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7629" y="846847"/>
              <a:ext cx="123637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4001" y="846847"/>
              <a:ext cx="1236372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0373" y="846847"/>
              <a:ext cx="1236371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745" y="846847"/>
              <a:ext cx="1236372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3117" y="846847"/>
              <a:ext cx="1236371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9489" y="846847"/>
              <a:ext cx="123637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052513" y="1020763"/>
            <a:ext cx="1144587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3" name="文本框 5"/>
          <p:cNvSpPr txBox="1">
            <a:spLocks noChangeArrowheads="1"/>
          </p:cNvSpPr>
          <p:nvPr/>
        </p:nvSpPr>
        <p:spPr bwMode="auto">
          <a:xfrm>
            <a:off x="2971800" y="884238"/>
            <a:ext cx="50895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Calibri" panose="020F0502020204030204" pitchFamily="34" charset="0"/>
              </a:rPr>
              <a:t>我眼中的祖国发展</a:t>
            </a:r>
            <a:endParaRPr lang="zh-CN" altLang="en-US" sz="44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5763" y="2384425"/>
            <a:ext cx="838200" cy="7318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25763" y="3517900"/>
            <a:ext cx="838200" cy="7318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25763" y="4529138"/>
            <a:ext cx="838200" cy="731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25763" y="5616575"/>
            <a:ext cx="838200" cy="730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98525" y="2079625"/>
            <a:ext cx="2286000" cy="44656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活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动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步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骤</a:t>
            </a:r>
            <a:endParaRPr lang="zh-CN" altLang="en-US" sz="4800" b="1"/>
          </a:p>
        </p:txBody>
      </p:sp>
      <p:sp>
        <p:nvSpPr>
          <p:cNvPr id="51209" name="文本框 9"/>
          <p:cNvSpPr txBox="1">
            <a:spLocks noChangeArrowheads="1"/>
          </p:cNvSpPr>
          <p:nvPr/>
        </p:nvSpPr>
        <p:spPr bwMode="auto">
          <a:xfrm>
            <a:off x="3792538" y="2605088"/>
            <a:ext cx="8183562" cy="3414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Calibri" panose="020F0502020204030204" pitchFamily="34" charset="0"/>
              </a:rPr>
              <a:t>确定活动主题和分组</a:t>
            </a:r>
            <a:endParaRPr lang="zh-CN" altLang="en-US" sz="3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zh-CN" altLang="en-US" sz="28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200" b="1">
                <a:solidFill>
                  <a:srgbClr val="002060"/>
                </a:solidFill>
                <a:latin typeface="Calibri" panose="020F0502020204030204" pitchFamily="34" charset="0"/>
              </a:rPr>
              <a:t>每个小组负责一个主题，搜集整理相关资料</a:t>
            </a:r>
            <a:endParaRPr lang="zh-CN" altLang="en-US" sz="3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zh-CN" altLang="en-US" sz="3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200" b="1">
                <a:solidFill>
                  <a:srgbClr val="002060"/>
                </a:solidFill>
                <a:latin typeface="Calibri" panose="020F0502020204030204" pitchFamily="34" charset="0"/>
              </a:rPr>
              <a:t>采用视频短片等形式进行展示分享</a:t>
            </a:r>
            <a:endParaRPr lang="zh-CN" altLang="en-US" sz="3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zh-CN" altLang="en-US" sz="28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200" b="1">
                <a:solidFill>
                  <a:srgbClr val="002060"/>
                </a:solidFill>
                <a:latin typeface="Calibri" panose="020F0502020204030204" pitchFamily="34" charset="0"/>
              </a:rPr>
              <a:t>评选优秀小组</a:t>
            </a:r>
            <a:endParaRPr lang="zh-CN" altLang="en-US" sz="32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1210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18625" y="5260975"/>
            <a:ext cx="26574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组合 3"/>
          <p:cNvGrpSpPr/>
          <p:nvPr/>
        </p:nvGrpSpPr>
        <p:grpSpPr bwMode="auto">
          <a:xfrm flipV="1">
            <a:off x="996950" y="677863"/>
            <a:ext cx="10196513" cy="79375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949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8206" y="846847"/>
              <a:ext cx="1235602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3809" y="846847"/>
              <a:ext cx="1236949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0758" y="846847"/>
              <a:ext cx="123560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360" y="846847"/>
              <a:ext cx="123694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3309" y="846847"/>
              <a:ext cx="1235602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8912" y="846847"/>
              <a:ext cx="1236949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898525" y="1333500"/>
            <a:ext cx="2286000" cy="44656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本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课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小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结</a:t>
            </a:r>
            <a:endParaRPr lang="zh-CN" altLang="en-US" sz="4800" b="1"/>
          </a:p>
        </p:txBody>
      </p:sp>
      <p:pic>
        <p:nvPicPr>
          <p:cNvPr id="52227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18625" y="5260975"/>
            <a:ext cx="26574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文本框 12"/>
          <p:cNvSpPr txBox="1">
            <a:spLocks noChangeArrowheads="1"/>
          </p:cNvSpPr>
          <p:nvPr/>
        </p:nvSpPr>
        <p:spPr bwMode="auto">
          <a:xfrm>
            <a:off x="4144963" y="1539875"/>
            <a:ext cx="5303837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本课主要讲述我国所取得的辉煌成就，以及我国在发展中遇到的主要问题，针对这些问题，我国采取了哪些积极措施，我们应该为祖国骄傲自豪，同时对祖国充满信心。</a:t>
            </a:r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组合 3"/>
          <p:cNvGrpSpPr/>
          <p:nvPr/>
        </p:nvGrpSpPr>
        <p:grpSpPr bwMode="auto">
          <a:xfrm flipV="1">
            <a:off x="996950" y="677863"/>
            <a:ext cx="10196513" cy="79375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949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8206" y="846847"/>
              <a:ext cx="1235602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3809" y="846847"/>
              <a:ext cx="1236949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0758" y="846847"/>
              <a:ext cx="123560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360" y="846847"/>
              <a:ext cx="123694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3309" y="846847"/>
              <a:ext cx="1235602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8912" y="846847"/>
              <a:ext cx="1236949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898525" y="1333500"/>
            <a:ext cx="2286000" cy="44656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板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书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设</a:t>
            </a:r>
            <a:endParaRPr lang="zh-CN" altLang="en-US" sz="4800" b="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/>
              <a:t>计</a:t>
            </a:r>
            <a:endParaRPr lang="zh-CN" altLang="en-US" sz="4800" b="1"/>
          </a:p>
        </p:txBody>
      </p:sp>
      <p:pic>
        <p:nvPicPr>
          <p:cNvPr id="53251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18625" y="5260975"/>
            <a:ext cx="26574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文本框 12"/>
          <p:cNvSpPr txBox="1">
            <a:spLocks noChangeArrowheads="1"/>
          </p:cNvSpPr>
          <p:nvPr/>
        </p:nvSpPr>
        <p:spPr bwMode="auto">
          <a:xfrm>
            <a:off x="3733800" y="1333500"/>
            <a:ext cx="5303838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为祖国自豪的原因</a:t>
            </a:r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发展中面临的问题</a:t>
            </a:r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对未来充满信心的原因</a:t>
            </a:r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  <a:p>
            <a:endParaRPr lang="zh-CN" altLang="en-US" sz="36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3253" name=" 2050"/>
          <p:cNvSpPr>
            <a:spLocks noChangeArrowheads="1"/>
          </p:cNvSpPr>
          <p:nvPr/>
        </p:nvSpPr>
        <p:spPr bwMode="auto">
          <a:xfrm flipH="1">
            <a:off x="3149600" y="1333500"/>
            <a:ext cx="762000" cy="4465638"/>
          </a:xfrm>
          <a:custGeom>
            <a:avLst/>
            <a:gdLst>
              <a:gd name="T0" fmla="*/ 2147483647 w 41"/>
              <a:gd name="T1" fmla="*/ 2147483647 h 281"/>
              <a:gd name="T2" fmla="*/ 2147483647 w 41"/>
              <a:gd name="T3" fmla="*/ 2147483647 h 281"/>
              <a:gd name="T4" fmla="*/ 0 w 41"/>
              <a:gd name="T5" fmla="*/ 0 h 281"/>
              <a:gd name="T6" fmla="*/ 2147483647 w 41"/>
              <a:gd name="T7" fmla="*/ 2147483647 h 281"/>
              <a:gd name="T8" fmla="*/ 2147483647 w 41"/>
              <a:gd name="T9" fmla="*/ 2147483647 h 281"/>
              <a:gd name="T10" fmla="*/ 2147483647 w 41"/>
              <a:gd name="T11" fmla="*/ 2147483647 h 281"/>
              <a:gd name="T12" fmla="*/ 2147483647 w 41"/>
              <a:gd name="T13" fmla="*/ 2147483647 h 281"/>
              <a:gd name="T14" fmla="*/ 2147483647 w 41"/>
              <a:gd name="T15" fmla="*/ 2147483647 h 281"/>
              <a:gd name="T16" fmla="*/ 2147483647 w 41"/>
              <a:gd name="T17" fmla="*/ 2147483647 h 281"/>
              <a:gd name="T18" fmla="*/ 2147483647 w 41"/>
              <a:gd name="T19" fmla="*/ 2147483647 h 281"/>
              <a:gd name="T20" fmla="*/ 2147483647 w 41"/>
              <a:gd name="T21" fmla="*/ 2147483647 h 281"/>
              <a:gd name="T22" fmla="*/ 2147483647 w 41"/>
              <a:gd name="T23" fmla="*/ 2147483647 h 281"/>
              <a:gd name="T24" fmla="*/ 2147483647 w 41"/>
              <a:gd name="T25" fmla="*/ 2147483647 h 281"/>
              <a:gd name="T26" fmla="*/ 0 w 41"/>
              <a:gd name="T27" fmla="*/ 2147483647 h 281"/>
              <a:gd name="T28" fmla="*/ 2147483647 w 41"/>
              <a:gd name="T29" fmla="*/ 2147483647 h 281"/>
              <a:gd name="T30" fmla="*/ 2147483647 w 41"/>
              <a:gd name="T31" fmla="*/ 2147483647 h 281"/>
              <a:gd name="T32" fmla="*/ 2147483647 w 41"/>
              <a:gd name="T33" fmla="*/ 2147483647 h 281"/>
              <a:gd name="T34" fmla="*/ 2147483647 w 41"/>
              <a:gd name="T35" fmla="*/ 2147483647 h 281"/>
              <a:gd name="T36" fmla="*/ 2147483647 w 41"/>
              <a:gd name="T37" fmla="*/ 2147483647 h 281"/>
              <a:gd name="T38" fmla="*/ 2147483647 w 41"/>
              <a:gd name="T39" fmla="*/ 2147483647 h 281"/>
              <a:gd name="T40" fmla="*/ 2147483647 w 41"/>
              <a:gd name="T41" fmla="*/ 2147483647 h 281"/>
              <a:gd name="T42" fmla="*/ 2147483647 w 41"/>
              <a:gd name="T43" fmla="*/ 2147483647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281"/>
              <a:gd name="T68" fmla="*/ 41 w 41"/>
              <a:gd name="T69" fmla="*/ 281 h 2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“砥砺奋进的五年”成就展：中国新“四大发明”炫起来（参观实录）_高清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03525" y="2335213"/>
            <a:ext cx="510698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2613" y="1417638"/>
            <a:ext cx="746601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2803525" y="830263"/>
            <a:ext cx="55626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欣赏视频</a:t>
            </a:r>
            <a:endParaRPr lang="zh-CN" altLang="en-US" sz="40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新</a:t>
            </a:r>
            <a:r>
              <a:rPr lang="en-US" altLang="zh-CN" sz="44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“</a:t>
            </a:r>
            <a:r>
              <a:rPr lang="zh-CN" altLang="en-US" sz="44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四大发明</a:t>
            </a:r>
            <a:r>
              <a:rPr lang="en-US" altLang="zh-CN" sz="4400" b="1">
                <a:solidFill>
                  <a:srgbClr val="002060"/>
                </a:solidFill>
                <a:latin typeface="方正姚体" panose="02010601030101010101" charset="-122"/>
                <a:ea typeface="方正姚体" panose="02010601030101010101" charset="-122"/>
              </a:rPr>
              <a:t>”</a:t>
            </a:r>
            <a:endParaRPr lang="en-US" altLang="zh-CN" sz="4400" b="1">
              <a:solidFill>
                <a:srgbClr val="002060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/>
        </p:nvPicPr>
        <p:blipFill>
          <a:blip r:embed="rId1">
            <a:lum bright="-24000"/>
          </a:blip>
          <a:srcRect/>
          <a:stretch>
            <a:fillRect/>
          </a:stretch>
        </p:blipFill>
        <p:spPr bwMode="auto">
          <a:xfrm>
            <a:off x="-34925" y="-19050"/>
            <a:ext cx="122570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-34925" y="1462405"/>
            <a:ext cx="12261850" cy="3733800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9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8905" y="1755140"/>
            <a:ext cx="12093575" cy="3630930"/>
          </a:xfrm>
          <a:prstGeom prst="rect">
            <a:avLst/>
          </a:prstGeom>
          <a:noFill/>
          <a:effectLst>
            <a:glow rad="127000">
              <a:schemeClr val="accent4"/>
            </a:glow>
          </a:effectLst>
        </p:spPr>
        <p:txBody>
          <a:bodyPr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锐字工房云字库姚体GBK" panose="02010604000000000000" charset="-122"/>
                <a:ea typeface="锐字工房云字库姚体GBK" panose="02010604000000000000" charset="-122"/>
              </a:rPr>
              <a:t>为祖国成就感到</a:t>
            </a:r>
            <a:endParaRPr lang="zh-CN" altLang="en-US" sz="6000" b="1">
              <a:ln>
                <a:solidFill>
                  <a:schemeClr val="bg1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锐字工房云字库姚体GBK" panose="02010604000000000000" charset="-122"/>
              <a:ea typeface="锐字工房云字库姚体GBK" panose="02010604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b="1">
                <a:ln>
                  <a:solidFill>
                    <a:schemeClr val="bg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锐字工房云字库姚体GBK" panose="02010604000000000000" charset="-122"/>
                <a:ea typeface="锐字工房云字库姚体GBK" panose="02010604000000000000" charset="-122"/>
              </a:rPr>
              <a:t>自豪</a:t>
            </a:r>
            <a:endParaRPr lang="zh-CN" altLang="en-US" sz="11500" b="1">
              <a:ln>
                <a:solidFill>
                  <a:schemeClr val="bg1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锐字工房云字库姚体GBK" panose="02010604000000000000" charset="-122"/>
              <a:ea typeface="锐字工房云字库姚体GBK" panose="02010604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9"/>
          <p:cNvPicPr>
            <a:picLocks noChangeAspect="1"/>
          </p:cNvPicPr>
          <p:nvPr/>
        </p:nvPicPr>
        <p:blipFill>
          <a:blip r:embed="rId1">
            <a:lum bright="30000"/>
          </a:blip>
          <a:srcRect/>
          <a:stretch>
            <a:fillRect/>
          </a:stretch>
        </p:blipFill>
        <p:spPr bwMode="auto">
          <a:xfrm>
            <a:off x="512763" y="1704975"/>
            <a:ext cx="114681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 bwMode="auto">
          <a:xfrm>
            <a:off x="1460500" y="2081213"/>
            <a:ext cx="4556125" cy="1728787"/>
            <a:chOff x="1484733" y="2332367"/>
            <a:chExt cx="4900886" cy="1816713"/>
          </a:xfrm>
        </p:grpSpPr>
        <p:sp>
          <p:nvSpPr>
            <p:cNvPr id="5" name="矩形 4"/>
            <p:cNvSpPr/>
            <p:nvPr/>
          </p:nvSpPr>
          <p:spPr>
            <a:xfrm>
              <a:off x="1484733" y="2332367"/>
              <a:ext cx="4900886" cy="181671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03" name="TextBox 6"/>
            <p:cNvSpPr txBox="1">
              <a:spLocks noChangeArrowheads="1"/>
            </p:cNvSpPr>
            <p:nvPr/>
          </p:nvSpPr>
          <p:spPr bwMode="auto">
            <a:xfrm>
              <a:off x="1949761" y="2431750"/>
              <a:ext cx="3709295" cy="1453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2060"/>
                  </a:solidFill>
                  <a:latin typeface="锐字工房云字库姚体GBK" panose="02010604000000000000" charset="-122"/>
                  <a:ea typeface="锐字工房云字库姚体GBK" panose="02010604000000000000" charset="-122"/>
                </a:rPr>
                <a:t>食品越来越丰富，老百姓的生活水平越来越高</a:t>
              </a:r>
              <a:endParaRPr lang="zh-CN" altLang="en-US" sz="28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550988" y="3990975"/>
            <a:ext cx="4465637" cy="1784350"/>
            <a:chOff x="1484733" y="4382679"/>
            <a:chExt cx="4900886" cy="1816713"/>
          </a:xfrm>
        </p:grpSpPr>
        <p:sp>
          <p:nvSpPr>
            <p:cNvPr id="10" name="矩形 9"/>
            <p:cNvSpPr/>
            <p:nvPr/>
          </p:nvSpPr>
          <p:spPr>
            <a:xfrm>
              <a:off x="1484733" y="4382679"/>
              <a:ext cx="4900886" cy="181671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01" name="TextBox 6"/>
            <p:cNvSpPr txBox="1">
              <a:spLocks noChangeArrowheads="1"/>
            </p:cNvSpPr>
            <p:nvPr/>
          </p:nvSpPr>
          <p:spPr bwMode="auto">
            <a:xfrm>
              <a:off x="1953707" y="4641840"/>
              <a:ext cx="3863289" cy="9700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2060"/>
                  </a:solidFill>
                  <a:latin typeface="锐字工房云字库姚体GBK" panose="02010604000000000000" charset="-122"/>
                  <a:ea typeface="锐字工房云字库姚体GBK" panose="02010604000000000000" charset="-122"/>
                </a:rPr>
                <a:t>公民的民主权利越来越有保障</a:t>
              </a:r>
              <a:endParaRPr lang="zh-CN" altLang="en-US" sz="28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175375" y="2081213"/>
            <a:ext cx="4373563" cy="1728787"/>
            <a:chOff x="6601643" y="2332366"/>
            <a:chExt cx="4900886" cy="1816713"/>
          </a:xfrm>
        </p:grpSpPr>
        <p:sp>
          <p:nvSpPr>
            <p:cNvPr id="15" name="矩形 14"/>
            <p:cNvSpPr/>
            <p:nvPr/>
          </p:nvSpPr>
          <p:spPr>
            <a:xfrm>
              <a:off x="6601643" y="2332366"/>
              <a:ext cx="4900886" cy="181671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9" name="TextBox 6"/>
            <p:cNvSpPr txBox="1">
              <a:spLocks noChangeArrowheads="1"/>
            </p:cNvSpPr>
            <p:nvPr/>
          </p:nvSpPr>
          <p:spPr bwMode="auto">
            <a:xfrm>
              <a:off x="7318135" y="2657862"/>
              <a:ext cx="3995845" cy="10011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2060"/>
                  </a:solidFill>
                  <a:latin typeface="锐字工房云字库姚体GBK" panose="02010604000000000000" charset="-122"/>
                  <a:ea typeface="锐字工房云字库姚体GBK" panose="02010604000000000000" charset="-122"/>
                </a:rPr>
                <a:t>越来越多的人有机会接受高等教育</a:t>
              </a:r>
              <a:endParaRPr lang="zh-CN" altLang="en-US" sz="28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175375" y="3990975"/>
            <a:ext cx="4354513" cy="1784350"/>
            <a:chOff x="6601643" y="4382680"/>
            <a:chExt cx="4900886" cy="1816713"/>
          </a:xfrm>
        </p:grpSpPr>
        <p:sp>
          <p:nvSpPr>
            <p:cNvPr id="20" name="矩形 19"/>
            <p:cNvSpPr/>
            <p:nvPr/>
          </p:nvSpPr>
          <p:spPr>
            <a:xfrm>
              <a:off x="6601643" y="4382680"/>
              <a:ext cx="4900886" cy="181671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7" name="TextBox 6"/>
            <p:cNvSpPr txBox="1">
              <a:spLocks noChangeArrowheads="1"/>
            </p:cNvSpPr>
            <p:nvPr/>
          </p:nvSpPr>
          <p:spPr bwMode="auto">
            <a:xfrm>
              <a:off x="7226881" y="4586907"/>
              <a:ext cx="4201603" cy="14082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2060"/>
                  </a:solidFill>
                  <a:latin typeface="锐字工房云字库姚体GBK" panose="02010604000000000000" charset="-122"/>
                  <a:ea typeface="锐字工房云字库姚体GBK" panose="02010604000000000000" charset="-122"/>
                </a:rPr>
                <a:t>医疗保障水平越来越高，人均寿命越来越长。</a:t>
              </a:r>
              <a:endParaRPr lang="zh-CN" altLang="en-US" sz="28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543550" y="3352800"/>
            <a:ext cx="1104900" cy="1103313"/>
            <a:chOff x="5737547" y="3509795"/>
            <a:chExt cx="1512168" cy="1512168"/>
          </a:xfrm>
        </p:grpSpPr>
        <p:sp>
          <p:nvSpPr>
            <p:cNvPr id="25" name="椭圆 24"/>
            <p:cNvSpPr/>
            <p:nvPr/>
          </p:nvSpPr>
          <p:spPr>
            <a:xfrm>
              <a:off x="5737547" y="3509795"/>
              <a:ext cx="1512168" cy="1512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41777" y="3612057"/>
              <a:ext cx="1242759" cy="1288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群众讨论</a:t>
              </a:r>
              <a:endParaRPr lang="zh-CN" altLang="zh-CN" sz="2400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3" name="组合 1"/>
          <p:cNvGrpSpPr/>
          <p:nvPr/>
        </p:nvGrpSpPr>
        <p:grpSpPr bwMode="auto">
          <a:xfrm flipV="1">
            <a:off x="2074863" y="1298575"/>
            <a:ext cx="8988425" cy="80963"/>
            <a:chOff x="2151257" y="846847"/>
            <a:chExt cx="8654604" cy="77273"/>
          </a:xfrm>
        </p:grpSpPr>
        <p:sp>
          <p:nvSpPr>
            <p:cNvPr id="3" name="矩形 2"/>
            <p:cNvSpPr/>
            <p:nvPr/>
          </p:nvSpPr>
          <p:spPr>
            <a:xfrm>
              <a:off x="2151257" y="846847"/>
              <a:ext cx="123659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7847" y="846847"/>
              <a:ext cx="123659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4438" y="846847"/>
              <a:ext cx="123659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861028" y="846847"/>
              <a:ext cx="123506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96089" y="846847"/>
              <a:ext cx="1236591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332680" y="846847"/>
              <a:ext cx="123659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569270" y="846847"/>
              <a:ext cx="1236591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962025" y="650875"/>
            <a:ext cx="1143000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文本框 26"/>
          <p:cNvSpPr txBox="1">
            <a:spLocks noChangeArrowheads="1"/>
          </p:cNvSpPr>
          <p:nvPr/>
        </p:nvSpPr>
        <p:spPr bwMode="auto">
          <a:xfrm>
            <a:off x="2559050" y="650875"/>
            <a:ext cx="78216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rPr>
              <a:t>几个小区居民兴高采烈的聊着幸福生活</a:t>
            </a:r>
            <a:endParaRPr lang="zh-CN" altLang="en-US" sz="3200" b="1">
              <a:solidFill>
                <a:srgbClr val="002060"/>
              </a:solidFill>
              <a:latin typeface="锐字工房云字库姚体GBK" panose="02010604000000000000" charset="-122"/>
              <a:ea typeface="锐字工房云字库姚体GBK" panose="02010604000000000000" charset="-122"/>
            </a:endParaRPr>
          </a:p>
        </p:txBody>
      </p:sp>
      <p:sp>
        <p:nvSpPr>
          <p:cNvPr id="24586" name="文本框 27"/>
          <p:cNvSpPr txBox="1">
            <a:spLocks noChangeArrowheads="1"/>
          </p:cNvSpPr>
          <p:nvPr/>
        </p:nvSpPr>
        <p:spPr bwMode="auto">
          <a:xfrm>
            <a:off x="2233613" y="6021388"/>
            <a:ext cx="7724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rPr>
              <a:t>结合你的见闻，就其中一条谈谈你的感受？</a:t>
            </a:r>
            <a:endParaRPr lang="zh-CN" altLang="en-US" sz="3200" b="1">
              <a:solidFill>
                <a:srgbClr val="002060"/>
              </a:solidFill>
              <a:latin typeface="锐字工房云字库姚体GBK" panose="02010604000000000000" charset="-122"/>
              <a:ea typeface="锐字工房云字库姚体GBK" panose="02010604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53063" y="3225800"/>
            <a:ext cx="675322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2859088"/>
            <a:ext cx="57753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-9525"/>
            <a:ext cx="67532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4"/>
          <p:cNvPicPr>
            <a:picLocks noChangeAspect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36513" y="-9525"/>
            <a:ext cx="541813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11113" y="-46038"/>
            <a:ext cx="12169775" cy="6889751"/>
          </a:xfrm>
          <a:prstGeom prst="roundRect">
            <a:avLst/>
          </a:prstGeom>
          <a:solidFill>
            <a:schemeClr val="accent2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rPr>
              <a:t>轮子上的进步</a:t>
            </a:r>
            <a:endParaRPr lang="zh-CN" altLang="en-US" sz="11500" b="1">
              <a:solidFill>
                <a:srgbClr val="002060"/>
              </a:solidFill>
              <a:latin typeface="锐字工房云字库姚体GBK" panose="02010604000000000000" charset="-122"/>
              <a:ea typeface="锐字工房云字库姚体GBK" panose="02010604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525" y="-23813"/>
            <a:ext cx="4913313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3405188"/>
            <a:ext cx="491331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-23813"/>
            <a:ext cx="4049712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2720975"/>
            <a:ext cx="4051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0" y="-23813"/>
            <a:ext cx="3275013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3100" y="5006975"/>
            <a:ext cx="52054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图片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3788" y="5006975"/>
            <a:ext cx="211931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-23813" y="2036763"/>
            <a:ext cx="12236451" cy="31511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rPr>
              <a:t>服饰的变化</a:t>
            </a:r>
            <a:endParaRPr lang="zh-CN" altLang="en-US" sz="13800" b="1">
              <a:solidFill>
                <a:srgbClr val="002060"/>
              </a:solidFill>
              <a:latin typeface="锐字工房云字库姚体GBK" panose="02010604000000000000" charset="-122"/>
              <a:ea typeface="锐字工房云字库姚体GBK" panose="02010604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60850" y="1593850"/>
            <a:ext cx="3670300" cy="36703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79925" y="1839913"/>
            <a:ext cx="3232150" cy="323215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27575" y="2055813"/>
            <a:ext cx="2741613" cy="274161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972050" y="2316163"/>
            <a:ext cx="2239963" cy="223996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230813" y="2563813"/>
            <a:ext cx="1730375" cy="17303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67413" y="3300413"/>
            <a:ext cx="257175" cy="257175"/>
          </a:xfrm>
          <a:prstGeom prst="ellipse">
            <a:avLst/>
          </a:prstGeom>
          <a:solidFill>
            <a:srgbClr val="0264A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87800" y="1320800"/>
            <a:ext cx="4216400" cy="4216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38563" y="1071563"/>
            <a:ext cx="4714875" cy="47148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519488" y="852488"/>
            <a:ext cx="5153025" cy="51530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40088" y="573088"/>
            <a:ext cx="5711825" cy="57118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960688" y="293688"/>
            <a:ext cx="6270625" cy="6270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701925" y="34925"/>
            <a:ext cx="6788150" cy="678815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74913" y="-192088"/>
            <a:ext cx="7242175" cy="72421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201863" y="-465138"/>
            <a:ext cx="7788275" cy="77882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960563" y="-706438"/>
            <a:ext cx="8270875" cy="82708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727200" y="-939800"/>
            <a:ext cx="8737600" cy="87376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492250" y="-1189038"/>
            <a:ext cx="9236075" cy="92360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230313" y="-1430338"/>
            <a:ext cx="9717087" cy="97186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84250" y="-1682750"/>
            <a:ext cx="10223500" cy="102235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47713" y="-1935163"/>
            <a:ext cx="10726737" cy="1072832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1013" y="-2185988"/>
            <a:ext cx="11229975" cy="1122997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93675" y="-2463800"/>
            <a:ext cx="11796713" cy="117983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0" y="4146550"/>
            <a:ext cx="12192000" cy="2711450"/>
          </a:xfrm>
          <a:custGeom>
            <a:avLst/>
            <a:gdLst>
              <a:gd name="connsiteX0" fmla="*/ 0 w 12192000"/>
              <a:gd name="connsiteY0" fmla="*/ 0 h 2711003"/>
              <a:gd name="connsiteX1" fmla="*/ 12192000 w 12192000"/>
              <a:gd name="connsiteY1" fmla="*/ 0 h 2711003"/>
              <a:gd name="connsiteX2" fmla="*/ 12192000 w 12192000"/>
              <a:gd name="connsiteY2" fmla="*/ 2711003 h 2711003"/>
              <a:gd name="connsiteX3" fmla="*/ 0 w 12192000"/>
              <a:gd name="connsiteY3" fmla="*/ 2711003 h 271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11003">
                <a:moveTo>
                  <a:pt x="0" y="0"/>
                </a:moveTo>
                <a:lnTo>
                  <a:pt x="12192000" y="0"/>
                </a:lnTo>
                <a:lnTo>
                  <a:pt x="12192000" y="2711003"/>
                </a:lnTo>
                <a:lnTo>
                  <a:pt x="0" y="2711003"/>
                </a:lnTo>
                <a:close/>
              </a:path>
            </a:pathLst>
          </a:custGeom>
          <a:solidFill>
            <a:srgbClr val="026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271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30313" y="877888"/>
            <a:ext cx="1024255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rPr>
              <a:t>从社会的方方面面</a:t>
            </a:r>
            <a:endParaRPr lang="zh-CN" altLang="en-US" sz="5400" b="1">
              <a:solidFill>
                <a:srgbClr val="002060"/>
              </a:solidFill>
              <a:latin typeface="锐字工房云字库姚体GBK" panose="02010604000000000000" charset="-122"/>
              <a:ea typeface="锐字工房云字库姚体GBK" panose="02010604000000000000" charset="-122"/>
            </a:endParaRPr>
          </a:p>
          <a:p>
            <a:pPr algn="ctr"/>
            <a:r>
              <a:rPr lang="zh-CN" altLang="en-US" sz="5400" b="1">
                <a:solidFill>
                  <a:srgbClr val="002060"/>
                </a:solidFill>
                <a:latin typeface="锐字工房云字库姚体GBK" panose="02010604000000000000" charset="-122"/>
                <a:ea typeface="锐字工房云字库姚体GBK" panose="02010604000000000000" charset="-122"/>
              </a:rPr>
              <a:t>我们都能感受到国家的巨大进步</a:t>
            </a:r>
            <a:endParaRPr lang="zh-CN" altLang="en-US" sz="5400" b="1">
              <a:solidFill>
                <a:srgbClr val="002060"/>
              </a:solidFill>
              <a:latin typeface="锐字工房云字库姚体GBK" panose="02010604000000000000" charset="-122"/>
              <a:ea typeface="锐字工房云字库姚体GBK" panose="02010604000000000000" charset="-122"/>
            </a:endParaRPr>
          </a:p>
        </p:txBody>
      </p:sp>
      <p:pic>
        <p:nvPicPr>
          <p:cNvPr id="27674" name="图片 2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 bwMode="auto">
          <a:xfrm>
            <a:off x="-1588" y="4146550"/>
            <a:ext cx="2476501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图片 27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717088" y="4146550"/>
            <a:ext cx="2476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6" name="文本框 28"/>
          <p:cNvSpPr txBox="1">
            <a:spLocks noChangeArrowheads="1"/>
          </p:cNvSpPr>
          <p:nvPr/>
        </p:nvSpPr>
        <p:spPr bwMode="auto">
          <a:xfrm>
            <a:off x="2701925" y="4556125"/>
            <a:ext cx="66802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方正宋黑简体" panose="02000000000000000000" charset="-122"/>
                <a:ea typeface="方正宋黑简体" panose="02000000000000000000" charset="-122"/>
              </a:rPr>
              <a:t>你还能举几个国家进步发展的例子吗？</a:t>
            </a:r>
            <a:endParaRPr lang="zh-CN" altLang="en-US" sz="4800" b="1">
              <a:solidFill>
                <a:schemeClr val="bg1"/>
              </a:solidFill>
              <a:latin typeface="方正宋黑简体" panose="02000000000000000000" charset="-122"/>
              <a:ea typeface="方正宋黑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h_f"/>
  <p:tag name="KSO_WM_UNIT_INDEX" val="1_2_1"/>
  <p:tag name="KSO_WM_UNIT_ID" val="diagram160133_2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h_f"/>
  <p:tag name="KSO_WM_UNIT_INDEX" val="1_3_1"/>
  <p:tag name="KSO_WM_UNIT_ID" val="diagram160133_2*m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h_f"/>
  <p:tag name="KSO_WM_UNIT_INDEX" val="1_5_1"/>
  <p:tag name="KSO_WM_UNIT_ID" val="diagram160133_2*m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i"/>
  <p:tag name="KSO_WM_UNIT_INDEX" val="1_1"/>
  <p:tag name="KSO_WM_UNIT_ID" val="diagram160133_2*m_i*1_1"/>
  <p:tag name="KSO_WM_UNIT_CLEAR" val="1"/>
  <p:tag name="KSO_WM_UNIT_LAYERLEVEL" val="1_1"/>
  <p:tag name="KSO_WM_DIAGRAM_GROUP_CODE" val="m1-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i"/>
  <p:tag name="KSO_WM_UNIT_INDEX" val="1_2"/>
  <p:tag name="KSO_WM_UNIT_ID" val="diagram160133_2*m_i*1_2"/>
  <p:tag name="KSO_WM_UNIT_CLEAR" val="1"/>
  <p:tag name="KSO_WM_UNIT_LAYERLEVEL" val="1_1"/>
  <p:tag name="KSO_WM_DIAGRAM_GROUP_CODE" val="m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i"/>
  <p:tag name="KSO_WM_UNIT_INDEX" val="1_3"/>
  <p:tag name="KSO_WM_UNIT_ID" val="diagram160133_2*m_i*1_3"/>
  <p:tag name="KSO_WM_UNIT_CLEAR" val="1"/>
  <p:tag name="KSO_WM_UNIT_LAYERLEVEL" val="1_1"/>
  <p:tag name="KSO_WM_DIAGRAM_GROUP_CODE" val="m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i"/>
  <p:tag name="KSO_WM_UNIT_INDEX" val="1_4"/>
  <p:tag name="KSO_WM_UNIT_ID" val="diagram160133_2*m_i*1_4"/>
  <p:tag name="KSO_WM_UNIT_CLEAR" val="1"/>
  <p:tag name="KSO_WM_UNIT_LAYERLEVEL" val="1_1"/>
  <p:tag name="KSO_WM_DIAGRAM_GROUP_CODE" val="m1-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i"/>
  <p:tag name="KSO_WM_UNIT_INDEX" val="1_5"/>
  <p:tag name="KSO_WM_UNIT_ID" val="diagram160133_2*m_i*1_5"/>
  <p:tag name="KSO_WM_UNIT_CLEAR" val="1"/>
  <p:tag name="KSO_WM_UNIT_LAYERLEVEL" val="1_1"/>
  <p:tag name="KSO_WM_DIAGRAM_GROUP_CODE" val="m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i"/>
  <p:tag name="KSO_WM_UNIT_INDEX" val="1_6"/>
  <p:tag name="KSO_WM_UNIT_ID" val="diagram160133_2*m_i*1_6"/>
  <p:tag name="KSO_WM_UNIT_CLEAR" val="1"/>
  <p:tag name="KSO_WM_UNIT_LAYERLEVEL" val="1_1"/>
  <p:tag name="KSO_WM_DIAGRAM_GROUP_CODE" val="m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h_f"/>
  <p:tag name="KSO_WM_UNIT_INDEX" val="1_4_1"/>
  <p:tag name="KSO_WM_UNIT_ID" val="diagram160133_2*m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33"/>
  <p:tag name="KSO_WM_UNIT_TYPE" val="m_h_f"/>
  <p:tag name="KSO_WM_UNIT_INDEX" val="1_1_1"/>
  <p:tag name="KSO_WM_UNIT_ID" val="diagram160133_2*m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2355</Words>
  <Application>WPS 演示</Application>
  <PresentationFormat>自定义</PresentationFormat>
  <Paragraphs>209</Paragraphs>
  <Slides>32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Calibri Light</vt:lpstr>
      <vt:lpstr>Calibri</vt:lpstr>
      <vt:lpstr>微软雅黑</vt:lpstr>
      <vt:lpstr>华康俪金黑W8(P)</vt:lpstr>
      <vt:lpstr>方正粗宋简体</vt:lpstr>
      <vt:lpstr>Calibri</vt:lpstr>
      <vt:lpstr>方正姚体</vt:lpstr>
      <vt:lpstr>锐字工房云字库姚体GBK</vt:lpstr>
      <vt:lpstr>方正宋黑简体</vt:lpstr>
      <vt:lpstr>Arial Unicode MS</vt:lpstr>
      <vt:lpstr>黑体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还有这么多问题呐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南阳师范学院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陈庆军</dc:creator>
  <cp:lastModifiedBy>Administrator</cp:lastModifiedBy>
  <cp:revision>76</cp:revision>
  <dcterms:created xsi:type="dcterms:W3CDTF">2014-04-15T03:24:00Z</dcterms:created>
  <dcterms:modified xsi:type="dcterms:W3CDTF">2018-07-19T07:34:11Z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