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83" r:id="rId3"/>
    <p:sldId id="430" r:id="rId4"/>
    <p:sldId id="431" r:id="rId5"/>
    <p:sldId id="432" r:id="rId6"/>
    <p:sldId id="433" r:id="rId7"/>
    <p:sldId id="434" r:id="rId8"/>
    <p:sldId id="435" r:id="rId9"/>
    <p:sldId id="390" r:id="rId10"/>
    <p:sldId id="296" r:id="rId11"/>
    <p:sldId id="297" r:id="rId12"/>
    <p:sldId id="324" r:id="rId13"/>
    <p:sldId id="327" r:id="rId14"/>
    <p:sldId id="310" r:id="rId15"/>
    <p:sldId id="328" r:id="rId16"/>
    <p:sldId id="291" r:id="rId17"/>
    <p:sldId id="331" r:id="rId18"/>
    <p:sldId id="339" r:id="rId19"/>
    <p:sldId id="340" r:id="rId20"/>
    <p:sldId id="330" r:id="rId21"/>
    <p:sldId id="332" r:id="rId22"/>
    <p:sldId id="333" r:id="rId23"/>
    <p:sldId id="334" r:id="rId24"/>
    <p:sldId id="348" r:id="rId25"/>
    <p:sldId id="349" r:id="rId26"/>
    <p:sldId id="279" r:id="rId27"/>
    <p:sldId id="343" r:id="rId28"/>
    <p:sldId id="346" r:id="rId29"/>
    <p:sldId id="347" r:id="rId30"/>
    <p:sldId id="313" r:id="rId31"/>
    <p:sldId id="372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99"/>
    <a:srgbClr val="FFFFFF"/>
    <a:srgbClr val="CC0000"/>
    <a:srgbClr val="FF3300"/>
    <a:srgbClr val="FFCCFF"/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56"/>
    <p:restoredTop sz="94682"/>
  </p:normalViewPr>
  <p:slideViewPr>
    <p:cSldViewPr showGuides="1">
      <p:cViewPr varScale="1">
        <p:scale>
          <a:sx n="66" d="100"/>
          <a:sy n="66" d="100"/>
        </p:scale>
        <p:origin x="-1626" y="-10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image" Target="../media/image19.jpeg"/><Relationship Id="rId7" Type="http://schemas.openxmlformats.org/officeDocument/2006/relationships/image" Target="../media/image18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29.png"/><Relationship Id="rId17" Type="http://schemas.openxmlformats.org/officeDocument/2006/relationships/image" Target="../media/image28.png"/><Relationship Id="rId16" Type="http://schemas.openxmlformats.org/officeDocument/2006/relationships/image" Target="../media/image27.png"/><Relationship Id="rId15" Type="http://schemas.openxmlformats.org/officeDocument/2006/relationships/image" Target="../media/image26.jpeg"/><Relationship Id="rId14" Type="http://schemas.openxmlformats.org/officeDocument/2006/relationships/image" Target="../media/image25.jpeg"/><Relationship Id="rId13" Type="http://schemas.openxmlformats.org/officeDocument/2006/relationships/image" Target="../media/image24.jpeg"/><Relationship Id="rId12" Type="http://schemas.openxmlformats.org/officeDocument/2006/relationships/image" Target="../media/image23.jpeg"/><Relationship Id="rId11" Type="http://schemas.openxmlformats.org/officeDocument/2006/relationships/image" Target="../media/image22.jpeg"/><Relationship Id="rId10" Type="http://schemas.openxmlformats.org/officeDocument/2006/relationships/image" Target="../media/image21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Relationship Id="rId3" Type="http://schemas.openxmlformats.org/officeDocument/2006/relationships/image" Target="../media/image44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4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49.GIF"/><Relationship Id="rId3" Type="http://schemas.openxmlformats.org/officeDocument/2006/relationships/image" Target="../media/image44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0.jpeg"/><Relationship Id="rId1" Type="http://schemas.openxmlformats.org/officeDocument/2006/relationships/image" Target="../media/image59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050" name="Picture 1037" descr="图片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1032" descr="W_0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388" y="4868863"/>
            <a:ext cx="719137" cy="576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Text Box 1035"/>
          <p:cNvSpPr txBox="1"/>
          <p:nvPr/>
        </p:nvSpPr>
        <p:spPr>
          <a:xfrm>
            <a:off x="539750" y="1844675"/>
            <a:ext cx="720090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                 </a:t>
            </a:r>
            <a:r>
              <a:rPr lang="en-US" altLang="zh-CN" sz="4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Unit 2</a:t>
            </a:r>
            <a:r>
              <a:rPr lang="en-US" altLang="zh-CN" sz="7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School  life</a:t>
            </a:r>
            <a:endParaRPr lang="en-US" altLang="zh-CN" sz="4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4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zh-CN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Grammar 1</a:t>
            </a:r>
            <a:endParaRPr lang="en-US" altLang="zh-CN" sz="5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2" name="Text Box 16"/>
          <p:cNvSpPr txBox="1"/>
          <p:nvPr/>
        </p:nvSpPr>
        <p:spPr>
          <a:xfrm>
            <a:off x="684213" y="4941888"/>
            <a:ext cx="7620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Daniel has _______ flowers ______ Millie.</a:t>
            </a:r>
            <a:endParaRPr lang="en-US" altLang="zh-CN" sz="3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89" name="Text Box 17"/>
          <p:cNvSpPr txBox="1"/>
          <p:nvPr/>
        </p:nvSpPr>
        <p:spPr>
          <a:xfrm>
            <a:off x="2771775" y="4868863"/>
            <a:ext cx="4038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fewer                   than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19"/>
          <p:cNvSpPr txBox="1"/>
          <p:nvPr/>
        </p:nvSpPr>
        <p:spPr>
          <a:xfrm>
            <a:off x="684213" y="4076700"/>
            <a:ext cx="7620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Millie has _____ flowers ______ Daniel.</a:t>
            </a:r>
            <a:endParaRPr lang="en-US" altLang="zh-CN" sz="3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92" name="Text Box 20"/>
          <p:cNvSpPr txBox="1"/>
          <p:nvPr/>
        </p:nvSpPr>
        <p:spPr>
          <a:xfrm>
            <a:off x="2411413" y="4076700"/>
            <a:ext cx="4038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more                  than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126" name="Picture 33" descr="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1003300"/>
            <a:ext cx="3816350" cy="259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34" descr="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463" y="1031875"/>
            <a:ext cx="4032250" cy="2630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Text Box 35"/>
          <p:cNvSpPr txBox="1"/>
          <p:nvPr/>
        </p:nvSpPr>
        <p:spPr>
          <a:xfrm>
            <a:off x="5076825" y="260350"/>
            <a:ext cx="34559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Daniel’s farm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5129" name="Text Box 36"/>
          <p:cNvSpPr txBox="1"/>
          <p:nvPr/>
        </p:nvSpPr>
        <p:spPr>
          <a:xfrm>
            <a:off x="684213" y="333375"/>
            <a:ext cx="34559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Millie’s farm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9" grpId="0"/>
      <p:bldP spid="54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7"/>
          <p:cNvPicPr>
            <a:picLocks noChangeAspect="1"/>
          </p:cNvPicPr>
          <p:nvPr>
            <p:ph type="title"/>
          </p:nvPr>
        </p:nvPicPr>
        <p:blipFill>
          <a:blip r:embed="rId1"/>
          <a:srcRect/>
          <a:stretch>
            <a:fillRect/>
          </a:stretch>
        </p:blipFill>
        <p:spPr>
          <a:xfrm>
            <a:off x="323850" y="692150"/>
            <a:ext cx="2952750" cy="2214563"/>
          </a:xfrm>
        </p:spPr>
      </p:pic>
      <p:pic>
        <p:nvPicPr>
          <p:cNvPr id="6147" name="Picture 5" descr="tomatoes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620713"/>
            <a:ext cx="2808288" cy="2378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9" descr="南瓜多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292600"/>
            <a:ext cx="2808288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10" descr="南瓜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425" y="4149725"/>
            <a:ext cx="2881313" cy="2255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Text Box 11"/>
          <p:cNvSpPr txBox="1"/>
          <p:nvPr/>
        </p:nvSpPr>
        <p:spPr>
          <a:xfrm>
            <a:off x="323850" y="0"/>
            <a:ext cx="34559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Millie’s farm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6151" name="Text Box 12"/>
          <p:cNvSpPr txBox="1"/>
          <p:nvPr/>
        </p:nvSpPr>
        <p:spPr>
          <a:xfrm>
            <a:off x="5688013" y="0"/>
            <a:ext cx="34559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Daniel’s farm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6152" name="Text Box 13"/>
          <p:cNvSpPr txBox="1"/>
          <p:nvPr/>
        </p:nvSpPr>
        <p:spPr>
          <a:xfrm>
            <a:off x="3276600" y="2924175"/>
            <a:ext cx="2951163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more…than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fewer…than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 descr="15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692150"/>
            <a:ext cx="1584325" cy="1189038"/>
          </a:xfrm>
        </p:spPr>
      </p:pic>
      <p:sp>
        <p:nvSpPr>
          <p:cNvPr id="7171" name="Text Box 9"/>
          <p:cNvSpPr txBox="1"/>
          <p:nvPr/>
        </p:nvSpPr>
        <p:spPr>
          <a:xfrm>
            <a:off x="5672138" y="3128963"/>
            <a:ext cx="25320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b="1" dirty="0">
              <a:latin typeface="Arial" panose="020B0604020202020204" pitchFamily="34" charset="0"/>
            </a:endParaRPr>
          </a:p>
        </p:txBody>
      </p:sp>
      <p:pic>
        <p:nvPicPr>
          <p:cNvPr id="7172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325" y="1700213"/>
            <a:ext cx="2303463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18" descr="葡萄2"/>
          <p:cNvPicPr>
            <a:picLocks noChangeAspect="1"/>
          </p:cNvPicPr>
          <p:nvPr/>
        </p:nvPicPr>
        <p:blipFill>
          <a:blip r:embed="rId3">
            <a:clrChange>
              <a:clrFrom>
                <a:srgbClr val="F8EEEF"/>
              </a:clrFrom>
              <a:clrTo>
                <a:srgbClr val="F8EE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688" y="2636838"/>
            <a:ext cx="1655762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19" descr="葡萄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2565400"/>
            <a:ext cx="693738" cy="104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20" descr="胡萝卜1"/>
          <p:cNvPicPr>
            <a:picLocks noChangeAspect="1"/>
          </p:cNvPicPr>
          <p:nvPr/>
        </p:nvPicPr>
        <p:blipFill>
          <a:blip r:embed="rId5">
            <a:clrChange>
              <a:clrFrom>
                <a:srgbClr val="FBFDF2"/>
              </a:clrFrom>
              <a:clrTo>
                <a:srgbClr val="FBFD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88" y="692150"/>
            <a:ext cx="133350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21" descr="橙子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188" y="1916113"/>
            <a:ext cx="1547812" cy="15478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7" name="Group 22"/>
          <p:cNvGrpSpPr/>
          <p:nvPr/>
        </p:nvGrpSpPr>
        <p:grpSpPr>
          <a:xfrm>
            <a:off x="5795963" y="620713"/>
            <a:ext cx="1223962" cy="1268412"/>
            <a:chOff x="2381" y="1480"/>
            <a:chExt cx="1770" cy="1543"/>
          </a:xfrm>
        </p:grpSpPr>
        <p:pic>
          <p:nvPicPr>
            <p:cNvPr id="7192" name="Picture 23" descr="cc200533225351170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691259">
              <a:off x="2381" y="1480"/>
              <a:ext cx="932" cy="15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3" name="Picture 24" descr="cc2005332253511706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1962935">
              <a:off x="2608" y="1797"/>
              <a:ext cx="1543" cy="93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78" name="Picture 25" descr="草莓1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588" y="692150"/>
            <a:ext cx="1333500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27" descr="草莓2"/>
          <p:cNvPicPr>
            <a:picLocks noChangeAspect="1"/>
          </p:cNvPicPr>
          <p:nvPr/>
        </p:nvPicPr>
        <p:blipFill>
          <a:blip r:embed="rId10">
            <a:clrChange>
              <a:clrFrom>
                <a:srgbClr val="FAF9FF"/>
              </a:clrFrom>
              <a:clrTo>
                <a:srgbClr val="FAF9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1844675"/>
            <a:ext cx="1655763" cy="1241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29" descr="青苹果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725" y="1773238"/>
            <a:ext cx="13335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30" descr="青苹果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908050"/>
            <a:ext cx="1323975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31" descr="芒果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3" y="549275"/>
            <a:ext cx="1333500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Picture 32" descr="香蕉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00213"/>
            <a:ext cx="1333500" cy="116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4" name="Text Box 33"/>
          <p:cNvSpPr txBox="1"/>
          <p:nvPr/>
        </p:nvSpPr>
        <p:spPr>
          <a:xfrm>
            <a:off x="323850" y="0"/>
            <a:ext cx="34559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Millie’s farm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7185" name="Text Box 34"/>
          <p:cNvSpPr txBox="1"/>
          <p:nvPr/>
        </p:nvSpPr>
        <p:spPr>
          <a:xfrm>
            <a:off x="5688013" y="0"/>
            <a:ext cx="34559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Daniel’s farm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128035" name="Rectangle 35"/>
          <p:cNvSpPr/>
          <p:nvPr/>
        </p:nvSpPr>
        <p:spPr>
          <a:xfrm>
            <a:off x="323850" y="3985578"/>
            <a:ext cx="8243888" cy="2165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A:</a:t>
            </a:r>
            <a:r>
              <a:rPr lang="en-US" altLang="zh-CN" sz="2800" b="1" dirty="0">
                <a:latin typeface="Times New Roman" panose="02020603050405020304" pitchFamily="18" charset="0"/>
              </a:rPr>
              <a:t> Can you see</a:t>
            </a:r>
            <a:r>
              <a:rPr lang="en-US" altLang="zh-CN" sz="28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carrots</a:t>
            </a:r>
            <a:r>
              <a:rPr lang="en-US" altLang="zh-CN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on their farms?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B:</a:t>
            </a:r>
            <a:r>
              <a:rPr lang="en-US" altLang="zh-CN" sz="2800" b="1" dirty="0">
                <a:latin typeface="Times New Roman" panose="02020603050405020304" pitchFamily="18" charset="0"/>
              </a:rPr>
              <a:t> Yes, Daniel gets 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more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i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carrots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than</a:t>
            </a:r>
            <a:r>
              <a:rPr lang="en-US" altLang="zh-CN" sz="2800" b="1" dirty="0">
                <a:latin typeface="Times New Roman" panose="02020603050405020304" pitchFamily="18" charset="0"/>
              </a:rPr>
              <a:t> Millie.  Can     you see </a:t>
            </a:r>
            <a:r>
              <a:rPr lang="en-US" altLang="zh-CN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grapes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on their farms?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A:</a:t>
            </a:r>
            <a:r>
              <a:rPr lang="en-US" altLang="zh-CN" sz="2800" b="1" dirty="0">
                <a:latin typeface="Times New Roman" panose="02020603050405020304" pitchFamily="18" charset="0"/>
              </a:rPr>
              <a:t> Of course, Millie gets 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fewer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grapes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than</a:t>
            </a:r>
            <a:r>
              <a:rPr lang="en-US" altLang="zh-CN" sz="2800" b="1" dirty="0">
                <a:latin typeface="Times New Roman" panose="02020603050405020304" pitchFamily="18" charset="0"/>
              </a:rPr>
              <a:t> Daniel.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pic>
        <p:nvPicPr>
          <p:cNvPr id="7187" name="Picture 36" descr="橛子"/>
          <p:cNvPicPr>
            <a:picLocks noChangeAspect="1"/>
          </p:cNvPicPr>
          <p:nvPr/>
        </p:nvPicPr>
        <p:blipFill>
          <a:blip r:embed="rId1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450" y="2636838"/>
            <a:ext cx="1333500" cy="97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8" name="Picture 4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97640">
            <a:off x="2124075" y="1341438"/>
            <a:ext cx="1512888" cy="12811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89" name="Group 51"/>
          <p:cNvGrpSpPr/>
          <p:nvPr/>
        </p:nvGrpSpPr>
        <p:grpSpPr>
          <a:xfrm>
            <a:off x="5148263" y="2492375"/>
            <a:ext cx="1871662" cy="1223963"/>
            <a:chOff x="158" y="3130"/>
            <a:chExt cx="1901" cy="1190"/>
          </a:xfrm>
        </p:grpSpPr>
        <p:pic>
          <p:nvPicPr>
            <p:cNvPr id="7190" name="Picture 52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27897">
              <a:off x="930" y="3142"/>
              <a:ext cx="1129" cy="11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1" name="Picture 53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97640">
              <a:off x="158" y="3130"/>
              <a:ext cx="1406" cy="119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文本框 1"/>
          <p:cNvSpPr txBox="1"/>
          <p:nvPr/>
        </p:nvSpPr>
        <p:spPr>
          <a:xfrm>
            <a:off x="631825" y="3463925"/>
            <a:ext cx="588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Make a conversation like this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35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>
                                            <p:txEl>
                                              <p:charRg st="39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035">
                                            <p:txEl>
                                              <p:charRg st="39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5">
                                            <p:txEl>
                                              <p:charRg st="125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035">
                                            <p:txEl>
                                              <p:charRg st="125" end="1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8194" name="Picture 22" descr="背景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7" name="Rectangle 3"/>
          <p:cNvSpPr>
            <a:spLocks noGrp="1"/>
          </p:cNvSpPr>
          <p:nvPr>
            <p:ph idx="1"/>
          </p:nvPr>
        </p:nvSpPr>
        <p:spPr>
          <a:xfrm>
            <a:off x="395288" y="2708275"/>
            <a:ext cx="8748712" cy="2527300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en-US" altLang="zh-CN" sz="2800" b="1" dirty="0"/>
              <a:t>Millie spends _______ time on the farm _______ Daniel.</a:t>
            </a:r>
            <a:endParaRPr lang="en-US" altLang="zh-CN" sz="2800" b="1" dirty="0"/>
          </a:p>
          <a:p>
            <a:pPr eaLnBrk="1" hangingPunct="1">
              <a:buNone/>
            </a:pPr>
            <a:r>
              <a:rPr lang="en-US" altLang="zh-CN" sz="2800" b="1" dirty="0"/>
              <a:t>Daniel spends _______ time on the farm _____Millie.</a:t>
            </a:r>
            <a:endParaRPr lang="en-US" altLang="zh-CN" sz="2800" b="1" dirty="0"/>
          </a:p>
        </p:txBody>
      </p:sp>
      <p:sp>
        <p:nvSpPr>
          <p:cNvPr id="103432" name="Text Box 8"/>
          <p:cNvSpPr txBox="1"/>
          <p:nvPr/>
        </p:nvSpPr>
        <p:spPr>
          <a:xfrm>
            <a:off x="2124075" y="836613"/>
            <a:ext cx="1871663" cy="592137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FFFFFF"/>
              </a:gs>
            </a:gsLst>
            <a:path path="rect">
              <a:fillToRect t="100000" r="100000"/>
            </a:path>
            <a:tileRect/>
          </a:gradFill>
          <a:ln w="1270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10hours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33" name="Text Box 9"/>
          <p:cNvSpPr txBox="1"/>
          <p:nvPr/>
        </p:nvSpPr>
        <p:spPr>
          <a:xfrm>
            <a:off x="5651500" y="836613"/>
            <a:ext cx="1584325" cy="592137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FFF"/>
              </a:gs>
            </a:gsLst>
            <a:path path="rect">
              <a:fillToRect t="100000" r="100000"/>
            </a:path>
            <a:tileRect/>
          </a:gradFill>
          <a:ln w="1270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7hours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8" name="Picture 13" descr="amy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lum contrast="24000"/>
          </a:blip>
          <a:stretch>
            <a:fillRect/>
          </a:stretch>
        </p:blipFill>
        <p:spPr>
          <a:xfrm>
            <a:off x="0" y="0"/>
            <a:ext cx="1595438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39" name="Rectangle 15"/>
          <p:cNvSpPr/>
          <p:nvPr/>
        </p:nvSpPr>
        <p:spPr>
          <a:xfrm>
            <a:off x="2700655" y="3238500"/>
            <a:ext cx="48768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less                                       than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48" name="Rectangle 24"/>
          <p:cNvSpPr/>
          <p:nvPr/>
        </p:nvSpPr>
        <p:spPr>
          <a:xfrm>
            <a:off x="2700338" y="4221163"/>
            <a:ext cx="35464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less …than 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比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…….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少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449" name="Rectangle 25"/>
          <p:cNvSpPr/>
          <p:nvPr/>
        </p:nvSpPr>
        <p:spPr>
          <a:xfrm>
            <a:off x="2555558" y="2628583"/>
            <a:ext cx="49561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more                                     than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02" name="Picture 26" descr="daniel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lum contrast="18000"/>
          </a:blip>
          <a:stretch>
            <a:fillRect/>
          </a:stretch>
        </p:blipFill>
        <p:spPr>
          <a:xfrm>
            <a:off x="7308850" y="0"/>
            <a:ext cx="1679575" cy="208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charRg st="54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3427">
                                            <p:txEl>
                                              <p:charRg st="54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2" grpId="0" animBg="1"/>
      <p:bldP spid="103433" grpId="0" animBg="1"/>
      <p:bldP spid="103439" grpId="0"/>
      <p:bldP spid="103448" grpId="0"/>
      <p:bldP spid="1034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背景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1075" name="Rectangle 3"/>
          <p:cNvSpPr>
            <a:spLocks noGrp="1"/>
          </p:cNvSpPr>
          <p:nvPr>
            <p:ph idx="1"/>
          </p:nvPr>
        </p:nvSpPr>
        <p:spPr>
          <a:xfrm>
            <a:off x="395288" y="2708275"/>
            <a:ext cx="8748712" cy="2527300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endParaRPr lang="en-US" altLang="zh-CN" sz="2800" b="1" dirty="0"/>
          </a:p>
          <a:p>
            <a:pPr eaLnBrk="1" hangingPunct="1">
              <a:buNone/>
            </a:pPr>
            <a:r>
              <a:rPr lang="en-US" altLang="zh-CN" sz="2800" b="1" dirty="0"/>
              <a:t>Millie can get_______ money _______Daniel.</a:t>
            </a:r>
            <a:endParaRPr lang="en-US" altLang="zh-CN" sz="2800" b="1" dirty="0"/>
          </a:p>
          <a:p>
            <a:pPr eaLnBrk="1" hangingPunct="1">
              <a:buNone/>
            </a:pPr>
            <a:r>
              <a:rPr lang="en-US" altLang="zh-CN" sz="2800" b="1" dirty="0"/>
              <a:t>Daniel can get _______money</a:t>
            </a:r>
            <a:r>
              <a:rPr lang="en-US" altLang="zh-CN" sz="2800" b="1" dirty="0">
                <a:solidFill>
                  <a:srgbClr val="FF3300"/>
                </a:solidFill>
              </a:rPr>
              <a:t> </a:t>
            </a:r>
            <a:r>
              <a:rPr lang="en-US" altLang="zh-CN" sz="2800" b="1" dirty="0"/>
              <a:t>________</a:t>
            </a:r>
            <a:r>
              <a:rPr lang="en-US" altLang="zh-CN" sz="2800" b="1" dirty="0">
                <a:solidFill>
                  <a:srgbClr val="FF3300"/>
                </a:solidFill>
              </a:rPr>
              <a:t> </a:t>
            </a:r>
            <a:r>
              <a:rPr lang="en-US" altLang="zh-CN" sz="2800" b="1" dirty="0"/>
              <a:t>Millie.</a:t>
            </a:r>
            <a:endParaRPr lang="en-US" altLang="zh-CN" sz="2800" b="1" dirty="0"/>
          </a:p>
        </p:txBody>
      </p:sp>
      <p:sp>
        <p:nvSpPr>
          <p:cNvPr id="131076" name="Text Box 4"/>
          <p:cNvSpPr txBox="1"/>
          <p:nvPr/>
        </p:nvSpPr>
        <p:spPr>
          <a:xfrm>
            <a:off x="2124075" y="836613"/>
            <a:ext cx="1223963" cy="592137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100000">
                <a:srgbClr val="FFFFFF"/>
              </a:gs>
            </a:gsLst>
            <a:path path="rect">
              <a:fillToRect t="100000" r="100000"/>
            </a:path>
            <a:tileRect/>
          </a:gradFill>
          <a:ln w="1270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￥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100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7" name="Text Box 5"/>
          <p:cNvSpPr txBox="1"/>
          <p:nvPr/>
        </p:nvSpPr>
        <p:spPr>
          <a:xfrm>
            <a:off x="5651500" y="836613"/>
            <a:ext cx="1584325" cy="592137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FFFFFF"/>
              </a:gs>
            </a:gsLst>
            <a:path path="rect">
              <a:fillToRect t="100000" r="100000"/>
            </a:path>
            <a:tileRect/>
          </a:gradFill>
          <a:ln w="12700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￥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80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2" name="Picture 6" descr="amy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lum contrast="24000"/>
          </a:blip>
          <a:stretch>
            <a:fillRect/>
          </a:stretch>
        </p:blipFill>
        <p:spPr>
          <a:xfrm>
            <a:off x="0" y="0"/>
            <a:ext cx="1595438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1080" name="Rectangle 8"/>
          <p:cNvSpPr/>
          <p:nvPr/>
        </p:nvSpPr>
        <p:spPr>
          <a:xfrm>
            <a:off x="2700338" y="3213100"/>
            <a:ext cx="35337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more                    than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81" name="Rectangle 9"/>
          <p:cNvSpPr/>
          <p:nvPr/>
        </p:nvSpPr>
        <p:spPr>
          <a:xfrm>
            <a:off x="2771775" y="3716338"/>
            <a:ext cx="35433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less                        than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25" name="Picture 10" descr="daniel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lum contrast="18000"/>
          </a:blip>
          <a:stretch>
            <a:fillRect/>
          </a:stretch>
        </p:blipFill>
        <p:spPr>
          <a:xfrm>
            <a:off x="7308850" y="0"/>
            <a:ext cx="1679575" cy="2089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charRg st="1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1075">
                                            <p:txEl>
                                              <p:charRg st="1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charRg st="44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1075">
                                            <p:txEl>
                                              <p:charRg st="44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  <p:bldP spid="131077" grpId="0" animBg="1"/>
      <p:bldP spid="131080" grpId="0"/>
      <p:bldP spid="1310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Text Box 53"/>
          <p:cNvSpPr txBox="1"/>
          <p:nvPr/>
        </p:nvSpPr>
        <p:spPr>
          <a:xfrm>
            <a:off x="1619250" y="5589588"/>
            <a:ext cx="79216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2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6409" name="Group 329"/>
          <p:cNvGraphicFramePr>
            <a:graphicFrameLocks noGrp="1"/>
          </p:cNvGraphicFramePr>
          <p:nvPr/>
        </p:nvGraphicFramePr>
        <p:xfrm>
          <a:off x="482600" y="765175"/>
          <a:ext cx="7982585" cy="4761230"/>
        </p:xfrm>
        <a:graphic>
          <a:graphicData uri="http://schemas.openxmlformats.org/drawingml/2006/table">
            <a:tbl>
              <a:tblPr/>
              <a:tblGrid>
                <a:gridCol w="3942080"/>
                <a:gridCol w="4040505"/>
              </a:tblGrid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61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meat</a:t>
                      </a:r>
                      <a:endParaRPr kumimoji="1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98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fish</a:t>
                      </a:r>
                      <a:endParaRPr kumimoji="1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5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ice-cream</a:t>
                      </a:r>
                      <a:endParaRPr kumimoji="1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juice</a:t>
                      </a:r>
                      <a:endParaRPr kumimoji="1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63" name="Text Box 6"/>
          <p:cNvSpPr txBox="1"/>
          <p:nvPr/>
        </p:nvSpPr>
        <p:spPr>
          <a:xfrm>
            <a:off x="1752600" y="762000"/>
            <a:ext cx="50403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Daniel                                 Millie</a:t>
            </a:r>
            <a:endParaRPr lang="en-US" altLang="zh-CN" sz="28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64" name="WordArt 93"/>
          <p:cNvSpPr>
            <a:spLocks noTextEdit="1"/>
          </p:cNvSpPr>
          <p:nvPr/>
        </p:nvSpPr>
        <p:spPr>
          <a:xfrm>
            <a:off x="0" y="0"/>
            <a:ext cx="3048000" cy="6556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725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 Let's compare!</a:t>
            </a:r>
            <a:endParaRPr lang="zh-CN" alt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65" name="Picture 260" descr="npo0000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050" y="3616325"/>
            <a:ext cx="76581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6" name="Picture 262" descr="npo0000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2955" y="3662045"/>
            <a:ext cx="792163" cy="766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7" name="Picture 263" descr="npo0000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2648585"/>
            <a:ext cx="1718310" cy="853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8" name="Picture 265" descr="npo00006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50" y="2647950"/>
            <a:ext cx="1584325" cy="779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9" name="Picture 94" descr="npo0000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340" y="4621530"/>
            <a:ext cx="777875" cy="988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0" name="Picture 95" descr="npo0000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955" y="4620895"/>
            <a:ext cx="640080" cy="10801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1" name="Picture 282" descr="肉"/>
          <p:cNvPicPr>
            <a:picLocks noChangeAspect="1"/>
          </p:cNvPicPr>
          <p:nvPr/>
        </p:nvPicPr>
        <p:blipFill>
          <a:blip r:embed="rId6">
            <a:clrChange>
              <a:clrFrom>
                <a:srgbClr val="DFE9F3"/>
              </a:clrFrom>
              <a:clrTo>
                <a:srgbClr val="DFE9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195" y="1551940"/>
            <a:ext cx="1440180" cy="894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2" name="Picture 331" descr="肉4"/>
          <p:cNvPicPr>
            <a:picLocks noChangeAspect="1"/>
          </p:cNvPicPr>
          <p:nvPr/>
        </p:nvPicPr>
        <p:blipFill>
          <a:blip r:embed="rId7">
            <a:clrChange>
              <a:clrFrom>
                <a:srgbClr val="E2EAED"/>
              </a:clrFrom>
              <a:clrTo>
                <a:srgbClr val="E2EA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5160" y="1551940"/>
            <a:ext cx="1068070" cy="824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3" name="Text Box 332"/>
          <p:cNvSpPr txBox="1"/>
          <p:nvPr/>
        </p:nvSpPr>
        <p:spPr>
          <a:xfrm>
            <a:off x="3132138" y="0"/>
            <a:ext cx="51847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more…than  less…than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pic>
        <p:nvPicPr>
          <p:cNvPr id="2" name="Picture 260" descr="npo0000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9565" y="3662045"/>
            <a:ext cx="765810" cy="81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95" descr="npo0000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435" y="4621530"/>
            <a:ext cx="640080" cy="1080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Group 2"/>
          <p:cNvGrpSpPr/>
          <p:nvPr/>
        </p:nvGrpSpPr>
        <p:grpSpPr>
          <a:xfrm>
            <a:off x="5867400" y="0"/>
            <a:ext cx="3852863" cy="1484313"/>
            <a:chOff x="3696" y="0"/>
            <a:chExt cx="2427" cy="935"/>
          </a:xfrm>
        </p:grpSpPr>
        <p:pic>
          <p:nvPicPr>
            <p:cNvPr id="11284" name="Picture 3" descr="npo00007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96" y="0"/>
              <a:ext cx="2018" cy="9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5" name="Text Box 4"/>
            <p:cNvSpPr txBox="1"/>
            <p:nvPr/>
          </p:nvSpPr>
          <p:spPr>
            <a:xfrm>
              <a:off x="4286" y="300"/>
              <a:ext cx="1837" cy="4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3300"/>
                  </a:solidFill>
                  <a:latin typeface="Comic Sans MS" panose="030F0702030302020204" pitchFamily="66" charset="0"/>
                  <a:ea typeface="隶书" panose="02010509060101010101" pitchFamily="49" charset="-122"/>
                </a:rPr>
                <a:t>work out</a:t>
              </a:r>
              <a:endParaRPr lang="en-US" altLang="zh-CN" sz="2400" b="1" dirty="0">
                <a:solidFill>
                  <a:srgbClr val="FF3300"/>
                </a:solidFill>
                <a:latin typeface="Comic Sans MS" panose="030F0702030302020204" pitchFamily="66" charset="0"/>
                <a:ea typeface="隶书" panose="02010509060101010101" pitchFamily="49" charset="-122"/>
              </a:endParaRPr>
            </a:p>
            <a:p>
              <a:pPr>
                <a:lnSpc>
                  <a:spcPct val="55000"/>
                </a:lnSpc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FF3300"/>
                  </a:solidFill>
                  <a:latin typeface="Comic Sans MS" panose="030F0702030302020204" pitchFamily="66" charset="0"/>
                  <a:ea typeface="隶书" panose="02010509060101010101" pitchFamily="49" charset="-122"/>
                </a:rPr>
                <a:t> the rule</a:t>
              </a:r>
              <a:endParaRPr lang="en-US" altLang="zh-CN" sz="2400" b="1" dirty="0">
                <a:solidFill>
                  <a:srgbClr val="FF3300"/>
                </a:solidFill>
                <a:latin typeface="Comic Sans MS" panose="030F0702030302020204" pitchFamily="66" charset="0"/>
                <a:ea typeface="隶书" panose="02010509060101010101" pitchFamily="49" charset="-122"/>
              </a:endParaRPr>
            </a:p>
          </p:txBody>
        </p:sp>
      </p:grpSp>
      <p:sp>
        <p:nvSpPr>
          <p:cNvPr id="11267" name="Text Box 8"/>
          <p:cNvSpPr txBox="1"/>
          <p:nvPr/>
        </p:nvSpPr>
        <p:spPr>
          <a:xfrm>
            <a:off x="1042988" y="533400"/>
            <a:ext cx="53578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Comparing two things:</a:t>
            </a:r>
            <a:endParaRPr lang="en-US" altLang="zh-CN" sz="32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3"/>
          <p:cNvGrpSpPr/>
          <p:nvPr/>
        </p:nvGrpSpPr>
        <p:grpSpPr>
          <a:xfrm>
            <a:off x="1641793" y="3031808"/>
            <a:ext cx="3903662" cy="901700"/>
            <a:chOff x="975" y="1207"/>
            <a:chExt cx="2459" cy="568"/>
          </a:xfrm>
        </p:grpSpPr>
        <p:sp>
          <p:nvSpPr>
            <p:cNvPr id="11282" name="Text Box 14"/>
            <p:cNvSpPr txBox="1"/>
            <p:nvPr/>
          </p:nvSpPr>
          <p:spPr>
            <a:xfrm>
              <a:off x="975" y="1207"/>
              <a:ext cx="2313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+ countable  nouns</a:t>
              </a:r>
              <a:endPara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83" name="Text Box 17"/>
            <p:cNvSpPr txBox="1"/>
            <p:nvPr/>
          </p:nvSpPr>
          <p:spPr>
            <a:xfrm>
              <a:off x="1610" y="1525"/>
              <a:ext cx="182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可数名词</a:t>
              </a:r>
              <a:endPara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1570038" y="4638675"/>
            <a:ext cx="3889375" cy="1071562"/>
            <a:chOff x="989" y="2922"/>
            <a:chExt cx="2450" cy="675"/>
          </a:xfrm>
        </p:grpSpPr>
        <p:sp>
          <p:nvSpPr>
            <p:cNvPr id="11280" name="Text Box 10"/>
            <p:cNvSpPr txBox="1"/>
            <p:nvPr/>
          </p:nvSpPr>
          <p:spPr>
            <a:xfrm>
              <a:off x="989" y="2922"/>
              <a:ext cx="245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+ uncountable nouns</a:t>
              </a:r>
              <a:endPara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81" name="Text Box 20"/>
            <p:cNvSpPr txBox="1"/>
            <p:nvPr/>
          </p:nvSpPr>
          <p:spPr>
            <a:xfrm>
              <a:off x="1396" y="3347"/>
              <a:ext cx="182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不可数名词</a:t>
              </a:r>
              <a:endParaRPr lang="en-US" altLang="zh-CN" sz="2000" b="1" dirty="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270" name="Group 29"/>
          <p:cNvGrpSpPr/>
          <p:nvPr/>
        </p:nvGrpSpPr>
        <p:grpSpPr>
          <a:xfrm>
            <a:off x="165735" y="2622233"/>
            <a:ext cx="7883525" cy="1311275"/>
            <a:chOff x="0" y="1071"/>
            <a:chExt cx="4966" cy="826"/>
          </a:xfrm>
        </p:grpSpPr>
        <p:sp>
          <p:nvSpPr>
            <p:cNvPr id="11276" name="AutoShape 15"/>
            <p:cNvSpPr/>
            <p:nvPr/>
          </p:nvSpPr>
          <p:spPr>
            <a:xfrm>
              <a:off x="884" y="1253"/>
              <a:ext cx="46" cy="545"/>
            </a:xfrm>
            <a:prstGeom prst="rightBrace">
              <a:avLst>
                <a:gd name="adj1" fmla="val 98731"/>
                <a:gd name="adj2" fmla="val 50000"/>
              </a:avLst>
            </a:prstGeom>
            <a:noFill/>
            <a:ln w="349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1277" name="Group 26"/>
            <p:cNvGrpSpPr/>
            <p:nvPr/>
          </p:nvGrpSpPr>
          <p:grpSpPr>
            <a:xfrm>
              <a:off x="0" y="1071"/>
              <a:ext cx="4966" cy="826"/>
              <a:chOff x="0" y="1071"/>
              <a:chExt cx="4966" cy="826"/>
            </a:xfrm>
          </p:grpSpPr>
          <p:sp>
            <p:nvSpPr>
              <p:cNvPr id="11278" name="Text Box 16"/>
              <p:cNvSpPr txBox="1"/>
              <p:nvPr/>
            </p:nvSpPr>
            <p:spPr>
              <a:xfrm>
                <a:off x="0" y="1071"/>
                <a:ext cx="1474" cy="8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  more</a:t>
                </a:r>
                <a:endParaRPr lang="en-US" altLang="zh-CN" sz="3200" b="1" dirty="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  fewer</a:t>
                </a:r>
                <a:endParaRPr lang="en-US" altLang="zh-CN" sz="3200" b="1" dirty="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9" name="Text Box 21"/>
              <p:cNvSpPr txBox="1"/>
              <p:nvPr/>
            </p:nvSpPr>
            <p:spPr>
              <a:xfrm>
                <a:off x="3515" y="1329"/>
                <a:ext cx="1451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+ than</a:t>
                </a:r>
                <a:endParaRPr lang="zh-CN" altLang="en-US" sz="3200" b="1" dirty="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271" name="Group 28"/>
          <p:cNvGrpSpPr/>
          <p:nvPr/>
        </p:nvGrpSpPr>
        <p:grpSpPr>
          <a:xfrm>
            <a:off x="344805" y="4278313"/>
            <a:ext cx="7704138" cy="1311275"/>
            <a:chOff x="158" y="1933"/>
            <a:chExt cx="4853" cy="826"/>
          </a:xfrm>
        </p:grpSpPr>
        <p:sp>
          <p:nvSpPr>
            <p:cNvPr id="11272" name="AutoShape 11"/>
            <p:cNvSpPr/>
            <p:nvPr/>
          </p:nvSpPr>
          <p:spPr>
            <a:xfrm>
              <a:off x="884" y="2114"/>
              <a:ext cx="46" cy="545"/>
            </a:xfrm>
            <a:prstGeom prst="rightBrace">
              <a:avLst>
                <a:gd name="adj1" fmla="val 98731"/>
                <a:gd name="adj2" fmla="val 50000"/>
              </a:avLst>
            </a:prstGeom>
            <a:noFill/>
            <a:ln w="349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grpSp>
          <p:nvGrpSpPr>
            <p:cNvPr id="11273" name="Group 27"/>
            <p:cNvGrpSpPr/>
            <p:nvPr/>
          </p:nvGrpSpPr>
          <p:grpSpPr>
            <a:xfrm>
              <a:off x="158" y="1933"/>
              <a:ext cx="4853" cy="826"/>
              <a:chOff x="158" y="1933"/>
              <a:chExt cx="4853" cy="826"/>
            </a:xfrm>
          </p:grpSpPr>
          <p:sp>
            <p:nvSpPr>
              <p:cNvPr id="11274" name="Text Box 12"/>
              <p:cNvSpPr txBox="1"/>
              <p:nvPr/>
            </p:nvSpPr>
            <p:spPr>
              <a:xfrm>
                <a:off x="158" y="1933"/>
                <a:ext cx="1179" cy="8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more</a:t>
                </a:r>
                <a:endParaRPr lang="en-US" altLang="zh-CN" sz="3200" b="1" dirty="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less</a:t>
                </a:r>
                <a:endParaRPr lang="en-US" altLang="zh-CN" sz="3200" b="1" dirty="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5" name="Text Box 22"/>
              <p:cNvSpPr txBox="1"/>
              <p:nvPr/>
            </p:nvSpPr>
            <p:spPr>
              <a:xfrm>
                <a:off x="3560" y="2160"/>
                <a:ext cx="1451" cy="3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3200" b="1" dirty="0">
                    <a:solidFill>
                      <a:schemeClr val="accent2"/>
                    </a:solidFill>
                    <a:latin typeface="Times New Roman" panose="02020603050405020304" pitchFamily="18" charset="0"/>
                  </a:rPr>
                  <a:t>+ than</a:t>
                </a:r>
                <a:endParaRPr lang="zh-CN" altLang="en-US" sz="3200" b="1" dirty="0">
                  <a:solidFill>
                    <a:schemeClr val="accent2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162050" y="1217930"/>
            <a:ext cx="51206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两者在数量上的比较，可以用下列结构：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 descr="未标题-11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552450"/>
            <a:ext cx="6527800" cy="447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3"/>
          <p:cNvSpPr txBox="1"/>
          <p:nvPr/>
        </p:nvSpPr>
        <p:spPr>
          <a:xfrm>
            <a:off x="1654175" y="5805488"/>
            <a:ext cx="56324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Daniel has _____________ Kitty.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2292" name="Text Box 4"/>
          <p:cNvSpPr txBox="1"/>
          <p:nvPr/>
        </p:nvSpPr>
        <p:spPr>
          <a:xfrm>
            <a:off x="1676400" y="4967288"/>
            <a:ext cx="58308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Kitty has ______________ Daniel.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54629" name="Text Box 5"/>
          <p:cNvSpPr txBox="1"/>
          <p:nvPr/>
        </p:nvSpPr>
        <p:spPr>
          <a:xfrm>
            <a:off x="3565525" y="5805488"/>
            <a:ext cx="274161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E20000"/>
                </a:solidFill>
                <a:latin typeface="Arial" panose="020B0604020202020204" pitchFamily="34" charset="0"/>
              </a:rPr>
              <a:t>fewer</a:t>
            </a:r>
            <a:r>
              <a:rPr lang="en-US" altLang="zh-CN" sz="1800" dirty="0">
                <a:solidFill>
                  <a:srgbClr val="E2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E20000"/>
                </a:solidFill>
                <a:latin typeface="Arial" panose="020B0604020202020204" pitchFamily="34" charset="0"/>
              </a:rPr>
              <a:t>CDs than</a:t>
            </a:r>
            <a:endParaRPr lang="en-US" altLang="zh-CN" sz="2800" b="1" dirty="0">
              <a:solidFill>
                <a:srgbClr val="E20000"/>
              </a:solidFill>
              <a:latin typeface="Arial" panose="020B0604020202020204" pitchFamily="34" charset="0"/>
            </a:endParaRPr>
          </a:p>
        </p:txBody>
      </p:sp>
      <p:sp>
        <p:nvSpPr>
          <p:cNvPr id="154630" name="Text Box 6"/>
          <p:cNvSpPr txBox="1"/>
          <p:nvPr/>
        </p:nvSpPr>
        <p:spPr>
          <a:xfrm>
            <a:off x="3427413" y="4967288"/>
            <a:ext cx="2681287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E20000"/>
                </a:solidFill>
                <a:latin typeface="Arial" panose="020B0604020202020204" pitchFamily="34" charset="0"/>
              </a:rPr>
              <a:t>more</a:t>
            </a:r>
            <a:r>
              <a:rPr lang="en-US" altLang="zh-CN" sz="1800" dirty="0">
                <a:solidFill>
                  <a:srgbClr val="E2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1" dirty="0">
                <a:solidFill>
                  <a:srgbClr val="E20000"/>
                </a:solidFill>
                <a:latin typeface="Arial" panose="020B0604020202020204" pitchFamily="34" charset="0"/>
              </a:rPr>
              <a:t>CDs than</a:t>
            </a:r>
            <a:endParaRPr lang="en-US" altLang="zh-CN" sz="2800" b="1" dirty="0">
              <a:solidFill>
                <a:srgbClr val="E20000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Text Box 7"/>
          <p:cNvSpPr txBox="1"/>
          <p:nvPr/>
        </p:nvSpPr>
        <p:spPr>
          <a:xfrm>
            <a:off x="0" y="0"/>
            <a:ext cx="37036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Comparing their CDs</a:t>
            </a:r>
            <a:endParaRPr lang="en-US" altLang="zh-CN" sz="28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/>
      <p:bldP spid="1546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 descr="未标题-12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304800"/>
            <a:ext cx="6324600" cy="446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651" name="Text Box 3"/>
          <p:cNvSpPr txBox="1"/>
          <p:nvPr/>
        </p:nvSpPr>
        <p:spPr>
          <a:xfrm>
            <a:off x="990600" y="5653088"/>
            <a:ext cx="712946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Simon has ____ orange juice ____Sandy.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55652" name="Text Box 4"/>
          <p:cNvSpPr txBox="1"/>
          <p:nvPr/>
        </p:nvSpPr>
        <p:spPr>
          <a:xfrm>
            <a:off x="1042988" y="4891088"/>
            <a:ext cx="74961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Sandy _________________________Simon.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55653" name="Text Box 5"/>
          <p:cNvSpPr txBox="1"/>
          <p:nvPr/>
        </p:nvSpPr>
        <p:spPr>
          <a:xfrm>
            <a:off x="2932113" y="5638800"/>
            <a:ext cx="87788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E20000"/>
                </a:solidFill>
                <a:latin typeface="Arial" panose="020B0604020202020204" pitchFamily="34" charset="0"/>
              </a:rPr>
              <a:t>less</a:t>
            </a:r>
            <a:endParaRPr lang="en-US" altLang="zh-CN" sz="2800" b="1" dirty="0">
              <a:solidFill>
                <a:srgbClr val="E20000"/>
              </a:solidFill>
              <a:latin typeface="Arial" panose="020B0604020202020204" pitchFamily="34" charset="0"/>
            </a:endParaRPr>
          </a:p>
        </p:txBody>
      </p:sp>
      <p:sp>
        <p:nvSpPr>
          <p:cNvPr id="155654" name="Text Box 6"/>
          <p:cNvSpPr txBox="1"/>
          <p:nvPr/>
        </p:nvSpPr>
        <p:spPr>
          <a:xfrm>
            <a:off x="6019800" y="5653088"/>
            <a:ext cx="9366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E20000"/>
                </a:solidFill>
                <a:latin typeface="Arial" panose="020B0604020202020204" pitchFamily="34" charset="0"/>
              </a:rPr>
              <a:t>than</a:t>
            </a:r>
            <a:endParaRPr lang="en-US" altLang="zh-CN" sz="2800" b="1" dirty="0">
              <a:solidFill>
                <a:srgbClr val="E20000"/>
              </a:solidFill>
              <a:latin typeface="Arial" panose="020B0604020202020204" pitchFamily="34" charset="0"/>
            </a:endParaRPr>
          </a:p>
        </p:txBody>
      </p:sp>
      <p:sp>
        <p:nvSpPr>
          <p:cNvPr id="155655" name="Oval 7"/>
          <p:cNvSpPr/>
          <p:nvPr/>
        </p:nvSpPr>
        <p:spPr>
          <a:xfrm>
            <a:off x="5029200" y="5638800"/>
            <a:ext cx="1066800" cy="533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55656" name="Rectangle 8"/>
          <p:cNvSpPr/>
          <p:nvPr/>
        </p:nvSpPr>
        <p:spPr>
          <a:xfrm>
            <a:off x="2349500" y="4891088"/>
            <a:ext cx="481330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E20000"/>
                </a:solidFill>
                <a:latin typeface="Arial" panose="020B0604020202020204" pitchFamily="34" charset="0"/>
              </a:rPr>
              <a:t>has more orange juice than</a:t>
            </a:r>
            <a:endParaRPr lang="en-US" altLang="zh-CN" sz="2800" b="1" dirty="0">
              <a:solidFill>
                <a:srgbClr val="E20000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Rectangle 9"/>
          <p:cNvSpPr/>
          <p:nvPr/>
        </p:nvSpPr>
        <p:spPr>
          <a:xfrm>
            <a:off x="1600200" y="457200"/>
            <a:ext cx="1600200" cy="609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algn="ctr"/>
            <a:r>
              <a:rPr lang="en-US" altLang="zh-CN" sz="3600" dirty="0">
                <a:latin typeface="Times New Roman" panose="02020603050405020304" pitchFamily="18" charset="0"/>
              </a:rPr>
              <a:t>Sandy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3322" name="Rectangle 10"/>
          <p:cNvSpPr/>
          <p:nvPr/>
        </p:nvSpPr>
        <p:spPr>
          <a:xfrm>
            <a:off x="5562600" y="5334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3323" name="Rectangle 11"/>
          <p:cNvSpPr/>
          <p:nvPr/>
        </p:nvSpPr>
        <p:spPr>
          <a:xfrm>
            <a:off x="5638800" y="457200"/>
            <a:ext cx="1600200" cy="609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algn="ctr"/>
            <a:r>
              <a:rPr lang="en-US" altLang="zh-CN" sz="3600" dirty="0">
                <a:latin typeface="Times New Roman" panose="02020603050405020304" pitchFamily="18" charset="0"/>
              </a:rPr>
              <a:t>Simon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3324" name="Text Box 12"/>
          <p:cNvSpPr txBox="1"/>
          <p:nvPr/>
        </p:nvSpPr>
        <p:spPr>
          <a:xfrm>
            <a:off x="0" y="0"/>
            <a:ext cx="38608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Comparing their juice</a:t>
            </a:r>
            <a:endParaRPr lang="en-US" altLang="zh-CN" sz="28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  <p:bldP spid="155652" grpId="0"/>
      <p:bldP spid="155653" grpId="0"/>
      <p:bldP spid="155654" grpId="0"/>
      <p:bldP spid="155655" grpId="0" animBg="1"/>
      <p:bldP spid="1556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 eaLnBrk="1" hangingPunct="1"/>
            <a:endParaRPr lang="zh-CN" altLang="en-US" dirty="0"/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p>
            <a:pPr eaLnBrk="1" hangingPunct="1"/>
            <a:endParaRPr lang="zh-CN" altLang="en-US" dirty="0"/>
          </a:p>
        </p:txBody>
      </p:sp>
      <p:pic>
        <p:nvPicPr>
          <p:cNvPr id="14340" name="Picture 4" descr="yl,01,02,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133350"/>
            <a:ext cx="8713787" cy="6535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 Box 5"/>
          <p:cNvSpPr txBox="1"/>
          <p:nvPr/>
        </p:nvSpPr>
        <p:spPr>
          <a:xfrm>
            <a:off x="3132138" y="4941888"/>
            <a:ext cx="3600450" cy="10668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Beijing Sunshine Secondary School</a:t>
            </a:r>
            <a:endParaRPr lang="en-US" altLang="zh-CN" sz="3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标题 37889"/>
          <p:cNvSpPr>
            <a:spLocks noGrp="1"/>
          </p:cNvSpPr>
          <p:nvPr>
            <p:ph type="title"/>
          </p:nvPr>
        </p:nvSpPr>
        <p:spPr>
          <a:xfrm flipV="1">
            <a:off x="457200" y="200025"/>
            <a:ext cx="8229600" cy="74613"/>
          </a:xfrm>
        </p:spPr>
        <p:txBody>
          <a:bodyPr anchor="ctr"/>
          <a:p>
            <a:endParaRPr lang="zh-CN" sz="4000"/>
          </a:p>
        </p:txBody>
      </p:sp>
      <p:sp>
        <p:nvSpPr>
          <p:cNvPr id="36866" name="文本占位符 37890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172200"/>
          </a:xfrm>
        </p:spPr>
        <p:txBody>
          <a:bodyPr anchor="t"/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>
                <a:solidFill>
                  <a:srgbClr val="FF0066"/>
                </a:solidFill>
              </a:rPr>
              <a:t>选择精题：</a:t>
            </a:r>
            <a:endParaRPr lang="zh-CN" altLang="en-US" dirty="0">
              <a:solidFill>
                <a:srgbClr val="FF0066"/>
              </a:solidFill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/>
              <a:t>1. Lucy is very short, </a:t>
            </a:r>
            <a:r>
              <a:rPr lang="zh-CN" altLang="en-US" dirty="0">
                <a:solidFill>
                  <a:srgbClr val="FF0000"/>
                </a:solidFill>
              </a:rPr>
              <a:t>but</a:t>
            </a:r>
            <a:r>
              <a:rPr lang="zh-CN" altLang="en-US" dirty="0"/>
              <a:t> she is __________ than her sister. </a:t>
            </a:r>
            <a:endParaRPr lang="zh-CN" alt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/>
              <a:t>  A. shorter 	B. longer 		C. taller   		D. older </a:t>
            </a:r>
            <a:endParaRPr lang="zh-CN" alt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/>
              <a:t>2. Frank is __________ friendly than his brother. </a:t>
            </a:r>
            <a:endParaRPr lang="zh-CN" alt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/>
              <a:t>  A. a little more 		B. a few more 		C. much 		D. a little </a:t>
            </a:r>
            <a:endParaRPr lang="zh-CN" alt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/>
              <a:t>3. Sam is __________ at Chinese than Jim. </a:t>
            </a:r>
            <a:endParaRPr lang="zh-CN" alt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/>
              <a:t>     A. good 			B. well 		</a:t>
            </a:r>
            <a:endParaRPr lang="zh-CN" alt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zh-CN" altLang="en-US" dirty="0"/>
              <a:t>    C. better   		       D. gooder </a:t>
            </a:r>
            <a:endParaRPr lang="zh-CN" altLang="en-US" dirty="0"/>
          </a:p>
        </p:txBody>
      </p:sp>
      <p:sp>
        <p:nvSpPr>
          <p:cNvPr id="37892" name="五角星 37891"/>
          <p:cNvSpPr/>
          <p:nvPr/>
        </p:nvSpPr>
        <p:spPr>
          <a:xfrm>
            <a:off x="6014720" y="1701165"/>
            <a:ext cx="304800" cy="685800"/>
          </a:xfrm>
          <a:custGeom>
            <a:avLst/>
            <a:gdLst/>
            <a:ahLst/>
            <a:cxnLst>
              <a:cxn ang="16200000">
                <a:pos x="152400" y="0"/>
              </a:cxn>
              <a:cxn ang="10800000">
                <a:pos x="0" y="261951"/>
              </a:cxn>
              <a:cxn ang="5400000">
                <a:pos x="58211" y="685798"/>
              </a:cxn>
              <a:cxn ang="5400000">
                <a:pos x="246588" y="685798"/>
              </a:cxn>
              <a:cxn ang="0">
                <a:pos x="304799" y="261951"/>
              </a:cxn>
            </a:cxnLst>
            <a:pathLst>
              <a:path w="304800" h="685800">
                <a:moveTo>
                  <a:pt x="0" y="261951"/>
                </a:moveTo>
                <a:lnTo>
                  <a:pt x="116423" y="261953"/>
                </a:lnTo>
                <a:lnTo>
                  <a:pt x="152400" y="0"/>
                </a:lnTo>
                <a:lnTo>
                  <a:pt x="188376" y="261953"/>
                </a:lnTo>
                <a:lnTo>
                  <a:pt x="304799" y="261951"/>
                </a:lnTo>
                <a:lnTo>
                  <a:pt x="210610" y="423845"/>
                </a:lnTo>
                <a:lnTo>
                  <a:pt x="246588" y="685798"/>
                </a:lnTo>
                <a:lnTo>
                  <a:pt x="152400" y="523900"/>
                </a:lnTo>
                <a:lnTo>
                  <a:pt x="58211" y="685798"/>
                </a:lnTo>
                <a:lnTo>
                  <a:pt x="94189" y="423845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3" name="五角星 37892"/>
          <p:cNvSpPr/>
          <p:nvPr/>
        </p:nvSpPr>
        <p:spPr>
          <a:xfrm>
            <a:off x="685800" y="3392805"/>
            <a:ext cx="381000" cy="508635"/>
          </a:xfrm>
          <a:custGeom>
            <a:avLst/>
            <a:gdLst/>
            <a:ahLst/>
            <a:cxnLst>
              <a:cxn ang="16200000">
                <a:pos x="190500" y="0"/>
              </a:cxn>
              <a:cxn ang="10800000">
                <a:pos x="0" y="174634"/>
              </a:cxn>
              <a:cxn ang="5400000">
                <a:pos x="72764" y="457198"/>
              </a:cxn>
              <a:cxn ang="5400000">
                <a:pos x="308235" y="457198"/>
              </a:cxn>
              <a:cxn ang="0">
                <a:pos x="380999" y="174634"/>
              </a:cxn>
            </a:cxnLst>
            <a:pathLst>
              <a:path w="381000" h="457200">
                <a:moveTo>
                  <a:pt x="0" y="174634"/>
                </a:moveTo>
                <a:lnTo>
                  <a:pt x="145529" y="174635"/>
                </a:lnTo>
                <a:lnTo>
                  <a:pt x="190500" y="0"/>
                </a:lnTo>
                <a:lnTo>
                  <a:pt x="235470" y="174635"/>
                </a:lnTo>
                <a:lnTo>
                  <a:pt x="380999" y="174634"/>
                </a:lnTo>
                <a:lnTo>
                  <a:pt x="263263" y="282563"/>
                </a:lnTo>
                <a:lnTo>
                  <a:pt x="308235" y="457198"/>
                </a:lnTo>
                <a:lnTo>
                  <a:pt x="190500" y="349267"/>
                </a:lnTo>
                <a:lnTo>
                  <a:pt x="72764" y="457198"/>
                </a:lnTo>
                <a:lnTo>
                  <a:pt x="117736" y="28256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7894" name="五角星 37893"/>
          <p:cNvSpPr/>
          <p:nvPr/>
        </p:nvSpPr>
        <p:spPr>
          <a:xfrm>
            <a:off x="897890" y="5288915"/>
            <a:ext cx="533400" cy="53340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203740"/>
              </a:cxn>
              <a:cxn ang="5400000">
                <a:pos x="101870" y="533398"/>
              </a:cxn>
              <a:cxn ang="5400000">
                <a:pos x="431529" y="533398"/>
              </a:cxn>
              <a:cxn ang="0">
                <a:pos x="533399" y="203740"/>
              </a:cxn>
            </a:cxnLst>
            <a:pathLst>
              <a:path w="533400" h="533400">
                <a:moveTo>
                  <a:pt x="0" y="203740"/>
                </a:moveTo>
                <a:lnTo>
                  <a:pt x="203741" y="203741"/>
                </a:lnTo>
                <a:lnTo>
                  <a:pt x="266700" y="0"/>
                </a:lnTo>
                <a:lnTo>
                  <a:pt x="329658" y="203741"/>
                </a:lnTo>
                <a:lnTo>
                  <a:pt x="533399" y="203740"/>
                </a:lnTo>
                <a:lnTo>
                  <a:pt x="368568" y="329657"/>
                </a:lnTo>
                <a:lnTo>
                  <a:pt x="431529" y="533398"/>
                </a:lnTo>
                <a:lnTo>
                  <a:pt x="266700" y="407478"/>
                </a:lnTo>
                <a:lnTo>
                  <a:pt x="101870" y="533398"/>
                </a:lnTo>
                <a:lnTo>
                  <a:pt x="164831" y="32965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846705" y="5128260"/>
            <a:ext cx="2872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C0000"/>
                </a:solidFill>
                <a:uFillTx/>
              </a:rPr>
              <a:t>be good at</a:t>
            </a:r>
            <a:endParaRPr lang="en-US" altLang="zh-CN" sz="2400">
              <a:solidFill>
                <a:srgbClr val="CC0000"/>
              </a:solidFill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8"/>
          <p:cNvSpPr txBox="1"/>
          <p:nvPr/>
        </p:nvSpPr>
        <p:spPr>
          <a:xfrm>
            <a:off x="1619250" y="333375"/>
            <a:ext cx="26638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5363" name="Text Box 9"/>
          <p:cNvSpPr txBox="1"/>
          <p:nvPr/>
        </p:nvSpPr>
        <p:spPr>
          <a:xfrm>
            <a:off x="3563938" y="404813"/>
            <a:ext cx="49688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Subjects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Text Box 10"/>
          <p:cNvSpPr txBox="1"/>
          <p:nvPr/>
        </p:nvSpPr>
        <p:spPr>
          <a:xfrm>
            <a:off x="395288" y="3284538"/>
            <a:ext cx="13668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" name="Group 61"/>
          <p:cNvGrpSpPr/>
          <p:nvPr/>
        </p:nvGrpSpPr>
        <p:grpSpPr>
          <a:xfrm>
            <a:off x="971550" y="1700213"/>
            <a:ext cx="1155700" cy="2143125"/>
            <a:chOff x="625" y="1071"/>
            <a:chExt cx="728" cy="1350"/>
          </a:xfrm>
        </p:grpSpPr>
        <p:pic>
          <p:nvPicPr>
            <p:cNvPr id="15378" name="Picture 5" descr="amy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">
              <a:lum contrast="24000"/>
            </a:blip>
            <a:stretch>
              <a:fillRect/>
            </a:stretch>
          </p:blipFill>
          <p:spPr>
            <a:xfrm>
              <a:off x="625" y="1071"/>
              <a:ext cx="728" cy="9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9" name="Text Box 11"/>
            <p:cNvSpPr txBox="1"/>
            <p:nvPr/>
          </p:nvSpPr>
          <p:spPr>
            <a:xfrm>
              <a:off x="793" y="1979"/>
              <a:ext cx="499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6</a:t>
              </a:r>
              <a:endPara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2"/>
          <p:cNvGrpSpPr/>
          <p:nvPr/>
        </p:nvGrpSpPr>
        <p:grpSpPr>
          <a:xfrm>
            <a:off x="3995738" y="1628775"/>
            <a:ext cx="1217612" cy="2141538"/>
            <a:chOff x="2517" y="1026"/>
            <a:chExt cx="767" cy="1349"/>
          </a:xfrm>
        </p:grpSpPr>
        <p:pic>
          <p:nvPicPr>
            <p:cNvPr id="15376" name="Picture 6" descr="daniel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2">
              <a:lum contrast="18000"/>
            </a:blip>
            <a:stretch>
              <a:fillRect/>
            </a:stretch>
          </p:blipFill>
          <p:spPr>
            <a:xfrm>
              <a:off x="2517" y="1026"/>
              <a:ext cx="767" cy="9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7" name="Text Box 12"/>
            <p:cNvSpPr txBox="1"/>
            <p:nvPr/>
          </p:nvSpPr>
          <p:spPr>
            <a:xfrm>
              <a:off x="2699" y="1933"/>
              <a:ext cx="499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7</a:t>
              </a:r>
              <a:endPara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6206" name="Text Box 14"/>
          <p:cNvSpPr txBox="1"/>
          <p:nvPr/>
        </p:nvSpPr>
        <p:spPr>
          <a:xfrm>
            <a:off x="323850" y="3716338"/>
            <a:ext cx="71278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Millie studies 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many</a:t>
            </a:r>
            <a:r>
              <a:rPr lang="en-US" altLang="zh-CN" dirty="0">
                <a:latin typeface="Times New Roman" panose="02020603050405020304" pitchFamily="18" charset="0"/>
              </a:rPr>
              <a:t> subjects.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36207" name="Text Box 15"/>
          <p:cNvSpPr txBox="1"/>
          <p:nvPr/>
        </p:nvSpPr>
        <p:spPr>
          <a:xfrm>
            <a:off x="250825" y="4292600"/>
            <a:ext cx="8496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Daniel studies 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more</a:t>
            </a:r>
            <a:r>
              <a:rPr lang="en-US" altLang="zh-CN" dirty="0">
                <a:latin typeface="Times New Roman" panose="02020603050405020304" pitchFamily="18" charset="0"/>
              </a:rPr>
              <a:t> subjects than Millie.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36208" name="Text Box 16"/>
          <p:cNvSpPr txBox="1"/>
          <p:nvPr/>
        </p:nvSpPr>
        <p:spPr>
          <a:xfrm>
            <a:off x="323850" y="4868863"/>
            <a:ext cx="71278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Kitty studies 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the most</a:t>
            </a:r>
            <a:r>
              <a:rPr lang="en-US" altLang="zh-CN" dirty="0">
                <a:latin typeface="Times New Roman" panose="02020603050405020304" pitchFamily="18" charset="0"/>
              </a:rPr>
              <a:t> subjects.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grpSp>
        <p:nvGrpSpPr>
          <p:cNvPr id="4" name="Group 63"/>
          <p:cNvGrpSpPr/>
          <p:nvPr/>
        </p:nvGrpSpPr>
        <p:grpSpPr>
          <a:xfrm>
            <a:off x="7164388" y="1700213"/>
            <a:ext cx="1277937" cy="1998662"/>
            <a:chOff x="4513" y="1071"/>
            <a:chExt cx="805" cy="1259"/>
          </a:xfrm>
        </p:grpSpPr>
        <p:pic>
          <p:nvPicPr>
            <p:cNvPr id="15374" name="Picture 7" descr="kitty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>
              <a:lum contrast="18000"/>
            </a:blip>
            <a:stretch>
              <a:fillRect/>
            </a:stretch>
          </p:blipFill>
          <p:spPr>
            <a:xfrm>
              <a:off x="4513" y="1071"/>
              <a:ext cx="805" cy="8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375" name="Text Box 17"/>
            <p:cNvSpPr txBox="1"/>
            <p:nvPr/>
          </p:nvSpPr>
          <p:spPr>
            <a:xfrm>
              <a:off x="4740" y="1888"/>
              <a:ext cx="499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9</a:t>
              </a:r>
              <a:endPara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6210" name="Text Box 18"/>
          <p:cNvSpPr txBox="1"/>
          <p:nvPr/>
        </p:nvSpPr>
        <p:spPr>
          <a:xfrm>
            <a:off x="1403350" y="5516563"/>
            <a:ext cx="57610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many—more—the most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72" name="Picture 59" descr="书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88913"/>
            <a:ext cx="1728788" cy="1296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60" descr="书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0"/>
            <a:ext cx="1309688" cy="1368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6" grpId="0"/>
      <p:bldP spid="136207" grpId="0"/>
      <p:bldP spid="136208" grpId="0"/>
      <p:bldP spid="1362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5"/>
          <p:cNvSpPr txBox="1"/>
          <p:nvPr/>
        </p:nvSpPr>
        <p:spPr>
          <a:xfrm>
            <a:off x="1619250" y="333375"/>
            <a:ext cx="26638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6387" name="Text Box 6"/>
          <p:cNvSpPr txBox="1"/>
          <p:nvPr/>
        </p:nvSpPr>
        <p:spPr>
          <a:xfrm>
            <a:off x="3492500" y="188913"/>
            <a:ext cx="49688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clubs</a:t>
            </a:r>
            <a:endParaRPr lang="zh-CN" altLang="en-US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Text Box 7"/>
          <p:cNvSpPr txBox="1"/>
          <p:nvPr/>
        </p:nvSpPr>
        <p:spPr>
          <a:xfrm>
            <a:off x="395288" y="3284538"/>
            <a:ext cx="13668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16389" name="Group 18"/>
          <p:cNvGrpSpPr/>
          <p:nvPr/>
        </p:nvGrpSpPr>
        <p:grpSpPr>
          <a:xfrm>
            <a:off x="3995738" y="1484313"/>
            <a:ext cx="1044575" cy="2068512"/>
            <a:chOff x="2290" y="981"/>
            <a:chExt cx="658" cy="1303"/>
          </a:xfrm>
        </p:grpSpPr>
        <p:pic>
          <p:nvPicPr>
            <p:cNvPr id="16402" name="Picture 2" descr="amy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">
              <a:lum contrast="24000"/>
            </a:blip>
            <a:stretch>
              <a:fillRect/>
            </a:stretch>
          </p:blipFill>
          <p:spPr>
            <a:xfrm>
              <a:off x="2290" y="981"/>
              <a:ext cx="658" cy="86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3" name="Text Box 8"/>
            <p:cNvSpPr txBox="1"/>
            <p:nvPr/>
          </p:nvSpPr>
          <p:spPr>
            <a:xfrm>
              <a:off x="2381" y="1842"/>
              <a:ext cx="545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</a:rPr>
                <a:t>3</a:t>
              </a:r>
              <a:endParaRPr lang="en-US" altLang="zh-CN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390" name="Group 19"/>
          <p:cNvGrpSpPr/>
          <p:nvPr/>
        </p:nvGrpSpPr>
        <p:grpSpPr>
          <a:xfrm>
            <a:off x="5724525" y="1412875"/>
            <a:ext cx="1216025" cy="2212975"/>
            <a:chOff x="3515" y="890"/>
            <a:chExt cx="766" cy="1394"/>
          </a:xfrm>
        </p:grpSpPr>
        <p:pic>
          <p:nvPicPr>
            <p:cNvPr id="16400" name="Picture 3" descr="daniel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2">
              <a:lum contrast="18000"/>
            </a:blip>
            <a:stretch>
              <a:fillRect/>
            </a:stretch>
          </p:blipFill>
          <p:spPr>
            <a:xfrm>
              <a:off x="3515" y="890"/>
              <a:ext cx="766" cy="9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401" name="Text Box 9"/>
            <p:cNvSpPr txBox="1"/>
            <p:nvPr/>
          </p:nvSpPr>
          <p:spPr>
            <a:xfrm>
              <a:off x="3696" y="1842"/>
              <a:ext cx="499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</a:rPr>
                <a:t>2</a:t>
              </a:r>
              <a:endParaRPr lang="en-US" altLang="zh-CN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38250" name="Text Box 10"/>
          <p:cNvSpPr txBox="1"/>
          <p:nvPr/>
        </p:nvSpPr>
        <p:spPr>
          <a:xfrm>
            <a:off x="323850" y="4005263"/>
            <a:ext cx="71278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Millie joins a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 few</a:t>
            </a:r>
            <a:r>
              <a:rPr lang="en-US" altLang="zh-CN" dirty="0">
                <a:latin typeface="Times New Roman" panose="02020603050405020304" pitchFamily="18" charset="0"/>
              </a:rPr>
              <a:t> clubs.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38251" name="Text Box 11"/>
          <p:cNvSpPr txBox="1"/>
          <p:nvPr/>
        </p:nvSpPr>
        <p:spPr>
          <a:xfrm>
            <a:off x="250825" y="4581525"/>
            <a:ext cx="8496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Daniel joins 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fewer </a:t>
            </a:r>
            <a:r>
              <a:rPr lang="en-US" altLang="zh-CN" dirty="0">
                <a:latin typeface="Times New Roman" panose="02020603050405020304" pitchFamily="18" charset="0"/>
              </a:rPr>
              <a:t>clubs than Kitty.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38252" name="Text Box 12"/>
          <p:cNvSpPr txBox="1"/>
          <p:nvPr/>
        </p:nvSpPr>
        <p:spPr>
          <a:xfrm>
            <a:off x="323850" y="5157788"/>
            <a:ext cx="71278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Kitty joins 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the fewest</a:t>
            </a:r>
            <a:r>
              <a:rPr lang="en-US" altLang="zh-CN" dirty="0">
                <a:latin typeface="Times New Roman" panose="02020603050405020304" pitchFamily="18" charset="0"/>
              </a:rPr>
              <a:t> clubs.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grpSp>
        <p:nvGrpSpPr>
          <p:cNvPr id="16394" name="Group 20"/>
          <p:cNvGrpSpPr/>
          <p:nvPr/>
        </p:nvGrpSpPr>
        <p:grpSpPr>
          <a:xfrm>
            <a:off x="7524750" y="1484313"/>
            <a:ext cx="1344613" cy="2212975"/>
            <a:chOff x="4694" y="890"/>
            <a:chExt cx="847" cy="1394"/>
          </a:xfrm>
        </p:grpSpPr>
        <p:pic>
          <p:nvPicPr>
            <p:cNvPr id="16398" name="Picture 4" descr="kitty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">
              <a:lum contrast="18000"/>
            </a:blip>
            <a:stretch>
              <a:fillRect/>
            </a:stretch>
          </p:blipFill>
          <p:spPr>
            <a:xfrm>
              <a:off x="4694" y="890"/>
              <a:ext cx="847" cy="9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9" name="Text Box 13"/>
            <p:cNvSpPr txBox="1"/>
            <p:nvPr/>
          </p:nvSpPr>
          <p:spPr>
            <a:xfrm>
              <a:off x="4967" y="1842"/>
              <a:ext cx="499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</a:rPr>
                <a:t>1</a:t>
              </a:r>
              <a:endParaRPr lang="en-US" altLang="zh-CN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38255" name="Text Box 15"/>
          <p:cNvSpPr txBox="1"/>
          <p:nvPr/>
        </p:nvSpPr>
        <p:spPr>
          <a:xfrm>
            <a:off x="1258888" y="5805488"/>
            <a:ext cx="56165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few—fewer—the fewest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96" name="Picture 16" descr="英语俱乐部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88913"/>
            <a:ext cx="1728788" cy="1296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Picture 17" descr="英语俱乐部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14525"/>
            <a:ext cx="2484438" cy="1658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0" grpId="0"/>
      <p:bldP spid="138251" grpId="0"/>
      <p:bldP spid="138252" grpId="0"/>
      <p:bldP spid="1382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2" descr="amy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lum contrast="24000"/>
          </a:blip>
          <a:stretch>
            <a:fillRect/>
          </a:stretch>
        </p:blipFill>
        <p:spPr>
          <a:xfrm>
            <a:off x="4067175" y="765175"/>
            <a:ext cx="11557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daniel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lum contrast="18000"/>
          </a:blip>
          <a:stretch>
            <a:fillRect/>
          </a:stretch>
        </p:blipFill>
        <p:spPr>
          <a:xfrm>
            <a:off x="5795963" y="765175"/>
            <a:ext cx="1216025" cy="151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" descr="kitty">
            <a:hlinkClick r:id="" action="ppaction://noaction"/>
          </p:cNvPr>
          <p:cNvPicPr>
            <a:picLocks noChangeAspect="1"/>
          </p:cNvPicPr>
          <p:nvPr>
            <p:ph type="title"/>
          </p:nvPr>
        </p:nvPicPr>
        <p:blipFill>
          <a:blip r:embed="rId3">
            <a:lum contrast="18000"/>
          </a:blip>
          <a:srcRect/>
          <a:stretch>
            <a:fillRect/>
          </a:stretch>
        </p:blipFill>
        <p:spPr>
          <a:xfrm>
            <a:off x="7596188" y="765175"/>
            <a:ext cx="1344612" cy="1492250"/>
          </a:xfrm>
        </p:spPr>
      </p:pic>
      <p:sp>
        <p:nvSpPr>
          <p:cNvPr id="17413" name="Text Box 5"/>
          <p:cNvSpPr txBox="1"/>
          <p:nvPr/>
        </p:nvSpPr>
        <p:spPr>
          <a:xfrm>
            <a:off x="1619250" y="333375"/>
            <a:ext cx="26638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2195513" y="188913"/>
            <a:ext cx="49688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free time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7415" name="Text Box 7"/>
          <p:cNvSpPr txBox="1"/>
          <p:nvPr/>
        </p:nvSpPr>
        <p:spPr>
          <a:xfrm>
            <a:off x="395288" y="3284538"/>
            <a:ext cx="13668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39272" name="Text Box 8"/>
          <p:cNvSpPr txBox="1"/>
          <p:nvPr/>
        </p:nvSpPr>
        <p:spPr>
          <a:xfrm>
            <a:off x="3851275" y="2349500"/>
            <a:ext cx="17287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3hours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73" name="Text Box 9"/>
          <p:cNvSpPr txBox="1"/>
          <p:nvPr/>
        </p:nvSpPr>
        <p:spPr>
          <a:xfrm>
            <a:off x="5651500" y="2349500"/>
            <a:ext cx="20891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2hours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74" name="Text Box 10"/>
          <p:cNvSpPr txBox="1"/>
          <p:nvPr/>
        </p:nvSpPr>
        <p:spPr>
          <a:xfrm>
            <a:off x="323850" y="3357563"/>
            <a:ext cx="71278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Millie has a 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little</a:t>
            </a:r>
            <a:r>
              <a:rPr lang="en-US" altLang="zh-CN" dirty="0">
                <a:latin typeface="Times New Roman" panose="02020603050405020304" pitchFamily="18" charset="0"/>
              </a:rPr>
              <a:t> free time.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39275" name="Text Box 11"/>
          <p:cNvSpPr txBox="1"/>
          <p:nvPr/>
        </p:nvSpPr>
        <p:spPr>
          <a:xfrm>
            <a:off x="395288" y="4005263"/>
            <a:ext cx="8496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Daniel has 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less</a:t>
            </a:r>
            <a:r>
              <a:rPr lang="en-US" altLang="zh-CN" dirty="0">
                <a:latin typeface="Times New Roman" panose="02020603050405020304" pitchFamily="18" charset="0"/>
              </a:rPr>
              <a:t> free time than Millie.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39276" name="Text Box 12"/>
          <p:cNvSpPr txBox="1"/>
          <p:nvPr/>
        </p:nvSpPr>
        <p:spPr>
          <a:xfrm>
            <a:off x="468313" y="4724400"/>
            <a:ext cx="712787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</a:rPr>
              <a:t>Kitty has </a:t>
            </a:r>
            <a:r>
              <a:rPr lang="en-US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the least</a:t>
            </a:r>
            <a:r>
              <a:rPr lang="en-US" altLang="zh-CN" dirty="0">
                <a:latin typeface="Times New Roman" panose="02020603050405020304" pitchFamily="18" charset="0"/>
              </a:rPr>
              <a:t> free time.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139277" name="Text Box 13"/>
          <p:cNvSpPr txBox="1"/>
          <p:nvPr/>
        </p:nvSpPr>
        <p:spPr>
          <a:xfrm>
            <a:off x="7631113" y="2420938"/>
            <a:ext cx="15128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1hour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78" name="Text Box 14"/>
          <p:cNvSpPr txBox="1"/>
          <p:nvPr/>
        </p:nvSpPr>
        <p:spPr>
          <a:xfrm>
            <a:off x="1116013" y="5373688"/>
            <a:ext cx="41767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</a:rPr>
              <a:t>little--  less--least</a:t>
            </a:r>
            <a:endParaRPr lang="en-US" altLang="zh-CN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23" name="Picture 15" descr="打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2412" y="-242887"/>
            <a:ext cx="4176712" cy="3095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2" grpId="0"/>
      <p:bldP spid="139273" grpId="0"/>
      <p:bldP spid="139274" grpId="0"/>
      <p:bldP spid="139275" grpId="0"/>
      <p:bldP spid="139276" grpId="0"/>
      <p:bldP spid="139277" grpId="0"/>
      <p:bldP spid="1392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486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1143000"/>
            <a:ext cx="2286000" cy="399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86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5343525" cy="399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4"/>
          <p:cNvSpPr txBox="1"/>
          <p:nvPr/>
        </p:nvSpPr>
        <p:spPr>
          <a:xfrm>
            <a:off x="0" y="-76200"/>
            <a:ext cx="37480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Helping Hands Club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869" name="Text Box 5"/>
          <p:cNvSpPr txBox="1"/>
          <p:nvPr/>
        </p:nvSpPr>
        <p:spPr>
          <a:xfrm>
            <a:off x="1066800" y="5334000"/>
            <a:ext cx="63388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Kitty has </a:t>
            </a:r>
            <a:r>
              <a:rPr lang="en-US" altLang="zh-CN" sz="2800" b="1" dirty="0">
                <a:solidFill>
                  <a:srgbClr val="E20000"/>
                </a:solidFill>
                <a:latin typeface="Arial" panose="020B0604020202020204" pitchFamily="34" charset="0"/>
              </a:rPr>
              <a:t>the most pens</a:t>
            </a:r>
            <a:r>
              <a:rPr lang="en-US" altLang="zh-CN" sz="2800" b="1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b="1" dirty="0">
                <a:latin typeface="Arial" panose="020B0604020202020204" pitchFamily="34" charset="0"/>
              </a:rPr>
              <a:t>of the three.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64870" name="Text Box 6"/>
          <p:cNvSpPr txBox="1"/>
          <p:nvPr/>
        </p:nvSpPr>
        <p:spPr>
          <a:xfrm>
            <a:off x="1050925" y="5957888"/>
            <a:ext cx="72151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Daniel has ___________</a:t>
            </a:r>
            <a:r>
              <a:rPr lang="en-US" altLang="zh-CN" sz="2800" b="1" dirty="0">
                <a:solidFill>
                  <a:srgbClr val="E20000"/>
                </a:solidFill>
                <a:latin typeface="Arial" panose="020B0604020202020204" pitchFamily="34" charset="0"/>
              </a:rPr>
              <a:t>pens</a:t>
            </a:r>
            <a:r>
              <a:rPr lang="en-US" altLang="zh-CN" sz="2800" b="1" dirty="0">
                <a:latin typeface="Arial" panose="020B0604020202020204" pitchFamily="34" charset="0"/>
              </a:rPr>
              <a:t> of the three.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64871" name="Rectangle 7"/>
          <p:cNvSpPr/>
          <p:nvPr/>
        </p:nvSpPr>
        <p:spPr>
          <a:xfrm>
            <a:off x="3101975" y="5943600"/>
            <a:ext cx="19272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E20000"/>
                </a:solidFill>
                <a:latin typeface="Arial" panose="020B0604020202020204" pitchFamily="34" charset="0"/>
              </a:rPr>
              <a:t>the fewest</a:t>
            </a:r>
            <a:endParaRPr lang="en-US" altLang="zh-CN" sz="2800" b="1" dirty="0">
              <a:solidFill>
                <a:srgbClr val="E20000"/>
              </a:solidFill>
              <a:latin typeface="Arial" panose="020B0604020202020204" pitchFamily="34" charset="0"/>
            </a:endParaRPr>
          </a:p>
        </p:txBody>
      </p:sp>
      <p:sp>
        <p:nvSpPr>
          <p:cNvPr id="164872" name="Oval 8"/>
          <p:cNvSpPr/>
          <p:nvPr/>
        </p:nvSpPr>
        <p:spPr>
          <a:xfrm>
            <a:off x="2667000" y="5334000"/>
            <a:ext cx="685800" cy="5334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64873" name="Oval 9"/>
          <p:cNvSpPr/>
          <p:nvPr/>
        </p:nvSpPr>
        <p:spPr>
          <a:xfrm>
            <a:off x="3124200" y="5943600"/>
            <a:ext cx="685800" cy="5334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8442" name="Picture 10" descr="pic4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0"/>
            <a:ext cx="838200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3" name="Rectangle 11"/>
          <p:cNvSpPr/>
          <p:nvPr/>
        </p:nvSpPr>
        <p:spPr>
          <a:xfrm rot="-589283">
            <a:off x="2495550" y="2971800"/>
            <a:ext cx="1147763" cy="609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44" name="Rectangle 12"/>
          <p:cNvSpPr/>
          <p:nvPr/>
        </p:nvSpPr>
        <p:spPr>
          <a:xfrm rot="-589283">
            <a:off x="2514600" y="3505200"/>
            <a:ext cx="377825" cy="3063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45" name="Rectangle 13"/>
          <p:cNvSpPr/>
          <p:nvPr/>
        </p:nvSpPr>
        <p:spPr>
          <a:xfrm rot="-589283">
            <a:off x="3276600" y="3429000"/>
            <a:ext cx="377825" cy="306388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64878" name="Picture 14" descr="4273899_142657215030_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13784">
            <a:off x="2667000" y="3257550"/>
            <a:ext cx="838200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879" name="Rectangle 15"/>
          <p:cNvSpPr/>
          <p:nvPr/>
        </p:nvSpPr>
        <p:spPr>
          <a:xfrm rot="-995869">
            <a:off x="447675" y="3436938"/>
            <a:ext cx="1074738" cy="4984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48" name="Rectangle 16"/>
          <p:cNvSpPr/>
          <p:nvPr/>
        </p:nvSpPr>
        <p:spPr>
          <a:xfrm rot="-995869">
            <a:off x="617538" y="4024313"/>
            <a:ext cx="384175" cy="3587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8449" name="Rectangle 17"/>
          <p:cNvSpPr/>
          <p:nvPr/>
        </p:nvSpPr>
        <p:spPr>
          <a:xfrm rot="-995869">
            <a:off x="1338263" y="3829050"/>
            <a:ext cx="266700" cy="1206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64882" name="Picture 18" descr="4273899_142657215030_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13784">
            <a:off x="685800" y="3581400"/>
            <a:ext cx="838200" cy="62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883" name="Picture 19" descr="5070794_181146224480_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900520">
            <a:off x="4572000" y="3657600"/>
            <a:ext cx="11430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52" name="Rectangle 20"/>
          <p:cNvSpPr/>
          <p:nvPr/>
        </p:nvSpPr>
        <p:spPr>
          <a:xfrm rot="-1181364">
            <a:off x="8229600" y="3657600"/>
            <a:ext cx="457200" cy="685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64885" name="Picture 21" descr="42831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657600"/>
            <a:ext cx="85725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54" name="Text Box 22"/>
          <p:cNvSpPr txBox="1"/>
          <p:nvPr/>
        </p:nvSpPr>
        <p:spPr>
          <a:xfrm>
            <a:off x="5267325" y="0"/>
            <a:ext cx="38004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Comparing their pens</a:t>
            </a:r>
            <a:endParaRPr lang="en-US" altLang="zh-CN" sz="28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0" grpId="0"/>
      <p:bldP spid="164871" grpId="0"/>
      <p:bldP spid="164872" grpId="0" animBg="1"/>
      <p:bldP spid="164873" grpId="0" animBg="1"/>
      <p:bldP spid="1648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00800" y="885825"/>
            <a:ext cx="2286000" cy="3990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914400"/>
            <a:ext cx="5343525" cy="399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 Box 4"/>
          <p:cNvSpPr txBox="1"/>
          <p:nvPr/>
        </p:nvSpPr>
        <p:spPr>
          <a:xfrm>
            <a:off x="0" y="-76200"/>
            <a:ext cx="374808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Helping Hands Club</a:t>
            </a:r>
            <a:endParaRPr lang="en-US" altLang="zh-C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893" name="Text Box 5"/>
          <p:cNvSpPr txBox="1"/>
          <p:nvPr/>
        </p:nvSpPr>
        <p:spPr>
          <a:xfrm>
            <a:off x="1066800" y="5057775"/>
            <a:ext cx="69310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Daniel has </a:t>
            </a:r>
            <a:r>
              <a:rPr lang="en-US" altLang="zh-CN" sz="2800" b="1" dirty="0">
                <a:solidFill>
                  <a:srgbClr val="E20000"/>
                </a:solidFill>
                <a:latin typeface="Arial" panose="020B0604020202020204" pitchFamily="34" charset="0"/>
              </a:rPr>
              <a:t>the most money</a:t>
            </a:r>
            <a:r>
              <a:rPr lang="en-US" altLang="zh-CN" sz="2800" b="1" dirty="0">
                <a:latin typeface="Arial" panose="020B0604020202020204" pitchFamily="34" charset="0"/>
              </a:rPr>
              <a:t> of the three.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65894" name="Text Box 6"/>
          <p:cNvSpPr txBox="1"/>
          <p:nvPr/>
        </p:nvSpPr>
        <p:spPr>
          <a:xfrm>
            <a:off x="1066800" y="5881688"/>
            <a:ext cx="67579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</a:rPr>
              <a:t>Kitty has ________ money of the three.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65895" name="Rectangle 7"/>
          <p:cNvSpPr/>
          <p:nvPr/>
        </p:nvSpPr>
        <p:spPr>
          <a:xfrm>
            <a:off x="2743200" y="5881688"/>
            <a:ext cx="1728788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E20000"/>
                </a:solidFill>
                <a:latin typeface="Arial" panose="020B0604020202020204" pitchFamily="34" charset="0"/>
              </a:rPr>
              <a:t>the least </a:t>
            </a:r>
            <a:endParaRPr lang="en-US" altLang="zh-CN" sz="2800" b="1" dirty="0">
              <a:solidFill>
                <a:srgbClr val="E20000"/>
              </a:solidFill>
              <a:latin typeface="Arial" panose="020B0604020202020204" pitchFamily="34" charset="0"/>
            </a:endParaRPr>
          </a:p>
        </p:txBody>
      </p:sp>
      <p:sp>
        <p:nvSpPr>
          <p:cNvPr id="165896" name="Oval 8"/>
          <p:cNvSpPr/>
          <p:nvPr/>
        </p:nvSpPr>
        <p:spPr>
          <a:xfrm>
            <a:off x="4419600" y="5791200"/>
            <a:ext cx="1219200" cy="685800"/>
          </a:xfrm>
          <a:prstGeom prst="ellipse">
            <a:avLst/>
          </a:prstGeom>
          <a:noFill/>
          <a:ln w="3810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9465" name="Picture 9" descr="pic4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0"/>
            <a:ext cx="838200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6" name="Text Box 10"/>
          <p:cNvSpPr txBox="1"/>
          <p:nvPr/>
        </p:nvSpPr>
        <p:spPr>
          <a:xfrm>
            <a:off x="5029200" y="0"/>
            <a:ext cx="40973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663300"/>
                </a:solidFill>
                <a:latin typeface="Comic Sans MS" panose="030F0702030302020204" pitchFamily="66" charset="0"/>
              </a:rPr>
              <a:t>Comparing their money</a:t>
            </a:r>
            <a:endParaRPr lang="en-US" altLang="zh-CN" sz="28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/>
      <p:bldP spid="165894" grpId="0"/>
      <p:bldP spid="165895" grpId="0"/>
      <p:bldP spid="1658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3" name="Text Box 28"/>
          <p:cNvSpPr txBox="1"/>
          <p:nvPr/>
        </p:nvSpPr>
        <p:spPr>
          <a:xfrm>
            <a:off x="539750" y="0"/>
            <a:ext cx="69707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Comparing more than two things:</a:t>
            </a:r>
            <a:endParaRPr lang="en-US" altLang="zh-CN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71" name="Text Box 23"/>
          <p:cNvSpPr txBox="1"/>
          <p:nvPr/>
        </p:nvSpPr>
        <p:spPr>
          <a:xfrm>
            <a:off x="2303463" y="1744663"/>
            <a:ext cx="68405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+ countable nouns</a:t>
            </a:r>
            <a:endParaRPr lang="en-US" altLang="zh-CN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AutoShape 24"/>
          <p:cNvSpPr/>
          <p:nvPr/>
        </p:nvSpPr>
        <p:spPr>
          <a:xfrm>
            <a:off x="2195513" y="1673225"/>
            <a:ext cx="73025" cy="865188"/>
          </a:xfrm>
          <a:prstGeom prst="rightBrace">
            <a:avLst>
              <a:gd name="adj1" fmla="val 98731"/>
              <a:gd name="adj2" fmla="val 50000"/>
            </a:avLst>
          </a:prstGeom>
          <a:noFill/>
          <a:ln w="349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" name="Group 62"/>
          <p:cNvGrpSpPr/>
          <p:nvPr/>
        </p:nvGrpSpPr>
        <p:grpSpPr>
          <a:xfrm>
            <a:off x="323850" y="1414463"/>
            <a:ext cx="2447925" cy="2678112"/>
            <a:chOff x="204" y="891"/>
            <a:chExt cx="1542" cy="1687"/>
          </a:xfrm>
        </p:grpSpPr>
        <p:sp>
          <p:nvSpPr>
            <p:cNvPr id="20492" name="Text Box 22"/>
            <p:cNvSpPr txBox="1"/>
            <p:nvPr/>
          </p:nvSpPr>
          <p:spPr>
            <a:xfrm>
              <a:off x="204" y="891"/>
              <a:ext cx="1542" cy="8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the most</a:t>
              </a:r>
              <a:endPara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the fewest</a:t>
              </a:r>
              <a:endPara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3" name="Text Box 18"/>
            <p:cNvSpPr txBox="1"/>
            <p:nvPr/>
          </p:nvSpPr>
          <p:spPr>
            <a:xfrm>
              <a:off x="204" y="1752"/>
              <a:ext cx="1225" cy="8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the most</a:t>
              </a:r>
              <a:endPara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sz="3200" b="1">
                  <a:solidFill>
                    <a:schemeClr val="accent2"/>
                  </a:solidFill>
                  <a:latin typeface="Times New Roman" panose="02020603050405020304" pitchFamily="18" charset="0"/>
                </a:rPr>
                <a:t>the least</a:t>
              </a:r>
              <a:endPara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7667" name="Text Box 19"/>
          <p:cNvSpPr txBox="1"/>
          <p:nvPr/>
        </p:nvSpPr>
        <p:spPr>
          <a:xfrm>
            <a:off x="2303463" y="3141663"/>
            <a:ext cx="68405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+ uncountable nouns</a:t>
            </a:r>
            <a:endParaRPr lang="en-US" altLang="zh-CN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8" name="AutoShape 20"/>
          <p:cNvSpPr/>
          <p:nvPr/>
        </p:nvSpPr>
        <p:spPr>
          <a:xfrm>
            <a:off x="2195513" y="3068638"/>
            <a:ext cx="73025" cy="865187"/>
          </a:xfrm>
          <a:prstGeom prst="rightBrace">
            <a:avLst>
              <a:gd name="adj1" fmla="val 98731"/>
              <a:gd name="adj2" fmla="val 50000"/>
            </a:avLst>
          </a:prstGeom>
          <a:noFill/>
          <a:ln w="349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3" name="Group 61"/>
          <p:cNvGrpSpPr/>
          <p:nvPr/>
        </p:nvGrpSpPr>
        <p:grpSpPr>
          <a:xfrm>
            <a:off x="539750" y="3933825"/>
            <a:ext cx="7416800" cy="2303463"/>
            <a:chOff x="249" y="2614"/>
            <a:chExt cx="4672" cy="1451"/>
          </a:xfrm>
        </p:grpSpPr>
        <p:sp>
          <p:nvSpPr>
            <p:cNvPr id="20490" name="Rectangle 58"/>
            <p:cNvSpPr/>
            <p:nvPr/>
          </p:nvSpPr>
          <p:spPr>
            <a:xfrm>
              <a:off x="1519" y="2931"/>
              <a:ext cx="3402" cy="11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many—more—the most</a:t>
              </a:r>
              <a:endPara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much—more—the most</a:t>
              </a:r>
              <a:endPara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few—fewer—the fewest</a:t>
              </a:r>
              <a:endPara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8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little—less—the least</a:t>
              </a:r>
              <a:endPara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91" name="WordArt 59"/>
            <p:cNvSpPr>
              <a:spLocks noTextEdit="1"/>
            </p:cNvSpPr>
            <p:nvPr/>
          </p:nvSpPr>
          <p:spPr>
            <a:xfrm>
              <a:off x="249" y="2614"/>
              <a:ext cx="1314" cy="43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8648"/>
                </a:avLst>
              </a:prstTxWarp>
              <a:normAutofit/>
            </a:bodyPr>
            <a:p>
              <a:pPr algn="ctr"/>
              <a:r>
                <a:rPr lang="zh-CN" altLang="en-US" sz="2800" b="1">
                  <a:ln w="9525" cap="flat" cmpd="sng">
                    <a:solidFill>
                      <a:srgbClr val="CC99FF"/>
                    </a:solidFill>
                    <a:prstDash val="solid"/>
                    <a:headEnd type="none" w="med" len="med"/>
                    <a:tailEnd type="none" w="med" len="med"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  <a:tileRect/>
                  </a:gradFill>
                  <a:effectLst>
                    <a:outerShdw dist="53882" dir="2699999" algn="ctr" rotWithShape="0">
                      <a:srgbClr val="9999FF"/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Remember</a:t>
              </a:r>
              <a:endParaRPr lang="zh-CN" altLang="en-US" sz="28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84860" y="535940"/>
            <a:ext cx="5875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三者或三者以上在数量上比较，可用最高级。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1" grpId="0"/>
      <p:bldP spid="276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8722" name="Text Box 2"/>
          <p:cNvSpPr txBox="1"/>
          <p:nvPr/>
        </p:nvSpPr>
        <p:spPr>
          <a:xfrm>
            <a:off x="33338" y="3719513"/>
            <a:ext cx="8964612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</a:rPr>
              <a:t>John studies _____ subjects than Nancy, but he studies ______ subjects than me. I study the _____ subjects among the three of us.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58723" name="Text Box 3"/>
          <p:cNvSpPr txBox="1"/>
          <p:nvPr/>
        </p:nvSpPr>
        <p:spPr>
          <a:xfrm>
            <a:off x="3419475" y="4365625"/>
            <a:ext cx="127635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fewer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8724" name="Text Box 4"/>
          <p:cNvSpPr txBox="1"/>
          <p:nvPr/>
        </p:nvSpPr>
        <p:spPr>
          <a:xfrm>
            <a:off x="3059113" y="3762375"/>
            <a:ext cx="120015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more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8725" name="Text Box 5"/>
          <p:cNvSpPr txBox="1"/>
          <p:nvPr/>
        </p:nvSpPr>
        <p:spPr>
          <a:xfrm>
            <a:off x="2484438" y="5145088"/>
            <a:ext cx="112395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most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510" name="表格 21509"/>
          <p:cNvGraphicFramePr/>
          <p:nvPr/>
        </p:nvGraphicFramePr>
        <p:xfrm>
          <a:off x="539750" y="1716088"/>
          <a:ext cx="7934325" cy="2073275"/>
        </p:xfrm>
        <a:graphic>
          <a:graphicData uri="http://schemas.openxmlformats.org/drawingml/2006/table">
            <a:tbl>
              <a:tblPr/>
              <a:tblGrid>
                <a:gridCol w="3322638"/>
                <a:gridCol w="1506537"/>
                <a:gridCol w="1544638"/>
                <a:gridCol w="1560512"/>
              </a:tblGrid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i="1" dirty="0">
                          <a:solidFill>
                            <a:schemeClr val="accent6"/>
                          </a:solidFill>
                          <a:uFillTx/>
                          <a:latin typeface="Times New Roman" panose="02020603050405020304" pitchFamily="18" charset="0"/>
                        </a:rPr>
                        <a:t>Subjects</a:t>
                      </a:r>
                      <a:endParaRPr lang="en-US" altLang="zh-CN" sz="2800" b="1" i="1" dirty="0">
                        <a:solidFill>
                          <a:schemeClr val="accent6"/>
                        </a:solidFill>
                        <a:uFillTx/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6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12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i="1" dirty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</a:rPr>
                        <a:t>Clubs</a:t>
                      </a:r>
                      <a:endParaRPr lang="en-US" altLang="zh-CN" sz="2800" b="1" i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i="1" dirty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</a:rPr>
                        <a:t>Free time each day</a:t>
                      </a:r>
                      <a:endParaRPr lang="en-US" altLang="zh-CN" sz="2800" b="1" i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 hours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 hours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hour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sp>
        <p:nvSpPr>
          <p:cNvPr id="158762" name="Oval 42"/>
          <p:cNvSpPr/>
          <p:nvPr/>
        </p:nvSpPr>
        <p:spPr>
          <a:xfrm>
            <a:off x="3851275" y="1787525"/>
            <a:ext cx="1558925" cy="4889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Nancy</a:t>
            </a:r>
            <a:endParaRPr lang="en-US" altLang="zh-CN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8763" name="Oval 43"/>
          <p:cNvSpPr/>
          <p:nvPr/>
        </p:nvSpPr>
        <p:spPr>
          <a:xfrm>
            <a:off x="5387975" y="1787525"/>
            <a:ext cx="1558925" cy="4889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John</a:t>
            </a:r>
            <a:endParaRPr lang="en-US" altLang="zh-CN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8765" name="Text Box 45"/>
          <p:cNvSpPr txBox="1"/>
          <p:nvPr/>
        </p:nvSpPr>
        <p:spPr>
          <a:xfrm>
            <a:off x="1331913" y="182563"/>
            <a:ext cx="6335712" cy="1309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Look at the table below and complete the sentences.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Oval 43"/>
          <p:cNvSpPr/>
          <p:nvPr/>
        </p:nvSpPr>
        <p:spPr>
          <a:xfrm>
            <a:off x="6946900" y="1716405"/>
            <a:ext cx="1558925" cy="4889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Daniel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ldLvl="0"/>
      <p:bldP spid="158723" grpId="0" bldLvl="0"/>
      <p:bldP spid="158724" grpId="0" bldLvl="0"/>
      <p:bldP spid="158725" grpId="0" bldLvl="0"/>
      <p:bldP spid="158762" grpId="0" animBg="1"/>
      <p:bldP spid="158763" grpId="0" animBg="1"/>
      <p:bldP spid="158765" grpId="0"/>
      <p:bldP spid="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794" name="Text Box 2"/>
          <p:cNvSpPr txBox="1"/>
          <p:nvPr/>
        </p:nvSpPr>
        <p:spPr>
          <a:xfrm>
            <a:off x="33338" y="3719513"/>
            <a:ext cx="8964612" cy="3260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30000"/>
              </a:lnSpc>
            </a:pPr>
            <a:r>
              <a:rPr lang="en-US" altLang="zh-CN" b="1" dirty="0">
                <a:latin typeface="Times New Roman" panose="02020603050405020304" pitchFamily="18" charset="0"/>
              </a:rPr>
              <a:t>2. Nancy is in _____ clubs than John, but she is in _____ clubs than me. John is in the ______ clubs among the three of us.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161795" name="Text Box 3"/>
          <p:cNvSpPr txBox="1"/>
          <p:nvPr/>
        </p:nvSpPr>
        <p:spPr>
          <a:xfrm>
            <a:off x="3367088" y="4483100"/>
            <a:ext cx="127635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fewer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796" name="Text Box 4"/>
          <p:cNvSpPr txBox="1"/>
          <p:nvPr/>
        </p:nvSpPr>
        <p:spPr>
          <a:xfrm>
            <a:off x="3203575" y="3716338"/>
            <a:ext cx="120015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more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797" name="Text Box 5"/>
          <p:cNvSpPr txBox="1"/>
          <p:nvPr/>
        </p:nvSpPr>
        <p:spPr>
          <a:xfrm>
            <a:off x="3708400" y="5229225"/>
            <a:ext cx="140335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fewest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2534" name="表格 22533"/>
          <p:cNvGraphicFramePr/>
          <p:nvPr/>
        </p:nvGraphicFramePr>
        <p:xfrm>
          <a:off x="539750" y="1716088"/>
          <a:ext cx="7934325" cy="2073275"/>
        </p:xfrm>
        <a:graphic>
          <a:graphicData uri="http://schemas.openxmlformats.org/drawingml/2006/table">
            <a:tbl>
              <a:tblPr/>
              <a:tblGrid>
                <a:gridCol w="3322638"/>
                <a:gridCol w="1506537"/>
                <a:gridCol w="1544638"/>
                <a:gridCol w="1560512"/>
              </a:tblGrid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i="1" dirty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</a:rPr>
                        <a:t>Subjects</a:t>
                      </a:r>
                      <a:endParaRPr lang="en-US" altLang="zh-CN" sz="2800" b="1" i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6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12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i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Clubs</a:t>
                      </a:r>
                      <a:endParaRPr lang="en-US" altLang="zh-CN" sz="28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i="1" dirty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</a:rPr>
                        <a:t>Free time each day</a:t>
                      </a:r>
                      <a:endParaRPr lang="en-US" altLang="zh-CN" sz="2800" b="1" i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 hours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 hours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hour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sp>
        <p:nvSpPr>
          <p:cNvPr id="161834" name="Oval 42"/>
          <p:cNvSpPr/>
          <p:nvPr/>
        </p:nvSpPr>
        <p:spPr>
          <a:xfrm>
            <a:off x="3851275" y="1787525"/>
            <a:ext cx="1558925" cy="4889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Nancy</a:t>
            </a:r>
            <a:endParaRPr lang="en-US" altLang="zh-CN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835" name="Oval 43"/>
          <p:cNvSpPr/>
          <p:nvPr/>
        </p:nvSpPr>
        <p:spPr>
          <a:xfrm>
            <a:off x="5387975" y="1787525"/>
            <a:ext cx="1558925" cy="4889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John</a:t>
            </a:r>
            <a:endParaRPr lang="en-US" altLang="zh-CN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1837" name="Text Box 45"/>
          <p:cNvSpPr txBox="1"/>
          <p:nvPr/>
        </p:nvSpPr>
        <p:spPr>
          <a:xfrm>
            <a:off x="1331913" y="182563"/>
            <a:ext cx="6335712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Look at the table below and complete the sentences.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Oval 44"/>
          <p:cNvSpPr/>
          <p:nvPr/>
        </p:nvSpPr>
        <p:spPr>
          <a:xfrm>
            <a:off x="6946583" y="1716088"/>
            <a:ext cx="1560512" cy="4889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Daniel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bldLvl="0"/>
      <p:bldP spid="161795" grpId="0" bldLvl="0"/>
      <p:bldP spid="161796" grpId="0" bldLvl="0"/>
      <p:bldP spid="161797" grpId="0" bldLvl="0"/>
      <p:bldP spid="161834" grpId="0" animBg="1"/>
      <p:bldP spid="161835" grpId="0" animBg="1"/>
      <p:bldP spid="161837" grpId="0"/>
      <p:bldP spid="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42" name="Text Box 2"/>
          <p:cNvSpPr txBox="1"/>
          <p:nvPr/>
        </p:nvSpPr>
        <p:spPr>
          <a:xfrm>
            <a:off x="33338" y="3500438"/>
            <a:ext cx="9110662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3. I have ____ free time than John, but Nancy has _____ free time than John. Among the three of us, I have the ____ free time and Nancy has the ____ free time.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63843" name="Text Box 3"/>
          <p:cNvSpPr txBox="1"/>
          <p:nvPr/>
        </p:nvSpPr>
        <p:spPr>
          <a:xfrm>
            <a:off x="1331913" y="4221163"/>
            <a:ext cx="120015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more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4" name="Text Box 4"/>
          <p:cNvSpPr txBox="1"/>
          <p:nvPr/>
        </p:nvSpPr>
        <p:spPr>
          <a:xfrm>
            <a:off x="1979613" y="3500438"/>
            <a:ext cx="86995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less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45" name="Text Box 5"/>
          <p:cNvSpPr txBox="1"/>
          <p:nvPr/>
        </p:nvSpPr>
        <p:spPr>
          <a:xfrm>
            <a:off x="4787900" y="4941888"/>
            <a:ext cx="107315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least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3558" name="表格 23557"/>
          <p:cNvGraphicFramePr/>
          <p:nvPr/>
        </p:nvGraphicFramePr>
        <p:xfrm>
          <a:off x="539750" y="1484313"/>
          <a:ext cx="7934325" cy="2073275"/>
        </p:xfrm>
        <a:graphic>
          <a:graphicData uri="http://schemas.openxmlformats.org/drawingml/2006/table">
            <a:tbl>
              <a:tblPr/>
              <a:tblGrid>
                <a:gridCol w="3322638"/>
                <a:gridCol w="1506537"/>
                <a:gridCol w="1544638"/>
                <a:gridCol w="1560512"/>
              </a:tblGrid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i="1" dirty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</a:rPr>
                        <a:t>Subjects</a:t>
                      </a:r>
                      <a:endParaRPr lang="en-US" altLang="zh-CN" sz="2800" b="1" i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6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8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12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  <a:tr h="5191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i="1" dirty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</a:rPr>
                        <a:t>Clubs</a:t>
                      </a:r>
                      <a:endParaRPr lang="en-US" altLang="zh-CN" sz="2800" b="1" i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i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Free time each day</a:t>
                      </a:r>
                      <a:endParaRPr lang="en-US" altLang="zh-CN" sz="28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4 hours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3 hours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1 hour</a:t>
                      </a:r>
                      <a:endParaRPr lang="en-US" altLang="zh-CN" sz="2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sp>
        <p:nvSpPr>
          <p:cNvPr id="163882" name="Oval 42"/>
          <p:cNvSpPr/>
          <p:nvPr/>
        </p:nvSpPr>
        <p:spPr>
          <a:xfrm>
            <a:off x="3851275" y="1557338"/>
            <a:ext cx="1558925" cy="4889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Nancy</a:t>
            </a:r>
            <a:endParaRPr lang="en-US" altLang="zh-CN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3" name="Oval 43"/>
          <p:cNvSpPr/>
          <p:nvPr/>
        </p:nvSpPr>
        <p:spPr>
          <a:xfrm>
            <a:off x="5364163" y="1557338"/>
            <a:ext cx="1558925" cy="4889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John</a:t>
            </a:r>
            <a:endParaRPr lang="en-US" altLang="zh-CN"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5" name="Text Box 45"/>
          <p:cNvSpPr txBox="1"/>
          <p:nvPr/>
        </p:nvSpPr>
        <p:spPr>
          <a:xfrm>
            <a:off x="1331913" y="182563"/>
            <a:ext cx="6335712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Look at the table below and complete the sentences.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3886" name="Text Box 46"/>
          <p:cNvSpPr txBox="1"/>
          <p:nvPr/>
        </p:nvSpPr>
        <p:spPr>
          <a:xfrm>
            <a:off x="3419475" y="5589588"/>
            <a:ext cx="112395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most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Oval 44"/>
          <p:cNvSpPr/>
          <p:nvPr/>
        </p:nvSpPr>
        <p:spPr>
          <a:xfrm>
            <a:off x="6948488" y="1557338"/>
            <a:ext cx="1560512" cy="488950"/>
          </a:xfrm>
          <a:prstGeom prst="ellipse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Daniel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bldLvl="0"/>
      <p:bldP spid="163843" grpId="0" bldLvl="0"/>
      <p:bldP spid="163844" grpId="0" bldLvl="0"/>
      <p:bldP spid="163845" grpId="0" bldLvl="0"/>
      <p:bldP spid="163882" grpId="0" animBg="1"/>
      <p:bldP spid="163883" grpId="0" animBg="1"/>
      <p:bldP spid="163885" grpId="0"/>
      <p:bldP spid="163886" grpId="0" bldLvl="0"/>
      <p:bldP spid="2" grpId="0" bldLvl="0" animBg="1"/>
      <p:bldP spid="2" grpId="1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4578" name="Picture 44" descr="背景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2412" y="0"/>
            <a:ext cx="1036796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Rectangle 2"/>
          <p:cNvSpPr>
            <a:spLocks noGrp="1"/>
          </p:cNvSpPr>
          <p:nvPr>
            <p:ph type="title"/>
          </p:nvPr>
        </p:nvSpPr>
        <p:spPr>
          <a:xfrm>
            <a:off x="0" y="-603250"/>
            <a:ext cx="4319588" cy="792163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en-US" altLang="zh-CN" b="1" dirty="0">
                <a:solidFill>
                  <a:srgbClr val="FF3300"/>
                </a:solidFill>
              </a:rPr>
              <a:t>An interview</a:t>
            </a:r>
            <a:endParaRPr lang="en-US" altLang="zh-CN" b="1" dirty="0">
              <a:solidFill>
                <a:srgbClr val="FF3300"/>
              </a:solidFill>
            </a:endParaRPr>
          </a:p>
        </p:txBody>
      </p:sp>
      <p:sp>
        <p:nvSpPr>
          <p:cNvPr id="24580" name="Text Box 3"/>
          <p:cNvSpPr txBox="1"/>
          <p:nvPr/>
        </p:nvSpPr>
        <p:spPr>
          <a:xfrm>
            <a:off x="0" y="0"/>
            <a:ext cx="85693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</a:rPr>
              <a:t>A reporter from Changzhou TV wants to know the life in your free time.</a:t>
            </a:r>
            <a:endParaRPr lang="en-US" altLang="zh-CN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aphicFrame>
        <p:nvGraphicFramePr>
          <p:cNvPr id="24581" name="表格占位符 24580"/>
          <p:cNvGraphicFramePr/>
          <p:nvPr>
            <p:ph type="tbl" idx="1"/>
          </p:nvPr>
        </p:nvGraphicFramePr>
        <p:xfrm>
          <a:off x="323850" y="981075"/>
          <a:ext cx="7559675" cy="3213100"/>
        </p:xfrm>
        <a:graphic>
          <a:graphicData uri="http://schemas.openxmlformats.org/drawingml/2006/table">
            <a:tbl>
              <a:tblPr/>
              <a:tblGrid>
                <a:gridCol w="1943100"/>
                <a:gridCol w="1800225"/>
                <a:gridCol w="1873250"/>
                <a:gridCol w="1943100"/>
              </a:tblGrid>
              <a:tr h="720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Activities</a:t>
                      </a:r>
                      <a:endParaRPr lang="en-US" altLang="zh-CN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A</a:t>
                      </a:r>
                      <a:endParaRPr lang="en-US" altLang="zh-CN" sz="28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B</a:t>
                      </a:r>
                      <a:endParaRPr lang="en-US" altLang="zh-CN" sz="28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endParaRPr lang="en-US" altLang="zh-CN" sz="28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</a:rPr>
                        <a:t>Books</a:t>
                      </a:r>
                      <a:endParaRPr lang="en-US" altLang="zh-CN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    10</a:t>
                      </a:r>
                      <a:endParaRPr lang="en-US" altLang="zh-CN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        5</a:t>
                      </a:r>
                      <a:endParaRPr lang="en-US" altLang="zh-CN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        6</a:t>
                      </a:r>
                      <a:endParaRPr lang="en-US" altLang="zh-CN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</a:rPr>
                        <a:t>Clubs</a:t>
                      </a:r>
                      <a:endParaRPr lang="en-US" altLang="zh-CN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     2</a:t>
                      </a:r>
                      <a:endParaRPr lang="en-US" altLang="zh-CN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        4</a:t>
                      </a:r>
                      <a:endParaRPr lang="en-US" altLang="zh-CN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        3</a:t>
                      </a:r>
                      <a:endParaRPr lang="en-US" altLang="zh-CN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</a:rPr>
                        <a:t>TV time</a:t>
                      </a:r>
                      <a:endParaRPr lang="en-US" altLang="zh-CN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2 hour</a:t>
                      </a:r>
                      <a:endParaRPr lang="en-US" altLang="zh-CN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3 hours</a:t>
                      </a:r>
                      <a:endParaRPr lang="en-US" altLang="zh-CN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4hours</a:t>
                      </a:r>
                      <a:endParaRPr lang="en-US" altLang="zh-CN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</a:rPr>
                        <a:t>Sports time</a:t>
                      </a:r>
                      <a:endParaRPr lang="en-US" altLang="zh-CN" sz="2800" b="1" dirty="0">
                        <a:solidFill>
                          <a:srgbClr val="CC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30 minute</a:t>
                      </a:r>
                      <a:endParaRPr lang="en-US" altLang="zh-CN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1 hour</a:t>
                      </a:r>
                      <a:endParaRPr lang="en-US" altLang="zh-CN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4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800" b="1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</a:rPr>
                        <a:t>20 minutes</a:t>
                      </a:r>
                      <a:endParaRPr lang="en-US" altLang="zh-CN" sz="28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556" name="Text Box 36"/>
          <p:cNvSpPr txBox="1"/>
          <p:nvPr/>
        </p:nvSpPr>
        <p:spPr>
          <a:xfrm>
            <a:off x="179388" y="4292600"/>
            <a:ext cx="8353425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Hello! Everyone ,here is a report about the life in summer holiday, A read the most books ,but he joined the fewest clubs, C spent the most time on TV and the least time on sports. I think it’s not very good for heath….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6">
                                            <p:txEl>
                                              <p:charRg st="0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56">
                                            <p:txEl>
                                              <p:charRg st="0" end="2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标题 38913"/>
          <p:cNvSpPr>
            <a:spLocks noGrp="1"/>
          </p:cNvSpPr>
          <p:nvPr>
            <p:ph type="title"/>
          </p:nvPr>
        </p:nvSpPr>
        <p:spPr>
          <a:xfrm flipV="1">
            <a:off x="457200" y="200025"/>
            <a:ext cx="8229600" cy="74613"/>
          </a:xfrm>
        </p:spPr>
        <p:txBody>
          <a:bodyPr anchor="ctr"/>
          <a:p>
            <a:endParaRPr lang="zh-CN" sz="4000"/>
          </a:p>
        </p:txBody>
      </p:sp>
      <p:sp>
        <p:nvSpPr>
          <p:cNvPr id="37890" name="文本占位符 38914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6172200"/>
          </a:xfrm>
        </p:spPr>
        <p:txBody>
          <a:bodyPr anchor="t"/>
          <a:p>
            <a:pPr marL="457200" indent="-457200">
              <a:buNone/>
            </a:pPr>
            <a:r>
              <a:rPr lang="en-US" altLang="zh-CN"/>
              <a:t>  </a:t>
            </a:r>
            <a:endParaRPr lang="en-US" altLang="zh-CN"/>
          </a:p>
          <a:p>
            <a:pPr marL="457200" indent="-457200">
              <a:buNone/>
            </a:pPr>
            <a:r>
              <a:rPr lang="en-US" altLang="zh-CN"/>
              <a:t>4. This one is </a:t>
            </a:r>
            <a:r>
              <a:rPr lang="en-US" altLang="zh-CN">
                <a:solidFill>
                  <a:srgbClr val="FF0000"/>
                </a:solidFill>
              </a:rPr>
              <a:t>too</a:t>
            </a:r>
            <a:r>
              <a:rPr lang="en-US" altLang="zh-CN"/>
              <a:t> large. Can you show me a __________one? </a:t>
            </a:r>
            <a:endParaRPr lang="en-US" altLang="zh-CN"/>
          </a:p>
          <a:p>
            <a:pPr marL="457200" indent="-457200">
              <a:buNone/>
            </a:pPr>
            <a:r>
              <a:rPr lang="en-US" altLang="zh-CN"/>
              <a:t>  A. larger 		B. large 		C. small   		D. smaller </a:t>
            </a:r>
            <a:endParaRPr lang="en-US" altLang="zh-CN"/>
          </a:p>
          <a:p>
            <a:pPr marL="457200" indent="-457200">
              <a:buNone/>
            </a:pPr>
            <a:r>
              <a:rPr lang="en-US" altLang="zh-CN"/>
              <a:t>5. —Do you think March is __________ than January? </a:t>
            </a:r>
            <a:endParaRPr lang="en-US" altLang="zh-CN"/>
          </a:p>
          <a:p>
            <a:pPr marL="457200" indent="-457200">
              <a:buNone/>
            </a:pPr>
            <a:r>
              <a:rPr lang="en-US" altLang="zh-CN"/>
              <a:t>—Yes, it’s __________ warmer. </a:t>
            </a:r>
            <a:endParaRPr lang="en-US" altLang="zh-CN"/>
          </a:p>
          <a:p>
            <a:pPr marL="457200" indent="-457200">
              <a:buAutoNum type="alphaUcPeriod"/>
            </a:pPr>
            <a:r>
              <a:rPr lang="en-US" altLang="zh-CN"/>
              <a:t>better, a little 		B. well, much 	</a:t>
            </a:r>
            <a:endParaRPr lang="en-US" altLang="zh-CN"/>
          </a:p>
          <a:p>
            <a:pPr marL="457200" indent="-457200">
              <a:buAutoNum type="alphaUcPeriod"/>
            </a:pPr>
            <a:r>
              <a:rPr lang="en-US" altLang="zh-CN"/>
              <a:t>C. worse, very 		D. nicer, quite </a:t>
            </a:r>
            <a:endParaRPr lang="en-US" altLang="zh-CN"/>
          </a:p>
        </p:txBody>
      </p:sp>
      <p:sp>
        <p:nvSpPr>
          <p:cNvPr id="38916" name="五角星 38915"/>
          <p:cNvSpPr/>
          <p:nvPr/>
        </p:nvSpPr>
        <p:spPr>
          <a:xfrm>
            <a:off x="1272540" y="2480310"/>
            <a:ext cx="609600" cy="457200"/>
          </a:xfrm>
          <a:custGeom>
            <a:avLst/>
            <a:gdLst/>
            <a:ahLst/>
            <a:cxnLst>
              <a:cxn ang="16200000">
                <a:pos x="304800" y="0"/>
              </a:cxn>
              <a:cxn ang="10800000">
                <a:pos x="0" y="174634"/>
              </a:cxn>
              <a:cxn ang="5400000">
                <a:pos x="116423" y="457198"/>
              </a:cxn>
              <a:cxn ang="5400000">
                <a:pos x="493176" y="457198"/>
              </a:cxn>
              <a:cxn ang="0">
                <a:pos x="609599" y="174634"/>
              </a:cxn>
            </a:cxnLst>
            <a:pathLst>
              <a:path w="609600" h="457200">
                <a:moveTo>
                  <a:pt x="0" y="174634"/>
                </a:moveTo>
                <a:lnTo>
                  <a:pt x="232847" y="174635"/>
                </a:lnTo>
                <a:lnTo>
                  <a:pt x="304800" y="0"/>
                </a:lnTo>
                <a:lnTo>
                  <a:pt x="376752" y="174635"/>
                </a:lnTo>
                <a:lnTo>
                  <a:pt x="609599" y="174634"/>
                </a:lnTo>
                <a:lnTo>
                  <a:pt x="421221" y="282563"/>
                </a:lnTo>
                <a:lnTo>
                  <a:pt x="493176" y="457198"/>
                </a:lnTo>
                <a:lnTo>
                  <a:pt x="304800" y="349267"/>
                </a:lnTo>
                <a:lnTo>
                  <a:pt x="116423" y="457198"/>
                </a:lnTo>
                <a:lnTo>
                  <a:pt x="188378" y="28256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8917" name="五角星 38916"/>
          <p:cNvSpPr/>
          <p:nvPr/>
        </p:nvSpPr>
        <p:spPr>
          <a:xfrm>
            <a:off x="533400" y="4800600"/>
            <a:ext cx="381000" cy="381000"/>
          </a:xfrm>
          <a:custGeom>
            <a:avLst/>
            <a:gdLst/>
            <a:ahLst/>
            <a:cxnLst>
              <a:cxn ang="16200000">
                <a:pos x="190500" y="0"/>
              </a:cxn>
              <a:cxn ang="10800000">
                <a:pos x="0" y="145528"/>
              </a:cxn>
              <a:cxn ang="5400000">
                <a:pos x="72764" y="380999"/>
              </a:cxn>
              <a:cxn ang="5400000">
                <a:pos x="308235" y="380999"/>
              </a:cxn>
              <a:cxn ang="0">
                <a:pos x="380999" y="145528"/>
              </a:cxn>
            </a:cxnLst>
            <a:pathLst>
              <a:path w="381000" h="381000">
                <a:moveTo>
                  <a:pt x="0" y="145528"/>
                </a:moveTo>
                <a:lnTo>
                  <a:pt x="145529" y="145529"/>
                </a:lnTo>
                <a:lnTo>
                  <a:pt x="190500" y="0"/>
                </a:lnTo>
                <a:lnTo>
                  <a:pt x="235470" y="145529"/>
                </a:lnTo>
                <a:lnTo>
                  <a:pt x="380999" y="145528"/>
                </a:lnTo>
                <a:lnTo>
                  <a:pt x="263263" y="235469"/>
                </a:lnTo>
                <a:lnTo>
                  <a:pt x="308235" y="380999"/>
                </a:lnTo>
                <a:lnTo>
                  <a:pt x="190500" y="291056"/>
                </a:lnTo>
                <a:lnTo>
                  <a:pt x="72764" y="380999"/>
                </a:lnTo>
                <a:lnTo>
                  <a:pt x="117736" y="23546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文本框 3"/>
          <p:cNvSpPr txBox="1"/>
          <p:nvPr/>
        </p:nvSpPr>
        <p:spPr>
          <a:xfrm>
            <a:off x="617855" y="408940"/>
            <a:ext cx="7840980" cy="6308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2000"/>
              <a:t>句子翻译。</a:t>
            </a:r>
            <a:endParaRPr lang="zh-CN" altLang="en-US" sz="2000"/>
          </a:p>
          <a:p>
            <a:r>
              <a:rPr lang="zh-CN" altLang="en-US" sz="2400"/>
              <a:t>1.米莉吃饭比丹尼尔多，但喝水比他少。</a:t>
            </a:r>
            <a:endParaRPr lang="zh-CN" altLang="en-US" sz="2400"/>
          </a:p>
          <a:p>
            <a:r>
              <a:rPr lang="zh-CN" altLang="en-US" sz="2400"/>
              <a:t>Mille eats_________ rice than Daniel, but she drinks_________ water than him.</a:t>
            </a:r>
            <a:endParaRPr lang="zh-CN" altLang="en-US" sz="2400"/>
          </a:p>
          <a:p>
            <a:r>
              <a:rPr lang="zh-CN" altLang="en-US" sz="2400"/>
              <a:t>2.在我们班上，凯特的故事书比玛丽少，但梅的故事书最少。</a:t>
            </a:r>
            <a:endParaRPr lang="zh-CN" altLang="en-US" sz="2400"/>
          </a:p>
          <a:p>
            <a:r>
              <a:rPr lang="zh-CN" altLang="en-US" sz="2400"/>
              <a:t>In our class, Kate has________ storybooks than Mary, but May has the_________.</a:t>
            </a:r>
            <a:endParaRPr lang="zh-CN" altLang="en-US" sz="2400"/>
          </a:p>
          <a:p>
            <a:r>
              <a:rPr lang="zh-CN" altLang="en-US" sz="2400"/>
              <a:t>3.你的作业最少，而我的最多。</a:t>
            </a:r>
            <a:endParaRPr lang="zh-CN" altLang="en-US" sz="2400"/>
          </a:p>
          <a:p>
            <a:r>
              <a:rPr lang="zh-CN" altLang="en-US" sz="2400"/>
              <a:t>You have the_________ homework, and I have the _________homework.</a:t>
            </a:r>
            <a:endParaRPr lang="zh-CN" altLang="en-US" sz="2400"/>
          </a:p>
          <a:p>
            <a:r>
              <a:rPr lang="zh-CN" altLang="en-US" sz="2400"/>
              <a:t>4.在一班的所有学生中，他的自由时间最少。</a:t>
            </a:r>
            <a:endParaRPr lang="zh-CN" altLang="en-US" sz="2400"/>
          </a:p>
          <a:p>
            <a:r>
              <a:rPr lang="zh-CN" altLang="en-US" sz="2400"/>
              <a:t>Among all the students in Class1, he has the _________ _________ time.</a:t>
            </a:r>
            <a:endParaRPr lang="zh-CN" altLang="en-US" sz="2400"/>
          </a:p>
          <a:p>
            <a:r>
              <a:rPr lang="zh-CN" altLang="en-US" sz="2400"/>
              <a:t>5.我的钱没你的多，但我的朋友比你的多。</a:t>
            </a:r>
            <a:endParaRPr lang="zh-CN" altLang="en-US" sz="2400"/>
          </a:p>
          <a:p>
            <a:r>
              <a:rPr lang="zh-CN" altLang="en-US" sz="2400"/>
              <a:t>I have _________ money than you, but I have _________ friends than you.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139315" y="1064260"/>
            <a:ext cx="1302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uFillTx/>
              </a:rPr>
              <a:t>more</a:t>
            </a:r>
            <a:endParaRPr lang="en-US" altLang="zh-CN" sz="2400">
              <a:solidFill>
                <a:schemeClr val="tx1"/>
              </a:solidFill>
              <a:uFillTx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88465" y="1430655"/>
            <a:ext cx="1139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less</a:t>
            </a:r>
            <a:endParaRPr lang="en-US" altLang="zh-CN" sz="2400"/>
          </a:p>
        </p:txBody>
      </p:sp>
      <p:sp>
        <p:nvSpPr>
          <p:cNvPr id="7" name="文本框 6"/>
          <p:cNvSpPr txBox="1"/>
          <p:nvPr/>
        </p:nvSpPr>
        <p:spPr>
          <a:xfrm>
            <a:off x="3481070" y="2520950"/>
            <a:ext cx="1090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fewer</a:t>
            </a:r>
            <a:endParaRPr lang="en-US" altLang="zh-CN" sz="2400"/>
          </a:p>
        </p:txBody>
      </p:sp>
      <p:sp>
        <p:nvSpPr>
          <p:cNvPr id="8" name="文本框 7"/>
          <p:cNvSpPr txBox="1"/>
          <p:nvPr/>
        </p:nvSpPr>
        <p:spPr>
          <a:xfrm>
            <a:off x="2518410" y="2887345"/>
            <a:ext cx="1567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fewest</a:t>
            </a:r>
            <a:endParaRPr lang="en-US" altLang="zh-CN" sz="2400"/>
          </a:p>
        </p:txBody>
      </p:sp>
      <p:sp>
        <p:nvSpPr>
          <p:cNvPr id="9" name="文本框 8"/>
          <p:cNvSpPr txBox="1"/>
          <p:nvPr/>
        </p:nvSpPr>
        <p:spPr>
          <a:xfrm>
            <a:off x="2424430" y="3671570"/>
            <a:ext cx="1283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least</a:t>
            </a:r>
            <a:endParaRPr lang="en-US" altLang="zh-CN" sz="2400"/>
          </a:p>
        </p:txBody>
      </p:sp>
      <p:sp>
        <p:nvSpPr>
          <p:cNvPr id="10" name="文本框 9"/>
          <p:cNvSpPr txBox="1"/>
          <p:nvPr/>
        </p:nvSpPr>
        <p:spPr>
          <a:xfrm>
            <a:off x="822960" y="4011930"/>
            <a:ext cx="1228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most</a:t>
            </a:r>
            <a:endParaRPr lang="en-US" altLang="zh-CN" sz="2400"/>
          </a:p>
        </p:txBody>
      </p:sp>
      <p:sp>
        <p:nvSpPr>
          <p:cNvPr id="11" name="文本框 10"/>
          <p:cNvSpPr txBox="1"/>
          <p:nvPr/>
        </p:nvSpPr>
        <p:spPr>
          <a:xfrm>
            <a:off x="6275070" y="4812665"/>
            <a:ext cx="2041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least</a:t>
            </a:r>
            <a:endParaRPr lang="en-US" altLang="zh-CN" sz="2400"/>
          </a:p>
        </p:txBody>
      </p:sp>
      <p:sp>
        <p:nvSpPr>
          <p:cNvPr id="12" name="文本框 11"/>
          <p:cNvSpPr txBox="1"/>
          <p:nvPr/>
        </p:nvSpPr>
        <p:spPr>
          <a:xfrm>
            <a:off x="805815" y="5170805"/>
            <a:ext cx="1390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free/spare</a:t>
            </a:r>
            <a:endParaRPr lang="en-US" altLang="zh-CN" sz="2400"/>
          </a:p>
        </p:txBody>
      </p:sp>
      <p:sp>
        <p:nvSpPr>
          <p:cNvPr id="13" name="文本框 12"/>
          <p:cNvSpPr txBox="1"/>
          <p:nvPr/>
        </p:nvSpPr>
        <p:spPr>
          <a:xfrm>
            <a:off x="1623695" y="5877560"/>
            <a:ext cx="1220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less</a:t>
            </a:r>
            <a:endParaRPr lang="en-US" altLang="zh-CN" sz="2400"/>
          </a:p>
        </p:txBody>
      </p:sp>
      <p:sp>
        <p:nvSpPr>
          <p:cNvPr id="14" name="文本框 13"/>
          <p:cNvSpPr txBox="1"/>
          <p:nvPr/>
        </p:nvSpPr>
        <p:spPr>
          <a:xfrm>
            <a:off x="6556375" y="5877560"/>
            <a:ext cx="1472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more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WordArt 2" descr="water"/>
          <p:cNvSpPr/>
          <p:nvPr/>
        </p:nvSpPr>
        <p:spPr>
          <a:xfrm>
            <a:off x="1403350" y="2376488"/>
            <a:ext cx="5976938" cy="184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6000" b="1">
                <a:ln w="9525" cap="flat" cmpd="sng">
                  <a:solidFill>
                    <a:srgbClr val="0066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107763" dir="13499999" sx="125000" sy="125000" rotWithShape="0">
                    <a:srgbClr val="C7DFD3">
                      <a:alpha val="7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Grammar   B</a:t>
            </a:r>
            <a:endParaRPr lang="zh-CN" altLang="en-US" sz="6000" b="1">
              <a:ln w="9525" cap="flat" cmpd="sng">
                <a:solidFill>
                  <a:srgbClr val="0066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107763" dir="13499999" sx="125000" sy="125000" rotWithShape="0">
                  <a:srgbClr val="C7DFD3">
                    <a:alpha val="78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7938" name="Text Box 2"/>
          <p:cNvSpPr txBox="1"/>
          <p:nvPr/>
        </p:nvSpPr>
        <p:spPr>
          <a:xfrm>
            <a:off x="395288" y="555625"/>
            <a:ext cx="831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i="1" dirty="0">
                <a:solidFill>
                  <a:srgbClr val="9900CC"/>
                </a:solidFill>
                <a:latin typeface="Arial" panose="020B0604020202020204" pitchFamily="34" charset="0"/>
              </a:rPr>
              <a:t>Comparative and superlative adverbs</a:t>
            </a:r>
            <a:endParaRPr lang="en-US" altLang="zh-CN" sz="3600" b="1" i="1" dirty="0">
              <a:solidFill>
                <a:srgbClr val="9900CC"/>
              </a:solidFill>
              <a:latin typeface="Arial" panose="020B0604020202020204" pitchFamily="34" charset="0"/>
            </a:endParaRPr>
          </a:p>
        </p:txBody>
      </p:sp>
      <p:pic>
        <p:nvPicPr>
          <p:cNvPr id="167939" name="Picture 3" descr="1"/>
          <p:cNvPicPr>
            <a:picLocks noChangeAspect="1"/>
          </p:cNvPicPr>
          <p:nvPr/>
        </p:nvPicPr>
        <p:blipFill>
          <a:blip r:embed="rId1">
            <a:lum contrast="44000"/>
          </a:blip>
          <a:stretch>
            <a:fillRect/>
          </a:stretch>
        </p:blipFill>
        <p:spPr>
          <a:xfrm>
            <a:off x="1979613" y="3933825"/>
            <a:ext cx="4678362" cy="2459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7940" name="Text Box 4"/>
          <p:cNvSpPr txBox="1"/>
          <p:nvPr/>
        </p:nvSpPr>
        <p:spPr>
          <a:xfrm>
            <a:off x="0" y="1196975"/>
            <a:ext cx="9612313" cy="2068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We can form comparative and superlative adverbs in the same way we form comparative and superlative adjectives.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7941" name="Text Box 5"/>
          <p:cNvSpPr txBox="1"/>
          <p:nvPr/>
        </p:nvSpPr>
        <p:spPr>
          <a:xfrm>
            <a:off x="1403350" y="3213100"/>
            <a:ext cx="5832475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Amy        Sandy   Millie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40" grpId="0"/>
      <p:bldP spid="167941" grpId="0" bldLvl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8962" name="Text Box 2"/>
          <p:cNvSpPr/>
          <p:nvPr>
            <p:ph idx="1"/>
          </p:nvPr>
        </p:nvSpPr>
        <p:spPr>
          <a:xfrm>
            <a:off x="744538" y="1054100"/>
            <a:ext cx="7499350" cy="4535488"/>
          </a:xfrm>
        </p:spPr>
        <p:txBody>
          <a:bodyPr vert="horz" wrap="square" lIns="91440" tIns="45720" rIns="91440" bIns="45720" anchor="t"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/>
              <a:t>Millie came third in the race. She ran </a:t>
            </a:r>
            <a:r>
              <a:rPr lang="en-US" altLang="zh-CN" sz="3600" b="1" dirty="0">
                <a:solidFill>
                  <a:srgbClr val="FF0000"/>
                </a:solidFill>
              </a:rPr>
              <a:t>fast</a:t>
            </a:r>
            <a:r>
              <a:rPr lang="en-US" altLang="zh-CN" sz="3600" b="1" dirty="0"/>
              <a:t>.</a:t>
            </a:r>
            <a:endParaRPr lang="en-US" altLang="zh-CN" sz="3600" b="1" dirty="0"/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/>
              <a:t>Sandy came second in the race. She ran </a:t>
            </a:r>
            <a:r>
              <a:rPr lang="en-US" altLang="zh-CN" sz="3600" b="1" dirty="0">
                <a:solidFill>
                  <a:srgbClr val="FF0000"/>
                </a:solidFill>
              </a:rPr>
              <a:t>faster than</a:t>
            </a:r>
            <a:r>
              <a:rPr lang="en-US" altLang="zh-CN" sz="3600" b="1" dirty="0"/>
              <a:t> Millie.</a:t>
            </a:r>
            <a:endParaRPr lang="en-US" altLang="zh-CN" sz="3600" b="1" dirty="0"/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/>
              <a:t>Amy came first in the race.  She ran </a:t>
            </a:r>
            <a:r>
              <a:rPr lang="en-US" altLang="zh-CN" sz="3600" b="1" dirty="0">
                <a:solidFill>
                  <a:srgbClr val="FF0000"/>
                </a:solidFill>
              </a:rPr>
              <a:t>the fastest</a:t>
            </a:r>
            <a:r>
              <a:rPr lang="en-US" altLang="zh-CN" sz="3600" b="1" dirty="0"/>
              <a:t>.</a:t>
            </a:r>
            <a:endParaRPr lang="en-US" altLang="zh-CN" sz="36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8962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charRg st="45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8962">
                                            <p:txEl>
                                              <p:charRg st="45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charRg st="104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8962">
                                            <p:txEl>
                                              <p:charRg st="104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9986" name="Group 2"/>
          <p:cNvGraphicFramePr>
            <a:graphicFrameLocks noGrp="1"/>
          </p:cNvGraphicFramePr>
          <p:nvPr/>
        </p:nvGraphicFramePr>
        <p:xfrm>
          <a:off x="215900" y="2492375"/>
          <a:ext cx="8748713" cy="3529014"/>
        </p:xfrm>
        <a:graphic>
          <a:graphicData uri="http://schemas.openxmlformats.org/drawingml/2006/table">
            <a:tbl>
              <a:tblPr/>
              <a:tblGrid>
                <a:gridCol w="2592388"/>
                <a:gridCol w="3240087"/>
                <a:gridCol w="2916238"/>
              </a:tblGrid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Adverb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Comparative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Superlative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Most short adverbs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+ er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+ est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hard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high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hard</a:t>
                      </a: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er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high</a:t>
                      </a: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er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hard</a:t>
                      </a: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est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high</a:t>
                      </a: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est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0004" name="Text Box 20"/>
          <p:cNvSpPr txBox="1"/>
          <p:nvPr/>
        </p:nvSpPr>
        <p:spPr>
          <a:xfrm>
            <a:off x="395288" y="866775"/>
            <a:ext cx="8424862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We form comparative and superlative adverbs like this: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1010" name="Group 2"/>
          <p:cNvGraphicFramePr>
            <a:graphicFrameLocks noGrp="1"/>
          </p:cNvGraphicFramePr>
          <p:nvPr/>
        </p:nvGraphicFramePr>
        <p:xfrm>
          <a:off x="250825" y="1557338"/>
          <a:ext cx="8748713" cy="3529014"/>
        </p:xfrm>
        <a:graphic>
          <a:graphicData uri="http://schemas.openxmlformats.org/drawingml/2006/table">
            <a:tbl>
              <a:tblPr/>
              <a:tblGrid>
                <a:gridCol w="2017713"/>
                <a:gridCol w="3598862"/>
                <a:gridCol w="3132138"/>
              </a:tblGrid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Adverb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Comparative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Superlative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Long adverbs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more +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most +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4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quickly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carefully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more</a:t>
                      </a: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quickly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more</a:t>
                      </a: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carefully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most </a:t>
                      </a: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quickly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most </a:t>
                      </a: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carefully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72034" name="Group 2"/>
          <p:cNvGraphicFramePr>
            <a:graphicFrameLocks noGrp="1"/>
          </p:cNvGraphicFramePr>
          <p:nvPr>
            <p:ph idx="1"/>
          </p:nvPr>
        </p:nvGraphicFramePr>
        <p:xfrm>
          <a:off x="314325" y="1125538"/>
          <a:ext cx="8650288" cy="4629150"/>
        </p:xfrm>
        <a:graphic>
          <a:graphicData uri="http://schemas.openxmlformats.org/drawingml/2006/table">
            <a:tbl>
              <a:tblPr/>
              <a:tblGrid>
                <a:gridCol w="2055813"/>
                <a:gridCol w="3067050"/>
                <a:gridCol w="3527425"/>
              </a:tblGrid>
              <a:tr h="98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Adverb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Comparative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Superlative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Irregular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adverbs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replace the word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replace the word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well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badly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far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better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worse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further/father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best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worst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furthest/farthest</a:t>
                      </a:r>
                      <a:endParaRPr kumimoji="1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3058" name="Text Box 2"/>
          <p:cNvSpPr txBox="1"/>
          <p:nvPr/>
        </p:nvSpPr>
        <p:spPr>
          <a:xfrm>
            <a:off x="3563938" y="3068638"/>
            <a:ext cx="971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well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Text Box 3"/>
          <p:cNvSpPr txBox="1"/>
          <p:nvPr/>
        </p:nvSpPr>
        <p:spPr>
          <a:xfrm>
            <a:off x="657225" y="3789363"/>
            <a:ext cx="14668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better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60" name="Text Box 4"/>
          <p:cNvSpPr txBox="1"/>
          <p:nvPr/>
        </p:nvSpPr>
        <p:spPr>
          <a:xfrm>
            <a:off x="4787900" y="4508500"/>
            <a:ext cx="14398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best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61" name="Text Box 5"/>
          <p:cNvSpPr txBox="1"/>
          <p:nvPr/>
        </p:nvSpPr>
        <p:spPr>
          <a:xfrm>
            <a:off x="323850" y="2924175"/>
            <a:ext cx="8135938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3230" indent="-44323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1. Sandy draws _____ (well). She draws _____ (well) than any other student in my class. She draws ____ (well) of us all.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31750" name="WordArt 6"/>
          <p:cNvSpPr>
            <a:spLocks noTextEdit="1"/>
          </p:cNvSpPr>
          <p:nvPr/>
        </p:nvSpPr>
        <p:spPr>
          <a:xfrm>
            <a:off x="2609850" y="333375"/>
            <a:ext cx="3257550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My classmates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3063" name="Text Box 7"/>
          <p:cNvSpPr txBox="1"/>
          <p:nvPr/>
        </p:nvSpPr>
        <p:spPr>
          <a:xfrm>
            <a:off x="323850" y="1547813"/>
            <a:ext cx="8675688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Complete the sentences with the correct forms of the words in brackets.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73061">
                                            <p:txEl>
                                              <p:charRg st="0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bldLvl="0"/>
      <p:bldP spid="173059" grpId="0" bldLvl="0"/>
      <p:bldP spid="173060" grpId="0" bldLvl="0"/>
      <p:bldP spid="17306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82" name="Rectangle 2"/>
          <p:cNvSpPr>
            <a:spLocks noGrp="1"/>
          </p:cNvSpPr>
          <p:nvPr>
            <p:ph idx="1"/>
          </p:nvPr>
        </p:nvSpPr>
        <p:spPr>
          <a:xfrm>
            <a:off x="457200" y="477838"/>
            <a:ext cx="8229600" cy="5975350"/>
          </a:xfrm>
        </p:spPr>
        <p:txBody>
          <a:bodyPr vert="horz" wrap="square" lIns="91440" tIns="45720" rIns="91440" bIns="45720" anchor="t"/>
          <a:p>
            <a:pPr marL="443230" indent="-44323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/>
              <a:t>2. David jumps ____ (high). He jumps _______ (high) than any other of my classmates. He jumps _________ (high) in my class.</a:t>
            </a:r>
            <a:endParaRPr lang="en-US" altLang="zh-CN" sz="3600" b="1" dirty="0"/>
          </a:p>
          <a:p>
            <a:pPr marL="443230" indent="-44323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/>
              <a:t>3. Amy swims ____ (fast). She swims _____ (fast) than all my other classmates. She swims _________ (fast) in my class.</a:t>
            </a:r>
            <a:endParaRPr lang="en-US" altLang="zh-CN" sz="3600" b="1" dirty="0"/>
          </a:p>
        </p:txBody>
      </p:sp>
      <p:sp>
        <p:nvSpPr>
          <p:cNvPr id="174083" name="Text Box 3"/>
          <p:cNvSpPr txBox="1"/>
          <p:nvPr/>
        </p:nvSpPr>
        <p:spPr>
          <a:xfrm>
            <a:off x="3538538" y="627063"/>
            <a:ext cx="1047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high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4" name="Text Box 4"/>
          <p:cNvSpPr txBox="1"/>
          <p:nvPr/>
        </p:nvSpPr>
        <p:spPr>
          <a:xfrm>
            <a:off x="1030288" y="1343025"/>
            <a:ext cx="145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higher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5" name="Text Box 5"/>
          <p:cNvSpPr txBox="1"/>
          <p:nvPr/>
        </p:nvSpPr>
        <p:spPr>
          <a:xfrm>
            <a:off x="5146675" y="2066925"/>
            <a:ext cx="23050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highest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6" name="Text Box 6"/>
          <p:cNvSpPr txBox="1"/>
          <p:nvPr/>
        </p:nvSpPr>
        <p:spPr>
          <a:xfrm>
            <a:off x="3348038" y="3494088"/>
            <a:ext cx="895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fast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7" name="Text Box 7"/>
          <p:cNvSpPr txBox="1"/>
          <p:nvPr/>
        </p:nvSpPr>
        <p:spPr>
          <a:xfrm>
            <a:off x="893763" y="4227513"/>
            <a:ext cx="1301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faster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088" name="Text Box 8"/>
          <p:cNvSpPr txBox="1"/>
          <p:nvPr/>
        </p:nvSpPr>
        <p:spPr>
          <a:xfrm>
            <a:off x="5299075" y="4948238"/>
            <a:ext cx="21526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fastest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082">
                                            <p:txEl>
                                              <p:charRg st="0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charRg st="124" end="2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082">
                                            <p:txEl>
                                              <p:charRg st="124" end="2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ldLvl="0"/>
      <p:bldP spid="174084" grpId="0" bldLvl="0"/>
      <p:bldP spid="174085" grpId="0" bldLvl="0"/>
      <p:bldP spid="174086" grpId="0" bldLvl="0"/>
      <p:bldP spid="174087" grpId="0" bldLvl="0"/>
      <p:bldP spid="174088" grpId="0" bldLvl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5106" name="Rectangl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464050"/>
          </a:xfrm>
        </p:spPr>
        <p:txBody>
          <a:bodyPr vert="horz" wrap="square" lIns="91440" tIns="45720" rIns="91440" bIns="45720" anchor="t"/>
          <a:p>
            <a:pPr marL="443230" indent="-44323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/>
              <a:t>4. Millie writes ______ (quickly). She writes ____________ (quickly) than the other students in my class. Millie writes ______________ (quickly) of us all.</a:t>
            </a:r>
            <a:endParaRPr lang="en-US" altLang="zh-CN" sz="3600" b="1" dirty="0"/>
          </a:p>
        </p:txBody>
      </p:sp>
      <p:sp>
        <p:nvSpPr>
          <p:cNvPr id="175107" name="Text Box 3"/>
          <p:cNvSpPr txBox="1"/>
          <p:nvPr/>
        </p:nvSpPr>
        <p:spPr>
          <a:xfrm>
            <a:off x="3444875" y="1492250"/>
            <a:ext cx="1631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quickly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08" name="Text Box 4"/>
          <p:cNvSpPr txBox="1"/>
          <p:nvPr/>
        </p:nvSpPr>
        <p:spPr>
          <a:xfrm>
            <a:off x="2241550" y="2211388"/>
            <a:ext cx="27622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more quickly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5109" name="Text Box 5"/>
          <p:cNvSpPr txBox="1"/>
          <p:nvPr/>
        </p:nvSpPr>
        <p:spPr>
          <a:xfrm>
            <a:off x="2195513" y="3644900"/>
            <a:ext cx="3409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most quickly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charRg st="0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5106">
                                            <p:txEl>
                                              <p:charRg st="0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/>
      <p:bldP spid="175107" grpId="0" bldLvl="0"/>
      <p:bldP spid="175108" grpId="0" bldLvl="0"/>
      <p:bldP spid="175109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39937"/>
          <p:cNvSpPr>
            <a:spLocks noGrp="1"/>
          </p:cNvSpPr>
          <p:nvPr>
            <p:ph type="title"/>
          </p:nvPr>
        </p:nvSpPr>
        <p:spPr>
          <a:xfrm>
            <a:off x="533400" y="-571500"/>
            <a:ext cx="8229600" cy="1143000"/>
          </a:xfrm>
        </p:spPr>
        <p:txBody>
          <a:bodyPr anchor="ctr"/>
          <a:p>
            <a:endParaRPr lang="zh-CN"/>
          </a:p>
        </p:txBody>
      </p:sp>
      <p:sp>
        <p:nvSpPr>
          <p:cNvPr id="38914" name="文本占位符 39938"/>
          <p:cNvSpPr>
            <a:spLocks noGrp="1"/>
          </p:cNvSpPr>
          <p:nvPr>
            <p:ph idx="1"/>
          </p:nvPr>
        </p:nvSpPr>
        <p:spPr>
          <a:xfrm>
            <a:off x="457200" y="0"/>
            <a:ext cx="8305800" cy="6553200"/>
          </a:xfrm>
        </p:spPr>
        <p:txBody>
          <a:bodyPr anchor="t"/>
          <a:p>
            <a:pPr>
              <a:buNone/>
            </a:pPr>
            <a:endParaRPr lang="en-US" altLang="zh-CN"/>
          </a:p>
          <a:p>
            <a:pPr>
              <a:buNone/>
            </a:pPr>
            <a:r>
              <a:rPr lang="en-US" altLang="zh-CN"/>
              <a:t>7. I’m __________ </a:t>
            </a:r>
            <a:r>
              <a:rPr lang="en-US" altLang="zh-CN">
                <a:solidFill>
                  <a:srgbClr val="FF0000"/>
                </a:solidFill>
              </a:rPr>
              <a:t>quieter</a:t>
            </a:r>
            <a:r>
              <a:rPr lang="en-US" altLang="zh-CN"/>
              <a:t> than Susan. </a:t>
            </a:r>
            <a:endParaRPr lang="en-US" altLang="zh-CN"/>
          </a:p>
          <a:p>
            <a:pPr>
              <a:buNone/>
            </a:pPr>
            <a:r>
              <a:rPr lang="en-US" altLang="zh-CN"/>
              <a:t>  A. little 			B. few 			</a:t>
            </a:r>
            <a:endParaRPr lang="en-US" altLang="zh-CN"/>
          </a:p>
          <a:p>
            <a:pPr>
              <a:buNone/>
            </a:pPr>
            <a:r>
              <a:rPr lang="en-US" altLang="zh-CN"/>
              <a:t>  C. a little 		D. a few </a:t>
            </a:r>
            <a:endParaRPr lang="en-US" altLang="zh-CN"/>
          </a:p>
          <a:p>
            <a:pPr>
              <a:buNone/>
            </a:pPr>
            <a:r>
              <a:rPr lang="en-US" altLang="zh-CN"/>
              <a:t>8. The watch is not __________ </a:t>
            </a:r>
            <a:r>
              <a:rPr lang="en-US" altLang="zh-CN">
                <a:solidFill>
                  <a:srgbClr val="FF0000"/>
                </a:solidFill>
              </a:rPr>
              <a:t>beautiful</a:t>
            </a:r>
            <a:r>
              <a:rPr lang="en-US" altLang="zh-CN"/>
              <a:t> as that one. </a:t>
            </a:r>
            <a:endParaRPr lang="en-US" altLang="zh-CN"/>
          </a:p>
          <a:p>
            <a:pPr>
              <a:buNone/>
            </a:pPr>
            <a:r>
              <a:rPr lang="en-US" altLang="zh-CN"/>
              <a:t>  A. very 			B. too 			</a:t>
            </a:r>
            <a:endParaRPr lang="en-US" altLang="zh-CN"/>
          </a:p>
          <a:p>
            <a:pPr>
              <a:buNone/>
            </a:pPr>
            <a:r>
              <a:rPr lang="en-US" altLang="zh-CN"/>
              <a:t>  C. so 		      D. more</a:t>
            </a:r>
            <a:endParaRPr lang="en-US" altLang="zh-CN"/>
          </a:p>
        </p:txBody>
      </p:sp>
      <p:sp>
        <p:nvSpPr>
          <p:cNvPr id="39940" name="五角星 39939"/>
          <p:cNvSpPr/>
          <p:nvPr/>
        </p:nvSpPr>
        <p:spPr>
          <a:xfrm>
            <a:off x="762000" y="1828800"/>
            <a:ext cx="304800" cy="457200"/>
          </a:xfrm>
          <a:custGeom>
            <a:avLst/>
            <a:gdLst/>
            <a:ahLst/>
            <a:cxnLst>
              <a:cxn ang="16200000">
                <a:pos x="152400" y="0"/>
              </a:cxn>
              <a:cxn ang="10800000">
                <a:pos x="0" y="174634"/>
              </a:cxn>
              <a:cxn ang="5400000">
                <a:pos x="58211" y="457198"/>
              </a:cxn>
              <a:cxn ang="5400000">
                <a:pos x="246588" y="457198"/>
              </a:cxn>
              <a:cxn ang="0">
                <a:pos x="304799" y="174634"/>
              </a:cxn>
            </a:cxnLst>
            <a:pathLst>
              <a:path w="304800" h="457200">
                <a:moveTo>
                  <a:pt x="0" y="174634"/>
                </a:moveTo>
                <a:lnTo>
                  <a:pt x="116423" y="174635"/>
                </a:lnTo>
                <a:lnTo>
                  <a:pt x="152400" y="0"/>
                </a:lnTo>
                <a:lnTo>
                  <a:pt x="188376" y="174635"/>
                </a:lnTo>
                <a:lnTo>
                  <a:pt x="304799" y="174634"/>
                </a:lnTo>
                <a:lnTo>
                  <a:pt x="210610" y="282563"/>
                </a:lnTo>
                <a:lnTo>
                  <a:pt x="246588" y="457198"/>
                </a:lnTo>
                <a:lnTo>
                  <a:pt x="152400" y="349267"/>
                </a:lnTo>
                <a:lnTo>
                  <a:pt x="58211" y="457198"/>
                </a:lnTo>
                <a:lnTo>
                  <a:pt x="94189" y="28256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9941" name="五角星 39940"/>
          <p:cNvSpPr/>
          <p:nvPr/>
        </p:nvSpPr>
        <p:spPr>
          <a:xfrm>
            <a:off x="685800" y="4038600"/>
            <a:ext cx="533400" cy="60960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232845"/>
              </a:cxn>
              <a:cxn ang="5400000">
                <a:pos x="101870" y="609598"/>
              </a:cxn>
              <a:cxn ang="5400000">
                <a:pos x="431529" y="609598"/>
              </a:cxn>
              <a:cxn ang="0">
                <a:pos x="533399" y="232845"/>
              </a:cxn>
            </a:cxnLst>
            <a:pathLst>
              <a:path w="533400" h="609600">
                <a:moveTo>
                  <a:pt x="0" y="232845"/>
                </a:moveTo>
                <a:lnTo>
                  <a:pt x="203741" y="232847"/>
                </a:lnTo>
                <a:lnTo>
                  <a:pt x="266700" y="0"/>
                </a:lnTo>
                <a:lnTo>
                  <a:pt x="329658" y="232847"/>
                </a:lnTo>
                <a:lnTo>
                  <a:pt x="533399" y="232845"/>
                </a:lnTo>
                <a:lnTo>
                  <a:pt x="368568" y="376751"/>
                </a:lnTo>
                <a:lnTo>
                  <a:pt x="431529" y="609598"/>
                </a:lnTo>
                <a:lnTo>
                  <a:pt x="266700" y="465689"/>
                </a:lnTo>
                <a:lnTo>
                  <a:pt x="101870" y="609598"/>
                </a:lnTo>
                <a:lnTo>
                  <a:pt x="164831" y="37675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72150" y="1319530"/>
            <a:ext cx="2990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CC0000"/>
                </a:solidFill>
                <a:uFillTx/>
              </a:rPr>
              <a:t>much ,far ,a lot, even, a little ,still+</a:t>
            </a:r>
            <a:r>
              <a:rPr lang="zh-CN" altLang="zh-CN" sz="2400">
                <a:solidFill>
                  <a:srgbClr val="CC0000"/>
                </a:solidFill>
                <a:uFillTx/>
              </a:rPr>
              <a:t>比较级</a:t>
            </a:r>
            <a:endParaRPr lang="zh-CN" altLang="zh-CN" sz="2400">
              <a:solidFill>
                <a:srgbClr val="CC0000"/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57705" y="4904105"/>
            <a:ext cx="60388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be as ...as..., be not so ...as... </a:t>
            </a:r>
            <a:r>
              <a:rPr lang="zh-CN" altLang="zh-CN" sz="2400">
                <a:solidFill>
                  <a:srgbClr val="FF0000"/>
                </a:solidFill>
              </a:rPr>
              <a:t>同级比较，只用原级。</a:t>
            </a:r>
            <a:endParaRPr lang="zh-CN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Text Box 2"/>
          <p:cNvSpPr txBox="1"/>
          <p:nvPr/>
        </p:nvSpPr>
        <p:spPr>
          <a:xfrm>
            <a:off x="866775" y="1928813"/>
            <a:ext cx="309563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176131" name="Text Box 3"/>
          <p:cNvSpPr txBox="1"/>
          <p:nvPr/>
        </p:nvSpPr>
        <p:spPr>
          <a:xfrm>
            <a:off x="323850" y="1495425"/>
            <a:ext cx="8496300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3230" indent="-443230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come first/second /third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first, second, third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作副词用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 draws better than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other student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my class.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any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指任何一个， 名词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用单数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She draws better than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student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my class.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= She draws the best in my class.</a:t>
            </a:r>
            <a:endParaRPr lang="en-US" altLang="zh-CN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0" name="WordArt 4"/>
          <p:cNvSpPr/>
          <p:nvPr/>
        </p:nvSpPr>
        <p:spPr>
          <a:xfrm>
            <a:off x="2627313" y="193675"/>
            <a:ext cx="4176712" cy="1435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99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Language points</a:t>
            </a:r>
            <a:endParaRPr lang="zh-CN" altLang="en-US" sz="3600" b="1">
              <a:ln w="9525" cap="flat" cmpd="sng">
                <a:solidFill>
                  <a:srgbClr val="99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8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charRg st="3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131">
                                            <p:txEl>
                                              <p:charRg st="3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131">
                                            <p:txEl>
                                              <p:charRg st="34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charRg st="64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6131">
                                            <p:txEl>
                                              <p:charRg st="64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charRg st="120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131">
                                            <p:txEl>
                                              <p:charRg st="120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6131">
                                            <p:txEl>
                                              <p:charRg st="120" end="1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charRg st="148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6131">
                                            <p:txEl>
                                              <p:charRg st="148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charRg st="187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6131">
                                            <p:txEl>
                                              <p:charRg st="187" end="2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charRg st="216" end="2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6131">
                                            <p:txEl>
                                              <p:charRg st="216" end="2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7154" name="Text Box 2"/>
          <p:cNvSpPr txBox="1"/>
          <p:nvPr/>
        </p:nvSpPr>
        <p:spPr>
          <a:xfrm>
            <a:off x="611188" y="1773238"/>
            <a:ext cx="7489825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3230" indent="-443230"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改错。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Mr. Smith eats the fewest beef.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Tom has least sheep of them.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3230" indent="-44323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Mary has the more bread than her classmate.</a:t>
            </a:r>
            <a:endParaRPr lang="en-US" altLang="zh-CN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7155" name="Line 3"/>
          <p:cNvSpPr/>
          <p:nvPr/>
        </p:nvSpPr>
        <p:spPr>
          <a:xfrm>
            <a:off x="5148263" y="2781300"/>
            <a:ext cx="763587" cy="358775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7156" name="Text Box 4"/>
          <p:cNvSpPr txBox="1"/>
          <p:nvPr/>
        </p:nvSpPr>
        <p:spPr>
          <a:xfrm>
            <a:off x="6083300" y="2133600"/>
            <a:ext cx="1368425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least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57" name="Line 5"/>
          <p:cNvSpPr/>
          <p:nvPr/>
        </p:nvSpPr>
        <p:spPr>
          <a:xfrm>
            <a:off x="3132138" y="3500438"/>
            <a:ext cx="554037" cy="360362"/>
          </a:xfrm>
          <a:prstGeom prst="line">
            <a:avLst/>
          </a:prstGeom>
          <a:ln w="381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7158" name="Text Box 6"/>
          <p:cNvSpPr txBox="1"/>
          <p:nvPr/>
        </p:nvSpPr>
        <p:spPr>
          <a:xfrm>
            <a:off x="3800475" y="2852738"/>
            <a:ext cx="2427288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the fewest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77159" name="Line 7"/>
          <p:cNvSpPr/>
          <p:nvPr/>
        </p:nvSpPr>
        <p:spPr>
          <a:xfrm>
            <a:off x="3219450" y="4149725"/>
            <a:ext cx="415925" cy="4318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848" name="WordArt 8"/>
          <p:cNvSpPr/>
          <p:nvPr/>
        </p:nvSpPr>
        <p:spPr>
          <a:xfrm>
            <a:off x="3275013" y="549275"/>
            <a:ext cx="266541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Exercises 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715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charRg st="4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77154">
                                            <p:txEl>
                                              <p:charRg st="4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charRg st="39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177154">
                                            <p:txEl>
                                              <p:charRg st="39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charRg st="71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77154">
                                            <p:txEl>
                                              <p:charRg st="71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 bldLvl="0"/>
      <p:bldP spid="177158" grpId="0" bldLvl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8178" name="Rectangle 2"/>
          <p:cNvSpPr>
            <a:spLocks noGrp="1"/>
          </p:cNvSpPr>
          <p:nvPr>
            <p:ph idx="1"/>
          </p:nvPr>
        </p:nvSpPr>
        <p:spPr>
          <a:xfrm>
            <a:off x="889000" y="1268413"/>
            <a:ext cx="7138988" cy="4525962"/>
          </a:xfrm>
        </p:spPr>
        <p:txBody>
          <a:bodyPr vert="horz" wrap="square" lIns="91440" tIns="45720" rIns="91440" bIns="45720" anchor="t"/>
          <a:p>
            <a:pPr marL="443230" indent="-44323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/>
              <a:t>4. The students in China have little free time than those in the UK.</a:t>
            </a:r>
            <a:endParaRPr lang="en-US" altLang="zh-CN" sz="3600" b="1" dirty="0"/>
          </a:p>
          <a:p>
            <a:pPr marL="443230" indent="-44323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/>
              <a:t>5. Cindy has less friends in his new school than in his old school.</a:t>
            </a:r>
            <a:endParaRPr lang="en-US" altLang="zh-CN" sz="3600" dirty="0"/>
          </a:p>
        </p:txBody>
      </p:sp>
      <p:sp>
        <p:nvSpPr>
          <p:cNvPr id="178179" name="Line 3"/>
          <p:cNvSpPr/>
          <p:nvPr/>
        </p:nvSpPr>
        <p:spPr>
          <a:xfrm>
            <a:off x="7092950" y="1484313"/>
            <a:ext cx="650875" cy="504825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8180" name="Text Box 4"/>
          <p:cNvSpPr txBox="1"/>
          <p:nvPr/>
        </p:nvSpPr>
        <p:spPr>
          <a:xfrm>
            <a:off x="7308850" y="908050"/>
            <a:ext cx="12128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less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181" name="Line 5"/>
          <p:cNvSpPr/>
          <p:nvPr/>
        </p:nvSpPr>
        <p:spPr>
          <a:xfrm>
            <a:off x="3581400" y="2924175"/>
            <a:ext cx="558800" cy="4318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8182" name="Text Box 6"/>
          <p:cNvSpPr txBox="1"/>
          <p:nvPr/>
        </p:nvSpPr>
        <p:spPr>
          <a:xfrm>
            <a:off x="4140200" y="2428875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fewer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8178">
                                            <p:txEl>
                                              <p:charRg st="0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>
                                            <p:txEl>
                                              <p:charRg st="69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178178">
                                            <p:txEl>
                                              <p:charRg st="69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 bldLvl="0"/>
      <p:bldP spid="178182" grpId="0" bldLvl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9202" name="Text Box 2"/>
          <p:cNvSpPr/>
          <p:nvPr>
            <p:ph idx="1"/>
          </p:nvPr>
        </p:nvSpPr>
        <p:spPr>
          <a:xfrm>
            <a:off x="773113" y="4095750"/>
            <a:ext cx="7340600" cy="792163"/>
          </a:xfrm>
        </p:spPr>
        <p:txBody>
          <a:bodyPr vert="horz" wrap="square" lIns="91440" tIns="45720" rIns="91440" bIns="45720" anchor="t"/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cs typeface="Times New Roman" panose="02020603050405020304" pitchFamily="18" charset="0"/>
              </a:rPr>
              <a:t>3. Millie</a:t>
            </a:r>
            <a:r>
              <a:rPr lang="zh-CN" altLang="en-US" sz="3600" b="1" dirty="0">
                <a:cs typeface="Times New Roman" panose="02020603050405020304" pitchFamily="18" charset="0"/>
              </a:rPr>
              <a:t>的中国朋友比</a:t>
            </a:r>
            <a:r>
              <a:rPr lang="en-US" altLang="zh-CN" sz="3600" b="1" dirty="0">
                <a:cs typeface="Times New Roman" panose="02020603050405020304" pitchFamily="18" charset="0"/>
              </a:rPr>
              <a:t>Daniel</a:t>
            </a:r>
            <a:r>
              <a:rPr lang="zh-CN" altLang="en-US" sz="3600" b="1" dirty="0">
                <a:cs typeface="Times New Roman" panose="02020603050405020304" pitchFamily="18" charset="0"/>
              </a:rPr>
              <a:t>多。</a:t>
            </a:r>
            <a:endParaRPr lang="zh-CN" altLang="en-US" sz="3600" b="1" dirty="0">
              <a:ea typeface="Times New Roman" panose="02020603050405020304" pitchFamily="18" charset="0"/>
            </a:endParaRPr>
          </a:p>
        </p:txBody>
      </p:sp>
      <p:sp>
        <p:nvSpPr>
          <p:cNvPr id="179203" name="Text Box 3"/>
          <p:cNvSpPr txBox="1"/>
          <p:nvPr/>
        </p:nvSpPr>
        <p:spPr>
          <a:xfrm>
            <a:off x="1042988" y="4572000"/>
            <a:ext cx="7916862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Millie has more Chinese friends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than Daniel.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4" name="Text Box 4"/>
          <p:cNvSpPr/>
          <p:nvPr>
            <p:ph type="title"/>
          </p:nvPr>
        </p:nvSpPr>
        <p:spPr>
          <a:xfrm>
            <a:off x="539750" y="620713"/>
            <a:ext cx="7772400" cy="939800"/>
          </a:xfrm>
        </p:spPr>
        <p:txBody>
          <a:bodyPr vert="horz" wrap="square" lIns="91440" tIns="45720" rIns="91440" bIns="45720" anchor="ctr"/>
          <a:p>
            <a:pPr algn="l" eaLnBrk="1" hangingPunct="1">
              <a:lnSpc>
                <a:spcPct val="130000"/>
              </a:lnSpc>
            </a:pPr>
            <a:r>
              <a:rPr lang="en-US" altLang="zh-CN" sz="3600" b="1" dirty="0">
                <a:cs typeface="Times New Roman" panose="02020603050405020304" pitchFamily="18" charset="0"/>
              </a:rPr>
              <a:t>1. Sandy</a:t>
            </a:r>
            <a:r>
              <a:rPr lang="zh-CN" altLang="en-US" sz="3600" b="1" dirty="0">
                <a:cs typeface="Times New Roman" panose="02020603050405020304" pitchFamily="18" charset="0"/>
              </a:rPr>
              <a:t>喝的水比</a:t>
            </a:r>
            <a:r>
              <a:rPr lang="en-US" altLang="zh-CN" sz="3600" b="1" dirty="0">
                <a:cs typeface="Times New Roman" panose="02020603050405020304" pitchFamily="18" charset="0"/>
              </a:rPr>
              <a:t>Simon</a:t>
            </a:r>
            <a:r>
              <a:rPr lang="zh-CN" altLang="en-US" sz="3600" b="1" dirty="0">
                <a:cs typeface="Times New Roman" panose="02020603050405020304" pitchFamily="18" charset="0"/>
              </a:rPr>
              <a:t>少。</a:t>
            </a:r>
            <a:endParaRPr lang="zh-CN" altLang="en-US" sz="3600" b="1" dirty="0">
              <a:ea typeface="Times New Roman" panose="02020603050405020304" pitchFamily="18" charset="0"/>
            </a:endParaRPr>
          </a:p>
        </p:txBody>
      </p:sp>
      <p:sp>
        <p:nvSpPr>
          <p:cNvPr id="179205" name="Text Box 5"/>
          <p:cNvSpPr txBox="1"/>
          <p:nvPr/>
        </p:nvSpPr>
        <p:spPr>
          <a:xfrm>
            <a:off x="977900" y="1341438"/>
            <a:ext cx="78486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Sandy drinks less water than Simon.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6" name="Text Box 6"/>
          <p:cNvSpPr txBox="1"/>
          <p:nvPr/>
        </p:nvSpPr>
        <p:spPr>
          <a:xfrm>
            <a:off x="539750" y="1974850"/>
            <a:ext cx="77724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Daniel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学的科目比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多。</a:t>
            </a:r>
            <a:endParaRPr lang="zh-CN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9207" name="Text Box 7"/>
          <p:cNvSpPr txBox="1"/>
          <p:nvPr/>
        </p:nvSpPr>
        <p:spPr>
          <a:xfrm>
            <a:off x="977900" y="2628900"/>
            <a:ext cx="8001000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Daniel studies more subjects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than John.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8" name="Text Box 8"/>
          <p:cNvSpPr txBox="1"/>
          <p:nvPr/>
        </p:nvSpPr>
        <p:spPr>
          <a:xfrm>
            <a:off x="539750" y="188913"/>
            <a:ext cx="4454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翻译下列句子。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9202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build="p"/>
      <p:bldP spid="179203" grpId="0" bldLvl="0"/>
      <p:bldP spid="179204" grpId="0" bldLvl="0"/>
      <p:bldP spid="179205" grpId="0" bldLvl="0"/>
      <p:bldP spid="179206" grpId="0" bldLvl="0"/>
      <p:bldP spid="179207" grpId="0" bldLvl="0"/>
      <p:bldP spid="17920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0226" name="Text Box 2"/>
          <p:cNvSpPr txBox="1"/>
          <p:nvPr/>
        </p:nvSpPr>
        <p:spPr>
          <a:xfrm>
            <a:off x="949325" y="1714500"/>
            <a:ext cx="7583488" cy="3663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Lei jumps __________ in my class.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=Li Lei jumps _____ than ________________ in my class.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=Li Lei jumps _____ than ________________ in my class.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227" name="Text Box 3"/>
          <p:cNvSpPr txBox="1"/>
          <p:nvPr/>
        </p:nvSpPr>
        <p:spPr>
          <a:xfrm>
            <a:off x="3563938" y="1714500"/>
            <a:ext cx="243205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farthest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228" name="Text Box 4"/>
          <p:cNvSpPr txBox="1"/>
          <p:nvPr/>
        </p:nvSpPr>
        <p:spPr>
          <a:xfrm>
            <a:off x="684213" y="3860800"/>
            <a:ext cx="4781550" cy="1520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farther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any other student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229" name="Text Box 5"/>
          <p:cNvSpPr txBox="1"/>
          <p:nvPr/>
        </p:nvSpPr>
        <p:spPr>
          <a:xfrm>
            <a:off x="971550" y="2420938"/>
            <a:ext cx="4895850" cy="15208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farther   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 other students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230" name="Text Box 6"/>
          <p:cNvSpPr txBox="1"/>
          <p:nvPr/>
        </p:nvSpPr>
        <p:spPr>
          <a:xfrm>
            <a:off x="493713" y="1052513"/>
            <a:ext cx="6146800" cy="806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李雷是我们班跳的最远的。</a:t>
            </a:r>
            <a:endParaRPr lang="zh-CN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0226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charRg st="37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0226">
                                            <p:txEl>
                                              <p:charRg st="37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>
                                            <p:txEl>
                                              <p:charRg st="92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0226">
                                            <p:txEl>
                                              <p:charRg st="92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ldLvl="0"/>
      <p:bldP spid="180228" grpId="0" bldLvl="0"/>
      <p:bldP spid="180229" grpId="0" bldLvl="0"/>
      <p:bldP spid="180230" grpId="0" bldLvl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WordArt 2"/>
          <p:cNvSpPr>
            <a:spLocks noTextEdit="1"/>
          </p:cNvSpPr>
          <p:nvPr/>
        </p:nvSpPr>
        <p:spPr>
          <a:xfrm>
            <a:off x="981075" y="2933700"/>
            <a:ext cx="7400925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400" b="1">
                <a:ln w="9525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E22B00"/>
                </a:solidFill>
                <a:latin typeface="Comic Sans MS" panose="030F0702030302020204" pitchFamily="66" charset="0"/>
                <a:ea typeface="Comic Sans MS" panose="030F0702030302020204" pitchFamily="66" charset="0"/>
              </a:rPr>
              <a:t>Enjoy school life, enjoy every day!</a:t>
            </a:r>
            <a:endParaRPr lang="zh-CN" altLang="en-US" sz="5400" b="1">
              <a:ln w="9525" cap="flat" cmpd="sng">
                <a:solidFill>
                  <a:srgbClr val="FFCC99"/>
                </a:solidFill>
                <a:prstDash val="solid"/>
                <a:headEnd type="none" w="med" len="med"/>
                <a:tailEnd type="none" w="med" len="med"/>
              </a:ln>
              <a:solidFill>
                <a:srgbClr val="E22B00"/>
              </a:solidFill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39939" name="Picture 3" descr="7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9050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4" descr="20090622132246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4038600"/>
            <a:ext cx="22098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Rectangle 5"/>
          <p:cNvSpPr/>
          <p:nvPr/>
        </p:nvSpPr>
        <p:spPr>
          <a:xfrm>
            <a:off x="6934200" y="4038600"/>
            <a:ext cx="2209800" cy="381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2" descr="20080625091208684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WordArt 3"/>
          <p:cNvSpPr>
            <a:spLocks noTextEdit="1"/>
          </p:cNvSpPr>
          <p:nvPr/>
        </p:nvSpPr>
        <p:spPr>
          <a:xfrm>
            <a:off x="2590800" y="1943100"/>
            <a:ext cx="4981575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4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May you</a:t>
            </a:r>
            <a:endParaRPr lang="zh-CN" altLang="en-US" sz="44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  <a:p>
            <a:pPr algn="ctr"/>
            <a:r>
              <a:rPr lang="zh-CN" altLang="en-US" sz="44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a happy school life!</a:t>
            </a:r>
            <a:endParaRPr lang="zh-CN" altLang="en-US" sz="44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298" name="WordArt 2"/>
          <p:cNvSpPr>
            <a:spLocks noChangeArrowheads="1" noChangeShapeType="1" noTextEdit="1"/>
          </p:cNvSpPr>
          <p:nvPr/>
        </p:nvSpPr>
        <p:spPr bwMode="auto">
          <a:xfrm>
            <a:off x="1676400" y="3429000"/>
            <a:ext cx="5705475" cy="1295400"/>
          </a:xfrm>
          <a:prstGeom prst="rect">
            <a:avLst/>
          </a:prstGeom>
        </p:spPr>
        <p:txBody>
          <a:bodyPr wrap="none" numCol="1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0" i="0" u="none" strike="noStrike" kern="10" cap="none" spc="-360" normalizeH="0" baseline="0" noProof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Comic Sans MS" panose="030F0702030302020204"/>
                <a:ea typeface="宋体" panose="02010600030101010101" pitchFamily="2" charset="-122"/>
                <a:cs typeface="+mn-cs"/>
              </a:rPr>
              <a:t>Good bye</a:t>
            </a:r>
            <a:r>
              <a:rPr kumimoji="1" lang="zh-CN" altLang="en-US" sz="3600" b="0" i="0" u="none" strike="noStrike" kern="10" cap="none" spc="-360" normalizeH="0" baseline="0" noProof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uLnTx/>
                <a:uFillTx/>
                <a:latin typeface="Comic Sans MS" panose="030F0702030302020204"/>
                <a:ea typeface="宋体" panose="02010600030101010101" pitchFamily="2" charset="-122"/>
                <a:cs typeface="+mn-cs"/>
              </a:rPr>
              <a:t>！</a:t>
            </a:r>
            <a:endParaRPr kumimoji="1" lang="zh-CN" altLang="en-US" sz="3600" b="0" i="0" u="none" strike="noStrike" kern="10" cap="none" spc="-360" normalizeH="0" baseline="0" noProof="0" smtClean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uLnTx/>
              <a:uFillTx/>
              <a:latin typeface="Comic Sans MS" panose="030F070203030202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987" name="Picture 3" descr="4277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1800" y="762000"/>
            <a:ext cx="3019425" cy="2295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标题 40961"/>
          <p:cNvSpPr>
            <a:spLocks noGrp="1"/>
          </p:cNvSpPr>
          <p:nvPr>
            <p:ph type="title"/>
          </p:nvPr>
        </p:nvSpPr>
        <p:spPr>
          <a:xfrm>
            <a:off x="533400" y="-571500"/>
            <a:ext cx="8229600" cy="1143000"/>
          </a:xfrm>
        </p:spPr>
        <p:txBody>
          <a:bodyPr anchor="ctr"/>
          <a:p>
            <a:endParaRPr lang="zh-CN"/>
          </a:p>
        </p:txBody>
      </p:sp>
      <p:sp>
        <p:nvSpPr>
          <p:cNvPr id="39938" name="文本占位符 40962"/>
          <p:cNvSpPr>
            <a:spLocks noGrp="1"/>
          </p:cNvSpPr>
          <p:nvPr>
            <p:ph idx="1"/>
          </p:nvPr>
        </p:nvSpPr>
        <p:spPr>
          <a:xfrm>
            <a:off x="457200" y="0"/>
            <a:ext cx="8305800" cy="6553200"/>
          </a:xfrm>
        </p:spPr>
        <p:txBody>
          <a:bodyPr anchor="t"/>
          <a:p>
            <a:pPr>
              <a:buNone/>
            </a:pPr>
            <a:r>
              <a:rPr lang="en-US" altLang="zh-CN"/>
              <a:t>  </a:t>
            </a:r>
            <a:endParaRPr lang="en-US" altLang="zh-CN"/>
          </a:p>
          <a:p>
            <a:pPr>
              <a:buNone/>
            </a:pPr>
            <a:r>
              <a:rPr lang="en-US" altLang="zh-CN"/>
              <a:t>9. </a:t>
            </a:r>
            <a:r>
              <a:rPr lang="en-US" altLang="zh-CN">
                <a:solidFill>
                  <a:srgbClr val="FF0000"/>
                </a:solidFill>
              </a:rPr>
              <a:t>His French</a:t>
            </a:r>
            <a:r>
              <a:rPr lang="en-US" altLang="zh-CN"/>
              <a:t> isn’t so good as __________. </a:t>
            </a:r>
            <a:endParaRPr lang="en-US" altLang="zh-CN"/>
          </a:p>
          <a:p>
            <a:pPr>
              <a:buNone/>
            </a:pPr>
            <a:r>
              <a:rPr lang="en-US" altLang="zh-CN"/>
              <a:t>  A: he   B: him   C:her    D: hers </a:t>
            </a:r>
            <a:endParaRPr lang="en-US" altLang="zh-CN"/>
          </a:p>
          <a:p>
            <a:pPr>
              <a:buNone/>
            </a:pPr>
            <a:r>
              <a:rPr lang="en-US" altLang="zh-CN"/>
              <a:t>10. </a:t>
            </a:r>
            <a:r>
              <a:rPr lang="en-US" altLang="zh-CN">
                <a:solidFill>
                  <a:srgbClr val="FF0000"/>
                </a:solidFill>
              </a:rPr>
              <a:t>Playing baseball</a:t>
            </a:r>
            <a:r>
              <a:rPr lang="en-US" altLang="zh-CN"/>
              <a:t> is much better than __________ classes. </a:t>
            </a:r>
            <a:endParaRPr lang="en-US" altLang="zh-CN"/>
          </a:p>
          <a:p>
            <a:pPr>
              <a:buNone/>
            </a:pPr>
            <a:r>
              <a:rPr lang="en-US" altLang="zh-CN"/>
              <a:t>  A. have 			B. has 			</a:t>
            </a:r>
            <a:endParaRPr lang="en-US" altLang="zh-CN"/>
          </a:p>
          <a:p>
            <a:pPr>
              <a:buNone/>
            </a:pPr>
            <a:r>
              <a:rPr lang="en-US" altLang="zh-CN"/>
              <a:t>  C. to have 		D. having </a:t>
            </a:r>
            <a:endParaRPr lang="en-US" altLang="zh-CN"/>
          </a:p>
          <a:p>
            <a:pPr>
              <a:buNone/>
            </a:pPr>
            <a:r>
              <a:rPr lang="en-US" altLang="zh-CN"/>
              <a:t>11. </a:t>
            </a:r>
            <a:r>
              <a:rPr lang="en-US" altLang="zh-CN">
                <a:solidFill>
                  <a:srgbClr val="FF0000"/>
                </a:solidFill>
              </a:rPr>
              <a:t>Her bag</a:t>
            </a:r>
            <a:r>
              <a:rPr lang="en-US" altLang="zh-CN"/>
              <a:t> is newer than __________. </a:t>
            </a:r>
            <a:endParaRPr lang="en-US" altLang="zh-CN"/>
          </a:p>
          <a:p>
            <a:pPr>
              <a:buNone/>
            </a:pPr>
            <a:r>
              <a:rPr lang="en-US" altLang="zh-CN"/>
              <a:t>  A. mine 			B. my 			</a:t>
            </a:r>
            <a:endParaRPr lang="en-US" altLang="zh-CN"/>
          </a:p>
          <a:p>
            <a:pPr>
              <a:buNone/>
            </a:pPr>
            <a:r>
              <a:rPr lang="en-US" altLang="zh-CN"/>
              <a:t>  C. me 			D. I</a:t>
            </a:r>
            <a:endParaRPr lang="en-US" altLang="zh-CN"/>
          </a:p>
        </p:txBody>
      </p:sp>
      <p:sp>
        <p:nvSpPr>
          <p:cNvPr id="40964" name="五角星 40963"/>
          <p:cNvSpPr/>
          <p:nvPr/>
        </p:nvSpPr>
        <p:spPr>
          <a:xfrm>
            <a:off x="4572000" y="1219200"/>
            <a:ext cx="457200" cy="381000"/>
          </a:xfrm>
          <a:custGeom>
            <a:avLst/>
            <a:gdLst/>
            <a:ahLst/>
            <a:cxnLst>
              <a:cxn ang="16200000">
                <a:pos x="228600" y="0"/>
              </a:cxn>
              <a:cxn ang="10800000">
                <a:pos x="0" y="145528"/>
              </a:cxn>
              <a:cxn ang="5400000">
                <a:pos x="87317" y="380999"/>
              </a:cxn>
              <a:cxn ang="5400000">
                <a:pos x="369882" y="380999"/>
              </a:cxn>
              <a:cxn ang="0">
                <a:pos x="457199" y="145528"/>
              </a:cxn>
            </a:cxnLst>
            <a:pathLst>
              <a:path w="457200" h="381000">
                <a:moveTo>
                  <a:pt x="0" y="145528"/>
                </a:moveTo>
                <a:lnTo>
                  <a:pt x="174635" y="145529"/>
                </a:lnTo>
                <a:lnTo>
                  <a:pt x="228600" y="0"/>
                </a:lnTo>
                <a:lnTo>
                  <a:pt x="282564" y="145529"/>
                </a:lnTo>
                <a:lnTo>
                  <a:pt x="457199" y="145528"/>
                </a:lnTo>
                <a:lnTo>
                  <a:pt x="315915" y="235469"/>
                </a:lnTo>
                <a:lnTo>
                  <a:pt x="369882" y="380999"/>
                </a:lnTo>
                <a:lnTo>
                  <a:pt x="228600" y="291056"/>
                </a:lnTo>
                <a:lnTo>
                  <a:pt x="87317" y="380999"/>
                </a:lnTo>
                <a:lnTo>
                  <a:pt x="141284" y="235469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65" name="五角星 40964"/>
          <p:cNvSpPr/>
          <p:nvPr/>
        </p:nvSpPr>
        <p:spPr>
          <a:xfrm>
            <a:off x="4038600" y="3455035"/>
            <a:ext cx="533400" cy="56769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203740"/>
              </a:cxn>
              <a:cxn ang="5400000">
                <a:pos x="101870" y="533398"/>
              </a:cxn>
              <a:cxn ang="5400000">
                <a:pos x="431529" y="533398"/>
              </a:cxn>
              <a:cxn ang="0">
                <a:pos x="533399" y="203740"/>
              </a:cxn>
            </a:cxnLst>
            <a:pathLst>
              <a:path w="533400" h="533400">
                <a:moveTo>
                  <a:pt x="0" y="203740"/>
                </a:moveTo>
                <a:lnTo>
                  <a:pt x="203741" y="203741"/>
                </a:lnTo>
                <a:lnTo>
                  <a:pt x="266700" y="0"/>
                </a:lnTo>
                <a:lnTo>
                  <a:pt x="329658" y="203741"/>
                </a:lnTo>
                <a:lnTo>
                  <a:pt x="533399" y="203740"/>
                </a:lnTo>
                <a:lnTo>
                  <a:pt x="368568" y="329657"/>
                </a:lnTo>
                <a:lnTo>
                  <a:pt x="431529" y="533398"/>
                </a:lnTo>
                <a:lnTo>
                  <a:pt x="266700" y="407478"/>
                </a:lnTo>
                <a:lnTo>
                  <a:pt x="101870" y="533398"/>
                </a:lnTo>
                <a:lnTo>
                  <a:pt x="164831" y="32965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66" name="五角星 40965"/>
          <p:cNvSpPr/>
          <p:nvPr/>
        </p:nvSpPr>
        <p:spPr>
          <a:xfrm>
            <a:off x="685800" y="4572000"/>
            <a:ext cx="533400" cy="53340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203740"/>
              </a:cxn>
              <a:cxn ang="5400000">
                <a:pos x="101870" y="533398"/>
              </a:cxn>
              <a:cxn ang="5400000">
                <a:pos x="431529" y="533398"/>
              </a:cxn>
              <a:cxn ang="0">
                <a:pos x="533399" y="203740"/>
              </a:cxn>
            </a:cxnLst>
            <a:pathLst>
              <a:path w="533400" h="533400">
                <a:moveTo>
                  <a:pt x="0" y="203740"/>
                </a:moveTo>
                <a:lnTo>
                  <a:pt x="203741" y="203741"/>
                </a:lnTo>
                <a:lnTo>
                  <a:pt x="266700" y="0"/>
                </a:lnTo>
                <a:lnTo>
                  <a:pt x="329658" y="203741"/>
                </a:lnTo>
                <a:lnTo>
                  <a:pt x="533399" y="203740"/>
                </a:lnTo>
                <a:lnTo>
                  <a:pt x="368568" y="329657"/>
                </a:lnTo>
                <a:lnTo>
                  <a:pt x="431529" y="533398"/>
                </a:lnTo>
                <a:lnTo>
                  <a:pt x="266700" y="407478"/>
                </a:lnTo>
                <a:lnTo>
                  <a:pt x="101870" y="533398"/>
                </a:lnTo>
                <a:lnTo>
                  <a:pt x="164831" y="32965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41985"/>
          <p:cNvSpPr>
            <a:spLocks noGrp="1"/>
          </p:cNvSpPr>
          <p:nvPr>
            <p:ph type="title"/>
          </p:nvPr>
        </p:nvSpPr>
        <p:spPr>
          <a:xfrm flipV="1">
            <a:off x="457200" y="200025"/>
            <a:ext cx="8229600" cy="74613"/>
          </a:xfrm>
        </p:spPr>
        <p:txBody>
          <a:bodyPr anchor="ctr"/>
          <a:p>
            <a:endParaRPr lang="zh-CN" sz="4000"/>
          </a:p>
        </p:txBody>
      </p:sp>
      <p:sp>
        <p:nvSpPr>
          <p:cNvPr id="40962" name="文本占位符 41986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 anchor="t"/>
          <a:p>
            <a:pPr>
              <a:buNone/>
            </a:pPr>
            <a:endParaRPr lang="en-US" altLang="zh-CN"/>
          </a:p>
          <a:p>
            <a:pPr>
              <a:buNone/>
            </a:pPr>
            <a:r>
              <a:rPr lang="en-US" altLang="zh-CN"/>
              <a:t>13. Which one is __________, this one or that one? </a:t>
            </a:r>
            <a:endParaRPr lang="en-US" altLang="zh-CN"/>
          </a:p>
          <a:p>
            <a:pPr>
              <a:buNone/>
            </a:pPr>
            <a:r>
              <a:rPr lang="en-US" altLang="zh-CN"/>
              <a:t>  A. good   B. bad 	C. best	D. worse</a:t>
            </a:r>
            <a:endParaRPr lang="en-US" altLang="zh-CN"/>
          </a:p>
          <a:p>
            <a:pPr>
              <a:buNone/>
            </a:pPr>
            <a:r>
              <a:rPr lang="en-US" altLang="zh-CN"/>
              <a:t>14. He is __________ than me. </a:t>
            </a:r>
            <a:endParaRPr lang="en-US" altLang="zh-CN"/>
          </a:p>
          <a:p>
            <a:pPr>
              <a:buNone/>
            </a:pPr>
            <a:r>
              <a:rPr lang="en-US" altLang="zh-CN"/>
              <a:t>  A. older 			B. elder 		</a:t>
            </a:r>
            <a:endParaRPr lang="en-US" altLang="zh-CN"/>
          </a:p>
          <a:p>
            <a:pPr>
              <a:buNone/>
            </a:pPr>
            <a:r>
              <a:rPr lang="en-US" altLang="zh-CN"/>
              <a:t> C. young 		D. more younger</a:t>
            </a:r>
            <a:endParaRPr lang="en-US" altLang="zh-CN"/>
          </a:p>
          <a:p>
            <a:pPr>
              <a:buNone/>
            </a:pPr>
            <a:r>
              <a:rPr lang="en-US" altLang="zh-CN"/>
              <a:t>15. I think your room is __________ bigger. </a:t>
            </a:r>
            <a:endParaRPr lang="en-US" altLang="zh-CN"/>
          </a:p>
          <a:p>
            <a:pPr>
              <a:buNone/>
            </a:pPr>
            <a:r>
              <a:rPr lang="en-US" altLang="zh-CN"/>
              <a:t>  A. a lot 			B. a lot of 		</a:t>
            </a:r>
            <a:endParaRPr lang="en-US" altLang="zh-CN"/>
          </a:p>
          <a:p>
            <a:pPr>
              <a:buNone/>
            </a:pPr>
            <a:r>
              <a:rPr lang="en-US" altLang="zh-CN"/>
              <a:t>  C. lots of 		D. more</a:t>
            </a:r>
            <a:endParaRPr lang="en-US" altLang="zh-CN"/>
          </a:p>
        </p:txBody>
      </p:sp>
      <p:sp>
        <p:nvSpPr>
          <p:cNvPr id="41988" name="五角星 41987"/>
          <p:cNvSpPr/>
          <p:nvPr/>
        </p:nvSpPr>
        <p:spPr>
          <a:xfrm>
            <a:off x="5943600" y="2057400"/>
            <a:ext cx="533400" cy="53340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203740"/>
              </a:cxn>
              <a:cxn ang="5400000">
                <a:pos x="101870" y="533398"/>
              </a:cxn>
              <a:cxn ang="5400000">
                <a:pos x="431529" y="533398"/>
              </a:cxn>
              <a:cxn ang="0">
                <a:pos x="533399" y="203740"/>
              </a:cxn>
            </a:cxnLst>
            <a:pathLst>
              <a:path w="533400" h="533400">
                <a:moveTo>
                  <a:pt x="0" y="203740"/>
                </a:moveTo>
                <a:lnTo>
                  <a:pt x="203741" y="203741"/>
                </a:lnTo>
                <a:lnTo>
                  <a:pt x="266700" y="0"/>
                </a:lnTo>
                <a:lnTo>
                  <a:pt x="329658" y="203741"/>
                </a:lnTo>
                <a:lnTo>
                  <a:pt x="533399" y="203740"/>
                </a:lnTo>
                <a:lnTo>
                  <a:pt x="368568" y="329657"/>
                </a:lnTo>
                <a:lnTo>
                  <a:pt x="431529" y="533398"/>
                </a:lnTo>
                <a:lnTo>
                  <a:pt x="266700" y="407478"/>
                </a:lnTo>
                <a:lnTo>
                  <a:pt x="101870" y="533398"/>
                </a:lnTo>
                <a:lnTo>
                  <a:pt x="164831" y="32965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89" name="五角星 41988"/>
          <p:cNvSpPr/>
          <p:nvPr/>
        </p:nvSpPr>
        <p:spPr>
          <a:xfrm>
            <a:off x="609600" y="3352800"/>
            <a:ext cx="381000" cy="533400"/>
          </a:xfrm>
          <a:custGeom>
            <a:avLst/>
            <a:gdLst/>
            <a:ahLst/>
            <a:cxnLst>
              <a:cxn ang="16200000">
                <a:pos x="190500" y="0"/>
              </a:cxn>
              <a:cxn ang="10800000">
                <a:pos x="0" y="203740"/>
              </a:cxn>
              <a:cxn ang="5400000">
                <a:pos x="72764" y="533398"/>
              </a:cxn>
              <a:cxn ang="5400000">
                <a:pos x="308235" y="533398"/>
              </a:cxn>
              <a:cxn ang="0">
                <a:pos x="380999" y="203740"/>
              </a:cxn>
            </a:cxnLst>
            <a:pathLst>
              <a:path w="381000" h="533400">
                <a:moveTo>
                  <a:pt x="0" y="203740"/>
                </a:moveTo>
                <a:lnTo>
                  <a:pt x="145529" y="203741"/>
                </a:lnTo>
                <a:lnTo>
                  <a:pt x="190500" y="0"/>
                </a:lnTo>
                <a:lnTo>
                  <a:pt x="235470" y="203741"/>
                </a:lnTo>
                <a:lnTo>
                  <a:pt x="380999" y="203740"/>
                </a:lnTo>
                <a:lnTo>
                  <a:pt x="263263" y="329657"/>
                </a:lnTo>
                <a:lnTo>
                  <a:pt x="308235" y="533398"/>
                </a:lnTo>
                <a:lnTo>
                  <a:pt x="190500" y="407478"/>
                </a:lnTo>
                <a:lnTo>
                  <a:pt x="72764" y="533398"/>
                </a:lnTo>
                <a:lnTo>
                  <a:pt x="117736" y="32965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990" name="五角星 41989"/>
          <p:cNvSpPr/>
          <p:nvPr/>
        </p:nvSpPr>
        <p:spPr>
          <a:xfrm>
            <a:off x="609600" y="5105400"/>
            <a:ext cx="533400" cy="45720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174634"/>
              </a:cxn>
              <a:cxn ang="5400000">
                <a:pos x="101870" y="457198"/>
              </a:cxn>
              <a:cxn ang="5400000">
                <a:pos x="431529" y="457198"/>
              </a:cxn>
              <a:cxn ang="0">
                <a:pos x="533399" y="174634"/>
              </a:cxn>
            </a:cxnLst>
            <a:pathLst>
              <a:path w="533400" h="457200">
                <a:moveTo>
                  <a:pt x="0" y="174634"/>
                </a:moveTo>
                <a:lnTo>
                  <a:pt x="203741" y="174635"/>
                </a:lnTo>
                <a:lnTo>
                  <a:pt x="266700" y="0"/>
                </a:lnTo>
                <a:lnTo>
                  <a:pt x="329658" y="174635"/>
                </a:lnTo>
                <a:lnTo>
                  <a:pt x="533399" y="174634"/>
                </a:lnTo>
                <a:lnTo>
                  <a:pt x="368568" y="282563"/>
                </a:lnTo>
                <a:lnTo>
                  <a:pt x="431529" y="457198"/>
                </a:lnTo>
                <a:lnTo>
                  <a:pt x="266700" y="349267"/>
                </a:lnTo>
                <a:lnTo>
                  <a:pt x="101870" y="457198"/>
                </a:lnTo>
                <a:lnTo>
                  <a:pt x="164831" y="28256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标题 430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 anchor="ctr"/>
          <a:p>
            <a:endParaRPr lang="zh-CN" sz="4000"/>
          </a:p>
        </p:txBody>
      </p:sp>
      <p:sp>
        <p:nvSpPr>
          <p:cNvPr id="41986" name="文本占位符 43010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867400"/>
          </a:xfrm>
        </p:spPr>
        <p:txBody>
          <a:bodyPr anchor="t"/>
          <a:p>
            <a:pPr>
              <a:buNone/>
            </a:pPr>
            <a:r>
              <a:rPr lang="en-US" altLang="zh-CN"/>
              <a:t>16. The __________, the better. </a:t>
            </a:r>
            <a:endParaRPr lang="en-US" altLang="zh-CN"/>
          </a:p>
          <a:p>
            <a:pPr>
              <a:buNone/>
            </a:pPr>
            <a:r>
              <a:rPr lang="en-US" altLang="zh-CN"/>
              <a:t>  A. much 			B. many 		</a:t>
            </a:r>
            <a:endParaRPr lang="en-US" altLang="zh-CN"/>
          </a:p>
          <a:p>
            <a:pPr>
              <a:buNone/>
            </a:pPr>
            <a:r>
              <a:rPr lang="en-US" altLang="zh-CN"/>
              <a:t>  C. more 		D. most </a:t>
            </a:r>
            <a:endParaRPr lang="en-US" altLang="zh-CN"/>
          </a:p>
          <a:p>
            <a:pPr>
              <a:buNone/>
            </a:pPr>
            <a:r>
              <a:rPr lang="en-US" altLang="zh-CN"/>
              <a:t>17. Do you know who is __________ </a:t>
            </a:r>
            <a:r>
              <a:rPr lang="en-US" altLang="zh-CN">
                <a:solidFill>
                  <a:srgbClr val="FF0000"/>
                </a:solidFill>
              </a:rPr>
              <a:t>of the twins? </a:t>
            </a:r>
            <a:endParaRPr lang="en-US" altLang="zh-CN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/>
              <a:t>  A. shorter 		B. heavier 		</a:t>
            </a:r>
            <a:endParaRPr lang="en-US" altLang="zh-CN"/>
          </a:p>
          <a:p>
            <a:pPr>
              <a:buNone/>
            </a:pPr>
            <a:r>
              <a:rPr lang="en-US" altLang="zh-CN"/>
              <a:t>  C. the older 		D. the funny</a:t>
            </a:r>
            <a:endParaRPr lang="en-US" altLang="zh-CN"/>
          </a:p>
          <a:p>
            <a:pPr>
              <a:buNone/>
            </a:pPr>
            <a:r>
              <a:rPr lang="en-US" altLang="zh-CN"/>
              <a:t>18. </a:t>
            </a:r>
            <a:r>
              <a:rPr lang="en-US" altLang="zh-CN">
                <a:solidFill>
                  <a:srgbClr val="FF0000"/>
                </a:solidFill>
              </a:rPr>
              <a:t>The weather</a:t>
            </a:r>
            <a:r>
              <a:rPr lang="en-US" altLang="zh-CN"/>
              <a:t> in North China is colder than __________ in South China. </a:t>
            </a:r>
            <a:endParaRPr lang="en-US" altLang="zh-CN"/>
          </a:p>
          <a:p>
            <a:pPr>
              <a:buNone/>
            </a:pPr>
            <a:r>
              <a:rPr lang="en-US" altLang="zh-CN"/>
              <a:t>  A. \    B. this 	  C. the one    D. that </a:t>
            </a:r>
            <a:endParaRPr lang="en-US" altLang="zh-CN"/>
          </a:p>
        </p:txBody>
      </p:sp>
      <p:sp>
        <p:nvSpPr>
          <p:cNvPr id="43012" name="五角星 43011"/>
          <p:cNvSpPr/>
          <p:nvPr/>
        </p:nvSpPr>
        <p:spPr>
          <a:xfrm>
            <a:off x="838200" y="1752600"/>
            <a:ext cx="533400" cy="533400"/>
          </a:xfrm>
          <a:custGeom>
            <a:avLst/>
            <a:gdLst/>
            <a:ahLst/>
            <a:cxnLst>
              <a:cxn ang="16200000">
                <a:pos x="266700" y="0"/>
              </a:cxn>
              <a:cxn ang="10800000">
                <a:pos x="0" y="203740"/>
              </a:cxn>
              <a:cxn ang="5400000">
                <a:pos x="101870" y="533398"/>
              </a:cxn>
              <a:cxn ang="5400000">
                <a:pos x="431529" y="533398"/>
              </a:cxn>
              <a:cxn ang="0">
                <a:pos x="533399" y="203740"/>
              </a:cxn>
            </a:cxnLst>
            <a:pathLst>
              <a:path w="533400" h="533400">
                <a:moveTo>
                  <a:pt x="0" y="203740"/>
                </a:moveTo>
                <a:lnTo>
                  <a:pt x="203741" y="203741"/>
                </a:lnTo>
                <a:lnTo>
                  <a:pt x="266700" y="0"/>
                </a:lnTo>
                <a:lnTo>
                  <a:pt x="329658" y="203741"/>
                </a:lnTo>
                <a:lnTo>
                  <a:pt x="533399" y="203740"/>
                </a:lnTo>
                <a:lnTo>
                  <a:pt x="368568" y="329657"/>
                </a:lnTo>
                <a:lnTo>
                  <a:pt x="431529" y="533398"/>
                </a:lnTo>
                <a:lnTo>
                  <a:pt x="266700" y="407478"/>
                </a:lnTo>
                <a:lnTo>
                  <a:pt x="101870" y="533398"/>
                </a:lnTo>
                <a:lnTo>
                  <a:pt x="164831" y="329657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3" name="五角星 43012"/>
          <p:cNvSpPr/>
          <p:nvPr/>
        </p:nvSpPr>
        <p:spPr>
          <a:xfrm>
            <a:off x="838200" y="4038600"/>
            <a:ext cx="457200" cy="457200"/>
          </a:xfrm>
          <a:custGeom>
            <a:avLst/>
            <a:gdLst/>
            <a:ahLst/>
            <a:cxnLst>
              <a:cxn ang="16200000">
                <a:pos x="228600" y="0"/>
              </a:cxn>
              <a:cxn ang="10800000">
                <a:pos x="0" y="174634"/>
              </a:cxn>
              <a:cxn ang="5400000">
                <a:pos x="87317" y="457198"/>
              </a:cxn>
              <a:cxn ang="5400000">
                <a:pos x="369882" y="457198"/>
              </a:cxn>
              <a:cxn ang="0">
                <a:pos x="457199" y="174634"/>
              </a:cxn>
            </a:cxnLst>
            <a:pathLst>
              <a:path w="457200" h="457200">
                <a:moveTo>
                  <a:pt x="0" y="174634"/>
                </a:moveTo>
                <a:lnTo>
                  <a:pt x="174635" y="174635"/>
                </a:lnTo>
                <a:lnTo>
                  <a:pt x="228600" y="0"/>
                </a:lnTo>
                <a:lnTo>
                  <a:pt x="282564" y="174635"/>
                </a:lnTo>
                <a:lnTo>
                  <a:pt x="457199" y="174634"/>
                </a:lnTo>
                <a:lnTo>
                  <a:pt x="315915" y="282563"/>
                </a:lnTo>
                <a:lnTo>
                  <a:pt x="369882" y="457198"/>
                </a:lnTo>
                <a:lnTo>
                  <a:pt x="228600" y="349267"/>
                </a:lnTo>
                <a:lnTo>
                  <a:pt x="87317" y="457198"/>
                </a:lnTo>
                <a:lnTo>
                  <a:pt x="141284" y="28256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3014" name="五角星 43013"/>
          <p:cNvSpPr/>
          <p:nvPr/>
        </p:nvSpPr>
        <p:spPr>
          <a:xfrm>
            <a:off x="5662930" y="5638800"/>
            <a:ext cx="457200" cy="457200"/>
          </a:xfrm>
          <a:custGeom>
            <a:avLst/>
            <a:gdLst/>
            <a:ahLst/>
            <a:cxnLst>
              <a:cxn ang="16200000">
                <a:pos x="228600" y="0"/>
              </a:cxn>
              <a:cxn ang="10800000">
                <a:pos x="0" y="174634"/>
              </a:cxn>
              <a:cxn ang="5400000">
                <a:pos x="87317" y="457198"/>
              </a:cxn>
              <a:cxn ang="5400000">
                <a:pos x="369882" y="457198"/>
              </a:cxn>
              <a:cxn ang="0">
                <a:pos x="457199" y="174634"/>
              </a:cxn>
            </a:cxnLst>
            <a:pathLst>
              <a:path w="457200" h="457200">
                <a:moveTo>
                  <a:pt x="0" y="174634"/>
                </a:moveTo>
                <a:lnTo>
                  <a:pt x="174635" y="174635"/>
                </a:lnTo>
                <a:lnTo>
                  <a:pt x="228600" y="0"/>
                </a:lnTo>
                <a:lnTo>
                  <a:pt x="282564" y="174635"/>
                </a:lnTo>
                <a:lnTo>
                  <a:pt x="457199" y="174634"/>
                </a:lnTo>
                <a:lnTo>
                  <a:pt x="315915" y="282563"/>
                </a:lnTo>
                <a:lnTo>
                  <a:pt x="369882" y="457198"/>
                </a:lnTo>
                <a:lnTo>
                  <a:pt x="228600" y="349267"/>
                </a:lnTo>
                <a:lnTo>
                  <a:pt x="87317" y="457198"/>
                </a:lnTo>
                <a:lnTo>
                  <a:pt x="141284" y="28256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21894" name="Picture 38" descr="新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09650" y="141605"/>
            <a:ext cx="6731635" cy="4547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904240" y="4897755"/>
            <a:ext cx="68357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Daniel and Millie have their own farms. They often work on their farms after school. What can they get from their farms?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2237" name="Text Box 13"/>
          <p:cNvSpPr txBox="1"/>
          <p:nvPr/>
        </p:nvSpPr>
        <p:spPr>
          <a:xfrm>
            <a:off x="971550" y="4149725"/>
            <a:ext cx="7620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Millie has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more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oranges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than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Daniel.</a:t>
            </a:r>
            <a:endParaRPr lang="en-US" altLang="zh-CN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0"/>
          <p:cNvGrpSpPr/>
          <p:nvPr/>
        </p:nvGrpSpPr>
        <p:grpSpPr>
          <a:xfrm>
            <a:off x="539750" y="188913"/>
            <a:ext cx="3744913" cy="3105150"/>
            <a:chOff x="340" y="119"/>
            <a:chExt cx="2359" cy="1956"/>
          </a:xfrm>
        </p:grpSpPr>
        <p:pic>
          <p:nvPicPr>
            <p:cNvPr id="4110" name="Picture 31" descr="a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0" y="618"/>
              <a:ext cx="2359" cy="145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1" name="Text Box 33"/>
            <p:cNvSpPr txBox="1"/>
            <p:nvPr/>
          </p:nvSpPr>
          <p:spPr>
            <a:xfrm>
              <a:off x="340" y="119"/>
              <a:ext cx="2177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600" b="1" dirty="0">
                  <a:latin typeface="Arial" panose="020B0604020202020204" pitchFamily="34" charset="0"/>
                </a:rPr>
                <a:t>Daniel’s farm</a:t>
              </a:r>
              <a:endParaRPr lang="en-US" altLang="zh-CN" sz="36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5003800" y="260350"/>
            <a:ext cx="3744913" cy="3055938"/>
            <a:chOff x="3152" y="164"/>
            <a:chExt cx="2359" cy="1925"/>
          </a:xfrm>
        </p:grpSpPr>
        <p:pic>
          <p:nvPicPr>
            <p:cNvPr id="4108" name="Picture 32" descr="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3" y="618"/>
              <a:ext cx="2268" cy="14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9" name="Text Box 34"/>
            <p:cNvSpPr txBox="1"/>
            <p:nvPr/>
          </p:nvSpPr>
          <p:spPr>
            <a:xfrm>
              <a:off x="3152" y="164"/>
              <a:ext cx="2177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600" b="1" dirty="0">
                  <a:latin typeface="Arial" panose="020B0604020202020204" pitchFamily="34" charset="0"/>
                </a:rPr>
                <a:t>Millie’s farm</a:t>
              </a:r>
              <a:endParaRPr lang="en-US" altLang="zh-CN" sz="36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52259" name="Text Box 35"/>
          <p:cNvSpPr txBox="1"/>
          <p:nvPr/>
        </p:nvSpPr>
        <p:spPr>
          <a:xfrm>
            <a:off x="2051050" y="3357563"/>
            <a:ext cx="30241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many</a:t>
            </a:r>
            <a:endParaRPr lang="en-US" altLang="zh-CN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38"/>
          <p:cNvGrpSpPr/>
          <p:nvPr/>
        </p:nvGrpSpPr>
        <p:grpSpPr>
          <a:xfrm>
            <a:off x="3779838" y="3284538"/>
            <a:ext cx="4465637" cy="1006475"/>
            <a:chOff x="2426" y="2205"/>
            <a:chExt cx="2813" cy="634"/>
          </a:xfrm>
        </p:grpSpPr>
        <p:sp>
          <p:nvSpPr>
            <p:cNvPr id="4106" name="Text Box 36"/>
            <p:cNvSpPr txBox="1"/>
            <p:nvPr/>
          </p:nvSpPr>
          <p:spPr>
            <a:xfrm>
              <a:off x="3334" y="2251"/>
              <a:ext cx="1905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more</a:t>
              </a:r>
              <a:endPara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7" name="Rectangle 37"/>
            <p:cNvSpPr/>
            <p:nvPr/>
          </p:nvSpPr>
          <p:spPr>
            <a:xfrm>
              <a:off x="2426" y="2205"/>
              <a:ext cx="1089" cy="6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6000" b="1" dirty="0">
                  <a:latin typeface="Times New Roman" panose="02020603050405020304" pitchFamily="18" charset="0"/>
                </a:rPr>
                <a:t>→</a:t>
              </a:r>
              <a:endParaRPr lang="zh-CN" altLang="en-US" sz="60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2263" name="Text Box 39"/>
          <p:cNvSpPr txBox="1"/>
          <p:nvPr/>
        </p:nvSpPr>
        <p:spPr>
          <a:xfrm>
            <a:off x="1908175" y="4724400"/>
            <a:ext cx="45354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more …  than 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比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多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66" name="Text Box 42"/>
          <p:cNvSpPr txBox="1"/>
          <p:nvPr/>
        </p:nvSpPr>
        <p:spPr>
          <a:xfrm>
            <a:off x="1042988" y="5373688"/>
            <a:ext cx="7620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Daniel has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fewer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oranges 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than</a:t>
            </a:r>
            <a:r>
              <a:rPr lang="en-US" altLang="zh-CN" sz="3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Millie.</a:t>
            </a:r>
            <a:endParaRPr lang="en-US" altLang="zh-CN" sz="3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67" name="Text Box 43"/>
          <p:cNvSpPr txBox="1"/>
          <p:nvPr/>
        </p:nvSpPr>
        <p:spPr>
          <a:xfrm>
            <a:off x="1908175" y="5876925"/>
            <a:ext cx="45354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fewer …  than 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比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少</a:t>
            </a:r>
            <a:endParaRPr lang="zh-CN" altLang="en-US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/>
      <p:bldP spid="52259" grpId="0"/>
      <p:bldP spid="52263" grpId="0"/>
      <p:bldP spid="52266" grpId="0"/>
      <p:bldP spid="52267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8503</Words>
  <Application>WPS 演示</Application>
  <PresentationFormat>在屏幕上显示</PresentationFormat>
  <Paragraphs>671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9" baseType="lpstr">
      <vt:lpstr>Arial</vt:lpstr>
      <vt:lpstr>宋体</vt:lpstr>
      <vt:lpstr>Wingdings</vt:lpstr>
      <vt:lpstr>Times New Roman</vt:lpstr>
      <vt:lpstr>微软雅黑</vt:lpstr>
      <vt:lpstr>Arial Unicode MS</vt:lpstr>
      <vt:lpstr>Comic Sans MS</vt:lpstr>
      <vt:lpstr>隶书</vt:lpstr>
      <vt:lpstr>Arial Black</vt:lpstr>
      <vt:lpstr>黑体</vt:lpstr>
      <vt:lpstr>Comic Sans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An interview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Sandy喝的水比Simon少。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678</cp:revision>
  <dcterms:created xsi:type="dcterms:W3CDTF">2018-09-19T06:35:00Z</dcterms:created>
  <dcterms:modified xsi:type="dcterms:W3CDTF">2018-09-24T06:07:28Z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000800be5d000000000001024140</vt:lpwstr>
  </property>
  <property fmtid="{D5CDD505-2E9C-101B-9397-08002B2CF9AE}" pid="3" name="KSOProductBuildVer">
    <vt:lpwstr>2052-10.1.0.7400</vt:lpwstr>
  </property>
</Properties>
</file>